
<file path=[Content_Types].xml><?xml version="1.0" encoding="utf-8"?>
<Types xmlns="http://schemas.openxmlformats.org/package/2006/content-types">
  <Default Extension="png" ContentType="image/png"/>
  <Default Extension="bin" ContentType="audio/unknown"/>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3"/>
  </p:sldMasterIdLst>
  <p:notesMasterIdLst>
    <p:notesMasterId r:id="rId77"/>
  </p:notesMasterIdLst>
  <p:handoutMasterIdLst>
    <p:handoutMasterId r:id="rId78"/>
  </p:handoutMasterIdLst>
  <p:sldIdLst>
    <p:sldId id="368" r:id="rId4"/>
    <p:sldId id="369" r:id="rId5"/>
    <p:sldId id="370" r:id="rId6"/>
    <p:sldId id="371" r:id="rId7"/>
    <p:sldId id="372" r:id="rId8"/>
    <p:sldId id="373" r:id="rId9"/>
    <p:sldId id="374" r:id="rId10"/>
    <p:sldId id="375" r:id="rId11"/>
    <p:sldId id="376" r:id="rId12"/>
    <p:sldId id="377" r:id="rId13"/>
    <p:sldId id="399" r:id="rId14"/>
    <p:sldId id="379" r:id="rId15"/>
    <p:sldId id="380" r:id="rId16"/>
    <p:sldId id="381" r:id="rId17"/>
    <p:sldId id="387" r:id="rId18"/>
    <p:sldId id="400" r:id="rId19"/>
    <p:sldId id="384" r:id="rId20"/>
    <p:sldId id="385" r:id="rId21"/>
    <p:sldId id="389" r:id="rId22"/>
    <p:sldId id="390" r:id="rId23"/>
    <p:sldId id="392" r:id="rId24"/>
    <p:sldId id="393" r:id="rId25"/>
    <p:sldId id="394" r:id="rId26"/>
    <p:sldId id="401" r:id="rId27"/>
    <p:sldId id="395" r:id="rId28"/>
    <p:sldId id="396" r:id="rId29"/>
    <p:sldId id="452" r:id="rId30"/>
    <p:sldId id="453" r:id="rId31"/>
    <p:sldId id="397" r:id="rId32"/>
    <p:sldId id="398" r:id="rId33"/>
    <p:sldId id="382" r:id="rId34"/>
    <p:sldId id="383" r:id="rId35"/>
    <p:sldId id="445" r:id="rId36"/>
    <p:sldId id="367" r:id="rId37"/>
    <p:sldId id="402" r:id="rId38"/>
    <p:sldId id="403" r:id="rId39"/>
    <p:sldId id="404" r:id="rId40"/>
    <p:sldId id="405" r:id="rId41"/>
    <p:sldId id="406"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46" r:id="rId64"/>
    <p:sldId id="447" r:id="rId65"/>
    <p:sldId id="448" r:id="rId66"/>
    <p:sldId id="435" r:id="rId67"/>
    <p:sldId id="436" r:id="rId68"/>
    <p:sldId id="437" r:id="rId69"/>
    <p:sldId id="438" r:id="rId70"/>
    <p:sldId id="440" r:id="rId71"/>
    <p:sldId id="441" r:id="rId72"/>
    <p:sldId id="442" r:id="rId73"/>
    <p:sldId id="443" r:id="rId74"/>
    <p:sldId id="444" r:id="rId75"/>
    <p:sldId id="431" r:id="rId76"/>
  </p:sldIdLst>
  <p:sldSz cx="9144000" cy="6858000" type="screen4x3"/>
  <p:notesSz cx="6858000" cy="9144000"/>
  <p:defaultTextStyle>
    <a:defPPr>
      <a:defRPr lang="en-US"/>
    </a:defPPr>
    <a:lvl1pPr algn="ctr" rtl="0" eaLnBrk="0" fontAlgn="base" hangingPunct="0">
      <a:spcBef>
        <a:spcPct val="0"/>
      </a:spcBef>
      <a:spcAft>
        <a:spcPct val="0"/>
      </a:spcAft>
      <a:defRPr sz="2600" b="1" kern="1200">
        <a:solidFill>
          <a:srgbClr val="CC0000"/>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600" b="1" kern="1200">
        <a:solidFill>
          <a:srgbClr val="CC0000"/>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600" b="1" kern="1200">
        <a:solidFill>
          <a:srgbClr val="CC0000"/>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600" b="1" kern="1200">
        <a:solidFill>
          <a:srgbClr val="CC0000"/>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600" b="1" kern="1200">
        <a:solidFill>
          <a:srgbClr val="CC0000"/>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600" b="1" kern="1200">
        <a:solidFill>
          <a:srgbClr val="CC0000"/>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600" b="1" kern="1200">
        <a:solidFill>
          <a:srgbClr val="CC0000"/>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600" b="1" kern="1200">
        <a:solidFill>
          <a:srgbClr val="CC0000"/>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600" b="1" kern="1200">
        <a:solidFill>
          <a:srgbClr val="CC0000"/>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p:restoredTop sz="94674"/>
  </p:normalViewPr>
  <p:slideViewPr>
    <p:cSldViewPr snapToGrid="0">
      <p:cViewPr varScale="1">
        <p:scale>
          <a:sx n="124" d="100"/>
          <a:sy n="124" d="100"/>
        </p:scale>
        <p:origin x="48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86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a:extLst>
              <a:ext uri="{FF2B5EF4-FFF2-40B4-BE49-F238E27FC236}">
                <a16:creationId xmlns:a16="http://schemas.microsoft.com/office/drawing/2014/main" id="{17FD0509-9D78-E94B-96A0-837843A91157}"/>
              </a:ext>
            </a:extLst>
          </p:cNvPr>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a:solidFill>
                  <a:schemeClr val="tx1"/>
                </a:solidFill>
              </a:defRPr>
            </a:lvl1pPr>
          </a:lstStyle>
          <a:p>
            <a:fld id="{6543891A-7896-A44B-A57B-7E807B00E7CA}" type="slidenum">
              <a:rPr lang="en-US" altLang="en-US"/>
              <a:pPr/>
              <a:t>‹#›</a:t>
            </a:fld>
            <a:endParaRPr lang="en-US" altLang="en-US" sz="1200"/>
          </a:p>
        </p:txBody>
      </p:sp>
      <p:sp>
        <p:nvSpPr>
          <p:cNvPr id="58375" name="Text Box 7">
            <a:extLst>
              <a:ext uri="{FF2B5EF4-FFF2-40B4-BE49-F238E27FC236}">
                <a16:creationId xmlns:a16="http://schemas.microsoft.com/office/drawing/2014/main" id="{061BA04D-969E-1C40-B54E-524FEBF00D09}"/>
              </a:ext>
            </a:extLst>
          </p:cNvPr>
          <p:cNvSpPr txBox="1">
            <a:spLocks noChangeArrowheads="1"/>
          </p:cNvSpPr>
          <p:nvPr/>
        </p:nvSpPr>
        <p:spPr bwMode="auto">
          <a:xfrm>
            <a:off x="220663" y="260350"/>
            <a:ext cx="6400800" cy="473075"/>
          </a:xfrm>
          <a:prstGeom prst="rect">
            <a:avLst/>
          </a:prstGeom>
          <a:noFill/>
          <a:ln w="9525">
            <a:noFill/>
            <a:miter lim="800000"/>
            <a:headEnd/>
            <a:tailEnd/>
          </a:ln>
          <a:effectLst/>
        </p:spPr>
        <p:txBody>
          <a:bodyPr anchor="ctr">
            <a:spAutoFit/>
          </a:bodyPr>
          <a:lstStyle/>
          <a:p>
            <a:pPr algn="l">
              <a:tabLst>
                <a:tab pos="6170613" algn="r"/>
              </a:tabLst>
              <a:defRPr/>
            </a:pPr>
            <a:r>
              <a:rPr lang="en-US" sz="1100" dirty="0">
                <a:solidFill>
                  <a:schemeClr val="tx1"/>
                </a:solidFill>
                <a:latin typeface="Arial" charset="0"/>
                <a:ea typeface="+mn-ea"/>
              </a:rPr>
              <a:t>	</a:t>
            </a:r>
            <a:endParaRPr lang="en-US" sz="1800" dirty="0">
              <a:solidFill>
                <a:schemeClr val="tx1"/>
              </a:solidFill>
              <a:latin typeface="Arial" charset="0"/>
              <a:ea typeface="+mn-ea"/>
            </a:endParaRPr>
          </a:p>
          <a:p>
            <a:pPr>
              <a:tabLst>
                <a:tab pos="6170613" algn="r"/>
              </a:tabLst>
              <a:defRPr/>
            </a:pPr>
            <a:r>
              <a:rPr lang="en-US" sz="1400" dirty="0">
                <a:solidFill>
                  <a:schemeClr val="tx1"/>
                </a:solidFill>
                <a:latin typeface="Arial" charset="0"/>
                <a:ea typeface="+mn-ea"/>
              </a:rPr>
              <a:t>AP Biology</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EB7255AC-239E-5549-903C-9E3CF21B8D14}"/>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30874F51-CA9E-D049-AD38-5FF1098EF53E}"/>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endParaRPr lang="en-US" altLang="en-US"/>
          </a:p>
        </p:txBody>
      </p:sp>
      <p:sp>
        <p:nvSpPr>
          <p:cNvPr id="56327" name="Rectangle 7">
            <a:extLst>
              <a:ext uri="{FF2B5EF4-FFF2-40B4-BE49-F238E27FC236}">
                <a16:creationId xmlns:a16="http://schemas.microsoft.com/office/drawing/2014/main" id="{47D7B1B2-E1E5-FF48-A2C2-2A3420EC961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b="0">
                <a:solidFill>
                  <a:schemeClr val="tx1"/>
                </a:solidFill>
                <a:latin typeface="Times" pitchFamily="2" charset="0"/>
              </a:defRPr>
            </a:lvl1pPr>
          </a:lstStyle>
          <a:p>
            <a:fld id="{D66112B7-0738-C64B-97AA-3B148954D5C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anose="020B0600070205080204" pitchFamily="34" charset="-128"/>
        <a:cs typeface="+mn-cs"/>
      </a:defRPr>
    </a:lvl1pPr>
    <a:lvl2pPr marL="346075" indent="-112713"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2pPr>
    <a:lvl3pPr marL="690563" indent="-122238" algn="l" rtl="0" eaLnBrk="0" fontAlgn="base" hangingPunct="0">
      <a:spcBef>
        <a:spcPct val="30000"/>
      </a:spcBef>
      <a:spcAft>
        <a:spcPct val="0"/>
      </a:spcAft>
      <a:buFont typeface="Wingdings" pitchFamily="2" charset="2"/>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Font typeface="Wingdings" pitchFamily="2" charset="2"/>
      <a:buChar char="§"/>
      <a:defRPr sz="1400" kern="1200">
        <a:solidFill>
          <a:schemeClr val="tx1"/>
        </a:solidFill>
        <a:latin typeface="Arial" charset="0"/>
        <a:ea typeface="ＭＳ Ｐゴシック" charset="-128"/>
        <a:cs typeface="+mn-cs"/>
      </a:defRPr>
    </a:lvl4pPr>
    <a:lvl5pPr marL="2057400" indent="-22860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660E2D5-BC52-964E-90F4-B3C5C2B573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756715A3-40EC-564A-8EAD-2444AB42AA14}" type="slidenum">
              <a:rPr lang="en-US" altLang="en-US" sz="1200" b="0">
                <a:solidFill>
                  <a:schemeClr val="tx1"/>
                </a:solidFill>
                <a:latin typeface="Times" pitchFamily="2" charset="0"/>
              </a:rPr>
              <a:pPr/>
              <a:t>1</a:t>
            </a:fld>
            <a:endParaRPr lang="en-US" altLang="en-US" sz="1200" b="0">
              <a:solidFill>
                <a:schemeClr val="tx1"/>
              </a:solidFill>
              <a:latin typeface="Times" pitchFamily="2" charset="0"/>
            </a:endParaRPr>
          </a:p>
        </p:txBody>
      </p:sp>
      <p:sp>
        <p:nvSpPr>
          <p:cNvPr id="16387" name="Rectangle 2">
            <a:extLst>
              <a:ext uri="{FF2B5EF4-FFF2-40B4-BE49-F238E27FC236}">
                <a16:creationId xmlns:a16="http://schemas.microsoft.com/office/drawing/2014/main" id="{3B8A630B-0468-D749-83E9-0F5D0AE572AE}"/>
              </a:ext>
            </a:extLst>
          </p:cNvPr>
          <p:cNvSpPr>
            <a:spLocks noGrp="1" noRot="1" noChangeAspect="1" noChangeArrowheads="1" noTextEdit="1"/>
          </p:cNvSpPr>
          <p:nvPr>
            <p:ph type="sldImg"/>
          </p:nvPr>
        </p:nvSpPr>
        <p:spPr>
          <a:solidFill>
            <a:srgbClr val="FFFFFF"/>
          </a:solidFill>
          <a:ln/>
        </p:spPr>
      </p:sp>
      <p:sp>
        <p:nvSpPr>
          <p:cNvPr id="16388" name="Rectangle 3">
            <a:extLst>
              <a:ext uri="{FF2B5EF4-FFF2-40B4-BE49-F238E27FC236}">
                <a16:creationId xmlns:a16="http://schemas.microsoft.com/office/drawing/2014/main" id="{0212D5E2-D773-CE46-8271-20B3DF4ACA0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760958F-67D2-7340-A381-4992CA278D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F2B32D72-E7EB-AA4A-9F51-D6F4A664C013}" type="slidenum">
              <a:rPr lang="en-US" altLang="en-US" sz="1200" b="0">
                <a:solidFill>
                  <a:schemeClr val="tx1"/>
                </a:solidFill>
                <a:latin typeface="Times" pitchFamily="2" charset="0"/>
              </a:rPr>
              <a:pPr/>
              <a:t>10</a:t>
            </a:fld>
            <a:endParaRPr lang="en-US" altLang="en-US" sz="1200" b="0">
              <a:solidFill>
                <a:schemeClr val="tx1"/>
              </a:solidFill>
              <a:latin typeface="Times" pitchFamily="2" charset="0"/>
            </a:endParaRPr>
          </a:p>
        </p:txBody>
      </p:sp>
      <p:sp>
        <p:nvSpPr>
          <p:cNvPr id="34819" name="Rectangle 2">
            <a:extLst>
              <a:ext uri="{FF2B5EF4-FFF2-40B4-BE49-F238E27FC236}">
                <a16:creationId xmlns:a16="http://schemas.microsoft.com/office/drawing/2014/main" id="{5A089482-E9EF-0E44-BE84-EA717020736C}"/>
              </a:ext>
            </a:extLst>
          </p:cNvPr>
          <p:cNvSpPr>
            <a:spLocks noGrp="1" noRot="1" noChangeAspect="1" noChangeArrowheads="1" noTextEdit="1"/>
          </p:cNvSpPr>
          <p:nvPr>
            <p:ph type="sldImg"/>
          </p:nvPr>
        </p:nvSpPr>
        <p:spPr>
          <a:solidFill>
            <a:srgbClr val="FFFFFF"/>
          </a:solidFill>
          <a:ln/>
        </p:spPr>
      </p:sp>
      <p:sp>
        <p:nvSpPr>
          <p:cNvPr id="34820" name="Rectangle 3">
            <a:extLst>
              <a:ext uri="{FF2B5EF4-FFF2-40B4-BE49-F238E27FC236}">
                <a16:creationId xmlns:a16="http://schemas.microsoft.com/office/drawing/2014/main" id="{FDB4CEE9-848C-064B-B4B4-7415599E9C1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EB360F6-9C10-BC4B-A92B-11C6B7AB6B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72040EF1-0197-F347-ABE6-A0850A6E3659}" type="slidenum">
              <a:rPr lang="en-US" altLang="en-US" sz="1200" b="0">
                <a:solidFill>
                  <a:schemeClr val="tx1"/>
                </a:solidFill>
                <a:latin typeface="Times" pitchFamily="2" charset="0"/>
              </a:rPr>
              <a:pPr/>
              <a:t>11</a:t>
            </a:fld>
            <a:endParaRPr lang="en-US" altLang="en-US" sz="1200" b="0">
              <a:solidFill>
                <a:schemeClr val="tx1"/>
              </a:solidFill>
              <a:latin typeface="Times" pitchFamily="2" charset="0"/>
            </a:endParaRPr>
          </a:p>
        </p:txBody>
      </p:sp>
      <p:sp>
        <p:nvSpPr>
          <p:cNvPr id="36867" name="Rectangle 2">
            <a:extLst>
              <a:ext uri="{FF2B5EF4-FFF2-40B4-BE49-F238E27FC236}">
                <a16:creationId xmlns:a16="http://schemas.microsoft.com/office/drawing/2014/main" id="{45D476FA-956F-F74D-865F-3EEC15B08558}"/>
              </a:ext>
            </a:extLst>
          </p:cNvPr>
          <p:cNvSpPr>
            <a:spLocks noGrp="1" noRot="1" noChangeAspect="1" noChangeArrowheads="1" noTextEdit="1"/>
          </p:cNvSpPr>
          <p:nvPr>
            <p:ph type="sldImg"/>
          </p:nvPr>
        </p:nvSpPr>
        <p:spPr>
          <a:solidFill>
            <a:srgbClr val="FFFFFF"/>
          </a:solidFill>
          <a:ln/>
        </p:spPr>
      </p:sp>
      <p:sp>
        <p:nvSpPr>
          <p:cNvPr id="36868" name="Rectangle 3">
            <a:extLst>
              <a:ext uri="{FF2B5EF4-FFF2-40B4-BE49-F238E27FC236}">
                <a16:creationId xmlns:a16="http://schemas.microsoft.com/office/drawing/2014/main" id="{4A948C61-0214-B345-B308-60F9FED2A27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ltLang="en-US">
                <a:solidFill>
                  <a:srgbClr val="000000"/>
                </a:solidFill>
                <a:latin typeface="Arial" panose="020B0604020202020204" pitchFamily="34" charset="0"/>
              </a:rPr>
              <a:t>In a typical breeding experiment, Mendel would cross-pollinate (</a:t>
            </a:r>
            <a:r>
              <a:rPr lang="en-US" altLang="en-US" b="1">
                <a:solidFill>
                  <a:srgbClr val="000000"/>
                </a:solidFill>
                <a:latin typeface="Arial" panose="020B0604020202020204" pitchFamily="34" charset="0"/>
              </a:rPr>
              <a:t>hybridize</a:t>
            </a:r>
            <a:r>
              <a:rPr lang="en-US" altLang="en-US">
                <a:solidFill>
                  <a:srgbClr val="000000"/>
                </a:solidFill>
                <a:latin typeface="Arial" panose="020B0604020202020204" pitchFamily="34" charset="0"/>
              </a:rPr>
              <a:t>) two contrasting, true-breeding pea varieties.</a:t>
            </a:r>
          </a:p>
          <a:p>
            <a:pPr eaLnBrk="1" hangingPunct="1">
              <a:buClr>
                <a:srgbClr val="339933"/>
              </a:buClr>
            </a:pPr>
            <a:r>
              <a:rPr lang="en-US" altLang="en-US">
                <a:solidFill>
                  <a:srgbClr val="000000"/>
                </a:solidFill>
                <a:latin typeface="Arial" panose="020B0604020202020204" pitchFamily="34" charset="0"/>
              </a:rPr>
              <a:t>The true-breeding parents are the </a:t>
            </a:r>
            <a:r>
              <a:rPr lang="en-US" altLang="en-US" b="1">
                <a:solidFill>
                  <a:srgbClr val="000000"/>
                </a:solidFill>
                <a:latin typeface="Arial" panose="020B0604020202020204" pitchFamily="34" charset="0"/>
              </a:rPr>
              <a:t>P generation</a:t>
            </a:r>
            <a:r>
              <a:rPr lang="en-US" altLang="en-US">
                <a:solidFill>
                  <a:srgbClr val="000000"/>
                </a:solidFill>
                <a:latin typeface="Arial" panose="020B0604020202020204" pitchFamily="34" charset="0"/>
              </a:rPr>
              <a:t> and their hybrid offspring are the </a:t>
            </a:r>
            <a:r>
              <a:rPr lang="en-US" altLang="en-US" b="1">
                <a:solidFill>
                  <a:srgbClr val="000000"/>
                </a:solidFill>
                <a:latin typeface="Arial" panose="020B0604020202020204" pitchFamily="34" charset="0"/>
              </a:rPr>
              <a:t>F</a:t>
            </a:r>
            <a:r>
              <a:rPr lang="en-US" altLang="en-US" b="1" baseline="-25000">
                <a:solidFill>
                  <a:srgbClr val="000000"/>
                </a:solidFill>
                <a:latin typeface="Arial" panose="020B0604020202020204" pitchFamily="34" charset="0"/>
              </a:rPr>
              <a:t>1</a:t>
            </a:r>
            <a:r>
              <a:rPr lang="en-US" altLang="en-US" b="1">
                <a:solidFill>
                  <a:srgbClr val="000000"/>
                </a:solidFill>
                <a:latin typeface="Arial" panose="020B0604020202020204" pitchFamily="34" charset="0"/>
              </a:rPr>
              <a:t> generation</a:t>
            </a:r>
            <a:r>
              <a:rPr lang="en-US" altLang="en-US">
                <a:solidFill>
                  <a:srgbClr val="000000"/>
                </a:solidFill>
                <a:latin typeface="Arial" panose="020B0604020202020204" pitchFamily="34" charset="0"/>
              </a:rPr>
              <a:t>.</a:t>
            </a:r>
          </a:p>
          <a:p>
            <a:pPr eaLnBrk="1" hangingPunct="1">
              <a:buClr>
                <a:srgbClr val="339933"/>
              </a:buClr>
            </a:pPr>
            <a:r>
              <a:rPr lang="en-US" altLang="en-US">
                <a:solidFill>
                  <a:srgbClr val="000000"/>
                </a:solidFill>
                <a:latin typeface="Arial" panose="020B0604020202020204" pitchFamily="34" charset="0"/>
              </a:rPr>
              <a:t>Mendel would then allow the F</a:t>
            </a:r>
            <a:r>
              <a:rPr lang="en-US" altLang="en-US" baseline="-25000">
                <a:solidFill>
                  <a:srgbClr val="000000"/>
                </a:solidFill>
                <a:latin typeface="Arial" panose="020B0604020202020204" pitchFamily="34" charset="0"/>
              </a:rPr>
              <a:t>1</a:t>
            </a:r>
            <a:r>
              <a:rPr lang="en-US" altLang="en-US">
                <a:solidFill>
                  <a:srgbClr val="000000"/>
                </a:solidFill>
                <a:latin typeface="Arial" panose="020B0604020202020204" pitchFamily="34" charset="0"/>
              </a:rPr>
              <a:t> hybrids to self-pollinate to produce an F</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generation.</a:t>
            </a:r>
          </a:p>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FBB3607-CBFB-6848-98FA-F4EFF97F35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300F2D40-C7C8-D14A-968F-A2F704F25977}" type="slidenum">
              <a:rPr lang="en-US" altLang="en-US" sz="1200" b="0">
                <a:solidFill>
                  <a:schemeClr val="tx1"/>
                </a:solidFill>
                <a:latin typeface="Times" pitchFamily="2" charset="0"/>
              </a:rPr>
              <a:pPr/>
              <a:t>12</a:t>
            </a:fld>
            <a:endParaRPr lang="en-US" altLang="en-US" sz="1200" b="0">
              <a:solidFill>
                <a:schemeClr val="tx1"/>
              </a:solidFill>
              <a:latin typeface="Times" pitchFamily="2" charset="0"/>
            </a:endParaRPr>
          </a:p>
        </p:txBody>
      </p:sp>
      <p:sp>
        <p:nvSpPr>
          <p:cNvPr id="38915" name="Rectangle 2">
            <a:extLst>
              <a:ext uri="{FF2B5EF4-FFF2-40B4-BE49-F238E27FC236}">
                <a16:creationId xmlns:a16="http://schemas.microsoft.com/office/drawing/2014/main" id="{D681339E-0762-7E4B-AF8D-A81124D2EB75}"/>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F6233918-4673-6147-AF60-F122AD55621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C0A69660-8B1C-C54B-A26D-646E512973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ACAEADC1-038B-8D40-8848-E6CB469922B9}" type="slidenum">
              <a:rPr lang="en-US" altLang="en-US" sz="1200" b="0">
                <a:solidFill>
                  <a:schemeClr val="tx1"/>
                </a:solidFill>
                <a:latin typeface="Times" pitchFamily="2" charset="0"/>
              </a:rPr>
              <a:pPr/>
              <a:t>13</a:t>
            </a:fld>
            <a:endParaRPr lang="en-US" altLang="en-US" sz="1200" b="0">
              <a:solidFill>
                <a:schemeClr val="tx1"/>
              </a:solidFill>
              <a:latin typeface="Times" pitchFamily="2" charset="0"/>
            </a:endParaRPr>
          </a:p>
        </p:txBody>
      </p:sp>
      <p:sp>
        <p:nvSpPr>
          <p:cNvPr id="40963" name="Rectangle 2">
            <a:extLst>
              <a:ext uri="{FF2B5EF4-FFF2-40B4-BE49-F238E27FC236}">
                <a16:creationId xmlns:a16="http://schemas.microsoft.com/office/drawing/2014/main" id="{E1391530-F2A8-7B43-9E82-C2535AB10E2E}"/>
              </a:ext>
            </a:extLst>
          </p:cNvPr>
          <p:cNvSpPr>
            <a:spLocks noGrp="1" noRot="1" noChangeAspect="1" noChangeArrowheads="1" noTextEdit="1"/>
          </p:cNvSpPr>
          <p:nvPr>
            <p:ph type="sldImg"/>
          </p:nvPr>
        </p:nvSpPr>
        <p:spPr>
          <a:solidFill>
            <a:srgbClr val="FFFFFF"/>
          </a:solidFill>
          <a:ln/>
        </p:spPr>
      </p:sp>
      <p:sp>
        <p:nvSpPr>
          <p:cNvPr id="40964" name="Rectangle 3">
            <a:extLst>
              <a:ext uri="{FF2B5EF4-FFF2-40B4-BE49-F238E27FC236}">
                <a16:creationId xmlns:a16="http://schemas.microsoft.com/office/drawing/2014/main" id="{9668FE4F-8BB9-6A4F-9565-0646D6EB349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C4BAAC8-45E9-4D40-9615-715A1BB172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E1290299-6A65-C348-9B24-D5329B8BD3C6}" type="slidenum">
              <a:rPr lang="en-US" altLang="en-US" sz="1200" b="0">
                <a:solidFill>
                  <a:schemeClr val="tx1"/>
                </a:solidFill>
                <a:latin typeface="Times" pitchFamily="2" charset="0"/>
              </a:rPr>
              <a:pPr/>
              <a:t>14</a:t>
            </a:fld>
            <a:endParaRPr lang="en-US" altLang="en-US" sz="1200" b="0">
              <a:solidFill>
                <a:schemeClr val="tx1"/>
              </a:solidFill>
              <a:latin typeface="Times" pitchFamily="2" charset="0"/>
            </a:endParaRPr>
          </a:p>
        </p:txBody>
      </p:sp>
      <p:sp>
        <p:nvSpPr>
          <p:cNvPr id="43011" name="Rectangle 2">
            <a:extLst>
              <a:ext uri="{FF2B5EF4-FFF2-40B4-BE49-F238E27FC236}">
                <a16:creationId xmlns:a16="http://schemas.microsoft.com/office/drawing/2014/main" id="{2CA28BD5-8771-994F-AD03-97D9DF5902F9}"/>
              </a:ext>
            </a:extLst>
          </p:cNvPr>
          <p:cNvSpPr>
            <a:spLocks noGrp="1" noRot="1" noChangeAspect="1"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B928AC4B-301B-E542-9CFB-3A5164DDF13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C6F9FE6-D345-5D4C-82EE-6023FCAE6B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EE7D88D1-7923-DD4E-B010-80F467C8738C}" type="slidenum">
              <a:rPr lang="en-US" altLang="en-US" sz="1200" b="0">
                <a:solidFill>
                  <a:schemeClr val="tx1"/>
                </a:solidFill>
                <a:latin typeface="Times" pitchFamily="2" charset="0"/>
              </a:rPr>
              <a:pPr/>
              <a:t>15</a:t>
            </a:fld>
            <a:endParaRPr lang="en-US" altLang="en-US" sz="1200" b="0">
              <a:solidFill>
                <a:schemeClr val="tx1"/>
              </a:solidFill>
              <a:latin typeface="Times" pitchFamily="2" charset="0"/>
            </a:endParaRPr>
          </a:p>
        </p:txBody>
      </p:sp>
      <p:sp>
        <p:nvSpPr>
          <p:cNvPr id="45059" name="Rectangle 2">
            <a:extLst>
              <a:ext uri="{FF2B5EF4-FFF2-40B4-BE49-F238E27FC236}">
                <a16:creationId xmlns:a16="http://schemas.microsoft.com/office/drawing/2014/main" id="{142D4B63-9E3F-3F46-A7FD-9311B79FC93A}"/>
              </a:ext>
            </a:extLst>
          </p:cNvPr>
          <p:cNvSpPr>
            <a:spLocks noGrp="1" noRot="1" noChangeAspect="1" noChangeArrowheads="1" noTextEdit="1"/>
          </p:cNvSpPr>
          <p:nvPr>
            <p:ph type="sldImg"/>
          </p:nvPr>
        </p:nvSpPr>
        <p:spPr>
          <a:solidFill>
            <a:srgbClr val="FFFFFF"/>
          </a:solidFill>
          <a:ln/>
        </p:spPr>
      </p:sp>
      <p:sp>
        <p:nvSpPr>
          <p:cNvPr id="45060" name="Rectangle 3">
            <a:extLst>
              <a:ext uri="{FF2B5EF4-FFF2-40B4-BE49-F238E27FC236}">
                <a16:creationId xmlns:a16="http://schemas.microsoft.com/office/drawing/2014/main" id="{82670D28-1245-484E-B69A-DCDB96FA319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45F4866-FD4D-E442-B91B-7C6297639C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610A6FF4-2D60-F444-8D3B-F7CB973380A7}" type="slidenum">
              <a:rPr lang="en-US" altLang="en-US" sz="1200" b="0">
                <a:solidFill>
                  <a:schemeClr val="tx1"/>
                </a:solidFill>
                <a:latin typeface="Times" pitchFamily="2" charset="0"/>
              </a:rPr>
              <a:pPr/>
              <a:t>16</a:t>
            </a:fld>
            <a:endParaRPr lang="en-US" altLang="en-US" sz="1200" b="0">
              <a:solidFill>
                <a:schemeClr val="tx1"/>
              </a:solidFill>
              <a:latin typeface="Times" pitchFamily="2" charset="0"/>
            </a:endParaRPr>
          </a:p>
        </p:txBody>
      </p:sp>
      <p:sp>
        <p:nvSpPr>
          <p:cNvPr id="47107" name="Rectangle 2">
            <a:extLst>
              <a:ext uri="{FF2B5EF4-FFF2-40B4-BE49-F238E27FC236}">
                <a16:creationId xmlns:a16="http://schemas.microsoft.com/office/drawing/2014/main" id="{3CC4B129-62C8-544D-8103-A77169428E2C}"/>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609662D3-546C-F549-9F3D-174DFDA427C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092D645A-107B-EC45-B3D8-93E14EB288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9C13989A-0F4E-2940-984A-A27736B0CC62}" type="slidenum">
              <a:rPr lang="en-US" altLang="en-US" sz="1200" b="0">
                <a:solidFill>
                  <a:schemeClr val="tx1"/>
                </a:solidFill>
                <a:latin typeface="Times" pitchFamily="2" charset="0"/>
              </a:rPr>
              <a:pPr/>
              <a:t>17</a:t>
            </a:fld>
            <a:endParaRPr lang="en-US" altLang="en-US" sz="1200" b="0">
              <a:solidFill>
                <a:schemeClr val="tx1"/>
              </a:solidFill>
              <a:latin typeface="Times" pitchFamily="2" charset="0"/>
            </a:endParaRPr>
          </a:p>
        </p:txBody>
      </p:sp>
      <p:sp>
        <p:nvSpPr>
          <p:cNvPr id="49155" name="Rectangle 2">
            <a:extLst>
              <a:ext uri="{FF2B5EF4-FFF2-40B4-BE49-F238E27FC236}">
                <a16:creationId xmlns:a16="http://schemas.microsoft.com/office/drawing/2014/main" id="{519B9343-77AC-5A4F-8715-B54D11FE679E}"/>
              </a:ext>
            </a:extLst>
          </p:cNvPr>
          <p:cNvSpPr>
            <a:spLocks noGrp="1" noRot="1" noChangeAspect="1" noChangeArrowheads="1" noTextEdit="1"/>
          </p:cNvSpPr>
          <p:nvPr>
            <p:ph type="sldImg"/>
          </p:nvPr>
        </p:nvSpPr>
        <p:spPr>
          <a:solidFill>
            <a:srgbClr val="FFFFFF"/>
          </a:solidFill>
          <a:ln/>
        </p:spPr>
      </p:sp>
      <p:sp>
        <p:nvSpPr>
          <p:cNvPr id="49156" name="Rectangle 3">
            <a:extLst>
              <a:ext uri="{FF2B5EF4-FFF2-40B4-BE49-F238E27FC236}">
                <a16:creationId xmlns:a16="http://schemas.microsoft.com/office/drawing/2014/main" id="{2B5D8169-3E1D-6B4C-ABA3-EFF6F0120EE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63E3400F-9244-5E44-B947-B38AF4424D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7388F1F6-8C46-184B-AA25-3C131EBE203F}" type="slidenum">
              <a:rPr lang="en-US" altLang="en-US" sz="1200" b="0">
                <a:solidFill>
                  <a:schemeClr val="tx1"/>
                </a:solidFill>
                <a:latin typeface="Times" pitchFamily="2" charset="0"/>
              </a:rPr>
              <a:pPr/>
              <a:t>18</a:t>
            </a:fld>
            <a:endParaRPr lang="en-US" altLang="en-US" sz="1200" b="0">
              <a:solidFill>
                <a:schemeClr val="tx1"/>
              </a:solidFill>
              <a:latin typeface="Times" pitchFamily="2" charset="0"/>
            </a:endParaRPr>
          </a:p>
        </p:txBody>
      </p:sp>
      <p:sp>
        <p:nvSpPr>
          <p:cNvPr id="51203" name="Rectangle 2">
            <a:extLst>
              <a:ext uri="{FF2B5EF4-FFF2-40B4-BE49-F238E27FC236}">
                <a16:creationId xmlns:a16="http://schemas.microsoft.com/office/drawing/2014/main" id="{0DBB087D-B43A-4C41-8D79-BA78056885BB}"/>
              </a:ext>
            </a:extLst>
          </p:cNvPr>
          <p:cNvSpPr>
            <a:spLocks noGrp="1" noRot="1" noChangeAspect="1" noChangeArrowheads="1" noTextEdit="1"/>
          </p:cNvSpPr>
          <p:nvPr>
            <p:ph type="sldImg"/>
          </p:nvPr>
        </p:nvSpPr>
        <p:spPr>
          <a:solidFill>
            <a:srgbClr val="FFFFFF"/>
          </a:solidFill>
          <a:ln/>
        </p:spPr>
      </p:sp>
      <p:sp>
        <p:nvSpPr>
          <p:cNvPr id="51204" name="Rectangle 3">
            <a:extLst>
              <a:ext uri="{FF2B5EF4-FFF2-40B4-BE49-F238E27FC236}">
                <a16:creationId xmlns:a16="http://schemas.microsoft.com/office/drawing/2014/main" id="{06D845A0-447D-8745-B0E2-4B8292B67B44}"/>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AE2B255-374E-3944-99F0-34656F89BC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92A84D4C-D4F6-D342-8868-03817325E0B1}" type="slidenum">
              <a:rPr lang="en-US" altLang="en-US" sz="1200" b="0">
                <a:solidFill>
                  <a:schemeClr val="tx1"/>
                </a:solidFill>
                <a:latin typeface="Times" pitchFamily="2" charset="0"/>
              </a:rPr>
              <a:pPr/>
              <a:t>19</a:t>
            </a:fld>
            <a:endParaRPr lang="en-US" altLang="en-US" sz="1200" b="0">
              <a:solidFill>
                <a:schemeClr val="tx1"/>
              </a:solidFill>
              <a:latin typeface="Times" pitchFamily="2" charset="0"/>
            </a:endParaRPr>
          </a:p>
        </p:txBody>
      </p:sp>
      <p:sp>
        <p:nvSpPr>
          <p:cNvPr id="53251" name="Rectangle 2">
            <a:extLst>
              <a:ext uri="{FF2B5EF4-FFF2-40B4-BE49-F238E27FC236}">
                <a16:creationId xmlns:a16="http://schemas.microsoft.com/office/drawing/2014/main" id="{F83222DD-7C86-284E-8F1F-8429D317E1C4}"/>
              </a:ext>
            </a:extLst>
          </p:cNvPr>
          <p:cNvSpPr>
            <a:spLocks noGrp="1" noRot="1" noChangeAspect="1" noChangeArrowheads="1" noTextEdit="1"/>
          </p:cNvSpPr>
          <p:nvPr>
            <p:ph type="sldImg"/>
          </p:nvPr>
        </p:nvSpPr>
        <p:spPr>
          <a:solidFill>
            <a:srgbClr val="FFFFFF"/>
          </a:solidFill>
          <a:ln/>
        </p:spPr>
      </p:sp>
      <p:sp>
        <p:nvSpPr>
          <p:cNvPr id="53252" name="Rectangle 3">
            <a:extLst>
              <a:ext uri="{FF2B5EF4-FFF2-40B4-BE49-F238E27FC236}">
                <a16:creationId xmlns:a16="http://schemas.microsoft.com/office/drawing/2014/main" id="{4A3D512C-CD93-B346-85ED-99DE40245098}"/>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29EA55F0-E708-8A46-AA5B-F557A42FEE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A53EDD2B-5D62-694F-9817-BD563D30A4CE}" type="slidenum">
              <a:rPr lang="en-US" altLang="en-US" sz="1200" b="0">
                <a:solidFill>
                  <a:schemeClr val="tx1"/>
                </a:solidFill>
                <a:latin typeface="Times" pitchFamily="2" charset="0"/>
              </a:rPr>
              <a:pPr/>
              <a:t>2</a:t>
            </a:fld>
            <a:endParaRPr lang="en-US" altLang="en-US" sz="1200" b="0">
              <a:solidFill>
                <a:schemeClr val="tx1"/>
              </a:solidFill>
              <a:latin typeface="Times" pitchFamily="2" charset="0"/>
            </a:endParaRPr>
          </a:p>
        </p:txBody>
      </p:sp>
      <p:sp>
        <p:nvSpPr>
          <p:cNvPr id="18435" name="Rectangle 2">
            <a:extLst>
              <a:ext uri="{FF2B5EF4-FFF2-40B4-BE49-F238E27FC236}">
                <a16:creationId xmlns:a16="http://schemas.microsoft.com/office/drawing/2014/main" id="{0EF1BC7B-CCCA-B149-A9BB-5B3059E9930E}"/>
              </a:ext>
            </a:extLst>
          </p:cNvPr>
          <p:cNvSpPr>
            <a:spLocks noGrp="1" noRot="1" noChangeAspect="1" noChangeArrowheads="1" noTextEdit="1"/>
          </p:cNvSpPr>
          <p:nvPr>
            <p:ph type="sldImg"/>
          </p:nvPr>
        </p:nvSpPr>
        <p:spPr>
          <a:solidFill>
            <a:srgbClr val="FFFFFF"/>
          </a:solidFill>
          <a:ln/>
        </p:spPr>
      </p:sp>
      <p:sp>
        <p:nvSpPr>
          <p:cNvPr id="18436" name="Rectangle 3">
            <a:extLst>
              <a:ext uri="{FF2B5EF4-FFF2-40B4-BE49-F238E27FC236}">
                <a16:creationId xmlns:a16="http://schemas.microsoft.com/office/drawing/2014/main" id="{AEEFDA51-14FC-DD45-BC76-F907D0A7E50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ltLang="en-US">
                <a:solidFill>
                  <a:srgbClr val="000000"/>
                </a:solidFill>
                <a:latin typeface="Arial" panose="020B0604020202020204" pitchFamily="34" charset="0"/>
              </a:rPr>
              <a:t>He studied at the University of Vienna from 1851 to 1853 where he was influenced by a physicist who encouraged experimentation and the application of mathematics to science and a botanist who aroused Mendel’s interest in the causes of variation in plants.  After the university, Mendel taught at the Brunn Modern School and lived in the local monastery.</a:t>
            </a:r>
          </a:p>
          <a:p>
            <a:pPr eaLnBrk="1" hangingPunct="1">
              <a:buClr>
                <a:srgbClr val="339933"/>
              </a:buClr>
            </a:pPr>
            <a:r>
              <a:rPr lang="en-US" altLang="en-US">
                <a:solidFill>
                  <a:srgbClr val="000000"/>
                </a:solidFill>
                <a:latin typeface="Arial" panose="020B0604020202020204" pitchFamily="34" charset="0"/>
              </a:rPr>
              <a:t>The monks at this monastery had a long tradition of interest in the breeding of plants, including peas. Around 1857, Mendel began breeding garden peas to study inheritance.</a:t>
            </a:r>
          </a:p>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216B837-1573-3448-B9BB-1B4A62028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300DE5CA-65A2-604F-8E89-F3979C2732D5}" type="slidenum">
              <a:rPr lang="en-US" altLang="en-US" sz="1200" b="0">
                <a:solidFill>
                  <a:schemeClr val="tx1"/>
                </a:solidFill>
                <a:latin typeface="Times" pitchFamily="2" charset="0"/>
              </a:rPr>
              <a:pPr/>
              <a:t>20</a:t>
            </a:fld>
            <a:endParaRPr lang="en-US" altLang="en-US" sz="1200" b="0">
              <a:solidFill>
                <a:schemeClr val="tx1"/>
              </a:solidFill>
              <a:latin typeface="Times" pitchFamily="2" charset="0"/>
            </a:endParaRPr>
          </a:p>
        </p:txBody>
      </p:sp>
      <p:sp>
        <p:nvSpPr>
          <p:cNvPr id="55299" name="Rectangle 2">
            <a:extLst>
              <a:ext uri="{FF2B5EF4-FFF2-40B4-BE49-F238E27FC236}">
                <a16:creationId xmlns:a16="http://schemas.microsoft.com/office/drawing/2014/main" id="{F5BDFC63-32E5-9841-B794-55283158811B}"/>
              </a:ext>
            </a:extLst>
          </p:cNvPr>
          <p:cNvSpPr>
            <a:spLocks noGrp="1" noRot="1" noChangeAspect="1" noChangeArrowheads="1" noTextEdit="1"/>
          </p:cNvSpPr>
          <p:nvPr>
            <p:ph type="sldImg"/>
          </p:nvPr>
        </p:nvSpPr>
        <p:spPr>
          <a:solidFill>
            <a:srgbClr val="FFFFFF"/>
          </a:solidFill>
          <a:ln/>
        </p:spPr>
      </p:sp>
      <p:sp>
        <p:nvSpPr>
          <p:cNvPr id="55300" name="Rectangle 3">
            <a:extLst>
              <a:ext uri="{FF2B5EF4-FFF2-40B4-BE49-F238E27FC236}">
                <a16:creationId xmlns:a16="http://schemas.microsoft.com/office/drawing/2014/main" id="{8EDB8F59-2AB8-F940-8F11-8CB1DFAE8CBF}"/>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5489D01-7B8B-5448-B45A-A728EB477E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AB4FEBEE-0841-5447-8FB2-573BF9A86F9A}" type="slidenum">
              <a:rPr lang="en-US" altLang="en-US" sz="1200" b="0">
                <a:solidFill>
                  <a:schemeClr val="tx1"/>
                </a:solidFill>
                <a:latin typeface="Times" pitchFamily="2" charset="0"/>
              </a:rPr>
              <a:pPr/>
              <a:t>21</a:t>
            </a:fld>
            <a:endParaRPr lang="en-US" altLang="en-US" sz="1200" b="0">
              <a:solidFill>
                <a:schemeClr val="tx1"/>
              </a:solidFill>
              <a:latin typeface="Times" pitchFamily="2" charset="0"/>
            </a:endParaRPr>
          </a:p>
        </p:txBody>
      </p:sp>
      <p:sp>
        <p:nvSpPr>
          <p:cNvPr id="57347" name="Rectangle 2">
            <a:extLst>
              <a:ext uri="{FF2B5EF4-FFF2-40B4-BE49-F238E27FC236}">
                <a16:creationId xmlns:a16="http://schemas.microsoft.com/office/drawing/2014/main" id="{A71E0BCA-E683-BF4B-9C5E-6E12A8751A1C}"/>
              </a:ext>
            </a:extLst>
          </p:cNvPr>
          <p:cNvSpPr>
            <a:spLocks noGrp="1" noRot="1" noChangeAspect="1" noChangeArrowheads="1" noTextEdit="1"/>
          </p:cNvSpPr>
          <p:nvPr>
            <p:ph type="sldImg"/>
          </p:nvPr>
        </p:nvSpPr>
        <p:spPr>
          <a:solidFill>
            <a:srgbClr val="FFFFFF"/>
          </a:solidFill>
          <a:ln/>
        </p:spPr>
      </p:sp>
      <p:sp>
        <p:nvSpPr>
          <p:cNvPr id="57348" name="Rectangle 3">
            <a:extLst>
              <a:ext uri="{FF2B5EF4-FFF2-40B4-BE49-F238E27FC236}">
                <a16:creationId xmlns:a16="http://schemas.microsoft.com/office/drawing/2014/main" id="{DFC2824D-D7D1-9B4A-9D6F-B2CB301EC8D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ltLang="en-US">
                <a:solidFill>
                  <a:srgbClr val="000000"/>
                </a:solidFill>
                <a:latin typeface="Arial" panose="020B0604020202020204" pitchFamily="34" charset="0"/>
              </a:rPr>
              <a:t>Wrinkled seeds in pea plants with two copies of the recessive allele are due to the accumulation of monosaccharides and excess water in seeds because of the lack of a key enzyme. The seeds wrinkle when they dry.</a:t>
            </a:r>
          </a:p>
          <a:p>
            <a:pPr eaLnBrk="1" hangingPunct="1">
              <a:buClr>
                <a:srgbClr val="339933"/>
              </a:buClr>
            </a:pPr>
            <a:r>
              <a:rPr lang="en-US" altLang="en-US">
                <a:solidFill>
                  <a:srgbClr val="000000"/>
                </a:solidFill>
                <a:latin typeface="Arial" panose="020B0604020202020204" pitchFamily="34" charset="0"/>
              </a:rPr>
              <a:t>Both homozygous dominants and heterozygotes produce enough enzyme to convert all the monosaccharides into starch and form smooth seeds when they dry.</a:t>
            </a:r>
          </a:p>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DBE0DF6-9F30-7A41-AEAF-E490C810A5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D987E8E2-2676-2E41-B1C2-89D97B648A1F}" type="slidenum">
              <a:rPr lang="en-US" altLang="en-US" sz="1200" b="0">
                <a:solidFill>
                  <a:schemeClr val="tx1"/>
                </a:solidFill>
                <a:latin typeface="Times" pitchFamily="2" charset="0"/>
              </a:rPr>
              <a:pPr/>
              <a:t>22</a:t>
            </a:fld>
            <a:endParaRPr lang="en-US" altLang="en-US" sz="1200" b="0">
              <a:solidFill>
                <a:schemeClr val="tx1"/>
              </a:solidFill>
              <a:latin typeface="Times" pitchFamily="2" charset="0"/>
            </a:endParaRPr>
          </a:p>
        </p:txBody>
      </p:sp>
      <p:sp>
        <p:nvSpPr>
          <p:cNvPr id="59395" name="Rectangle 2">
            <a:extLst>
              <a:ext uri="{FF2B5EF4-FFF2-40B4-BE49-F238E27FC236}">
                <a16:creationId xmlns:a16="http://schemas.microsoft.com/office/drawing/2014/main" id="{BB9C69A5-FA80-FE41-8597-8B239409C72B}"/>
              </a:ext>
            </a:extLst>
          </p:cNvPr>
          <p:cNvSpPr>
            <a:spLocks noGrp="1" noRot="1" noChangeAspect="1" noChangeArrowheads="1" noTextEdit="1"/>
          </p:cNvSpPr>
          <p:nvPr>
            <p:ph type="sldImg"/>
          </p:nvPr>
        </p:nvSpPr>
        <p:spPr>
          <a:solidFill>
            <a:srgbClr val="FFFFFF"/>
          </a:solidFill>
          <a:ln/>
        </p:spPr>
      </p:sp>
      <p:sp>
        <p:nvSpPr>
          <p:cNvPr id="59396" name="Rectangle 3">
            <a:extLst>
              <a:ext uri="{FF2B5EF4-FFF2-40B4-BE49-F238E27FC236}">
                <a16:creationId xmlns:a16="http://schemas.microsoft.com/office/drawing/2014/main" id="{F6C9F229-2700-744D-8B69-69888D548181}"/>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670D08A-5BCC-B84E-B736-F332E75FDE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822A0EDC-FE3A-8045-854D-D806C64381FE}" type="slidenum">
              <a:rPr lang="en-US" altLang="en-US" sz="1200" b="0">
                <a:solidFill>
                  <a:schemeClr val="tx1"/>
                </a:solidFill>
                <a:latin typeface="Times" pitchFamily="2" charset="0"/>
              </a:rPr>
              <a:pPr/>
              <a:t>23</a:t>
            </a:fld>
            <a:endParaRPr lang="en-US" altLang="en-US" sz="1200" b="0">
              <a:solidFill>
                <a:schemeClr val="tx1"/>
              </a:solidFill>
              <a:latin typeface="Times" pitchFamily="2" charset="0"/>
            </a:endParaRPr>
          </a:p>
        </p:txBody>
      </p:sp>
      <p:sp>
        <p:nvSpPr>
          <p:cNvPr id="61443" name="Rectangle 2">
            <a:extLst>
              <a:ext uri="{FF2B5EF4-FFF2-40B4-BE49-F238E27FC236}">
                <a16:creationId xmlns:a16="http://schemas.microsoft.com/office/drawing/2014/main" id="{B9C22061-324E-AC45-B8E5-D9E4709D3A4A}"/>
              </a:ext>
            </a:extLst>
          </p:cNvPr>
          <p:cNvSpPr>
            <a:spLocks noGrp="1" noRot="1" noChangeAspect="1" noChangeArrowheads="1" noTextEdit="1"/>
          </p:cNvSpPr>
          <p:nvPr>
            <p:ph type="sldImg"/>
          </p:nvPr>
        </p:nvSpPr>
        <p:spPr>
          <a:solidFill>
            <a:srgbClr val="FFFFFF"/>
          </a:solidFill>
          <a:ln/>
        </p:spPr>
      </p:sp>
      <p:sp>
        <p:nvSpPr>
          <p:cNvPr id="61444" name="Rectangle 3">
            <a:extLst>
              <a:ext uri="{FF2B5EF4-FFF2-40B4-BE49-F238E27FC236}">
                <a16:creationId xmlns:a16="http://schemas.microsoft.com/office/drawing/2014/main" id="{D36D202D-20DF-A54F-9882-81DD2F50D525}"/>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18442FFE-5E85-114F-BB40-E97FE7531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1B580492-B1ED-A841-BEC1-549AEEA07A79}" type="slidenum">
              <a:rPr lang="en-US" altLang="en-US" sz="1200" b="0">
                <a:solidFill>
                  <a:schemeClr val="tx1"/>
                </a:solidFill>
                <a:latin typeface="Times" pitchFamily="2" charset="0"/>
              </a:rPr>
              <a:pPr/>
              <a:t>24</a:t>
            </a:fld>
            <a:endParaRPr lang="en-US" altLang="en-US" sz="1200" b="0">
              <a:solidFill>
                <a:schemeClr val="tx1"/>
              </a:solidFill>
              <a:latin typeface="Times" pitchFamily="2" charset="0"/>
            </a:endParaRPr>
          </a:p>
        </p:txBody>
      </p:sp>
      <p:sp>
        <p:nvSpPr>
          <p:cNvPr id="63491" name="Rectangle 2">
            <a:extLst>
              <a:ext uri="{FF2B5EF4-FFF2-40B4-BE49-F238E27FC236}">
                <a16:creationId xmlns:a16="http://schemas.microsoft.com/office/drawing/2014/main" id="{FDCD9C01-41AC-4147-AC4B-7B5C3442C521}"/>
              </a:ext>
            </a:extLst>
          </p:cNvPr>
          <p:cNvSpPr>
            <a:spLocks noGrp="1" noRot="1" noChangeAspect="1" noChangeArrowheads="1" noTextEdit="1"/>
          </p:cNvSpPr>
          <p:nvPr>
            <p:ph type="sldImg"/>
          </p:nvPr>
        </p:nvSpPr>
        <p:spPr>
          <a:solidFill>
            <a:srgbClr val="FFFFFF"/>
          </a:solidFill>
          <a:ln/>
        </p:spPr>
      </p:sp>
      <p:sp>
        <p:nvSpPr>
          <p:cNvPr id="63492" name="Rectangle 3">
            <a:extLst>
              <a:ext uri="{FF2B5EF4-FFF2-40B4-BE49-F238E27FC236}">
                <a16:creationId xmlns:a16="http://schemas.microsoft.com/office/drawing/2014/main" id="{F90C16DF-4859-6049-B2B4-DF35F53A45F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CBEBB26-D93B-6D46-B8AB-9A9FCD6CF0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60B7A1B3-2080-8648-9E46-DBF7AFF51A37}" type="slidenum">
              <a:rPr lang="en-US" altLang="en-US" sz="1200" b="0">
                <a:solidFill>
                  <a:schemeClr val="tx1"/>
                </a:solidFill>
                <a:latin typeface="Times" pitchFamily="2" charset="0"/>
              </a:rPr>
              <a:pPr/>
              <a:t>25</a:t>
            </a:fld>
            <a:endParaRPr lang="en-US" altLang="en-US" sz="1200" b="0">
              <a:solidFill>
                <a:schemeClr val="tx1"/>
              </a:solidFill>
              <a:latin typeface="Times" pitchFamily="2" charset="0"/>
            </a:endParaRPr>
          </a:p>
        </p:txBody>
      </p:sp>
      <p:sp>
        <p:nvSpPr>
          <p:cNvPr id="65539" name="Rectangle 2">
            <a:extLst>
              <a:ext uri="{FF2B5EF4-FFF2-40B4-BE49-F238E27FC236}">
                <a16:creationId xmlns:a16="http://schemas.microsoft.com/office/drawing/2014/main" id="{F26535DE-1CCF-F54D-8F2E-AD6C5643C9F2}"/>
              </a:ext>
            </a:extLst>
          </p:cNvPr>
          <p:cNvSpPr>
            <a:spLocks noGrp="1" noRot="1" noChangeAspect="1" noChangeArrowheads="1" noTextEdit="1"/>
          </p:cNvSpPr>
          <p:nvPr>
            <p:ph type="sldImg"/>
          </p:nvPr>
        </p:nvSpPr>
        <p:spPr>
          <a:solidFill>
            <a:srgbClr val="FFFFFF"/>
          </a:solidFill>
          <a:ln/>
        </p:spPr>
      </p:sp>
      <p:sp>
        <p:nvSpPr>
          <p:cNvPr id="65540" name="Rectangle 3">
            <a:extLst>
              <a:ext uri="{FF2B5EF4-FFF2-40B4-BE49-F238E27FC236}">
                <a16:creationId xmlns:a16="http://schemas.microsoft.com/office/drawing/2014/main" id="{392C3F5E-182D-6C49-84A9-E29993291BDB}"/>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2AA21DB-148A-5A4A-92A1-DA3158474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3F9807DF-8C9F-B942-BBB0-6701A4E48AF7}" type="slidenum">
              <a:rPr lang="en-US" altLang="en-US" sz="1200" b="0">
                <a:solidFill>
                  <a:schemeClr val="tx1"/>
                </a:solidFill>
                <a:latin typeface="Times" pitchFamily="2" charset="0"/>
              </a:rPr>
              <a:pPr/>
              <a:t>26</a:t>
            </a:fld>
            <a:endParaRPr lang="en-US" altLang="en-US" sz="1200" b="0">
              <a:solidFill>
                <a:schemeClr val="tx1"/>
              </a:solidFill>
              <a:latin typeface="Times" pitchFamily="2" charset="0"/>
            </a:endParaRPr>
          </a:p>
        </p:txBody>
      </p:sp>
      <p:sp>
        <p:nvSpPr>
          <p:cNvPr id="67587" name="Rectangle 2">
            <a:extLst>
              <a:ext uri="{FF2B5EF4-FFF2-40B4-BE49-F238E27FC236}">
                <a16:creationId xmlns:a16="http://schemas.microsoft.com/office/drawing/2014/main" id="{4698F33C-6F01-4845-837C-4210D4400A10}"/>
              </a:ext>
            </a:extLst>
          </p:cNvPr>
          <p:cNvSpPr>
            <a:spLocks noGrp="1" noRot="1" noChangeAspect="1" noChangeArrowheads="1" noTextEdit="1"/>
          </p:cNvSpPr>
          <p:nvPr>
            <p:ph type="sldImg"/>
          </p:nvPr>
        </p:nvSpPr>
        <p:spPr>
          <a:solidFill>
            <a:srgbClr val="FFFFFF"/>
          </a:solidFill>
          <a:ln/>
        </p:spPr>
      </p:sp>
      <p:sp>
        <p:nvSpPr>
          <p:cNvPr id="67588" name="Rectangle 3">
            <a:extLst>
              <a:ext uri="{FF2B5EF4-FFF2-40B4-BE49-F238E27FC236}">
                <a16:creationId xmlns:a16="http://schemas.microsoft.com/office/drawing/2014/main" id="{D4D2E6C1-A7DB-3747-B8B2-F54FFE1E0E5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7EE7001-6602-8A43-9373-E91181E0B1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0E6185EC-CF12-1D48-84C1-FB80F4C7E049}" type="slidenum">
              <a:rPr lang="en-US" altLang="en-US" sz="1200" b="0">
                <a:solidFill>
                  <a:schemeClr val="tx1"/>
                </a:solidFill>
                <a:latin typeface="Times" pitchFamily="2" charset="0"/>
              </a:rPr>
              <a:pPr/>
              <a:t>29</a:t>
            </a:fld>
            <a:endParaRPr lang="en-US" altLang="en-US" sz="1200" b="0">
              <a:solidFill>
                <a:schemeClr val="tx1"/>
              </a:solidFill>
              <a:latin typeface="Times" pitchFamily="2" charset="0"/>
            </a:endParaRPr>
          </a:p>
        </p:txBody>
      </p:sp>
      <p:sp>
        <p:nvSpPr>
          <p:cNvPr id="69635" name="Rectangle 2">
            <a:extLst>
              <a:ext uri="{FF2B5EF4-FFF2-40B4-BE49-F238E27FC236}">
                <a16:creationId xmlns:a16="http://schemas.microsoft.com/office/drawing/2014/main" id="{AEC6A66B-4174-0F48-8733-03EEA4ECCDBB}"/>
              </a:ext>
            </a:extLst>
          </p:cNvPr>
          <p:cNvSpPr>
            <a:spLocks noGrp="1" noRot="1" noChangeAspect="1" noChangeArrowheads="1" noTextEdit="1"/>
          </p:cNvSpPr>
          <p:nvPr>
            <p:ph type="sldImg"/>
          </p:nvPr>
        </p:nvSpPr>
        <p:spPr>
          <a:solidFill>
            <a:srgbClr val="FFFFFF"/>
          </a:solidFill>
          <a:ln/>
        </p:spPr>
      </p:sp>
      <p:sp>
        <p:nvSpPr>
          <p:cNvPr id="69636" name="Rectangle 3">
            <a:extLst>
              <a:ext uri="{FF2B5EF4-FFF2-40B4-BE49-F238E27FC236}">
                <a16:creationId xmlns:a16="http://schemas.microsoft.com/office/drawing/2014/main" id="{C0112E23-77ED-C540-96A3-BBEC41B73D2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5788387-ACBF-4348-8861-A295F9EBB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F44BEF1B-072F-594F-BF4E-CAB316C52207}" type="slidenum">
              <a:rPr lang="en-US" altLang="en-US" sz="1200" b="0">
                <a:solidFill>
                  <a:schemeClr val="tx1"/>
                </a:solidFill>
                <a:latin typeface="Times" pitchFamily="2" charset="0"/>
              </a:rPr>
              <a:pPr/>
              <a:t>30</a:t>
            </a:fld>
            <a:endParaRPr lang="en-US" altLang="en-US" sz="1200" b="0">
              <a:solidFill>
                <a:schemeClr val="tx1"/>
              </a:solidFill>
              <a:latin typeface="Times" pitchFamily="2" charset="0"/>
            </a:endParaRPr>
          </a:p>
        </p:txBody>
      </p:sp>
      <p:sp>
        <p:nvSpPr>
          <p:cNvPr id="71683" name="Rectangle 2">
            <a:extLst>
              <a:ext uri="{FF2B5EF4-FFF2-40B4-BE49-F238E27FC236}">
                <a16:creationId xmlns:a16="http://schemas.microsoft.com/office/drawing/2014/main" id="{E5A8563A-538F-1345-8713-7E120B6E46D7}"/>
              </a:ext>
            </a:extLst>
          </p:cNvPr>
          <p:cNvSpPr>
            <a:spLocks noGrp="1" noRot="1" noChangeAspect="1" noChangeArrowheads="1" noTextEdit="1"/>
          </p:cNvSpPr>
          <p:nvPr>
            <p:ph type="sldImg"/>
          </p:nvPr>
        </p:nvSpPr>
        <p:spPr>
          <a:solidFill>
            <a:srgbClr val="FFFFFF"/>
          </a:solidFill>
          <a:ln/>
        </p:spPr>
      </p:sp>
      <p:sp>
        <p:nvSpPr>
          <p:cNvPr id="71684" name="Rectangle 3">
            <a:extLst>
              <a:ext uri="{FF2B5EF4-FFF2-40B4-BE49-F238E27FC236}">
                <a16:creationId xmlns:a16="http://schemas.microsoft.com/office/drawing/2014/main" id="{3DA9FD82-6DE5-2344-8C8F-4BC0ACDD2F16}"/>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56CA5C80-9068-B845-95F5-390A3702F8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A66913B5-37C2-E14D-8221-54E6DD183CDE}" type="slidenum">
              <a:rPr lang="en-US" altLang="en-US" sz="1200" b="0">
                <a:solidFill>
                  <a:schemeClr val="tx1"/>
                </a:solidFill>
                <a:latin typeface="Times" pitchFamily="2" charset="0"/>
              </a:rPr>
              <a:pPr/>
              <a:t>31</a:t>
            </a:fld>
            <a:endParaRPr lang="en-US" altLang="en-US" sz="1200" b="0">
              <a:solidFill>
                <a:schemeClr val="tx1"/>
              </a:solidFill>
              <a:latin typeface="Times" pitchFamily="2" charset="0"/>
            </a:endParaRPr>
          </a:p>
        </p:txBody>
      </p:sp>
      <p:sp>
        <p:nvSpPr>
          <p:cNvPr id="73731" name="Rectangle 2">
            <a:extLst>
              <a:ext uri="{FF2B5EF4-FFF2-40B4-BE49-F238E27FC236}">
                <a16:creationId xmlns:a16="http://schemas.microsoft.com/office/drawing/2014/main" id="{A3A7E83B-E403-D643-BB3B-9C6DB904526D}"/>
              </a:ext>
            </a:extLst>
          </p:cNvPr>
          <p:cNvSpPr>
            <a:spLocks noGrp="1" noRot="1" noChangeAspect="1" noChangeArrowheads="1" noTextEdit="1"/>
          </p:cNvSpPr>
          <p:nvPr>
            <p:ph type="sldImg"/>
          </p:nvPr>
        </p:nvSpPr>
        <p:spPr>
          <a:solidFill>
            <a:srgbClr val="FFFFFF"/>
          </a:solidFill>
          <a:ln/>
        </p:spPr>
      </p:sp>
      <p:sp>
        <p:nvSpPr>
          <p:cNvPr id="73732" name="Rectangle 3">
            <a:extLst>
              <a:ext uri="{FF2B5EF4-FFF2-40B4-BE49-F238E27FC236}">
                <a16:creationId xmlns:a16="http://schemas.microsoft.com/office/drawing/2014/main" id="{C79415A1-C1CB-E346-9FF8-D0A9FF1BF4F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8D81DE4-FE89-6442-9DB2-6BB3D8DD0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A894562C-3298-1C4C-9A0A-5228F8D80FE9}" type="slidenum">
              <a:rPr lang="en-US" altLang="en-US" sz="1200" b="0">
                <a:solidFill>
                  <a:schemeClr val="tx1"/>
                </a:solidFill>
                <a:latin typeface="Times" pitchFamily="2" charset="0"/>
              </a:rPr>
              <a:pPr/>
              <a:t>3</a:t>
            </a:fld>
            <a:endParaRPr lang="en-US" altLang="en-US" sz="1200" b="0">
              <a:solidFill>
                <a:schemeClr val="tx1"/>
              </a:solidFill>
              <a:latin typeface="Times" pitchFamily="2" charset="0"/>
            </a:endParaRPr>
          </a:p>
        </p:txBody>
      </p:sp>
      <p:sp>
        <p:nvSpPr>
          <p:cNvPr id="20483" name="Rectangle 2">
            <a:extLst>
              <a:ext uri="{FF2B5EF4-FFF2-40B4-BE49-F238E27FC236}">
                <a16:creationId xmlns:a16="http://schemas.microsoft.com/office/drawing/2014/main" id="{C943D397-C3FB-F74F-9CD8-C6572CFB8702}"/>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8A65FA53-F5EC-924E-9645-214FCD14E5D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 = parents</a:t>
            </a:r>
          </a:p>
          <a:p>
            <a:pPr eaLnBrk="1" hangingPunct="1"/>
            <a:r>
              <a:rPr lang="en-US" altLang="en-US">
                <a:latin typeface="Arial" panose="020B0604020202020204" pitchFamily="34" charset="0"/>
              </a:rPr>
              <a:t>F = filial generation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6980A69-ED67-1D43-B3BE-CECDD5F88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9C898377-3684-3144-BDFC-05A10AAFB286}" type="slidenum">
              <a:rPr lang="en-US" altLang="en-US" sz="1200" b="0">
                <a:solidFill>
                  <a:schemeClr val="tx1"/>
                </a:solidFill>
                <a:latin typeface="Times" pitchFamily="2" charset="0"/>
              </a:rPr>
              <a:pPr/>
              <a:t>32</a:t>
            </a:fld>
            <a:endParaRPr lang="en-US" altLang="en-US" sz="1200" b="0">
              <a:solidFill>
                <a:schemeClr val="tx1"/>
              </a:solidFill>
              <a:latin typeface="Times" pitchFamily="2" charset="0"/>
            </a:endParaRPr>
          </a:p>
        </p:txBody>
      </p:sp>
      <p:sp>
        <p:nvSpPr>
          <p:cNvPr id="75779" name="Rectangle 2">
            <a:extLst>
              <a:ext uri="{FF2B5EF4-FFF2-40B4-BE49-F238E27FC236}">
                <a16:creationId xmlns:a16="http://schemas.microsoft.com/office/drawing/2014/main" id="{7A6F328B-C4F4-114C-9A30-CA3424C4122F}"/>
              </a:ext>
            </a:extLst>
          </p:cNvPr>
          <p:cNvSpPr>
            <a:spLocks noGrp="1" noRot="1" noChangeAspect="1" noChangeArrowheads="1" noTextEdit="1"/>
          </p:cNvSpPr>
          <p:nvPr>
            <p:ph type="sldImg"/>
          </p:nvPr>
        </p:nvSpPr>
        <p:spPr>
          <a:solidFill>
            <a:srgbClr val="FFFFFF"/>
          </a:solidFill>
          <a:ln/>
        </p:spPr>
      </p:sp>
      <p:sp>
        <p:nvSpPr>
          <p:cNvPr id="75780" name="Rectangle 3">
            <a:extLst>
              <a:ext uri="{FF2B5EF4-FFF2-40B4-BE49-F238E27FC236}">
                <a16:creationId xmlns:a16="http://schemas.microsoft.com/office/drawing/2014/main" id="{F321F6F8-728B-AE48-A267-36F307E606E3}"/>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09E41F52-B8A7-7542-B63E-01A6D3289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5A017-BD92-584D-BD9F-3248BE1D882E}" type="slidenum">
              <a:rPr lang="en-US" altLang="en-US" sz="1200">
                <a:latin typeface="Times" pitchFamily="2" charset="0"/>
              </a:rPr>
              <a:pPr/>
              <a:t>34</a:t>
            </a:fld>
            <a:endParaRPr lang="en-US" altLang="en-US" sz="1200">
              <a:latin typeface="Times" pitchFamily="2" charset="0"/>
            </a:endParaRPr>
          </a:p>
        </p:txBody>
      </p:sp>
      <p:sp>
        <p:nvSpPr>
          <p:cNvPr id="16387" name="Rectangle 2">
            <a:extLst>
              <a:ext uri="{FF2B5EF4-FFF2-40B4-BE49-F238E27FC236}">
                <a16:creationId xmlns:a16="http://schemas.microsoft.com/office/drawing/2014/main" id="{8CCEED0B-DF79-BC42-882B-DFD254EFBAFB}"/>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98328011-DDD9-7D49-9066-4C88E6A266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32335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A7E7E18F-3A97-A14A-B2D5-51071FBB5F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DE68A4E-6A25-5644-80DC-BC8A52F3D564}" type="slidenum">
              <a:rPr lang="en-US" altLang="en-US" sz="1200">
                <a:latin typeface="Times" pitchFamily="2" charset="0"/>
              </a:rPr>
              <a:pPr/>
              <a:t>35</a:t>
            </a:fld>
            <a:endParaRPr lang="en-US" altLang="en-US" sz="1200">
              <a:latin typeface="Times" pitchFamily="2" charset="0"/>
            </a:endParaRPr>
          </a:p>
        </p:txBody>
      </p:sp>
      <p:sp>
        <p:nvSpPr>
          <p:cNvPr id="18435" name="Rectangle 2">
            <a:extLst>
              <a:ext uri="{FF2B5EF4-FFF2-40B4-BE49-F238E27FC236}">
                <a16:creationId xmlns:a16="http://schemas.microsoft.com/office/drawing/2014/main" id="{8454040C-EDFC-E94E-97F4-3EC9F3EF50B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A524A3-04C6-0040-8A50-EB94C04D27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468411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69C0FA1-71AE-C843-AF85-A186E522BB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722F61D-DC59-2D4B-A74A-8CBAE5962DF6}" type="slidenum">
              <a:rPr lang="en-US" altLang="en-US" sz="1200">
                <a:latin typeface="Times" pitchFamily="2" charset="0"/>
              </a:rPr>
              <a:pPr/>
              <a:t>36</a:t>
            </a:fld>
            <a:endParaRPr lang="en-US" altLang="en-US" sz="1200">
              <a:latin typeface="Times" pitchFamily="2" charset="0"/>
            </a:endParaRPr>
          </a:p>
        </p:txBody>
      </p:sp>
      <p:sp>
        <p:nvSpPr>
          <p:cNvPr id="20483" name="Rectangle 2">
            <a:extLst>
              <a:ext uri="{FF2B5EF4-FFF2-40B4-BE49-F238E27FC236}">
                <a16:creationId xmlns:a16="http://schemas.microsoft.com/office/drawing/2014/main" id="{4652D604-17EF-E749-9409-59D18A2658E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D3C9BCCF-313F-6946-99FA-5918B7BB5D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47277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1AD2AC7-2300-684E-BF24-4BF43EFA9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6F7EFF-6AD9-E842-BD76-E5AEA0715A94}" type="slidenum">
              <a:rPr lang="en-US" altLang="en-US" sz="1200">
                <a:latin typeface="Times" pitchFamily="2" charset="0"/>
              </a:rPr>
              <a:pPr/>
              <a:t>37</a:t>
            </a:fld>
            <a:endParaRPr lang="en-US" altLang="en-US" sz="1200">
              <a:latin typeface="Times" pitchFamily="2" charset="0"/>
            </a:endParaRPr>
          </a:p>
        </p:txBody>
      </p:sp>
      <p:sp>
        <p:nvSpPr>
          <p:cNvPr id="22531" name="Rectangle 2">
            <a:extLst>
              <a:ext uri="{FF2B5EF4-FFF2-40B4-BE49-F238E27FC236}">
                <a16:creationId xmlns:a16="http://schemas.microsoft.com/office/drawing/2014/main" id="{F5FB1B36-BFE1-4F4B-930D-02D1ED084E2B}"/>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D62ADEC-CE12-1B4B-8278-CEEECD719D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871871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189816F-CCFD-8D41-8C5D-FE2B970E3D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CAE041-1382-524A-A992-FE643B263492}" type="slidenum">
              <a:rPr lang="en-US" altLang="en-US" sz="1200">
                <a:latin typeface="Times" pitchFamily="2" charset="0"/>
              </a:rPr>
              <a:pPr/>
              <a:t>38</a:t>
            </a:fld>
            <a:endParaRPr lang="en-US" altLang="en-US" sz="1200">
              <a:latin typeface="Times" pitchFamily="2" charset="0"/>
            </a:endParaRPr>
          </a:p>
        </p:txBody>
      </p:sp>
      <p:sp>
        <p:nvSpPr>
          <p:cNvPr id="24579" name="Rectangle 2">
            <a:extLst>
              <a:ext uri="{FF2B5EF4-FFF2-40B4-BE49-F238E27FC236}">
                <a16:creationId xmlns:a16="http://schemas.microsoft.com/office/drawing/2014/main" id="{9A25CD1F-976C-E043-B141-ABC87BE35D0B}"/>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A4FA6C5-84EE-6341-9A78-84291699C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25362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A94B092-AF0D-7240-82C4-2348F9AAC7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7B6E9B-ED5C-A74E-9E6B-3226269DAF0B}" type="slidenum">
              <a:rPr lang="en-US" altLang="en-US" sz="1200">
                <a:latin typeface="Times" pitchFamily="2" charset="0"/>
              </a:rPr>
              <a:pPr/>
              <a:t>39</a:t>
            </a:fld>
            <a:endParaRPr lang="en-US" altLang="en-US" sz="1200">
              <a:latin typeface="Times" pitchFamily="2" charset="0"/>
            </a:endParaRPr>
          </a:p>
        </p:txBody>
      </p:sp>
      <p:sp>
        <p:nvSpPr>
          <p:cNvPr id="26627" name="Rectangle 2">
            <a:extLst>
              <a:ext uri="{FF2B5EF4-FFF2-40B4-BE49-F238E27FC236}">
                <a16:creationId xmlns:a16="http://schemas.microsoft.com/office/drawing/2014/main" id="{4F7C2851-76A3-154C-B45A-68B429CC6E9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1987D56-A1B0-A840-9616-EA5E1F3C2D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79420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B927B9C-0A10-334A-A28D-4C874EADA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992D5C-F036-9A4A-8EA8-6F421012301D}" type="slidenum">
              <a:rPr lang="en-US" altLang="en-US" sz="1200">
                <a:latin typeface="Times" pitchFamily="2" charset="0"/>
              </a:rPr>
              <a:pPr/>
              <a:t>40</a:t>
            </a:fld>
            <a:endParaRPr lang="en-US" altLang="en-US" sz="1200">
              <a:latin typeface="Times" pitchFamily="2" charset="0"/>
            </a:endParaRPr>
          </a:p>
        </p:txBody>
      </p:sp>
      <p:sp>
        <p:nvSpPr>
          <p:cNvPr id="28675" name="Rectangle 2">
            <a:extLst>
              <a:ext uri="{FF2B5EF4-FFF2-40B4-BE49-F238E27FC236}">
                <a16:creationId xmlns:a16="http://schemas.microsoft.com/office/drawing/2014/main" id="{BA073F04-98C0-4F49-8F55-9DD9EC6DB40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A2310DF-7A6C-F44F-9A0E-F478AD3EE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98443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B60A44B-16C5-7A4C-A88A-786839A53D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235F476-C608-A547-97EF-4C44FCC689F9}" type="slidenum">
              <a:rPr lang="en-US" altLang="en-US" sz="1200">
                <a:latin typeface="Times" pitchFamily="2" charset="0"/>
              </a:rPr>
              <a:pPr/>
              <a:t>41</a:t>
            </a:fld>
            <a:endParaRPr lang="en-US" altLang="en-US" sz="1200">
              <a:latin typeface="Times" pitchFamily="2" charset="0"/>
            </a:endParaRPr>
          </a:p>
        </p:txBody>
      </p:sp>
      <p:sp>
        <p:nvSpPr>
          <p:cNvPr id="30723" name="Rectangle 2">
            <a:extLst>
              <a:ext uri="{FF2B5EF4-FFF2-40B4-BE49-F238E27FC236}">
                <a16:creationId xmlns:a16="http://schemas.microsoft.com/office/drawing/2014/main" id="{97D33D1D-7CB5-E84F-88C7-F94A0078E31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32210E3-3FE4-A049-8E95-64DE5E87F4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77047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0C6D958-E20F-7D45-BE04-CF8CA0D0F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AE3D137-B46B-2741-B0DC-2D7ABCDBFF36}" type="slidenum">
              <a:rPr lang="en-US" altLang="en-US" sz="1200">
                <a:latin typeface="Times" pitchFamily="2" charset="0"/>
              </a:rPr>
              <a:pPr/>
              <a:t>42</a:t>
            </a:fld>
            <a:endParaRPr lang="en-US" altLang="en-US" sz="1200">
              <a:latin typeface="Times" pitchFamily="2" charset="0"/>
            </a:endParaRPr>
          </a:p>
        </p:txBody>
      </p:sp>
      <p:sp>
        <p:nvSpPr>
          <p:cNvPr id="32771" name="Rectangle 2">
            <a:extLst>
              <a:ext uri="{FF2B5EF4-FFF2-40B4-BE49-F238E27FC236}">
                <a16:creationId xmlns:a16="http://schemas.microsoft.com/office/drawing/2014/main" id="{A84F2F60-E226-7849-9F98-FBA3A8200B0A}"/>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FB9CBB2-CC90-1B4C-A8D2-9D7184DF06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0945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A691B27-74E1-C449-B5AB-17C839E7E9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248FD714-37B7-E44B-8B8D-491964CDE666}" type="slidenum">
              <a:rPr lang="en-US" altLang="en-US" sz="1200" b="0">
                <a:solidFill>
                  <a:schemeClr val="tx1"/>
                </a:solidFill>
                <a:latin typeface="Times" pitchFamily="2" charset="0"/>
              </a:rPr>
              <a:pPr/>
              <a:t>4</a:t>
            </a:fld>
            <a:endParaRPr lang="en-US" altLang="en-US" sz="1200" b="0">
              <a:solidFill>
                <a:schemeClr val="tx1"/>
              </a:solidFill>
              <a:latin typeface="Times" pitchFamily="2" charset="0"/>
            </a:endParaRPr>
          </a:p>
        </p:txBody>
      </p:sp>
      <p:sp>
        <p:nvSpPr>
          <p:cNvPr id="22531" name="Rectangle 2">
            <a:extLst>
              <a:ext uri="{FF2B5EF4-FFF2-40B4-BE49-F238E27FC236}">
                <a16:creationId xmlns:a16="http://schemas.microsoft.com/office/drawing/2014/main" id="{CDC994DB-7294-DC47-8D53-7216775A734B}"/>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98870F58-736E-C14A-A4E3-3CFE65D1AED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48916B6-2214-B340-B904-C8F3ADA84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242499A-EDE8-7742-B004-6FB9BAF2D8B4}" type="slidenum">
              <a:rPr lang="en-US" altLang="en-US" sz="1200">
                <a:latin typeface="Times" pitchFamily="2" charset="0"/>
              </a:rPr>
              <a:pPr/>
              <a:t>43</a:t>
            </a:fld>
            <a:endParaRPr lang="en-US" altLang="en-US" sz="1200">
              <a:latin typeface="Times" pitchFamily="2" charset="0"/>
            </a:endParaRPr>
          </a:p>
        </p:txBody>
      </p:sp>
      <p:sp>
        <p:nvSpPr>
          <p:cNvPr id="34819" name="Rectangle 2">
            <a:extLst>
              <a:ext uri="{FF2B5EF4-FFF2-40B4-BE49-F238E27FC236}">
                <a16:creationId xmlns:a16="http://schemas.microsoft.com/office/drawing/2014/main" id="{218AE358-5C91-D74D-BD50-0E09DAE98A0D}"/>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46542185-478B-7D42-934D-66B70CFF9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a:latin typeface="Arial" panose="020B0604020202020204" pitchFamily="34" charset="0"/>
              </a:rPr>
              <a:t>The genes that we have covered so far affect only one phenotypic character, but most genes are </a:t>
            </a:r>
            <a:r>
              <a:rPr lang="en-US" altLang="en-US" sz="800" u="sng">
                <a:solidFill>
                  <a:schemeClr val="tx2"/>
                </a:solidFill>
                <a:latin typeface="Arial" panose="020B0604020202020204" pitchFamily="34" charset="0"/>
              </a:rPr>
              <a:t>pleiotropic</a:t>
            </a:r>
          </a:p>
        </p:txBody>
      </p:sp>
    </p:spTree>
    <p:extLst>
      <p:ext uri="{BB962C8B-B14F-4D97-AF65-F5344CB8AC3E}">
        <p14:creationId xmlns:p14="http://schemas.microsoft.com/office/powerpoint/2010/main" val="30274347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5934BEE-F24A-594F-8CE8-76C228036A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7F5ECA-C364-C948-9059-64D596C029D3}" type="slidenum">
              <a:rPr lang="en-US" altLang="en-US" sz="1200">
                <a:latin typeface="Times" pitchFamily="2" charset="0"/>
              </a:rPr>
              <a:pPr/>
              <a:t>44</a:t>
            </a:fld>
            <a:endParaRPr lang="en-US" altLang="en-US" sz="1200">
              <a:latin typeface="Times" pitchFamily="2" charset="0"/>
            </a:endParaRPr>
          </a:p>
        </p:txBody>
      </p:sp>
      <p:sp>
        <p:nvSpPr>
          <p:cNvPr id="36867" name="Rectangle 2">
            <a:extLst>
              <a:ext uri="{FF2B5EF4-FFF2-40B4-BE49-F238E27FC236}">
                <a16:creationId xmlns:a16="http://schemas.microsoft.com/office/drawing/2014/main" id="{90E09C49-3DA5-3C49-922C-B264A2E070F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EC4D44E-5E98-284C-8DF3-094982C8EF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7211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1CAA9033-2EEF-EE40-8389-63E2ED75B0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C0719-4803-FE40-9562-88261C42785F}" type="slidenum">
              <a:rPr lang="en-US" altLang="en-US" sz="1200">
                <a:latin typeface="Times" pitchFamily="2" charset="0"/>
              </a:rPr>
              <a:pPr/>
              <a:t>45</a:t>
            </a:fld>
            <a:endParaRPr lang="en-US" altLang="en-US" sz="1200">
              <a:latin typeface="Times" pitchFamily="2" charset="0"/>
            </a:endParaRPr>
          </a:p>
        </p:txBody>
      </p:sp>
      <p:sp>
        <p:nvSpPr>
          <p:cNvPr id="38915" name="Rectangle 2">
            <a:extLst>
              <a:ext uri="{FF2B5EF4-FFF2-40B4-BE49-F238E27FC236}">
                <a16:creationId xmlns:a16="http://schemas.microsoft.com/office/drawing/2014/main" id="{0F5CC19C-292D-7741-AF92-CC61C9A10193}"/>
              </a:ext>
            </a:extLst>
          </p:cNvPr>
          <p:cNvSpPr>
            <a:spLocks noGrp="1" noRot="1" noChangeAspect="1" noChangeArrowheads="1" noTextEdit="1"/>
          </p:cNvSpPr>
          <p:nvPr>
            <p:ph type="sldImg"/>
          </p:nvPr>
        </p:nvSpPr>
        <p:spPr>
          <a:solidFill>
            <a:srgbClr val="FFFFFF"/>
          </a:solidFill>
          <a:ln/>
        </p:spPr>
      </p:sp>
      <p:sp>
        <p:nvSpPr>
          <p:cNvPr id="38916" name="Rectangle 3">
            <a:extLst>
              <a:ext uri="{FF2B5EF4-FFF2-40B4-BE49-F238E27FC236}">
                <a16:creationId xmlns:a16="http://schemas.microsoft.com/office/drawing/2014/main" id="{983BF158-A1E4-F142-A938-8F86CCDCC15E}"/>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97890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6BF4BB0B-6A80-874B-B4A1-C343D58698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967D695-55FB-FF43-A6A0-9D23DE693016}" type="slidenum">
              <a:rPr lang="en-US" altLang="en-US" sz="1200">
                <a:latin typeface="Times" pitchFamily="2" charset="0"/>
              </a:rPr>
              <a:pPr/>
              <a:t>46</a:t>
            </a:fld>
            <a:endParaRPr lang="en-US" altLang="en-US" sz="1200">
              <a:latin typeface="Times" pitchFamily="2" charset="0"/>
            </a:endParaRPr>
          </a:p>
        </p:txBody>
      </p:sp>
      <p:sp>
        <p:nvSpPr>
          <p:cNvPr id="40963" name="Rectangle 2">
            <a:extLst>
              <a:ext uri="{FF2B5EF4-FFF2-40B4-BE49-F238E27FC236}">
                <a16:creationId xmlns:a16="http://schemas.microsoft.com/office/drawing/2014/main" id="{9635819D-2318-9E40-95AB-CD622EE3BE7C}"/>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058BEC00-9B3F-FF4F-8BDD-26109F5EEF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3735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505098E-B1C4-D44F-8DEF-7D4C9436A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E36DA82-E8CA-A549-9F05-54E4AE20716F}" type="slidenum">
              <a:rPr lang="en-US" altLang="en-US" sz="1200">
                <a:latin typeface="Times" pitchFamily="2" charset="0"/>
              </a:rPr>
              <a:pPr/>
              <a:t>47</a:t>
            </a:fld>
            <a:endParaRPr lang="en-US" altLang="en-US" sz="1200">
              <a:latin typeface="Times" pitchFamily="2" charset="0"/>
            </a:endParaRPr>
          </a:p>
        </p:txBody>
      </p:sp>
      <p:sp>
        <p:nvSpPr>
          <p:cNvPr id="43011" name="Rectangle 2">
            <a:extLst>
              <a:ext uri="{FF2B5EF4-FFF2-40B4-BE49-F238E27FC236}">
                <a16:creationId xmlns:a16="http://schemas.microsoft.com/office/drawing/2014/main" id="{6C9B4648-E7DE-9346-A393-F8B79895CA85}"/>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452ED04D-80DC-1845-A386-F1BCAEF975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89094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9D6CB81-0D24-4D4A-94D9-A3A817C3C1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61A9FF-9E5C-8F44-98AC-1BFFABCC20CD}" type="slidenum">
              <a:rPr lang="en-US" altLang="en-US" sz="1200">
                <a:latin typeface="Times" pitchFamily="2" charset="0"/>
              </a:rPr>
              <a:pPr/>
              <a:t>49</a:t>
            </a:fld>
            <a:endParaRPr lang="en-US" altLang="en-US" sz="1200">
              <a:latin typeface="Times" pitchFamily="2" charset="0"/>
            </a:endParaRPr>
          </a:p>
        </p:txBody>
      </p:sp>
      <p:sp>
        <p:nvSpPr>
          <p:cNvPr id="46083" name="Rectangle 2">
            <a:extLst>
              <a:ext uri="{FF2B5EF4-FFF2-40B4-BE49-F238E27FC236}">
                <a16:creationId xmlns:a16="http://schemas.microsoft.com/office/drawing/2014/main" id="{6164EC9F-BE08-5F41-B1CA-1D4146676053}"/>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AE49ABD3-A514-4644-AEA1-CBCEE3843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50115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922FE21A-BB12-6741-807A-C4E0B39899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B57333-99E0-C94B-925B-0151CC577DF9}" type="slidenum">
              <a:rPr lang="en-US" altLang="en-US" sz="1200">
                <a:latin typeface="Times" pitchFamily="2" charset="0"/>
              </a:rPr>
              <a:pPr/>
              <a:t>50</a:t>
            </a:fld>
            <a:endParaRPr lang="en-US" altLang="en-US" sz="1200">
              <a:latin typeface="Times" pitchFamily="2" charset="0"/>
            </a:endParaRPr>
          </a:p>
        </p:txBody>
      </p:sp>
      <p:sp>
        <p:nvSpPr>
          <p:cNvPr id="48131" name="Rectangle 2">
            <a:extLst>
              <a:ext uri="{FF2B5EF4-FFF2-40B4-BE49-F238E27FC236}">
                <a16:creationId xmlns:a16="http://schemas.microsoft.com/office/drawing/2014/main" id="{E9F15978-15DE-3642-95E6-7724B09CC1EC}"/>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11BB14B-8837-6C4F-96EF-5738571D2B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43001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BA2734D-68B2-6B42-937B-DFD3DFAF2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4CEBB3-8A17-6B44-A88E-FACF535D35E4}" type="slidenum">
              <a:rPr lang="en-US" altLang="en-US" sz="1200">
                <a:latin typeface="Times" pitchFamily="2" charset="0"/>
              </a:rPr>
              <a:pPr/>
              <a:t>51</a:t>
            </a:fld>
            <a:endParaRPr lang="en-US" altLang="en-US" sz="1200">
              <a:latin typeface="Times" pitchFamily="2" charset="0"/>
            </a:endParaRPr>
          </a:p>
        </p:txBody>
      </p:sp>
      <p:sp>
        <p:nvSpPr>
          <p:cNvPr id="52227" name="Rectangle 2">
            <a:extLst>
              <a:ext uri="{FF2B5EF4-FFF2-40B4-BE49-F238E27FC236}">
                <a16:creationId xmlns:a16="http://schemas.microsoft.com/office/drawing/2014/main" id="{536C1B18-9EF6-FA42-9546-43135B1B9909}"/>
              </a:ext>
            </a:extLst>
          </p:cNvPr>
          <p:cNvSpPr>
            <a:spLocks noGrp="1" noRot="1" noChangeAspect="1" noChangeArrowheads="1" noTextEdit="1"/>
          </p:cNvSpPr>
          <p:nvPr>
            <p:ph type="sldImg"/>
          </p:nvPr>
        </p:nvSpPr>
        <p:spPr>
          <a:solidFill>
            <a:srgbClr val="FFFFFF"/>
          </a:solidFill>
          <a:ln/>
        </p:spPr>
      </p:sp>
      <p:sp>
        <p:nvSpPr>
          <p:cNvPr id="52228" name="Rectangle 3">
            <a:extLst>
              <a:ext uri="{FF2B5EF4-FFF2-40B4-BE49-F238E27FC236}">
                <a16:creationId xmlns:a16="http://schemas.microsoft.com/office/drawing/2014/main" id="{1DE86A96-14E9-8643-BF44-2F0734445D4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230348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1468FC74-3EB0-6D4D-960C-4EA5C7705E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E8185ED-6A3C-1241-81C2-EB5A3BBBCA8C}" type="slidenum">
              <a:rPr lang="en-US" altLang="en-US" sz="1200">
                <a:latin typeface="Times" pitchFamily="2" charset="0"/>
              </a:rPr>
              <a:pPr/>
              <a:t>52</a:t>
            </a:fld>
            <a:endParaRPr lang="en-US" altLang="en-US" sz="1200">
              <a:latin typeface="Times" pitchFamily="2" charset="0"/>
            </a:endParaRPr>
          </a:p>
        </p:txBody>
      </p:sp>
      <p:sp>
        <p:nvSpPr>
          <p:cNvPr id="54275" name="Rectangle 2">
            <a:extLst>
              <a:ext uri="{FF2B5EF4-FFF2-40B4-BE49-F238E27FC236}">
                <a16:creationId xmlns:a16="http://schemas.microsoft.com/office/drawing/2014/main" id="{7410D3FC-4131-6548-8EAB-8B5391742DF4}"/>
              </a:ext>
            </a:extLst>
          </p:cNvPr>
          <p:cNvSpPr>
            <a:spLocks noGrp="1" noRot="1" noChangeAspect="1" noChangeArrowheads="1" noTextEdit="1"/>
          </p:cNvSpPr>
          <p:nvPr>
            <p:ph type="sldImg"/>
          </p:nvPr>
        </p:nvSpPr>
        <p:spPr>
          <a:solidFill>
            <a:srgbClr val="FFFFFF"/>
          </a:solidFill>
          <a:ln/>
        </p:spPr>
      </p:sp>
      <p:sp>
        <p:nvSpPr>
          <p:cNvPr id="54276" name="Rectangle 3">
            <a:extLst>
              <a:ext uri="{FF2B5EF4-FFF2-40B4-BE49-F238E27FC236}">
                <a16:creationId xmlns:a16="http://schemas.microsoft.com/office/drawing/2014/main" id="{7F526D51-2217-D44E-A58C-7620DEA306A7}"/>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709898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D287AE9F-A02F-A54F-92C2-7BA274375D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FB6880C-E9D2-4B47-9461-9F3256F44F0A}" type="slidenum">
              <a:rPr lang="en-US" altLang="en-US" sz="1200">
                <a:latin typeface="Times" pitchFamily="2" charset="0"/>
              </a:rPr>
              <a:pPr/>
              <a:t>53</a:t>
            </a:fld>
            <a:endParaRPr lang="en-US" altLang="en-US" sz="1200">
              <a:latin typeface="Times" pitchFamily="2" charset="0"/>
            </a:endParaRPr>
          </a:p>
        </p:txBody>
      </p:sp>
      <p:sp>
        <p:nvSpPr>
          <p:cNvPr id="56323" name="Rectangle 2">
            <a:extLst>
              <a:ext uri="{FF2B5EF4-FFF2-40B4-BE49-F238E27FC236}">
                <a16:creationId xmlns:a16="http://schemas.microsoft.com/office/drawing/2014/main" id="{18D4A38F-A3D2-B546-9377-6D7B74979022}"/>
              </a:ext>
            </a:extLst>
          </p:cNvPr>
          <p:cNvSpPr>
            <a:spLocks noGrp="1" noRot="1" noChangeAspect="1"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907386FA-E045-A346-9AF2-5B03C0A20A7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04838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49EA617-2280-6247-98C7-D45628B857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4BD22728-5097-1940-A2A2-BCAE342344BD}" type="slidenum">
              <a:rPr lang="en-US" altLang="en-US" sz="1200" b="0">
                <a:solidFill>
                  <a:schemeClr val="tx1"/>
                </a:solidFill>
                <a:latin typeface="Times" pitchFamily="2" charset="0"/>
              </a:rPr>
              <a:pPr/>
              <a:t>5</a:t>
            </a:fld>
            <a:endParaRPr lang="en-US" altLang="en-US" sz="1200" b="0">
              <a:solidFill>
                <a:schemeClr val="tx1"/>
              </a:solidFill>
              <a:latin typeface="Times" pitchFamily="2" charset="0"/>
            </a:endParaRPr>
          </a:p>
        </p:txBody>
      </p:sp>
      <p:sp>
        <p:nvSpPr>
          <p:cNvPr id="24579" name="Rectangle 2">
            <a:extLst>
              <a:ext uri="{FF2B5EF4-FFF2-40B4-BE49-F238E27FC236}">
                <a16:creationId xmlns:a16="http://schemas.microsoft.com/office/drawing/2014/main" id="{5DBD6F52-030D-5443-A0AD-B9144E431D7E}"/>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94461BAA-A70D-5A4A-9D14-544136B0CBD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339933"/>
              </a:buClr>
            </a:pPr>
            <a:r>
              <a:rPr lang="en-US" altLang="en-US">
                <a:solidFill>
                  <a:srgbClr val="000000"/>
                </a:solidFill>
                <a:latin typeface="Arial" panose="020B0604020202020204" pitchFamily="34" charset="0"/>
              </a:rPr>
              <a:t>In a typical breeding experiment, Mendel would cross-pollinate (</a:t>
            </a:r>
            <a:r>
              <a:rPr lang="en-US" altLang="en-US" b="1">
                <a:solidFill>
                  <a:srgbClr val="000000"/>
                </a:solidFill>
                <a:latin typeface="Arial" panose="020B0604020202020204" pitchFamily="34" charset="0"/>
              </a:rPr>
              <a:t>hybridize</a:t>
            </a:r>
            <a:r>
              <a:rPr lang="en-US" altLang="en-US">
                <a:solidFill>
                  <a:srgbClr val="000000"/>
                </a:solidFill>
                <a:latin typeface="Arial" panose="020B0604020202020204" pitchFamily="34" charset="0"/>
              </a:rPr>
              <a:t>) two contrasting, true-breeding pea varieties.</a:t>
            </a:r>
          </a:p>
          <a:p>
            <a:pPr eaLnBrk="1" hangingPunct="1">
              <a:buClr>
                <a:srgbClr val="339933"/>
              </a:buClr>
            </a:pPr>
            <a:r>
              <a:rPr lang="en-US" altLang="en-US">
                <a:solidFill>
                  <a:srgbClr val="000000"/>
                </a:solidFill>
                <a:latin typeface="Arial" panose="020B0604020202020204" pitchFamily="34" charset="0"/>
              </a:rPr>
              <a:t>The true-breeding parents are the </a:t>
            </a:r>
            <a:r>
              <a:rPr lang="en-US" altLang="en-US" b="1">
                <a:solidFill>
                  <a:srgbClr val="000000"/>
                </a:solidFill>
                <a:latin typeface="Arial" panose="020B0604020202020204" pitchFamily="34" charset="0"/>
              </a:rPr>
              <a:t>P generation</a:t>
            </a:r>
            <a:r>
              <a:rPr lang="en-US" altLang="en-US">
                <a:solidFill>
                  <a:srgbClr val="000000"/>
                </a:solidFill>
                <a:latin typeface="Arial" panose="020B0604020202020204" pitchFamily="34" charset="0"/>
              </a:rPr>
              <a:t> and their hybrid offspring are the </a:t>
            </a:r>
            <a:r>
              <a:rPr lang="en-US" altLang="en-US" b="1">
                <a:solidFill>
                  <a:srgbClr val="000000"/>
                </a:solidFill>
                <a:latin typeface="Arial" panose="020B0604020202020204" pitchFamily="34" charset="0"/>
              </a:rPr>
              <a:t>F</a:t>
            </a:r>
            <a:r>
              <a:rPr lang="en-US" altLang="en-US" b="1" baseline="-25000">
                <a:solidFill>
                  <a:srgbClr val="000000"/>
                </a:solidFill>
                <a:latin typeface="Arial" panose="020B0604020202020204" pitchFamily="34" charset="0"/>
              </a:rPr>
              <a:t>1</a:t>
            </a:r>
            <a:r>
              <a:rPr lang="en-US" altLang="en-US" b="1">
                <a:solidFill>
                  <a:srgbClr val="000000"/>
                </a:solidFill>
                <a:latin typeface="Arial" panose="020B0604020202020204" pitchFamily="34" charset="0"/>
              </a:rPr>
              <a:t> generation</a:t>
            </a:r>
            <a:r>
              <a:rPr lang="en-US" altLang="en-US">
                <a:solidFill>
                  <a:srgbClr val="000000"/>
                </a:solidFill>
                <a:latin typeface="Arial" panose="020B0604020202020204" pitchFamily="34" charset="0"/>
              </a:rPr>
              <a:t>.</a:t>
            </a:r>
          </a:p>
          <a:p>
            <a:pPr eaLnBrk="1" hangingPunct="1">
              <a:buClr>
                <a:srgbClr val="339933"/>
              </a:buClr>
            </a:pPr>
            <a:r>
              <a:rPr lang="en-US" altLang="en-US">
                <a:solidFill>
                  <a:srgbClr val="000000"/>
                </a:solidFill>
                <a:latin typeface="Arial" panose="020B0604020202020204" pitchFamily="34" charset="0"/>
              </a:rPr>
              <a:t>Mendel would then allow the F</a:t>
            </a:r>
            <a:r>
              <a:rPr lang="en-US" altLang="en-US" baseline="-25000">
                <a:solidFill>
                  <a:srgbClr val="000000"/>
                </a:solidFill>
                <a:latin typeface="Arial" panose="020B0604020202020204" pitchFamily="34" charset="0"/>
              </a:rPr>
              <a:t>1</a:t>
            </a:r>
            <a:r>
              <a:rPr lang="en-US" altLang="en-US">
                <a:solidFill>
                  <a:srgbClr val="000000"/>
                </a:solidFill>
                <a:latin typeface="Arial" panose="020B0604020202020204" pitchFamily="34" charset="0"/>
              </a:rPr>
              <a:t> hybrids to self-pollinate to produce an F</a:t>
            </a:r>
            <a:r>
              <a:rPr lang="en-US" altLang="en-US" baseline="-25000">
                <a:solidFill>
                  <a:srgbClr val="000000"/>
                </a:solidFill>
                <a:latin typeface="Arial" panose="020B0604020202020204" pitchFamily="34" charset="0"/>
              </a:rPr>
              <a:t>2</a:t>
            </a:r>
            <a:r>
              <a:rPr lang="en-US" altLang="en-US">
                <a:solidFill>
                  <a:srgbClr val="000000"/>
                </a:solidFill>
                <a:latin typeface="Arial" panose="020B0604020202020204" pitchFamily="34" charset="0"/>
              </a:rPr>
              <a:t> generation.</a:t>
            </a:r>
          </a:p>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A505A31-9478-0247-AFDA-86DC36331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B5A77-3E54-8C49-937A-0543081066E9}" type="slidenum">
              <a:rPr lang="en-US" altLang="en-US" sz="1200">
                <a:latin typeface="Times" pitchFamily="2" charset="0"/>
              </a:rPr>
              <a:pPr/>
              <a:t>54</a:t>
            </a:fld>
            <a:endParaRPr lang="en-US" altLang="en-US" sz="1200">
              <a:latin typeface="Times" pitchFamily="2" charset="0"/>
            </a:endParaRPr>
          </a:p>
        </p:txBody>
      </p:sp>
      <p:sp>
        <p:nvSpPr>
          <p:cNvPr id="58371" name="Rectangle 2">
            <a:extLst>
              <a:ext uri="{FF2B5EF4-FFF2-40B4-BE49-F238E27FC236}">
                <a16:creationId xmlns:a16="http://schemas.microsoft.com/office/drawing/2014/main" id="{A65FA57F-34C2-F141-B843-D1F8E9E9C602}"/>
              </a:ext>
            </a:extLst>
          </p:cNvPr>
          <p:cNvSpPr>
            <a:spLocks noGrp="1" noRot="1" noChangeAspect="1" noChangeArrowheads="1" noTextEdit="1"/>
          </p:cNvSpPr>
          <p:nvPr>
            <p:ph type="sldImg"/>
          </p:nvPr>
        </p:nvSpPr>
        <p:spPr>
          <a:solidFill>
            <a:srgbClr val="FFFFFF"/>
          </a:solidFill>
          <a:ln/>
        </p:spPr>
      </p:sp>
      <p:sp>
        <p:nvSpPr>
          <p:cNvPr id="58372" name="Rectangle 3">
            <a:extLst>
              <a:ext uri="{FF2B5EF4-FFF2-40B4-BE49-F238E27FC236}">
                <a16:creationId xmlns:a16="http://schemas.microsoft.com/office/drawing/2014/main" id="{6BF5C689-E0AA-4E4C-AE87-36F4939F7000}"/>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78182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ACE3483B-B2EB-6543-A24B-5BFC8E3824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290AD42-66CB-E04C-9659-EA0A5F9A6369}" type="slidenum">
              <a:rPr lang="en-US" altLang="en-US" sz="1200">
                <a:latin typeface="Times" pitchFamily="2" charset="0"/>
              </a:rPr>
              <a:pPr/>
              <a:t>55</a:t>
            </a:fld>
            <a:endParaRPr lang="en-US" altLang="en-US" sz="1200">
              <a:latin typeface="Times" pitchFamily="2" charset="0"/>
            </a:endParaRPr>
          </a:p>
        </p:txBody>
      </p:sp>
      <p:sp>
        <p:nvSpPr>
          <p:cNvPr id="60419" name="Rectangle 2">
            <a:extLst>
              <a:ext uri="{FF2B5EF4-FFF2-40B4-BE49-F238E27FC236}">
                <a16:creationId xmlns:a16="http://schemas.microsoft.com/office/drawing/2014/main" id="{FCEF3264-5302-1842-89E0-AD97695F5494}"/>
              </a:ext>
            </a:extLst>
          </p:cNvPr>
          <p:cNvSpPr>
            <a:spLocks noGrp="1" noRot="1" noChangeAspect="1" noChangeArrowheads="1" noTextEdit="1"/>
          </p:cNvSpPr>
          <p:nvPr>
            <p:ph type="sldImg"/>
          </p:nvPr>
        </p:nvSpPr>
        <p:spPr>
          <a:solidFill>
            <a:srgbClr val="FFFFFF"/>
          </a:solidFill>
          <a:ln/>
        </p:spPr>
      </p:sp>
      <p:sp>
        <p:nvSpPr>
          <p:cNvPr id="60420" name="Rectangle 3">
            <a:extLst>
              <a:ext uri="{FF2B5EF4-FFF2-40B4-BE49-F238E27FC236}">
                <a16:creationId xmlns:a16="http://schemas.microsoft.com/office/drawing/2014/main" id="{B0624503-9C6E-AD4A-BEF8-0CBF114572B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293843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27A39BDA-5BF7-0F4E-A6DA-2D9A0AB588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AE1742-8A0D-F444-A41E-C46EAEC0FAB0}" type="slidenum">
              <a:rPr lang="en-US" altLang="en-US" sz="1200">
                <a:latin typeface="Times" pitchFamily="2" charset="0"/>
              </a:rPr>
              <a:pPr/>
              <a:t>56</a:t>
            </a:fld>
            <a:endParaRPr lang="en-US" altLang="en-US" sz="1200">
              <a:latin typeface="Times" pitchFamily="2" charset="0"/>
            </a:endParaRPr>
          </a:p>
        </p:txBody>
      </p:sp>
      <p:sp>
        <p:nvSpPr>
          <p:cNvPr id="62467" name="Rectangle 2">
            <a:extLst>
              <a:ext uri="{FF2B5EF4-FFF2-40B4-BE49-F238E27FC236}">
                <a16:creationId xmlns:a16="http://schemas.microsoft.com/office/drawing/2014/main" id="{EF1EE9AC-800A-2B4A-B024-3E058E7C2E65}"/>
              </a:ext>
            </a:extLst>
          </p:cNvPr>
          <p:cNvSpPr>
            <a:spLocks noGrp="1" noRot="1" noChangeAspect="1" noChangeArrowheads="1" noTextEdit="1"/>
          </p:cNvSpPr>
          <p:nvPr>
            <p:ph type="sldImg"/>
          </p:nvPr>
        </p:nvSpPr>
        <p:spPr>
          <a:solidFill>
            <a:srgbClr val="FFFFFF"/>
          </a:solidFill>
          <a:ln/>
        </p:spPr>
      </p:sp>
      <p:sp>
        <p:nvSpPr>
          <p:cNvPr id="62468" name="Rectangle 3">
            <a:extLst>
              <a:ext uri="{FF2B5EF4-FFF2-40B4-BE49-F238E27FC236}">
                <a16:creationId xmlns:a16="http://schemas.microsoft.com/office/drawing/2014/main" id="{579A6E3E-43C6-7342-959B-27B8A7158B62}"/>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582276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A1C803B-CF48-3947-BA6A-E21FBB40AF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629013-DB17-0548-BB11-696F1F80BAE2}" type="slidenum">
              <a:rPr lang="en-US" altLang="en-US" sz="1200">
                <a:latin typeface="Times" pitchFamily="2" charset="0"/>
              </a:rPr>
              <a:pPr/>
              <a:t>57</a:t>
            </a:fld>
            <a:endParaRPr lang="en-US" altLang="en-US" sz="1200">
              <a:latin typeface="Times" pitchFamily="2" charset="0"/>
            </a:endParaRPr>
          </a:p>
        </p:txBody>
      </p:sp>
      <p:sp>
        <p:nvSpPr>
          <p:cNvPr id="64515" name="Rectangle 2">
            <a:extLst>
              <a:ext uri="{FF2B5EF4-FFF2-40B4-BE49-F238E27FC236}">
                <a16:creationId xmlns:a16="http://schemas.microsoft.com/office/drawing/2014/main" id="{22A2E744-81B1-2D42-98B3-9A9CC437BBFE}"/>
              </a:ext>
            </a:extLst>
          </p:cNvPr>
          <p:cNvSpPr>
            <a:spLocks noGrp="1" noRot="1" noChangeAspect="1" noChangeArrowheads="1" noTextEdit="1"/>
          </p:cNvSpPr>
          <p:nvPr>
            <p:ph type="sldImg"/>
          </p:nvPr>
        </p:nvSpPr>
        <p:spPr>
          <a:solidFill>
            <a:srgbClr val="FFFFFF"/>
          </a:solidFill>
          <a:ln/>
        </p:spPr>
      </p:sp>
      <p:sp>
        <p:nvSpPr>
          <p:cNvPr id="64516" name="Rectangle 3">
            <a:extLst>
              <a:ext uri="{FF2B5EF4-FFF2-40B4-BE49-F238E27FC236}">
                <a16:creationId xmlns:a16="http://schemas.microsoft.com/office/drawing/2014/main" id="{C1872904-0916-A24C-B6FD-DF249BCAB5CD}"/>
              </a:ext>
            </a:extLst>
          </p:cNvPr>
          <p:cNvSpPr>
            <a:spLocks noGrp="1" noChangeArrowheads="1"/>
          </p:cNvSpPr>
          <p:nvPr>
            <p:ph type="body" idx="1"/>
          </p:nvPr>
        </p:nvSpPr>
        <p:spPr>
          <a:solidFill>
            <a:srgbClr val="FFFFFF"/>
          </a:solidFill>
          <a:ln>
            <a:solidFill>
              <a:srgbClr val="000000"/>
            </a:solidFill>
          </a:ln>
        </p:spPr>
        <p:txBody>
          <a:bodyPr/>
          <a:lstStyle/>
          <a:p>
            <a:pPr eaLnBrk="1" hangingPunct="1">
              <a:spcBef>
                <a:spcPts val="1500"/>
              </a:spcBef>
            </a:pPr>
            <a:r>
              <a:rPr lang="en-US" altLang="en-US" sz="800" b="1">
                <a:solidFill>
                  <a:srgbClr val="000000"/>
                </a:solidFill>
                <a:latin typeface="Arial" panose="020B0604020202020204" pitchFamily="34" charset="0"/>
              </a:rPr>
              <a:t>Duchenne muscular dystrophy</a:t>
            </a:r>
            <a:r>
              <a:rPr lang="en-US" altLang="en-US" sz="800">
                <a:solidFill>
                  <a:srgbClr val="000000"/>
                </a:solidFill>
                <a:latin typeface="Arial" panose="020B0604020202020204" pitchFamily="34" charset="0"/>
              </a:rPr>
              <a:t> affects one in 3,500 males born in the United States.</a:t>
            </a:r>
          </a:p>
          <a:p>
            <a:pPr marL="398463" lvl="1" indent="-117475" eaLnBrk="1" hangingPunct="1">
              <a:spcBef>
                <a:spcPts val="1500"/>
              </a:spcBef>
            </a:pPr>
            <a:r>
              <a:rPr lang="en-US" altLang="en-US" sz="800">
                <a:solidFill>
                  <a:srgbClr val="000000"/>
                </a:solidFill>
                <a:latin typeface="Arial" panose="020B0604020202020204" pitchFamily="34" charset="0"/>
                <a:ea typeface="ＭＳ Ｐゴシック" panose="020B0600070205080204" pitchFamily="34" charset="-128"/>
              </a:rPr>
              <a:t>Affected individuals rarely live past their early 20s.</a:t>
            </a:r>
          </a:p>
          <a:p>
            <a:pPr marL="398463" lvl="1" indent="-117475" eaLnBrk="1" hangingPunct="1">
              <a:spcBef>
                <a:spcPts val="1500"/>
              </a:spcBef>
            </a:pPr>
            <a:r>
              <a:rPr lang="en-US" altLang="en-US" sz="800">
                <a:solidFill>
                  <a:srgbClr val="000000"/>
                </a:solidFill>
                <a:latin typeface="Arial" panose="020B0604020202020204" pitchFamily="34" charset="0"/>
                <a:ea typeface="ＭＳ Ｐゴシック" panose="020B0600070205080204" pitchFamily="34" charset="-128"/>
              </a:rPr>
              <a:t>This disorder is due to the absence of an X-linked gene for a key muscle protein, called dystrophin. </a:t>
            </a:r>
          </a:p>
          <a:p>
            <a:pPr marL="398463" lvl="1" indent="-117475" eaLnBrk="1" hangingPunct="1">
              <a:spcBef>
                <a:spcPts val="1500"/>
              </a:spcBef>
            </a:pPr>
            <a:r>
              <a:rPr lang="en-US" altLang="en-US" sz="800">
                <a:solidFill>
                  <a:srgbClr val="000000"/>
                </a:solidFill>
                <a:latin typeface="Arial" panose="020B0604020202020204" pitchFamily="34" charset="0"/>
                <a:ea typeface="ＭＳ Ｐゴシック" panose="020B0600070205080204" pitchFamily="34" charset="-128"/>
              </a:rPr>
              <a:t>The disease is characterized by a progressive weakening of the muscles and loss of coordination.</a:t>
            </a:r>
          </a:p>
          <a:p>
            <a:pPr eaLnBrk="1" hangingPunct="1"/>
            <a:endParaRPr lang="en-US" altLang="en-US" sz="1000">
              <a:latin typeface="Arial" panose="020B0604020202020204" pitchFamily="34" charset="0"/>
            </a:endParaRPr>
          </a:p>
        </p:txBody>
      </p:sp>
    </p:spTree>
    <p:extLst>
      <p:ext uri="{BB962C8B-B14F-4D97-AF65-F5344CB8AC3E}">
        <p14:creationId xmlns:p14="http://schemas.microsoft.com/office/powerpoint/2010/main" val="1957540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2025A5F-6CF8-4845-A0C0-61C49087FF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3336AD6-E969-A54A-B17A-C4FBEA0A0F28}" type="slidenum">
              <a:rPr lang="en-US" altLang="en-US" sz="1200">
                <a:latin typeface="Times" pitchFamily="2" charset="0"/>
              </a:rPr>
              <a:pPr/>
              <a:t>58</a:t>
            </a:fld>
            <a:endParaRPr lang="en-US" altLang="en-US" sz="1200">
              <a:latin typeface="Times" pitchFamily="2" charset="0"/>
            </a:endParaRPr>
          </a:p>
        </p:txBody>
      </p:sp>
      <p:sp>
        <p:nvSpPr>
          <p:cNvPr id="66563" name="Rectangle 2">
            <a:extLst>
              <a:ext uri="{FF2B5EF4-FFF2-40B4-BE49-F238E27FC236}">
                <a16:creationId xmlns:a16="http://schemas.microsoft.com/office/drawing/2014/main" id="{168ECCE2-FF73-3346-9654-C802388D9F83}"/>
              </a:ext>
            </a:extLst>
          </p:cNvPr>
          <p:cNvSpPr>
            <a:spLocks noGrp="1" noRot="1" noChangeAspect="1" noChangeArrowheads="1" noTextEdit="1"/>
          </p:cNvSpPr>
          <p:nvPr>
            <p:ph type="sldImg"/>
          </p:nvPr>
        </p:nvSpPr>
        <p:spPr>
          <a:solidFill>
            <a:srgbClr val="FFFFFF"/>
          </a:solidFill>
          <a:ln/>
        </p:spPr>
      </p:sp>
      <p:sp>
        <p:nvSpPr>
          <p:cNvPr id="66564" name="Rectangle 3">
            <a:extLst>
              <a:ext uri="{FF2B5EF4-FFF2-40B4-BE49-F238E27FC236}">
                <a16:creationId xmlns:a16="http://schemas.microsoft.com/office/drawing/2014/main" id="{9E5A092C-AB20-514A-A790-57AE048A03A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69678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1C0C17D-C58C-E445-B5DB-6ACE09C7E8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1F0F9FD-EDB8-F246-9DCE-F75790C11E79}" type="slidenum">
              <a:rPr lang="en-US" altLang="en-US" sz="1200">
                <a:latin typeface="Times" pitchFamily="2" charset="0"/>
              </a:rPr>
              <a:pPr/>
              <a:t>59</a:t>
            </a:fld>
            <a:endParaRPr lang="en-US" altLang="en-US" sz="1200">
              <a:latin typeface="Times" pitchFamily="2" charset="0"/>
            </a:endParaRPr>
          </a:p>
        </p:txBody>
      </p:sp>
      <p:sp>
        <p:nvSpPr>
          <p:cNvPr id="68611" name="Rectangle 2">
            <a:extLst>
              <a:ext uri="{FF2B5EF4-FFF2-40B4-BE49-F238E27FC236}">
                <a16:creationId xmlns:a16="http://schemas.microsoft.com/office/drawing/2014/main" id="{10F67B01-66DA-9145-94AC-88FFFD0C73EF}"/>
              </a:ext>
            </a:extLst>
          </p:cNvPr>
          <p:cNvSpPr>
            <a:spLocks noGrp="1" noRot="1" noChangeAspect="1"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586777C0-C1D5-6448-980E-74298312719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321472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82D8121-8EF9-264A-8DED-DC8CCDA43E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EDA788-6D08-4A42-88C4-6409A3307F1E}" type="slidenum">
              <a:rPr lang="en-US" altLang="en-US" sz="1200">
                <a:latin typeface="Times" pitchFamily="2" charset="0"/>
              </a:rPr>
              <a:pPr/>
              <a:t>60</a:t>
            </a:fld>
            <a:endParaRPr lang="en-US" altLang="en-US" sz="1200">
              <a:latin typeface="Times" pitchFamily="2" charset="0"/>
            </a:endParaRPr>
          </a:p>
        </p:txBody>
      </p:sp>
      <p:sp>
        <p:nvSpPr>
          <p:cNvPr id="70659" name="Rectangle 2">
            <a:extLst>
              <a:ext uri="{FF2B5EF4-FFF2-40B4-BE49-F238E27FC236}">
                <a16:creationId xmlns:a16="http://schemas.microsoft.com/office/drawing/2014/main" id="{820E126A-73BD-2A4E-98D6-9BCAACA3618C}"/>
              </a:ext>
            </a:extLst>
          </p:cNvPr>
          <p:cNvSpPr>
            <a:spLocks noGrp="1" noRot="1" noChangeAspect="1" noChangeArrowheads="1" noTextEdit="1"/>
          </p:cNvSpPr>
          <p:nvPr>
            <p:ph type="sldImg"/>
          </p:nvPr>
        </p:nvSpPr>
        <p:spPr>
          <a:solidFill>
            <a:srgbClr val="FFFFFF"/>
          </a:solidFill>
          <a:ln/>
        </p:spPr>
      </p:sp>
      <p:sp>
        <p:nvSpPr>
          <p:cNvPr id="70660" name="Rectangle 3">
            <a:extLst>
              <a:ext uri="{FF2B5EF4-FFF2-40B4-BE49-F238E27FC236}">
                <a16:creationId xmlns:a16="http://schemas.microsoft.com/office/drawing/2014/main" id="{E262FD75-3F25-F644-8DA7-8D2CEFD7719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424162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50F8074-B1F3-4043-9919-D5EF64E3E0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F57193-AB76-7849-9709-233952603E1F}" type="slidenum">
              <a:rPr lang="en-US" altLang="en-US" sz="1200">
                <a:latin typeface="Times" pitchFamily="2" charset="0"/>
              </a:rPr>
              <a:pPr/>
              <a:t>64</a:t>
            </a:fld>
            <a:endParaRPr lang="en-US" altLang="en-US" sz="1200">
              <a:latin typeface="Times" pitchFamily="2" charset="0"/>
            </a:endParaRPr>
          </a:p>
        </p:txBody>
      </p:sp>
      <p:sp>
        <p:nvSpPr>
          <p:cNvPr id="78851" name="Rectangle 2">
            <a:extLst>
              <a:ext uri="{FF2B5EF4-FFF2-40B4-BE49-F238E27FC236}">
                <a16:creationId xmlns:a16="http://schemas.microsoft.com/office/drawing/2014/main" id="{871D5650-94B2-664B-BECE-4348E932A36B}"/>
              </a:ext>
            </a:extLst>
          </p:cNvPr>
          <p:cNvSpPr>
            <a:spLocks noGrp="1" noRot="1" noChangeAspect="1" noChangeArrowheads="1" noTextEdit="1"/>
          </p:cNvSpPr>
          <p:nvPr>
            <p:ph type="sldImg"/>
          </p:nvPr>
        </p:nvSpPr>
        <p:spPr>
          <a:solidFill>
            <a:srgbClr val="FFFFFF"/>
          </a:solidFill>
          <a:ln/>
        </p:spPr>
      </p:sp>
      <p:sp>
        <p:nvSpPr>
          <p:cNvPr id="78852" name="Rectangle 3">
            <a:extLst>
              <a:ext uri="{FF2B5EF4-FFF2-40B4-BE49-F238E27FC236}">
                <a16:creationId xmlns:a16="http://schemas.microsoft.com/office/drawing/2014/main" id="{F2631436-805C-674F-81E8-3F9530F7C7AC}"/>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561864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C22663E-D122-6F42-A6B8-85166C1AFB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F4B117-9E25-1E45-8B05-69031281DBDF}" type="slidenum">
              <a:rPr lang="en-US" altLang="en-US" sz="1200">
                <a:latin typeface="Times" pitchFamily="2" charset="0"/>
              </a:rPr>
              <a:pPr/>
              <a:t>65</a:t>
            </a:fld>
            <a:endParaRPr lang="en-US" altLang="en-US" sz="1200">
              <a:latin typeface="Times" pitchFamily="2" charset="0"/>
            </a:endParaRPr>
          </a:p>
        </p:txBody>
      </p:sp>
      <p:sp>
        <p:nvSpPr>
          <p:cNvPr id="80899" name="Rectangle 2">
            <a:extLst>
              <a:ext uri="{FF2B5EF4-FFF2-40B4-BE49-F238E27FC236}">
                <a16:creationId xmlns:a16="http://schemas.microsoft.com/office/drawing/2014/main" id="{0338E202-E63C-A349-915E-FDC3D6A9944A}"/>
              </a:ext>
            </a:extLst>
          </p:cNvPr>
          <p:cNvSpPr>
            <a:spLocks noGrp="1" noRot="1" noChangeAspect="1" noChangeArrowheads="1" noTextEdit="1"/>
          </p:cNvSpPr>
          <p:nvPr>
            <p:ph type="sldImg"/>
          </p:nvPr>
        </p:nvSpPr>
        <p:spPr>
          <a:solidFill>
            <a:srgbClr val="FFFFFF"/>
          </a:solidFill>
          <a:ln/>
        </p:spPr>
      </p:sp>
      <p:sp>
        <p:nvSpPr>
          <p:cNvPr id="80900" name="Rectangle 3">
            <a:extLst>
              <a:ext uri="{FF2B5EF4-FFF2-40B4-BE49-F238E27FC236}">
                <a16:creationId xmlns:a16="http://schemas.microsoft.com/office/drawing/2014/main" id="{A9E9594A-4340-EB43-853B-4D0C7F78710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10098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87C5419F-7B09-0E48-8B97-1FB9C06C84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3A4ABA2-F369-D44F-9E96-3FFCDBD4DEAA}" type="slidenum">
              <a:rPr lang="en-US" altLang="en-US" sz="1200">
                <a:latin typeface="Times" pitchFamily="2" charset="0"/>
              </a:rPr>
              <a:pPr/>
              <a:t>66</a:t>
            </a:fld>
            <a:endParaRPr lang="en-US" altLang="en-US" sz="1200">
              <a:latin typeface="Times" pitchFamily="2" charset="0"/>
            </a:endParaRPr>
          </a:p>
        </p:txBody>
      </p:sp>
      <p:sp>
        <p:nvSpPr>
          <p:cNvPr id="82947" name="Rectangle 2">
            <a:extLst>
              <a:ext uri="{FF2B5EF4-FFF2-40B4-BE49-F238E27FC236}">
                <a16:creationId xmlns:a16="http://schemas.microsoft.com/office/drawing/2014/main" id="{0BDC491F-0618-FF46-AA3B-769CD830F799}"/>
              </a:ext>
            </a:extLst>
          </p:cNvPr>
          <p:cNvSpPr>
            <a:spLocks noGrp="1" noRot="1" noChangeAspect="1" noChangeArrowheads="1" noTextEdit="1"/>
          </p:cNvSpPr>
          <p:nvPr>
            <p:ph type="sldImg"/>
          </p:nvPr>
        </p:nvSpPr>
        <p:spPr>
          <a:solidFill>
            <a:srgbClr val="FFFFFF"/>
          </a:solidFill>
          <a:ln/>
        </p:spPr>
      </p:sp>
      <p:sp>
        <p:nvSpPr>
          <p:cNvPr id="82948" name="Rectangle 3">
            <a:extLst>
              <a:ext uri="{FF2B5EF4-FFF2-40B4-BE49-F238E27FC236}">
                <a16:creationId xmlns:a16="http://schemas.microsoft.com/office/drawing/2014/main" id="{58289585-D2A2-BE4A-969A-5633CBCD316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47409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05150A4-328B-3D49-AAA3-DF3ACC96BA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48662BB0-F6F4-564D-B52F-701CE6333A9F}" type="slidenum">
              <a:rPr lang="en-US" altLang="en-US" sz="1200" b="0">
                <a:solidFill>
                  <a:schemeClr val="tx1"/>
                </a:solidFill>
                <a:latin typeface="Times" pitchFamily="2" charset="0"/>
              </a:rPr>
              <a:pPr/>
              <a:t>6</a:t>
            </a:fld>
            <a:endParaRPr lang="en-US" altLang="en-US" sz="1200" b="0">
              <a:solidFill>
                <a:schemeClr val="tx1"/>
              </a:solidFill>
              <a:latin typeface="Times" pitchFamily="2" charset="0"/>
            </a:endParaRPr>
          </a:p>
        </p:txBody>
      </p:sp>
      <p:sp>
        <p:nvSpPr>
          <p:cNvPr id="26627" name="Rectangle 2">
            <a:extLst>
              <a:ext uri="{FF2B5EF4-FFF2-40B4-BE49-F238E27FC236}">
                <a16:creationId xmlns:a16="http://schemas.microsoft.com/office/drawing/2014/main" id="{3ABD8F76-DAA5-6842-80C0-A51478B67563}"/>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55A31594-FD7E-7645-8614-88131A7FDA6C}"/>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3718A9BD-16E3-C44A-99D7-E4A32DD254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E17B3F2-E4BE-B640-8ED9-C95F1AAEE8AF}" type="slidenum">
              <a:rPr lang="en-US" altLang="en-US" sz="1200">
                <a:latin typeface="Times" pitchFamily="2" charset="0"/>
              </a:rPr>
              <a:pPr/>
              <a:t>67</a:t>
            </a:fld>
            <a:endParaRPr lang="en-US" altLang="en-US" sz="1200">
              <a:latin typeface="Times" pitchFamily="2" charset="0"/>
            </a:endParaRPr>
          </a:p>
        </p:txBody>
      </p:sp>
      <p:sp>
        <p:nvSpPr>
          <p:cNvPr id="84995" name="Rectangle 2">
            <a:extLst>
              <a:ext uri="{FF2B5EF4-FFF2-40B4-BE49-F238E27FC236}">
                <a16:creationId xmlns:a16="http://schemas.microsoft.com/office/drawing/2014/main" id="{EF33C46D-677B-AB4B-B34B-DF44DB76E03F}"/>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44BED3E-023F-1B43-8B74-B9A8785FE7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38" indent="-173038" eaLnBrk="1" hangingPunct="1">
              <a:buFontTx/>
              <a:buChar char="•"/>
            </a:pPr>
            <a:r>
              <a:rPr lang="en-US" altLang="en-US" sz="800">
                <a:latin typeface="Arial" panose="020B0604020202020204" pitchFamily="34" charset="0"/>
              </a:rPr>
              <a:t>The relative importance of genes &amp; the environment in influencing human characteristics is a very old &amp; hotly contested debate</a:t>
            </a:r>
          </a:p>
          <a:p>
            <a:pPr marL="173038" indent="-173038" eaLnBrk="1" hangingPunct="1">
              <a:buFontTx/>
              <a:buChar char="•"/>
            </a:pPr>
            <a:endParaRPr lang="en-US" altLang="en-US" sz="800">
              <a:latin typeface="Arial" panose="020B0604020202020204" pitchFamily="34" charset="0"/>
            </a:endParaRPr>
          </a:p>
          <a:p>
            <a:pPr marL="173038" indent="-173038" eaLnBrk="1" hangingPunct="1">
              <a:buFontTx/>
              <a:buChar char="•"/>
            </a:pPr>
            <a:r>
              <a:rPr lang="en-US" altLang="en-US" sz="800">
                <a:latin typeface="Arial" panose="020B0604020202020204" pitchFamily="34" charset="0"/>
              </a:rPr>
              <a:t>a single tree has leaves that vary in size, shape &amp; color, depending on exposure to wind &amp; sun</a:t>
            </a:r>
          </a:p>
          <a:p>
            <a:pPr marL="173038" indent="-173038" eaLnBrk="1" hangingPunct="1">
              <a:buFontTx/>
              <a:buChar char="•"/>
            </a:pPr>
            <a:r>
              <a:rPr lang="en-US" altLang="en-US" sz="800">
                <a:latin typeface="Arial" panose="020B0604020202020204" pitchFamily="34" charset="0"/>
              </a:rPr>
              <a:t>for humans, nutrition influences height, exercise alters build, sun-tanning darkens the skin, and experience improves performance on intelligence tests</a:t>
            </a:r>
          </a:p>
          <a:p>
            <a:pPr marL="173038" indent="-173038" eaLnBrk="1" hangingPunct="1">
              <a:buFontTx/>
              <a:buChar char="•"/>
            </a:pPr>
            <a:r>
              <a:rPr lang="en-US" altLang="en-US" sz="800">
                <a:latin typeface="Arial" panose="020B0604020202020204" pitchFamily="34" charset="0"/>
              </a:rPr>
              <a:t>even identical twins — genetic equals — accumulate phenotypic differences as a result of their unique experiences</a:t>
            </a:r>
          </a:p>
          <a:p>
            <a:pPr marL="173038" indent="-173038" algn="ctr" eaLnBrk="1" hangingPunct="1">
              <a:buFontTx/>
              <a:buChar char="•"/>
            </a:pPr>
            <a:endParaRPr lang="en-US" altLang="en-US" sz="800">
              <a:latin typeface="Arial" panose="020B0604020202020204" pitchFamily="34" charset="0"/>
            </a:endParaRPr>
          </a:p>
          <a:p>
            <a:pPr marL="173038" indent="-173038" eaLnBrk="1" hangingPunct="1">
              <a:buFontTx/>
              <a:buChar char="•"/>
            </a:pPr>
            <a:endParaRPr lang="en-US" altLang="en-US" sz="800">
              <a:latin typeface="Arial" panose="020B0604020202020204" pitchFamily="34" charset="0"/>
            </a:endParaRPr>
          </a:p>
        </p:txBody>
      </p:sp>
    </p:spTree>
    <p:extLst>
      <p:ext uri="{BB962C8B-B14F-4D97-AF65-F5344CB8AC3E}">
        <p14:creationId xmlns:p14="http://schemas.microsoft.com/office/powerpoint/2010/main" val="21375002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FD1EC511-4E02-214A-8CD7-223BCA4061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5BA6C8-3F2D-9641-A74E-6F922412944D}" type="slidenum">
              <a:rPr lang="en-US" altLang="en-US" sz="1200">
                <a:latin typeface="Times" pitchFamily="2" charset="0"/>
              </a:rPr>
              <a:pPr/>
              <a:t>69</a:t>
            </a:fld>
            <a:endParaRPr lang="en-US" altLang="en-US" sz="1200">
              <a:latin typeface="Times" pitchFamily="2" charset="0"/>
            </a:endParaRPr>
          </a:p>
        </p:txBody>
      </p:sp>
      <p:sp>
        <p:nvSpPr>
          <p:cNvPr id="90115" name="Rectangle 2">
            <a:extLst>
              <a:ext uri="{FF2B5EF4-FFF2-40B4-BE49-F238E27FC236}">
                <a16:creationId xmlns:a16="http://schemas.microsoft.com/office/drawing/2014/main" id="{9AA42DE0-05BE-8743-A3C3-4730CF9941E0}"/>
              </a:ext>
            </a:extLst>
          </p:cNvPr>
          <p:cNvSpPr>
            <a:spLocks noGrp="1" noRot="1" noChangeAspect="1" noChangeArrowheads="1" noTextEdit="1"/>
          </p:cNvSpPr>
          <p:nvPr>
            <p:ph type="sldImg"/>
          </p:nvPr>
        </p:nvSpPr>
        <p:spPr>
          <a:solidFill>
            <a:srgbClr val="FFFFFF"/>
          </a:solidFill>
          <a:ln/>
        </p:spPr>
      </p:sp>
      <p:sp>
        <p:nvSpPr>
          <p:cNvPr id="90116" name="Rectangle 3">
            <a:extLst>
              <a:ext uri="{FF2B5EF4-FFF2-40B4-BE49-F238E27FC236}">
                <a16:creationId xmlns:a16="http://schemas.microsoft.com/office/drawing/2014/main" id="{54062429-2D1E-8641-9977-8287E71AFFAA}"/>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0075470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C547B01C-D4A0-C343-88E9-E9132E87A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ADE8BAF-BF4B-674B-A947-7173A38A3E8D}" type="slidenum">
              <a:rPr lang="en-US" altLang="en-US" sz="1200">
                <a:latin typeface="Times" pitchFamily="2" charset="0"/>
              </a:rPr>
              <a:pPr/>
              <a:t>70</a:t>
            </a:fld>
            <a:endParaRPr lang="en-US" altLang="en-US" sz="1200">
              <a:latin typeface="Times" pitchFamily="2" charset="0"/>
            </a:endParaRPr>
          </a:p>
        </p:txBody>
      </p:sp>
      <p:sp>
        <p:nvSpPr>
          <p:cNvPr id="92163" name="Rectangle 2">
            <a:extLst>
              <a:ext uri="{FF2B5EF4-FFF2-40B4-BE49-F238E27FC236}">
                <a16:creationId xmlns:a16="http://schemas.microsoft.com/office/drawing/2014/main" id="{D9E5FA28-ECC2-A248-9507-21D801C2E293}"/>
              </a:ext>
            </a:extLst>
          </p:cNvPr>
          <p:cNvSpPr>
            <a:spLocks noGrp="1" noRot="1" noChangeAspect="1" noChangeArrowheads="1" noTextEdit="1"/>
          </p:cNvSpPr>
          <p:nvPr>
            <p:ph type="sldImg"/>
          </p:nvPr>
        </p:nvSpPr>
        <p:spPr>
          <a:solidFill>
            <a:srgbClr val="FFFFFF"/>
          </a:solidFill>
          <a:ln/>
        </p:spPr>
      </p:sp>
      <p:sp>
        <p:nvSpPr>
          <p:cNvPr id="92164" name="Rectangle 3">
            <a:extLst>
              <a:ext uri="{FF2B5EF4-FFF2-40B4-BE49-F238E27FC236}">
                <a16:creationId xmlns:a16="http://schemas.microsoft.com/office/drawing/2014/main" id="{52191B40-B37F-FF4A-A80B-52150096EF5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018836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7B48E907-80A8-334B-9028-F2D893DE29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15A685-DA25-8D4C-9F35-2ACDE17DA170}" type="slidenum">
              <a:rPr lang="en-US" altLang="en-US" sz="1200">
                <a:latin typeface="Times" pitchFamily="2" charset="0"/>
              </a:rPr>
              <a:pPr/>
              <a:t>71</a:t>
            </a:fld>
            <a:endParaRPr lang="en-US" altLang="en-US" sz="1200">
              <a:latin typeface="Times" pitchFamily="2" charset="0"/>
            </a:endParaRPr>
          </a:p>
        </p:txBody>
      </p:sp>
      <p:sp>
        <p:nvSpPr>
          <p:cNvPr id="94211" name="Rectangle 2">
            <a:extLst>
              <a:ext uri="{FF2B5EF4-FFF2-40B4-BE49-F238E27FC236}">
                <a16:creationId xmlns:a16="http://schemas.microsoft.com/office/drawing/2014/main" id="{D3C72582-1FA2-FA47-A5DD-B997E27E2270}"/>
              </a:ext>
            </a:extLst>
          </p:cNvPr>
          <p:cNvSpPr>
            <a:spLocks noGrp="1" noRot="1" noChangeAspect="1" noChangeArrowheads="1" noTextEdit="1"/>
          </p:cNvSpPr>
          <p:nvPr>
            <p:ph type="sldImg"/>
          </p:nvPr>
        </p:nvSpPr>
        <p:spPr>
          <a:solidFill>
            <a:srgbClr val="FFFFFF"/>
          </a:solidFill>
          <a:ln/>
        </p:spPr>
      </p:sp>
      <p:sp>
        <p:nvSpPr>
          <p:cNvPr id="94212" name="Rectangle 3">
            <a:extLst>
              <a:ext uri="{FF2B5EF4-FFF2-40B4-BE49-F238E27FC236}">
                <a16:creationId xmlns:a16="http://schemas.microsoft.com/office/drawing/2014/main" id="{7505E6D2-2D48-084B-AC15-57F0406CEDB5}"/>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0733568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DCC6B2D0-9D1D-9E4B-A95C-8AF0AB22AD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8138B6-C398-A742-9365-F3A2CA5E7F81}" type="slidenum">
              <a:rPr lang="en-US" altLang="en-US" sz="1200">
                <a:latin typeface="Times" pitchFamily="2" charset="0"/>
              </a:rPr>
              <a:pPr/>
              <a:t>72</a:t>
            </a:fld>
            <a:endParaRPr lang="en-US" altLang="en-US" sz="1200">
              <a:latin typeface="Times" pitchFamily="2" charset="0"/>
            </a:endParaRPr>
          </a:p>
        </p:txBody>
      </p:sp>
      <p:sp>
        <p:nvSpPr>
          <p:cNvPr id="96259" name="Rectangle 2">
            <a:extLst>
              <a:ext uri="{FF2B5EF4-FFF2-40B4-BE49-F238E27FC236}">
                <a16:creationId xmlns:a16="http://schemas.microsoft.com/office/drawing/2014/main" id="{181F5ABF-31ED-EA44-AABE-6303D8C3DCFE}"/>
              </a:ext>
            </a:extLst>
          </p:cNvPr>
          <p:cNvSpPr>
            <a:spLocks noGrp="1" noRot="1" noChangeAspect="1" noChangeArrowheads="1" noTextEdit="1"/>
          </p:cNvSpPr>
          <p:nvPr>
            <p:ph type="sldImg"/>
          </p:nvPr>
        </p:nvSpPr>
        <p:spPr>
          <a:solidFill>
            <a:srgbClr val="FFFFFF"/>
          </a:solidFill>
          <a:ln/>
        </p:spPr>
      </p:sp>
      <p:sp>
        <p:nvSpPr>
          <p:cNvPr id="96260" name="Rectangle 3">
            <a:extLst>
              <a:ext uri="{FF2B5EF4-FFF2-40B4-BE49-F238E27FC236}">
                <a16:creationId xmlns:a16="http://schemas.microsoft.com/office/drawing/2014/main" id="{BFF3A634-5401-D048-9B12-FE12DD1E07D1}"/>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rPr>
              <a:t>EXAMPLE:</a:t>
            </a:r>
            <a:br>
              <a:rPr lang="en-US" altLang="en-US">
                <a:latin typeface="Arial" panose="020B0604020202020204" pitchFamily="34" charset="0"/>
              </a:rPr>
            </a:br>
            <a:r>
              <a:rPr lang="en-US" altLang="en-US">
                <a:latin typeface="Arial" panose="020B0604020202020204" pitchFamily="34" charset="0"/>
              </a:rPr>
              <a:t>structural proteins (gain of function effect): </a:t>
            </a:r>
            <a:br>
              <a:rPr lang="en-US" altLang="en-US">
                <a:latin typeface="Arial" panose="020B0604020202020204" pitchFamily="34" charset="0"/>
              </a:rPr>
            </a:br>
            <a:r>
              <a:rPr lang="en-US" altLang="en-US">
                <a:latin typeface="Arial" panose="020B0604020202020204" pitchFamily="34" charset="0"/>
              </a:rPr>
              <a:t>If the mutation in the gene for a structural protein causes it to have a new function or an improper function, like a cell membrane channel locked in the open position, then this allele would be dominant to the normal allele - genotype Aa would exhibit the disorder. An example is myotonia congenita (Becker's or Thomsen's disease), a neuromuscular disorder in which chloride channels are malformed and now allow sodium ions to leak into muscle cells. This constant inflow of cations causes slow relaxation of voluntary muscles, muscle stiffness primarily in leg muscles, and hypertrophy (muscle enlargement).</a:t>
            </a:r>
          </a:p>
        </p:txBody>
      </p:sp>
    </p:spTree>
    <p:extLst>
      <p:ext uri="{BB962C8B-B14F-4D97-AF65-F5344CB8AC3E}">
        <p14:creationId xmlns:p14="http://schemas.microsoft.com/office/powerpoint/2010/main" val="883918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2211FF1-8174-D640-8653-2E7B09FF4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7C28AC-0B9A-F54B-B3E2-5251D5BD78EC}" type="slidenum">
              <a:rPr lang="en-US" altLang="en-US" sz="1200">
                <a:latin typeface="Times" pitchFamily="2" charset="0"/>
              </a:rPr>
              <a:pPr/>
              <a:t>73</a:t>
            </a:fld>
            <a:endParaRPr lang="en-US" altLang="en-US" sz="1200">
              <a:latin typeface="Times" pitchFamily="2" charset="0"/>
            </a:endParaRPr>
          </a:p>
        </p:txBody>
      </p:sp>
      <p:sp>
        <p:nvSpPr>
          <p:cNvPr id="98307" name="Rectangle 2">
            <a:extLst>
              <a:ext uri="{FF2B5EF4-FFF2-40B4-BE49-F238E27FC236}">
                <a16:creationId xmlns:a16="http://schemas.microsoft.com/office/drawing/2014/main" id="{51728F9E-62FB-F14D-AE59-2415F745ACF8}"/>
              </a:ext>
            </a:extLst>
          </p:cNvPr>
          <p:cNvSpPr>
            <a:spLocks noGrp="1" noRot="1" noChangeAspect="1" noChangeArrowheads="1" noTextEdit="1"/>
          </p:cNvSpPr>
          <p:nvPr>
            <p:ph type="sldImg"/>
          </p:nvPr>
        </p:nvSpPr>
        <p:spPr>
          <a:solidFill>
            <a:srgbClr val="FFFFFF"/>
          </a:solidFill>
          <a:ln/>
        </p:spPr>
      </p:sp>
      <p:sp>
        <p:nvSpPr>
          <p:cNvPr id="98308" name="Rectangle 3">
            <a:extLst>
              <a:ext uri="{FF2B5EF4-FFF2-40B4-BE49-F238E27FC236}">
                <a16:creationId xmlns:a16="http://schemas.microsoft.com/office/drawing/2014/main" id="{AD8D3769-9D67-DC48-BDEF-9E067A9DFC7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840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1B82434-9A67-5146-806B-6AAB502806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19A93EC8-BC68-F848-8D3B-43B822D7CB15}" type="slidenum">
              <a:rPr lang="en-US" altLang="en-US" sz="1200" b="0">
                <a:solidFill>
                  <a:schemeClr val="tx1"/>
                </a:solidFill>
                <a:latin typeface="Times" pitchFamily="2" charset="0"/>
              </a:rPr>
              <a:pPr/>
              <a:t>7</a:t>
            </a:fld>
            <a:endParaRPr lang="en-US" altLang="en-US" sz="1200" b="0">
              <a:solidFill>
                <a:schemeClr val="tx1"/>
              </a:solidFill>
              <a:latin typeface="Times" pitchFamily="2" charset="0"/>
            </a:endParaRPr>
          </a:p>
        </p:txBody>
      </p:sp>
      <p:sp>
        <p:nvSpPr>
          <p:cNvPr id="28675" name="Rectangle 2">
            <a:extLst>
              <a:ext uri="{FF2B5EF4-FFF2-40B4-BE49-F238E27FC236}">
                <a16:creationId xmlns:a16="http://schemas.microsoft.com/office/drawing/2014/main" id="{AD4B389F-6286-D046-8AE8-83CD5E172376}"/>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86CE788B-70D7-2B44-9DA4-5E726ECCFE59}"/>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3367832-33BD-154C-B06F-7A12D6FD8C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8E7A9780-CD77-D24A-A436-CA5458D3DB7B}" type="slidenum">
              <a:rPr lang="en-US" altLang="en-US" sz="1200" b="0">
                <a:solidFill>
                  <a:schemeClr val="tx1"/>
                </a:solidFill>
                <a:latin typeface="Times" pitchFamily="2" charset="0"/>
              </a:rPr>
              <a:pPr/>
              <a:t>8</a:t>
            </a:fld>
            <a:endParaRPr lang="en-US" altLang="en-US" sz="1200" b="0">
              <a:solidFill>
                <a:schemeClr val="tx1"/>
              </a:solidFill>
              <a:latin typeface="Times" pitchFamily="2" charset="0"/>
            </a:endParaRPr>
          </a:p>
        </p:txBody>
      </p:sp>
      <p:sp>
        <p:nvSpPr>
          <p:cNvPr id="30723" name="Rectangle 2">
            <a:extLst>
              <a:ext uri="{FF2B5EF4-FFF2-40B4-BE49-F238E27FC236}">
                <a16:creationId xmlns:a16="http://schemas.microsoft.com/office/drawing/2014/main" id="{2063206D-71AC-F847-84D3-E796F31D551C}"/>
              </a:ext>
            </a:extLst>
          </p:cNvPr>
          <p:cNvSpPr>
            <a:spLocks noGrp="1" noRot="1" noChangeAspect="1" noChangeArrowheads="1" noTextEdit="1"/>
          </p:cNvSpPr>
          <p:nvPr>
            <p:ph type="sldImg"/>
          </p:nvPr>
        </p:nvSpPr>
        <p:spPr>
          <a:solidFill>
            <a:srgbClr val="FFFFFF"/>
          </a:solidFill>
          <a:ln/>
        </p:spPr>
      </p:sp>
      <p:sp>
        <p:nvSpPr>
          <p:cNvPr id="30724" name="Rectangle 3">
            <a:extLst>
              <a:ext uri="{FF2B5EF4-FFF2-40B4-BE49-F238E27FC236}">
                <a16:creationId xmlns:a16="http://schemas.microsoft.com/office/drawing/2014/main" id="{B6BEB977-5452-FD48-9EEA-934ADC0DE36A}"/>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5F4CD35-E26A-D04E-870F-386EC743AE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714AED62-AED7-2C41-A135-ABB70BFF7FDE}" type="slidenum">
              <a:rPr lang="en-US" altLang="en-US" sz="1200" b="0">
                <a:solidFill>
                  <a:schemeClr val="tx1"/>
                </a:solidFill>
                <a:latin typeface="Times" pitchFamily="2" charset="0"/>
              </a:rPr>
              <a:pPr/>
              <a:t>9</a:t>
            </a:fld>
            <a:endParaRPr lang="en-US" altLang="en-US" sz="1200" b="0">
              <a:solidFill>
                <a:schemeClr val="tx1"/>
              </a:solidFill>
              <a:latin typeface="Times" pitchFamily="2" charset="0"/>
            </a:endParaRPr>
          </a:p>
        </p:txBody>
      </p:sp>
      <p:sp>
        <p:nvSpPr>
          <p:cNvPr id="32771" name="Rectangle 2">
            <a:extLst>
              <a:ext uri="{FF2B5EF4-FFF2-40B4-BE49-F238E27FC236}">
                <a16:creationId xmlns:a16="http://schemas.microsoft.com/office/drawing/2014/main" id="{14BC5B53-9E6F-4249-9F57-886A58D63309}"/>
              </a:ext>
            </a:extLst>
          </p:cNvPr>
          <p:cNvSpPr>
            <a:spLocks noGrp="1" noRot="1" noChangeAspect="1" noChangeArrowheads="1" noTextEdit="1"/>
          </p:cNvSpPr>
          <p:nvPr>
            <p:ph type="sldImg"/>
          </p:nvPr>
        </p:nvSpPr>
        <p:spPr>
          <a:solidFill>
            <a:srgbClr val="FFFFFF"/>
          </a:solidFill>
          <a:ln/>
        </p:spPr>
      </p:sp>
      <p:sp>
        <p:nvSpPr>
          <p:cNvPr id="32772" name="Rectangle 3">
            <a:extLst>
              <a:ext uri="{FF2B5EF4-FFF2-40B4-BE49-F238E27FC236}">
                <a16:creationId xmlns:a16="http://schemas.microsoft.com/office/drawing/2014/main" id="{0F328775-A884-644C-8E6C-22672E640D08}"/>
              </a:ext>
            </a:extLst>
          </p:cNvPr>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3">
            <a:extLst>
              <a:ext uri="{FF2B5EF4-FFF2-40B4-BE49-F238E27FC236}">
                <a16:creationId xmlns:a16="http://schemas.microsoft.com/office/drawing/2014/main" id="{2D1597A1-38BD-3349-B72C-04FD5910741C}"/>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sz="2400" b="0">
              <a:solidFill>
                <a:schemeClr val="tx1"/>
              </a:solidFill>
              <a:latin typeface="Times" pitchFamily="1" charset="0"/>
              <a:ea typeface="+mn-ea"/>
            </a:endParaRPr>
          </a:p>
        </p:txBody>
      </p:sp>
      <p:sp>
        <p:nvSpPr>
          <p:cNvPr id="5" name="Rectangle 74">
            <a:extLst>
              <a:ext uri="{FF2B5EF4-FFF2-40B4-BE49-F238E27FC236}">
                <a16:creationId xmlns:a16="http://schemas.microsoft.com/office/drawing/2014/main" id="{2DB02727-DF06-6C4B-A9A1-329BA7E7F293}"/>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grpSp>
        <p:nvGrpSpPr>
          <p:cNvPr id="6" name="Group 78">
            <a:extLst>
              <a:ext uri="{FF2B5EF4-FFF2-40B4-BE49-F238E27FC236}">
                <a16:creationId xmlns:a16="http://schemas.microsoft.com/office/drawing/2014/main" id="{6FA4463A-3D04-F94A-A573-2274CB34B170}"/>
              </a:ext>
            </a:extLst>
          </p:cNvPr>
          <p:cNvGrpSpPr>
            <a:grpSpLocks/>
          </p:cNvGrpSpPr>
          <p:nvPr/>
        </p:nvGrpSpPr>
        <p:grpSpPr bwMode="auto">
          <a:xfrm>
            <a:off x="381000" y="1524000"/>
            <a:ext cx="6324600" cy="2590800"/>
            <a:chOff x="240" y="960"/>
            <a:chExt cx="3984" cy="1632"/>
          </a:xfrm>
        </p:grpSpPr>
        <p:sp>
          <p:nvSpPr>
            <p:cNvPr id="7" name="Line 75">
              <a:extLst>
                <a:ext uri="{FF2B5EF4-FFF2-40B4-BE49-F238E27FC236}">
                  <a16:creationId xmlns:a16="http://schemas.microsoft.com/office/drawing/2014/main" id="{4B9A4FDF-33A6-DF41-9142-19A25EB30981}"/>
                </a:ext>
              </a:extLst>
            </p:cNvPr>
            <p:cNvSpPr>
              <a:spLocks noChangeShapeType="1"/>
            </p:cNvSpPr>
            <p:nvPr userDrawn="1"/>
          </p:nvSpPr>
          <p:spPr bwMode="auto">
            <a:xfrm>
              <a:off x="240" y="1152"/>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8" name="Line 76">
              <a:extLst>
                <a:ext uri="{FF2B5EF4-FFF2-40B4-BE49-F238E27FC236}">
                  <a16:creationId xmlns:a16="http://schemas.microsoft.com/office/drawing/2014/main" id="{3AC484FA-585E-834C-A371-CDDF3AE549FF}"/>
                </a:ext>
              </a:extLst>
            </p:cNvPr>
            <p:cNvSpPr>
              <a:spLocks noChangeShapeType="1"/>
            </p:cNvSpPr>
            <p:nvPr userDrawn="1"/>
          </p:nvSpPr>
          <p:spPr bwMode="auto">
            <a:xfrm>
              <a:off x="384" y="960"/>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9" name="Oval 77">
              <a:extLst>
                <a:ext uri="{FF2B5EF4-FFF2-40B4-BE49-F238E27FC236}">
                  <a16:creationId xmlns:a16="http://schemas.microsoft.com/office/drawing/2014/main" id="{D236BBE7-8BA5-D140-A592-1EE7C06BD220}"/>
                </a:ext>
              </a:extLst>
            </p:cNvPr>
            <p:cNvSpPr>
              <a:spLocks noChangeArrowheads="1"/>
            </p:cNvSpPr>
            <p:nvPr userDrawn="1"/>
          </p:nvSpPr>
          <p:spPr bwMode="auto">
            <a:xfrm>
              <a:off x="336" y="1104"/>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grpSp>
        <p:nvGrpSpPr>
          <p:cNvPr id="10" name="Group 79">
            <a:extLst>
              <a:ext uri="{FF2B5EF4-FFF2-40B4-BE49-F238E27FC236}">
                <a16:creationId xmlns:a16="http://schemas.microsoft.com/office/drawing/2014/main" id="{52C6E86B-79B0-5343-9829-000F67A5DDD9}"/>
              </a:ext>
            </a:extLst>
          </p:cNvPr>
          <p:cNvGrpSpPr>
            <a:grpSpLocks/>
          </p:cNvGrpSpPr>
          <p:nvPr/>
        </p:nvGrpSpPr>
        <p:grpSpPr bwMode="auto">
          <a:xfrm rot="10800000">
            <a:off x="2286000" y="2819400"/>
            <a:ext cx="6324600" cy="2590800"/>
            <a:chOff x="240" y="960"/>
            <a:chExt cx="3984" cy="1632"/>
          </a:xfrm>
        </p:grpSpPr>
        <p:sp>
          <p:nvSpPr>
            <p:cNvPr id="11" name="Line 80">
              <a:extLst>
                <a:ext uri="{FF2B5EF4-FFF2-40B4-BE49-F238E27FC236}">
                  <a16:creationId xmlns:a16="http://schemas.microsoft.com/office/drawing/2014/main" id="{D9B44B39-6DB7-3F43-AF23-58FE1843246B}"/>
                </a:ext>
              </a:extLst>
            </p:cNvPr>
            <p:cNvSpPr>
              <a:spLocks noChangeShapeType="1"/>
            </p:cNvSpPr>
            <p:nvPr userDrawn="1"/>
          </p:nvSpPr>
          <p:spPr bwMode="auto">
            <a:xfrm>
              <a:off x="242" y="1153"/>
              <a:ext cx="3984"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2" name="Line 81">
              <a:extLst>
                <a:ext uri="{FF2B5EF4-FFF2-40B4-BE49-F238E27FC236}">
                  <a16:creationId xmlns:a16="http://schemas.microsoft.com/office/drawing/2014/main" id="{BACDD307-5225-D240-B91A-F7FCCF7AB82F}"/>
                </a:ext>
              </a:extLst>
            </p:cNvPr>
            <p:cNvSpPr>
              <a:spLocks noChangeShapeType="1"/>
            </p:cNvSpPr>
            <p:nvPr userDrawn="1"/>
          </p:nvSpPr>
          <p:spPr bwMode="auto">
            <a:xfrm>
              <a:off x="385" y="961"/>
              <a:ext cx="0" cy="1632"/>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13" name="Oval 82">
              <a:extLst>
                <a:ext uri="{FF2B5EF4-FFF2-40B4-BE49-F238E27FC236}">
                  <a16:creationId xmlns:a16="http://schemas.microsoft.com/office/drawing/2014/main" id="{AE4F532A-8B38-E74F-B148-DE6D876F55BB}"/>
                </a:ext>
              </a:extLst>
            </p:cNvPr>
            <p:cNvSpPr>
              <a:spLocks noChangeArrowheads="1"/>
            </p:cNvSpPr>
            <p:nvPr userDrawn="1"/>
          </p:nvSpPr>
          <p:spPr bwMode="auto">
            <a:xfrm>
              <a:off x="337" y="1105"/>
              <a:ext cx="96" cy="96"/>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grpSp>
      <p:sp>
        <p:nvSpPr>
          <p:cNvPr id="14" name="Text Box 83">
            <a:extLst>
              <a:ext uri="{FF2B5EF4-FFF2-40B4-BE49-F238E27FC236}">
                <a16:creationId xmlns:a16="http://schemas.microsoft.com/office/drawing/2014/main" id="{E9939560-89FB-414B-80FC-A077CFC6C448}"/>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a:solidFill>
                  <a:schemeClr val="tx1"/>
                </a:solidFill>
              </a:rPr>
              <a:t>AP Biology</a:t>
            </a:r>
            <a:endParaRPr lang="en-US" altLang="en-US" sz="2400" b="0">
              <a:solidFill>
                <a:schemeClr val="tx1"/>
              </a:solidFill>
              <a:latin typeface="Times" pitchFamily="2" charset="0"/>
            </a:endParaRPr>
          </a:p>
        </p:txBody>
      </p:sp>
      <p:sp>
        <p:nvSpPr>
          <p:cNvPr id="4163" name="Rectangle 67"/>
          <p:cNvSpPr>
            <a:spLocks noGrp="1" noChangeArrowheads="1"/>
          </p:cNvSpPr>
          <p:nvPr>
            <p:ph type="ctrTitle"/>
          </p:nvPr>
        </p:nvSpPr>
        <p:spPr>
          <a:xfrm>
            <a:off x="990600" y="1981200"/>
            <a:ext cx="7239000" cy="914400"/>
          </a:xfrm>
        </p:spPr>
        <p:txBody>
          <a:bodyPr anchor="b"/>
          <a:lstStyle>
            <a:lvl1pPr>
              <a:defRPr/>
            </a:lvl1pPr>
          </a:lstStyle>
          <a:p>
            <a:r>
              <a:rPr lang="en-US"/>
              <a:t>Click to edit Master title style</a:t>
            </a:r>
          </a:p>
        </p:txBody>
      </p:sp>
      <p:sp>
        <p:nvSpPr>
          <p:cNvPr id="4164"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1" charset="2"/>
              <a:buNone/>
              <a:defRPr/>
            </a:lvl1pPr>
          </a:lstStyle>
          <a:p>
            <a:r>
              <a:rPr lang="en-US"/>
              <a:t>Click to edit Master subtitle style</a:t>
            </a:r>
          </a:p>
        </p:txBody>
      </p:sp>
      <p:sp>
        <p:nvSpPr>
          <p:cNvPr id="15" name="Rectangle 69">
            <a:extLst>
              <a:ext uri="{FF2B5EF4-FFF2-40B4-BE49-F238E27FC236}">
                <a16:creationId xmlns:a16="http://schemas.microsoft.com/office/drawing/2014/main" id="{1A79E993-2053-2B4F-A3D9-ECD806191EF8}"/>
              </a:ext>
            </a:extLst>
          </p:cNvPr>
          <p:cNvSpPr>
            <a:spLocks noGrp="1" noChangeArrowheads="1"/>
          </p:cNvSpPr>
          <p:nvPr>
            <p:ph type="dt" sz="quarter" idx="10"/>
          </p:nvPr>
        </p:nvSpPr>
        <p:spPr bwMode="auto">
          <a:xfrm>
            <a:off x="6934200" y="6264275"/>
            <a:ext cx="1524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400" b="0">
                <a:solidFill>
                  <a:schemeClr val="tx1"/>
                </a:solidFill>
              </a:defRPr>
            </a:lvl1pPr>
          </a:lstStyle>
          <a:p>
            <a:fld id="{6C762831-3B39-3C4E-885F-D31C6702F4F6}" type="datetime1">
              <a:rPr lang="en-US" altLang="en-US"/>
              <a:pPr/>
              <a:t>3/15/19</a:t>
            </a:fld>
            <a:endParaRPr lang="en-US" altLang="en-US"/>
          </a:p>
        </p:txBody>
      </p:sp>
      <p:sp>
        <p:nvSpPr>
          <p:cNvPr id="16" name="Rectangle 70">
            <a:extLst>
              <a:ext uri="{FF2B5EF4-FFF2-40B4-BE49-F238E27FC236}">
                <a16:creationId xmlns:a16="http://schemas.microsoft.com/office/drawing/2014/main" id="{25D51A7C-864A-4049-8B68-747B09A1903A}"/>
              </a:ext>
            </a:extLst>
          </p:cNvPr>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a:solidFill>
                  <a:schemeClr val="tx1"/>
                </a:solidFill>
                <a:latin typeface="Arial" charset="0"/>
                <a:ea typeface="+mn-ea"/>
              </a:defRPr>
            </a:lvl1pPr>
          </a:lstStyle>
          <a:p>
            <a:pPr>
              <a:defRPr/>
            </a:pPr>
            <a:endParaRPr lang="en-US"/>
          </a:p>
        </p:txBody>
      </p:sp>
    </p:spTree>
    <p:extLst>
      <p:ext uri="{BB962C8B-B14F-4D97-AF65-F5344CB8AC3E}">
        <p14:creationId xmlns:p14="http://schemas.microsoft.com/office/powerpoint/2010/main" val="89044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CC67A832-DF1C-724A-8C13-A4269873CC4F}"/>
              </a:ext>
            </a:extLst>
          </p:cNvPr>
          <p:cNvSpPr>
            <a:spLocks noGrp="1" noChangeArrowheads="1"/>
          </p:cNvSpPr>
          <p:nvPr>
            <p:ph type="sldNum" sz="quarter" idx="10"/>
          </p:nvPr>
        </p:nvSpPr>
        <p:spPr>
          <a:ln/>
        </p:spPr>
        <p:txBody>
          <a:bodyPr/>
          <a:lstStyle>
            <a:lvl1pPr>
              <a:defRPr/>
            </a:lvl1pPr>
          </a:lstStyle>
          <a:p>
            <a:fld id="{FF1CB72E-3C87-834A-9A91-5133B04A1A8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52596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44E49A63-D9BA-054B-9C04-4FFDE9982635}"/>
              </a:ext>
            </a:extLst>
          </p:cNvPr>
          <p:cNvSpPr>
            <a:spLocks noGrp="1" noChangeArrowheads="1"/>
          </p:cNvSpPr>
          <p:nvPr>
            <p:ph type="sldNum" sz="quarter" idx="10"/>
          </p:nvPr>
        </p:nvSpPr>
        <p:spPr>
          <a:ln/>
        </p:spPr>
        <p:txBody>
          <a:bodyPr/>
          <a:lstStyle>
            <a:lvl1pPr>
              <a:defRPr/>
            </a:lvl1pPr>
          </a:lstStyle>
          <a:p>
            <a:fld id="{3131735A-3E65-C342-B495-61D1D7290A7B}"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403170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a:extLst>
              <a:ext uri="{FF2B5EF4-FFF2-40B4-BE49-F238E27FC236}">
                <a16:creationId xmlns:a16="http://schemas.microsoft.com/office/drawing/2014/main" id="{73662FD5-4449-2541-B234-3C3C0F93B4A0}"/>
              </a:ext>
            </a:extLst>
          </p:cNvPr>
          <p:cNvSpPr>
            <a:spLocks noGrp="1" noChangeArrowheads="1"/>
          </p:cNvSpPr>
          <p:nvPr>
            <p:ph type="sldNum" sz="quarter" idx="10"/>
          </p:nvPr>
        </p:nvSpPr>
        <p:spPr>
          <a:ln/>
        </p:spPr>
        <p:txBody>
          <a:bodyPr/>
          <a:lstStyle>
            <a:lvl1pPr>
              <a:defRPr/>
            </a:lvl1pPr>
          </a:lstStyle>
          <a:p>
            <a:fld id="{D874075F-DFF1-C84D-BF69-5B3E33A87901}"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52576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a:extLst>
              <a:ext uri="{FF2B5EF4-FFF2-40B4-BE49-F238E27FC236}">
                <a16:creationId xmlns:a16="http://schemas.microsoft.com/office/drawing/2014/main" id="{137B869D-AD24-0C41-973D-DCF4425B90B3}"/>
              </a:ext>
            </a:extLst>
          </p:cNvPr>
          <p:cNvSpPr>
            <a:spLocks noGrp="1" noChangeArrowheads="1"/>
          </p:cNvSpPr>
          <p:nvPr>
            <p:ph type="sldNum" sz="quarter" idx="10"/>
          </p:nvPr>
        </p:nvSpPr>
        <p:spPr>
          <a:ln/>
        </p:spPr>
        <p:txBody>
          <a:bodyPr/>
          <a:lstStyle>
            <a:lvl1pPr>
              <a:defRPr/>
            </a:lvl1pPr>
          </a:lstStyle>
          <a:p>
            <a:fld id="{C7EE0D07-5733-6042-8194-B6601F7F134C}"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40269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371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a:extLst>
              <a:ext uri="{FF2B5EF4-FFF2-40B4-BE49-F238E27FC236}">
                <a16:creationId xmlns:a16="http://schemas.microsoft.com/office/drawing/2014/main" id="{A1C793C5-5002-DF4D-A570-272A0EF8C20B}"/>
              </a:ext>
            </a:extLst>
          </p:cNvPr>
          <p:cNvSpPr>
            <a:spLocks noGrp="1" noChangeArrowheads="1"/>
          </p:cNvSpPr>
          <p:nvPr>
            <p:ph type="sldNum" sz="quarter" idx="10"/>
          </p:nvPr>
        </p:nvSpPr>
        <p:spPr>
          <a:ln/>
        </p:spPr>
        <p:txBody>
          <a:bodyPr/>
          <a:lstStyle>
            <a:lvl1pPr>
              <a:defRPr/>
            </a:lvl1pPr>
          </a:lstStyle>
          <a:p>
            <a:fld id="{33E5EA0E-8C2C-F94C-B8EE-21298834276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09009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a:extLst>
              <a:ext uri="{FF2B5EF4-FFF2-40B4-BE49-F238E27FC236}">
                <a16:creationId xmlns:a16="http://schemas.microsoft.com/office/drawing/2014/main" id="{E21CC8F0-D9E4-BB47-9758-761B1A87BFE7}"/>
              </a:ext>
            </a:extLst>
          </p:cNvPr>
          <p:cNvSpPr>
            <a:spLocks noGrp="1" noChangeArrowheads="1"/>
          </p:cNvSpPr>
          <p:nvPr>
            <p:ph type="sldNum" sz="quarter" idx="10"/>
          </p:nvPr>
        </p:nvSpPr>
        <p:spPr>
          <a:ln/>
        </p:spPr>
        <p:txBody>
          <a:bodyPr/>
          <a:lstStyle>
            <a:lvl1pPr>
              <a:defRPr/>
            </a:lvl1pPr>
          </a:lstStyle>
          <a:p>
            <a:fld id="{73A4BF93-BFB9-7C48-BAAA-7836C0EC4239}"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35392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a:extLst>
              <a:ext uri="{FF2B5EF4-FFF2-40B4-BE49-F238E27FC236}">
                <a16:creationId xmlns:a16="http://schemas.microsoft.com/office/drawing/2014/main" id="{7EA2E4F5-15C3-E84C-81DC-DBFF7E8C61F9}"/>
              </a:ext>
            </a:extLst>
          </p:cNvPr>
          <p:cNvSpPr>
            <a:spLocks noGrp="1" noChangeArrowheads="1"/>
          </p:cNvSpPr>
          <p:nvPr>
            <p:ph type="sldNum" sz="quarter" idx="10"/>
          </p:nvPr>
        </p:nvSpPr>
        <p:spPr>
          <a:ln/>
        </p:spPr>
        <p:txBody>
          <a:bodyPr/>
          <a:lstStyle>
            <a:lvl1pPr>
              <a:defRPr/>
            </a:lvl1pPr>
          </a:lstStyle>
          <a:p>
            <a:fld id="{01373B28-E13F-284E-AFB5-6165B8AB2EE4}"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1269897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a:extLst>
              <a:ext uri="{FF2B5EF4-FFF2-40B4-BE49-F238E27FC236}">
                <a16:creationId xmlns:a16="http://schemas.microsoft.com/office/drawing/2014/main" id="{C857EC12-6678-D548-BA78-186DB1F2728D}"/>
              </a:ext>
            </a:extLst>
          </p:cNvPr>
          <p:cNvSpPr>
            <a:spLocks noGrp="1" noChangeArrowheads="1"/>
          </p:cNvSpPr>
          <p:nvPr>
            <p:ph type="sldNum" sz="quarter" idx="10"/>
          </p:nvPr>
        </p:nvSpPr>
        <p:spPr>
          <a:ln/>
        </p:spPr>
        <p:txBody>
          <a:bodyPr/>
          <a:lstStyle>
            <a:lvl1pPr>
              <a:defRPr/>
            </a:lvl1pPr>
          </a:lstStyle>
          <a:p>
            <a:fld id="{493FE5DD-4A5A-A04C-AA0D-D8FC92AA1155}"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89407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D2041137-8249-964C-ACC5-CE8A3AF03ADC}"/>
              </a:ext>
            </a:extLst>
          </p:cNvPr>
          <p:cNvSpPr>
            <a:spLocks noGrp="1" noChangeArrowheads="1"/>
          </p:cNvSpPr>
          <p:nvPr>
            <p:ph type="sldNum" sz="quarter" idx="10"/>
          </p:nvPr>
        </p:nvSpPr>
        <p:spPr>
          <a:ln/>
        </p:spPr>
        <p:txBody>
          <a:bodyPr/>
          <a:lstStyle>
            <a:lvl1pPr>
              <a:defRPr/>
            </a:lvl1pPr>
          </a:lstStyle>
          <a:p>
            <a:fld id="{35C41242-5A96-5448-99E5-A55FCD9629F1}"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94070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a:extLst>
              <a:ext uri="{FF2B5EF4-FFF2-40B4-BE49-F238E27FC236}">
                <a16:creationId xmlns:a16="http://schemas.microsoft.com/office/drawing/2014/main" id="{D04AAEB8-2E9D-2144-B793-5A69563CD74E}"/>
              </a:ext>
            </a:extLst>
          </p:cNvPr>
          <p:cNvSpPr>
            <a:spLocks noGrp="1" noChangeArrowheads="1"/>
          </p:cNvSpPr>
          <p:nvPr>
            <p:ph type="sldNum" sz="quarter" idx="10"/>
          </p:nvPr>
        </p:nvSpPr>
        <p:spPr>
          <a:ln/>
        </p:spPr>
        <p:txBody>
          <a:bodyPr/>
          <a:lstStyle>
            <a:lvl1pPr>
              <a:defRPr/>
            </a:lvl1pPr>
          </a:lstStyle>
          <a:p>
            <a:fld id="{F5E92B97-0C80-3A4B-A514-044B9977F842}" type="slidenum">
              <a:rPr lang="en-US" altLang="en-US"/>
              <a:pPr/>
              <a:t>‹#›</a:t>
            </a:fld>
            <a:endParaRPr lang="en-US" altLang="en-US">
              <a:solidFill>
                <a:schemeClr val="hlink"/>
              </a:solidFill>
            </a:endParaRPr>
          </a:p>
        </p:txBody>
      </p:sp>
    </p:spTree>
    <p:extLst>
      <p:ext uri="{BB962C8B-B14F-4D97-AF65-F5344CB8AC3E}">
        <p14:creationId xmlns:p14="http://schemas.microsoft.com/office/powerpoint/2010/main" val="3271251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3">
            <a:extLst>
              <a:ext uri="{FF2B5EF4-FFF2-40B4-BE49-F238E27FC236}">
                <a16:creationId xmlns:a16="http://schemas.microsoft.com/office/drawing/2014/main" id="{C610E3C2-B0FF-274C-8A89-F410BC246F99}"/>
              </a:ext>
            </a:extLst>
          </p:cNvPr>
          <p:cNvSpPr>
            <a:spLocks noGrp="1" noChangeArrowheads="1"/>
          </p:cNvSpPr>
          <p:nvPr>
            <p:ph type="title"/>
          </p:nvPr>
        </p:nvSpPr>
        <p:spPr bwMode="auto">
          <a:xfrm>
            <a:off x="609600" y="6858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64" descr="Rectangle: Click to edit Master text styles&#13;&#10;Second level&#13;&#10;Third level&#13;&#10;Fourth level&#13;&#10;Fifth level">
            <a:extLst>
              <a:ext uri="{FF2B5EF4-FFF2-40B4-BE49-F238E27FC236}">
                <a16:creationId xmlns:a16="http://schemas.microsoft.com/office/drawing/2014/main" id="{1AE7D300-D417-A94E-9313-8B7D2282245A}"/>
              </a:ext>
            </a:extLst>
          </p:cNvPr>
          <p:cNvSpPr>
            <a:spLocks noGrp="1" noChangeArrowheads="1"/>
          </p:cNvSpPr>
          <p:nvPr>
            <p:ph type="body" idx="1"/>
          </p:nvPr>
        </p:nvSpPr>
        <p:spPr bwMode="auto">
          <a:xfrm>
            <a:off x="838200" y="1371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39" name="Rectangle 67">
            <a:extLst>
              <a:ext uri="{FF2B5EF4-FFF2-40B4-BE49-F238E27FC236}">
                <a16:creationId xmlns:a16="http://schemas.microsoft.com/office/drawing/2014/main" id="{1F58A43D-FBCA-664D-A48B-9C824BE58E73}"/>
              </a:ext>
            </a:extLst>
          </p:cNvPr>
          <p:cNvSpPr>
            <a:spLocks noGrp="1" noChangeArrowheads="1"/>
          </p:cNvSpPr>
          <p:nvPr>
            <p:ph type="sldNum" sz="quarter" idx="4"/>
          </p:nvPr>
        </p:nvSpPr>
        <p:spPr bwMode="auto">
          <a:xfrm>
            <a:off x="3962400" y="6492875"/>
            <a:ext cx="5334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fld id="{60CC413C-37F0-8E49-8F9A-A1D9DD073BEC}" type="slidenum">
              <a:rPr lang="en-US" altLang="en-US"/>
              <a:pPr/>
              <a:t>‹#›</a:t>
            </a:fld>
            <a:endParaRPr lang="en-US" altLang="en-US">
              <a:solidFill>
                <a:schemeClr val="hlink"/>
              </a:solidFill>
            </a:endParaRPr>
          </a:p>
        </p:txBody>
      </p:sp>
      <p:sp>
        <p:nvSpPr>
          <p:cNvPr id="3147" name="Line 75">
            <a:extLst>
              <a:ext uri="{FF2B5EF4-FFF2-40B4-BE49-F238E27FC236}">
                <a16:creationId xmlns:a16="http://schemas.microsoft.com/office/drawing/2014/main" id="{AF273CE8-C5B9-F740-BCB7-DE157D09E2C8}"/>
              </a:ext>
            </a:extLst>
          </p:cNvPr>
          <p:cNvSpPr>
            <a:spLocks noChangeShapeType="1"/>
          </p:cNvSpPr>
          <p:nvPr/>
        </p:nvSpPr>
        <p:spPr bwMode="auto">
          <a:xfrm>
            <a:off x="381000" y="1219200"/>
            <a:ext cx="6324600" cy="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8" name="Line 76">
            <a:extLst>
              <a:ext uri="{FF2B5EF4-FFF2-40B4-BE49-F238E27FC236}">
                <a16:creationId xmlns:a16="http://schemas.microsoft.com/office/drawing/2014/main" id="{AA90D187-427D-B74B-B831-F1628F25AE92}"/>
              </a:ext>
            </a:extLst>
          </p:cNvPr>
          <p:cNvSpPr>
            <a:spLocks noChangeShapeType="1"/>
          </p:cNvSpPr>
          <p:nvPr/>
        </p:nvSpPr>
        <p:spPr bwMode="auto">
          <a:xfrm>
            <a:off x="609600" y="914400"/>
            <a:ext cx="0" cy="2590800"/>
          </a:xfrm>
          <a:prstGeom prst="line">
            <a:avLst/>
          </a:prstGeom>
          <a:noFill/>
          <a:ln w="12700">
            <a:solidFill>
              <a:schemeClr val="hlink"/>
            </a:solidFill>
            <a:round/>
            <a:headEnd/>
            <a:tailEnd/>
          </a:ln>
          <a:effectLst/>
        </p:spPr>
        <p:txBody>
          <a:bodyPr wrap="none" anchor="ctr"/>
          <a:lstStyle/>
          <a:p>
            <a:pPr>
              <a:defRPr/>
            </a:pPr>
            <a:endParaRPr lang="en-US">
              <a:latin typeface="Arial" charset="0"/>
              <a:ea typeface="+mn-ea"/>
            </a:endParaRPr>
          </a:p>
        </p:txBody>
      </p:sp>
      <p:sp>
        <p:nvSpPr>
          <p:cNvPr id="3149" name="Oval 77">
            <a:extLst>
              <a:ext uri="{FF2B5EF4-FFF2-40B4-BE49-F238E27FC236}">
                <a16:creationId xmlns:a16="http://schemas.microsoft.com/office/drawing/2014/main" id="{AD583D73-9E82-3546-9831-D189B892CE50}"/>
              </a:ext>
            </a:extLst>
          </p:cNvPr>
          <p:cNvSpPr>
            <a:spLocks noChangeArrowheads="1"/>
          </p:cNvSpPr>
          <p:nvPr/>
        </p:nvSpPr>
        <p:spPr bwMode="auto">
          <a:xfrm>
            <a:off x="533400" y="1143000"/>
            <a:ext cx="152400" cy="152400"/>
          </a:xfrm>
          <a:prstGeom prst="ellipse">
            <a:avLst/>
          </a:prstGeom>
          <a:noFill/>
          <a:ln w="9525">
            <a:solidFill>
              <a:schemeClr val="hlink"/>
            </a:solidFill>
            <a:round/>
            <a:headEnd/>
            <a:tailEnd/>
          </a:ln>
          <a:effectLst/>
        </p:spPr>
        <p:txBody>
          <a:bodyPr wrap="none" anchor="ctr"/>
          <a:lstStyle/>
          <a:p>
            <a:pPr>
              <a:defRPr/>
            </a:pPr>
            <a:endParaRPr lang="en-US">
              <a:latin typeface="Arial" charset="0"/>
              <a:ea typeface="+mn-ea"/>
            </a:endParaRPr>
          </a:p>
        </p:txBody>
      </p:sp>
      <p:sp>
        <p:nvSpPr>
          <p:cNvPr id="3150" name="Rectangle 78">
            <a:extLst>
              <a:ext uri="{FF2B5EF4-FFF2-40B4-BE49-F238E27FC236}">
                <a16:creationId xmlns:a16="http://schemas.microsoft.com/office/drawing/2014/main" id="{5CCFFD71-F2C6-4743-8166-7DEEC33C5AC7}"/>
              </a:ext>
            </a:extLst>
          </p:cNvPr>
          <p:cNvSpPr>
            <a:spLocks noChangeArrowheads="1"/>
          </p:cNvSpPr>
          <p:nvPr/>
        </p:nvSpPr>
        <p:spPr bwMode="auto">
          <a:xfrm>
            <a:off x="0" y="0"/>
            <a:ext cx="9144000" cy="304800"/>
          </a:xfrm>
          <a:prstGeom prst="rect">
            <a:avLst/>
          </a:prstGeom>
          <a:solidFill>
            <a:srgbClr val="0F116A"/>
          </a:solidFill>
          <a:ln w="9525">
            <a:solidFill>
              <a:schemeClr val="tx1"/>
            </a:solidFill>
            <a:miter lim="800000"/>
            <a:headEnd/>
            <a:tailEnd/>
          </a:ln>
          <a:effectLst/>
        </p:spPr>
        <p:txBody>
          <a:bodyPr wrap="none" anchor="ctr"/>
          <a:lstStyle/>
          <a:p>
            <a:pPr>
              <a:defRPr/>
            </a:pPr>
            <a:endParaRPr lang="en-US" sz="2400" b="0">
              <a:solidFill>
                <a:schemeClr val="tx1"/>
              </a:solidFill>
              <a:latin typeface="Times" pitchFamily="1" charset="0"/>
              <a:ea typeface="+mn-ea"/>
            </a:endParaRPr>
          </a:p>
        </p:txBody>
      </p:sp>
      <p:sp>
        <p:nvSpPr>
          <p:cNvPr id="3151" name="Rectangle 79">
            <a:extLst>
              <a:ext uri="{FF2B5EF4-FFF2-40B4-BE49-F238E27FC236}">
                <a16:creationId xmlns:a16="http://schemas.microsoft.com/office/drawing/2014/main" id="{AC8F3B78-B26F-524D-9582-FBC549E95B80}"/>
              </a:ext>
            </a:extLst>
          </p:cNvPr>
          <p:cNvSpPr>
            <a:spLocks noChangeArrowheads="1"/>
          </p:cNvSpPr>
          <p:nvPr/>
        </p:nvSpPr>
        <p:spPr bwMode="auto">
          <a:xfrm>
            <a:off x="0" y="228600"/>
            <a:ext cx="9144000" cy="76200"/>
          </a:xfrm>
          <a:prstGeom prst="rect">
            <a:avLst/>
          </a:prstGeom>
          <a:solidFill>
            <a:schemeClr val="tx1"/>
          </a:solidFill>
          <a:ln w="9525">
            <a:solidFill>
              <a:schemeClr val="tx1"/>
            </a:solidFill>
            <a:miter lim="800000"/>
            <a:headEnd/>
            <a:tailEnd/>
          </a:ln>
          <a:effectLst/>
        </p:spPr>
        <p:txBody>
          <a:bodyPr wrap="none" anchor="ctr"/>
          <a:lstStyle/>
          <a:p>
            <a:pPr>
              <a:defRPr/>
            </a:pPr>
            <a:endParaRPr lang="en-US">
              <a:latin typeface="Arial" charset="0"/>
              <a:ea typeface="+mn-ea"/>
            </a:endParaRPr>
          </a:p>
        </p:txBody>
      </p:sp>
      <p:sp>
        <p:nvSpPr>
          <p:cNvPr id="3153" name="Text Box 81">
            <a:extLst>
              <a:ext uri="{FF2B5EF4-FFF2-40B4-BE49-F238E27FC236}">
                <a16:creationId xmlns:a16="http://schemas.microsoft.com/office/drawing/2014/main" id="{3EB98495-060B-0044-92A2-CA9800C54E7D}"/>
              </a:ext>
            </a:extLst>
          </p:cNvPr>
          <p:cNvSpPr txBox="1">
            <a:spLocks noChangeArrowheads="1"/>
          </p:cNvSpPr>
          <p:nvPr/>
        </p:nvSpPr>
        <p:spPr bwMode="auto">
          <a:xfrm>
            <a:off x="228600" y="6384925"/>
            <a:ext cx="1447800" cy="336550"/>
          </a:xfrm>
          <a:prstGeom prst="rect">
            <a:avLst/>
          </a:prstGeom>
          <a:noFill/>
          <a:ln w="9525">
            <a:noFill/>
            <a:miter lim="800000"/>
            <a:headEnd/>
            <a:tailEnd/>
          </a:ln>
          <a:effec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spcBef>
                <a:spcPct val="50000"/>
              </a:spcBef>
            </a:pPr>
            <a:r>
              <a:rPr lang="en-US" altLang="en-US" sz="1600">
                <a:solidFill>
                  <a:schemeClr val="tx1"/>
                </a:solidFill>
              </a:rPr>
              <a:t>AP Biology</a:t>
            </a:r>
            <a:endParaRPr lang="en-US" altLang="en-US" sz="2400" b="0">
              <a:solidFill>
                <a:schemeClr val="tx1"/>
              </a:solidFill>
              <a:latin typeface="Times" pitchFamily="2" charset="0"/>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rtl="0" eaLnBrk="0" fontAlgn="base" hangingPunct="0">
        <a:spcBef>
          <a:spcPct val="0"/>
        </a:spcBef>
        <a:spcAft>
          <a:spcPct val="0"/>
        </a:spcAft>
        <a:defRPr sz="3600" b="1">
          <a:solidFill>
            <a:schemeClr val="tx2"/>
          </a:solidFill>
          <a:latin typeface="+mj-lt"/>
          <a:ea typeface="ＭＳ Ｐゴシック" panose="020B0600070205080204" pitchFamily="34" charset="-128"/>
          <a:cs typeface="+mj-cs"/>
        </a:defRPr>
      </a:lvl1pPr>
      <a:lvl2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2pPr>
      <a:lvl3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3pPr>
      <a:lvl4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4pPr>
      <a:lvl5pPr algn="l" rtl="0" eaLnBrk="0" fontAlgn="base" hangingPunct="0">
        <a:spcBef>
          <a:spcPct val="0"/>
        </a:spcBef>
        <a:spcAft>
          <a:spcPct val="0"/>
        </a:spcAft>
        <a:defRPr sz="3600" b="1">
          <a:solidFill>
            <a:schemeClr val="tx2"/>
          </a:solidFill>
          <a:latin typeface="Arial" charset="0"/>
          <a:ea typeface="ＭＳ Ｐゴシック" panose="020B0600070205080204" pitchFamily="34"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rgbClr val="0F116A"/>
        </a:buClr>
        <a:buSzPct val="120000"/>
        <a:buFont typeface="Wingdings" pitchFamily="2" charset="2"/>
        <a:buChar char="§"/>
        <a:defRPr sz="3000" b="1">
          <a:solidFill>
            <a:srgbClr val="0F116A"/>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u"/>
        <a:defRPr sz="2800" b="1">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95000"/>
        <a:buFont typeface="Wingdings" pitchFamily="2" charset="2"/>
        <a:buChar char="§"/>
        <a:defRPr sz="2400" b="1">
          <a:solidFill>
            <a:srgbClr val="0F116A"/>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110000"/>
        <a:buFont typeface="Wingdings" pitchFamily="2" charset="2"/>
        <a:buChar char="w"/>
        <a:defRPr sz="2000" b="1">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b="1">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1" charset="2"/>
        <a:buChar char="n"/>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audio" Target="../media/audio7.bin"/><Relationship Id="rId4" Type="http://schemas.openxmlformats.org/officeDocument/2006/relationships/audio" Target="../media/audio4.bin"/></Relationships>
</file>

<file path=ppt/slides/_rels/slide11.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5.bin"/><Relationship Id="rId4" Type="http://schemas.openxmlformats.org/officeDocument/2006/relationships/audio" Target="../media/audio1.bin"/></Relationships>
</file>

<file path=ppt/slides/_rels/slide12.xml.rels><?xml version="1.0" encoding="UTF-8" standalone="yes"?>
<Relationships xmlns="http://schemas.openxmlformats.org/package/2006/relationships"><Relationship Id="rId8" Type="http://schemas.openxmlformats.org/officeDocument/2006/relationships/audio" Target="../media/audio6.bin"/><Relationship Id="rId3" Type="http://schemas.openxmlformats.org/officeDocument/2006/relationships/audio" Target="../media/audio1.bin"/><Relationship Id="rId7" Type="http://schemas.openxmlformats.org/officeDocument/2006/relationships/audio" Target="../media/audio2.bin"/><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4.bin"/><Relationship Id="rId10" Type="http://schemas.openxmlformats.org/officeDocument/2006/relationships/image" Target="../media/image10.emf"/><Relationship Id="rId4" Type="http://schemas.openxmlformats.org/officeDocument/2006/relationships/audio" Target="../media/audio7.bin"/><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2.png"/><Relationship Id="rId4" Type="http://schemas.openxmlformats.org/officeDocument/2006/relationships/audio" Target="../media/audio4.bin"/></Relationships>
</file>

<file path=ppt/slides/_rels/slide1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audio" Target="../media/audio6.bin"/><Relationship Id="rId4" Type="http://schemas.openxmlformats.org/officeDocument/2006/relationships/audio" Target="../media/audio4.bin"/></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audio" Target="../media/audio6.bin"/><Relationship Id="rId4" Type="http://schemas.openxmlformats.org/officeDocument/2006/relationships/audio" Target="../media/audio4.bin"/></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audio" Target="../media/audio4.bin"/><Relationship Id="rId4" Type="http://schemas.openxmlformats.org/officeDocument/2006/relationships/audio" Target="../media/audio2.bin"/></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audio" Target="../media/audio8.bin"/><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audio" Target="../media/audio7.bin"/><Relationship Id="rId5" Type="http://schemas.openxmlformats.org/officeDocument/2006/relationships/audio" Target="../media/audio2.bin"/><Relationship Id="rId4" Type="http://schemas.openxmlformats.org/officeDocument/2006/relationships/audio" Target="../media/audio4.bin"/></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emf"/><Relationship Id="rId4" Type="http://schemas.openxmlformats.org/officeDocument/2006/relationships/audio" Target="../media/audio6.bin"/></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5.jpeg"/><Relationship Id="rId4" Type="http://schemas.openxmlformats.org/officeDocument/2006/relationships/audio" Target="../media/audio6.bin"/></Relationships>
</file>

<file path=ppt/slides/_rels/slide2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audio" Target="../media/audio5.bin"/><Relationship Id="rId5" Type="http://schemas.openxmlformats.org/officeDocument/2006/relationships/audio" Target="../media/audio4.bin"/><Relationship Id="rId4" Type="http://schemas.openxmlformats.org/officeDocument/2006/relationships/audio" Target="../media/audio8.bin"/></Relationships>
</file>

<file path=ppt/slides/_rels/slide22.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4.bin"/><Relationship Id="rId4" Type="http://schemas.openxmlformats.org/officeDocument/2006/relationships/audio" Target="../media/audio7.bin"/></Relationships>
</file>

<file path=ppt/slides/_rels/slide23.xml.rels><?xml version="1.0" encoding="UTF-8" standalone="yes"?>
<Relationships xmlns="http://schemas.openxmlformats.org/package/2006/relationships"><Relationship Id="rId8" Type="http://schemas.openxmlformats.org/officeDocument/2006/relationships/audio" Target="../media/audio3.bin"/><Relationship Id="rId3" Type="http://schemas.openxmlformats.org/officeDocument/2006/relationships/audio" Target="../media/audio4.bin"/><Relationship Id="rId7" Type="http://schemas.openxmlformats.org/officeDocument/2006/relationships/audio" Target="../media/audio6.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audio" Target="../media/audio9.bin"/><Relationship Id="rId5" Type="http://schemas.openxmlformats.org/officeDocument/2006/relationships/audio" Target="../media/audio8.bin"/><Relationship Id="rId4" Type="http://schemas.openxmlformats.org/officeDocument/2006/relationships/audio" Target="../media/audio1.bin"/><Relationship Id="rId9"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4.bin"/><Relationship Id="rId7" Type="http://schemas.openxmlformats.org/officeDocument/2006/relationships/audio" Target="../media/audio6.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audio" Target="../media/audio9.bin"/><Relationship Id="rId5" Type="http://schemas.openxmlformats.org/officeDocument/2006/relationships/audio" Target="../media/audio8.bin"/><Relationship Id="rId4" Type="http://schemas.openxmlformats.org/officeDocument/2006/relationships/audio" Target="../media/audio1.bin"/><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audio" Target="../media/audio1.bin"/><Relationship Id="rId7" Type="http://schemas.openxmlformats.org/officeDocument/2006/relationships/audio" Target="../media/audio6.bin"/><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audio" Target="../media/audio2.bin"/><Relationship Id="rId5" Type="http://schemas.openxmlformats.org/officeDocument/2006/relationships/audio" Target="../media/audio7.bin"/><Relationship Id="rId4" Type="http://schemas.openxmlformats.org/officeDocument/2006/relationships/audio" Target="../media/audio4.bin"/></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7.bin"/><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4.bin"/><Relationship Id="rId4" Type="http://schemas.openxmlformats.org/officeDocument/2006/relationships/audio" Target="../media/audio1.bin"/><Relationship Id="rId9" Type="http://schemas.openxmlformats.org/officeDocument/2006/relationships/image" Target="../media/image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audio" Target="../media/audio1.bin"/><Relationship Id="rId7" Type="http://schemas.openxmlformats.org/officeDocument/2006/relationships/audio" Target="../media/audio5.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bin"/><Relationship Id="rId5" Type="http://schemas.openxmlformats.org/officeDocument/2006/relationships/audio" Target="../media/audio3.bin"/><Relationship Id="rId4" Type="http://schemas.openxmlformats.org/officeDocument/2006/relationships/audio" Target="../media/audio2.bin"/></Relationships>
</file>

<file path=ppt/slides/_rels/slide3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audio" Target="../media/audio3.bin"/></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audio" Target="../media/audio4.bin"/></Relationships>
</file>

<file path=ppt/slides/_rels/slide37.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audio" Target="../media/audio6.bin"/><Relationship Id="rId4" Type="http://schemas.openxmlformats.org/officeDocument/2006/relationships/audio" Target="../media/audio5.bin"/></Relationships>
</file>

<file path=ppt/slides/_rels/slide3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audio" Target="../media/audio2.bin"/><Relationship Id="rId4" Type="http://schemas.openxmlformats.org/officeDocument/2006/relationships/audio" Target="../media/audio8.bin"/></Relationships>
</file>

<file path=ppt/slides/_rels/slide3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5.bin"/><Relationship Id="rId4" Type="http://schemas.openxmlformats.org/officeDocument/2006/relationships/audio" Target="../media/audio8.bin"/></Relationships>
</file>

<file path=ppt/slides/_rels/slide4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audio" Target="../media/audio1.bin"/><Relationship Id="rId7"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3.bin"/><Relationship Id="rId4" Type="http://schemas.openxmlformats.org/officeDocument/2006/relationships/audio" Target="../media/audio8.bin"/></Relationships>
</file>

<file path=ppt/slides/_rels/slide4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audio" Target="../media/audio4.bin"/></Relationships>
</file>

<file path=ppt/slides/_rels/slide48.xml.rels><?xml version="1.0" encoding="UTF-8" standalone="yes"?>
<Relationships xmlns="http://schemas.openxmlformats.org/package/2006/relationships"><Relationship Id="rId3" Type="http://schemas.openxmlformats.org/officeDocument/2006/relationships/audio" Target="../media/audio5.bin"/><Relationship Id="rId7" Type="http://schemas.openxmlformats.org/officeDocument/2006/relationships/image" Target="../media/image44.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4.bin"/><Relationship Id="rId4" Type="http://schemas.openxmlformats.org/officeDocument/2006/relationships/audio" Target="../media/audio8.bin"/></Relationships>
</file>

<file path=ppt/slides/_rels/slide4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audio" Target="../media/audio5.bin"/></Relationships>
</file>

<file path=ppt/slides/_rels/slide5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1.bin"/><Relationship Id="rId7" Type="http://schemas.openxmlformats.org/officeDocument/2006/relationships/audio" Target="../media/audio3.bin"/><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image" Target="../media/image48.tiff"/><Relationship Id="rId5" Type="http://schemas.openxmlformats.org/officeDocument/2006/relationships/audio" Target="../media/audio7.bin"/><Relationship Id="rId10" Type="http://schemas.openxmlformats.org/officeDocument/2006/relationships/image" Target="../media/image47.png"/><Relationship Id="rId4" Type="http://schemas.openxmlformats.org/officeDocument/2006/relationships/audio" Target="../media/audio4.bin"/><Relationship Id="rId9"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audio" Target="../media/audio1.bin"/><Relationship Id="rId4" Type="http://schemas.openxmlformats.org/officeDocument/2006/relationships/audio" Target="../media/audio4.bin"/></Relationships>
</file>

<file path=ppt/slides/_rels/slide53.xml.rels><?xml version="1.0" encoding="UTF-8" standalone="yes"?>
<Relationships xmlns="http://schemas.openxmlformats.org/package/2006/relationships"><Relationship Id="rId8" Type="http://schemas.openxmlformats.org/officeDocument/2006/relationships/audio" Target="../media/audio6.bin"/><Relationship Id="rId3" Type="http://schemas.openxmlformats.org/officeDocument/2006/relationships/audio" Target="../media/audio10.bin"/><Relationship Id="rId7" Type="http://schemas.openxmlformats.org/officeDocument/2006/relationships/audio" Target="../media/audio3.bin"/><Relationship Id="rId12"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audio" Target="../media/audio5.bin"/><Relationship Id="rId11" Type="http://schemas.openxmlformats.org/officeDocument/2006/relationships/image" Target="../media/image54.png"/><Relationship Id="rId5" Type="http://schemas.openxmlformats.org/officeDocument/2006/relationships/audio" Target="../media/audio1.bin"/><Relationship Id="rId10" Type="http://schemas.openxmlformats.org/officeDocument/2006/relationships/image" Target="../media/image53.png"/><Relationship Id="rId4" Type="http://schemas.openxmlformats.org/officeDocument/2006/relationships/audio" Target="../media/audio7.bin"/><Relationship Id="rId9" Type="http://schemas.openxmlformats.org/officeDocument/2006/relationships/image" Target="../media/image10.emf"/></Relationships>
</file>

<file path=ppt/slides/_rels/slide54.xml.rels><?xml version="1.0" encoding="UTF-8" standalone="yes"?>
<Relationships xmlns="http://schemas.openxmlformats.org/package/2006/relationships"><Relationship Id="rId8" Type="http://schemas.openxmlformats.org/officeDocument/2006/relationships/audio" Target="../media/audio7.bin"/><Relationship Id="rId13" Type="http://schemas.openxmlformats.org/officeDocument/2006/relationships/image" Target="../media/image56.png"/><Relationship Id="rId3" Type="http://schemas.openxmlformats.org/officeDocument/2006/relationships/audio" Target="../media/audio10.bin"/><Relationship Id="rId7" Type="http://schemas.openxmlformats.org/officeDocument/2006/relationships/audio" Target="../media/audio8.bin"/><Relationship Id="rId12" Type="http://schemas.openxmlformats.org/officeDocument/2006/relationships/image" Target="../media/image53.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audio" Target="../media/audio1.bin"/><Relationship Id="rId11" Type="http://schemas.openxmlformats.org/officeDocument/2006/relationships/image" Target="../media/image55.png"/><Relationship Id="rId5" Type="http://schemas.openxmlformats.org/officeDocument/2006/relationships/audio" Target="../media/audio4.bin"/><Relationship Id="rId15" Type="http://schemas.openxmlformats.org/officeDocument/2006/relationships/image" Target="../media/image10.emf"/><Relationship Id="rId10" Type="http://schemas.openxmlformats.org/officeDocument/2006/relationships/audio" Target="../media/audio6.bin"/><Relationship Id="rId4" Type="http://schemas.openxmlformats.org/officeDocument/2006/relationships/audio" Target="../media/audio5.bin"/><Relationship Id="rId9" Type="http://schemas.openxmlformats.org/officeDocument/2006/relationships/audio" Target="../media/audio3.bin"/><Relationship Id="rId1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audio" Target="../media/audio8.bin"/><Relationship Id="rId5" Type="http://schemas.openxmlformats.org/officeDocument/2006/relationships/audio" Target="../media/audio5.bin"/><Relationship Id="rId4" Type="http://schemas.openxmlformats.org/officeDocument/2006/relationships/audio" Target="../media/audio4.bin"/></Relationships>
</file>

<file path=ppt/slides/_rels/slide56.xml.rels><?xml version="1.0" encoding="UTF-8" standalone="yes"?>
<Relationships xmlns="http://schemas.openxmlformats.org/package/2006/relationships"><Relationship Id="rId8" Type="http://schemas.openxmlformats.org/officeDocument/2006/relationships/audio" Target="../media/audio7.bin"/><Relationship Id="rId13" Type="http://schemas.openxmlformats.org/officeDocument/2006/relationships/image" Target="../media/image59.png"/><Relationship Id="rId3" Type="http://schemas.openxmlformats.org/officeDocument/2006/relationships/audio" Target="../media/audio10.bin"/><Relationship Id="rId7" Type="http://schemas.openxmlformats.org/officeDocument/2006/relationships/audio" Target="../media/audio8.bin"/><Relationship Id="rId12" Type="http://schemas.openxmlformats.org/officeDocument/2006/relationships/image" Target="../media/image53.png"/><Relationship Id="rId17" Type="http://schemas.openxmlformats.org/officeDocument/2006/relationships/image" Target="../media/image61.png"/><Relationship Id="rId2" Type="http://schemas.openxmlformats.org/officeDocument/2006/relationships/notesSlide" Target="../notesSlides/notesSlide52.xml"/><Relationship Id="rId16"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audio" Target="../media/audio1.bin"/><Relationship Id="rId11" Type="http://schemas.openxmlformats.org/officeDocument/2006/relationships/image" Target="../media/image55.png"/><Relationship Id="rId5" Type="http://schemas.openxmlformats.org/officeDocument/2006/relationships/audio" Target="../media/audio4.bin"/><Relationship Id="rId15" Type="http://schemas.openxmlformats.org/officeDocument/2006/relationships/image" Target="../media/image54.png"/><Relationship Id="rId10" Type="http://schemas.openxmlformats.org/officeDocument/2006/relationships/audio" Target="../media/audio6.bin"/><Relationship Id="rId4" Type="http://schemas.openxmlformats.org/officeDocument/2006/relationships/audio" Target="../media/audio5.bin"/><Relationship Id="rId9" Type="http://schemas.openxmlformats.org/officeDocument/2006/relationships/audio" Target="../media/audio3.bin"/><Relationship Id="rId1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59.xml.rels><?xml version="1.0" encoding="UTF-8" standalone="yes"?>
<Relationships xmlns="http://schemas.openxmlformats.org/package/2006/relationships"><Relationship Id="rId3" Type="http://schemas.openxmlformats.org/officeDocument/2006/relationships/audio" Target="../media/audio5.bin"/><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audio" Target="../media/audio1.bin"/><Relationship Id="rId4" Type="http://schemas.openxmlformats.org/officeDocument/2006/relationships/audio" Target="../media/audio3.bin"/></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audio" Target="../media/audio4.bin"/></Relationships>
</file>

<file path=ppt/slides/_rels/slide6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audio" Target="../media/audio7.bin"/><Relationship Id="rId4" Type="http://schemas.openxmlformats.org/officeDocument/2006/relationships/audio" Target="../media/audio4.bin"/></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s>
</file>

<file path=ppt/slides/_rels/slide6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audio" Target="../media/audio3.bin"/><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6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audio" Target="../media/audio6.bin"/></Relationships>
</file>

<file path=ppt/slides/_rels/slide7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audio" Target="../media/audio5.bin"/><Relationship Id="rId4" Type="http://schemas.openxmlformats.org/officeDocument/2006/relationships/audio" Target="../media/audio4.bin"/></Relationships>
</file>

<file path=ppt/slides/_rels/slide71.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audio" Target="../media/audio5.bin"/><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1.bin"/><Relationship Id="rId4" Type="http://schemas.openxmlformats.org/officeDocument/2006/relationships/audio" Target="../media/audio8.bin"/></Relationships>
</file>

<file path=ppt/slides/_rels/slide72.xml.rels><?xml version="1.0" encoding="UTF-8" standalone="yes"?>
<Relationships xmlns="http://schemas.openxmlformats.org/package/2006/relationships"><Relationship Id="rId3" Type="http://schemas.openxmlformats.org/officeDocument/2006/relationships/audio" Target="../media/audio4.bin"/><Relationship Id="rId7" Type="http://schemas.openxmlformats.org/officeDocument/2006/relationships/audio" Target="../media/audio5.bin"/><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audio" Target="../media/audio3.bin"/><Relationship Id="rId5" Type="http://schemas.openxmlformats.org/officeDocument/2006/relationships/audio" Target="../media/audio1.bin"/><Relationship Id="rId4" Type="http://schemas.openxmlformats.org/officeDocument/2006/relationships/audio" Target="../media/audio8.bin"/></Relationships>
</file>

<file path=ppt/slides/_rels/slide73.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audio" Target="../media/audio3.bin"/></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audio" Target="../media/audio6.bin"/><Relationship Id="rId5" Type="http://schemas.openxmlformats.org/officeDocument/2006/relationships/audio" Target="../media/audio3.bin"/><Relationship Id="rId4" Type="http://schemas.openxmlformats.org/officeDocument/2006/relationships/audio" Target="../media/audio4.bin"/></Relationships>
</file>

<file path=ppt/slides/_rels/slide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audio" Target="../media/audio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1E79FFF7-F1E7-CA46-9585-74D95C43703F}"/>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fld id="{20D59E35-9BBF-0D46-A99A-06A7DC5FFF65}" type="datetime1">
              <a:rPr lang="en-US" altLang="en-US" sz="1400" b="0">
                <a:solidFill>
                  <a:schemeClr val="tx1"/>
                </a:solidFill>
              </a:rPr>
              <a:pPr/>
              <a:t>3/15/19</a:t>
            </a:fld>
            <a:endParaRPr lang="en-US" altLang="en-US" sz="1400" b="0">
              <a:solidFill>
                <a:schemeClr val="tx1"/>
              </a:solidFill>
            </a:endParaRPr>
          </a:p>
        </p:txBody>
      </p:sp>
      <p:sp>
        <p:nvSpPr>
          <p:cNvPr id="15363" name="Rectangle 2">
            <a:extLst>
              <a:ext uri="{FF2B5EF4-FFF2-40B4-BE49-F238E27FC236}">
                <a16:creationId xmlns:a16="http://schemas.microsoft.com/office/drawing/2014/main" id="{DBB96C3C-1B07-5B44-95A5-7042ECA4395F}"/>
              </a:ext>
            </a:extLst>
          </p:cNvPr>
          <p:cNvSpPr>
            <a:spLocks noGrp="1" noChangeArrowheads="1"/>
          </p:cNvSpPr>
          <p:nvPr>
            <p:ph type="ctrTitle"/>
          </p:nvPr>
        </p:nvSpPr>
        <p:spPr>
          <a:xfrm>
            <a:off x="1212850" y="1922463"/>
            <a:ext cx="5410200" cy="1955800"/>
          </a:xfrm>
        </p:spPr>
        <p:txBody>
          <a:bodyPr/>
          <a:lstStyle/>
          <a:p>
            <a:pPr algn="ctr" eaLnBrk="1" hangingPunct="1"/>
            <a:r>
              <a:rPr lang="en-US" altLang="en-US"/>
              <a:t>Genetics</a:t>
            </a:r>
            <a:br>
              <a:rPr lang="en-US" altLang="en-US"/>
            </a:br>
            <a:r>
              <a:rPr lang="en-US" altLang="en-US"/>
              <a:t>&amp;</a:t>
            </a:r>
            <a:br>
              <a:rPr lang="en-US" altLang="en-US"/>
            </a:br>
            <a:r>
              <a:rPr lang="en-US" altLang="en-US"/>
              <a:t>The Work of Mendel</a:t>
            </a:r>
          </a:p>
        </p:txBody>
      </p:sp>
      <p:pic>
        <p:nvPicPr>
          <p:cNvPr id="15364" name="Picture 3">
            <a:extLst>
              <a:ext uri="{FF2B5EF4-FFF2-40B4-BE49-F238E27FC236}">
                <a16:creationId xmlns:a16="http://schemas.microsoft.com/office/drawing/2014/main" id="{D178ACD1-FD00-4741-9E0C-A41BAA3F5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381000"/>
            <a:ext cx="2413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8">
            <a:extLst>
              <a:ext uri="{FF2B5EF4-FFF2-40B4-BE49-F238E27FC236}">
                <a16:creationId xmlns:a16="http://schemas.microsoft.com/office/drawing/2014/main" id="{D3651193-40B8-6E44-941D-DC3BDBCA89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44938"/>
            <a:ext cx="3200400"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f13-07_structure_of_the_cb">
            <a:extLst>
              <a:ext uri="{FF2B5EF4-FFF2-40B4-BE49-F238E27FC236}">
                <a16:creationId xmlns:a16="http://schemas.microsoft.com/office/drawing/2014/main" id="{A2B6E667-086D-6C4C-9AF1-77695A76D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251" r="45000"/>
          <a:stretch>
            <a:fillRect/>
          </a:stretch>
        </p:blipFill>
        <p:spPr bwMode="auto">
          <a:xfrm>
            <a:off x="7467600" y="4495800"/>
            <a:ext cx="14874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2" descr="13_11b">
            <a:extLst>
              <a:ext uri="{FF2B5EF4-FFF2-40B4-BE49-F238E27FC236}">
                <a16:creationId xmlns:a16="http://schemas.microsoft.com/office/drawing/2014/main" id="{EE84ACD1-B55F-F040-B486-99B704699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5410200" y="328613"/>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3" descr="13_11b">
            <a:extLst>
              <a:ext uri="{FF2B5EF4-FFF2-40B4-BE49-F238E27FC236}">
                <a16:creationId xmlns:a16="http://schemas.microsoft.com/office/drawing/2014/main" id="{C2FB55DE-3F01-C84C-8502-DE516DDAB0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6253163" y="336550"/>
            <a:ext cx="7588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6CBB58D9-73AB-0544-B2AD-0A5E3E9F790F}"/>
              </a:ext>
            </a:extLst>
          </p:cNvPr>
          <p:cNvSpPr>
            <a:spLocks noGrp="1" noChangeArrowheads="1"/>
          </p:cNvSpPr>
          <p:nvPr>
            <p:ph type="title"/>
          </p:nvPr>
        </p:nvSpPr>
        <p:spPr/>
        <p:txBody>
          <a:bodyPr/>
          <a:lstStyle/>
          <a:p>
            <a:pPr eaLnBrk="1" hangingPunct="1"/>
            <a:r>
              <a:rPr lang="en-US" altLang="en-US"/>
              <a:t>Making crosses</a:t>
            </a:r>
          </a:p>
        </p:txBody>
      </p:sp>
      <p:sp>
        <p:nvSpPr>
          <p:cNvPr id="390147" name="Rectangle 3" descr="Rectangle: Click to edit Master text styles&#13;&#10;Second level&#13;&#10;Third level&#13;&#10;Fourth level&#13;&#10;Fifth level">
            <a:extLst>
              <a:ext uri="{FF2B5EF4-FFF2-40B4-BE49-F238E27FC236}">
                <a16:creationId xmlns:a16="http://schemas.microsoft.com/office/drawing/2014/main" id="{442D0E3E-4E10-6D48-91A0-6D70640C247D}"/>
              </a:ext>
            </a:extLst>
          </p:cNvPr>
          <p:cNvSpPr>
            <a:spLocks noGrp="1" noChangeArrowheads="1"/>
          </p:cNvSpPr>
          <p:nvPr>
            <p:ph type="body" idx="1"/>
          </p:nvPr>
        </p:nvSpPr>
        <p:spPr>
          <a:xfrm>
            <a:off x="838200" y="1371600"/>
            <a:ext cx="7772400" cy="2286000"/>
          </a:xfrm>
        </p:spPr>
        <p:txBody>
          <a:bodyPr/>
          <a:lstStyle/>
          <a:p>
            <a:pPr eaLnBrk="1" hangingPunct="1"/>
            <a:r>
              <a:rPr lang="en-US" altLang="en-US"/>
              <a:t>Can represent alleles as letters</a:t>
            </a:r>
          </a:p>
          <a:p>
            <a:pPr lvl="1" eaLnBrk="1" hangingPunct="1"/>
            <a:r>
              <a:rPr lang="en-US" altLang="en-US">
                <a:ea typeface="ＭＳ Ｐゴシック" panose="020B0600070205080204" pitchFamily="34" charset="-128"/>
              </a:rPr>
              <a:t>flower color alleles </a:t>
            </a:r>
            <a:r>
              <a:rPr lang="en-US" altLang="en-US">
                <a:ea typeface="ＭＳ Ｐゴシック" panose="020B0600070205080204" pitchFamily="34" charset="-128"/>
                <a:sym typeface="Symbol" pitchFamily="2" charset="2"/>
              </a:rPr>
              <a:t> </a:t>
            </a:r>
            <a:r>
              <a:rPr lang="en-US" altLang="en-US">
                <a:solidFill>
                  <a:srgbClr val="CC0000"/>
                </a:solidFill>
                <a:ea typeface="ＭＳ Ｐゴシック" panose="020B0600070205080204" pitchFamily="34" charset="-128"/>
              </a:rPr>
              <a:t>P</a:t>
            </a:r>
            <a:r>
              <a:rPr lang="en-US" altLang="en-US">
                <a:ea typeface="ＭＳ Ｐゴシック" panose="020B0600070205080204" pitchFamily="34" charset="-128"/>
              </a:rPr>
              <a:t> or </a:t>
            </a:r>
            <a:r>
              <a:rPr lang="en-US" altLang="en-US" i="1">
                <a:solidFill>
                  <a:srgbClr val="CC0000"/>
                </a:solidFill>
                <a:ea typeface="ＭＳ Ｐゴシック" panose="020B0600070205080204" pitchFamily="34" charset="-128"/>
              </a:rPr>
              <a:t>p</a:t>
            </a:r>
            <a:endParaRPr lang="en-US" altLang="en-US">
              <a:solidFill>
                <a:schemeClr val="tx2"/>
              </a:solidFill>
              <a:ea typeface="ＭＳ Ｐゴシック" panose="020B0600070205080204" pitchFamily="34" charset="-128"/>
            </a:endParaRPr>
          </a:p>
          <a:p>
            <a:pPr lvl="1" eaLnBrk="1" hangingPunct="1"/>
            <a:r>
              <a:rPr lang="en-US" altLang="en-US">
                <a:ea typeface="ＭＳ Ｐゴシック" panose="020B0600070205080204" pitchFamily="34" charset="-128"/>
              </a:rPr>
              <a:t>true-breeding purple-flower peas </a:t>
            </a:r>
            <a:r>
              <a:rPr lang="en-US" altLang="en-US">
                <a:ea typeface="ＭＳ Ｐゴシック" panose="020B0600070205080204" pitchFamily="34" charset="-128"/>
                <a:sym typeface="Symbol" pitchFamily="2" charset="2"/>
              </a:rPr>
              <a:t> </a:t>
            </a:r>
            <a:r>
              <a:rPr lang="en-US" altLang="en-US">
                <a:solidFill>
                  <a:srgbClr val="CC0000"/>
                </a:solidFill>
                <a:ea typeface="ＭＳ Ｐゴシック" panose="020B0600070205080204" pitchFamily="34" charset="-128"/>
              </a:rPr>
              <a:t>PP</a:t>
            </a:r>
            <a:endParaRPr lang="en-US" altLang="en-US">
              <a:solidFill>
                <a:schemeClr val="tx2"/>
              </a:solidFill>
              <a:ea typeface="ＭＳ Ｐゴシック" panose="020B0600070205080204" pitchFamily="34" charset="-128"/>
            </a:endParaRPr>
          </a:p>
          <a:p>
            <a:pPr lvl="1" eaLnBrk="1" hangingPunct="1"/>
            <a:r>
              <a:rPr lang="en-US" altLang="en-US">
                <a:ea typeface="ＭＳ Ｐゴシック" panose="020B0600070205080204" pitchFamily="34" charset="-128"/>
              </a:rPr>
              <a:t>true-breeding white-flower peas </a:t>
            </a:r>
            <a:r>
              <a:rPr lang="en-US" altLang="en-US">
                <a:ea typeface="ＭＳ Ｐゴシック" panose="020B0600070205080204" pitchFamily="34" charset="-128"/>
                <a:sym typeface="Symbol" pitchFamily="2" charset="2"/>
              </a:rPr>
              <a:t> </a:t>
            </a:r>
            <a:r>
              <a:rPr lang="en-US" altLang="en-US" i="1">
                <a:solidFill>
                  <a:srgbClr val="CC0000"/>
                </a:solidFill>
                <a:ea typeface="ＭＳ Ｐゴシック" panose="020B0600070205080204" pitchFamily="34" charset="-128"/>
              </a:rPr>
              <a:t>pp</a:t>
            </a:r>
            <a:endParaRPr lang="en-US" altLang="en-US">
              <a:solidFill>
                <a:schemeClr val="tx2"/>
              </a:solidFill>
              <a:ea typeface="ＭＳ Ｐゴシック" panose="020B0600070205080204" pitchFamily="34" charset="-128"/>
            </a:endParaRPr>
          </a:p>
        </p:txBody>
      </p:sp>
      <p:grpSp>
        <p:nvGrpSpPr>
          <p:cNvPr id="2" name="Group 24">
            <a:extLst>
              <a:ext uri="{FF2B5EF4-FFF2-40B4-BE49-F238E27FC236}">
                <a16:creationId xmlns:a16="http://schemas.microsoft.com/office/drawing/2014/main" id="{2DA93A03-89B1-D044-AE05-C6627D7E2F9E}"/>
              </a:ext>
            </a:extLst>
          </p:cNvPr>
          <p:cNvGrpSpPr>
            <a:grpSpLocks/>
          </p:cNvGrpSpPr>
          <p:nvPr/>
        </p:nvGrpSpPr>
        <p:grpSpPr bwMode="auto">
          <a:xfrm>
            <a:off x="4819650" y="4114800"/>
            <a:ext cx="2492375" cy="793750"/>
            <a:chOff x="3036" y="2592"/>
            <a:chExt cx="1570" cy="500"/>
          </a:xfrm>
        </p:grpSpPr>
        <p:sp>
          <p:nvSpPr>
            <p:cNvPr id="33811" name="Rectangle 5">
              <a:extLst>
                <a:ext uri="{FF2B5EF4-FFF2-40B4-BE49-F238E27FC236}">
                  <a16:creationId xmlns:a16="http://schemas.microsoft.com/office/drawing/2014/main" id="{80F0BD2E-06DD-AF42-B9EE-D75BCC501673}"/>
                </a:ext>
              </a:extLst>
            </p:cNvPr>
            <p:cNvSpPr>
              <a:spLocks noChangeArrowheads="1"/>
            </p:cNvSpPr>
            <p:nvPr/>
          </p:nvSpPr>
          <p:spPr bwMode="auto">
            <a:xfrm>
              <a:off x="3036" y="2592"/>
              <a:ext cx="607"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4600"/>
                <a:t>PP</a:t>
              </a:r>
            </a:p>
          </p:txBody>
        </p:sp>
        <p:sp>
          <p:nvSpPr>
            <p:cNvPr id="33812" name="Rectangle 6">
              <a:extLst>
                <a:ext uri="{FF2B5EF4-FFF2-40B4-BE49-F238E27FC236}">
                  <a16:creationId xmlns:a16="http://schemas.microsoft.com/office/drawing/2014/main" id="{79A292C7-11C8-A34C-A484-2BB70D23B0DC}"/>
                </a:ext>
              </a:extLst>
            </p:cNvPr>
            <p:cNvSpPr>
              <a:spLocks noChangeArrowheads="1"/>
            </p:cNvSpPr>
            <p:nvPr/>
          </p:nvSpPr>
          <p:spPr bwMode="auto">
            <a:xfrm>
              <a:off x="3699" y="2630"/>
              <a:ext cx="285"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800">
                  <a:solidFill>
                    <a:srgbClr val="0F116A"/>
                  </a:solidFill>
                </a:rPr>
                <a:t>x</a:t>
              </a:r>
            </a:p>
          </p:txBody>
        </p:sp>
        <p:sp>
          <p:nvSpPr>
            <p:cNvPr id="33813" name="Rectangle 7">
              <a:extLst>
                <a:ext uri="{FF2B5EF4-FFF2-40B4-BE49-F238E27FC236}">
                  <a16:creationId xmlns:a16="http://schemas.microsoft.com/office/drawing/2014/main" id="{B0FD16AE-13F4-B143-A553-7E7115A64E8A}"/>
                </a:ext>
              </a:extLst>
            </p:cNvPr>
            <p:cNvSpPr>
              <a:spLocks noChangeArrowheads="1"/>
            </p:cNvSpPr>
            <p:nvPr/>
          </p:nvSpPr>
          <p:spPr bwMode="auto">
            <a:xfrm>
              <a:off x="4040" y="2592"/>
              <a:ext cx="566"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4600" i="1"/>
                <a:t>pp</a:t>
              </a:r>
            </a:p>
          </p:txBody>
        </p:sp>
      </p:grpSp>
      <p:sp>
        <p:nvSpPr>
          <p:cNvPr id="390152" name="Rectangle 8">
            <a:extLst>
              <a:ext uri="{FF2B5EF4-FFF2-40B4-BE49-F238E27FC236}">
                <a16:creationId xmlns:a16="http://schemas.microsoft.com/office/drawing/2014/main" id="{96B74462-7DFE-7C4A-8D6C-3A041A3825F0}"/>
              </a:ext>
            </a:extLst>
          </p:cNvPr>
          <p:cNvSpPr>
            <a:spLocks noChangeArrowheads="1"/>
          </p:cNvSpPr>
          <p:nvPr/>
        </p:nvSpPr>
        <p:spPr bwMode="auto">
          <a:xfrm>
            <a:off x="5680075" y="5683250"/>
            <a:ext cx="9302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4600"/>
              <a:t>P</a:t>
            </a:r>
            <a:r>
              <a:rPr lang="en-US" altLang="en-US" sz="4600" i="1"/>
              <a:t>p</a:t>
            </a:r>
            <a:endParaRPr lang="en-US" altLang="en-US" sz="4600"/>
          </a:p>
        </p:txBody>
      </p:sp>
      <p:grpSp>
        <p:nvGrpSpPr>
          <p:cNvPr id="33798" name="Group 11">
            <a:extLst>
              <a:ext uri="{FF2B5EF4-FFF2-40B4-BE49-F238E27FC236}">
                <a16:creationId xmlns:a16="http://schemas.microsoft.com/office/drawing/2014/main" id="{CECB5034-F1A7-2D44-821E-4A1C936D850E}"/>
              </a:ext>
            </a:extLst>
          </p:cNvPr>
          <p:cNvGrpSpPr>
            <a:grpSpLocks/>
          </p:cNvGrpSpPr>
          <p:nvPr/>
        </p:nvGrpSpPr>
        <p:grpSpPr bwMode="auto">
          <a:xfrm>
            <a:off x="1825625" y="4095750"/>
            <a:ext cx="2555875" cy="2500313"/>
            <a:chOff x="4090" y="2720"/>
            <a:chExt cx="1610" cy="1575"/>
          </a:xfrm>
        </p:grpSpPr>
        <p:sp>
          <p:nvSpPr>
            <p:cNvPr id="33800" name="Rectangle 12">
              <a:extLst>
                <a:ext uri="{FF2B5EF4-FFF2-40B4-BE49-F238E27FC236}">
                  <a16:creationId xmlns:a16="http://schemas.microsoft.com/office/drawing/2014/main" id="{3CB1D584-DB40-0D49-9565-E5C6ACB1F314}"/>
                </a:ext>
              </a:extLst>
            </p:cNvPr>
            <p:cNvSpPr>
              <a:spLocks noChangeArrowheads="1"/>
            </p:cNvSpPr>
            <p:nvPr/>
          </p:nvSpPr>
          <p:spPr bwMode="auto">
            <a:xfrm>
              <a:off x="4095" y="3795"/>
              <a:ext cx="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000"/>
                <a:t>F</a:t>
              </a:r>
              <a:r>
                <a:rPr lang="en-US" altLang="en-US" sz="2000" baseline="-25000"/>
                <a:t>1</a:t>
              </a:r>
            </a:p>
          </p:txBody>
        </p:sp>
        <p:sp>
          <p:nvSpPr>
            <p:cNvPr id="33801" name="Rectangle 13">
              <a:extLst>
                <a:ext uri="{FF2B5EF4-FFF2-40B4-BE49-F238E27FC236}">
                  <a16:creationId xmlns:a16="http://schemas.microsoft.com/office/drawing/2014/main" id="{7AC92372-7705-544B-AC52-B5F76C70B394}"/>
                </a:ext>
              </a:extLst>
            </p:cNvPr>
            <p:cNvSpPr>
              <a:spLocks noChangeArrowheads="1"/>
            </p:cNvSpPr>
            <p:nvPr/>
          </p:nvSpPr>
          <p:spPr bwMode="auto">
            <a:xfrm>
              <a:off x="4095" y="2914"/>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000"/>
                <a:t>P</a:t>
              </a:r>
              <a:endParaRPr lang="en-US" altLang="en-US" sz="2000" baseline="-25000"/>
            </a:p>
          </p:txBody>
        </p:sp>
        <p:pic>
          <p:nvPicPr>
            <p:cNvPr id="33802" name="Picture 14" descr="13_11b">
              <a:extLst>
                <a:ext uri="{FF2B5EF4-FFF2-40B4-BE49-F238E27FC236}">
                  <a16:creationId xmlns:a16="http://schemas.microsoft.com/office/drawing/2014/main" id="{D42E9BDB-446C-744C-B65F-741CC2198F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4378" y="2742"/>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5" descr="13_11b">
              <a:extLst>
                <a:ext uri="{FF2B5EF4-FFF2-40B4-BE49-F238E27FC236}">
                  <a16:creationId xmlns:a16="http://schemas.microsoft.com/office/drawing/2014/main" id="{C83B624F-B84F-7444-8B4C-47E70AD5D7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5154" y="2742"/>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AutoShape 16">
              <a:extLst>
                <a:ext uri="{FF2B5EF4-FFF2-40B4-BE49-F238E27FC236}">
                  <a16:creationId xmlns:a16="http://schemas.microsoft.com/office/drawing/2014/main" id="{5DF22040-161B-454C-B808-70B7EB94026C}"/>
                </a:ext>
              </a:extLst>
            </p:cNvPr>
            <p:cNvSpPr>
              <a:spLocks noChangeArrowheads="1"/>
            </p:cNvSpPr>
            <p:nvPr/>
          </p:nvSpPr>
          <p:spPr bwMode="auto">
            <a:xfrm>
              <a:off x="4908" y="3116"/>
              <a:ext cx="144" cy="423"/>
            </a:xfrm>
            <a:prstGeom prst="downArrow">
              <a:avLst>
                <a:gd name="adj1" fmla="val 50000"/>
                <a:gd name="adj2" fmla="val 73438"/>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3805" name="Rectangle 17">
              <a:extLst>
                <a:ext uri="{FF2B5EF4-FFF2-40B4-BE49-F238E27FC236}">
                  <a16:creationId xmlns:a16="http://schemas.microsoft.com/office/drawing/2014/main" id="{9A33D711-F595-F945-A783-6A312A3629A0}"/>
                </a:ext>
              </a:extLst>
            </p:cNvPr>
            <p:cNvSpPr>
              <a:spLocks noChangeArrowheads="1"/>
            </p:cNvSpPr>
            <p:nvPr/>
          </p:nvSpPr>
          <p:spPr bwMode="auto">
            <a:xfrm>
              <a:off x="4852" y="2863"/>
              <a:ext cx="2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a:solidFill>
                    <a:srgbClr val="0F116A"/>
                  </a:solidFill>
                </a:rPr>
                <a:t>X</a:t>
              </a:r>
            </a:p>
          </p:txBody>
        </p:sp>
        <p:pic>
          <p:nvPicPr>
            <p:cNvPr id="33806" name="Picture 18" descr="13_11b">
              <a:extLst>
                <a:ext uri="{FF2B5EF4-FFF2-40B4-BE49-F238E27FC236}">
                  <a16:creationId xmlns:a16="http://schemas.microsoft.com/office/drawing/2014/main" id="{629FC3A5-AA99-7049-8B5D-7AFFEC5C2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4753" y="360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Rectangle 19">
              <a:extLst>
                <a:ext uri="{FF2B5EF4-FFF2-40B4-BE49-F238E27FC236}">
                  <a16:creationId xmlns:a16="http://schemas.microsoft.com/office/drawing/2014/main" id="{532FAB77-91CD-F847-8261-713C6027D942}"/>
                </a:ext>
              </a:extLst>
            </p:cNvPr>
            <p:cNvSpPr>
              <a:spLocks noChangeArrowheads="1"/>
            </p:cNvSpPr>
            <p:nvPr/>
          </p:nvSpPr>
          <p:spPr bwMode="auto">
            <a:xfrm>
              <a:off x="4350" y="3287"/>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600">
                  <a:solidFill>
                    <a:srgbClr val="000000"/>
                  </a:solidFill>
                </a:rPr>
                <a:t>purple</a:t>
              </a:r>
            </a:p>
          </p:txBody>
        </p:sp>
        <p:sp>
          <p:nvSpPr>
            <p:cNvPr id="33808" name="Rectangle 20">
              <a:extLst>
                <a:ext uri="{FF2B5EF4-FFF2-40B4-BE49-F238E27FC236}">
                  <a16:creationId xmlns:a16="http://schemas.microsoft.com/office/drawing/2014/main" id="{AE2D876A-1931-0C40-BCD7-87F689F13490}"/>
                </a:ext>
              </a:extLst>
            </p:cNvPr>
            <p:cNvSpPr>
              <a:spLocks noChangeArrowheads="1"/>
            </p:cNvSpPr>
            <p:nvPr/>
          </p:nvSpPr>
          <p:spPr bwMode="auto">
            <a:xfrm>
              <a:off x="5172" y="3287"/>
              <a:ext cx="4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600">
                  <a:solidFill>
                    <a:srgbClr val="000000"/>
                  </a:solidFill>
                </a:rPr>
                <a:t>white</a:t>
              </a:r>
            </a:p>
          </p:txBody>
        </p:sp>
        <p:sp>
          <p:nvSpPr>
            <p:cNvPr id="33809" name="Rectangle 21">
              <a:extLst>
                <a:ext uri="{FF2B5EF4-FFF2-40B4-BE49-F238E27FC236}">
                  <a16:creationId xmlns:a16="http://schemas.microsoft.com/office/drawing/2014/main" id="{8F95CF11-F535-6646-BFEE-B681184E07DD}"/>
                </a:ext>
              </a:extLst>
            </p:cNvPr>
            <p:cNvSpPr>
              <a:spLocks noChangeArrowheads="1"/>
            </p:cNvSpPr>
            <p:nvPr/>
          </p:nvSpPr>
          <p:spPr bwMode="auto">
            <a:xfrm>
              <a:off x="4637" y="4078"/>
              <a:ext cx="6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600">
                  <a:solidFill>
                    <a:srgbClr val="000000"/>
                  </a:solidFill>
                </a:rPr>
                <a:t>all purple</a:t>
              </a:r>
            </a:p>
          </p:txBody>
        </p:sp>
        <p:sp>
          <p:nvSpPr>
            <p:cNvPr id="33810" name="Rectangle 22">
              <a:extLst>
                <a:ext uri="{FF2B5EF4-FFF2-40B4-BE49-F238E27FC236}">
                  <a16:creationId xmlns:a16="http://schemas.microsoft.com/office/drawing/2014/main" id="{D2FF5A8C-EA42-214B-8175-57AD2307E337}"/>
                </a:ext>
              </a:extLst>
            </p:cNvPr>
            <p:cNvSpPr>
              <a:spLocks noChangeArrowheads="1"/>
            </p:cNvSpPr>
            <p:nvPr/>
          </p:nvSpPr>
          <p:spPr bwMode="auto">
            <a:xfrm>
              <a:off x="4090" y="2720"/>
              <a:ext cx="1610" cy="1575"/>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390167" name="AutoShape 23">
            <a:extLst>
              <a:ext uri="{FF2B5EF4-FFF2-40B4-BE49-F238E27FC236}">
                <a16:creationId xmlns:a16="http://schemas.microsoft.com/office/drawing/2014/main" id="{25C386AA-F1F2-9A40-8815-CC1AEC758DF9}"/>
              </a:ext>
            </a:extLst>
          </p:cNvPr>
          <p:cNvSpPr>
            <a:spLocks noChangeArrowheads="1"/>
          </p:cNvSpPr>
          <p:nvPr/>
        </p:nvSpPr>
        <p:spPr bwMode="auto">
          <a:xfrm rot="5400000">
            <a:off x="5729288" y="4991100"/>
            <a:ext cx="768350" cy="609600"/>
          </a:xfrm>
          <a:custGeom>
            <a:avLst/>
            <a:gdLst>
              <a:gd name="T0" fmla="*/ 20498653 w 21600"/>
              <a:gd name="T1" fmla="*/ 0 h 21600"/>
              <a:gd name="T2" fmla="*/ 0 w 21600"/>
              <a:gd name="T3" fmla="*/ 8602133 h 21600"/>
              <a:gd name="T4" fmla="*/ 20498653 w 21600"/>
              <a:gd name="T5" fmla="*/ 17204267 h 21600"/>
              <a:gd name="T6" fmla="*/ 27331561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0147">
                                            <p:txEl>
                                              <p:pRg st="1" end="1"/>
                                            </p:txEl>
                                          </p:spTgt>
                                        </p:tgtEl>
                                        <p:attrNameLst>
                                          <p:attrName>style.visibility</p:attrName>
                                        </p:attrNameLst>
                                      </p:cBhvr>
                                      <p:to>
                                        <p:strVal val="visible"/>
                                      </p:to>
                                    </p:set>
                                    <p:anim calcmode="lin" valueType="num">
                                      <p:cBhvr additive="base">
                                        <p:cTn id="7" dur="500" fill="hold"/>
                                        <p:tgtEl>
                                          <p:spTgt spid="39014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01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0147">
                                            <p:txEl>
                                              <p:pRg st="2" end="2"/>
                                            </p:txEl>
                                          </p:spTgt>
                                        </p:tgtEl>
                                        <p:attrNameLst>
                                          <p:attrName>style.visibility</p:attrName>
                                        </p:attrNameLst>
                                      </p:cBhvr>
                                      <p:to>
                                        <p:strVal val="visible"/>
                                      </p:to>
                                    </p:set>
                                    <p:anim calcmode="lin" valueType="num">
                                      <p:cBhvr additive="base">
                                        <p:cTn id="13" dur="500" fill="hold"/>
                                        <p:tgtEl>
                                          <p:spTgt spid="390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014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0147">
                                            <p:txEl>
                                              <p:pRg st="3" end="3"/>
                                            </p:txEl>
                                          </p:spTgt>
                                        </p:tgtEl>
                                        <p:attrNameLst>
                                          <p:attrName>style.visibility</p:attrName>
                                        </p:attrNameLst>
                                      </p:cBhvr>
                                      <p:to>
                                        <p:strVal val="visible"/>
                                      </p:to>
                                    </p:set>
                                    <p:anim calcmode="lin" valueType="num">
                                      <p:cBhvr additive="base">
                                        <p:cTn id="19" dur="500" fill="hold"/>
                                        <p:tgtEl>
                                          <p:spTgt spid="3901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014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90167"/>
                                        </p:tgtEl>
                                        <p:attrNameLst>
                                          <p:attrName>style.visibility</p:attrName>
                                        </p:attrNameLst>
                                      </p:cBhvr>
                                      <p:to>
                                        <p:strVal val="visible"/>
                                      </p:to>
                                    </p:set>
                                    <p:animEffect transition="in" filter="wipe(up)">
                                      <p:cBhvr>
                                        <p:cTn id="30" dur="500"/>
                                        <p:tgtEl>
                                          <p:spTgt spid="390167"/>
                                        </p:tgtEl>
                                      </p:cBhvr>
                                    </p:animEffect>
                                  </p:childTnLst>
                                  <p:subTnLst>
                                    <p:audio>
                                      <p:cMediaNode>
                                        <p:cTn display="0" masterRel="sameClick">
                                          <p:stCondLst>
                                            <p:cond evt="begin" delay="0">
                                              <p:tn val="28"/>
                                            </p:cond>
                                          </p:stCondLst>
                                          <p:endCondLst>
                                            <p:cond evt="onStopAudio" delay="0">
                                              <p:tgtEl>
                                                <p:sldTgt/>
                                              </p:tgtEl>
                                            </p:cond>
                                          </p:endCondLst>
                                        </p:cTn>
                                        <p:tgtEl>
                                          <p:sndTgt r:embed="rId5" name="Arrow"/>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90152">
                                            <p:txEl>
                                              <p:pRg st="0" end="0"/>
                                            </p:txEl>
                                          </p:spTgt>
                                        </p:tgtEl>
                                        <p:attrNameLst>
                                          <p:attrName>style.visibility</p:attrName>
                                        </p:attrNameLst>
                                      </p:cBhvr>
                                      <p:to>
                                        <p:strVal val="visible"/>
                                      </p:to>
                                    </p:set>
                                    <p:animEffect transition="in" filter="wipe(left)">
                                      <p:cBhvr>
                                        <p:cTn id="35" dur="500"/>
                                        <p:tgtEl>
                                          <p:spTgt spid="390152">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47" grpId="0" build="p" autoUpdateAnimBg="0"/>
      <p:bldP spid="390152" grpId="0" build="p" autoUpdateAnimBg="0"/>
      <p:bldP spid="3901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2">
            <a:extLst>
              <a:ext uri="{FF2B5EF4-FFF2-40B4-BE49-F238E27FC236}">
                <a16:creationId xmlns:a16="http://schemas.microsoft.com/office/drawing/2014/main" id="{EE16DFFD-8CE8-FD4E-A420-5D9E1CE861AF}"/>
              </a:ext>
            </a:extLst>
          </p:cNvPr>
          <p:cNvSpPr>
            <a:spLocks noChangeArrowheads="1"/>
          </p:cNvSpPr>
          <p:nvPr/>
        </p:nvSpPr>
        <p:spPr bwMode="auto">
          <a:xfrm>
            <a:off x="0" y="6249988"/>
            <a:ext cx="1905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5843" name="AutoShape 73">
            <a:extLst>
              <a:ext uri="{FF2B5EF4-FFF2-40B4-BE49-F238E27FC236}">
                <a16:creationId xmlns:a16="http://schemas.microsoft.com/office/drawing/2014/main" id="{0A7953DA-9FFF-C846-BDFA-FBE73993DE73}"/>
              </a:ext>
            </a:extLst>
          </p:cNvPr>
          <p:cNvSpPr>
            <a:spLocks noChangeArrowheads="1"/>
          </p:cNvSpPr>
          <p:nvPr/>
        </p:nvSpPr>
        <p:spPr bwMode="auto">
          <a:xfrm>
            <a:off x="80963" y="5638800"/>
            <a:ext cx="1555750" cy="8429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2</a:t>
            </a:r>
          </a:p>
          <a:p>
            <a:pPr algn="l" eaLnBrk="1" hangingPunct="1">
              <a:lnSpc>
                <a:spcPct val="70000"/>
              </a:lnSpc>
              <a:spcBef>
                <a:spcPct val="20000"/>
              </a:spcBef>
              <a:buClr>
                <a:srgbClr val="0F116A"/>
              </a:buClr>
              <a:buSzPct val="120000"/>
            </a:pPr>
            <a:r>
              <a:rPr lang="en-US" altLang="en-US" sz="2000"/>
              <a:t>generation</a:t>
            </a:r>
            <a:endParaRPr lang="en-US" altLang="en-US" sz="3000">
              <a:solidFill>
                <a:srgbClr val="0F116A"/>
              </a:solidFill>
            </a:endParaRPr>
          </a:p>
        </p:txBody>
      </p:sp>
      <p:sp>
        <p:nvSpPr>
          <p:cNvPr id="35844" name="AutoShape 74">
            <a:extLst>
              <a:ext uri="{FF2B5EF4-FFF2-40B4-BE49-F238E27FC236}">
                <a16:creationId xmlns:a16="http://schemas.microsoft.com/office/drawing/2014/main" id="{C172C819-4064-5848-AED1-E7B12D0E6A43}"/>
              </a:ext>
            </a:extLst>
          </p:cNvPr>
          <p:cNvSpPr>
            <a:spLocks noChangeArrowheads="1"/>
          </p:cNvSpPr>
          <p:nvPr/>
        </p:nvSpPr>
        <p:spPr bwMode="auto">
          <a:xfrm>
            <a:off x="7991475" y="5241925"/>
            <a:ext cx="776288" cy="538163"/>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a:t>3:1</a:t>
            </a:r>
          </a:p>
        </p:txBody>
      </p:sp>
      <p:grpSp>
        <p:nvGrpSpPr>
          <p:cNvPr id="35845" name="Group 75">
            <a:extLst>
              <a:ext uri="{FF2B5EF4-FFF2-40B4-BE49-F238E27FC236}">
                <a16:creationId xmlns:a16="http://schemas.microsoft.com/office/drawing/2014/main" id="{F0734F3B-9121-6D4A-8F36-C2F5D0021D0E}"/>
              </a:ext>
            </a:extLst>
          </p:cNvPr>
          <p:cNvGrpSpPr>
            <a:grpSpLocks/>
          </p:cNvGrpSpPr>
          <p:nvPr/>
        </p:nvGrpSpPr>
        <p:grpSpPr bwMode="auto">
          <a:xfrm>
            <a:off x="1765300" y="5240338"/>
            <a:ext cx="5556250" cy="1543050"/>
            <a:chOff x="1112" y="3348"/>
            <a:chExt cx="3500" cy="972"/>
          </a:xfrm>
        </p:grpSpPr>
        <p:grpSp>
          <p:nvGrpSpPr>
            <p:cNvPr id="35880" name="Group 76">
              <a:extLst>
                <a:ext uri="{FF2B5EF4-FFF2-40B4-BE49-F238E27FC236}">
                  <a16:creationId xmlns:a16="http://schemas.microsoft.com/office/drawing/2014/main" id="{75E40D20-9C20-1B4B-BB06-177052239E89}"/>
                </a:ext>
              </a:extLst>
            </p:cNvPr>
            <p:cNvGrpSpPr>
              <a:grpSpLocks/>
            </p:cNvGrpSpPr>
            <p:nvPr/>
          </p:nvGrpSpPr>
          <p:grpSpPr bwMode="auto">
            <a:xfrm>
              <a:off x="1112" y="3348"/>
              <a:ext cx="1681" cy="972"/>
              <a:chOff x="1293" y="3348"/>
              <a:chExt cx="1681" cy="972"/>
            </a:xfrm>
          </p:grpSpPr>
          <p:sp>
            <p:nvSpPr>
              <p:cNvPr id="35884" name="Rectangle 77">
                <a:extLst>
                  <a:ext uri="{FF2B5EF4-FFF2-40B4-BE49-F238E27FC236}">
                    <a16:creationId xmlns:a16="http://schemas.microsoft.com/office/drawing/2014/main" id="{426EF5F1-F43E-7A49-911D-CFEFFDC2F0FA}"/>
                  </a:ext>
                </a:extLst>
              </p:cNvPr>
              <p:cNvSpPr>
                <a:spLocks noChangeArrowheads="1"/>
              </p:cNvSpPr>
              <p:nvPr/>
            </p:nvSpPr>
            <p:spPr bwMode="auto">
              <a:xfrm>
                <a:off x="1293" y="3348"/>
                <a:ext cx="1681" cy="3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75%</a:t>
                </a:r>
              </a:p>
              <a:p>
                <a:pPr eaLnBrk="1" hangingPunct="1">
                  <a:lnSpc>
                    <a:spcPct val="70000"/>
                  </a:lnSpc>
                  <a:spcBef>
                    <a:spcPct val="20000"/>
                  </a:spcBef>
                  <a:buClr>
                    <a:srgbClr val="0F116A"/>
                  </a:buClr>
                  <a:buSzPct val="120000"/>
                </a:pPr>
                <a:r>
                  <a:rPr lang="en-US" altLang="en-US" sz="2200">
                    <a:solidFill>
                      <a:srgbClr val="5B03B3"/>
                    </a:solidFill>
                  </a:rPr>
                  <a:t>purple-flower peas</a:t>
                </a:r>
                <a:endParaRPr lang="en-US" altLang="en-US" sz="2200">
                  <a:solidFill>
                    <a:srgbClr val="0F116A"/>
                  </a:solidFill>
                </a:endParaRPr>
              </a:p>
            </p:txBody>
          </p:sp>
          <p:grpSp>
            <p:nvGrpSpPr>
              <p:cNvPr id="35885" name="Group 78">
                <a:extLst>
                  <a:ext uri="{FF2B5EF4-FFF2-40B4-BE49-F238E27FC236}">
                    <a16:creationId xmlns:a16="http://schemas.microsoft.com/office/drawing/2014/main" id="{EBA07578-5E6F-4E4D-94AC-4F4835D01D7F}"/>
                  </a:ext>
                </a:extLst>
              </p:cNvPr>
              <p:cNvGrpSpPr>
                <a:grpSpLocks/>
              </p:cNvGrpSpPr>
              <p:nvPr/>
            </p:nvGrpSpPr>
            <p:grpSpPr bwMode="auto">
              <a:xfrm>
                <a:off x="1379" y="3744"/>
                <a:ext cx="1510" cy="576"/>
                <a:chOff x="1391" y="3744"/>
                <a:chExt cx="1510" cy="576"/>
              </a:xfrm>
            </p:grpSpPr>
            <p:pic>
              <p:nvPicPr>
                <p:cNvPr id="35886" name="Picture 79" descr="13_11b">
                  <a:extLst>
                    <a:ext uri="{FF2B5EF4-FFF2-40B4-BE49-F238E27FC236}">
                      <a16:creationId xmlns:a16="http://schemas.microsoft.com/office/drawing/2014/main" id="{37EDA7BB-DDE1-BD45-A776-7B827D2FEA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1391" y="374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7" name="Picture 80" descr="13_11b">
                  <a:extLst>
                    <a:ext uri="{FF2B5EF4-FFF2-40B4-BE49-F238E27FC236}">
                      <a16:creationId xmlns:a16="http://schemas.microsoft.com/office/drawing/2014/main" id="{00C86FE2-3508-9B4D-8F6C-3958B7AE56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1919" y="374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8" name="Picture 81" descr="13_11b">
                  <a:extLst>
                    <a:ext uri="{FF2B5EF4-FFF2-40B4-BE49-F238E27FC236}">
                      <a16:creationId xmlns:a16="http://schemas.microsoft.com/office/drawing/2014/main" id="{4037F0EF-067D-E940-AAEC-1D1996C5BC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2448" y="374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5881" name="Group 82">
              <a:extLst>
                <a:ext uri="{FF2B5EF4-FFF2-40B4-BE49-F238E27FC236}">
                  <a16:creationId xmlns:a16="http://schemas.microsoft.com/office/drawing/2014/main" id="{4EAAF487-A704-1D47-B990-B18FA3908CB7}"/>
                </a:ext>
              </a:extLst>
            </p:cNvPr>
            <p:cNvGrpSpPr>
              <a:grpSpLocks/>
            </p:cNvGrpSpPr>
            <p:nvPr/>
          </p:nvGrpSpPr>
          <p:grpSpPr bwMode="auto">
            <a:xfrm>
              <a:off x="3019" y="3348"/>
              <a:ext cx="1593" cy="959"/>
              <a:chOff x="3025" y="3348"/>
              <a:chExt cx="1593" cy="959"/>
            </a:xfrm>
          </p:grpSpPr>
          <p:sp>
            <p:nvSpPr>
              <p:cNvPr id="35882" name="Rectangle 83">
                <a:extLst>
                  <a:ext uri="{FF2B5EF4-FFF2-40B4-BE49-F238E27FC236}">
                    <a16:creationId xmlns:a16="http://schemas.microsoft.com/office/drawing/2014/main" id="{9B9E07D6-4296-CC4E-AA4E-875B4C4EE0E7}"/>
                  </a:ext>
                </a:extLst>
              </p:cNvPr>
              <p:cNvSpPr>
                <a:spLocks noChangeArrowheads="1"/>
              </p:cNvSpPr>
              <p:nvPr/>
            </p:nvSpPr>
            <p:spPr bwMode="auto">
              <a:xfrm>
                <a:off x="3025" y="3348"/>
                <a:ext cx="1593" cy="3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25%</a:t>
                </a:r>
              </a:p>
              <a:p>
                <a:pPr eaLnBrk="1" hangingPunct="1">
                  <a:lnSpc>
                    <a:spcPct val="70000"/>
                  </a:lnSpc>
                  <a:spcBef>
                    <a:spcPct val="20000"/>
                  </a:spcBef>
                  <a:buClr>
                    <a:srgbClr val="0F116A"/>
                  </a:buClr>
                  <a:buSzPct val="120000"/>
                </a:pPr>
                <a:r>
                  <a:rPr lang="en-US" altLang="en-US" sz="2200">
                    <a:solidFill>
                      <a:srgbClr val="000000"/>
                    </a:solidFill>
                  </a:rPr>
                  <a:t>white-flower peas</a:t>
                </a:r>
                <a:endParaRPr lang="en-US" altLang="en-US" sz="2200">
                  <a:solidFill>
                    <a:srgbClr val="0F116A"/>
                  </a:solidFill>
                </a:endParaRPr>
              </a:p>
            </p:txBody>
          </p:sp>
          <p:pic>
            <p:nvPicPr>
              <p:cNvPr id="35883" name="Picture 84" descr="13_11b">
                <a:extLst>
                  <a:ext uri="{FF2B5EF4-FFF2-40B4-BE49-F238E27FC236}">
                    <a16:creationId xmlns:a16="http://schemas.microsoft.com/office/drawing/2014/main" id="{D35B99F1-DFE8-854F-80E3-CBEE3CFD77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8751" t="66000" r="4500" b="7500"/>
              <a:stretch>
                <a:fillRect/>
              </a:stretch>
            </p:blipFill>
            <p:spPr bwMode="auto">
              <a:xfrm>
                <a:off x="3583" y="3744"/>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46549" name="Rectangle 85">
            <a:extLst>
              <a:ext uri="{FF2B5EF4-FFF2-40B4-BE49-F238E27FC236}">
                <a16:creationId xmlns:a16="http://schemas.microsoft.com/office/drawing/2014/main" id="{893110E2-A233-1648-ADC0-C8E81BD24351}"/>
              </a:ext>
            </a:extLst>
          </p:cNvPr>
          <p:cNvSpPr>
            <a:spLocks noChangeArrowheads="1"/>
          </p:cNvSpPr>
          <p:nvPr/>
        </p:nvSpPr>
        <p:spPr bwMode="auto">
          <a:xfrm>
            <a:off x="6048375" y="6305550"/>
            <a:ext cx="417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a:t>
            </a:r>
            <a:endParaRPr lang="en-US" altLang="en-US" sz="3000">
              <a:solidFill>
                <a:schemeClr val="tx2"/>
              </a:solidFill>
            </a:endParaRPr>
          </a:p>
        </p:txBody>
      </p:sp>
      <p:sp>
        <p:nvSpPr>
          <p:cNvPr id="446550" name="Rectangle 86">
            <a:extLst>
              <a:ext uri="{FF2B5EF4-FFF2-40B4-BE49-F238E27FC236}">
                <a16:creationId xmlns:a16="http://schemas.microsoft.com/office/drawing/2014/main" id="{8D3B8E43-DD6C-BB40-A596-EDF733529ADA}"/>
              </a:ext>
            </a:extLst>
          </p:cNvPr>
          <p:cNvSpPr>
            <a:spLocks noChangeArrowheads="1"/>
          </p:cNvSpPr>
          <p:nvPr/>
        </p:nvSpPr>
        <p:spPr bwMode="auto">
          <a:xfrm>
            <a:off x="3863975" y="6305550"/>
            <a:ext cx="417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a:t>
            </a:r>
            <a:endParaRPr lang="en-US" altLang="en-US" sz="3000">
              <a:solidFill>
                <a:schemeClr val="tx2"/>
              </a:solidFill>
            </a:endParaRPr>
          </a:p>
        </p:txBody>
      </p:sp>
      <p:sp>
        <p:nvSpPr>
          <p:cNvPr id="446551" name="Rectangle 87">
            <a:extLst>
              <a:ext uri="{FF2B5EF4-FFF2-40B4-BE49-F238E27FC236}">
                <a16:creationId xmlns:a16="http://schemas.microsoft.com/office/drawing/2014/main" id="{4FF73684-E9F4-2D4A-84BE-9245EF52933E}"/>
              </a:ext>
            </a:extLst>
          </p:cNvPr>
          <p:cNvSpPr>
            <a:spLocks noChangeArrowheads="1"/>
          </p:cNvSpPr>
          <p:nvPr/>
        </p:nvSpPr>
        <p:spPr bwMode="auto">
          <a:xfrm>
            <a:off x="2989263" y="6305550"/>
            <a:ext cx="41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a:t>
            </a:r>
            <a:endParaRPr lang="en-US" altLang="en-US" sz="3000">
              <a:solidFill>
                <a:schemeClr val="tx2"/>
              </a:solidFill>
            </a:endParaRPr>
          </a:p>
        </p:txBody>
      </p:sp>
      <p:sp>
        <p:nvSpPr>
          <p:cNvPr id="446552" name="Rectangle 88">
            <a:extLst>
              <a:ext uri="{FF2B5EF4-FFF2-40B4-BE49-F238E27FC236}">
                <a16:creationId xmlns:a16="http://schemas.microsoft.com/office/drawing/2014/main" id="{2D076552-DF75-9647-AC03-5ED786F2EC74}"/>
              </a:ext>
            </a:extLst>
          </p:cNvPr>
          <p:cNvSpPr>
            <a:spLocks noChangeArrowheads="1"/>
          </p:cNvSpPr>
          <p:nvPr/>
        </p:nvSpPr>
        <p:spPr bwMode="auto">
          <a:xfrm>
            <a:off x="2100263" y="6305550"/>
            <a:ext cx="41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a:t>
            </a:r>
            <a:endParaRPr lang="en-US" altLang="en-US" sz="3000">
              <a:solidFill>
                <a:schemeClr val="tx2"/>
              </a:solidFill>
            </a:endParaRPr>
          </a:p>
        </p:txBody>
      </p:sp>
      <p:sp>
        <p:nvSpPr>
          <p:cNvPr id="35850" name="Rectangle 3">
            <a:extLst>
              <a:ext uri="{FF2B5EF4-FFF2-40B4-BE49-F238E27FC236}">
                <a16:creationId xmlns:a16="http://schemas.microsoft.com/office/drawing/2014/main" id="{9581FE12-9D95-8C41-9CF0-94CDDEF57396}"/>
              </a:ext>
            </a:extLst>
          </p:cNvPr>
          <p:cNvSpPr>
            <a:spLocks noGrp="1" noChangeArrowheads="1"/>
          </p:cNvSpPr>
          <p:nvPr>
            <p:ph type="title"/>
          </p:nvPr>
        </p:nvSpPr>
        <p:spPr/>
        <p:txBody>
          <a:bodyPr/>
          <a:lstStyle/>
          <a:p>
            <a:pPr eaLnBrk="1" hangingPunct="1"/>
            <a:r>
              <a:rPr lang="en-US" altLang="en-US"/>
              <a:t>Looking closer at Mendel’s work</a:t>
            </a:r>
          </a:p>
        </p:txBody>
      </p:sp>
      <p:sp>
        <p:nvSpPr>
          <p:cNvPr id="35851" name="AutoShape 4">
            <a:extLst>
              <a:ext uri="{FF2B5EF4-FFF2-40B4-BE49-F238E27FC236}">
                <a16:creationId xmlns:a16="http://schemas.microsoft.com/office/drawing/2014/main" id="{1BCE8115-9E8B-6448-B478-1D442E7F19F9}"/>
              </a:ext>
            </a:extLst>
          </p:cNvPr>
          <p:cNvSpPr>
            <a:spLocks noChangeArrowheads="1"/>
          </p:cNvSpPr>
          <p:nvPr/>
        </p:nvSpPr>
        <p:spPr bwMode="auto">
          <a:xfrm>
            <a:off x="4429125" y="2057400"/>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5852" name="AutoShape 7">
            <a:extLst>
              <a:ext uri="{FF2B5EF4-FFF2-40B4-BE49-F238E27FC236}">
                <a16:creationId xmlns:a16="http://schemas.microsoft.com/office/drawing/2014/main" id="{FED34293-FB6A-5D4C-80E3-BA625F69ACF8}"/>
              </a:ext>
            </a:extLst>
          </p:cNvPr>
          <p:cNvSpPr>
            <a:spLocks noChangeArrowheads="1"/>
          </p:cNvSpPr>
          <p:nvPr/>
        </p:nvSpPr>
        <p:spPr bwMode="auto">
          <a:xfrm>
            <a:off x="95250" y="1584325"/>
            <a:ext cx="466725" cy="53498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P</a:t>
            </a:r>
          </a:p>
        </p:txBody>
      </p:sp>
      <p:sp>
        <p:nvSpPr>
          <p:cNvPr id="35853" name="Rectangle 19">
            <a:extLst>
              <a:ext uri="{FF2B5EF4-FFF2-40B4-BE49-F238E27FC236}">
                <a16:creationId xmlns:a16="http://schemas.microsoft.com/office/drawing/2014/main" id="{FFA280AA-F755-B540-BCC4-E68DE227A96F}"/>
              </a:ext>
            </a:extLst>
          </p:cNvPr>
          <p:cNvSpPr>
            <a:spLocks noChangeArrowheads="1"/>
          </p:cNvSpPr>
          <p:nvPr/>
        </p:nvSpPr>
        <p:spPr bwMode="auto">
          <a:xfrm>
            <a:off x="4346575" y="1512888"/>
            <a:ext cx="40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a:solidFill>
                  <a:srgbClr val="0F116A"/>
                </a:solidFill>
              </a:rPr>
              <a:t>X</a:t>
            </a:r>
          </a:p>
        </p:txBody>
      </p:sp>
      <p:grpSp>
        <p:nvGrpSpPr>
          <p:cNvPr id="35854" name="Group 20">
            <a:extLst>
              <a:ext uri="{FF2B5EF4-FFF2-40B4-BE49-F238E27FC236}">
                <a16:creationId xmlns:a16="http://schemas.microsoft.com/office/drawing/2014/main" id="{1E3F8A63-DADC-E845-B261-D57DD1E2FD68}"/>
              </a:ext>
            </a:extLst>
          </p:cNvPr>
          <p:cNvGrpSpPr>
            <a:grpSpLocks/>
          </p:cNvGrpSpPr>
          <p:nvPr/>
        </p:nvGrpSpPr>
        <p:grpSpPr bwMode="auto">
          <a:xfrm>
            <a:off x="1690688" y="1371600"/>
            <a:ext cx="2668587" cy="1538288"/>
            <a:chOff x="1105" y="864"/>
            <a:chExt cx="1681" cy="969"/>
          </a:xfrm>
        </p:grpSpPr>
        <p:sp>
          <p:nvSpPr>
            <p:cNvPr id="35878" name="Rectangle 21">
              <a:extLst>
                <a:ext uri="{FF2B5EF4-FFF2-40B4-BE49-F238E27FC236}">
                  <a16:creationId xmlns:a16="http://schemas.microsoft.com/office/drawing/2014/main" id="{0668143A-EC91-8740-B5A3-ED33E0D13241}"/>
                </a:ext>
              </a:extLst>
            </p:cNvPr>
            <p:cNvSpPr>
              <a:spLocks noChangeArrowheads="1"/>
            </p:cNvSpPr>
            <p:nvPr/>
          </p:nvSpPr>
          <p:spPr bwMode="auto">
            <a:xfrm>
              <a:off x="1105" y="864"/>
              <a:ext cx="1681"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5B03B3"/>
                  </a:solidFill>
                </a:rPr>
                <a:t>true-breeding</a:t>
              </a:r>
            </a:p>
            <a:p>
              <a:pPr eaLnBrk="1" hangingPunct="1">
                <a:lnSpc>
                  <a:spcPct val="70000"/>
                </a:lnSpc>
                <a:spcBef>
                  <a:spcPct val="20000"/>
                </a:spcBef>
                <a:buClr>
                  <a:srgbClr val="0F116A"/>
                </a:buClr>
                <a:buSzPct val="120000"/>
              </a:pPr>
              <a:r>
                <a:rPr lang="en-US" altLang="en-US" sz="2200">
                  <a:solidFill>
                    <a:srgbClr val="5B03B3"/>
                  </a:solidFill>
                </a:rPr>
                <a:t>purple-flower peas</a:t>
              </a:r>
              <a:endParaRPr lang="en-US" altLang="en-US" sz="2200">
                <a:solidFill>
                  <a:srgbClr val="0F116A"/>
                </a:solidFill>
              </a:endParaRPr>
            </a:p>
          </p:txBody>
        </p:sp>
        <p:pic>
          <p:nvPicPr>
            <p:cNvPr id="35879" name="Picture 22" descr="13_11b">
              <a:extLst>
                <a:ext uri="{FF2B5EF4-FFF2-40B4-BE49-F238E27FC236}">
                  <a16:creationId xmlns:a16="http://schemas.microsoft.com/office/drawing/2014/main" id="{C15F911B-78F3-0B41-9F82-7BDD53B0DD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1728" y="1257"/>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5855" name="Group 23">
            <a:extLst>
              <a:ext uri="{FF2B5EF4-FFF2-40B4-BE49-F238E27FC236}">
                <a16:creationId xmlns:a16="http://schemas.microsoft.com/office/drawing/2014/main" id="{D84CC297-6132-C946-A26C-80F014F7ED33}"/>
              </a:ext>
            </a:extLst>
          </p:cNvPr>
          <p:cNvGrpSpPr>
            <a:grpSpLocks/>
          </p:cNvGrpSpPr>
          <p:nvPr/>
        </p:nvGrpSpPr>
        <p:grpSpPr bwMode="auto">
          <a:xfrm>
            <a:off x="4833938" y="1371600"/>
            <a:ext cx="2528887" cy="1517650"/>
            <a:chOff x="3025" y="864"/>
            <a:chExt cx="1593" cy="956"/>
          </a:xfrm>
        </p:grpSpPr>
        <p:sp>
          <p:nvSpPr>
            <p:cNvPr id="35876" name="Rectangle 24">
              <a:extLst>
                <a:ext uri="{FF2B5EF4-FFF2-40B4-BE49-F238E27FC236}">
                  <a16:creationId xmlns:a16="http://schemas.microsoft.com/office/drawing/2014/main" id="{F493E667-6059-3D44-9D0C-CA5DA74082BC}"/>
                </a:ext>
              </a:extLst>
            </p:cNvPr>
            <p:cNvSpPr>
              <a:spLocks noChangeArrowheads="1"/>
            </p:cNvSpPr>
            <p:nvPr/>
          </p:nvSpPr>
          <p:spPr bwMode="auto">
            <a:xfrm>
              <a:off x="3025" y="864"/>
              <a:ext cx="159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00000"/>
                  </a:solidFill>
                </a:rPr>
                <a:t>true-breeding </a:t>
              </a:r>
            </a:p>
            <a:p>
              <a:pPr eaLnBrk="1" hangingPunct="1">
                <a:lnSpc>
                  <a:spcPct val="70000"/>
                </a:lnSpc>
                <a:spcBef>
                  <a:spcPct val="20000"/>
                </a:spcBef>
                <a:buClr>
                  <a:srgbClr val="0F116A"/>
                </a:buClr>
                <a:buSzPct val="120000"/>
              </a:pPr>
              <a:r>
                <a:rPr lang="en-US" altLang="en-US" sz="2200">
                  <a:solidFill>
                    <a:srgbClr val="000000"/>
                  </a:solidFill>
                </a:rPr>
                <a:t>white-flower peas</a:t>
              </a:r>
              <a:endParaRPr lang="en-US" altLang="en-US" sz="2200">
                <a:solidFill>
                  <a:srgbClr val="0F116A"/>
                </a:solidFill>
              </a:endParaRPr>
            </a:p>
          </p:txBody>
        </p:sp>
        <p:pic>
          <p:nvPicPr>
            <p:cNvPr id="35877" name="Picture 25" descr="13_11b">
              <a:extLst>
                <a:ext uri="{FF2B5EF4-FFF2-40B4-BE49-F238E27FC236}">
                  <a16:creationId xmlns:a16="http://schemas.microsoft.com/office/drawing/2014/main" id="{CA3465E7-1BEB-6E43-A458-4EBBA027D9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8751" t="66000" r="4500" b="7500"/>
            <a:stretch>
              <a:fillRect/>
            </a:stretch>
          </p:blipFill>
          <p:spPr bwMode="auto">
            <a:xfrm>
              <a:off x="3614" y="1257"/>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6501" name="Rectangle 37">
            <a:extLst>
              <a:ext uri="{FF2B5EF4-FFF2-40B4-BE49-F238E27FC236}">
                <a16:creationId xmlns:a16="http://schemas.microsoft.com/office/drawing/2014/main" id="{8F7512AB-65D2-2444-B029-6D0764341175}"/>
              </a:ext>
            </a:extLst>
          </p:cNvPr>
          <p:cNvSpPr>
            <a:spLocks noChangeArrowheads="1"/>
          </p:cNvSpPr>
          <p:nvPr/>
        </p:nvSpPr>
        <p:spPr bwMode="auto">
          <a:xfrm>
            <a:off x="2112963" y="2346325"/>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PP</a:t>
            </a:r>
            <a:endParaRPr lang="en-US" altLang="en-US" sz="3000">
              <a:solidFill>
                <a:schemeClr val="tx2"/>
              </a:solidFill>
            </a:endParaRPr>
          </a:p>
        </p:txBody>
      </p:sp>
      <p:sp>
        <p:nvSpPr>
          <p:cNvPr id="446502" name="Rectangle 38">
            <a:extLst>
              <a:ext uri="{FF2B5EF4-FFF2-40B4-BE49-F238E27FC236}">
                <a16:creationId xmlns:a16="http://schemas.microsoft.com/office/drawing/2014/main" id="{0E94DD4A-9DC0-EC42-AA99-5EF5CC67BCD1}"/>
              </a:ext>
            </a:extLst>
          </p:cNvPr>
          <p:cNvSpPr>
            <a:spLocks noChangeArrowheads="1"/>
          </p:cNvSpPr>
          <p:nvPr/>
        </p:nvSpPr>
        <p:spPr bwMode="auto">
          <a:xfrm>
            <a:off x="6283325" y="2346325"/>
            <a:ext cx="649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F116A"/>
                </a:solidFill>
              </a:rPr>
              <a:t>pp</a:t>
            </a:r>
            <a:endParaRPr lang="en-US" altLang="en-US" sz="3000">
              <a:solidFill>
                <a:schemeClr val="tx2"/>
              </a:solidFill>
            </a:endParaRPr>
          </a:p>
        </p:txBody>
      </p:sp>
      <p:grpSp>
        <p:nvGrpSpPr>
          <p:cNvPr id="35858" name="Group 89">
            <a:extLst>
              <a:ext uri="{FF2B5EF4-FFF2-40B4-BE49-F238E27FC236}">
                <a16:creationId xmlns:a16="http://schemas.microsoft.com/office/drawing/2014/main" id="{E45DB455-64CD-B448-90A1-50755493E0E9}"/>
              </a:ext>
            </a:extLst>
          </p:cNvPr>
          <p:cNvGrpSpPr>
            <a:grpSpLocks/>
          </p:cNvGrpSpPr>
          <p:nvPr/>
        </p:nvGrpSpPr>
        <p:grpSpPr bwMode="auto">
          <a:xfrm>
            <a:off x="60325" y="3124200"/>
            <a:ext cx="8893175" cy="1600200"/>
            <a:chOff x="38" y="1968"/>
            <a:chExt cx="5602" cy="1008"/>
          </a:xfrm>
        </p:grpSpPr>
        <p:sp>
          <p:nvSpPr>
            <p:cNvPr id="35867" name="Rectangle 10">
              <a:extLst>
                <a:ext uri="{FF2B5EF4-FFF2-40B4-BE49-F238E27FC236}">
                  <a16:creationId xmlns:a16="http://schemas.microsoft.com/office/drawing/2014/main" id="{117BB652-4BD5-2542-8E80-91648F0D08FB}"/>
                </a:ext>
              </a:extLst>
            </p:cNvPr>
            <p:cNvSpPr>
              <a:spLocks noChangeArrowheads="1"/>
            </p:cNvSpPr>
            <p:nvPr/>
          </p:nvSpPr>
          <p:spPr bwMode="auto">
            <a:xfrm>
              <a:off x="4910" y="2180"/>
              <a:ext cx="730" cy="31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a:solidFill>
                    <a:srgbClr val="0F116A"/>
                  </a:solidFill>
                </a:rPr>
                <a:t>100%</a:t>
              </a:r>
            </a:p>
          </p:txBody>
        </p:sp>
        <p:sp>
          <p:nvSpPr>
            <p:cNvPr id="35868" name="AutoShape 11">
              <a:extLst>
                <a:ext uri="{FF2B5EF4-FFF2-40B4-BE49-F238E27FC236}">
                  <a16:creationId xmlns:a16="http://schemas.microsoft.com/office/drawing/2014/main" id="{442FC4B2-DC46-A24A-913C-1F21DD50AA77}"/>
                </a:ext>
              </a:extLst>
            </p:cNvPr>
            <p:cNvSpPr>
              <a:spLocks noChangeArrowheads="1"/>
            </p:cNvSpPr>
            <p:nvPr/>
          </p:nvSpPr>
          <p:spPr bwMode="auto">
            <a:xfrm>
              <a:off x="38" y="2017"/>
              <a:ext cx="998" cy="721"/>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1</a:t>
              </a:r>
            </a:p>
            <a:p>
              <a:pPr algn="l" eaLnBrk="1" hangingPunct="1">
                <a:lnSpc>
                  <a:spcPct val="70000"/>
                </a:lnSpc>
                <a:spcBef>
                  <a:spcPct val="20000"/>
                </a:spcBef>
                <a:buClr>
                  <a:srgbClr val="0F116A"/>
                </a:buClr>
                <a:buSzPct val="120000"/>
              </a:pPr>
              <a:r>
                <a:rPr lang="en-US" altLang="en-US" sz="2000"/>
                <a:t>generation</a:t>
              </a:r>
            </a:p>
            <a:p>
              <a:pPr algn="l" eaLnBrk="1" hangingPunct="1">
                <a:lnSpc>
                  <a:spcPct val="70000"/>
                </a:lnSpc>
                <a:spcBef>
                  <a:spcPct val="20000"/>
                </a:spcBef>
                <a:buClr>
                  <a:srgbClr val="0F116A"/>
                </a:buClr>
                <a:buSzPct val="120000"/>
              </a:pPr>
              <a:r>
                <a:rPr lang="en-US" altLang="en-US" sz="2000"/>
                <a:t>(hybrids)</a:t>
              </a:r>
              <a:endParaRPr lang="en-US" altLang="en-US" sz="3000"/>
            </a:p>
          </p:txBody>
        </p:sp>
        <p:grpSp>
          <p:nvGrpSpPr>
            <p:cNvPr id="35869" name="Group 12">
              <a:extLst>
                <a:ext uri="{FF2B5EF4-FFF2-40B4-BE49-F238E27FC236}">
                  <a16:creationId xmlns:a16="http://schemas.microsoft.com/office/drawing/2014/main" id="{269BFA3E-D6AF-BB46-AA57-1F5F1AFD3B9C}"/>
                </a:ext>
              </a:extLst>
            </p:cNvPr>
            <p:cNvGrpSpPr>
              <a:grpSpLocks/>
            </p:cNvGrpSpPr>
            <p:nvPr/>
          </p:nvGrpSpPr>
          <p:grpSpPr bwMode="auto">
            <a:xfrm>
              <a:off x="1843" y="1968"/>
              <a:ext cx="2037" cy="1008"/>
              <a:chOff x="1872" y="1968"/>
              <a:chExt cx="2037" cy="1008"/>
            </a:xfrm>
          </p:grpSpPr>
          <p:sp>
            <p:nvSpPr>
              <p:cNvPr id="35870" name="Rectangle 13">
                <a:extLst>
                  <a:ext uri="{FF2B5EF4-FFF2-40B4-BE49-F238E27FC236}">
                    <a16:creationId xmlns:a16="http://schemas.microsoft.com/office/drawing/2014/main" id="{4BF8A8E3-5224-FB4C-B816-19D08847FA96}"/>
                  </a:ext>
                </a:extLst>
              </p:cNvPr>
              <p:cNvSpPr>
                <a:spLocks noChangeArrowheads="1"/>
              </p:cNvSpPr>
              <p:nvPr/>
            </p:nvSpPr>
            <p:spPr bwMode="auto">
              <a:xfrm>
                <a:off x="2050" y="1968"/>
                <a:ext cx="1681" cy="3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100%</a:t>
                </a:r>
              </a:p>
              <a:p>
                <a:pPr eaLnBrk="1" hangingPunct="1">
                  <a:lnSpc>
                    <a:spcPct val="70000"/>
                  </a:lnSpc>
                  <a:spcBef>
                    <a:spcPct val="20000"/>
                  </a:spcBef>
                  <a:buClr>
                    <a:srgbClr val="0F116A"/>
                  </a:buClr>
                  <a:buSzPct val="120000"/>
                </a:pPr>
                <a:r>
                  <a:rPr lang="en-US" altLang="en-US" sz="2200">
                    <a:solidFill>
                      <a:srgbClr val="5B03B3"/>
                    </a:solidFill>
                  </a:rPr>
                  <a:t>purple-flower peas</a:t>
                </a:r>
                <a:endParaRPr lang="en-US" altLang="en-US" sz="3000">
                  <a:solidFill>
                    <a:srgbClr val="0F116A"/>
                  </a:solidFill>
                </a:endParaRPr>
              </a:p>
            </p:txBody>
          </p:sp>
          <p:grpSp>
            <p:nvGrpSpPr>
              <p:cNvPr id="35871" name="Group 14">
                <a:extLst>
                  <a:ext uri="{FF2B5EF4-FFF2-40B4-BE49-F238E27FC236}">
                    <a16:creationId xmlns:a16="http://schemas.microsoft.com/office/drawing/2014/main" id="{A7CC4DFF-30DE-9B42-9156-711B552BDD89}"/>
                  </a:ext>
                </a:extLst>
              </p:cNvPr>
              <p:cNvGrpSpPr>
                <a:grpSpLocks/>
              </p:cNvGrpSpPr>
              <p:nvPr/>
            </p:nvGrpSpPr>
            <p:grpSpPr bwMode="auto">
              <a:xfrm>
                <a:off x="1872" y="2400"/>
                <a:ext cx="2037" cy="576"/>
                <a:chOff x="1872" y="2400"/>
                <a:chExt cx="2037" cy="576"/>
              </a:xfrm>
            </p:grpSpPr>
            <p:pic>
              <p:nvPicPr>
                <p:cNvPr id="35872" name="Picture 15" descr="13_11b">
                  <a:extLst>
                    <a:ext uri="{FF2B5EF4-FFF2-40B4-BE49-F238E27FC236}">
                      <a16:creationId xmlns:a16="http://schemas.microsoft.com/office/drawing/2014/main" id="{BBFEDBC3-EFA0-E247-ACB6-7418D16355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1872"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73" name="Picture 16" descr="13_11b">
                  <a:extLst>
                    <a:ext uri="{FF2B5EF4-FFF2-40B4-BE49-F238E27FC236}">
                      <a16:creationId xmlns:a16="http://schemas.microsoft.com/office/drawing/2014/main" id="{8AB7207F-2069-014B-AAFF-E96FBDCE50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2400"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74" name="Picture 17" descr="13_11b">
                  <a:extLst>
                    <a:ext uri="{FF2B5EF4-FFF2-40B4-BE49-F238E27FC236}">
                      <a16:creationId xmlns:a16="http://schemas.microsoft.com/office/drawing/2014/main" id="{AF81323B-8FA0-8249-B2A7-C67CCB626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2928"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5875" name="Picture 18" descr="13_11b">
                  <a:extLst>
                    <a:ext uri="{FF2B5EF4-FFF2-40B4-BE49-F238E27FC236}">
                      <a16:creationId xmlns:a16="http://schemas.microsoft.com/office/drawing/2014/main" id="{81A6E80E-FF25-594F-8E87-CA3A4F6CFD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9000" t="66000" r="75375" b="7500"/>
                <a:stretch>
                  <a:fillRect/>
                </a:stretch>
              </p:blipFill>
              <p:spPr bwMode="auto">
                <a:xfrm>
                  <a:off x="3456"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grpSp>
        </p:grpSp>
      </p:grpSp>
      <p:sp>
        <p:nvSpPr>
          <p:cNvPr id="446503" name="Rectangle 39">
            <a:extLst>
              <a:ext uri="{FF2B5EF4-FFF2-40B4-BE49-F238E27FC236}">
                <a16:creationId xmlns:a16="http://schemas.microsoft.com/office/drawing/2014/main" id="{33DA0BD8-DCFE-5F4B-A656-1A11B1B0BA4A}"/>
              </a:ext>
            </a:extLst>
          </p:cNvPr>
          <p:cNvSpPr>
            <a:spLocks noChangeArrowheads="1"/>
          </p:cNvSpPr>
          <p:nvPr/>
        </p:nvSpPr>
        <p:spPr bwMode="auto">
          <a:xfrm>
            <a:off x="3038475" y="4365625"/>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chemeClr val="tx2"/>
              </a:solidFill>
            </a:endParaRPr>
          </a:p>
        </p:txBody>
      </p:sp>
      <p:sp>
        <p:nvSpPr>
          <p:cNvPr id="446504" name="Rectangle 40">
            <a:extLst>
              <a:ext uri="{FF2B5EF4-FFF2-40B4-BE49-F238E27FC236}">
                <a16:creationId xmlns:a16="http://schemas.microsoft.com/office/drawing/2014/main" id="{B978F7AC-F9E7-2347-9052-B4F43EE5DAF6}"/>
              </a:ext>
            </a:extLst>
          </p:cNvPr>
          <p:cNvSpPr>
            <a:spLocks noChangeArrowheads="1"/>
          </p:cNvSpPr>
          <p:nvPr/>
        </p:nvSpPr>
        <p:spPr bwMode="auto">
          <a:xfrm>
            <a:off x="3879850" y="4365625"/>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chemeClr val="tx2"/>
              </a:solidFill>
            </a:endParaRPr>
          </a:p>
        </p:txBody>
      </p:sp>
      <p:sp>
        <p:nvSpPr>
          <p:cNvPr id="446505" name="Rectangle 41">
            <a:extLst>
              <a:ext uri="{FF2B5EF4-FFF2-40B4-BE49-F238E27FC236}">
                <a16:creationId xmlns:a16="http://schemas.microsoft.com/office/drawing/2014/main" id="{4EB8D587-6C16-1F49-8AD3-F061775116EA}"/>
              </a:ext>
            </a:extLst>
          </p:cNvPr>
          <p:cNvSpPr>
            <a:spLocks noChangeArrowheads="1"/>
          </p:cNvSpPr>
          <p:nvPr/>
        </p:nvSpPr>
        <p:spPr bwMode="auto">
          <a:xfrm>
            <a:off x="4721225" y="4365625"/>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chemeClr val="tx2"/>
              </a:solidFill>
            </a:endParaRPr>
          </a:p>
        </p:txBody>
      </p:sp>
      <p:sp>
        <p:nvSpPr>
          <p:cNvPr id="446506" name="Rectangle 42">
            <a:extLst>
              <a:ext uri="{FF2B5EF4-FFF2-40B4-BE49-F238E27FC236}">
                <a16:creationId xmlns:a16="http://schemas.microsoft.com/office/drawing/2014/main" id="{4726D895-187E-C64D-89AE-878423C5B0AB}"/>
              </a:ext>
            </a:extLst>
          </p:cNvPr>
          <p:cNvSpPr>
            <a:spLocks noChangeArrowheads="1"/>
          </p:cNvSpPr>
          <p:nvPr/>
        </p:nvSpPr>
        <p:spPr bwMode="auto">
          <a:xfrm>
            <a:off x="5562600" y="4365625"/>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chemeClr val="tx2"/>
              </a:solidFill>
            </a:endParaRPr>
          </a:p>
        </p:txBody>
      </p:sp>
      <p:sp>
        <p:nvSpPr>
          <p:cNvPr id="446511" name="AutoShape 47">
            <a:extLst>
              <a:ext uri="{FF2B5EF4-FFF2-40B4-BE49-F238E27FC236}">
                <a16:creationId xmlns:a16="http://schemas.microsoft.com/office/drawing/2014/main" id="{9238DAF3-13E2-404D-89DE-9E80A4C07819}"/>
              </a:ext>
            </a:extLst>
          </p:cNvPr>
          <p:cNvSpPr>
            <a:spLocks noChangeArrowheads="1"/>
          </p:cNvSpPr>
          <p:nvPr/>
        </p:nvSpPr>
        <p:spPr bwMode="auto">
          <a:xfrm>
            <a:off x="7421563" y="1489075"/>
            <a:ext cx="1638300" cy="4651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t>phenotype</a:t>
            </a:r>
          </a:p>
        </p:txBody>
      </p:sp>
      <p:sp>
        <p:nvSpPr>
          <p:cNvPr id="446515" name="AutoShape 51">
            <a:extLst>
              <a:ext uri="{FF2B5EF4-FFF2-40B4-BE49-F238E27FC236}">
                <a16:creationId xmlns:a16="http://schemas.microsoft.com/office/drawing/2014/main" id="{0CAD18BA-7247-7745-91CA-48AD76F34F71}"/>
              </a:ext>
            </a:extLst>
          </p:cNvPr>
          <p:cNvSpPr>
            <a:spLocks noChangeArrowheads="1"/>
          </p:cNvSpPr>
          <p:nvPr/>
        </p:nvSpPr>
        <p:spPr bwMode="auto">
          <a:xfrm>
            <a:off x="7508875" y="2386013"/>
            <a:ext cx="1466850" cy="46513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t>genotype</a:t>
            </a:r>
          </a:p>
        </p:txBody>
      </p:sp>
      <p:sp>
        <p:nvSpPr>
          <p:cNvPr id="446533" name="AutoShape 69">
            <a:extLst>
              <a:ext uri="{FF2B5EF4-FFF2-40B4-BE49-F238E27FC236}">
                <a16:creationId xmlns:a16="http://schemas.microsoft.com/office/drawing/2014/main" id="{4E8DDDCA-B717-744C-8C64-B45DFD135B6A}"/>
              </a:ext>
            </a:extLst>
          </p:cNvPr>
          <p:cNvSpPr>
            <a:spLocks noChangeArrowheads="1"/>
          </p:cNvSpPr>
          <p:nvPr/>
        </p:nvSpPr>
        <p:spPr bwMode="auto">
          <a:xfrm flipH="1">
            <a:off x="4049713" y="4564063"/>
            <a:ext cx="1079500" cy="1079500"/>
          </a:xfrm>
          <a:custGeom>
            <a:avLst/>
            <a:gdLst>
              <a:gd name="T0" fmla="*/ 10465303 w 21600"/>
              <a:gd name="T1" fmla="*/ 5639788 h 21600"/>
              <a:gd name="T2" fmla="*/ 27227289 w 21600"/>
              <a:gd name="T3" fmla="*/ 48312723 h 21600"/>
              <a:gd name="T4" fmla="*/ 17363907 w 21600"/>
              <a:gd name="T5" fmla="*/ 14554009 h 21600"/>
              <a:gd name="T6" fmla="*/ 59509836 w 21600"/>
              <a:gd name="T7" fmla="*/ 35826806 h 21600"/>
              <a:gd name="T8" fmla="*/ 44313925 w 21600"/>
              <a:gd name="T9" fmla="*/ 44523728 h 21600"/>
              <a:gd name="T10" fmla="*/ 35619502 w 21600"/>
              <a:gd name="T11" fmla="*/ 293253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6" y="12450"/>
                </a:moveTo>
                <a:cubicBezTo>
                  <a:pt x="17012" y="11912"/>
                  <a:pt x="17087" y="11357"/>
                  <a:pt x="17087" y="10800"/>
                </a:cubicBezTo>
                <a:cubicBezTo>
                  <a:pt x="17087" y="7327"/>
                  <a:pt x="14272" y="4513"/>
                  <a:pt x="10800" y="4513"/>
                </a:cubicBezTo>
                <a:cubicBezTo>
                  <a:pt x="7327" y="4513"/>
                  <a:pt x="4513" y="7327"/>
                  <a:pt x="4513" y="10800"/>
                </a:cubicBezTo>
                <a:cubicBezTo>
                  <a:pt x="4513" y="14272"/>
                  <a:pt x="7327" y="17087"/>
                  <a:pt x="10800" y="17087"/>
                </a:cubicBezTo>
                <a:cubicBezTo>
                  <a:pt x="10825" y="17087"/>
                  <a:pt x="10850" y="17086"/>
                  <a:pt x="10875" y="17086"/>
                </a:cubicBezTo>
                <a:lnTo>
                  <a:pt x="10928" y="21599"/>
                </a:lnTo>
                <a:cubicBezTo>
                  <a:pt x="10885" y="21599"/>
                  <a:pt x="10842" y="21599"/>
                  <a:pt x="10800" y="21600"/>
                </a:cubicBezTo>
                <a:cubicBezTo>
                  <a:pt x="4835" y="21600"/>
                  <a:pt x="0" y="16764"/>
                  <a:pt x="0" y="10800"/>
                </a:cubicBezTo>
                <a:cubicBezTo>
                  <a:pt x="0" y="4835"/>
                  <a:pt x="4835" y="0"/>
                  <a:pt x="10800" y="0"/>
                </a:cubicBezTo>
                <a:cubicBezTo>
                  <a:pt x="16764" y="0"/>
                  <a:pt x="21600" y="4835"/>
                  <a:pt x="21600" y="10800"/>
                </a:cubicBezTo>
                <a:cubicBezTo>
                  <a:pt x="21600" y="11757"/>
                  <a:pt x="21472" y="12711"/>
                  <a:pt x="21221" y="13635"/>
                </a:cubicBezTo>
                <a:lnTo>
                  <a:pt x="23826" y="14344"/>
                </a:lnTo>
                <a:lnTo>
                  <a:pt x="17742" y="17826"/>
                </a:lnTo>
                <a:lnTo>
                  <a:pt x="14261" y="11741"/>
                </a:lnTo>
                <a:lnTo>
                  <a:pt x="16866" y="12450"/>
                </a:lnTo>
                <a:close/>
              </a:path>
            </a:pathLst>
          </a:custGeom>
          <a:solidFill>
            <a:schemeClr val="tx2"/>
          </a:solidFill>
          <a:ln w="9525">
            <a:solidFill>
              <a:srgbClr val="00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46534" name="Rectangle 70">
            <a:extLst>
              <a:ext uri="{FF2B5EF4-FFF2-40B4-BE49-F238E27FC236}">
                <a16:creationId xmlns:a16="http://schemas.microsoft.com/office/drawing/2014/main" id="{170E3085-AD41-E34F-83EC-79F4BCF4E382}"/>
              </a:ext>
            </a:extLst>
          </p:cNvPr>
          <p:cNvSpPr>
            <a:spLocks noChangeArrowheads="1"/>
          </p:cNvSpPr>
          <p:nvPr/>
        </p:nvSpPr>
        <p:spPr bwMode="auto">
          <a:xfrm>
            <a:off x="4549775" y="4933950"/>
            <a:ext cx="1344613" cy="24447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600">
                <a:solidFill>
                  <a:srgbClr val="000000"/>
                </a:solidFill>
              </a:rPr>
              <a:t>self-pollinate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6511"/>
                                        </p:tgtEl>
                                        <p:attrNameLst>
                                          <p:attrName>style.visibility</p:attrName>
                                        </p:attrNameLst>
                                      </p:cBhvr>
                                      <p:to>
                                        <p:strVal val="visible"/>
                                      </p:to>
                                    </p:set>
                                    <p:animEffect transition="in" filter="wipe(left)">
                                      <p:cBhvr>
                                        <p:cTn id="7" dur="500"/>
                                        <p:tgtEl>
                                          <p:spTgt spid="446511"/>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46501">
                                            <p:txEl>
                                              <p:pRg st="0" end="0"/>
                                            </p:txEl>
                                          </p:spTgt>
                                        </p:tgtEl>
                                        <p:attrNameLst>
                                          <p:attrName>style.visibility</p:attrName>
                                        </p:attrNameLst>
                                      </p:cBhvr>
                                      <p:to>
                                        <p:strVal val="visible"/>
                                      </p:to>
                                    </p:set>
                                    <p:anim calcmode="lin" valueType="num">
                                      <p:cBhvr additive="base">
                                        <p:cTn id="12" dur="500" fill="hold"/>
                                        <p:tgtEl>
                                          <p:spTgt spid="44650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65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46502">
                                            <p:txEl>
                                              <p:pRg st="0" end="0"/>
                                            </p:txEl>
                                          </p:spTgt>
                                        </p:tgtEl>
                                        <p:attrNameLst>
                                          <p:attrName>style.visibility</p:attrName>
                                        </p:attrNameLst>
                                      </p:cBhvr>
                                      <p:to>
                                        <p:strVal val="visible"/>
                                      </p:to>
                                    </p:set>
                                    <p:anim calcmode="lin" valueType="num">
                                      <p:cBhvr additive="base">
                                        <p:cTn id="18" dur="500" fill="hold"/>
                                        <p:tgtEl>
                                          <p:spTgt spid="446502">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465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46515"/>
                                        </p:tgtEl>
                                        <p:attrNameLst>
                                          <p:attrName>style.visibility</p:attrName>
                                        </p:attrNameLst>
                                      </p:cBhvr>
                                      <p:to>
                                        <p:strVal val="visible"/>
                                      </p:to>
                                    </p:set>
                                    <p:animEffect transition="in" filter="wipe(left)">
                                      <p:cBhvr>
                                        <p:cTn id="24" dur="500"/>
                                        <p:tgtEl>
                                          <p:spTgt spid="446515"/>
                                        </p:tgtEl>
                                      </p:cBhvr>
                                    </p:animEffect>
                                  </p:childTnLst>
                                  <p:subTnLst>
                                    <p:audio>
                                      <p:cMediaNode>
                                        <p:cTn display="0" masterRel="sameClick">
                                          <p:stCondLst>
                                            <p:cond evt="begin" delay="0">
                                              <p:tn val="22"/>
                                            </p:cond>
                                          </p:stCondLst>
                                          <p:endCondLst>
                                            <p:cond evt="onStopAudio" delay="0">
                                              <p:tgtEl>
                                                <p:sldTgt/>
                                              </p:tgtEl>
                                            </p:cond>
                                          </p:endCondLst>
                                        </p:cTn>
                                        <p:tgtEl>
                                          <p:sndTgt r:embed="rId3"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46506">
                                            <p:txEl>
                                              <p:pRg st="0" end="0"/>
                                            </p:txEl>
                                          </p:spTgt>
                                        </p:tgtEl>
                                        <p:attrNameLst>
                                          <p:attrName>style.visibility</p:attrName>
                                        </p:attrNameLst>
                                      </p:cBhvr>
                                      <p:to>
                                        <p:strVal val="visible"/>
                                      </p:to>
                                    </p:set>
                                    <p:anim calcmode="lin" valueType="num">
                                      <p:cBhvr additive="base">
                                        <p:cTn id="29" dur="500" fill="hold"/>
                                        <p:tgtEl>
                                          <p:spTgt spid="44650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465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Whoosh"/>
                                        </p:tgtEl>
                                      </p:cMediaNode>
                                    </p:audio>
                                  </p:subTnLst>
                                </p:cTn>
                              </p:par>
                            </p:childTnLst>
                          </p:cTn>
                        </p:par>
                        <p:par>
                          <p:cTn id="31" fill="hold" nodeType="afterGroup">
                            <p:stCondLst>
                              <p:cond delay="500"/>
                            </p:stCondLst>
                            <p:childTnLst>
                              <p:par>
                                <p:cTn id="32" presetID="2" presetClass="entr" presetSubtype="8" fill="hold" grpId="0" nodeType="afterEffect">
                                  <p:stCondLst>
                                    <p:cond delay="0"/>
                                  </p:stCondLst>
                                  <p:childTnLst>
                                    <p:set>
                                      <p:cBhvr>
                                        <p:cTn id="33" dur="1" fill="hold">
                                          <p:stCondLst>
                                            <p:cond delay="0"/>
                                          </p:stCondLst>
                                        </p:cTn>
                                        <p:tgtEl>
                                          <p:spTgt spid="446505">
                                            <p:txEl>
                                              <p:pRg st="0" end="0"/>
                                            </p:txEl>
                                          </p:spTgt>
                                        </p:tgtEl>
                                        <p:attrNameLst>
                                          <p:attrName>style.visibility</p:attrName>
                                        </p:attrNameLst>
                                      </p:cBhvr>
                                      <p:to>
                                        <p:strVal val="visible"/>
                                      </p:to>
                                    </p:set>
                                    <p:anim calcmode="lin" valueType="num">
                                      <p:cBhvr additive="base">
                                        <p:cTn id="34" dur="500" fill="hold"/>
                                        <p:tgtEl>
                                          <p:spTgt spid="446505">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44650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Whoosh"/>
                                        </p:tgtEl>
                                      </p:cMediaNode>
                                    </p:audio>
                                  </p:subTnLst>
                                </p:cTn>
                              </p:par>
                            </p:childTnLst>
                          </p:cTn>
                        </p:par>
                        <p:par>
                          <p:cTn id="36" fill="hold" nodeType="afterGroup">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446504">
                                            <p:txEl>
                                              <p:pRg st="0" end="0"/>
                                            </p:txEl>
                                          </p:spTgt>
                                        </p:tgtEl>
                                        <p:attrNameLst>
                                          <p:attrName>style.visibility</p:attrName>
                                        </p:attrNameLst>
                                      </p:cBhvr>
                                      <p:to>
                                        <p:strVal val="visible"/>
                                      </p:to>
                                    </p:set>
                                    <p:anim calcmode="lin" valueType="num">
                                      <p:cBhvr additive="base">
                                        <p:cTn id="39" dur="500" fill="hold"/>
                                        <p:tgtEl>
                                          <p:spTgt spid="446504">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465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
                                        </p:tgtEl>
                                      </p:cMediaNode>
                                    </p:audio>
                                  </p:subTnLst>
                                </p:cTn>
                              </p:par>
                            </p:childTnLst>
                          </p:cTn>
                        </p:par>
                        <p:par>
                          <p:cTn id="41" fill="hold" nodeType="afterGroup">
                            <p:stCondLst>
                              <p:cond delay="1500"/>
                            </p:stCondLst>
                            <p:childTnLst>
                              <p:par>
                                <p:cTn id="42" presetID="2" presetClass="entr" presetSubtype="8" fill="hold" grpId="0" nodeType="afterEffect">
                                  <p:stCondLst>
                                    <p:cond delay="0"/>
                                  </p:stCondLst>
                                  <p:childTnLst>
                                    <p:set>
                                      <p:cBhvr>
                                        <p:cTn id="43" dur="1" fill="hold">
                                          <p:stCondLst>
                                            <p:cond delay="0"/>
                                          </p:stCondLst>
                                        </p:cTn>
                                        <p:tgtEl>
                                          <p:spTgt spid="446503">
                                            <p:txEl>
                                              <p:pRg st="0" end="0"/>
                                            </p:txEl>
                                          </p:spTgt>
                                        </p:tgtEl>
                                        <p:attrNameLst>
                                          <p:attrName>style.visibility</p:attrName>
                                        </p:attrNameLst>
                                      </p:cBhvr>
                                      <p:to>
                                        <p:strVal val="visible"/>
                                      </p:to>
                                    </p:set>
                                    <p:anim calcmode="lin" valueType="num">
                                      <p:cBhvr additive="base">
                                        <p:cTn id="44" dur="500" fill="hold"/>
                                        <p:tgtEl>
                                          <p:spTgt spid="446503">
                                            <p:txEl>
                                              <p:pRg st="0" end="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4465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46533"/>
                                        </p:tgtEl>
                                        <p:attrNameLst>
                                          <p:attrName>style.visibility</p:attrName>
                                        </p:attrNameLst>
                                      </p:cBhvr>
                                      <p:to>
                                        <p:strVal val="visible"/>
                                      </p:to>
                                    </p:set>
                                    <p:animEffect transition="in" filter="wheel(1)">
                                      <p:cBhvr>
                                        <p:cTn id="50" dur="500"/>
                                        <p:tgtEl>
                                          <p:spTgt spid="446533"/>
                                        </p:tgtEl>
                                      </p:cBhvr>
                                    </p:animEffect>
                                  </p:childTnLst>
                                </p:cTn>
                              </p:par>
                            </p:childTnLst>
                          </p:cTn>
                        </p:par>
                        <p:par>
                          <p:cTn id="51" fill="hold" nodeType="afterGroup">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446534"/>
                                        </p:tgtEl>
                                        <p:attrNameLst>
                                          <p:attrName>style.visibility</p:attrName>
                                        </p:attrNameLst>
                                      </p:cBhvr>
                                      <p:to>
                                        <p:strVal val="visible"/>
                                      </p:to>
                                    </p:set>
                                    <p:animEffect transition="in" filter="wipe(left)">
                                      <p:cBhvr>
                                        <p:cTn id="54" dur="500"/>
                                        <p:tgtEl>
                                          <p:spTgt spid="446534"/>
                                        </p:tgtEl>
                                      </p:cBhvr>
                                    </p:animEffect>
                                  </p:childTnLst>
                                  <p:subTnLst>
                                    <p:audio>
                                      <p:cMediaNode>
                                        <p:cTn display="0" masterRel="sameClick">
                                          <p:stCondLst>
                                            <p:cond evt="begin" delay="0">
                                              <p:tn val="52"/>
                                            </p:cond>
                                          </p:stCondLst>
                                          <p:endCondLst>
                                            <p:cond evt="onStopAudio" delay="0">
                                              <p:tgtEl>
                                                <p:sldTgt/>
                                              </p:tgtEl>
                                            </p:cond>
                                          </p:endCondLst>
                                        </p:cTn>
                                        <p:tgtEl>
                                          <p:sndTgt r:embed="rId5" name="Chimes"/>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446552">
                                            <p:txEl>
                                              <p:pRg st="0" end="0"/>
                                            </p:txEl>
                                          </p:spTgt>
                                        </p:tgtEl>
                                        <p:attrNameLst>
                                          <p:attrName>style.visibility</p:attrName>
                                        </p:attrNameLst>
                                      </p:cBhvr>
                                      <p:to>
                                        <p:strVal val="visible"/>
                                      </p:to>
                                    </p:set>
                                    <p:anim calcmode="lin" valueType="num">
                                      <p:cBhvr additive="base">
                                        <p:cTn id="59" dur="500" fill="hold"/>
                                        <p:tgtEl>
                                          <p:spTgt spid="446552">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465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Pencil Check"/>
                                        </p:tgtEl>
                                      </p:cMediaNode>
                                    </p:audio>
                                  </p:subTnLst>
                                </p:cTn>
                              </p:par>
                            </p:childTnLst>
                          </p:cTn>
                        </p:par>
                        <p:par>
                          <p:cTn id="61" fill="hold" nodeType="afterGroup">
                            <p:stCondLst>
                              <p:cond delay="500"/>
                            </p:stCondLst>
                            <p:childTnLst>
                              <p:par>
                                <p:cTn id="62" presetID="2" presetClass="entr" presetSubtype="8" fill="hold" grpId="0" nodeType="afterEffect">
                                  <p:stCondLst>
                                    <p:cond delay="0"/>
                                  </p:stCondLst>
                                  <p:childTnLst>
                                    <p:set>
                                      <p:cBhvr>
                                        <p:cTn id="63" dur="1" fill="hold">
                                          <p:stCondLst>
                                            <p:cond delay="0"/>
                                          </p:stCondLst>
                                        </p:cTn>
                                        <p:tgtEl>
                                          <p:spTgt spid="446551">
                                            <p:txEl>
                                              <p:pRg st="0" end="0"/>
                                            </p:txEl>
                                          </p:spTgt>
                                        </p:tgtEl>
                                        <p:attrNameLst>
                                          <p:attrName>style.visibility</p:attrName>
                                        </p:attrNameLst>
                                      </p:cBhvr>
                                      <p:to>
                                        <p:strVal val="visible"/>
                                      </p:to>
                                    </p:set>
                                    <p:anim calcmode="lin" valueType="num">
                                      <p:cBhvr additive="base">
                                        <p:cTn id="64" dur="500" fill="hold"/>
                                        <p:tgtEl>
                                          <p:spTgt spid="446551">
                                            <p:txEl>
                                              <p:pRg st="0" end="0"/>
                                            </p:txEl>
                                          </p:spTgt>
                                        </p:tgtEl>
                                        <p:attrNameLst>
                                          <p:attrName>ppt_x</p:attrName>
                                        </p:attrNameLst>
                                      </p:cBhvr>
                                      <p:tavLst>
                                        <p:tav tm="0">
                                          <p:val>
                                            <p:strVal val="0-#ppt_w/2"/>
                                          </p:val>
                                        </p:tav>
                                        <p:tav tm="100000">
                                          <p:val>
                                            <p:strVal val="#ppt_x"/>
                                          </p:val>
                                        </p:tav>
                                      </p:tavLst>
                                    </p:anim>
                                    <p:anim calcmode="lin" valueType="num">
                                      <p:cBhvr additive="base">
                                        <p:cTn id="65" dur="500" fill="hold"/>
                                        <p:tgtEl>
                                          <p:spTgt spid="4465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Pencil Check"/>
                                        </p:tgtEl>
                                      </p:cMediaNode>
                                    </p:audio>
                                  </p:subTnLst>
                                </p:cTn>
                              </p:par>
                            </p:childTnLst>
                          </p:cTn>
                        </p:par>
                        <p:par>
                          <p:cTn id="66" fill="hold" nodeType="afterGroup">
                            <p:stCondLst>
                              <p:cond delay="1000"/>
                            </p:stCondLst>
                            <p:childTnLst>
                              <p:par>
                                <p:cTn id="67" presetID="2" presetClass="entr" presetSubtype="8" fill="hold" grpId="0" nodeType="afterEffect">
                                  <p:stCondLst>
                                    <p:cond delay="0"/>
                                  </p:stCondLst>
                                  <p:childTnLst>
                                    <p:set>
                                      <p:cBhvr>
                                        <p:cTn id="68" dur="1" fill="hold">
                                          <p:stCondLst>
                                            <p:cond delay="0"/>
                                          </p:stCondLst>
                                        </p:cTn>
                                        <p:tgtEl>
                                          <p:spTgt spid="446550">
                                            <p:txEl>
                                              <p:pRg st="0" end="0"/>
                                            </p:txEl>
                                          </p:spTgt>
                                        </p:tgtEl>
                                        <p:attrNameLst>
                                          <p:attrName>style.visibility</p:attrName>
                                        </p:attrNameLst>
                                      </p:cBhvr>
                                      <p:to>
                                        <p:strVal val="visible"/>
                                      </p:to>
                                    </p:set>
                                    <p:anim calcmode="lin" valueType="num">
                                      <p:cBhvr additive="base">
                                        <p:cTn id="69" dur="500" fill="hold"/>
                                        <p:tgtEl>
                                          <p:spTgt spid="446550">
                                            <p:txEl>
                                              <p:pRg st="0" end="0"/>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4465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Pencil Check"/>
                                        </p:tgtEl>
                                      </p:cMediaNode>
                                    </p:audio>
                                  </p:subTnLst>
                                </p:cTn>
                              </p:par>
                            </p:childTnLst>
                          </p:cTn>
                        </p:par>
                        <p:par>
                          <p:cTn id="71" fill="hold" nodeType="afterGroup">
                            <p:stCondLst>
                              <p:cond delay="1500"/>
                            </p:stCondLst>
                            <p:childTnLst>
                              <p:par>
                                <p:cTn id="72" presetID="2" presetClass="entr" presetSubtype="8" fill="hold" grpId="0" nodeType="afterEffect">
                                  <p:stCondLst>
                                    <p:cond delay="0"/>
                                  </p:stCondLst>
                                  <p:childTnLst>
                                    <p:set>
                                      <p:cBhvr>
                                        <p:cTn id="73" dur="1" fill="hold">
                                          <p:stCondLst>
                                            <p:cond delay="0"/>
                                          </p:stCondLst>
                                        </p:cTn>
                                        <p:tgtEl>
                                          <p:spTgt spid="446549">
                                            <p:txEl>
                                              <p:pRg st="0" end="0"/>
                                            </p:txEl>
                                          </p:spTgt>
                                        </p:tgtEl>
                                        <p:attrNameLst>
                                          <p:attrName>style.visibility</p:attrName>
                                        </p:attrNameLst>
                                      </p:cBhvr>
                                      <p:to>
                                        <p:strVal val="visible"/>
                                      </p:to>
                                    </p:set>
                                    <p:anim calcmode="lin" valueType="num">
                                      <p:cBhvr additive="base">
                                        <p:cTn id="74" dur="500" fill="hold"/>
                                        <p:tgtEl>
                                          <p:spTgt spid="446549">
                                            <p:txEl>
                                              <p:pRg st="0" end="0"/>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4465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549" grpId="0" build="p" autoUpdateAnimBg="0" advAuto="0"/>
      <p:bldP spid="446550" grpId="0" build="p" autoUpdateAnimBg="0" advAuto="0"/>
      <p:bldP spid="446551" grpId="0" build="p" autoUpdateAnimBg="0" advAuto="0"/>
      <p:bldP spid="446552" grpId="0" build="p" autoUpdateAnimBg="0"/>
      <p:bldP spid="446501" grpId="0" build="p" autoUpdateAnimBg="0"/>
      <p:bldP spid="446502" grpId="0" build="p" autoUpdateAnimBg="0"/>
      <p:bldP spid="446503" grpId="0" build="p" autoUpdateAnimBg="0" advAuto="0"/>
      <p:bldP spid="446504" grpId="0" build="p" autoUpdateAnimBg="0" advAuto="0"/>
      <p:bldP spid="446505" grpId="0" build="p" autoUpdateAnimBg="0" advAuto="0"/>
      <p:bldP spid="446506" grpId="0" build="p" autoUpdateAnimBg="0"/>
      <p:bldP spid="446511" grpId="0" animBg="1" autoUpdateAnimBg="0"/>
      <p:bldP spid="446515" grpId="0" animBg="1" autoUpdateAnimBg="0"/>
      <p:bldP spid="446533" grpId="0" animBg="1"/>
      <p:bldP spid="44653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4242" name="Group 2">
            <a:extLst>
              <a:ext uri="{FF2B5EF4-FFF2-40B4-BE49-F238E27FC236}">
                <a16:creationId xmlns:a16="http://schemas.microsoft.com/office/drawing/2014/main" id="{F97B88CE-F7FA-D84B-A0D7-77BCA4DA3A07}"/>
              </a:ext>
            </a:extLst>
          </p:cNvPr>
          <p:cNvGraphicFramePr>
            <a:graphicFrameLocks noGrp="1"/>
          </p:cNvGraphicFramePr>
          <p:nvPr/>
        </p:nvGraphicFramePr>
        <p:xfrm>
          <a:off x="1722438" y="3644900"/>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901" name="Rectangle 19">
            <a:extLst>
              <a:ext uri="{FF2B5EF4-FFF2-40B4-BE49-F238E27FC236}">
                <a16:creationId xmlns:a16="http://schemas.microsoft.com/office/drawing/2014/main" id="{D7A6EDD1-670D-C64A-AB7A-455FC984F6DF}"/>
              </a:ext>
            </a:extLst>
          </p:cNvPr>
          <p:cNvSpPr>
            <a:spLocks noGrp="1" noChangeArrowheads="1"/>
          </p:cNvSpPr>
          <p:nvPr>
            <p:ph type="title"/>
          </p:nvPr>
        </p:nvSpPr>
        <p:spPr/>
        <p:txBody>
          <a:bodyPr/>
          <a:lstStyle/>
          <a:p>
            <a:pPr eaLnBrk="1" hangingPunct="1"/>
            <a:r>
              <a:rPr lang="en-US" altLang="en-US"/>
              <a:t>Punnett squares</a:t>
            </a:r>
          </a:p>
        </p:txBody>
      </p:sp>
      <p:sp>
        <p:nvSpPr>
          <p:cNvPr id="37902" name="Rectangle 20" descr="Rectangle: Click to edit Master text styles&#13;&#10;Second level&#13;&#10;Third level&#13;&#10;Fourth level&#13;&#10;Fifth level">
            <a:extLst>
              <a:ext uri="{FF2B5EF4-FFF2-40B4-BE49-F238E27FC236}">
                <a16:creationId xmlns:a16="http://schemas.microsoft.com/office/drawing/2014/main" id="{3ED35459-706E-1F46-8058-9D42C712CDB5}"/>
              </a:ext>
            </a:extLst>
          </p:cNvPr>
          <p:cNvSpPr>
            <a:spLocks noGrp="1" noChangeArrowheads="1"/>
          </p:cNvSpPr>
          <p:nvPr>
            <p:ph type="body" idx="1"/>
          </p:nvPr>
        </p:nvSpPr>
        <p:spPr>
          <a:xfrm>
            <a:off x="2027238" y="1268413"/>
            <a:ext cx="2057400" cy="533400"/>
          </a:xfrm>
          <a:noFill/>
        </p:spPr>
        <p:txBody>
          <a:bodyPr/>
          <a:lstStyle/>
          <a:p>
            <a:pPr algn="ctr">
              <a:lnSpc>
                <a:spcPct val="90000"/>
              </a:lnSpc>
              <a:spcBef>
                <a:spcPct val="0"/>
              </a:spcBef>
              <a:buClrTx/>
              <a:buSzTx/>
              <a:buFontTx/>
              <a:buNone/>
            </a:pPr>
            <a:r>
              <a:rPr lang="en-US" altLang="en-US"/>
              <a:t>P</a:t>
            </a:r>
            <a:r>
              <a:rPr lang="en-US" altLang="en-US" i="1"/>
              <a:t>p</a:t>
            </a:r>
            <a:r>
              <a:rPr lang="en-US" altLang="en-US"/>
              <a:t>   x   P</a:t>
            </a:r>
            <a:r>
              <a:rPr lang="en-US" altLang="en-US" i="1"/>
              <a:t>p</a:t>
            </a:r>
            <a:endParaRPr lang="en-US" altLang="en-US"/>
          </a:p>
        </p:txBody>
      </p:sp>
      <p:grpSp>
        <p:nvGrpSpPr>
          <p:cNvPr id="2" name="Group 21">
            <a:extLst>
              <a:ext uri="{FF2B5EF4-FFF2-40B4-BE49-F238E27FC236}">
                <a16:creationId xmlns:a16="http://schemas.microsoft.com/office/drawing/2014/main" id="{46FDFD7C-76B2-494A-AD3A-04DD6FAB621E}"/>
              </a:ext>
            </a:extLst>
          </p:cNvPr>
          <p:cNvGrpSpPr>
            <a:grpSpLocks/>
          </p:cNvGrpSpPr>
          <p:nvPr/>
        </p:nvGrpSpPr>
        <p:grpSpPr bwMode="auto">
          <a:xfrm>
            <a:off x="2179638" y="2697163"/>
            <a:ext cx="1892300" cy="887412"/>
            <a:chOff x="1757" y="1699"/>
            <a:chExt cx="1192" cy="559"/>
          </a:xfrm>
        </p:grpSpPr>
        <p:sp>
          <p:nvSpPr>
            <p:cNvPr id="37952" name="Rectangle 22">
              <a:extLst>
                <a:ext uri="{FF2B5EF4-FFF2-40B4-BE49-F238E27FC236}">
                  <a16:creationId xmlns:a16="http://schemas.microsoft.com/office/drawing/2014/main" id="{B932DB5B-33B6-9B4C-A129-80FADFCE2421}"/>
                </a:ext>
              </a:extLst>
            </p:cNvPr>
            <p:cNvSpPr>
              <a:spLocks noChangeArrowheads="1"/>
            </p:cNvSpPr>
            <p:nvPr/>
          </p:nvSpPr>
          <p:spPr bwMode="auto">
            <a:xfrm>
              <a:off x="1805" y="1912"/>
              <a:ext cx="2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p>
          </p:txBody>
        </p:sp>
        <p:sp>
          <p:nvSpPr>
            <p:cNvPr id="37953" name="Rectangle 23">
              <a:extLst>
                <a:ext uri="{FF2B5EF4-FFF2-40B4-BE49-F238E27FC236}">
                  <a16:creationId xmlns:a16="http://schemas.microsoft.com/office/drawing/2014/main" id="{E2C714F7-5662-A245-89C9-76D421556B92}"/>
                </a:ext>
              </a:extLst>
            </p:cNvPr>
            <p:cNvSpPr>
              <a:spLocks noChangeArrowheads="1"/>
            </p:cNvSpPr>
            <p:nvPr/>
          </p:nvSpPr>
          <p:spPr bwMode="auto">
            <a:xfrm>
              <a:off x="2675" y="1912"/>
              <a:ext cx="2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F116A"/>
                  </a:solidFill>
                </a:rPr>
                <a:t>p</a:t>
              </a:r>
            </a:p>
          </p:txBody>
        </p:sp>
        <p:sp>
          <p:nvSpPr>
            <p:cNvPr id="37954" name="Rectangle 24">
              <a:extLst>
                <a:ext uri="{FF2B5EF4-FFF2-40B4-BE49-F238E27FC236}">
                  <a16:creationId xmlns:a16="http://schemas.microsoft.com/office/drawing/2014/main" id="{2E7C6354-AD12-5448-BDAC-C25C8CE018A7}"/>
                </a:ext>
              </a:extLst>
            </p:cNvPr>
            <p:cNvSpPr>
              <a:spLocks noChangeArrowheads="1"/>
            </p:cNvSpPr>
            <p:nvPr/>
          </p:nvSpPr>
          <p:spPr bwMode="auto">
            <a:xfrm>
              <a:off x="1757" y="1699"/>
              <a:ext cx="119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6301"/>
                  </a:solidFill>
                </a:rPr>
                <a:t>male / sperm</a:t>
              </a:r>
              <a:endParaRPr lang="en-US" altLang="en-US" sz="3000">
                <a:solidFill>
                  <a:srgbClr val="0F116A"/>
                </a:solidFill>
              </a:endParaRPr>
            </a:p>
          </p:txBody>
        </p:sp>
      </p:grpSp>
      <p:grpSp>
        <p:nvGrpSpPr>
          <p:cNvPr id="3" name="Group 25">
            <a:extLst>
              <a:ext uri="{FF2B5EF4-FFF2-40B4-BE49-F238E27FC236}">
                <a16:creationId xmlns:a16="http://schemas.microsoft.com/office/drawing/2014/main" id="{78C3D314-8708-014A-97D3-3EAE7D615CEA}"/>
              </a:ext>
            </a:extLst>
          </p:cNvPr>
          <p:cNvGrpSpPr>
            <a:grpSpLocks/>
          </p:cNvGrpSpPr>
          <p:nvPr/>
        </p:nvGrpSpPr>
        <p:grpSpPr bwMode="auto">
          <a:xfrm>
            <a:off x="671513" y="4008438"/>
            <a:ext cx="803275" cy="1954212"/>
            <a:chOff x="807" y="2525"/>
            <a:chExt cx="506" cy="1231"/>
          </a:xfrm>
        </p:grpSpPr>
        <p:sp>
          <p:nvSpPr>
            <p:cNvPr id="37949" name="Rectangle 26">
              <a:extLst>
                <a:ext uri="{FF2B5EF4-FFF2-40B4-BE49-F238E27FC236}">
                  <a16:creationId xmlns:a16="http://schemas.microsoft.com/office/drawing/2014/main" id="{945CB11F-573F-384D-80B4-C2D5091913F4}"/>
                </a:ext>
              </a:extLst>
            </p:cNvPr>
            <p:cNvSpPr>
              <a:spLocks noChangeArrowheads="1"/>
            </p:cNvSpPr>
            <p:nvPr/>
          </p:nvSpPr>
          <p:spPr bwMode="auto">
            <a:xfrm>
              <a:off x="1037" y="2584"/>
              <a:ext cx="2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p>
          </p:txBody>
        </p:sp>
        <p:sp>
          <p:nvSpPr>
            <p:cNvPr id="37950" name="Rectangle 27">
              <a:extLst>
                <a:ext uri="{FF2B5EF4-FFF2-40B4-BE49-F238E27FC236}">
                  <a16:creationId xmlns:a16="http://schemas.microsoft.com/office/drawing/2014/main" id="{465E468F-227C-E044-B6AF-9938F7BCB72C}"/>
                </a:ext>
              </a:extLst>
            </p:cNvPr>
            <p:cNvSpPr>
              <a:spLocks noChangeArrowheads="1"/>
            </p:cNvSpPr>
            <p:nvPr/>
          </p:nvSpPr>
          <p:spPr bwMode="auto">
            <a:xfrm>
              <a:off x="1037" y="3312"/>
              <a:ext cx="2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F116A"/>
                  </a:solidFill>
                </a:rPr>
                <a:t>p</a:t>
              </a:r>
            </a:p>
          </p:txBody>
        </p:sp>
        <p:sp>
          <p:nvSpPr>
            <p:cNvPr id="37951" name="Rectangle 28">
              <a:extLst>
                <a:ext uri="{FF2B5EF4-FFF2-40B4-BE49-F238E27FC236}">
                  <a16:creationId xmlns:a16="http://schemas.microsoft.com/office/drawing/2014/main" id="{41638253-A096-B84E-A240-3535C732938B}"/>
                </a:ext>
              </a:extLst>
            </p:cNvPr>
            <p:cNvSpPr>
              <a:spLocks noChangeArrowheads="1"/>
            </p:cNvSpPr>
            <p:nvPr/>
          </p:nvSpPr>
          <p:spPr bwMode="auto">
            <a:xfrm rot="-5400000">
              <a:off x="326" y="3006"/>
              <a:ext cx="12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6301"/>
                  </a:solidFill>
                </a:rPr>
                <a:t>female / eggs</a:t>
              </a:r>
              <a:endParaRPr lang="en-US" altLang="en-US" sz="3000">
                <a:solidFill>
                  <a:srgbClr val="0F116A"/>
                </a:solidFill>
              </a:endParaRPr>
            </a:p>
          </p:txBody>
        </p:sp>
      </p:grpSp>
      <p:grpSp>
        <p:nvGrpSpPr>
          <p:cNvPr id="4" name="Group 85">
            <a:extLst>
              <a:ext uri="{FF2B5EF4-FFF2-40B4-BE49-F238E27FC236}">
                <a16:creationId xmlns:a16="http://schemas.microsoft.com/office/drawing/2014/main" id="{4A95F486-D9AF-DF40-A9EE-28115FC0ADB5}"/>
              </a:ext>
            </a:extLst>
          </p:cNvPr>
          <p:cNvGrpSpPr>
            <a:grpSpLocks/>
          </p:cNvGrpSpPr>
          <p:nvPr/>
        </p:nvGrpSpPr>
        <p:grpSpPr bwMode="auto">
          <a:xfrm>
            <a:off x="5334000" y="2765425"/>
            <a:ext cx="1423988" cy="914400"/>
            <a:chOff x="3360" y="1493"/>
            <a:chExt cx="897" cy="576"/>
          </a:xfrm>
        </p:grpSpPr>
        <p:pic>
          <p:nvPicPr>
            <p:cNvPr id="37947" name="Picture 81" descr="13_11b">
              <a:extLst>
                <a:ext uri="{FF2B5EF4-FFF2-40B4-BE49-F238E27FC236}">
                  <a16:creationId xmlns:a16="http://schemas.microsoft.com/office/drawing/2014/main" id="{734486AC-D709-B348-A40B-C8A0A1E2C5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3804" y="1493"/>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8" name="Rectangle 34">
              <a:extLst>
                <a:ext uri="{FF2B5EF4-FFF2-40B4-BE49-F238E27FC236}">
                  <a16:creationId xmlns:a16="http://schemas.microsoft.com/office/drawing/2014/main" id="{7595447D-F0A6-8647-B7B8-591114769BD9}"/>
                </a:ext>
              </a:extLst>
            </p:cNvPr>
            <p:cNvSpPr>
              <a:spLocks noChangeArrowheads="1"/>
            </p:cNvSpPr>
            <p:nvPr/>
          </p:nvSpPr>
          <p:spPr bwMode="auto">
            <a:xfrm>
              <a:off x="3360" y="1530"/>
              <a:ext cx="4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PP</a:t>
              </a:r>
            </a:p>
          </p:txBody>
        </p:sp>
      </p:grpSp>
      <p:grpSp>
        <p:nvGrpSpPr>
          <p:cNvPr id="5" name="Group 45">
            <a:extLst>
              <a:ext uri="{FF2B5EF4-FFF2-40B4-BE49-F238E27FC236}">
                <a16:creationId xmlns:a16="http://schemas.microsoft.com/office/drawing/2014/main" id="{DFDA3D55-6C63-DF4A-9EEB-E6C29D5399BD}"/>
              </a:ext>
            </a:extLst>
          </p:cNvPr>
          <p:cNvGrpSpPr>
            <a:grpSpLocks/>
          </p:cNvGrpSpPr>
          <p:nvPr/>
        </p:nvGrpSpPr>
        <p:grpSpPr bwMode="auto">
          <a:xfrm>
            <a:off x="8001000" y="2757488"/>
            <a:ext cx="920750" cy="2438400"/>
            <a:chOff x="5040" y="1824"/>
            <a:chExt cx="580" cy="1536"/>
          </a:xfrm>
        </p:grpSpPr>
        <p:sp>
          <p:nvSpPr>
            <p:cNvPr id="37945" name="Rectangle 46">
              <a:extLst>
                <a:ext uri="{FF2B5EF4-FFF2-40B4-BE49-F238E27FC236}">
                  <a16:creationId xmlns:a16="http://schemas.microsoft.com/office/drawing/2014/main" id="{B26A0107-65E7-C643-B2E1-9E1130A0FCEB}"/>
                </a:ext>
              </a:extLst>
            </p:cNvPr>
            <p:cNvSpPr>
              <a:spLocks noChangeArrowheads="1"/>
            </p:cNvSpPr>
            <p:nvPr/>
          </p:nvSpPr>
          <p:spPr bwMode="auto">
            <a:xfrm>
              <a:off x="5088" y="2352"/>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rgbClr val="8044BC"/>
                  </a:solidFill>
                </a:rPr>
                <a:t>75%</a:t>
              </a:r>
            </a:p>
          </p:txBody>
        </p:sp>
        <p:sp>
          <p:nvSpPr>
            <p:cNvPr id="37946" name="Line 47">
              <a:extLst>
                <a:ext uri="{FF2B5EF4-FFF2-40B4-BE49-F238E27FC236}">
                  <a16:creationId xmlns:a16="http://schemas.microsoft.com/office/drawing/2014/main" id="{4EF3D814-2612-0444-84B9-29410D16201B}"/>
                </a:ext>
              </a:extLst>
            </p:cNvPr>
            <p:cNvSpPr>
              <a:spLocks noChangeShapeType="1"/>
            </p:cNvSpPr>
            <p:nvPr/>
          </p:nvSpPr>
          <p:spPr bwMode="auto">
            <a:xfrm>
              <a:off x="5040" y="1824"/>
              <a:ext cx="0" cy="1536"/>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48">
            <a:extLst>
              <a:ext uri="{FF2B5EF4-FFF2-40B4-BE49-F238E27FC236}">
                <a16:creationId xmlns:a16="http://schemas.microsoft.com/office/drawing/2014/main" id="{A9790CC9-5382-D24B-8001-6DC4B81694D5}"/>
              </a:ext>
            </a:extLst>
          </p:cNvPr>
          <p:cNvGrpSpPr>
            <a:grpSpLocks/>
          </p:cNvGrpSpPr>
          <p:nvPr/>
        </p:nvGrpSpPr>
        <p:grpSpPr bwMode="auto">
          <a:xfrm>
            <a:off x="8001000" y="5272088"/>
            <a:ext cx="920750" cy="762000"/>
            <a:chOff x="5040" y="3408"/>
            <a:chExt cx="580" cy="480"/>
          </a:xfrm>
        </p:grpSpPr>
        <p:sp>
          <p:nvSpPr>
            <p:cNvPr id="37943" name="Rectangle 49">
              <a:extLst>
                <a:ext uri="{FF2B5EF4-FFF2-40B4-BE49-F238E27FC236}">
                  <a16:creationId xmlns:a16="http://schemas.microsoft.com/office/drawing/2014/main" id="{23309BE4-125E-1245-9D69-DD0336F7F697}"/>
                </a:ext>
              </a:extLst>
            </p:cNvPr>
            <p:cNvSpPr>
              <a:spLocks noChangeArrowheads="1"/>
            </p:cNvSpPr>
            <p:nvPr/>
          </p:nvSpPr>
          <p:spPr bwMode="auto">
            <a:xfrm>
              <a:off x="5088" y="3456"/>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rgbClr val="000000"/>
                  </a:solidFill>
                </a:rPr>
                <a:t>25%</a:t>
              </a:r>
              <a:endParaRPr lang="en-US" altLang="en-US">
                <a:solidFill>
                  <a:srgbClr val="0F116A"/>
                </a:solidFill>
              </a:endParaRPr>
            </a:p>
          </p:txBody>
        </p:sp>
        <p:sp>
          <p:nvSpPr>
            <p:cNvPr id="37944" name="Line 50">
              <a:extLst>
                <a:ext uri="{FF2B5EF4-FFF2-40B4-BE49-F238E27FC236}">
                  <a16:creationId xmlns:a16="http://schemas.microsoft.com/office/drawing/2014/main" id="{FD0B0069-AF64-8B47-BD67-0713FF040AE9}"/>
                </a:ext>
              </a:extLst>
            </p:cNvPr>
            <p:cNvSpPr>
              <a:spLocks noChangeShapeType="1"/>
            </p:cNvSpPr>
            <p:nvPr/>
          </p:nvSpPr>
          <p:spPr bwMode="auto">
            <a:xfrm>
              <a:off x="5040" y="3408"/>
              <a:ext cx="0" cy="48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4291" name="AutoShape 51">
            <a:extLst>
              <a:ext uri="{FF2B5EF4-FFF2-40B4-BE49-F238E27FC236}">
                <a16:creationId xmlns:a16="http://schemas.microsoft.com/office/drawing/2014/main" id="{4E8A40EA-96BD-0A49-AEA9-40B650BAB919}"/>
              </a:ext>
            </a:extLst>
          </p:cNvPr>
          <p:cNvSpPr>
            <a:spLocks noChangeArrowheads="1"/>
          </p:cNvSpPr>
          <p:nvPr/>
        </p:nvSpPr>
        <p:spPr bwMode="auto">
          <a:xfrm>
            <a:off x="8156575" y="6194425"/>
            <a:ext cx="703263"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t>3:1</a:t>
            </a:r>
            <a:endParaRPr lang="en-US" altLang="en-US" sz="3000">
              <a:solidFill>
                <a:srgbClr val="0F116A"/>
              </a:solidFill>
            </a:endParaRPr>
          </a:p>
        </p:txBody>
      </p:sp>
      <p:grpSp>
        <p:nvGrpSpPr>
          <p:cNvPr id="7" name="Group 52">
            <a:extLst>
              <a:ext uri="{FF2B5EF4-FFF2-40B4-BE49-F238E27FC236}">
                <a16:creationId xmlns:a16="http://schemas.microsoft.com/office/drawing/2014/main" id="{FD9D711C-7A13-7B41-8FBA-BD518D559656}"/>
              </a:ext>
            </a:extLst>
          </p:cNvPr>
          <p:cNvGrpSpPr>
            <a:grpSpLocks/>
          </p:cNvGrpSpPr>
          <p:nvPr/>
        </p:nvGrpSpPr>
        <p:grpSpPr bwMode="auto">
          <a:xfrm>
            <a:off x="7010400" y="2757488"/>
            <a:ext cx="920750" cy="762000"/>
            <a:chOff x="4416" y="1488"/>
            <a:chExt cx="580" cy="480"/>
          </a:xfrm>
        </p:grpSpPr>
        <p:sp>
          <p:nvSpPr>
            <p:cNvPr id="37941" name="Rectangle 53">
              <a:extLst>
                <a:ext uri="{FF2B5EF4-FFF2-40B4-BE49-F238E27FC236}">
                  <a16:creationId xmlns:a16="http://schemas.microsoft.com/office/drawing/2014/main" id="{3B6B8BD5-D90C-FA4B-8639-DEFAB9586D46}"/>
                </a:ext>
              </a:extLst>
            </p:cNvPr>
            <p:cNvSpPr>
              <a:spLocks noChangeArrowheads="1"/>
            </p:cNvSpPr>
            <p:nvPr/>
          </p:nvSpPr>
          <p:spPr bwMode="auto">
            <a:xfrm>
              <a:off x="4464" y="1584"/>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rgbClr val="8044BC"/>
                  </a:solidFill>
                </a:rPr>
                <a:t>25%</a:t>
              </a:r>
            </a:p>
          </p:txBody>
        </p:sp>
        <p:sp>
          <p:nvSpPr>
            <p:cNvPr id="37942" name="Line 54">
              <a:extLst>
                <a:ext uri="{FF2B5EF4-FFF2-40B4-BE49-F238E27FC236}">
                  <a16:creationId xmlns:a16="http://schemas.microsoft.com/office/drawing/2014/main" id="{CF853F0B-B8E9-A44A-BA50-BE5D598D13FB}"/>
                </a:ext>
              </a:extLst>
            </p:cNvPr>
            <p:cNvSpPr>
              <a:spLocks noChangeShapeType="1"/>
            </p:cNvSpPr>
            <p:nvPr/>
          </p:nvSpPr>
          <p:spPr bwMode="auto">
            <a:xfrm>
              <a:off x="4416" y="1488"/>
              <a:ext cx="0" cy="48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8" name="Group 55">
            <a:extLst>
              <a:ext uri="{FF2B5EF4-FFF2-40B4-BE49-F238E27FC236}">
                <a16:creationId xmlns:a16="http://schemas.microsoft.com/office/drawing/2014/main" id="{C32CA130-3FF3-774B-90C0-5413E3C0292A}"/>
              </a:ext>
            </a:extLst>
          </p:cNvPr>
          <p:cNvGrpSpPr>
            <a:grpSpLocks/>
          </p:cNvGrpSpPr>
          <p:nvPr/>
        </p:nvGrpSpPr>
        <p:grpSpPr bwMode="auto">
          <a:xfrm>
            <a:off x="7010400" y="3595688"/>
            <a:ext cx="920750" cy="1600200"/>
            <a:chOff x="4416" y="2016"/>
            <a:chExt cx="580" cy="1008"/>
          </a:xfrm>
        </p:grpSpPr>
        <p:sp>
          <p:nvSpPr>
            <p:cNvPr id="37939" name="Line 56">
              <a:extLst>
                <a:ext uri="{FF2B5EF4-FFF2-40B4-BE49-F238E27FC236}">
                  <a16:creationId xmlns:a16="http://schemas.microsoft.com/office/drawing/2014/main" id="{4DEF9633-B342-054A-80AB-797B70D17E6C}"/>
                </a:ext>
              </a:extLst>
            </p:cNvPr>
            <p:cNvSpPr>
              <a:spLocks noChangeShapeType="1"/>
            </p:cNvSpPr>
            <p:nvPr/>
          </p:nvSpPr>
          <p:spPr bwMode="auto">
            <a:xfrm>
              <a:off x="4416" y="2016"/>
              <a:ext cx="0" cy="1008"/>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940" name="Rectangle 57">
              <a:extLst>
                <a:ext uri="{FF2B5EF4-FFF2-40B4-BE49-F238E27FC236}">
                  <a16:creationId xmlns:a16="http://schemas.microsoft.com/office/drawing/2014/main" id="{6C5F469E-7600-2C4E-BF9F-838DF950E98B}"/>
                </a:ext>
              </a:extLst>
            </p:cNvPr>
            <p:cNvSpPr>
              <a:spLocks noChangeArrowheads="1"/>
            </p:cNvSpPr>
            <p:nvPr/>
          </p:nvSpPr>
          <p:spPr bwMode="auto">
            <a:xfrm>
              <a:off x="4464" y="2304"/>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rgbClr val="8044BC"/>
                  </a:solidFill>
                </a:rPr>
                <a:t>50%</a:t>
              </a:r>
            </a:p>
          </p:txBody>
        </p:sp>
      </p:grpSp>
      <p:grpSp>
        <p:nvGrpSpPr>
          <p:cNvPr id="9" name="Group 58">
            <a:extLst>
              <a:ext uri="{FF2B5EF4-FFF2-40B4-BE49-F238E27FC236}">
                <a16:creationId xmlns:a16="http://schemas.microsoft.com/office/drawing/2014/main" id="{BE25E898-8F73-FE45-97A1-91FA0D4E38D1}"/>
              </a:ext>
            </a:extLst>
          </p:cNvPr>
          <p:cNvGrpSpPr>
            <a:grpSpLocks/>
          </p:cNvGrpSpPr>
          <p:nvPr/>
        </p:nvGrpSpPr>
        <p:grpSpPr bwMode="auto">
          <a:xfrm>
            <a:off x="7010400" y="5272088"/>
            <a:ext cx="920750" cy="762000"/>
            <a:chOff x="5040" y="3408"/>
            <a:chExt cx="580" cy="480"/>
          </a:xfrm>
        </p:grpSpPr>
        <p:sp>
          <p:nvSpPr>
            <p:cNvPr id="37937" name="Rectangle 59">
              <a:extLst>
                <a:ext uri="{FF2B5EF4-FFF2-40B4-BE49-F238E27FC236}">
                  <a16:creationId xmlns:a16="http://schemas.microsoft.com/office/drawing/2014/main" id="{0F4327C4-E38D-A548-A09E-439357C001DB}"/>
                </a:ext>
              </a:extLst>
            </p:cNvPr>
            <p:cNvSpPr>
              <a:spLocks noChangeArrowheads="1"/>
            </p:cNvSpPr>
            <p:nvPr/>
          </p:nvSpPr>
          <p:spPr bwMode="auto">
            <a:xfrm>
              <a:off x="5088" y="3456"/>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rgbClr val="000000"/>
                  </a:solidFill>
                </a:rPr>
                <a:t>25%</a:t>
              </a:r>
              <a:endParaRPr lang="en-US" altLang="en-US">
                <a:solidFill>
                  <a:srgbClr val="0F116A"/>
                </a:solidFill>
              </a:endParaRPr>
            </a:p>
          </p:txBody>
        </p:sp>
        <p:sp>
          <p:nvSpPr>
            <p:cNvPr id="37938" name="Line 60">
              <a:extLst>
                <a:ext uri="{FF2B5EF4-FFF2-40B4-BE49-F238E27FC236}">
                  <a16:creationId xmlns:a16="http://schemas.microsoft.com/office/drawing/2014/main" id="{BEEA6075-7164-2E4D-A866-E6153249ACEA}"/>
                </a:ext>
              </a:extLst>
            </p:cNvPr>
            <p:cNvSpPr>
              <a:spLocks noChangeShapeType="1"/>
            </p:cNvSpPr>
            <p:nvPr/>
          </p:nvSpPr>
          <p:spPr bwMode="auto">
            <a:xfrm>
              <a:off x="5040" y="3408"/>
              <a:ext cx="0" cy="48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94301" name="AutoShape 61">
            <a:extLst>
              <a:ext uri="{FF2B5EF4-FFF2-40B4-BE49-F238E27FC236}">
                <a16:creationId xmlns:a16="http://schemas.microsoft.com/office/drawing/2014/main" id="{B63003EB-151F-BD49-8AD9-DB7D8E609D1F}"/>
              </a:ext>
            </a:extLst>
          </p:cNvPr>
          <p:cNvSpPr>
            <a:spLocks noChangeArrowheads="1"/>
          </p:cNvSpPr>
          <p:nvPr/>
        </p:nvSpPr>
        <p:spPr bwMode="auto">
          <a:xfrm>
            <a:off x="6892925" y="6194425"/>
            <a:ext cx="1000125"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t>1:2:1</a:t>
            </a:r>
            <a:endParaRPr lang="en-US" altLang="en-US" sz="3000">
              <a:solidFill>
                <a:srgbClr val="0F116A"/>
              </a:solidFill>
            </a:endParaRPr>
          </a:p>
        </p:txBody>
      </p:sp>
      <p:sp>
        <p:nvSpPr>
          <p:cNvPr id="394302" name="Rectangle 62">
            <a:extLst>
              <a:ext uri="{FF2B5EF4-FFF2-40B4-BE49-F238E27FC236}">
                <a16:creationId xmlns:a16="http://schemas.microsoft.com/office/drawing/2014/main" id="{78ADDF3D-0F1F-3342-859E-2BF169F2A82C}"/>
              </a:ext>
            </a:extLst>
          </p:cNvPr>
          <p:cNvSpPr>
            <a:spLocks noChangeArrowheads="1"/>
          </p:cNvSpPr>
          <p:nvPr/>
        </p:nvSpPr>
        <p:spPr bwMode="auto">
          <a:xfrm>
            <a:off x="6553200" y="2116138"/>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06301"/>
                </a:solidFill>
              </a:rPr>
              <a:t>%</a:t>
            </a:r>
          </a:p>
          <a:p>
            <a:r>
              <a:rPr lang="en-US" altLang="en-US" sz="1800">
                <a:solidFill>
                  <a:srgbClr val="006301"/>
                </a:solidFill>
              </a:rPr>
              <a:t>genotype</a:t>
            </a:r>
            <a:endParaRPr lang="en-US" altLang="en-US" sz="2200">
              <a:solidFill>
                <a:srgbClr val="006301"/>
              </a:solidFill>
            </a:endParaRPr>
          </a:p>
        </p:txBody>
      </p:sp>
      <p:sp>
        <p:nvSpPr>
          <p:cNvPr id="394303" name="Rectangle 63">
            <a:extLst>
              <a:ext uri="{FF2B5EF4-FFF2-40B4-BE49-F238E27FC236}">
                <a16:creationId xmlns:a16="http://schemas.microsoft.com/office/drawing/2014/main" id="{09E63BCE-F451-8B42-B624-8CAD36204453}"/>
              </a:ext>
            </a:extLst>
          </p:cNvPr>
          <p:cNvSpPr>
            <a:spLocks noChangeArrowheads="1"/>
          </p:cNvSpPr>
          <p:nvPr/>
        </p:nvSpPr>
        <p:spPr bwMode="auto">
          <a:xfrm>
            <a:off x="7804150" y="2116138"/>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06301"/>
                </a:solidFill>
              </a:rPr>
              <a:t>%</a:t>
            </a:r>
          </a:p>
          <a:p>
            <a:r>
              <a:rPr lang="en-US" altLang="en-US" sz="1800">
                <a:solidFill>
                  <a:srgbClr val="006301"/>
                </a:solidFill>
              </a:rPr>
              <a:t>phenotype</a:t>
            </a:r>
            <a:endParaRPr lang="en-US" altLang="en-US" sz="2200">
              <a:solidFill>
                <a:srgbClr val="006301"/>
              </a:solidFill>
            </a:endParaRPr>
          </a:p>
        </p:txBody>
      </p:sp>
      <p:pic>
        <p:nvPicPr>
          <p:cNvPr id="394307" name="Picture 67" descr="13_11b">
            <a:extLst>
              <a:ext uri="{FF2B5EF4-FFF2-40B4-BE49-F238E27FC236}">
                <a16:creationId xmlns:a16="http://schemas.microsoft.com/office/drawing/2014/main" id="{FB267F51-F6E3-8941-9074-7B5E3BBAE6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1751013" y="3702050"/>
            <a:ext cx="7191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308" name="Picture 68" descr="13_11b">
            <a:extLst>
              <a:ext uri="{FF2B5EF4-FFF2-40B4-BE49-F238E27FC236}">
                <a16:creationId xmlns:a16="http://schemas.microsoft.com/office/drawing/2014/main" id="{B6ABB6A3-A9D2-0347-9BFF-A4D056B708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8751" t="66000" r="4500" b="7500"/>
          <a:stretch>
            <a:fillRect/>
          </a:stretch>
        </p:blipFill>
        <p:spPr bwMode="auto">
          <a:xfrm>
            <a:off x="3187700" y="4900613"/>
            <a:ext cx="758825"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309" name="Picture 69" descr="13_11b">
            <a:extLst>
              <a:ext uri="{FF2B5EF4-FFF2-40B4-BE49-F238E27FC236}">
                <a16:creationId xmlns:a16="http://schemas.microsoft.com/office/drawing/2014/main" id="{B55AF82A-0A77-2F43-8C95-6BC8183E480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3187700" y="3702050"/>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4310" name="Picture 70" descr="13_11b">
            <a:extLst>
              <a:ext uri="{FF2B5EF4-FFF2-40B4-BE49-F238E27FC236}">
                <a16:creationId xmlns:a16="http://schemas.microsoft.com/office/drawing/2014/main" id="{66FFC66E-72E4-144A-8DD1-59BF2B773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1751013" y="4900613"/>
            <a:ext cx="7191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69" name="Rectangle 29">
            <a:extLst>
              <a:ext uri="{FF2B5EF4-FFF2-40B4-BE49-F238E27FC236}">
                <a16:creationId xmlns:a16="http://schemas.microsoft.com/office/drawing/2014/main" id="{E72D8A19-3381-FF41-A151-C54565CF8552}"/>
              </a:ext>
            </a:extLst>
          </p:cNvPr>
          <p:cNvSpPr>
            <a:spLocks noChangeArrowheads="1"/>
          </p:cNvSpPr>
          <p:nvPr/>
        </p:nvSpPr>
        <p:spPr bwMode="auto">
          <a:xfrm>
            <a:off x="2247900" y="4094163"/>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PP</a:t>
            </a:r>
          </a:p>
        </p:txBody>
      </p:sp>
      <p:sp>
        <p:nvSpPr>
          <p:cNvPr id="394312" name="Rectangle 72">
            <a:extLst>
              <a:ext uri="{FF2B5EF4-FFF2-40B4-BE49-F238E27FC236}">
                <a16:creationId xmlns:a16="http://schemas.microsoft.com/office/drawing/2014/main" id="{6AF3D824-73F7-1F47-A644-B7BB2E101F6F}"/>
              </a:ext>
            </a:extLst>
          </p:cNvPr>
          <p:cNvSpPr>
            <a:spLocks noChangeArrowheads="1"/>
          </p:cNvSpPr>
          <p:nvPr/>
        </p:nvSpPr>
        <p:spPr bwMode="auto">
          <a:xfrm>
            <a:off x="3584575" y="4094163"/>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rgbClr val="0F116A"/>
              </a:solidFill>
            </a:endParaRPr>
          </a:p>
        </p:txBody>
      </p:sp>
      <p:sp>
        <p:nvSpPr>
          <p:cNvPr id="394313" name="Rectangle 73">
            <a:extLst>
              <a:ext uri="{FF2B5EF4-FFF2-40B4-BE49-F238E27FC236}">
                <a16:creationId xmlns:a16="http://schemas.microsoft.com/office/drawing/2014/main" id="{0BA21B73-E6AF-DD43-9A4A-ACE1927C3576}"/>
              </a:ext>
            </a:extLst>
          </p:cNvPr>
          <p:cNvSpPr>
            <a:spLocks noChangeArrowheads="1"/>
          </p:cNvSpPr>
          <p:nvPr/>
        </p:nvSpPr>
        <p:spPr bwMode="auto">
          <a:xfrm>
            <a:off x="2247900" y="5284788"/>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rgbClr val="0F116A"/>
              </a:solidFill>
            </a:endParaRPr>
          </a:p>
        </p:txBody>
      </p:sp>
      <p:sp>
        <p:nvSpPr>
          <p:cNvPr id="394314" name="Rectangle 74">
            <a:extLst>
              <a:ext uri="{FF2B5EF4-FFF2-40B4-BE49-F238E27FC236}">
                <a16:creationId xmlns:a16="http://schemas.microsoft.com/office/drawing/2014/main" id="{2425E3C4-A79F-6B43-AD9A-841ADB2A9980}"/>
              </a:ext>
            </a:extLst>
          </p:cNvPr>
          <p:cNvSpPr>
            <a:spLocks noChangeArrowheads="1"/>
          </p:cNvSpPr>
          <p:nvPr/>
        </p:nvSpPr>
        <p:spPr bwMode="auto">
          <a:xfrm>
            <a:off x="3584575" y="5284788"/>
            <a:ext cx="649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F116A"/>
                </a:solidFill>
              </a:rPr>
              <a:t>pp</a:t>
            </a:r>
            <a:endParaRPr lang="en-US" altLang="en-US" sz="3000">
              <a:solidFill>
                <a:srgbClr val="0F116A"/>
              </a:solidFill>
            </a:endParaRPr>
          </a:p>
        </p:txBody>
      </p:sp>
      <p:pic>
        <p:nvPicPr>
          <p:cNvPr id="37923" name="Picture 75" descr="13_11b">
            <a:extLst>
              <a:ext uri="{FF2B5EF4-FFF2-40B4-BE49-F238E27FC236}">
                <a16:creationId xmlns:a16="http://schemas.microsoft.com/office/drawing/2014/main" id="{4974D867-A725-0E43-91E5-3C68F644DB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2012950" y="1709738"/>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2">
            <a:extLst>
              <a:ext uri="{FF2B5EF4-FFF2-40B4-BE49-F238E27FC236}">
                <a16:creationId xmlns:a16="http://schemas.microsoft.com/office/drawing/2014/main" id="{DE9A3DAB-3706-9944-A18B-C27A47DE05D8}"/>
              </a:ext>
            </a:extLst>
          </p:cNvPr>
          <p:cNvGrpSpPr>
            <a:grpSpLocks/>
          </p:cNvGrpSpPr>
          <p:nvPr/>
        </p:nvGrpSpPr>
        <p:grpSpPr bwMode="auto">
          <a:xfrm>
            <a:off x="5354638" y="5399088"/>
            <a:ext cx="1403350" cy="893762"/>
            <a:chOff x="3373" y="3152"/>
            <a:chExt cx="884" cy="563"/>
          </a:xfrm>
        </p:grpSpPr>
        <p:sp>
          <p:nvSpPr>
            <p:cNvPr id="37935" name="Rectangle 43">
              <a:extLst>
                <a:ext uri="{FF2B5EF4-FFF2-40B4-BE49-F238E27FC236}">
                  <a16:creationId xmlns:a16="http://schemas.microsoft.com/office/drawing/2014/main" id="{B86FBF79-2AB7-DA47-A015-768CE1B3AE3F}"/>
                </a:ext>
              </a:extLst>
            </p:cNvPr>
            <p:cNvSpPr>
              <a:spLocks noChangeArrowheads="1"/>
            </p:cNvSpPr>
            <p:nvPr/>
          </p:nvSpPr>
          <p:spPr bwMode="auto">
            <a:xfrm>
              <a:off x="3373" y="3164"/>
              <a:ext cx="4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F116A"/>
                  </a:solidFill>
                </a:rPr>
                <a:t>pp</a:t>
              </a:r>
              <a:endParaRPr lang="en-US" altLang="en-US" sz="3000">
                <a:solidFill>
                  <a:srgbClr val="0F116A"/>
                </a:solidFill>
              </a:endParaRPr>
            </a:p>
          </p:txBody>
        </p:sp>
        <p:pic>
          <p:nvPicPr>
            <p:cNvPr id="37936" name="Picture 76" descr="13_11b">
              <a:extLst>
                <a:ext uri="{FF2B5EF4-FFF2-40B4-BE49-F238E27FC236}">
                  <a16:creationId xmlns:a16="http://schemas.microsoft.com/office/drawing/2014/main" id="{8C6499A7-3342-3040-9ACA-ECDFC23042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8751" t="66000" r="4500" b="7500"/>
            <a:stretch>
              <a:fillRect/>
            </a:stretch>
          </p:blipFill>
          <p:spPr bwMode="auto">
            <a:xfrm>
              <a:off x="3779" y="3152"/>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7925" name="Picture 77" descr="13_11b">
            <a:extLst>
              <a:ext uri="{FF2B5EF4-FFF2-40B4-BE49-F238E27FC236}">
                <a16:creationId xmlns:a16="http://schemas.microsoft.com/office/drawing/2014/main" id="{4C97316D-A436-9340-82EB-6C38317703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3338513" y="1709738"/>
            <a:ext cx="7191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3">
            <a:extLst>
              <a:ext uri="{FF2B5EF4-FFF2-40B4-BE49-F238E27FC236}">
                <a16:creationId xmlns:a16="http://schemas.microsoft.com/office/drawing/2014/main" id="{B2C635F8-608F-224B-AD2D-B11E59D6A2D6}"/>
              </a:ext>
            </a:extLst>
          </p:cNvPr>
          <p:cNvGrpSpPr>
            <a:grpSpLocks/>
          </p:cNvGrpSpPr>
          <p:nvPr/>
        </p:nvGrpSpPr>
        <p:grpSpPr bwMode="auto">
          <a:xfrm>
            <a:off x="5343525" y="4487863"/>
            <a:ext cx="1414463" cy="914400"/>
            <a:chOff x="3366" y="2578"/>
            <a:chExt cx="891" cy="576"/>
          </a:xfrm>
        </p:grpSpPr>
        <p:sp>
          <p:nvSpPr>
            <p:cNvPr id="37933" name="Rectangle 40">
              <a:extLst>
                <a:ext uri="{FF2B5EF4-FFF2-40B4-BE49-F238E27FC236}">
                  <a16:creationId xmlns:a16="http://schemas.microsoft.com/office/drawing/2014/main" id="{D2ED4ECE-04E9-BD4D-B27A-A42844C4C93F}"/>
                </a:ext>
              </a:extLst>
            </p:cNvPr>
            <p:cNvSpPr>
              <a:spLocks noChangeArrowheads="1"/>
            </p:cNvSpPr>
            <p:nvPr/>
          </p:nvSpPr>
          <p:spPr bwMode="auto">
            <a:xfrm>
              <a:off x="3366" y="258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rgbClr val="0F116A"/>
                </a:solidFill>
              </a:endParaRPr>
            </a:p>
          </p:txBody>
        </p:sp>
        <p:pic>
          <p:nvPicPr>
            <p:cNvPr id="37934" name="Picture 79" descr="13_11b">
              <a:extLst>
                <a:ext uri="{FF2B5EF4-FFF2-40B4-BE49-F238E27FC236}">
                  <a16:creationId xmlns:a16="http://schemas.microsoft.com/office/drawing/2014/main" id="{5A2C1D41-118F-7E4B-8AE8-04FF414EC7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3804" y="2578"/>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84">
            <a:extLst>
              <a:ext uri="{FF2B5EF4-FFF2-40B4-BE49-F238E27FC236}">
                <a16:creationId xmlns:a16="http://schemas.microsoft.com/office/drawing/2014/main" id="{18C34ED4-0D04-1440-8A38-65E7E035F691}"/>
              </a:ext>
            </a:extLst>
          </p:cNvPr>
          <p:cNvGrpSpPr>
            <a:grpSpLocks/>
          </p:cNvGrpSpPr>
          <p:nvPr/>
        </p:nvGrpSpPr>
        <p:grpSpPr bwMode="auto">
          <a:xfrm>
            <a:off x="5343525" y="3622675"/>
            <a:ext cx="1414463" cy="914400"/>
            <a:chOff x="3366" y="2033"/>
            <a:chExt cx="891" cy="576"/>
          </a:xfrm>
        </p:grpSpPr>
        <p:sp>
          <p:nvSpPr>
            <p:cNvPr id="37931" name="Rectangle 37">
              <a:extLst>
                <a:ext uri="{FF2B5EF4-FFF2-40B4-BE49-F238E27FC236}">
                  <a16:creationId xmlns:a16="http://schemas.microsoft.com/office/drawing/2014/main" id="{8EF076C0-5C89-AD4D-B011-CC5FA10EE3D1}"/>
                </a:ext>
              </a:extLst>
            </p:cNvPr>
            <p:cNvSpPr>
              <a:spLocks noChangeArrowheads="1"/>
            </p:cNvSpPr>
            <p:nvPr/>
          </p:nvSpPr>
          <p:spPr bwMode="auto">
            <a:xfrm>
              <a:off x="3366" y="2058"/>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rgbClr val="0F116A"/>
                </a:solidFill>
              </a:endParaRPr>
            </a:p>
          </p:txBody>
        </p:sp>
        <p:pic>
          <p:nvPicPr>
            <p:cNvPr id="37932" name="Picture 80" descr="13_11b">
              <a:extLst>
                <a:ext uri="{FF2B5EF4-FFF2-40B4-BE49-F238E27FC236}">
                  <a16:creationId xmlns:a16="http://schemas.microsoft.com/office/drawing/2014/main" id="{CD8F5800-D64C-CD40-8B87-8C8804CD4B1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9000" t="66000" r="75375" b="7500"/>
            <a:stretch>
              <a:fillRect/>
            </a:stretch>
          </p:blipFill>
          <p:spPr bwMode="auto">
            <a:xfrm>
              <a:off x="3804" y="2033"/>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28" name="AutoShape 88">
            <a:extLst>
              <a:ext uri="{FF2B5EF4-FFF2-40B4-BE49-F238E27FC236}">
                <a16:creationId xmlns:a16="http://schemas.microsoft.com/office/drawing/2014/main" id="{EBA214A2-8A23-DD41-9155-DCF6444FED50}"/>
              </a:ext>
            </a:extLst>
          </p:cNvPr>
          <p:cNvSpPr>
            <a:spLocks noChangeArrowheads="1"/>
          </p:cNvSpPr>
          <p:nvPr/>
        </p:nvSpPr>
        <p:spPr bwMode="auto">
          <a:xfrm>
            <a:off x="153988" y="1446213"/>
            <a:ext cx="1489075" cy="10541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rIns="4572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1</a:t>
            </a:r>
          </a:p>
          <a:p>
            <a:pPr algn="l" eaLnBrk="1" hangingPunct="1">
              <a:lnSpc>
                <a:spcPct val="70000"/>
              </a:lnSpc>
              <a:spcBef>
                <a:spcPct val="20000"/>
              </a:spcBef>
              <a:buClr>
                <a:srgbClr val="0F116A"/>
              </a:buClr>
              <a:buSzPct val="120000"/>
            </a:pPr>
            <a:r>
              <a:rPr lang="en-US" altLang="en-US" sz="2000"/>
              <a:t>generation</a:t>
            </a:r>
          </a:p>
          <a:p>
            <a:pPr algn="l" eaLnBrk="1" hangingPunct="1">
              <a:lnSpc>
                <a:spcPct val="70000"/>
              </a:lnSpc>
              <a:spcBef>
                <a:spcPct val="20000"/>
              </a:spcBef>
              <a:buClr>
                <a:srgbClr val="0F116A"/>
              </a:buClr>
              <a:buSzPct val="120000"/>
            </a:pPr>
            <a:r>
              <a:rPr lang="en-US" altLang="en-US" sz="2000"/>
              <a:t>(hybrids)</a:t>
            </a:r>
            <a:endParaRPr lang="en-US" altLang="en-US" sz="3000"/>
          </a:p>
        </p:txBody>
      </p:sp>
      <p:pic>
        <p:nvPicPr>
          <p:cNvPr id="394336" name="Picture 96" descr="penguinL">
            <a:extLst>
              <a:ext uri="{FF2B5EF4-FFF2-40B4-BE49-F238E27FC236}">
                <a16:creationId xmlns:a16="http://schemas.microsoft.com/office/drawing/2014/main" id="{488EBAD2-EF72-654C-883E-FE097BE0D6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69238" y="31115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337" name="AutoShape 97">
            <a:extLst>
              <a:ext uri="{FF2B5EF4-FFF2-40B4-BE49-F238E27FC236}">
                <a16:creationId xmlns:a16="http://schemas.microsoft.com/office/drawing/2014/main" id="{6F05DAA0-20EB-D444-BEAD-617717CB00E2}"/>
              </a:ext>
            </a:extLst>
          </p:cNvPr>
          <p:cNvSpPr>
            <a:spLocks noChangeArrowheads="1"/>
          </p:cNvSpPr>
          <p:nvPr/>
        </p:nvSpPr>
        <p:spPr bwMode="auto">
          <a:xfrm>
            <a:off x="4919663" y="388938"/>
            <a:ext cx="2674937" cy="1355725"/>
          </a:xfrm>
          <a:prstGeom prst="wedgeEllipseCallout">
            <a:avLst>
              <a:gd name="adj1" fmla="val 72079"/>
              <a:gd name="adj2" fmla="val -31264"/>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Aaaaah,</a:t>
            </a:r>
          </a:p>
          <a:p>
            <a:r>
              <a:rPr lang="en-US" altLang="en-US" sz="1800">
                <a:solidFill>
                  <a:srgbClr val="0F116A"/>
                </a:solidFill>
                <a:latin typeface="Comic Sans MS" panose="030F0902030302020204" pitchFamily="66" charset="0"/>
              </a:rPr>
              <a:t>phenotype &amp; genotype</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can have different </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ratios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94242"/>
                                        </p:tgtEl>
                                        <p:attrNameLst>
                                          <p:attrName>style.visibility</p:attrName>
                                        </p:attrNameLst>
                                      </p:cBhvr>
                                      <p:to>
                                        <p:strVal val="visible"/>
                                      </p:to>
                                    </p:set>
                                    <p:animEffect transition="in" filter="wipe(left)">
                                      <p:cBhvr>
                                        <p:cTn id="7" dur="500"/>
                                        <p:tgtEl>
                                          <p:spTgt spid="394242"/>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94269">
                                            <p:txEl>
                                              <p:pRg st="0" end="0"/>
                                            </p:txEl>
                                          </p:spTgt>
                                        </p:tgtEl>
                                        <p:attrNameLst>
                                          <p:attrName>style.visibility</p:attrName>
                                        </p:attrNameLst>
                                      </p:cBhvr>
                                      <p:to>
                                        <p:strVal val="visible"/>
                                      </p:to>
                                    </p:set>
                                    <p:anim calcmode="lin" valueType="num">
                                      <p:cBhvr additive="base">
                                        <p:cTn id="24" dur="500" fill="hold"/>
                                        <p:tgtEl>
                                          <p:spTgt spid="394269">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42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94312">
                                            <p:txEl>
                                              <p:pRg st="0" end="0"/>
                                            </p:txEl>
                                          </p:spTgt>
                                        </p:tgtEl>
                                        <p:attrNameLst>
                                          <p:attrName>style.visibility</p:attrName>
                                        </p:attrNameLst>
                                      </p:cBhvr>
                                      <p:to>
                                        <p:strVal val="visible"/>
                                      </p:to>
                                    </p:set>
                                    <p:anim calcmode="lin" valueType="num">
                                      <p:cBhvr additive="base">
                                        <p:cTn id="30" dur="500" fill="hold"/>
                                        <p:tgtEl>
                                          <p:spTgt spid="394312">
                                            <p:txEl>
                                              <p:pRg st="0" end="0"/>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943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94313">
                                            <p:txEl>
                                              <p:pRg st="0" end="0"/>
                                            </p:txEl>
                                          </p:spTgt>
                                        </p:tgtEl>
                                        <p:attrNameLst>
                                          <p:attrName>style.visibility</p:attrName>
                                        </p:attrNameLst>
                                      </p:cBhvr>
                                      <p:to>
                                        <p:strVal val="visible"/>
                                      </p:to>
                                    </p:set>
                                    <p:anim calcmode="lin" valueType="num">
                                      <p:cBhvr additive="base">
                                        <p:cTn id="36" dur="500" fill="hold"/>
                                        <p:tgtEl>
                                          <p:spTgt spid="394313">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43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94314">
                                            <p:txEl>
                                              <p:pRg st="0" end="0"/>
                                            </p:txEl>
                                          </p:spTgt>
                                        </p:tgtEl>
                                        <p:attrNameLst>
                                          <p:attrName>style.visibility</p:attrName>
                                        </p:attrNameLst>
                                      </p:cBhvr>
                                      <p:to>
                                        <p:strVal val="visible"/>
                                      </p:to>
                                    </p:set>
                                    <p:anim calcmode="lin" valueType="num">
                                      <p:cBhvr additive="base">
                                        <p:cTn id="42" dur="500" fill="hold"/>
                                        <p:tgtEl>
                                          <p:spTgt spid="394314">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943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94307"/>
                                        </p:tgtEl>
                                        <p:attrNameLst>
                                          <p:attrName>style.visibility</p:attrName>
                                        </p:attrNameLst>
                                      </p:cBhvr>
                                      <p:to>
                                        <p:strVal val="visible"/>
                                      </p:to>
                                    </p:set>
                                    <p:animEffect transition="in" filter="wipe(left)">
                                      <p:cBhvr>
                                        <p:cTn id="48" dur="500"/>
                                        <p:tgtEl>
                                          <p:spTgt spid="394307"/>
                                        </p:tgtEl>
                                      </p:cBhvr>
                                    </p:animEffect>
                                  </p:childTnLst>
                                  <p:subTnLst>
                                    <p:audio>
                                      <p:cMediaNode>
                                        <p:cTn display="0" masterRel="sameClick">
                                          <p:stCondLst>
                                            <p:cond evt="begin" delay="0">
                                              <p:tn val="46"/>
                                            </p:cond>
                                          </p:stCondLst>
                                          <p:endCondLst>
                                            <p:cond evt="onStopAudio" delay="0">
                                              <p:tgtEl>
                                                <p:sldTgt/>
                                              </p:tgtEl>
                                            </p:cond>
                                          </p:endCondLst>
                                        </p:cTn>
                                        <p:tgtEl>
                                          <p:sndTgt r:embed="rId5" name="Vibro Up"/>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94309"/>
                                        </p:tgtEl>
                                        <p:attrNameLst>
                                          <p:attrName>style.visibility</p:attrName>
                                        </p:attrNameLst>
                                      </p:cBhvr>
                                      <p:to>
                                        <p:strVal val="visible"/>
                                      </p:to>
                                    </p:set>
                                    <p:animEffect transition="in" filter="wipe(left)">
                                      <p:cBhvr>
                                        <p:cTn id="53" dur="500"/>
                                        <p:tgtEl>
                                          <p:spTgt spid="394309"/>
                                        </p:tgtEl>
                                      </p:cBhvr>
                                    </p:animEffect>
                                  </p:childTnLst>
                                  <p:subTnLst>
                                    <p:audio>
                                      <p:cMediaNode>
                                        <p:cTn display="0" masterRel="sameClick">
                                          <p:stCondLst>
                                            <p:cond evt="begin" delay="0">
                                              <p:tn val="51"/>
                                            </p:cond>
                                          </p:stCondLst>
                                          <p:endCondLst>
                                            <p:cond evt="onStopAudio" delay="0">
                                              <p:tgtEl>
                                                <p:sldTgt/>
                                              </p:tgtEl>
                                            </p:cond>
                                          </p:endCondLst>
                                        </p:cTn>
                                        <p:tgtEl>
                                          <p:sndTgt r:embed="rId5" name="Vibro Up"/>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94310"/>
                                        </p:tgtEl>
                                        <p:attrNameLst>
                                          <p:attrName>style.visibility</p:attrName>
                                        </p:attrNameLst>
                                      </p:cBhvr>
                                      <p:to>
                                        <p:strVal val="visible"/>
                                      </p:to>
                                    </p:set>
                                    <p:animEffect transition="in" filter="wipe(left)">
                                      <p:cBhvr>
                                        <p:cTn id="58" dur="500"/>
                                        <p:tgtEl>
                                          <p:spTgt spid="394310"/>
                                        </p:tgtEl>
                                      </p:cBhvr>
                                    </p:animEffect>
                                  </p:childTnLst>
                                  <p:subTnLst>
                                    <p:audio>
                                      <p:cMediaNode>
                                        <p:cTn display="0" masterRel="sameClick">
                                          <p:stCondLst>
                                            <p:cond evt="begin" delay="0">
                                              <p:tn val="56"/>
                                            </p:cond>
                                          </p:stCondLst>
                                          <p:endCondLst>
                                            <p:cond evt="onStopAudio" delay="0">
                                              <p:tgtEl>
                                                <p:sldTgt/>
                                              </p:tgtEl>
                                            </p:cond>
                                          </p:endCondLst>
                                        </p:cTn>
                                        <p:tgtEl>
                                          <p:sndTgt r:embed="rId5" name="Vibro Up"/>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94308"/>
                                        </p:tgtEl>
                                        <p:attrNameLst>
                                          <p:attrName>style.visibility</p:attrName>
                                        </p:attrNameLst>
                                      </p:cBhvr>
                                      <p:to>
                                        <p:strVal val="visible"/>
                                      </p:to>
                                    </p:set>
                                    <p:animEffect transition="in" filter="wipe(left)">
                                      <p:cBhvr>
                                        <p:cTn id="63" dur="500"/>
                                        <p:tgtEl>
                                          <p:spTgt spid="394308"/>
                                        </p:tgtEl>
                                      </p:cBhvr>
                                    </p:animEffect>
                                  </p:childTnLst>
                                  <p:subTnLst>
                                    <p:audio>
                                      <p:cMediaNode>
                                        <p:cTn display="0" masterRel="sameClick">
                                          <p:stCondLst>
                                            <p:cond evt="begin" delay="0">
                                              <p:tn val="61"/>
                                            </p:cond>
                                          </p:stCondLst>
                                          <p:endCondLst>
                                            <p:cond evt="onStopAudio" delay="0">
                                              <p:tgtEl>
                                                <p:sldTgt/>
                                              </p:tgtEl>
                                            </p:cond>
                                          </p:endCondLst>
                                        </p:cTn>
                                        <p:tgtEl>
                                          <p:sndTgt r:embed="rId5" name="Vibro Up"/>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1" fill="hold"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6" name="Pencil Check"/>
                                        </p:tgtEl>
                                      </p:cMediaNode>
                                    </p:audio>
                                  </p:subTnLst>
                                </p:cTn>
                              </p:par>
                            </p:childTnLst>
                          </p:cTn>
                        </p:par>
                        <p:par>
                          <p:cTn id="70" fill="hold" nodeType="afterGroup">
                            <p:stCondLst>
                              <p:cond delay="500"/>
                            </p:stCondLst>
                            <p:childTnLst>
                              <p:par>
                                <p:cTn id="71" presetID="2" presetClass="entr" presetSubtype="1"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6" name="Pencil Check"/>
                                        </p:tgtEl>
                                      </p:cMediaNode>
                                    </p:audio>
                                  </p:subTnLst>
                                </p:cTn>
                              </p:par>
                            </p:childTnLst>
                          </p:cTn>
                        </p:par>
                        <p:par>
                          <p:cTn id="75" fill="hold" nodeType="afterGroup">
                            <p:stCondLst>
                              <p:cond delay="1000"/>
                            </p:stCondLst>
                            <p:childTnLst>
                              <p:par>
                                <p:cTn id="76" presetID="2" presetClass="entr" presetSubtype="1"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Pencil Check"/>
                                        </p:tgtEl>
                                      </p:cMediaNode>
                                    </p:audio>
                                  </p:subTnLst>
                                </p:cTn>
                              </p:par>
                            </p:childTnLst>
                          </p:cTn>
                        </p:par>
                        <p:par>
                          <p:cTn id="80" fill="hold" nodeType="afterGroup">
                            <p:stCondLst>
                              <p:cond delay="1500"/>
                            </p:stCondLst>
                            <p:childTnLst>
                              <p:par>
                                <p:cTn id="81" presetID="2" presetClass="entr" presetSubtype="1"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ppt_x"/>
                                          </p:val>
                                        </p:tav>
                                        <p:tav tm="100000">
                                          <p:val>
                                            <p:strVal val="#ppt_x"/>
                                          </p:val>
                                        </p:tav>
                                      </p:tavLst>
                                    </p:anim>
                                    <p:anim calcmode="lin" valueType="num">
                                      <p:cBhvr additive="base">
                                        <p:cTn id="84"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Pencil Check"/>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94302"/>
                                        </p:tgtEl>
                                        <p:attrNameLst>
                                          <p:attrName>style.visibility</p:attrName>
                                        </p:attrNameLst>
                                      </p:cBhvr>
                                      <p:to>
                                        <p:strVal val="visible"/>
                                      </p:to>
                                    </p:set>
                                    <p:animEffect transition="in" filter="wipe(down)">
                                      <p:cBhvr>
                                        <p:cTn id="89" dur="500"/>
                                        <p:tgtEl>
                                          <p:spTgt spid="394302"/>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wipe(left)">
                                      <p:cBhvr>
                                        <p:cTn id="94" dur="500"/>
                                        <p:tgtEl>
                                          <p:spTgt spid="7"/>
                                        </p:tgtEl>
                                      </p:cBhvr>
                                    </p:animEffect>
                                  </p:childTnLst>
                                  <p:subTnLst>
                                    <p:audio>
                                      <p:cMediaNode>
                                        <p:cTn display="0" masterRel="sameClick">
                                          <p:stCondLst>
                                            <p:cond evt="begin" delay="0">
                                              <p:tn val="92"/>
                                            </p:cond>
                                          </p:stCondLst>
                                          <p:endCondLst>
                                            <p:cond evt="onStopAudio" delay="0">
                                              <p:tgtEl>
                                                <p:sldTgt/>
                                              </p:tgtEl>
                                            </p:cond>
                                          </p:endCondLst>
                                        </p:cTn>
                                        <p:tgtEl>
                                          <p:sndTgt r:embed="rId7" name="Pong"/>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8"/>
                                        </p:tgtEl>
                                        <p:attrNameLst>
                                          <p:attrName>style.visibility</p:attrName>
                                        </p:attrNameLst>
                                      </p:cBhvr>
                                      <p:to>
                                        <p:strVal val="visible"/>
                                      </p:to>
                                    </p:set>
                                    <p:animEffect transition="in" filter="wipe(left)">
                                      <p:cBhvr>
                                        <p:cTn id="99" dur="500"/>
                                        <p:tgtEl>
                                          <p:spTgt spid="8"/>
                                        </p:tgtEl>
                                      </p:cBhvr>
                                    </p:animEffect>
                                  </p:childTnLst>
                                  <p:subTnLst>
                                    <p:audio>
                                      <p:cMediaNode>
                                        <p:cTn display="0" masterRel="sameClick">
                                          <p:stCondLst>
                                            <p:cond evt="begin" delay="0">
                                              <p:tn val="97"/>
                                            </p:cond>
                                          </p:stCondLst>
                                          <p:endCondLst>
                                            <p:cond evt="onStopAudio" delay="0">
                                              <p:tgtEl>
                                                <p:sldTgt/>
                                              </p:tgtEl>
                                            </p:cond>
                                          </p:endCondLst>
                                        </p:cTn>
                                        <p:tgtEl>
                                          <p:sndTgt r:embed="rId7" name="Pong"/>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subTnLst>
                                    <p:audio>
                                      <p:cMediaNode>
                                        <p:cTn display="0" masterRel="sameClick">
                                          <p:stCondLst>
                                            <p:cond evt="begin" delay="0">
                                              <p:tn val="102"/>
                                            </p:cond>
                                          </p:stCondLst>
                                          <p:endCondLst>
                                            <p:cond evt="onStopAudio" delay="0">
                                              <p:tgtEl>
                                                <p:sldTgt/>
                                              </p:tgtEl>
                                            </p:cond>
                                          </p:endCondLst>
                                        </p:cTn>
                                        <p:tgtEl>
                                          <p:sndTgt r:embed="rId7" name="Pong"/>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94301"/>
                                        </p:tgtEl>
                                        <p:attrNameLst>
                                          <p:attrName>style.visibility</p:attrName>
                                        </p:attrNameLst>
                                      </p:cBhvr>
                                      <p:to>
                                        <p:strVal val="visible"/>
                                      </p:to>
                                    </p:set>
                                    <p:animEffect transition="in" filter="wipe(left)">
                                      <p:cBhvr>
                                        <p:cTn id="109" dur="500"/>
                                        <p:tgtEl>
                                          <p:spTgt spid="394301"/>
                                        </p:tgtEl>
                                      </p:cBhvr>
                                    </p:animEffect>
                                  </p:childTnLst>
                                  <p:subTnLst>
                                    <p:audio>
                                      <p:cMediaNode>
                                        <p:cTn display="0" masterRel="sameClick">
                                          <p:stCondLst>
                                            <p:cond evt="begin" delay="0">
                                              <p:tn val="107"/>
                                            </p:cond>
                                          </p:stCondLst>
                                          <p:endCondLst>
                                            <p:cond evt="onStopAudio" delay="0">
                                              <p:tgtEl>
                                                <p:sldTgt/>
                                              </p:tgtEl>
                                            </p:cond>
                                          </p:endCondLst>
                                        </p:cTn>
                                        <p:tgtEl>
                                          <p:sndTgt r:embed="rId5" name="Vibro Up"/>
                                        </p:tgtEl>
                                      </p:cMediaNode>
                                    </p:audio>
                                  </p:subTnLst>
                                </p:cTn>
                              </p:par>
                            </p:childTnLst>
                          </p:cTn>
                        </p:par>
                        <p:par>
                          <p:cTn id="110" fill="hold" nodeType="afterGroup">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394303"/>
                                        </p:tgtEl>
                                        <p:attrNameLst>
                                          <p:attrName>style.visibility</p:attrName>
                                        </p:attrNameLst>
                                      </p:cBhvr>
                                      <p:to>
                                        <p:strVal val="visible"/>
                                      </p:to>
                                    </p:set>
                                    <p:animEffect transition="in" filter="wipe(left)">
                                      <p:cBhvr>
                                        <p:cTn id="113" dur="500"/>
                                        <p:tgtEl>
                                          <p:spTgt spid="39430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childTnLst>
                                    <p:set>
                                      <p:cBhvr>
                                        <p:cTn id="117" dur="1" fill="hold">
                                          <p:stCondLst>
                                            <p:cond delay="0"/>
                                          </p:stCondLst>
                                        </p:cTn>
                                        <p:tgtEl>
                                          <p:spTgt spid="5"/>
                                        </p:tgtEl>
                                        <p:attrNameLst>
                                          <p:attrName>style.visibility</p:attrName>
                                        </p:attrNameLst>
                                      </p:cBhvr>
                                      <p:to>
                                        <p:strVal val="visible"/>
                                      </p:to>
                                    </p:set>
                                    <p:animEffect transition="in" filter="wipe(left)">
                                      <p:cBhvr>
                                        <p:cTn id="118" dur="500"/>
                                        <p:tgtEl>
                                          <p:spTgt spid="5"/>
                                        </p:tgtEl>
                                      </p:cBhvr>
                                    </p:animEffect>
                                  </p:childTnLst>
                                  <p:subTnLst>
                                    <p:audio>
                                      <p:cMediaNode>
                                        <p:cTn display="0" masterRel="sameClick">
                                          <p:stCondLst>
                                            <p:cond evt="begin" delay="0">
                                              <p:tn val="116"/>
                                            </p:cond>
                                          </p:stCondLst>
                                          <p:endCondLst>
                                            <p:cond evt="onStopAudio" delay="0">
                                              <p:tgtEl>
                                                <p:sldTgt/>
                                              </p:tgtEl>
                                            </p:cond>
                                          </p:endCondLst>
                                        </p:cTn>
                                        <p:tgtEl>
                                          <p:sndTgt r:embed="rId7" name="Pong"/>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nodeType="clickEffect">
                                  <p:stCondLst>
                                    <p:cond delay="0"/>
                                  </p:stCondLst>
                                  <p:childTnLst>
                                    <p:set>
                                      <p:cBhvr>
                                        <p:cTn id="122" dur="1" fill="hold">
                                          <p:stCondLst>
                                            <p:cond delay="0"/>
                                          </p:stCondLst>
                                        </p:cTn>
                                        <p:tgtEl>
                                          <p:spTgt spid="6"/>
                                        </p:tgtEl>
                                        <p:attrNameLst>
                                          <p:attrName>style.visibility</p:attrName>
                                        </p:attrNameLst>
                                      </p:cBhvr>
                                      <p:to>
                                        <p:strVal val="visible"/>
                                      </p:to>
                                    </p:set>
                                    <p:animEffect transition="in" filter="wipe(left)">
                                      <p:cBhvr>
                                        <p:cTn id="123" dur="500"/>
                                        <p:tgtEl>
                                          <p:spTgt spid="6"/>
                                        </p:tgtEl>
                                      </p:cBhvr>
                                    </p:animEffect>
                                  </p:childTnLst>
                                  <p:subTnLst>
                                    <p:audio>
                                      <p:cMediaNode>
                                        <p:cTn display="0" masterRel="sameClick">
                                          <p:stCondLst>
                                            <p:cond evt="begin" delay="0">
                                              <p:tn val="121"/>
                                            </p:cond>
                                          </p:stCondLst>
                                          <p:endCondLst>
                                            <p:cond evt="onStopAudio" delay="0">
                                              <p:tgtEl>
                                                <p:sldTgt/>
                                              </p:tgtEl>
                                            </p:cond>
                                          </p:endCondLst>
                                        </p:cTn>
                                        <p:tgtEl>
                                          <p:sndTgt r:embed="rId7" name="Pong"/>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394291"/>
                                        </p:tgtEl>
                                        <p:attrNameLst>
                                          <p:attrName>style.visibility</p:attrName>
                                        </p:attrNameLst>
                                      </p:cBhvr>
                                      <p:to>
                                        <p:strVal val="visible"/>
                                      </p:to>
                                    </p:set>
                                    <p:animEffect transition="in" filter="wipe(left)">
                                      <p:cBhvr>
                                        <p:cTn id="128" dur="500"/>
                                        <p:tgtEl>
                                          <p:spTgt spid="394291"/>
                                        </p:tgtEl>
                                      </p:cBhvr>
                                    </p:animEffect>
                                  </p:childTnLst>
                                  <p:subTnLst>
                                    <p:audio>
                                      <p:cMediaNode>
                                        <p:cTn display="0" masterRel="sameClick">
                                          <p:stCondLst>
                                            <p:cond evt="begin" delay="0">
                                              <p:tn val="126"/>
                                            </p:cond>
                                          </p:stCondLst>
                                          <p:endCondLst>
                                            <p:cond evt="onStopAudio" delay="0">
                                              <p:tgtEl>
                                                <p:sldTgt/>
                                              </p:tgtEl>
                                            </p:cond>
                                          </p:endCondLst>
                                        </p:cTn>
                                        <p:tgtEl>
                                          <p:sndTgt r:embed="rId5" name="Vibro Up"/>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2" fill="hold" nodeType="clickEffect">
                                  <p:stCondLst>
                                    <p:cond delay="0"/>
                                  </p:stCondLst>
                                  <p:childTnLst>
                                    <p:set>
                                      <p:cBhvr>
                                        <p:cTn id="132" dur="1" fill="hold">
                                          <p:stCondLst>
                                            <p:cond delay="0"/>
                                          </p:stCondLst>
                                        </p:cTn>
                                        <p:tgtEl>
                                          <p:spTgt spid="394336"/>
                                        </p:tgtEl>
                                        <p:attrNameLst>
                                          <p:attrName>style.visibility</p:attrName>
                                        </p:attrNameLst>
                                      </p:cBhvr>
                                      <p:to>
                                        <p:strVal val="visible"/>
                                      </p:to>
                                    </p:set>
                                    <p:animEffect transition="in" filter="wipe(right)">
                                      <p:cBhvr>
                                        <p:cTn id="133" dur="500"/>
                                        <p:tgtEl>
                                          <p:spTgt spid="394336"/>
                                        </p:tgtEl>
                                      </p:cBhvr>
                                    </p:animEffect>
                                  </p:childTnLst>
                                </p:cTn>
                              </p:par>
                            </p:childTnLst>
                          </p:cTn>
                        </p:par>
                        <p:par>
                          <p:cTn id="134" fill="hold" nodeType="afterGroup">
                            <p:stCondLst>
                              <p:cond delay="500"/>
                            </p:stCondLst>
                            <p:childTnLst>
                              <p:par>
                                <p:cTn id="135" presetID="22" presetClass="entr" presetSubtype="2" fill="hold" grpId="0" nodeType="afterEffect">
                                  <p:stCondLst>
                                    <p:cond delay="0"/>
                                  </p:stCondLst>
                                  <p:childTnLst>
                                    <p:set>
                                      <p:cBhvr>
                                        <p:cTn id="136" dur="1" fill="hold">
                                          <p:stCondLst>
                                            <p:cond delay="0"/>
                                          </p:stCondLst>
                                        </p:cTn>
                                        <p:tgtEl>
                                          <p:spTgt spid="394337"/>
                                        </p:tgtEl>
                                        <p:attrNameLst>
                                          <p:attrName>style.visibility</p:attrName>
                                        </p:attrNameLst>
                                      </p:cBhvr>
                                      <p:to>
                                        <p:strVal val="visible"/>
                                      </p:to>
                                    </p:set>
                                    <p:animEffect transition="in" filter="wipe(right)">
                                      <p:cBhvr>
                                        <p:cTn id="137" dur="500"/>
                                        <p:tgtEl>
                                          <p:spTgt spid="394337"/>
                                        </p:tgtEl>
                                      </p:cBhvr>
                                    </p:animEffect>
                                  </p:childTnLst>
                                  <p:subTnLst>
                                    <p:audio>
                                      <p:cMediaNode>
                                        <p:cTn display="0" masterRel="sameClick">
                                          <p:stCondLst>
                                            <p:cond evt="begin" delay="0">
                                              <p:tn val="135"/>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91" grpId="0" animBg="1" autoUpdateAnimBg="0"/>
      <p:bldP spid="394301" grpId="0" animBg="1" autoUpdateAnimBg="0"/>
      <p:bldP spid="394302" grpId="0" autoUpdateAnimBg="0"/>
      <p:bldP spid="394303" grpId="0" autoUpdateAnimBg="0"/>
      <p:bldP spid="394269" grpId="0" build="p" autoUpdateAnimBg="0"/>
      <p:bldP spid="394312" grpId="0" build="p" autoUpdateAnimBg="0"/>
      <p:bldP spid="394313" grpId="0" build="p" autoUpdateAnimBg="0"/>
      <p:bldP spid="394314" grpId="0" build="p" autoUpdateAnimBg="0"/>
      <p:bldP spid="394337"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E61C5F9-F806-3040-9707-B8A2565AEA64}"/>
              </a:ext>
            </a:extLst>
          </p:cNvPr>
          <p:cNvSpPr>
            <a:spLocks noGrp="1" noChangeArrowheads="1"/>
          </p:cNvSpPr>
          <p:nvPr>
            <p:ph type="title"/>
          </p:nvPr>
        </p:nvSpPr>
        <p:spPr/>
        <p:txBody>
          <a:bodyPr/>
          <a:lstStyle/>
          <a:p>
            <a:pPr eaLnBrk="1" hangingPunct="1"/>
            <a:r>
              <a:rPr lang="en-US" altLang="en-US"/>
              <a:t>Genotypes </a:t>
            </a:r>
          </a:p>
        </p:txBody>
      </p:sp>
      <p:sp>
        <p:nvSpPr>
          <p:cNvPr id="396291" name="Rectangle 3" descr="Rectangle: Click to edit Master text styles&#13;&#10;Second level&#13;&#10;Third level&#13;&#10;Fourth level&#13;&#10;Fifth level">
            <a:extLst>
              <a:ext uri="{FF2B5EF4-FFF2-40B4-BE49-F238E27FC236}">
                <a16:creationId xmlns:a16="http://schemas.microsoft.com/office/drawing/2014/main" id="{BCCCD1C1-E434-DA44-86F8-9A4980D61B9F}"/>
              </a:ext>
            </a:extLst>
          </p:cNvPr>
          <p:cNvSpPr>
            <a:spLocks noGrp="1" noChangeArrowheads="1"/>
          </p:cNvSpPr>
          <p:nvPr>
            <p:ph type="body" idx="1"/>
          </p:nvPr>
        </p:nvSpPr>
        <p:spPr>
          <a:xfrm>
            <a:off x="838200" y="1371600"/>
            <a:ext cx="7772400" cy="1371600"/>
          </a:xfrm>
        </p:spPr>
        <p:txBody>
          <a:bodyPr/>
          <a:lstStyle/>
          <a:p>
            <a:pPr eaLnBrk="1" hangingPunct="1"/>
            <a:r>
              <a:rPr lang="en-US" altLang="en-US" u="sng" dirty="0">
                <a:solidFill>
                  <a:schemeClr val="tx1"/>
                </a:solidFill>
              </a:rPr>
              <a:t>Homozygous</a:t>
            </a:r>
            <a:r>
              <a:rPr lang="en-US" altLang="en-US" dirty="0">
                <a:solidFill>
                  <a:schemeClr val="tx1"/>
                </a:solidFill>
              </a:rPr>
              <a:t> = </a:t>
            </a:r>
            <a:r>
              <a:rPr lang="en-US" altLang="en-US" i="1" u="sng" dirty="0">
                <a:solidFill>
                  <a:schemeClr val="tx1"/>
                </a:solidFill>
              </a:rPr>
              <a:t>same</a:t>
            </a:r>
            <a:r>
              <a:rPr lang="en-US" altLang="en-US" dirty="0">
                <a:solidFill>
                  <a:schemeClr val="tx1"/>
                </a:solidFill>
              </a:rPr>
              <a:t> alleles = PP, </a:t>
            </a:r>
            <a:r>
              <a:rPr lang="en-US" altLang="en-US" i="1" dirty="0">
                <a:solidFill>
                  <a:schemeClr val="tx1"/>
                </a:solidFill>
              </a:rPr>
              <a:t>pp</a:t>
            </a:r>
            <a:endParaRPr lang="en-US" altLang="en-US" dirty="0">
              <a:solidFill>
                <a:schemeClr val="tx1"/>
              </a:solidFill>
            </a:endParaRPr>
          </a:p>
          <a:p>
            <a:pPr eaLnBrk="1" hangingPunct="1"/>
            <a:r>
              <a:rPr lang="en-US" altLang="en-US" u="sng" dirty="0">
                <a:solidFill>
                  <a:schemeClr val="tx1"/>
                </a:solidFill>
              </a:rPr>
              <a:t>Heterozygous</a:t>
            </a:r>
            <a:r>
              <a:rPr lang="en-US" altLang="en-US" dirty="0">
                <a:solidFill>
                  <a:schemeClr val="tx1"/>
                </a:solidFill>
              </a:rPr>
              <a:t> = </a:t>
            </a:r>
            <a:r>
              <a:rPr lang="en-US" altLang="en-US" i="1" u="sng" dirty="0">
                <a:solidFill>
                  <a:schemeClr val="tx1"/>
                </a:solidFill>
              </a:rPr>
              <a:t>different</a:t>
            </a:r>
            <a:r>
              <a:rPr lang="en-US" altLang="en-US" dirty="0">
                <a:solidFill>
                  <a:schemeClr val="tx1"/>
                </a:solidFill>
              </a:rPr>
              <a:t> alleles = P</a:t>
            </a:r>
            <a:r>
              <a:rPr lang="en-US" altLang="en-US" i="1" dirty="0">
                <a:solidFill>
                  <a:schemeClr val="tx1"/>
                </a:solidFill>
              </a:rPr>
              <a:t>p</a:t>
            </a:r>
            <a:endParaRPr lang="en-US" altLang="en-US" dirty="0">
              <a:solidFill>
                <a:schemeClr val="tx1"/>
              </a:solidFill>
            </a:endParaRPr>
          </a:p>
        </p:txBody>
      </p:sp>
      <p:pic>
        <p:nvPicPr>
          <p:cNvPr id="39940" name="Picture 4">
            <a:extLst>
              <a:ext uri="{FF2B5EF4-FFF2-40B4-BE49-F238E27FC236}">
                <a16:creationId xmlns:a16="http://schemas.microsoft.com/office/drawing/2014/main" id="{EADCF66B-1317-A642-9E36-1ABC9F6D23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355"/>
          <a:stretch>
            <a:fillRect/>
          </a:stretch>
        </p:blipFill>
        <p:spPr bwMode="auto">
          <a:xfrm>
            <a:off x="2932113" y="2644775"/>
            <a:ext cx="4760912"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3" name="AutoShape 5">
            <a:extLst>
              <a:ext uri="{FF2B5EF4-FFF2-40B4-BE49-F238E27FC236}">
                <a16:creationId xmlns:a16="http://schemas.microsoft.com/office/drawing/2014/main" id="{74C63DFD-FB80-0C49-A642-3A7D7CF2495A}"/>
              </a:ext>
            </a:extLst>
          </p:cNvPr>
          <p:cNvSpPr>
            <a:spLocks noChangeArrowheads="1"/>
          </p:cNvSpPr>
          <p:nvPr/>
        </p:nvSpPr>
        <p:spPr bwMode="auto">
          <a:xfrm>
            <a:off x="1384300" y="3041650"/>
            <a:ext cx="1558925" cy="6096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t>homozygous</a:t>
            </a:r>
            <a:br>
              <a:rPr lang="en-US" altLang="en-US" sz="1800"/>
            </a:br>
            <a:r>
              <a:rPr lang="en-US" altLang="en-US" sz="1800"/>
              <a:t>dominant</a:t>
            </a:r>
            <a:endParaRPr lang="en-US" altLang="en-US" sz="2400" b="0"/>
          </a:p>
        </p:txBody>
      </p:sp>
      <p:sp>
        <p:nvSpPr>
          <p:cNvPr id="396294" name="AutoShape 6">
            <a:extLst>
              <a:ext uri="{FF2B5EF4-FFF2-40B4-BE49-F238E27FC236}">
                <a16:creationId xmlns:a16="http://schemas.microsoft.com/office/drawing/2014/main" id="{E14B4794-FFE5-9349-B1C1-08B8BE1ECD39}"/>
              </a:ext>
            </a:extLst>
          </p:cNvPr>
          <p:cNvSpPr>
            <a:spLocks noChangeArrowheads="1"/>
          </p:cNvSpPr>
          <p:nvPr/>
        </p:nvSpPr>
        <p:spPr bwMode="auto">
          <a:xfrm>
            <a:off x="1384300" y="5784850"/>
            <a:ext cx="1558925" cy="6096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t>homozygous</a:t>
            </a:r>
            <a:br>
              <a:rPr lang="en-US" altLang="en-US" sz="1800"/>
            </a:br>
            <a:r>
              <a:rPr lang="en-US" altLang="en-US" sz="1800"/>
              <a:t>recessive</a:t>
            </a:r>
            <a:endParaRPr lang="en-US" altLang="en-US" sz="2400" b="0"/>
          </a:p>
        </p:txBody>
      </p:sp>
      <p:pic>
        <p:nvPicPr>
          <p:cNvPr id="39943" name="Picture 7" descr="13_11b">
            <a:extLst>
              <a:ext uri="{FF2B5EF4-FFF2-40B4-BE49-F238E27FC236}">
                <a16:creationId xmlns:a16="http://schemas.microsoft.com/office/drawing/2014/main" id="{4B852C27-5BB2-934D-B049-58F355D982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4965700" y="2908300"/>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13_11b">
            <a:extLst>
              <a:ext uri="{FF2B5EF4-FFF2-40B4-BE49-F238E27FC236}">
                <a16:creationId xmlns:a16="http://schemas.microsoft.com/office/drawing/2014/main" id="{7B81C84E-B2B3-7B49-9809-71C680D02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4965700" y="3821113"/>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descr="13_11b">
            <a:extLst>
              <a:ext uri="{FF2B5EF4-FFF2-40B4-BE49-F238E27FC236}">
                <a16:creationId xmlns:a16="http://schemas.microsoft.com/office/drawing/2014/main" id="{9A298FD5-C538-E546-A714-E3B0649234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4965700" y="4702175"/>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1" descr="13_11b">
            <a:extLst>
              <a:ext uri="{FF2B5EF4-FFF2-40B4-BE49-F238E27FC236}">
                <a16:creationId xmlns:a16="http://schemas.microsoft.com/office/drawing/2014/main" id="{D9E49650-D97B-EF49-8E7F-8B7DBA4A6C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4965700" y="5581650"/>
            <a:ext cx="7588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300" name="AutoShape 12">
            <a:extLst>
              <a:ext uri="{FF2B5EF4-FFF2-40B4-BE49-F238E27FC236}">
                <a16:creationId xmlns:a16="http://schemas.microsoft.com/office/drawing/2014/main" id="{A6981FDB-000E-6942-B1F7-EB6B5FFDC73C}"/>
              </a:ext>
            </a:extLst>
          </p:cNvPr>
          <p:cNvSpPr>
            <a:spLocks noChangeArrowheads="1"/>
          </p:cNvSpPr>
          <p:nvPr/>
        </p:nvSpPr>
        <p:spPr bwMode="auto">
          <a:xfrm>
            <a:off x="1322388" y="4535488"/>
            <a:ext cx="1606550" cy="30638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t>heterozygous</a:t>
            </a:r>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 calcmode="lin" valueType="num">
                                      <p:cBhvr additive="base">
                                        <p:cTn id="7" dur="500" fill="hold"/>
                                        <p:tgtEl>
                                          <p:spTgt spid="396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1">
                                            <p:txEl>
                                              <p:pRg st="1" end="1"/>
                                            </p:txEl>
                                          </p:spTgt>
                                        </p:tgtEl>
                                        <p:attrNameLst>
                                          <p:attrName>style.visibility</p:attrName>
                                        </p:attrNameLst>
                                      </p:cBhvr>
                                      <p:to>
                                        <p:strVal val="visible"/>
                                      </p:to>
                                    </p:set>
                                    <p:anim calcmode="lin" valueType="num">
                                      <p:cBhvr additive="base">
                                        <p:cTn id="13" dur="500" fill="hold"/>
                                        <p:tgtEl>
                                          <p:spTgt spid="396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96293"/>
                                        </p:tgtEl>
                                        <p:attrNameLst>
                                          <p:attrName>style.visibility</p:attrName>
                                        </p:attrNameLst>
                                      </p:cBhvr>
                                      <p:to>
                                        <p:strVal val="visible"/>
                                      </p:to>
                                    </p:set>
                                    <p:animEffect transition="in" filter="wipe(left)">
                                      <p:cBhvr>
                                        <p:cTn id="19" dur="500"/>
                                        <p:tgtEl>
                                          <p:spTgt spid="396293"/>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6294"/>
                                        </p:tgtEl>
                                        <p:attrNameLst>
                                          <p:attrName>style.visibility</p:attrName>
                                        </p:attrNameLst>
                                      </p:cBhvr>
                                      <p:to>
                                        <p:strVal val="visible"/>
                                      </p:to>
                                    </p:set>
                                    <p:animEffect transition="in" filter="wipe(left)">
                                      <p:cBhvr>
                                        <p:cTn id="24" dur="500"/>
                                        <p:tgtEl>
                                          <p:spTgt spid="396294"/>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96300"/>
                                        </p:tgtEl>
                                        <p:attrNameLst>
                                          <p:attrName>style.visibility</p:attrName>
                                        </p:attrNameLst>
                                      </p:cBhvr>
                                      <p:to>
                                        <p:strVal val="visible"/>
                                      </p:to>
                                    </p:set>
                                    <p:animEffect transition="in" filter="wipe(left)">
                                      <p:cBhvr>
                                        <p:cTn id="29" dur="500"/>
                                        <p:tgtEl>
                                          <p:spTgt spid="396300"/>
                                        </p:tgtEl>
                                      </p:cBhvr>
                                    </p:animEffect>
                                  </p:childTnLst>
                                  <p:subTnLst>
                                    <p:audio>
                                      <p:cMediaNode>
                                        <p:cTn display="0" masterRel="sameClick">
                                          <p:stCondLst>
                                            <p:cond evt="begin" delay="0">
                                              <p:tn val="27"/>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autoUpdateAnimBg="0"/>
      <p:bldP spid="396293" grpId="0" animBg="1" autoUpdateAnimBg="0"/>
      <p:bldP spid="396294" grpId="0" animBg="1" autoUpdateAnimBg="0"/>
      <p:bldP spid="396300"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97DFA33F-939D-934C-A389-2D327B4C2B12}"/>
              </a:ext>
            </a:extLst>
          </p:cNvPr>
          <p:cNvSpPr>
            <a:spLocks noChangeArrowheads="1"/>
          </p:cNvSpPr>
          <p:nvPr/>
        </p:nvSpPr>
        <p:spPr bwMode="auto">
          <a:xfrm>
            <a:off x="1066800" y="2582863"/>
            <a:ext cx="7467600" cy="2044700"/>
          </a:xfrm>
          <a:prstGeom prst="roundRect">
            <a:avLst>
              <a:gd name="adj" fmla="val 16667"/>
            </a:avLst>
          </a:prstGeom>
          <a:solidFill>
            <a:schemeClr val="bg1"/>
          </a:solidFill>
          <a:ln w="28575">
            <a:solidFill>
              <a:srgbClr val="CC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1987" name="Rectangle 3">
            <a:extLst>
              <a:ext uri="{FF2B5EF4-FFF2-40B4-BE49-F238E27FC236}">
                <a16:creationId xmlns:a16="http://schemas.microsoft.com/office/drawing/2014/main" id="{AE3DD1B4-9A74-9349-899C-F210CF061821}"/>
              </a:ext>
            </a:extLst>
          </p:cNvPr>
          <p:cNvSpPr>
            <a:spLocks noGrp="1" noChangeArrowheads="1"/>
          </p:cNvSpPr>
          <p:nvPr>
            <p:ph type="title"/>
          </p:nvPr>
        </p:nvSpPr>
        <p:spPr/>
        <p:txBody>
          <a:bodyPr/>
          <a:lstStyle/>
          <a:p>
            <a:pPr eaLnBrk="1" hangingPunct="1"/>
            <a:r>
              <a:rPr lang="en-US" altLang="en-US"/>
              <a:t>Phenotype vs. genotype</a:t>
            </a:r>
          </a:p>
        </p:txBody>
      </p:sp>
      <p:sp>
        <p:nvSpPr>
          <p:cNvPr id="41988" name="Rectangle 4" descr="Rectangle: Click to edit Master text styles&#13;&#10;Second level&#13;&#10;Third level&#13;&#10;Fourth level&#13;&#10;Fifth level">
            <a:extLst>
              <a:ext uri="{FF2B5EF4-FFF2-40B4-BE49-F238E27FC236}">
                <a16:creationId xmlns:a16="http://schemas.microsoft.com/office/drawing/2014/main" id="{E718C66E-B58D-1F47-B464-B83AAD5E1315}"/>
              </a:ext>
            </a:extLst>
          </p:cNvPr>
          <p:cNvSpPr>
            <a:spLocks noGrp="1" noChangeArrowheads="1"/>
          </p:cNvSpPr>
          <p:nvPr>
            <p:ph type="body" idx="1"/>
          </p:nvPr>
        </p:nvSpPr>
        <p:spPr>
          <a:xfrm>
            <a:off x="838200" y="1371600"/>
            <a:ext cx="7772400" cy="1371600"/>
          </a:xfrm>
        </p:spPr>
        <p:txBody>
          <a:bodyPr/>
          <a:lstStyle/>
          <a:p>
            <a:pPr eaLnBrk="1" hangingPunct="1"/>
            <a:r>
              <a:rPr lang="en-US" altLang="en-US" dirty="0"/>
              <a:t>2 organisms can have the same phenotype but have different genotypes</a:t>
            </a:r>
          </a:p>
        </p:txBody>
      </p:sp>
      <p:grpSp>
        <p:nvGrpSpPr>
          <p:cNvPr id="2" name="Group 21">
            <a:extLst>
              <a:ext uri="{FF2B5EF4-FFF2-40B4-BE49-F238E27FC236}">
                <a16:creationId xmlns:a16="http://schemas.microsoft.com/office/drawing/2014/main" id="{5F177B93-2A6F-7B45-9350-BF007322099F}"/>
              </a:ext>
            </a:extLst>
          </p:cNvPr>
          <p:cNvGrpSpPr>
            <a:grpSpLocks/>
          </p:cNvGrpSpPr>
          <p:nvPr/>
        </p:nvGrpSpPr>
        <p:grpSpPr bwMode="auto">
          <a:xfrm>
            <a:off x="1481138" y="2686050"/>
            <a:ext cx="6861175" cy="914400"/>
            <a:chOff x="933" y="1897"/>
            <a:chExt cx="4322" cy="576"/>
          </a:xfrm>
        </p:grpSpPr>
        <p:sp>
          <p:nvSpPr>
            <p:cNvPr id="42000" name="Rectangle 8">
              <a:extLst>
                <a:ext uri="{FF2B5EF4-FFF2-40B4-BE49-F238E27FC236}">
                  <a16:creationId xmlns:a16="http://schemas.microsoft.com/office/drawing/2014/main" id="{A214D12D-B358-D045-B839-CA37F047FABD}"/>
                </a:ext>
              </a:extLst>
            </p:cNvPr>
            <p:cNvSpPr>
              <a:spLocks noChangeArrowheads="1"/>
            </p:cNvSpPr>
            <p:nvPr/>
          </p:nvSpPr>
          <p:spPr bwMode="auto">
            <a:xfrm>
              <a:off x="3038" y="2041"/>
              <a:ext cx="22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2400">
                  <a:solidFill>
                    <a:srgbClr val="8044BC"/>
                  </a:solidFill>
                </a:rPr>
                <a:t>homozygous dominant</a:t>
              </a:r>
              <a:endParaRPr lang="en-US" altLang="en-US" sz="2400">
                <a:solidFill>
                  <a:srgbClr val="0F116A"/>
                </a:solidFill>
              </a:endParaRPr>
            </a:p>
          </p:txBody>
        </p:sp>
        <p:grpSp>
          <p:nvGrpSpPr>
            <p:cNvPr id="42001" name="Group 19">
              <a:extLst>
                <a:ext uri="{FF2B5EF4-FFF2-40B4-BE49-F238E27FC236}">
                  <a16:creationId xmlns:a16="http://schemas.microsoft.com/office/drawing/2014/main" id="{90444B35-4C55-3D47-B184-70169C764EB2}"/>
                </a:ext>
              </a:extLst>
            </p:cNvPr>
            <p:cNvGrpSpPr>
              <a:grpSpLocks/>
            </p:cNvGrpSpPr>
            <p:nvPr/>
          </p:nvGrpSpPr>
          <p:grpSpPr bwMode="auto">
            <a:xfrm>
              <a:off x="933" y="1897"/>
              <a:ext cx="2013" cy="576"/>
              <a:chOff x="933" y="1897"/>
              <a:chExt cx="2013" cy="576"/>
            </a:xfrm>
          </p:grpSpPr>
          <p:sp>
            <p:nvSpPr>
              <p:cNvPr id="42002" name="Rectangle 6">
                <a:extLst>
                  <a:ext uri="{FF2B5EF4-FFF2-40B4-BE49-F238E27FC236}">
                    <a16:creationId xmlns:a16="http://schemas.microsoft.com/office/drawing/2014/main" id="{7962B0B5-B771-0C40-B4C4-65C5A2B9E8ED}"/>
                  </a:ext>
                </a:extLst>
              </p:cNvPr>
              <p:cNvSpPr>
                <a:spLocks noChangeArrowheads="1"/>
              </p:cNvSpPr>
              <p:nvPr/>
            </p:nvSpPr>
            <p:spPr bwMode="auto">
              <a:xfrm>
                <a:off x="2510" y="2012"/>
                <a:ext cx="4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PP</a:t>
                </a:r>
              </a:p>
            </p:txBody>
          </p:sp>
          <p:sp>
            <p:nvSpPr>
              <p:cNvPr id="42003" name="Rectangle 13">
                <a:extLst>
                  <a:ext uri="{FF2B5EF4-FFF2-40B4-BE49-F238E27FC236}">
                    <a16:creationId xmlns:a16="http://schemas.microsoft.com/office/drawing/2014/main" id="{FC1E16B3-97FD-4E40-BB50-082E271604BF}"/>
                  </a:ext>
                </a:extLst>
              </p:cNvPr>
              <p:cNvSpPr>
                <a:spLocks noChangeArrowheads="1"/>
              </p:cNvSpPr>
              <p:nvPr/>
            </p:nvSpPr>
            <p:spPr bwMode="auto">
              <a:xfrm>
                <a:off x="1474" y="2012"/>
                <a:ext cx="8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3000">
                    <a:solidFill>
                      <a:srgbClr val="8044BC"/>
                    </a:solidFill>
                  </a:rPr>
                  <a:t>purple</a:t>
                </a:r>
                <a:endParaRPr lang="en-US" altLang="en-US" sz="3000">
                  <a:solidFill>
                    <a:srgbClr val="440044"/>
                  </a:solidFill>
                </a:endParaRPr>
              </a:p>
            </p:txBody>
          </p:sp>
          <p:pic>
            <p:nvPicPr>
              <p:cNvPr id="42004" name="Picture 17" descr="13_11b">
                <a:extLst>
                  <a:ext uri="{FF2B5EF4-FFF2-40B4-BE49-F238E27FC236}">
                    <a16:creationId xmlns:a16="http://schemas.microsoft.com/office/drawing/2014/main" id="{4FCB7942-A70C-B14E-8646-81826DE1BF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933" y="1897"/>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20">
            <a:extLst>
              <a:ext uri="{FF2B5EF4-FFF2-40B4-BE49-F238E27FC236}">
                <a16:creationId xmlns:a16="http://schemas.microsoft.com/office/drawing/2014/main" id="{AC0D8164-E06A-A441-9776-C79312A33DB5}"/>
              </a:ext>
            </a:extLst>
          </p:cNvPr>
          <p:cNvGrpSpPr>
            <a:grpSpLocks/>
          </p:cNvGrpSpPr>
          <p:nvPr/>
        </p:nvGrpSpPr>
        <p:grpSpPr bwMode="auto">
          <a:xfrm>
            <a:off x="1481138" y="3670300"/>
            <a:ext cx="5507037" cy="914400"/>
            <a:chOff x="933" y="2517"/>
            <a:chExt cx="3469" cy="576"/>
          </a:xfrm>
        </p:grpSpPr>
        <p:sp>
          <p:nvSpPr>
            <p:cNvPr id="41996" name="Rectangle 10">
              <a:extLst>
                <a:ext uri="{FF2B5EF4-FFF2-40B4-BE49-F238E27FC236}">
                  <a16:creationId xmlns:a16="http://schemas.microsoft.com/office/drawing/2014/main" id="{834ED0E6-0626-FD45-8DB6-B417E0EFEC55}"/>
                </a:ext>
              </a:extLst>
            </p:cNvPr>
            <p:cNvSpPr>
              <a:spLocks noChangeArrowheads="1"/>
            </p:cNvSpPr>
            <p:nvPr/>
          </p:nvSpPr>
          <p:spPr bwMode="auto">
            <a:xfrm>
              <a:off x="2510" y="2632"/>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P</a:t>
              </a:r>
              <a:r>
                <a:rPr lang="en-US" altLang="en-US" sz="3000" i="1">
                  <a:solidFill>
                    <a:srgbClr val="0F116A"/>
                  </a:solidFill>
                </a:rPr>
                <a:t>p</a:t>
              </a:r>
              <a:endParaRPr lang="en-US" altLang="en-US" sz="3000">
                <a:solidFill>
                  <a:srgbClr val="0F116A"/>
                </a:solidFill>
              </a:endParaRPr>
            </a:p>
          </p:txBody>
        </p:sp>
        <p:sp>
          <p:nvSpPr>
            <p:cNvPr id="41997" name="Rectangle 12">
              <a:extLst>
                <a:ext uri="{FF2B5EF4-FFF2-40B4-BE49-F238E27FC236}">
                  <a16:creationId xmlns:a16="http://schemas.microsoft.com/office/drawing/2014/main" id="{1F37BC0D-93B4-E142-BC9B-5C2D40AF676F}"/>
                </a:ext>
              </a:extLst>
            </p:cNvPr>
            <p:cNvSpPr>
              <a:spLocks noChangeArrowheads="1"/>
            </p:cNvSpPr>
            <p:nvPr/>
          </p:nvSpPr>
          <p:spPr bwMode="auto">
            <a:xfrm>
              <a:off x="3038" y="2661"/>
              <a:ext cx="13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2400">
                  <a:solidFill>
                    <a:srgbClr val="8044BC"/>
                  </a:solidFill>
                </a:rPr>
                <a:t>heterozygous</a:t>
              </a:r>
              <a:endParaRPr lang="en-US" altLang="en-US" sz="2400">
                <a:solidFill>
                  <a:srgbClr val="0F116A"/>
                </a:solidFill>
              </a:endParaRPr>
            </a:p>
          </p:txBody>
        </p:sp>
        <p:sp>
          <p:nvSpPr>
            <p:cNvPr id="41998" name="Rectangle 14">
              <a:extLst>
                <a:ext uri="{FF2B5EF4-FFF2-40B4-BE49-F238E27FC236}">
                  <a16:creationId xmlns:a16="http://schemas.microsoft.com/office/drawing/2014/main" id="{E4EC4B0C-4398-E845-A241-2FE6633C1E01}"/>
                </a:ext>
              </a:extLst>
            </p:cNvPr>
            <p:cNvSpPr>
              <a:spLocks noChangeArrowheads="1"/>
            </p:cNvSpPr>
            <p:nvPr/>
          </p:nvSpPr>
          <p:spPr bwMode="auto">
            <a:xfrm>
              <a:off x="1479" y="2632"/>
              <a:ext cx="8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3000">
                  <a:solidFill>
                    <a:srgbClr val="8044BC"/>
                  </a:solidFill>
                </a:rPr>
                <a:t>purple</a:t>
              </a:r>
              <a:endParaRPr lang="en-US" altLang="en-US" sz="3000">
                <a:solidFill>
                  <a:srgbClr val="440044"/>
                </a:solidFill>
              </a:endParaRPr>
            </a:p>
          </p:txBody>
        </p:sp>
        <p:pic>
          <p:nvPicPr>
            <p:cNvPr id="41999" name="Picture 18" descr="13_11b">
              <a:extLst>
                <a:ext uri="{FF2B5EF4-FFF2-40B4-BE49-F238E27FC236}">
                  <a16:creationId xmlns:a16="http://schemas.microsoft.com/office/drawing/2014/main" id="{A74B3886-BEAE-754B-9B9F-8C17F6845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933" y="2517"/>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8">
            <a:extLst>
              <a:ext uri="{FF2B5EF4-FFF2-40B4-BE49-F238E27FC236}">
                <a16:creationId xmlns:a16="http://schemas.microsoft.com/office/drawing/2014/main" id="{FCF4A83B-AB01-FC49-83D3-D9FB7EE2DEF9}"/>
              </a:ext>
            </a:extLst>
          </p:cNvPr>
          <p:cNvGrpSpPr>
            <a:grpSpLocks/>
          </p:cNvGrpSpPr>
          <p:nvPr/>
        </p:nvGrpSpPr>
        <p:grpSpPr bwMode="auto">
          <a:xfrm>
            <a:off x="1230313" y="5170488"/>
            <a:ext cx="6343650" cy="1157287"/>
            <a:chOff x="775" y="3257"/>
            <a:chExt cx="3996" cy="729"/>
          </a:xfrm>
        </p:grpSpPr>
        <p:sp>
          <p:nvSpPr>
            <p:cNvPr id="41994" name="AutoShape 23">
              <a:extLst>
                <a:ext uri="{FF2B5EF4-FFF2-40B4-BE49-F238E27FC236}">
                  <a16:creationId xmlns:a16="http://schemas.microsoft.com/office/drawing/2014/main" id="{E2933F4C-50CC-8A4D-9B21-3B2E0475F43E}"/>
                </a:ext>
              </a:extLst>
            </p:cNvPr>
            <p:cNvSpPr>
              <a:spLocks noChangeArrowheads="1"/>
            </p:cNvSpPr>
            <p:nvPr/>
          </p:nvSpPr>
          <p:spPr bwMode="auto">
            <a:xfrm>
              <a:off x="775" y="3257"/>
              <a:ext cx="3408" cy="720"/>
            </a:xfrm>
            <a:prstGeom prst="homePlate">
              <a:avLst>
                <a:gd name="adj" fmla="val 118333"/>
              </a:avLst>
            </a:prstGeom>
            <a:solidFill>
              <a:srgbClr val="FFEA18"/>
            </a:solidFill>
            <a:ln w="9525">
              <a:solidFill>
                <a:srgbClr val="CC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2200">
                  <a:solidFill>
                    <a:srgbClr val="0F116A"/>
                  </a:solidFill>
                </a:rPr>
                <a:t>How do you determine the </a:t>
              </a:r>
              <a:br>
                <a:rPr lang="en-US" altLang="en-US" sz="2200">
                  <a:solidFill>
                    <a:srgbClr val="0F116A"/>
                  </a:solidFill>
                </a:rPr>
              </a:br>
              <a:r>
                <a:rPr lang="en-US" altLang="en-US" sz="2200">
                  <a:solidFill>
                    <a:srgbClr val="0F116A"/>
                  </a:solidFill>
                </a:rPr>
                <a:t>genotype of an individual with</a:t>
              </a:r>
              <a:br>
                <a:rPr lang="en-US" altLang="en-US" sz="2200">
                  <a:solidFill>
                    <a:srgbClr val="0F116A"/>
                  </a:solidFill>
                </a:rPr>
              </a:br>
              <a:r>
                <a:rPr lang="en-US" altLang="en-US" sz="2200">
                  <a:solidFill>
                    <a:srgbClr val="0F116A"/>
                  </a:solidFill>
                </a:rPr>
                <a:t>with a dominant phenotype? </a:t>
              </a:r>
            </a:p>
          </p:txBody>
        </p:sp>
        <p:pic>
          <p:nvPicPr>
            <p:cNvPr id="41995" name="Picture 24" descr="13_11b">
              <a:extLst>
                <a:ext uri="{FF2B5EF4-FFF2-40B4-BE49-F238E27FC236}">
                  <a16:creationId xmlns:a16="http://schemas.microsoft.com/office/drawing/2014/main" id="{CA25E063-05BB-A441-8454-3E34255C0A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4238" y="3308"/>
              <a:ext cx="533" cy="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8362" name="Picture 26" descr="penguinL">
            <a:extLst>
              <a:ext uri="{FF2B5EF4-FFF2-40B4-BE49-F238E27FC236}">
                <a16:creationId xmlns:a16="http://schemas.microsoft.com/office/drawing/2014/main" id="{5DC22E95-F7F6-1A4C-B318-3B162B7DA3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63" name="AutoShape 27">
            <a:extLst>
              <a:ext uri="{FF2B5EF4-FFF2-40B4-BE49-F238E27FC236}">
                <a16:creationId xmlns:a16="http://schemas.microsoft.com/office/drawing/2014/main" id="{6A8A6F0C-4FF6-CA46-A926-3B3E0DAE499F}"/>
              </a:ext>
            </a:extLst>
          </p:cNvPr>
          <p:cNvSpPr>
            <a:spLocks noChangeArrowheads="1"/>
          </p:cNvSpPr>
          <p:nvPr/>
        </p:nvSpPr>
        <p:spPr bwMode="auto">
          <a:xfrm>
            <a:off x="7108825" y="4100513"/>
            <a:ext cx="1766888" cy="1041400"/>
          </a:xfrm>
          <a:prstGeom prst="wedgeEllipseCallout">
            <a:avLst>
              <a:gd name="adj1" fmla="val 8222"/>
              <a:gd name="adj2" fmla="val 107167"/>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Can’t tell</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by lookin’</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at ya</a:t>
            </a:r>
            <a:r>
              <a:rPr lang="en-US" altLang="en-US" sz="1800" i="1">
                <a:solidFill>
                  <a:srgbClr val="0F116A"/>
                </a:solidFill>
                <a:latin typeface="Comic Sans MS" panose="030F0902030302020204" pitchFamily="66" charset="0"/>
              </a:rPr>
              <a:t>!</a:t>
            </a:r>
            <a:r>
              <a:rPr lang="en-US" altLang="en-US" sz="1800">
                <a:solidFill>
                  <a:srgbClr val="0F116A"/>
                </a:solidFill>
                <a:latin typeface="Comic Sans MS" panose="030F09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398362"/>
                                        </p:tgtEl>
                                        <p:attrNameLst>
                                          <p:attrName>style.visibility</p:attrName>
                                        </p:attrNameLst>
                                      </p:cBhvr>
                                      <p:to>
                                        <p:strVal val="visible"/>
                                      </p:to>
                                    </p:set>
                                    <p:animEffect transition="in" filter="wipe(down)">
                                      <p:cBhvr>
                                        <p:cTn id="24" dur="500"/>
                                        <p:tgtEl>
                                          <p:spTgt spid="398362"/>
                                        </p:tgtEl>
                                      </p:cBhvr>
                                    </p:animEffec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398363"/>
                                        </p:tgtEl>
                                        <p:attrNameLst>
                                          <p:attrName>style.visibility</p:attrName>
                                        </p:attrNameLst>
                                      </p:cBhvr>
                                      <p:to>
                                        <p:strVal val="visible"/>
                                      </p:to>
                                    </p:set>
                                    <p:animEffect transition="in" filter="wipe(down)">
                                      <p:cBhvr>
                                        <p:cTn id="28" dur="500"/>
                                        <p:tgtEl>
                                          <p:spTgt spid="398363"/>
                                        </p:tgtEl>
                                      </p:cBhvr>
                                    </p:animEffect>
                                  </p:childTnLst>
                                  <p:subTnLst>
                                    <p:audio>
                                      <p:cMediaNode>
                                        <p:cTn display="0" masterRel="sameClick">
                                          <p:stCondLst>
                                            <p:cond evt="begin" delay="0">
                                              <p:tn val="26"/>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6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C789C8F-8FC1-C84D-B830-C26ABD2AC390}"/>
              </a:ext>
            </a:extLst>
          </p:cNvPr>
          <p:cNvSpPr>
            <a:spLocks noGrp="1" noChangeArrowheads="1"/>
          </p:cNvSpPr>
          <p:nvPr>
            <p:ph type="title"/>
          </p:nvPr>
        </p:nvSpPr>
        <p:spPr/>
        <p:txBody>
          <a:bodyPr/>
          <a:lstStyle/>
          <a:p>
            <a:pPr eaLnBrk="1" hangingPunct="1"/>
            <a:r>
              <a:rPr lang="en-US" altLang="en-US"/>
              <a:t>Test cross</a:t>
            </a:r>
          </a:p>
        </p:txBody>
      </p:sp>
      <p:sp>
        <p:nvSpPr>
          <p:cNvPr id="410627" name="Rectangle 3" descr="Rectangle: Click to edit Master text styles&#13;&#10;Second level&#13;&#10;Third level&#13;&#10;Fourth level&#13;&#10;Fifth level">
            <a:extLst>
              <a:ext uri="{FF2B5EF4-FFF2-40B4-BE49-F238E27FC236}">
                <a16:creationId xmlns:a16="http://schemas.microsoft.com/office/drawing/2014/main" id="{85F50B91-029B-4E4D-9D70-F2E76D4A600F}"/>
              </a:ext>
            </a:extLst>
          </p:cNvPr>
          <p:cNvSpPr>
            <a:spLocks noGrp="1" noChangeArrowheads="1"/>
          </p:cNvSpPr>
          <p:nvPr>
            <p:ph type="body" idx="1"/>
          </p:nvPr>
        </p:nvSpPr>
        <p:spPr>
          <a:xfrm>
            <a:off x="838200" y="1371600"/>
            <a:ext cx="7772400" cy="2590800"/>
          </a:xfrm>
        </p:spPr>
        <p:txBody>
          <a:bodyPr/>
          <a:lstStyle/>
          <a:p>
            <a:pPr eaLnBrk="1" hangingPunct="1"/>
            <a:r>
              <a:rPr lang="en-US" altLang="en-US"/>
              <a:t>Breed the dominant phenotype —</a:t>
            </a:r>
            <a:br>
              <a:rPr lang="en-US" altLang="en-US"/>
            </a:br>
            <a:r>
              <a:rPr lang="en-US" altLang="en-US"/>
              <a:t>the unknown genotype — with a </a:t>
            </a:r>
            <a:r>
              <a:rPr lang="en-US" altLang="en-US" u="sng"/>
              <a:t>homozygous recessive</a:t>
            </a:r>
            <a:r>
              <a:rPr lang="en-US" altLang="en-US"/>
              <a:t> (</a:t>
            </a:r>
            <a:r>
              <a:rPr lang="en-US" altLang="en-US" i="1">
                <a:solidFill>
                  <a:srgbClr val="CC0000"/>
                </a:solidFill>
              </a:rPr>
              <a:t>pp</a:t>
            </a:r>
            <a:r>
              <a:rPr lang="en-US" altLang="en-US"/>
              <a:t>) to determine the identity of the unknown allele</a:t>
            </a:r>
          </a:p>
        </p:txBody>
      </p:sp>
      <p:sp>
        <p:nvSpPr>
          <p:cNvPr id="410631" name="Rectangle 7">
            <a:extLst>
              <a:ext uri="{FF2B5EF4-FFF2-40B4-BE49-F238E27FC236}">
                <a16:creationId xmlns:a16="http://schemas.microsoft.com/office/drawing/2014/main" id="{7826A46F-1748-0646-9FF9-7646098AD028}"/>
              </a:ext>
            </a:extLst>
          </p:cNvPr>
          <p:cNvSpPr>
            <a:spLocks noChangeArrowheads="1"/>
          </p:cNvSpPr>
          <p:nvPr/>
        </p:nvSpPr>
        <p:spPr bwMode="auto">
          <a:xfrm>
            <a:off x="5029200" y="5181600"/>
            <a:ext cx="71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400" i="1">
                <a:solidFill>
                  <a:schemeClr val="tx2"/>
                </a:solidFill>
              </a:rPr>
              <a:t>pp</a:t>
            </a:r>
            <a:endParaRPr lang="en-US" altLang="en-US" sz="3000" i="1">
              <a:solidFill>
                <a:schemeClr val="tx2"/>
              </a:solidFill>
            </a:endParaRPr>
          </a:p>
        </p:txBody>
      </p:sp>
      <p:sp>
        <p:nvSpPr>
          <p:cNvPr id="410632" name="Rectangle 8">
            <a:extLst>
              <a:ext uri="{FF2B5EF4-FFF2-40B4-BE49-F238E27FC236}">
                <a16:creationId xmlns:a16="http://schemas.microsoft.com/office/drawing/2014/main" id="{F6D66E6A-5561-6644-BC53-C5A824FD4958}"/>
              </a:ext>
            </a:extLst>
          </p:cNvPr>
          <p:cNvSpPr>
            <a:spLocks noChangeArrowheads="1"/>
          </p:cNvSpPr>
          <p:nvPr/>
        </p:nvSpPr>
        <p:spPr bwMode="auto">
          <a:xfrm>
            <a:off x="2362200" y="5105400"/>
            <a:ext cx="2005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chemeClr val="tx2"/>
                </a:solidFill>
              </a:rPr>
              <a:t>is it</a:t>
            </a:r>
            <a:br>
              <a:rPr lang="en-US" altLang="en-US" sz="3000">
                <a:solidFill>
                  <a:schemeClr val="tx2"/>
                </a:solidFill>
              </a:rPr>
            </a:br>
            <a:r>
              <a:rPr lang="en-US" altLang="en-US" sz="3000">
                <a:solidFill>
                  <a:schemeClr val="tx2"/>
                </a:solidFill>
              </a:rPr>
              <a:t>PP or P</a:t>
            </a:r>
            <a:r>
              <a:rPr lang="en-US" altLang="en-US" sz="3000" i="1">
                <a:solidFill>
                  <a:schemeClr val="tx2"/>
                </a:solidFill>
              </a:rPr>
              <a:t>p</a:t>
            </a:r>
            <a:r>
              <a:rPr lang="en-US" altLang="en-US" sz="3000">
                <a:solidFill>
                  <a:schemeClr val="tx2"/>
                </a:solidFill>
              </a:rPr>
              <a:t>?</a:t>
            </a:r>
            <a:endParaRPr lang="en-US" altLang="en-US" sz="3000" i="1">
              <a:solidFill>
                <a:schemeClr val="tx2"/>
              </a:solidFill>
            </a:endParaRPr>
          </a:p>
        </p:txBody>
      </p:sp>
      <p:grpSp>
        <p:nvGrpSpPr>
          <p:cNvPr id="2" name="Group 12">
            <a:extLst>
              <a:ext uri="{FF2B5EF4-FFF2-40B4-BE49-F238E27FC236}">
                <a16:creationId xmlns:a16="http://schemas.microsoft.com/office/drawing/2014/main" id="{E3953BB4-0032-8542-AE07-C470EEBFA4AB}"/>
              </a:ext>
            </a:extLst>
          </p:cNvPr>
          <p:cNvGrpSpPr>
            <a:grpSpLocks/>
          </p:cNvGrpSpPr>
          <p:nvPr/>
        </p:nvGrpSpPr>
        <p:grpSpPr bwMode="auto">
          <a:xfrm>
            <a:off x="3044825" y="4075113"/>
            <a:ext cx="2728913" cy="914400"/>
            <a:chOff x="1918" y="2567"/>
            <a:chExt cx="1719" cy="576"/>
          </a:xfrm>
        </p:grpSpPr>
        <p:sp>
          <p:nvSpPr>
            <p:cNvPr id="44041" name="Rectangle 6">
              <a:extLst>
                <a:ext uri="{FF2B5EF4-FFF2-40B4-BE49-F238E27FC236}">
                  <a16:creationId xmlns:a16="http://schemas.microsoft.com/office/drawing/2014/main" id="{172C273E-7AB3-D54F-9564-54F64A9C8DBA}"/>
                </a:ext>
              </a:extLst>
            </p:cNvPr>
            <p:cNvSpPr>
              <a:spLocks noChangeArrowheads="1"/>
            </p:cNvSpPr>
            <p:nvPr/>
          </p:nvSpPr>
          <p:spPr bwMode="auto">
            <a:xfrm>
              <a:off x="2640" y="2682"/>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x</a:t>
              </a:r>
            </a:p>
          </p:txBody>
        </p:sp>
        <p:pic>
          <p:nvPicPr>
            <p:cNvPr id="44042" name="Picture 9" descr="13_11b">
              <a:extLst>
                <a:ext uri="{FF2B5EF4-FFF2-40B4-BE49-F238E27FC236}">
                  <a16:creationId xmlns:a16="http://schemas.microsoft.com/office/drawing/2014/main" id="{DFAE8936-EF21-C749-98CA-11825C7897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1918" y="2567"/>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1" descr="13_11b">
              <a:extLst>
                <a:ext uri="{FF2B5EF4-FFF2-40B4-BE49-F238E27FC236}">
                  <a16:creationId xmlns:a16="http://schemas.microsoft.com/office/drawing/2014/main" id="{EF2490FA-149C-AB40-B774-D1A613BE2C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3159" y="2573"/>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637" name="Picture 13" descr="penguinL">
            <a:extLst>
              <a:ext uri="{FF2B5EF4-FFF2-40B4-BE49-F238E27FC236}">
                <a16:creationId xmlns:a16="http://schemas.microsoft.com/office/drawing/2014/main" id="{82E7FBBF-CF6B-B341-93B2-4EC9A35267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2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38" name="AutoShape 14">
            <a:extLst>
              <a:ext uri="{FF2B5EF4-FFF2-40B4-BE49-F238E27FC236}">
                <a16:creationId xmlns:a16="http://schemas.microsoft.com/office/drawing/2014/main" id="{1E9D0F35-3ED9-6943-B953-F2F27A2B10A1}"/>
              </a:ext>
            </a:extLst>
          </p:cNvPr>
          <p:cNvSpPr>
            <a:spLocks noChangeArrowheads="1"/>
          </p:cNvSpPr>
          <p:nvPr/>
        </p:nvSpPr>
        <p:spPr bwMode="auto">
          <a:xfrm>
            <a:off x="7108825" y="4100513"/>
            <a:ext cx="1766888" cy="1041400"/>
          </a:xfrm>
          <a:prstGeom prst="wedgeEllipseCallout">
            <a:avLst>
              <a:gd name="adj1" fmla="val 9569"/>
              <a:gd name="adj2" fmla="val 110824"/>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How does </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that work?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 calcmode="lin" valueType="num">
                                      <p:cBhvr additive="base">
                                        <p:cTn id="7" dur="500" fill="hold"/>
                                        <p:tgtEl>
                                          <p:spTgt spid="410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06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Vibro Up"/>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10632">
                                            <p:txEl>
                                              <p:pRg st="0" end="0"/>
                                            </p:txEl>
                                          </p:spTgt>
                                        </p:tgtEl>
                                        <p:attrNameLst>
                                          <p:attrName>style.visibility</p:attrName>
                                        </p:attrNameLst>
                                      </p:cBhvr>
                                      <p:to>
                                        <p:strVal val="visible"/>
                                      </p:to>
                                    </p:set>
                                    <p:animEffect transition="in" filter="wipe(left)">
                                      <p:cBhvr>
                                        <p:cTn id="18" dur="500"/>
                                        <p:tgtEl>
                                          <p:spTgt spid="410632">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0631">
                                            <p:txEl>
                                              <p:pRg st="0" end="0"/>
                                            </p:txEl>
                                          </p:spTgt>
                                        </p:tgtEl>
                                        <p:attrNameLst>
                                          <p:attrName>style.visibility</p:attrName>
                                        </p:attrNameLst>
                                      </p:cBhvr>
                                      <p:to>
                                        <p:strVal val="visible"/>
                                      </p:to>
                                    </p:set>
                                    <p:animEffect transition="in" filter="wipe(left)">
                                      <p:cBhvr>
                                        <p:cTn id="23" dur="500"/>
                                        <p:tgtEl>
                                          <p:spTgt spid="410631">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410637"/>
                                        </p:tgtEl>
                                        <p:attrNameLst>
                                          <p:attrName>style.visibility</p:attrName>
                                        </p:attrNameLst>
                                      </p:cBhvr>
                                      <p:to>
                                        <p:strVal val="visible"/>
                                      </p:to>
                                    </p:set>
                                  </p:childTnLst>
                                </p:cTn>
                              </p:par>
                            </p:childTnLst>
                          </p:cTn>
                        </p:par>
                        <p:par>
                          <p:cTn id="28" fill="hold" nodeType="afterGroup">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10638"/>
                                        </p:tgtEl>
                                        <p:attrNameLst>
                                          <p:attrName>style.visibility</p:attrName>
                                        </p:attrNameLst>
                                      </p:cBhvr>
                                      <p:to>
                                        <p:strVal val="visible"/>
                                      </p:to>
                                    </p:set>
                                    <p:animEffect transition="in" filter="wipe(down)">
                                      <p:cBhvr>
                                        <p:cTn id="31" dur="500"/>
                                        <p:tgtEl>
                                          <p:spTgt spid="410638"/>
                                        </p:tgtEl>
                                      </p:cBhvr>
                                    </p:animEffect>
                                  </p:childTnLst>
                                  <p:subTnLst>
                                    <p:audio>
                                      <p:cMediaNode>
                                        <p:cTn display="0" masterRel="sameClick">
                                          <p:stCondLst>
                                            <p:cond evt="begin" delay="0">
                                              <p:tn val="29"/>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build="p" autoUpdateAnimBg="0"/>
      <p:bldP spid="410631" grpId="0" build="p" autoUpdateAnimBg="0"/>
      <p:bldP spid="410632" grpId="0" build="p" autoUpdateAnimBg="0"/>
      <p:bldP spid="41063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8" name="Rectangle 6">
            <a:extLst>
              <a:ext uri="{FF2B5EF4-FFF2-40B4-BE49-F238E27FC236}">
                <a16:creationId xmlns:a16="http://schemas.microsoft.com/office/drawing/2014/main" id="{1A2AEF8F-2E71-B14D-8E85-6B1202AC1AA4}"/>
              </a:ext>
            </a:extLst>
          </p:cNvPr>
          <p:cNvSpPr>
            <a:spLocks noChangeArrowheads="1"/>
          </p:cNvSpPr>
          <p:nvPr/>
        </p:nvSpPr>
        <p:spPr bwMode="auto">
          <a:xfrm>
            <a:off x="1447800" y="2209800"/>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PP</a:t>
            </a:r>
          </a:p>
        </p:txBody>
      </p:sp>
      <p:sp>
        <p:nvSpPr>
          <p:cNvPr id="448519" name="Rectangle 7">
            <a:extLst>
              <a:ext uri="{FF2B5EF4-FFF2-40B4-BE49-F238E27FC236}">
                <a16:creationId xmlns:a16="http://schemas.microsoft.com/office/drawing/2014/main" id="{17E4E4F4-7CC1-E849-A63E-5D76570CE8B8}"/>
              </a:ext>
            </a:extLst>
          </p:cNvPr>
          <p:cNvSpPr>
            <a:spLocks noChangeArrowheads="1"/>
          </p:cNvSpPr>
          <p:nvPr/>
        </p:nvSpPr>
        <p:spPr bwMode="auto">
          <a:xfrm>
            <a:off x="3068638" y="2209800"/>
            <a:ext cx="649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pp</a:t>
            </a:r>
            <a:endParaRPr lang="en-US" altLang="en-US" sz="3000" i="1">
              <a:solidFill>
                <a:schemeClr val="tx2"/>
              </a:solidFill>
            </a:endParaRPr>
          </a:p>
        </p:txBody>
      </p:sp>
      <p:sp>
        <p:nvSpPr>
          <p:cNvPr id="46084" name="Rectangle 16">
            <a:extLst>
              <a:ext uri="{FF2B5EF4-FFF2-40B4-BE49-F238E27FC236}">
                <a16:creationId xmlns:a16="http://schemas.microsoft.com/office/drawing/2014/main" id="{CBF5F81F-2DB2-6944-AB9D-D28BEE9EEE56}"/>
              </a:ext>
            </a:extLst>
          </p:cNvPr>
          <p:cNvSpPr>
            <a:spLocks noGrp="1" noChangeArrowheads="1"/>
          </p:cNvSpPr>
          <p:nvPr>
            <p:ph type="title"/>
          </p:nvPr>
        </p:nvSpPr>
        <p:spPr/>
        <p:txBody>
          <a:bodyPr/>
          <a:lstStyle/>
          <a:p>
            <a:pPr eaLnBrk="1" hangingPunct="1"/>
            <a:r>
              <a:rPr lang="en-US" altLang="en-US"/>
              <a:t>How does a Test cross work?</a:t>
            </a:r>
          </a:p>
        </p:txBody>
      </p:sp>
      <p:graphicFrame>
        <p:nvGraphicFramePr>
          <p:cNvPr id="448529" name="Group 17">
            <a:extLst>
              <a:ext uri="{FF2B5EF4-FFF2-40B4-BE49-F238E27FC236}">
                <a16:creationId xmlns:a16="http://schemas.microsoft.com/office/drawing/2014/main" id="{7747A3F4-0BED-DF44-9A0A-B1785020B0B5}"/>
              </a:ext>
            </a:extLst>
          </p:cNvPr>
          <p:cNvGraphicFramePr>
            <a:graphicFrameLocks noGrp="1"/>
          </p:cNvGraphicFramePr>
          <p:nvPr/>
        </p:nvGraphicFramePr>
        <p:xfrm>
          <a:off x="1100138" y="3554413"/>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48540" name="Rectangle 28">
            <a:extLst>
              <a:ext uri="{FF2B5EF4-FFF2-40B4-BE49-F238E27FC236}">
                <a16:creationId xmlns:a16="http://schemas.microsoft.com/office/drawing/2014/main" id="{1BB0F5A1-6064-8044-B602-41E38B95D009}"/>
              </a:ext>
            </a:extLst>
          </p:cNvPr>
          <p:cNvSpPr>
            <a:spLocks noChangeArrowheads="1"/>
          </p:cNvSpPr>
          <p:nvPr/>
        </p:nvSpPr>
        <p:spPr bwMode="auto">
          <a:xfrm>
            <a:off x="1643063" y="3005138"/>
            <a:ext cx="41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endParaRPr lang="en-US" altLang="en-US" sz="3000" i="1">
              <a:solidFill>
                <a:srgbClr val="0F116A"/>
              </a:solidFill>
            </a:endParaRPr>
          </a:p>
        </p:txBody>
      </p:sp>
      <p:sp>
        <p:nvSpPr>
          <p:cNvPr id="448541" name="Rectangle 29">
            <a:extLst>
              <a:ext uri="{FF2B5EF4-FFF2-40B4-BE49-F238E27FC236}">
                <a16:creationId xmlns:a16="http://schemas.microsoft.com/office/drawing/2014/main" id="{01CD3FD6-1FF9-CC4B-8099-0E58C1A71DE5}"/>
              </a:ext>
            </a:extLst>
          </p:cNvPr>
          <p:cNvSpPr>
            <a:spLocks noChangeArrowheads="1"/>
          </p:cNvSpPr>
          <p:nvPr/>
        </p:nvSpPr>
        <p:spPr bwMode="auto">
          <a:xfrm>
            <a:off x="3014663" y="3005138"/>
            <a:ext cx="41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p>
        </p:txBody>
      </p:sp>
      <p:sp>
        <p:nvSpPr>
          <p:cNvPr id="448542" name="Rectangle 30">
            <a:extLst>
              <a:ext uri="{FF2B5EF4-FFF2-40B4-BE49-F238E27FC236}">
                <a16:creationId xmlns:a16="http://schemas.microsoft.com/office/drawing/2014/main" id="{B4B69BD3-4B6E-0140-BE21-B383B2BF171A}"/>
              </a:ext>
            </a:extLst>
          </p:cNvPr>
          <p:cNvSpPr>
            <a:spLocks noChangeArrowheads="1"/>
          </p:cNvSpPr>
          <p:nvPr/>
        </p:nvSpPr>
        <p:spPr bwMode="auto">
          <a:xfrm>
            <a:off x="652463" y="4011613"/>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p>
        </p:txBody>
      </p:sp>
      <p:sp>
        <p:nvSpPr>
          <p:cNvPr id="448543" name="Rectangle 31">
            <a:extLst>
              <a:ext uri="{FF2B5EF4-FFF2-40B4-BE49-F238E27FC236}">
                <a16:creationId xmlns:a16="http://schemas.microsoft.com/office/drawing/2014/main" id="{947BC84A-6042-8940-902F-B039B585A6A4}"/>
              </a:ext>
            </a:extLst>
          </p:cNvPr>
          <p:cNvSpPr>
            <a:spLocks noChangeArrowheads="1"/>
          </p:cNvSpPr>
          <p:nvPr/>
        </p:nvSpPr>
        <p:spPr bwMode="auto">
          <a:xfrm>
            <a:off x="600075" y="5167313"/>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p>
        </p:txBody>
      </p:sp>
      <p:graphicFrame>
        <p:nvGraphicFramePr>
          <p:cNvPr id="448548" name="Group 36">
            <a:extLst>
              <a:ext uri="{FF2B5EF4-FFF2-40B4-BE49-F238E27FC236}">
                <a16:creationId xmlns:a16="http://schemas.microsoft.com/office/drawing/2014/main" id="{D8F76FD3-C3AA-BE42-826B-B6B1B269138D}"/>
              </a:ext>
            </a:extLst>
          </p:cNvPr>
          <p:cNvGraphicFramePr>
            <a:graphicFrameLocks noGrp="1"/>
          </p:cNvGraphicFramePr>
          <p:nvPr/>
        </p:nvGraphicFramePr>
        <p:xfrm>
          <a:off x="5519738" y="3554413"/>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48559" name="Rectangle 47">
            <a:extLst>
              <a:ext uri="{FF2B5EF4-FFF2-40B4-BE49-F238E27FC236}">
                <a16:creationId xmlns:a16="http://schemas.microsoft.com/office/drawing/2014/main" id="{4D070316-3B03-914A-9866-1286B7D8825D}"/>
              </a:ext>
            </a:extLst>
          </p:cNvPr>
          <p:cNvSpPr>
            <a:spLocks noChangeArrowheads="1"/>
          </p:cNvSpPr>
          <p:nvPr/>
        </p:nvSpPr>
        <p:spPr bwMode="auto">
          <a:xfrm>
            <a:off x="6062663" y="3005138"/>
            <a:ext cx="41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endParaRPr lang="en-US" altLang="en-US" sz="3000">
              <a:solidFill>
                <a:srgbClr val="0F116A"/>
              </a:solidFill>
            </a:endParaRPr>
          </a:p>
        </p:txBody>
      </p:sp>
      <p:sp>
        <p:nvSpPr>
          <p:cNvPr id="448560" name="Rectangle 48">
            <a:extLst>
              <a:ext uri="{FF2B5EF4-FFF2-40B4-BE49-F238E27FC236}">
                <a16:creationId xmlns:a16="http://schemas.microsoft.com/office/drawing/2014/main" id="{9B60C320-A19E-B542-BA95-BEDE61FCB330}"/>
              </a:ext>
            </a:extLst>
          </p:cNvPr>
          <p:cNvSpPr>
            <a:spLocks noChangeArrowheads="1"/>
          </p:cNvSpPr>
          <p:nvPr/>
        </p:nvSpPr>
        <p:spPr bwMode="auto">
          <a:xfrm>
            <a:off x="7434263" y="3005138"/>
            <a:ext cx="417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endParaRPr lang="en-US" altLang="en-US" sz="3000">
              <a:solidFill>
                <a:srgbClr val="000000"/>
              </a:solidFill>
            </a:endParaRPr>
          </a:p>
        </p:txBody>
      </p:sp>
      <p:sp>
        <p:nvSpPr>
          <p:cNvPr id="448561" name="Rectangle 49">
            <a:extLst>
              <a:ext uri="{FF2B5EF4-FFF2-40B4-BE49-F238E27FC236}">
                <a16:creationId xmlns:a16="http://schemas.microsoft.com/office/drawing/2014/main" id="{D04FC2A7-DC3B-EB4D-BFE9-19A6439D868A}"/>
              </a:ext>
            </a:extLst>
          </p:cNvPr>
          <p:cNvSpPr>
            <a:spLocks noChangeArrowheads="1"/>
          </p:cNvSpPr>
          <p:nvPr/>
        </p:nvSpPr>
        <p:spPr bwMode="auto">
          <a:xfrm>
            <a:off x="5072063" y="4011613"/>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p>
        </p:txBody>
      </p:sp>
      <p:sp>
        <p:nvSpPr>
          <p:cNvPr id="448562" name="Rectangle 50">
            <a:extLst>
              <a:ext uri="{FF2B5EF4-FFF2-40B4-BE49-F238E27FC236}">
                <a16:creationId xmlns:a16="http://schemas.microsoft.com/office/drawing/2014/main" id="{281F6D4B-0251-4D43-BBDE-F3B4D50E0173}"/>
              </a:ext>
            </a:extLst>
          </p:cNvPr>
          <p:cNvSpPr>
            <a:spLocks noChangeArrowheads="1"/>
          </p:cNvSpPr>
          <p:nvPr/>
        </p:nvSpPr>
        <p:spPr bwMode="auto">
          <a:xfrm>
            <a:off x="5029200" y="5246688"/>
            <a:ext cx="417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p>
        </p:txBody>
      </p:sp>
      <p:sp>
        <p:nvSpPr>
          <p:cNvPr id="448571" name="Rectangle 59">
            <a:extLst>
              <a:ext uri="{FF2B5EF4-FFF2-40B4-BE49-F238E27FC236}">
                <a16:creationId xmlns:a16="http://schemas.microsoft.com/office/drawing/2014/main" id="{498D37A3-4733-3C44-B1B9-C99D90A28AEA}"/>
              </a:ext>
            </a:extLst>
          </p:cNvPr>
          <p:cNvSpPr>
            <a:spLocks noChangeArrowheads="1"/>
          </p:cNvSpPr>
          <p:nvPr/>
        </p:nvSpPr>
        <p:spPr bwMode="auto">
          <a:xfrm>
            <a:off x="5856288" y="2209800"/>
            <a:ext cx="67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00000"/>
              </a:solidFill>
            </a:endParaRPr>
          </a:p>
        </p:txBody>
      </p:sp>
      <p:sp>
        <p:nvSpPr>
          <p:cNvPr id="448572" name="Rectangle 60">
            <a:extLst>
              <a:ext uri="{FF2B5EF4-FFF2-40B4-BE49-F238E27FC236}">
                <a16:creationId xmlns:a16="http://schemas.microsoft.com/office/drawing/2014/main" id="{119729AC-2C47-CE4B-ABA8-899DCFD03500}"/>
              </a:ext>
            </a:extLst>
          </p:cNvPr>
          <p:cNvSpPr>
            <a:spLocks noChangeArrowheads="1"/>
          </p:cNvSpPr>
          <p:nvPr/>
        </p:nvSpPr>
        <p:spPr bwMode="auto">
          <a:xfrm>
            <a:off x="7543800" y="2209800"/>
            <a:ext cx="649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pp</a:t>
            </a:r>
            <a:endParaRPr lang="en-US" altLang="en-US" sz="3000">
              <a:solidFill>
                <a:schemeClr val="tx2"/>
              </a:solidFill>
            </a:endParaRPr>
          </a:p>
        </p:txBody>
      </p:sp>
      <p:pic>
        <p:nvPicPr>
          <p:cNvPr id="448576" name="Picture 64" descr="13_11b">
            <a:extLst>
              <a:ext uri="{FF2B5EF4-FFF2-40B4-BE49-F238E27FC236}">
                <a16:creationId xmlns:a16="http://schemas.microsoft.com/office/drawing/2014/main" id="{9F576DC3-ABDC-184C-93E9-86F94EC90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1179513" y="3687763"/>
            <a:ext cx="7191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118" name="Group 67">
            <a:extLst>
              <a:ext uri="{FF2B5EF4-FFF2-40B4-BE49-F238E27FC236}">
                <a16:creationId xmlns:a16="http://schemas.microsoft.com/office/drawing/2014/main" id="{B54431F6-7AD1-FB43-B0EA-5AF9C547B56D}"/>
              </a:ext>
            </a:extLst>
          </p:cNvPr>
          <p:cNvGrpSpPr>
            <a:grpSpLocks/>
          </p:cNvGrpSpPr>
          <p:nvPr/>
        </p:nvGrpSpPr>
        <p:grpSpPr bwMode="auto">
          <a:xfrm>
            <a:off x="1473200" y="1352550"/>
            <a:ext cx="2403475" cy="914400"/>
            <a:chOff x="928" y="852"/>
            <a:chExt cx="1514" cy="576"/>
          </a:xfrm>
        </p:grpSpPr>
        <p:sp>
          <p:nvSpPr>
            <p:cNvPr id="46140" name="Rectangle 5">
              <a:extLst>
                <a:ext uri="{FF2B5EF4-FFF2-40B4-BE49-F238E27FC236}">
                  <a16:creationId xmlns:a16="http://schemas.microsoft.com/office/drawing/2014/main" id="{1AE09A33-6B3B-984E-A809-2CFFA34081D1}"/>
                </a:ext>
              </a:extLst>
            </p:cNvPr>
            <p:cNvSpPr>
              <a:spLocks noChangeArrowheads="1"/>
            </p:cNvSpPr>
            <p:nvPr/>
          </p:nvSpPr>
          <p:spPr bwMode="auto">
            <a:xfrm>
              <a:off x="1519" y="967"/>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x</a:t>
              </a:r>
            </a:p>
          </p:txBody>
        </p:sp>
        <p:pic>
          <p:nvPicPr>
            <p:cNvPr id="46141" name="Picture 63" descr="13_11b">
              <a:extLst>
                <a:ext uri="{FF2B5EF4-FFF2-40B4-BE49-F238E27FC236}">
                  <a16:creationId xmlns:a16="http://schemas.microsoft.com/office/drawing/2014/main" id="{382E69AF-E380-6C4A-9864-1C402FA840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928" y="852"/>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42" name="Picture 65" descr="13_11b">
              <a:extLst>
                <a:ext uri="{FF2B5EF4-FFF2-40B4-BE49-F238E27FC236}">
                  <a16:creationId xmlns:a16="http://schemas.microsoft.com/office/drawing/2014/main" id="{4BFADAEF-024B-9746-8C51-EE87F7E110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1964" y="858"/>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6119" name="Group 68">
            <a:extLst>
              <a:ext uri="{FF2B5EF4-FFF2-40B4-BE49-F238E27FC236}">
                <a16:creationId xmlns:a16="http://schemas.microsoft.com/office/drawing/2014/main" id="{73063967-FE55-B84F-9112-0B4BABCC9BEF}"/>
              </a:ext>
            </a:extLst>
          </p:cNvPr>
          <p:cNvGrpSpPr>
            <a:grpSpLocks/>
          </p:cNvGrpSpPr>
          <p:nvPr/>
        </p:nvGrpSpPr>
        <p:grpSpPr bwMode="auto">
          <a:xfrm>
            <a:off x="5886450" y="1352550"/>
            <a:ext cx="2403475" cy="914400"/>
            <a:chOff x="928" y="852"/>
            <a:chExt cx="1514" cy="576"/>
          </a:xfrm>
        </p:grpSpPr>
        <p:sp>
          <p:nvSpPr>
            <p:cNvPr id="46137" name="Rectangle 69">
              <a:extLst>
                <a:ext uri="{FF2B5EF4-FFF2-40B4-BE49-F238E27FC236}">
                  <a16:creationId xmlns:a16="http://schemas.microsoft.com/office/drawing/2014/main" id="{BDF6DA42-4D81-274A-B5BB-ED0EC0E1DDC8}"/>
                </a:ext>
              </a:extLst>
            </p:cNvPr>
            <p:cNvSpPr>
              <a:spLocks noChangeArrowheads="1"/>
            </p:cNvSpPr>
            <p:nvPr/>
          </p:nvSpPr>
          <p:spPr bwMode="auto">
            <a:xfrm>
              <a:off x="1519" y="967"/>
              <a:ext cx="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x</a:t>
              </a:r>
            </a:p>
          </p:txBody>
        </p:sp>
        <p:pic>
          <p:nvPicPr>
            <p:cNvPr id="46138" name="Picture 70" descr="13_11b">
              <a:extLst>
                <a:ext uri="{FF2B5EF4-FFF2-40B4-BE49-F238E27FC236}">
                  <a16:creationId xmlns:a16="http://schemas.microsoft.com/office/drawing/2014/main" id="{E99AB9D3-12D2-CB45-9BEA-16D1E135B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928" y="852"/>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9" name="Picture 71" descr="13_11b">
              <a:extLst>
                <a:ext uri="{FF2B5EF4-FFF2-40B4-BE49-F238E27FC236}">
                  <a16:creationId xmlns:a16="http://schemas.microsoft.com/office/drawing/2014/main" id="{8A3F6C76-254F-DA4F-853D-9421195C9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1964" y="858"/>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8584" name="Picture 72" descr="13_11b">
            <a:extLst>
              <a:ext uri="{FF2B5EF4-FFF2-40B4-BE49-F238E27FC236}">
                <a16:creationId xmlns:a16="http://schemas.microsoft.com/office/drawing/2014/main" id="{04F95C80-F524-F846-A33E-7567257649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2600325" y="3687763"/>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585" name="Picture 73" descr="13_11b">
            <a:extLst>
              <a:ext uri="{FF2B5EF4-FFF2-40B4-BE49-F238E27FC236}">
                <a16:creationId xmlns:a16="http://schemas.microsoft.com/office/drawing/2014/main" id="{37A88CFA-78AA-4E4F-84E3-1FEC9FB5C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1179513" y="4894263"/>
            <a:ext cx="7191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586" name="Picture 74" descr="13_11b">
            <a:extLst>
              <a:ext uri="{FF2B5EF4-FFF2-40B4-BE49-F238E27FC236}">
                <a16:creationId xmlns:a16="http://schemas.microsoft.com/office/drawing/2014/main" id="{E608753A-F352-034C-B6C2-1AEE3694C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2600325" y="4894263"/>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44" name="Rectangle 32">
            <a:extLst>
              <a:ext uri="{FF2B5EF4-FFF2-40B4-BE49-F238E27FC236}">
                <a16:creationId xmlns:a16="http://schemas.microsoft.com/office/drawing/2014/main" id="{3FAD3121-533B-9F4E-A8C0-B0603E0DC57E}"/>
              </a:ext>
            </a:extLst>
          </p:cNvPr>
          <p:cNvSpPr>
            <a:spLocks noChangeArrowheads="1"/>
          </p:cNvSpPr>
          <p:nvPr/>
        </p:nvSpPr>
        <p:spPr bwMode="auto">
          <a:xfrm>
            <a:off x="1679575" y="4106863"/>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F116A"/>
              </a:solidFill>
            </a:endParaRPr>
          </a:p>
        </p:txBody>
      </p:sp>
      <p:sp>
        <p:nvSpPr>
          <p:cNvPr id="448545" name="Rectangle 33">
            <a:extLst>
              <a:ext uri="{FF2B5EF4-FFF2-40B4-BE49-F238E27FC236}">
                <a16:creationId xmlns:a16="http://schemas.microsoft.com/office/drawing/2014/main" id="{549A632C-DDC6-354F-900F-41AF78EEAC27}"/>
              </a:ext>
            </a:extLst>
          </p:cNvPr>
          <p:cNvSpPr>
            <a:spLocks noChangeArrowheads="1"/>
          </p:cNvSpPr>
          <p:nvPr/>
        </p:nvSpPr>
        <p:spPr bwMode="auto">
          <a:xfrm>
            <a:off x="1679575" y="5334000"/>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00000"/>
              </a:solidFill>
            </a:endParaRPr>
          </a:p>
        </p:txBody>
      </p:sp>
      <p:sp>
        <p:nvSpPr>
          <p:cNvPr id="448546" name="Rectangle 34">
            <a:extLst>
              <a:ext uri="{FF2B5EF4-FFF2-40B4-BE49-F238E27FC236}">
                <a16:creationId xmlns:a16="http://schemas.microsoft.com/office/drawing/2014/main" id="{BA3E1D0C-CA00-004A-9BD1-8C9F5DE791A1}"/>
              </a:ext>
            </a:extLst>
          </p:cNvPr>
          <p:cNvSpPr>
            <a:spLocks noChangeArrowheads="1"/>
          </p:cNvSpPr>
          <p:nvPr/>
        </p:nvSpPr>
        <p:spPr bwMode="auto">
          <a:xfrm>
            <a:off x="3127375" y="5334000"/>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00000"/>
              </a:solidFill>
            </a:endParaRPr>
          </a:p>
        </p:txBody>
      </p:sp>
      <p:sp>
        <p:nvSpPr>
          <p:cNvPr id="448547" name="Rectangle 35">
            <a:extLst>
              <a:ext uri="{FF2B5EF4-FFF2-40B4-BE49-F238E27FC236}">
                <a16:creationId xmlns:a16="http://schemas.microsoft.com/office/drawing/2014/main" id="{BF6DA186-80CF-A54C-A380-87E96E1903CB}"/>
              </a:ext>
            </a:extLst>
          </p:cNvPr>
          <p:cNvSpPr>
            <a:spLocks noChangeArrowheads="1"/>
          </p:cNvSpPr>
          <p:nvPr/>
        </p:nvSpPr>
        <p:spPr bwMode="auto">
          <a:xfrm>
            <a:off x="3127375" y="4106863"/>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F116A"/>
              </a:solidFill>
            </a:endParaRPr>
          </a:p>
        </p:txBody>
      </p:sp>
      <p:sp>
        <p:nvSpPr>
          <p:cNvPr id="448573" name="AutoShape 61">
            <a:extLst>
              <a:ext uri="{FF2B5EF4-FFF2-40B4-BE49-F238E27FC236}">
                <a16:creationId xmlns:a16="http://schemas.microsoft.com/office/drawing/2014/main" id="{EBD30580-A471-DA4F-B822-D114B8384B12}"/>
              </a:ext>
            </a:extLst>
          </p:cNvPr>
          <p:cNvSpPr>
            <a:spLocks noChangeArrowheads="1"/>
          </p:cNvSpPr>
          <p:nvPr/>
        </p:nvSpPr>
        <p:spPr bwMode="auto">
          <a:xfrm>
            <a:off x="1474788" y="6218238"/>
            <a:ext cx="2179637"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t>100% </a:t>
            </a:r>
            <a:r>
              <a:rPr lang="en-US" altLang="en-US">
                <a:solidFill>
                  <a:srgbClr val="5B03B3"/>
                </a:solidFill>
              </a:rPr>
              <a:t>purple</a:t>
            </a:r>
            <a:endParaRPr lang="en-US" altLang="en-US"/>
          </a:p>
        </p:txBody>
      </p:sp>
      <p:pic>
        <p:nvPicPr>
          <p:cNvPr id="448587" name="Picture 75" descr="13_11b">
            <a:extLst>
              <a:ext uri="{FF2B5EF4-FFF2-40B4-BE49-F238E27FC236}">
                <a16:creationId xmlns:a16="http://schemas.microsoft.com/office/drawing/2014/main" id="{56402433-D7BD-B14E-9195-BD3CB9CA6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5553075" y="3687763"/>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588" name="Picture 76" descr="13_11b">
            <a:extLst>
              <a:ext uri="{FF2B5EF4-FFF2-40B4-BE49-F238E27FC236}">
                <a16:creationId xmlns:a16="http://schemas.microsoft.com/office/drawing/2014/main" id="{6C277078-ABDD-AB43-B6B2-EFEB84E3A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000" t="66000" r="75375" b="7500"/>
          <a:stretch>
            <a:fillRect/>
          </a:stretch>
        </p:blipFill>
        <p:spPr bwMode="auto">
          <a:xfrm>
            <a:off x="6981825" y="3687763"/>
            <a:ext cx="7191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8590" name="Picture 78" descr="13_11b">
            <a:extLst>
              <a:ext uri="{FF2B5EF4-FFF2-40B4-BE49-F238E27FC236}">
                <a16:creationId xmlns:a16="http://schemas.microsoft.com/office/drawing/2014/main" id="{2AC34601-B4DF-A845-87C7-E9A8053C57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6981825" y="4886325"/>
            <a:ext cx="7588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63" name="Rectangle 51">
            <a:extLst>
              <a:ext uri="{FF2B5EF4-FFF2-40B4-BE49-F238E27FC236}">
                <a16:creationId xmlns:a16="http://schemas.microsoft.com/office/drawing/2014/main" id="{37B4D516-4E2F-BA44-8225-7E488CD42CC1}"/>
              </a:ext>
            </a:extLst>
          </p:cNvPr>
          <p:cNvSpPr>
            <a:spLocks noChangeArrowheads="1"/>
          </p:cNvSpPr>
          <p:nvPr/>
        </p:nvSpPr>
        <p:spPr bwMode="auto">
          <a:xfrm>
            <a:off x="6138863" y="4106863"/>
            <a:ext cx="67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F116A"/>
              </a:solidFill>
            </a:endParaRPr>
          </a:p>
        </p:txBody>
      </p:sp>
      <p:sp>
        <p:nvSpPr>
          <p:cNvPr id="448565" name="Rectangle 53">
            <a:extLst>
              <a:ext uri="{FF2B5EF4-FFF2-40B4-BE49-F238E27FC236}">
                <a16:creationId xmlns:a16="http://schemas.microsoft.com/office/drawing/2014/main" id="{43893D0A-EAA4-B04E-8006-E280FB6706BC}"/>
              </a:ext>
            </a:extLst>
          </p:cNvPr>
          <p:cNvSpPr>
            <a:spLocks noChangeArrowheads="1"/>
          </p:cNvSpPr>
          <p:nvPr/>
        </p:nvSpPr>
        <p:spPr bwMode="auto">
          <a:xfrm>
            <a:off x="7597775" y="5334000"/>
            <a:ext cx="649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pp</a:t>
            </a:r>
            <a:endParaRPr lang="en-US" altLang="en-US" sz="3000">
              <a:solidFill>
                <a:srgbClr val="000000"/>
              </a:solidFill>
            </a:endParaRPr>
          </a:p>
        </p:txBody>
      </p:sp>
      <p:sp>
        <p:nvSpPr>
          <p:cNvPr id="448566" name="Rectangle 54">
            <a:extLst>
              <a:ext uri="{FF2B5EF4-FFF2-40B4-BE49-F238E27FC236}">
                <a16:creationId xmlns:a16="http://schemas.microsoft.com/office/drawing/2014/main" id="{7EBF9A18-0EED-854C-8A02-C63E61083466}"/>
              </a:ext>
            </a:extLst>
          </p:cNvPr>
          <p:cNvSpPr>
            <a:spLocks noChangeArrowheads="1"/>
          </p:cNvSpPr>
          <p:nvPr/>
        </p:nvSpPr>
        <p:spPr bwMode="auto">
          <a:xfrm>
            <a:off x="7586663" y="4106863"/>
            <a:ext cx="67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5B03B3"/>
                </a:solidFill>
              </a:rPr>
              <a:t>P</a:t>
            </a:r>
            <a:r>
              <a:rPr lang="en-US" altLang="en-US" sz="3000" i="1">
                <a:solidFill>
                  <a:srgbClr val="000000"/>
                </a:solidFill>
              </a:rPr>
              <a:t>p</a:t>
            </a:r>
            <a:endParaRPr lang="en-US" altLang="en-US" sz="3000">
              <a:solidFill>
                <a:srgbClr val="0F116A"/>
              </a:solidFill>
            </a:endParaRPr>
          </a:p>
        </p:txBody>
      </p:sp>
      <p:sp>
        <p:nvSpPr>
          <p:cNvPr id="448574" name="AutoShape 62">
            <a:extLst>
              <a:ext uri="{FF2B5EF4-FFF2-40B4-BE49-F238E27FC236}">
                <a16:creationId xmlns:a16="http://schemas.microsoft.com/office/drawing/2014/main" id="{C3523CEE-9253-0D4A-85D2-85512C67F79E}"/>
              </a:ext>
            </a:extLst>
          </p:cNvPr>
          <p:cNvSpPr>
            <a:spLocks noChangeArrowheads="1"/>
          </p:cNvSpPr>
          <p:nvPr/>
        </p:nvSpPr>
        <p:spPr bwMode="auto">
          <a:xfrm>
            <a:off x="5024438" y="6283325"/>
            <a:ext cx="3951287" cy="4651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t>50% </a:t>
            </a:r>
            <a:r>
              <a:rPr lang="en-US" altLang="en-US" sz="2200">
                <a:solidFill>
                  <a:srgbClr val="5B03B3"/>
                </a:solidFill>
              </a:rPr>
              <a:t>purple</a:t>
            </a:r>
            <a:r>
              <a:rPr lang="en-US" altLang="en-US" sz="2200">
                <a:solidFill>
                  <a:srgbClr val="0F116A"/>
                </a:solidFill>
              </a:rPr>
              <a:t>:</a:t>
            </a:r>
            <a:r>
              <a:rPr lang="en-US" altLang="en-US" sz="2200"/>
              <a:t>50% </a:t>
            </a:r>
            <a:r>
              <a:rPr lang="en-US" altLang="en-US" sz="2200">
                <a:solidFill>
                  <a:srgbClr val="000000"/>
                </a:solidFill>
              </a:rPr>
              <a:t>white</a:t>
            </a:r>
            <a:r>
              <a:rPr lang="en-US" altLang="en-US" sz="2200"/>
              <a:t> </a:t>
            </a:r>
            <a:r>
              <a:rPr lang="en-US" altLang="en-US" sz="1800">
                <a:solidFill>
                  <a:srgbClr val="0F116A"/>
                </a:solidFill>
              </a:rPr>
              <a:t>or</a:t>
            </a:r>
            <a:r>
              <a:rPr lang="en-US" altLang="en-US" sz="2200"/>
              <a:t> 1:1</a:t>
            </a:r>
            <a:endParaRPr lang="en-US" altLang="en-US" sz="2200">
              <a:solidFill>
                <a:srgbClr val="000000"/>
              </a:solidFill>
            </a:endParaRPr>
          </a:p>
        </p:txBody>
      </p:sp>
      <p:pic>
        <p:nvPicPr>
          <p:cNvPr id="448591" name="Picture 79" descr="13_11b">
            <a:extLst>
              <a:ext uri="{FF2B5EF4-FFF2-40B4-BE49-F238E27FC236}">
                <a16:creationId xmlns:a16="http://schemas.microsoft.com/office/drawing/2014/main" id="{9F62E9D2-4FB1-4241-8953-2E5E1111F7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8751" t="66000" r="4500" b="7500"/>
          <a:stretch>
            <a:fillRect/>
          </a:stretch>
        </p:blipFill>
        <p:spPr bwMode="auto">
          <a:xfrm>
            <a:off x="5553075" y="4886325"/>
            <a:ext cx="7588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8564" name="Rectangle 52">
            <a:extLst>
              <a:ext uri="{FF2B5EF4-FFF2-40B4-BE49-F238E27FC236}">
                <a16:creationId xmlns:a16="http://schemas.microsoft.com/office/drawing/2014/main" id="{615EFCD6-B810-7F4C-BD6D-29C274920029}"/>
              </a:ext>
            </a:extLst>
          </p:cNvPr>
          <p:cNvSpPr>
            <a:spLocks noChangeArrowheads="1"/>
          </p:cNvSpPr>
          <p:nvPr/>
        </p:nvSpPr>
        <p:spPr bwMode="auto">
          <a:xfrm>
            <a:off x="6149975" y="5334000"/>
            <a:ext cx="649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pp</a:t>
            </a:r>
            <a:endParaRPr lang="en-US" altLang="en-US" sz="30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8518">
                                            <p:txEl>
                                              <p:pRg st="0" end="0"/>
                                            </p:txEl>
                                          </p:spTgt>
                                        </p:tgtEl>
                                        <p:attrNameLst>
                                          <p:attrName>style.visibility</p:attrName>
                                        </p:attrNameLst>
                                      </p:cBhvr>
                                      <p:to>
                                        <p:strVal val="visible"/>
                                      </p:to>
                                    </p:set>
                                    <p:anim calcmode="lin" valueType="num">
                                      <p:cBhvr additive="base">
                                        <p:cTn id="7" dur="500" fill="hold"/>
                                        <p:tgtEl>
                                          <p:spTgt spid="44851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85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1000"/>
                                  </p:stCondLst>
                                  <p:childTnLst>
                                    <p:set>
                                      <p:cBhvr>
                                        <p:cTn id="11" dur="1" fill="hold">
                                          <p:stCondLst>
                                            <p:cond delay="0"/>
                                          </p:stCondLst>
                                        </p:cTn>
                                        <p:tgtEl>
                                          <p:spTgt spid="448519">
                                            <p:txEl>
                                              <p:pRg st="0" end="0"/>
                                            </p:txEl>
                                          </p:spTgt>
                                        </p:tgtEl>
                                        <p:attrNameLst>
                                          <p:attrName>style.visibility</p:attrName>
                                        </p:attrNameLst>
                                      </p:cBhvr>
                                      <p:to>
                                        <p:strVal val="visible"/>
                                      </p:to>
                                    </p:set>
                                    <p:anim calcmode="lin" valueType="num">
                                      <p:cBhvr additive="base">
                                        <p:cTn id="12" dur="500" fill="hold"/>
                                        <p:tgtEl>
                                          <p:spTgt spid="448519">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485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48571"/>
                                        </p:tgtEl>
                                        <p:attrNameLst>
                                          <p:attrName>style.visibility</p:attrName>
                                        </p:attrNameLst>
                                      </p:cBhvr>
                                      <p:to>
                                        <p:strVal val="visible"/>
                                      </p:to>
                                    </p:set>
                                    <p:anim calcmode="lin" valueType="num">
                                      <p:cBhvr additive="base">
                                        <p:cTn id="18" dur="500" fill="hold"/>
                                        <p:tgtEl>
                                          <p:spTgt spid="448571"/>
                                        </p:tgtEl>
                                        <p:attrNameLst>
                                          <p:attrName>ppt_x</p:attrName>
                                        </p:attrNameLst>
                                      </p:cBhvr>
                                      <p:tavLst>
                                        <p:tav tm="0">
                                          <p:val>
                                            <p:strVal val="1+#ppt_w/2"/>
                                          </p:val>
                                        </p:tav>
                                        <p:tav tm="100000">
                                          <p:val>
                                            <p:strVal val="#ppt_x"/>
                                          </p:val>
                                        </p:tav>
                                      </p:tavLst>
                                    </p:anim>
                                    <p:anim calcmode="lin" valueType="num">
                                      <p:cBhvr additive="base">
                                        <p:cTn id="19" dur="500" fill="hold"/>
                                        <p:tgtEl>
                                          <p:spTgt spid="448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par>
                          <p:cTn id="20" fill="hold" nodeType="afterGroup">
                            <p:stCondLst>
                              <p:cond delay="500"/>
                            </p:stCondLst>
                            <p:childTnLst>
                              <p:par>
                                <p:cTn id="21" presetID="2" presetClass="entr" presetSubtype="2" fill="hold" grpId="0" nodeType="afterEffect">
                                  <p:stCondLst>
                                    <p:cond delay="1000"/>
                                  </p:stCondLst>
                                  <p:childTnLst>
                                    <p:set>
                                      <p:cBhvr>
                                        <p:cTn id="22" dur="1" fill="hold">
                                          <p:stCondLst>
                                            <p:cond delay="0"/>
                                          </p:stCondLst>
                                        </p:cTn>
                                        <p:tgtEl>
                                          <p:spTgt spid="448572"/>
                                        </p:tgtEl>
                                        <p:attrNameLst>
                                          <p:attrName>style.visibility</p:attrName>
                                        </p:attrNameLst>
                                      </p:cBhvr>
                                      <p:to>
                                        <p:strVal val="visible"/>
                                      </p:to>
                                    </p:set>
                                    <p:anim calcmode="lin" valueType="num">
                                      <p:cBhvr additive="base">
                                        <p:cTn id="23" dur="500" fill="hold"/>
                                        <p:tgtEl>
                                          <p:spTgt spid="448572"/>
                                        </p:tgtEl>
                                        <p:attrNameLst>
                                          <p:attrName>ppt_x</p:attrName>
                                        </p:attrNameLst>
                                      </p:cBhvr>
                                      <p:tavLst>
                                        <p:tav tm="0">
                                          <p:val>
                                            <p:strVal val="1+#ppt_w/2"/>
                                          </p:val>
                                        </p:tav>
                                        <p:tav tm="100000">
                                          <p:val>
                                            <p:strVal val="#ppt_x"/>
                                          </p:val>
                                        </p:tav>
                                      </p:tavLst>
                                    </p:anim>
                                    <p:anim calcmode="lin" valueType="num">
                                      <p:cBhvr additive="base">
                                        <p:cTn id="24" dur="500" fill="hold"/>
                                        <p:tgtEl>
                                          <p:spTgt spid="4485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48529"/>
                                        </p:tgtEl>
                                        <p:attrNameLst>
                                          <p:attrName>style.visibility</p:attrName>
                                        </p:attrNameLst>
                                      </p:cBhvr>
                                      <p:to>
                                        <p:strVal val="visible"/>
                                      </p:to>
                                    </p:set>
                                    <p:animEffect transition="in" filter="wipe(left)">
                                      <p:cBhvr>
                                        <p:cTn id="29" dur="500"/>
                                        <p:tgtEl>
                                          <p:spTgt spid="44852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48541"/>
                                        </p:tgtEl>
                                        <p:attrNameLst>
                                          <p:attrName>style.visibility</p:attrName>
                                        </p:attrNameLst>
                                      </p:cBhvr>
                                      <p:to>
                                        <p:strVal val="visible"/>
                                      </p:to>
                                    </p:set>
                                    <p:anim calcmode="lin" valueType="num">
                                      <p:cBhvr additive="base">
                                        <p:cTn id="34" dur="500" fill="hold"/>
                                        <p:tgtEl>
                                          <p:spTgt spid="448541"/>
                                        </p:tgtEl>
                                        <p:attrNameLst>
                                          <p:attrName>ppt_x</p:attrName>
                                        </p:attrNameLst>
                                      </p:cBhvr>
                                      <p:tavLst>
                                        <p:tav tm="0">
                                          <p:val>
                                            <p:strVal val="0-#ppt_w/2"/>
                                          </p:val>
                                        </p:tav>
                                        <p:tav tm="100000">
                                          <p:val>
                                            <p:strVal val="#ppt_x"/>
                                          </p:val>
                                        </p:tav>
                                      </p:tavLst>
                                    </p:anim>
                                    <p:anim calcmode="lin" valueType="num">
                                      <p:cBhvr additive="base">
                                        <p:cTn id="35" dur="500" fill="hold"/>
                                        <p:tgtEl>
                                          <p:spTgt spid="4485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3" name="Whoosh"/>
                                        </p:tgtEl>
                                      </p:cMediaNode>
                                    </p:audio>
                                  </p:sub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448540"/>
                                        </p:tgtEl>
                                        <p:attrNameLst>
                                          <p:attrName>style.visibility</p:attrName>
                                        </p:attrNameLst>
                                      </p:cBhvr>
                                      <p:to>
                                        <p:strVal val="visible"/>
                                      </p:to>
                                    </p:set>
                                    <p:anim calcmode="lin" valueType="num">
                                      <p:cBhvr additive="base">
                                        <p:cTn id="39" dur="500" fill="hold"/>
                                        <p:tgtEl>
                                          <p:spTgt spid="448540"/>
                                        </p:tgtEl>
                                        <p:attrNameLst>
                                          <p:attrName>ppt_x</p:attrName>
                                        </p:attrNameLst>
                                      </p:cBhvr>
                                      <p:tavLst>
                                        <p:tav tm="0">
                                          <p:val>
                                            <p:strVal val="0-#ppt_w/2"/>
                                          </p:val>
                                        </p:tav>
                                        <p:tav tm="100000">
                                          <p:val>
                                            <p:strVal val="#ppt_x"/>
                                          </p:val>
                                        </p:tav>
                                      </p:tavLst>
                                    </p:anim>
                                    <p:anim calcmode="lin" valueType="num">
                                      <p:cBhvr additive="base">
                                        <p:cTn id="40" dur="500" fill="hold"/>
                                        <p:tgtEl>
                                          <p:spTgt spid="4485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448542"/>
                                        </p:tgtEl>
                                        <p:attrNameLst>
                                          <p:attrName>style.visibility</p:attrName>
                                        </p:attrNameLst>
                                      </p:cBhvr>
                                      <p:to>
                                        <p:strVal val="visible"/>
                                      </p:to>
                                    </p:set>
                                    <p:anim calcmode="lin" valueType="num">
                                      <p:cBhvr additive="base">
                                        <p:cTn id="45" dur="500" fill="hold"/>
                                        <p:tgtEl>
                                          <p:spTgt spid="448542"/>
                                        </p:tgtEl>
                                        <p:attrNameLst>
                                          <p:attrName>ppt_x</p:attrName>
                                        </p:attrNameLst>
                                      </p:cBhvr>
                                      <p:tavLst>
                                        <p:tav tm="0">
                                          <p:val>
                                            <p:strVal val="#ppt_x"/>
                                          </p:val>
                                        </p:tav>
                                        <p:tav tm="100000">
                                          <p:val>
                                            <p:strVal val="#ppt_x"/>
                                          </p:val>
                                        </p:tav>
                                      </p:tavLst>
                                    </p:anim>
                                    <p:anim calcmode="lin" valueType="num">
                                      <p:cBhvr additive="base">
                                        <p:cTn id="46" dur="500" fill="hold"/>
                                        <p:tgtEl>
                                          <p:spTgt spid="4485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childTnLst>
                          </p:cTn>
                        </p:par>
                        <p:par>
                          <p:cTn id="47" fill="hold" nodeType="afterGroup">
                            <p:stCondLst>
                              <p:cond delay="500"/>
                            </p:stCondLst>
                            <p:childTnLst>
                              <p:par>
                                <p:cTn id="48" presetID="2" presetClass="entr" presetSubtype="4" fill="hold" grpId="0" nodeType="afterEffect">
                                  <p:stCondLst>
                                    <p:cond delay="0"/>
                                  </p:stCondLst>
                                  <p:childTnLst>
                                    <p:set>
                                      <p:cBhvr>
                                        <p:cTn id="49" dur="1" fill="hold">
                                          <p:stCondLst>
                                            <p:cond delay="0"/>
                                          </p:stCondLst>
                                        </p:cTn>
                                        <p:tgtEl>
                                          <p:spTgt spid="448543"/>
                                        </p:tgtEl>
                                        <p:attrNameLst>
                                          <p:attrName>style.visibility</p:attrName>
                                        </p:attrNameLst>
                                      </p:cBhvr>
                                      <p:to>
                                        <p:strVal val="visible"/>
                                      </p:to>
                                    </p:set>
                                    <p:anim calcmode="lin" valueType="num">
                                      <p:cBhvr additive="base">
                                        <p:cTn id="50" dur="500" fill="hold"/>
                                        <p:tgtEl>
                                          <p:spTgt spid="448543"/>
                                        </p:tgtEl>
                                        <p:attrNameLst>
                                          <p:attrName>ppt_x</p:attrName>
                                        </p:attrNameLst>
                                      </p:cBhvr>
                                      <p:tavLst>
                                        <p:tav tm="0">
                                          <p:val>
                                            <p:strVal val="#ppt_x"/>
                                          </p:val>
                                        </p:tav>
                                        <p:tav tm="100000">
                                          <p:val>
                                            <p:strVal val="#ppt_x"/>
                                          </p:val>
                                        </p:tav>
                                      </p:tavLst>
                                    </p:anim>
                                    <p:anim calcmode="lin" valueType="num">
                                      <p:cBhvr additive="base">
                                        <p:cTn id="51" dur="500" fill="hold"/>
                                        <p:tgtEl>
                                          <p:spTgt spid="4485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48544"/>
                                        </p:tgtEl>
                                        <p:attrNameLst>
                                          <p:attrName>style.visibility</p:attrName>
                                        </p:attrNameLst>
                                      </p:cBhvr>
                                      <p:to>
                                        <p:strVal val="visible"/>
                                      </p:to>
                                    </p:set>
                                    <p:animEffect transition="in" filter="wipe(left)">
                                      <p:cBhvr>
                                        <p:cTn id="56" dur="500"/>
                                        <p:tgtEl>
                                          <p:spTgt spid="448544"/>
                                        </p:tgtEl>
                                      </p:cBhvr>
                                    </p:animEffect>
                                  </p:childTnLst>
                                  <p:subTnLst>
                                    <p:audio>
                                      <p:cMediaNode>
                                        <p:cTn display="0" masterRel="sameClick">
                                          <p:stCondLst>
                                            <p:cond evt="begin" delay="0">
                                              <p:tn val="54"/>
                                            </p:cond>
                                          </p:stCondLst>
                                          <p:endCondLst>
                                            <p:cond evt="onStopAudio" delay="0">
                                              <p:tgtEl>
                                                <p:sldTgt/>
                                              </p:tgtEl>
                                            </p:cond>
                                          </p:endCondLst>
                                        </p:cTn>
                                        <p:tgtEl>
                                          <p:sndTgt r:embed="rId4" name="Pong"/>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48547"/>
                                        </p:tgtEl>
                                        <p:attrNameLst>
                                          <p:attrName>style.visibility</p:attrName>
                                        </p:attrNameLst>
                                      </p:cBhvr>
                                      <p:to>
                                        <p:strVal val="visible"/>
                                      </p:to>
                                    </p:set>
                                    <p:animEffect transition="in" filter="wipe(left)">
                                      <p:cBhvr>
                                        <p:cTn id="61" dur="500"/>
                                        <p:tgtEl>
                                          <p:spTgt spid="448547"/>
                                        </p:tgtEl>
                                      </p:cBhvr>
                                    </p:animEffect>
                                  </p:childTnLst>
                                  <p:subTnLst>
                                    <p:audio>
                                      <p:cMediaNode>
                                        <p:cTn display="0" masterRel="sameClick">
                                          <p:stCondLst>
                                            <p:cond evt="begin" delay="0">
                                              <p:tn val="59"/>
                                            </p:cond>
                                          </p:stCondLst>
                                          <p:endCondLst>
                                            <p:cond evt="onStopAudio" delay="0">
                                              <p:tgtEl>
                                                <p:sldTgt/>
                                              </p:tgtEl>
                                            </p:cond>
                                          </p:endCondLst>
                                        </p:cTn>
                                        <p:tgtEl>
                                          <p:sndTgt r:embed="rId4" name="Pong"/>
                                        </p:tgtEl>
                                      </p:cMediaNode>
                                    </p:audio>
                                  </p:sub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448545"/>
                                        </p:tgtEl>
                                        <p:attrNameLst>
                                          <p:attrName>style.visibility</p:attrName>
                                        </p:attrNameLst>
                                      </p:cBhvr>
                                      <p:to>
                                        <p:strVal val="visible"/>
                                      </p:to>
                                    </p:set>
                                    <p:animEffect transition="in" filter="wipe(left)">
                                      <p:cBhvr>
                                        <p:cTn id="65" dur="500"/>
                                        <p:tgtEl>
                                          <p:spTgt spid="448545"/>
                                        </p:tgtEl>
                                      </p:cBhvr>
                                    </p:animEffect>
                                  </p:childTnLst>
                                  <p:subTnLst>
                                    <p:audio>
                                      <p:cMediaNode>
                                        <p:cTn display="0" masterRel="sameClick">
                                          <p:stCondLst>
                                            <p:cond evt="begin" delay="0">
                                              <p:tn val="63"/>
                                            </p:cond>
                                          </p:stCondLst>
                                          <p:endCondLst>
                                            <p:cond evt="onStopAudio" delay="0">
                                              <p:tgtEl>
                                                <p:sldTgt/>
                                              </p:tgtEl>
                                            </p:cond>
                                          </p:endCondLst>
                                        </p:cTn>
                                        <p:tgtEl>
                                          <p:sndTgt r:embed="rId4" name="Pong"/>
                                        </p:tgtEl>
                                      </p:cMediaNode>
                                    </p:audio>
                                  </p:subTnLst>
                                </p:cTn>
                              </p:par>
                            </p:childTnLst>
                          </p:cTn>
                        </p:par>
                        <p:par>
                          <p:cTn id="66" fill="hold" nodeType="afterGroup">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448546"/>
                                        </p:tgtEl>
                                        <p:attrNameLst>
                                          <p:attrName>style.visibility</p:attrName>
                                        </p:attrNameLst>
                                      </p:cBhvr>
                                      <p:to>
                                        <p:strVal val="visible"/>
                                      </p:to>
                                    </p:set>
                                    <p:animEffect transition="in" filter="wipe(left)">
                                      <p:cBhvr>
                                        <p:cTn id="69" dur="500"/>
                                        <p:tgtEl>
                                          <p:spTgt spid="448546"/>
                                        </p:tgtEl>
                                      </p:cBhvr>
                                    </p:animEffect>
                                  </p:childTnLst>
                                  <p:subTnLst>
                                    <p:audio>
                                      <p:cMediaNode>
                                        <p:cTn display="0" masterRel="sameClick">
                                          <p:stCondLst>
                                            <p:cond evt="begin" delay="0">
                                              <p:tn val="67"/>
                                            </p:cond>
                                          </p:stCondLst>
                                          <p:endCondLst>
                                            <p:cond evt="onStopAudio" delay="0">
                                              <p:tgtEl>
                                                <p:sldTgt/>
                                              </p:tgtEl>
                                            </p:cond>
                                          </p:endCondLst>
                                        </p:cTn>
                                        <p:tgtEl>
                                          <p:sndTgt r:embed="rId4" name="Pong"/>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childTnLst>
                                    <p:set>
                                      <p:cBhvr>
                                        <p:cTn id="73" dur="1" fill="hold">
                                          <p:stCondLst>
                                            <p:cond delay="0"/>
                                          </p:stCondLst>
                                        </p:cTn>
                                        <p:tgtEl>
                                          <p:spTgt spid="448576"/>
                                        </p:tgtEl>
                                        <p:attrNameLst>
                                          <p:attrName>style.visibility</p:attrName>
                                        </p:attrNameLst>
                                      </p:cBhvr>
                                      <p:to>
                                        <p:strVal val="visible"/>
                                      </p:to>
                                    </p:set>
                                    <p:animEffect transition="in" filter="wipe(left)">
                                      <p:cBhvr>
                                        <p:cTn id="74" dur="500"/>
                                        <p:tgtEl>
                                          <p:spTgt spid="448576"/>
                                        </p:tgtEl>
                                      </p:cBhvr>
                                    </p:animEffect>
                                  </p:childTnLst>
                                  <p:subTnLst>
                                    <p:audio>
                                      <p:cMediaNode>
                                        <p:cTn display="0" masterRel="sameClick">
                                          <p:stCondLst>
                                            <p:cond evt="begin" delay="0">
                                              <p:tn val="72"/>
                                            </p:cond>
                                          </p:stCondLst>
                                          <p:endCondLst>
                                            <p:cond evt="onStopAudio" delay="0">
                                              <p:tgtEl>
                                                <p:sldTgt/>
                                              </p:tgtEl>
                                            </p:cond>
                                          </p:endCondLst>
                                        </p:cTn>
                                        <p:tgtEl>
                                          <p:sndTgt r:embed="rId5" name="Vibro Up"/>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448584"/>
                                        </p:tgtEl>
                                        <p:attrNameLst>
                                          <p:attrName>style.visibility</p:attrName>
                                        </p:attrNameLst>
                                      </p:cBhvr>
                                      <p:to>
                                        <p:strVal val="visible"/>
                                      </p:to>
                                    </p:set>
                                    <p:animEffect transition="in" filter="wipe(left)">
                                      <p:cBhvr>
                                        <p:cTn id="79" dur="500"/>
                                        <p:tgtEl>
                                          <p:spTgt spid="448584"/>
                                        </p:tgtEl>
                                      </p:cBhvr>
                                    </p:animEffect>
                                  </p:childTnLst>
                                  <p:subTnLst>
                                    <p:audio>
                                      <p:cMediaNode>
                                        <p:cTn display="0" masterRel="sameClick">
                                          <p:stCondLst>
                                            <p:cond evt="begin" delay="0">
                                              <p:tn val="77"/>
                                            </p:cond>
                                          </p:stCondLst>
                                          <p:endCondLst>
                                            <p:cond evt="onStopAudio" delay="0">
                                              <p:tgtEl>
                                                <p:sldTgt/>
                                              </p:tgtEl>
                                            </p:cond>
                                          </p:endCondLst>
                                        </p:cTn>
                                        <p:tgtEl>
                                          <p:sndTgt r:embed="rId5" name="Vibro Up"/>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448585"/>
                                        </p:tgtEl>
                                        <p:attrNameLst>
                                          <p:attrName>style.visibility</p:attrName>
                                        </p:attrNameLst>
                                      </p:cBhvr>
                                      <p:to>
                                        <p:strVal val="visible"/>
                                      </p:to>
                                    </p:set>
                                    <p:animEffect transition="in" filter="wipe(left)">
                                      <p:cBhvr>
                                        <p:cTn id="84" dur="500"/>
                                        <p:tgtEl>
                                          <p:spTgt spid="448585"/>
                                        </p:tgtEl>
                                      </p:cBhvr>
                                    </p:animEffect>
                                  </p:childTnLst>
                                  <p:subTnLst>
                                    <p:audio>
                                      <p:cMediaNode>
                                        <p:cTn display="0" masterRel="sameClick">
                                          <p:stCondLst>
                                            <p:cond evt="begin" delay="0">
                                              <p:tn val="82"/>
                                            </p:cond>
                                          </p:stCondLst>
                                          <p:endCondLst>
                                            <p:cond evt="onStopAudio" delay="0">
                                              <p:tgtEl>
                                                <p:sldTgt/>
                                              </p:tgtEl>
                                            </p:cond>
                                          </p:endCondLst>
                                        </p:cTn>
                                        <p:tgtEl>
                                          <p:sndTgt r:embed="rId5" name="Vibro Up"/>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448586"/>
                                        </p:tgtEl>
                                        <p:attrNameLst>
                                          <p:attrName>style.visibility</p:attrName>
                                        </p:attrNameLst>
                                      </p:cBhvr>
                                      <p:to>
                                        <p:strVal val="visible"/>
                                      </p:to>
                                    </p:set>
                                    <p:animEffect transition="in" filter="wipe(left)">
                                      <p:cBhvr>
                                        <p:cTn id="89" dur="500"/>
                                        <p:tgtEl>
                                          <p:spTgt spid="448586"/>
                                        </p:tgtEl>
                                      </p:cBhvr>
                                    </p:animEffect>
                                  </p:childTnLst>
                                  <p:subTnLst>
                                    <p:audio>
                                      <p:cMediaNode>
                                        <p:cTn display="0" masterRel="sameClick">
                                          <p:stCondLst>
                                            <p:cond evt="begin" delay="0">
                                              <p:tn val="87"/>
                                            </p:cond>
                                          </p:stCondLst>
                                          <p:endCondLst>
                                            <p:cond evt="onStopAudio" delay="0">
                                              <p:tgtEl>
                                                <p:sldTgt/>
                                              </p:tgtEl>
                                            </p:cond>
                                          </p:endCondLst>
                                        </p:cTn>
                                        <p:tgtEl>
                                          <p:sndTgt r:embed="rId5" name="Vibro Up"/>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448573"/>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3" name="Whoosh"/>
                                        </p:tgtEl>
                                      </p:cMediaNode>
                                    </p:audio>
                                  </p:subTnLst>
                                </p:cTn>
                              </p:par>
                            </p:childTnLst>
                          </p:cTn>
                        </p:par>
                        <p:par>
                          <p:cTn id="94" fill="hold" nodeType="afterGroup">
                            <p:stCondLst>
                              <p:cond delay="500"/>
                            </p:stCondLst>
                            <p:childTnLst>
                              <p:par>
                                <p:cTn id="95" presetID="22" presetClass="entr" presetSubtype="8" fill="hold" nodeType="afterEffect">
                                  <p:stCondLst>
                                    <p:cond delay="0"/>
                                  </p:stCondLst>
                                  <p:childTnLst>
                                    <p:set>
                                      <p:cBhvr>
                                        <p:cTn id="96" dur="1" fill="hold">
                                          <p:stCondLst>
                                            <p:cond delay="0"/>
                                          </p:stCondLst>
                                        </p:cTn>
                                        <p:tgtEl>
                                          <p:spTgt spid="448548"/>
                                        </p:tgtEl>
                                        <p:attrNameLst>
                                          <p:attrName>style.visibility</p:attrName>
                                        </p:attrNameLst>
                                      </p:cBhvr>
                                      <p:to>
                                        <p:strVal val="visible"/>
                                      </p:to>
                                    </p:set>
                                    <p:animEffect transition="in" filter="wipe(left)">
                                      <p:cBhvr>
                                        <p:cTn id="97" dur="500"/>
                                        <p:tgtEl>
                                          <p:spTgt spid="44854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448559"/>
                                        </p:tgtEl>
                                        <p:attrNameLst>
                                          <p:attrName>style.visibility</p:attrName>
                                        </p:attrNameLst>
                                      </p:cBhvr>
                                      <p:to>
                                        <p:strVal val="visible"/>
                                      </p:to>
                                    </p:set>
                                    <p:anim calcmode="lin" valueType="num">
                                      <p:cBhvr additive="base">
                                        <p:cTn id="102" dur="500" fill="hold"/>
                                        <p:tgtEl>
                                          <p:spTgt spid="448559"/>
                                        </p:tgtEl>
                                        <p:attrNameLst>
                                          <p:attrName>ppt_x</p:attrName>
                                        </p:attrNameLst>
                                      </p:cBhvr>
                                      <p:tavLst>
                                        <p:tav tm="0">
                                          <p:val>
                                            <p:strVal val="1+#ppt_w/2"/>
                                          </p:val>
                                        </p:tav>
                                        <p:tav tm="100000">
                                          <p:val>
                                            <p:strVal val="#ppt_x"/>
                                          </p:val>
                                        </p:tav>
                                      </p:tavLst>
                                    </p:anim>
                                    <p:anim calcmode="lin" valueType="num">
                                      <p:cBhvr additive="base">
                                        <p:cTn id="103" dur="500" fill="hold"/>
                                        <p:tgtEl>
                                          <p:spTgt spid="448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3" name="Whoosh"/>
                                        </p:tgtEl>
                                      </p:cMediaNode>
                                    </p:audio>
                                  </p:subTnLst>
                                </p:cTn>
                              </p:par>
                            </p:childTnLst>
                          </p:cTn>
                        </p:par>
                        <p:par>
                          <p:cTn id="104" fill="hold" nodeType="afterGroup">
                            <p:stCondLst>
                              <p:cond delay="500"/>
                            </p:stCondLst>
                            <p:childTnLst>
                              <p:par>
                                <p:cTn id="105" presetID="2" presetClass="entr" presetSubtype="2" fill="hold" grpId="0" nodeType="afterEffect">
                                  <p:stCondLst>
                                    <p:cond delay="0"/>
                                  </p:stCondLst>
                                  <p:childTnLst>
                                    <p:set>
                                      <p:cBhvr>
                                        <p:cTn id="106" dur="1" fill="hold">
                                          <p:stCondLst>
                                            <p:cond delay="0"/>
                                          </p:stCondLst>
                                        </p:cTn>
                                        <p:tgtEl>
                                          <p:spTgt spid="448560"/>
                                        </p:tgtEl>
                                        <p:attrNameLst>
                                          <p:attrName>style.visibility</p:attrName>
                                        </p:attrNameLst>
                                      </p:cBhvr>
                                      <p:to>
                                        <p:strVal val="visible"/>
                                      </p:to>
                                    </p:set>
                                    <p:anim calcmode="lin" valueType="num">
                                      <p:cBhvr additive="base">
                                        <p:cTn id="107" dur="500" fill="hold"/>
                                        <p:tgtEl>
                                          <p:spTgt spid="448560"/>
                                        </p:tgtEl>
                                        <p:attrNameLst>
                                          <p:attrName>ppt_x</p:attrName>
                                        </p:attrNameLst>
                                      </p:cBhvr>
                                      <p:tavLst>
                                        <p:tav tm="0">
                                          <p:val>
                                            <p:strVal val="1+#ppt_w/2"/>
                                          </p:val>
                                        </p:tav>
                                        <p:tav tm="100000">
                                          <p:val>
                                            <p:strVal val="#ppt_x"/>
                                          </p:val>
                                        </p:tav>
                                      </p:tavLst>
                                    </p:anim>
                                    <p:anim calcmode="lin" valueType="num">
                                      <p:cBhvr additive="base">
                                        <p:cTn id="108" dur="500" fill="hold"/>
                                        <p:tgtEl>
                                          <p:spTgt spid="448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5"/>
                                            </p:cond>
                                          </p:stCondLst>
                                          <p:endCondLst>
                                            <p:cond evt="onStopAudio" delay="0">
                                              <p:tgtEl>
                                                <p:sldTgt/>
                                              </p:tgtEl>
                                            </p:cond>
                                          </p:endCondLst>
                                        </p:cTn>
                                        <p:tgtEl>
                                          <p:sndTgt r:embed="rId3" name="Whoosh"/>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448561"/>
                                        </p:tgtEl>
                                        <p:attrNameLst>
                                          <p:attrName>style.visibility</p:attrName>
                                        </p:attrNameLst>
                                      </p:cBhvr>
                                      <p:to>
                                        <p:strVal val="visible"/>
                                      </p:to>
                                    </p:set>
                                    <p:anim calcmode="lin" valueType="num">
                                      <p:cBhvr additive="base">
                                        <p:cTn id="113" dur="500" fill="hold"/>
                                        <p:tgtEl>
                                          <p:spTgt spid="448561"/>
                                        </p:tgtEl>
                                        <p:attrNameLst>
                                          <p:attrName>ppt_x</p:attrName>
                                        </p:attrNameLst>
                                      </p:cBhvr>
                                      <p:tavLst>
                                        <p:tav tm="0">
                                          <p:val>
                                            <p:strVal val="#ppt_x"/>
                                          </p:val>
                                        </p:tav>
                                        <p:tav tm="100000">
                                          <p:val>
                                            <p:strVal val="#ppt_x"/>
                                          </p:val>
                                        </p:tav>
                                      </p:tavLst>
                                    </p:anim>
                                    <p:anim calcmode="lin" valueType="num">
                                      <p:cBhvr additive="base">
                                        <p:cTn id="114" dur="500" fill="hold"/>
                                        <p:tgtEl>
                                          <p:spTgt spid="4485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1"/>
                                            </p:cond>
                                          </p:stCondLst>
                                          <p:endCondLst>
                                            <p:cond evt="onStopAudio" delay="0">
                                              <p:tgtEl>
                                                <p:sldTgt/>
                                              </p:tgtEl>
                                            </p:cond>
                                          </p:endCondLst>
                                        </p:cTn>
                                        <p:tgtEl>
                                          <p:sndTgt r:embed="rId3" name="Whoosh"/>
                                        </p:tgtEl>
                                      </p:cMediaNode>
                                    </p:audio>
                                  </p:subTnLst>
                                </p:cTn>
                              </p:par>
                            </p:childTnLst>
                          </p:cTn>
                        </p:par>
                        <p:par>
                          <p:cTn id="115" fill="hold" nodeType="afterGroup">
                            <p:stCondLst>
                              <p:cond delay="500"/>
                            </p:stCondLst>
                            <p:childTnLst>
                              <p:par>
                                <p:cTn id="116" presetID="2" presetClass="entr" presetSubtype="4" fill="hold" grpId="0" nodeType="afterEffect">
                                  <p:stCondLst>
                                    <p:cond delay="0"/>
                                  </p:stCondLst>
                                  <p:childTnLst>
                                    <p:set>
                                      <p:cBhvr>
                                        <p:cTn id="117" dur="1" fill="hold">
                                          <p:stCondLst>
                                            <p:cond delay="0"/>
                                          </p:stCondLst>
                                        </p:cTn>
                                        <p:tgtEl>
                                          <p:spTgt spid="448562"/>
                                        </p:tgtEl>
                                        <p:attrNameLst>
                                          <p:attrName>style.visibility</p:attrName>
                                        </p:attrNameLst>
                                      </p:cBhvr>
                                      <p:to>
                                        <p:strVal val="visible"/>
                                      </p:to>
                                    </p:set>
                                    <p:anim calcmode="lin" valueType="num">
                                      <p:cBhvr additive="base">
                                        <p:cTn id="118" dur="500" fill="hold"/>
                                        <p:tgtEl>
                                          <p:spTgt spid="448562"/>
                                        </p:tgtEl>
                                        <p:attrNameLst>
                                          <p:attrName>ppt_x</p:attrName>
                                        </p:attrNameLst>
                                      </p:cBhvr>
                                      <p:tavLst>
                                        <p:tav tm="0">
                                          <p:val>
                                            <p:strVal val="#ppt_x"/>
                                          </p:val>
                                        </p:tav>
                                        <p:tav tm="100000">
                                          <p:val>
                                            <p:strVal val="#ppt_x"/>
                                          </p:val>
                                        </p:tav>
                                      </p:tavLst>
                                    </p:anim>
                                    <p:anim calcmode="lin" valueType="num">
                                      <p:cBhvr additive="base">
                                        <p:cTn id="119" dur="500" fill="hold"/>
                                        <p:tgtEl>
                                          <p:spTgt spid="4485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3" name="Whoosh"/>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2" fill="hold" grpId="0" nodeType="clickEffect">
                                  <p:stCondLst>
                                    <p:cond delay="0"/>
                                  </p:stCondLst>
                                  <p:childTnLst>
                                    <p:set>
                                      <p:cBhvr>
                                        <p:cTn id="123" dur="1" fill="hold">
                                          <p:stCondLst>
                                            <p:cond delay="0"/>
                                          </p:stCondLst>
                                        </p:cTn>
                                        <p:tgtEl>
                                          <p:spTgt spid="448563"/>
                                        </p:tgtEl>
                                        <p:attrNameLst>
                                          <p:attrName>style.visibility</p:attrName>
                                        </p:attrNameLst>
                                      </p:cBhvr>
                                      <p:to>
                                        <p:strVal val="visible"/>
                                      </p:to>
                                    </p:set>
                                    <p:animEffect transition="in" filter="wipe(right)">
                                      <p:cBhvr>
                                        <p:cTn id="124" dur="500"/>
                                        <p:tgtEl>
                                          <p:spTgt spid="448563"/>
                                        </p:tgtEl>
                                      </p:cBhvr>
                                    </p:animEffect>
                                  </p:childTnLst>
                                  <p:subTnLst>
                                    <p:audio>
                                      <p:cMediaNode>
                                        <p:cTn display="0" masterRel="sameClick">
                                          <p:stCondLst>
                                            <p:cond evt="begin" delay="0">
                                              <p:tn val="122"/>
                                            </p:cond>
                                          </p:stCondLst>
                                          <p:endCondLst>
                                            <p:cond evt="onStopAudio" delay="0">
                                              <p:tgtEl>
                                                <p:sldTgt/>
                                              </p:tgtEl>
                                            </p:cond>
                                          </p:endCondLst>
                                        </p:cTn>
                                        <p:tgtEl>
                                          <p:sndTgt r:embed="rId4" name="Pong"/>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448566"/>
                                        </p:tgtEl>
                                        <p:attrNameLst>
                                          <p:attrName>style.visibility</p:attrName>
                                        </p:attrNameLst>
                                      </p:cBhvr>
                                      <p:to>
                                        <p:strVal val="visible"/>
                                      </p:to>
                                    </p:set>
                                    <p:animEffect transition="in" filter="wipe(right)">
                                      <p:cBhvr>
                                        <p:cTn id="129" dur="500"/>
                                        <p:tgtEl>
                                          <p:spTgt spid="448566"/>
                                        </p:tgtEl>
                                      </p:cBhvr>
                                    </p:animEffect>
                                  </p:childTnLst>
                                  <p:subTnLst>
                                    <p:audio>
                                      <p:cMediaNode>
                                        <p:cTn display="0" masterRel="sameClick">
                                          <p:stCondLst>
                                            <p:cond evt="begin" delay="0">
                                              <p:tn val="127"/>
                                            </p:cond>
                                          </p:stCondLst>
                                          <p:endCondLst>
                                            <p:cond evt="onStopAudio" delay="0">
                                              <p:tgtEl>
                                                <p:sldTgt/>
                                              </p:tgtEl>
                                            </p:cond>
                                          </p:endCondLst>
                                        </p:cTn>
                                        <p:tgtEl>
                                          <p:sndTgt r:embed="rId4" name="Pong"/>
                                        </p:tgtEl>
                                      </p:cMediaNode>
                                    </p:audio>
                                  </p:sub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448564"/>
                                        </p:tgtEl>
                                        <p:attrNameLst>
                                          <p:attrName>style.visibility</p:attrName>
                                        </p:attrNameLst>
                                      </p:cBhvr>
                                      <p:to>
                                        <p:strVal val="visible"/>
                                      </p:to>
                                    </p:set>
                                    <p:animEffect transition="in" filter="wipe(right)">
                                      <p:cBhvr>
                                        <p:cTn id="134" dur="500"/>
                                        <p:tgtEl>
                                          <p:spTgt spid="448564"/>
                                        </p:tgtEl>
                                      </p:cBhvr>
                                    </p:animEffect>
                                  </p:childTnLst>
                                  <p:subTnLst>
                                    <p:audio>
                                      <p:cMediaNode>
                                        <p:cTn display="0" masterRel="sameClick">
                                          <p:stCondLst>
                                            <p:cond evt="begin" delay="0">
                                              <p:tn val="132"/>
                                            </p:cond>
                                          </p:stCondLst>
                                          <p:endCondLst>
                                            <p:cond evt="onStopAudio" delay="0">
                                              <p:tgtEl>
                                                <p:sldTgt/>
                                              </p:tgtEl>
                                            </p:cond>
                                          </p:endCondLst>
                                        </p:cTn>
                                        <p:tgtEl>
                                          <p:sndTgt r:embed="rId4" name="Pong"/>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2" fill="hold" grpId="0" nodeType="clickEffect">
                                  <p:stCondLst>
                                    <p:cond delay="0"/>
                                  </p:stCondLst>
                                  <p:childTnLst>
                                    <p:set>
                                      <p:cBhvr>
                                        <p:cTn id="138" dur="1" fill="hold">
                                          <p:stCondLst>
                                            <p:cond delay="0"/>
                                          </p:stCondLst>
                                        </p:cTn>
                                        <p:tgtEl>
                                          <p:spTgt spid="448565"/>
                                        </p:tgtEl>
                                        <p:attrNameLst>
                                          <p:attrName>style.visibility</p:attrName>
                                        </p:attrNameLst>
                                      </p:cBhvr>
                                      <p:to>
                                        <p:strVal val="visible"/>
                                      </p:to>
                                    </p:set>
                                    <p:animEffect transition="in" filter="wipe(right)">
                                      <p:cBhvr>
                                        <p:cTn id="139" dur="500"/>
                                        <p:tgtEl>
                                          <p:spTgt spid="448565"/>
                                        </p:tgtEl>
                                      </p:cBhvr>
                                    </p:animEffect>
                                  </p:childTnLst>
                                  <p:subTnLst>
                                    <p:audio>
                                      <p:cMediaNode>
                                        <p:cTn display="0" masterRel="sameClick">
                                          <p:stCondLst>
                                            <p:cond evt="begin" delay="0">
                                              <p:tn val="137"/>
                                            </p:cond>
                                          </p:stCondLst>
                                          <p:endCondLst>
                                            <p:cond evt="onStopAudio" delay="0">
                                              <p:tgtEl>
                                                <p:sldTgt/>
                                              </p:tgtEl>
                                            </p:cond>
                                          </p:endCondLst>
                                        </p:cTn>
                                        <p:tgtEl>
                                          <p:sndTgt r:embed="rId4" name="Pong"/>
                                        </p:tgtEl>
                                      </p:cMediaNode>
                                    </p:audio>
                                  </p:sub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ntr" presetSubtype="8" fill="hold" nodeType="clickEffect">
                                  <p:stCondLst>
                                    <p:cond delay="0"/>
                                  </p:stCondLst>
                                  <p:childTnLst>
                                    <p:set>
                                      <p:cBhvr>
                                        <p:cTn id="143" dur="1" fill="hold">
                                          <p:stCondLst>
                                            <p:cond delay="0"/>
                                          </p:stCondLst>
                                        </p:cTn>
                                        <p:tgtEl>
                                          <p:spTgt spid="448587"/>
                                        </p:tgtEl>
                                        <p:attrNameLst>
                                          <p:attrName>style.visibility</p:attrName>
                                        </p:attrNameLst>
                                      </p:cBhvr>
                                      <p:to>
                                        <p:strVal val="visible"/>
                                      </p:to>
                                    </p:set>
                                    <p:animEffect transition="in" filter="wipe(left)">
                                      <p:cBhvr>
                                        <p:cTn id="144" dur="500"/>
                                        <p:tgtEl>
                                          <p:spTgt spid="448587"/>
                                        </p:tgtEl>
                                      </p:cBhvr>
                                    </p:animEffect>
                                  </p:childTnLst>
                                  <p:subTnLst>
                                    <p:audio>
                                      <p:cMediaNode>
                                        <p:cTn display="0" masterRel="sameClick">
                                          <p:stCondLst>
                                            <p:cond evt="begin" delay="0">
                                              <p:tn val="142"/>
                                            </p:cond>
                                          </p:stCondLst>
                                          <p:endCondLst>
                                            <p:cond evt="onStopAudio" delay="0">
                                              <p:tgtEl>
                                                <p:sldTgt/>
                                              </p:tgtEl>
                                            </p:cond>
                                          </p:endCondLst>
                                        </p:cTn>
                                        <p:tgtEl>
                                          <p:sndTgt r:embed="rId5" name="Vibro Up"/>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8" fill="hold" nodeType="clickEffect">
                                  <p:stCondLst>
                                    <p:cond delay="0"/>
                                  </p:stCondLst>
                                  <p:childTnLst>
                                    <p:set>
                                      <p:cBhvr>
                                        <p:cTn id="148" dur="1" fill="hold">
                                          <p:stCondLst>
                                            <p:cond delay="0"/>
                                          </p:stCondLst>
                                        </p:cTn>
                                        <p:tgtEl>
                                          <p:spTgt spid="448588"/>
                                        </p:tgtEl>
                                        <p:attrNameLst>
                                          <p:attrName>style.visibility</p:attrName>
                                        </p:attrNameLst>
                                      </p:cBhvr>
                                      <p:to>
                                        <p:strVal val="visible"/>
                                      </p:to>
                                    </p:set>
                                    <p:animEffect transition="in" filter="wipe(left)">
                                      <p:cBhvr>
                                        <p:cTn id="149" dur="500"/>
                                        <p:tgtEl>
                                          <p:spTgt spid="448588"/>
                                        </p:tgtEl>
                                      </p:cBhvr>
                                    </p:animEffect>
                                  </p:childTnLst>
                                  <p:subTnLst>
                                    <p:audio>
                                      <p:cMediaNode>
                                        <p:cTn display="0" masterRel="sameClick">
                                          <p:stCondLst>
                                            <p:cond evt="begin" delay="0">
                                              <p:tn val="147"/>
                                            </p:cond>
                                          </p:stCondLst>
                                          <p:endCondLst>
                                            <p:cond evt="onStopAudio" delay="0">
                                              <p:tgtEl>
                                                <p:sldTgt/>
                                              </p:tgtEl>
                                            </p:cond>
                                          </p:endCondLst>
                                        </p:cTn>
                                        <p:tgtEl>
                                          <p:sndTgt r:embed="rId5" name="Vibro Up"/>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2" presetClass="entr" presetSubtype="8" fill="hold" nodeType="clickEffect">
                                  <p:stCondLst>
                                    <p:cond delay="0"/>
                                  </p:stCondLst>
                                  <p:childTnLst>
                                    <p:set>
                                      <p:cBhvr>
                                        <p:cTn id="153" dur="1" fill="hold">
                                          <p:stCondLst>
                                            <p:cond delay="0"/>
                                          </p:stCondLst>
                                        </p:cTn>
                                        <p:tgtEl>
                                          <p:spTgt spid="448591"/>
                                        </p:tgtEl>
                                        <p:attrNameLst>
                                          <p:attrName>style.visibility</p:attrName>
                                        </p:attrNameLst>
                                      </p:cBhvr>
                                      <p:to>
                                        <p:strVal val="visible"/>
                                      </p:to>
                                    </p:set>
                                    <p:animEffect transition="in" filter="wipe(left)">
                                      <p:cBhvr>
                                        <p:cTn id="154" dur="500"/>
                                        <p:tgtEl>
                                          <p:spTgt spid="448591"/>
                                        </p:tgtEl>
                                      </p:cBhvr>
                                    </p:animEffect>
                                  </p:childTnLst>
                                  <p:subTnLst>
                                    <p:audio>
                                      <p:cMediaNode>
                                        <p:cTn display="0" masterRel="sameClick">
                                          <p:stCondLst>
                                            <p:cond evt="begin" delay="0">
                                              <p:tn val="152"/>
                                            </p:cond>
                                          </p:stCondLst>
                                          <p:endCondLst>
                                            <p:cond evt="onStopAudio" delay="0">
                                              <p:tgtEl>
                                                <p:sldTgt/>
                                              </p:tgtEl>
                                            </p:cond>
                                          </p:endCondLst>
                                        </p:cTn>
                                        <p:tgtEl>
                                          <p:sndTgt r:embed="rId5" name="Vibro Up"/>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8" fill="hold" nodeType="clickEffect">
                                  <p:stCondLst>
                                    <p:cond delay="0"/>
                                  </p:stCondLst>
                                  <p:childTnLst>
                                    <p:set>
                                      <p:cBhvr>
                                        <p:cTn id="158" dur="1" fill="hold">
                                          <p:stCondLst>
                                            <p:cond delay="0"/>
                                          </p:stCondLst>
                                        </p:cTn>
                                        <p:tgtEl>
                                          <p:spTgt spid="448590"/>
                                        </p:tgtEl>
                                        <p:attrNameLst>
                                          <p:attrName>style.visibility</p:attrName>
                                        </p:attrNameLst>
                                      </p:cBhvr>
                                      <p:to>
                                        <p:strVal val="visible"/>
                                      </p:to>
                                    </p:set>
                                    <p:animEffect transition="in" filter="wipe(left)">
                                      <p:cBhvr>
                                        <p:cTn id="159" dur="500"/>
                                        <p:tgtEl>
                                          <p:spTgt spid="448590"/>
                                        </p:tgtEl>
                                      </p:cBhvr>
                                    </p:animEffect>
                                  </p:childTnLst>
                                  <p:subTnLst>
                                    <p:audio>
                                      <p:cMediaNode>
                                        <p:cTn display="0" masterRel="sameClick">
                                          <p:stCondLst>
                                            <p:cond evt="begin" delay="0">
                                              <p:tn val="157"/>
                                            </p:cond>
                                          </p:stCondLst>
                                          <p:endCondLst>
                                            <p:cond evt="onStopAudio" delay="0">
                                              <p:tgtEl>
                                                <p:sldTgt/>
                                              </p:tgtEl>
                                            </p:cond>
                                          </p:endCondLst>
                                        </p:cTn>
                                        <p:tgtEl>
                                          <p:sndTgt r:embed="rId5" name="Vibro Up"/>
                                        </p:tgtEl>
                                      </p:cMediaNode>
                                    </p:audio>
                                  </p:subTnLst>
                                </p:cTn>
                              </p:par>
                            </p:childTnLst>
                          </p:cTn>
                        </p:par>
                      </p:childTnLst>
                    </p:cTn>
                  </p:par>
                  <p:par>
                    <p:cTn id="160" fill="hold" nodeType="clickPar">
                      <p:stCondLst>
                        <p:cond delay="indefinite"/>
                      </p:stCondLst>
                      <p:childTnLst>
                        <p:par>
                          <p:cTn id="161" fill="hold" nodeType="withGroup">
                            <p:stCondLst>
                              <p:cond delay="0"/>
                            </p:stCondLst>
                            <p:childTnLst>
                              <p:par>
                                <p:cTn id="162" presetID="1" presetClass="entr" presetSubtype="0" fill="hold" grpId="0" nodeType="clickEffect">
                                  <p:stCondLst>
                                    <p:cond delay="0"/>
                                  </p:stCondLst>
                                  <p:childTnLst>
                                    <p:set>
                                      <p:cBhvr>
                                        <p:cTn id="163" dur="1" fill="hold">
                                          <p:stCondLst>
                                            <p:cond delay="499"/>
                                          </p:stCondLst>
                                        </p:cTn>
                                        <p:tgtEl>
                                          <p:spTgt spid="448574"/>
                                        </p:tgtEl>
                                        <p:attrNameLst>
                                          <p:attrName>style.visibility</p:attrName>
                                        </p:attrNameLst>
                                      </p:cBhvr>
                                      <p:to>
                                        <p:strVal val="visible"/>
                                      </p:to>
                                    </p:set>
                                  </p:childTnLst>
                                  <p:subTnLst>
                                    <p:audio>
                                      <p:cMediaNode>
                                        <p:cTn display="0" masterRel="sameClick">
                                          <p:stCondLst>
                                            <p:cond evt="begin" delay="0">
                                              <p:tn val="162"/>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8" grpId="0" build="p" autoUpdateAnimBg="0"/>
      <p:bldP spid="448519" grpId="0" build="p" autoUpdateAnimBg="0" advAuto="1000"/>
      <p:bldP spid="448540" grpId="0" autoUpdateAnimBg="0"/>
      <p:bldP spid="448541" grpId="0" autoUpdateAnimBg="0"/>
      <p:bldP spid="448542" grpId="0" autoUpdateAnimBg="0"/>
      <p:bldP spid="448543" grpId="0" autoUpdateAnimBg="0"/>
      <p:bldP spid="448559" grpId="0" autoUpdateAnimBg="0"/>
      <p:bldP spid="448560" grpId="0" autoUpdateAnimBg="0"/>
      <p:bldP spid="448561" grpId="0" autoUpdateAnimBg="0"/>
      <p:bldP spid="448562" grpId="0" autoUpdateAnimBg="0"/>
      <p:bldP spid="448571" grpId="0" autoUpdateAnimBg="0"/>
      <p:bldP spid="448572" grpId="0" autoUpdateAnimBg="0"/>
      <p:bldP spid="448544" grpId="0" autoUpdateAnimBg="0"/>
      <p:bldP spid="448545" grpId="0" autoUpdateAnimBg="0"/>
      <p:bldP spid="448546" grpId="0" autoUpdateAnimBg="0"/>
      <p:bldP spid="448547" grpId="0" autoUpdateAnimBg="0"/>
      <p:bldP spid="448573" grpId="0" animBg="1" autoUpdateAnimBg="0"/>
      <p:bldP spid="448563" grpId="0" autoUpdateAnimBg="0"/>
      <p:bldP spid="448565" grpId="0" autoUpdateAnimBg="0"/>
      <p:bldP spid="448566" grpId="0" autoUpdateAnimBg="0"/>
      <p:bldP spid="448574" grpId="0" animBg="1" autoUpdateAnimBg="0"/>
      <p:bldP spid="44856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46D1C89-3E09-C244-8BFC-B8222A4DC115}"/>
              </a:ext>
            </a:extLst>
          </p:cNvPr>
          <p:cNvSpPr>
            <a:spLocks noGrp="1" noChangeArrowheads="1"/>
          </p:cNvSpPr>
          <p:nvPr>
            <p:ph type="title"/>
          </p:nvPr>
        </p:nvSpPr>
        <p:spPr/>
        <p:txBody>
          <a:bodyPr/>
          <a:lstStyle/>
          <a:p>
            <a:pPr eaLnBrk="1" hangingPunct="1"/>
            <a:r>
              <a:rPr lang="en-US" altLang="en-US"/>
              <a:t>Mendel’s 1</a:t>
            </a:r>
            <a:r>
              <a:rPr lang="en-US" altLang="en-US" baseline="30000"/>
              <a:t>st </a:t>
            </a:r>
            <a:r>
              <a:rPr lang="en-US" altLang="en-US"/>
              <a:t>law of heredity</a:t>
            </a:r>
          </a:p>
        </p:txBody>
      </p:sp>
      <p:sp>
        <p:nvSpPr>
          <p:cNvPr id="404483" name="Rectangle 3" descr="Rectangle: Click to edit Master text styles&#13;&#10;Second level&#13;&#10;Third level&#13;&#10;Fourth level&#13;&#10;Fifth level">
            <a:extLst>
              <a:ext uri="{FF2B5EF4-FFF2-40B4-BE49-F238E27FC236}">
                <a16:creationId xmlns:a16="http://schemas.microsoft.com/office/drawing/2014/main" id="{A055E91A-565D-3A49-BD9F-C8FF78877EF2}"/>
              </a:ext>
            </a:extLst>
          </p:cNvPr>
          <p:cNvSpPr>
            <a:spLocks noGrp="1" noChangeArrowheads="1"/>
          </p:cNvSpPr>
          <p:nvPr>
            <p:ph type="body" idx="1"/>
          </p:nvPr>
        </p:nvSpPr>
        <p:spPr>
          <a:xfrm>
            <a:off x="838200" y="1371600"/>
            <a:ext cx="7499350" cy="2768600"/>
          </a:xfrm>
        </p:spPr>
        <p:txBody>
          <a:bodyPr/>
          <a:lstStyle/>
          <a:p>
            <a:pPr eaLnBrk="1" hangingPunct="1"/>
            <a:r>
              <a:rPr lang="en-US" altLang="en-US"/>
              <a:t>Law of </a:t>
            </a:r>
            <a:r>
              <a:rPr lang="en-US" altLang="en-US" u="sng">
                <a:solidFill>
                  <a:srgbClr val="CC0000"/>
                </a:solidFill>
              </a:rPr>
              <a:t>segregation</a:t>
            </a:r>
            <a:r>
              <a:rPr lang="en-US" altLang="en-US"/>
              <a:t> </a:t>
            </a:r>
          </a:p>
          <a:p>
            <a:pPr lvl="1" eaLnBrk="1" hangingPunct="1"/>
            <a:r>
              <a:rPr lang="en-US" altLang="en-US">
                <a:ea typeface="ＭＳ Ｐゴシック" panose="020B0600070205080204" pitchFamily="34" charset="-128"/>
              </a:rPr>
              <a:t>during meiosis, </a:t>
            </a:r>
            <a:r>
              <a:rPr lang="en-US" altLang="en-US" u="sng">
                <a:solidFill>
                  <a:srgbClr val="CC0000"/>
                </a:solidFill>
                <a:ea typeface="ＭＳ Ｐゴシック" panose="020B0600070205080204" pitchFamily="34" charset="-128"/>
              </a:rPr>
              <a:t>alleles segregate</a:t>
            </a:r>
          </a:p>
          <a:p>
            <a:pPr marL="1085850" lvl="2" eaLnBrk="1" hangingPunct="1"/>
            <a:r>
              <a:rPr lang="en-US" altLang="en-US">
                <a:ea typeface="ＭＳ Ｐゴシック" panose="020B0600070205080204" pitchFamily="34" charset="-128"/>
              </a:rPr>
              <a:t>homologous chromosomes separate</a:t>
            </a:r>
          </a:p>
          <a:p>
            <a:pPr lvl="1" eaLnBrk="1" hangingPunct="1"/>
            <a:r>
              <a:rPr lang="en-US" altLang="en-US">
                <a:ea typeface="ＭＳ Ｐゴシック" panose="020B0600070205080204" pitchFamily="34" charset="-128"/>
              </a:rPr>
              <a:t>each allele for a trait is packaged into a separate gamete</a:t>
            </a:r>
          </a:p>
        </p:txBody>
      </p:sp>
      <p:grpSp>
        <p:nvGrpSpPr>
          <p:cNvPr id="2" name="Group 159">
            <a:extLst>
              <a:ext uri="{FF2B5EF4-FFF2-40B4-BE49-F238E27FC236}">
                <a16:creationId xmlns:a16="http://schemas.microsoft.com/office/drawing/2014/main" id="{0D10BA16-0F61-1441-9666-28577B00E010}"/>
              </a:ext>
            </a:extLst>
          </p:cNvPr>
          <p:cNvGrpSpPr>
            <a:grpSpLocks/>
          </p:cNvGrpSpPr>
          <p:nvPr/>
        </p:nvGrpSpPr>
        <p:grpSpPr bwMode="auto">
          <a:xfrm>
            <a:off x="6781800" y="623888"/>
            <a:ext cx="2049463" cy="1752600"/>
            <a:chOff x="869" y="2784"/>
            <a:chExt cx="1291" cy="1104"/>
          </a:xfrm>
        </p:grpSpPr>
        <p:grpSp>
          <p:nvGrpSpPr>
            <p:cNvPr id="48233" name="Group 160">
              <a:extLst>
                <a:ext uri="{FF2B5EF4-FFF2-40B4-BE49-F238E27FC236}">
                  <a16:creationId xmlns:a16="http://schemas.microsoft.com/office/drawing/2014/main" id="{27254FC3-9804-9447-ABB4-196C4AFCED8D}"/>
                </a:ext>
              </a:extLst>
            </p:cNvPr>
            <p:cNvGrpSpPr>
              <a:grpSpLocks/>
            </p:cNvGrpSpPr>
            <p:nvPr/>
          </p:nvGrpSpPr>
          <p:grpSpPr bwMode="auto">
            <a:xfrm>
              <a:off x="869" y="3097"/>
              <a:ext cx="528" cy="528"/>
              <a:chOff x="1008" y="3024"/>
              <a:chExt cx="528" cy="528"/>
            </a:xfrm>
          </p:grpSpPr>
          <p:sp>
            <p:nvSpPr>
              <p:cNvPr id="48242" name="Oval 161">
                <a:extLst>
                  <a:ext uri="{FF2B5EF4-FFF2-40B4-BE49-F238E27FC236}">
                    <a16:creationId xmlns:a16="http://schemas.microsoft.com/office/drawing/2014/main" id="{7CFF3036-6BDA-B44F-9EE5-EB276E1E5D89}"/>
                  </a:ext>
                </a:extLst>
              </p:cNvPr>
              <p:cNvSpPr>
                <a:spLocks noChangeArrowheads="1"/>
              </p:cNvSpPr>
              <p:nvPr/>
            </p:nvSpPr>
            <p:spPr bwMode="auto">
              <a:xfrm>
                <a:off x="1008" y="3024"/>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43" name="Rectangle 162">
                <a:extLst>
                  <a:ext uri="{FF2B5EF4-FFF2-40B4-BE49-F238E27FC236}">
                    <a16:creationId xmlns:a16="http://schemas.microsoft.com/office/drawing/2014/main" id="{5EEAE6D6-563C-8448-BF7A-FC6352CD80AD}"/>
                  </a:ext>
                </a:extLst>
              </p:cNvPr>
              <p:cNvSpPr>
                <a:spLocks noChangeArrowheads="1"/>
              </p:cNvSpPr>
              <p:nvPr/>
            </p:nvSpPr>
            <p:spPr bwMode="auto">
              <a:xfrm>
                <a:off x="1056" y="3120"/>
                <a:ext cx="43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00000"/>
                    </a:solidFill>
                  </a:rPr>
                  <a:t>PP</a:t>
                </a:r>
                <a:endParaRPr lang="en-US" altLang="en-US" sz="3000">
                  <a:solidFill>
                    <a:schemeClr val="tx2"/>
                  </a:solidFill>
                </a:endParaRPr>
              </a:p>
            </p:txBody>
          </p:sp>
        </p:grpSp>
        <p:grpSp>
          <p:nvGrpSpPr>
            <p:cNvPr id="48234" name="Group 163">
              <a:extLst>
                <a:ext uri="{FF2B5EF4-FFF2-40B4-BE49-F238E27FC236}">
                  <a16:creationId xmlns:a16="http://schemas.microsoft.com/office/drawing/2014/main" id="{C122A77E-A164-AE41-ADF9-BAB333B2F532}"/>
                </a:ext>
              </a:extLst>
            </p:cNvPr>
            <p:cNvGrpSpPr>
              <a:grpSpLocks/>
            </p:cNvGrpSpPr>
            <p:nvPr/>
          </p:nvGrpSpPr>
          <p:grpSpPr bwMode="auto">
            <a:xfrm>
              <a:off x="1776" y="2784"/>
              <a:ext cx="384" cy="384"/>
              <a:chOff x="1776" y="2784"/>
              <a:chExt cx="384" cy="384"/>
            </a:xfrm>
          </p:grpSpPr>
          <p:sp>
            <p:nvSpPr>
              <p:cNvPr id="48240" name="Oval 164">
                <a:extLst>
                  <a:ext uri="{FF2B5EF4-FFF2-40B4-BE49-F238E27FC236}">
                    <a16:creationId xmlns:a16="http://schemas.microsoft.com/office/drawing/2014/main" id="{FC00C246-050F-5842-AE80-96EDA28B690A}"/>
                  </a:ext>
                </a:extLst>
              </p:cNvPr>
              <p:cNvSpPr>
                <a:spLocks noChangeArrowheads="1"/>
              </p:cNvSpPr>
              <p:nvPr/>
            </p:nvSpPr>
            <p:spPr bwMode="auto">
              <a:xfrm>
                <a:off x="1776" y="2784"/>
                <a:ext cx="384" cy="384"/>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41" name="Rectangle 165">
                <a:extLst>
                  <a:ext uri="{FF2B5EF4-FFF2-40B4-BE49-F238E27FC236}">
                    <a16:creationId xmlns:a16="http://schemas.microsoft.com/office/drawing/2014/main" id="{29FDEA2A-2D06-1644-A7E0-66CADB6B2970}"/>
                  </a:ext>
                </a:extLst>
              </p:cNvPr>
              <p:cNvSpPr>
                <a:spLocks noChangeArrowheads="1"/>
              </p:cNvSpPr>
              <p:nvPr/>
            </p:nvSpPr>
            <p:spPr bwMode="auto">
              <a:xfrm>
                <a:off x="1830" y="2803"/>
                <a:ext cx="2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00000"/>
                    </a:solidFill>
                  </a:rPr>
                  <a:t>P</a:t>
                </a:r>
                <a:endParaRPr lang="en-US" altLang="en-US" sz="3000">
                  <a:solidFill>
                    <a:schemeClr val="tx2"/>
                  </a:solidFill>
                </a:endParaRPr>
              </a:p>
            </p:txBody>
          </p:sp>
        </p:grpSp>
        <p:grpSp>
          <p:nvGrpSpPr>
            <p:cNvPr id="48235" name="Group 166">
              <a:extLst>
                <a:ext uri="{FF2B5EF4-FFF2-40B4-BE49-F238E27FC236}">
                  <a16:creationId xmlns:a16="http://schemas.microsoft.com/office/drawing/2014/main" id="{D1A6A743-D790-8D48-B6D6-22DD34120D12}"/>
                </a:ext>
              </a:extLst>
            </p:cNvPr>
            <p:cNvGrpSpPr>
              <a:grpSpLocks/>
            </p:cNvGrpSpPr>
            <p:nvPr/>
          </p:nvGrpSpPr>
          <p:grpSpPr bwMode="auto">
            <a:xfrm>
              <a:off x="1776" y="3504"/>
              <a:ext cx="384" cy="384"/>
              <a:chOff x="1776" y="2784"/>
              <a:chExt cx="384" cy="384"/>
            </a:xfrm>
          </p:grpSpPr>
          <p:sp>
            <p:nvSpPr>
              <p:cNvPr id="48238" name="Oval 167">
                <a:extLst>
                  <a:ext uri="{FF2B5EF4-FFF2-40B4-BE49-F238E27FC236}">
                    <a16:creationId xmlns:a16="http://schemas.microsoft.com/office/drawing/2014/main" id="{941C15D7-3FD3-324B-A967-27E6B087DD4A}"/>
                  </a:ext>
                </a:extLst>
              </p:cNvPr>
              <p:cNvSpPr>
                <a:spLocks noChangeArrowheads="1"/>
              </p:cNvSpPr>
              <p:nvPr/>
            </p:nvSpPr>
            <p:spPr bwMode="auto">
              <a:xfrm>
                <a:off x="1776" y="2784"/>
                <a:ext cx="384" cy="384"/>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39" name="Rectangle 168">
                <a:extLst>
                  <a:ext uri="{FF2B5EF4-FFF2-40B4-BE49-F238E27FC236}">
                    <a16:creationId xmlns:a16="http://schemas.microsoft.com/office/drawing/2014/main" id="{C04BCD7A-716C-7B42-9C17-2D4882D513EB}"/>
                  </a:ext>
                </a:extLst>
              </p:cNvPr>
              <p:cNvSpPr>
                <a:spLocks noChangeArrowheads="1"/>
              </p:cNvSpPr>
              <p:nvPr/>
            </p:nvSpPr>
            <p:spPr bwMode="auto">
              <a:xfrm>
                <a:off x="1830" y="2803"/>
                <a:ext cx="2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00000"/>
                    </a:solidFill>
                  </a:rPr>
                  <a:t>P</a:t>
                </a:r>
                <a:endParaRPr lang="en-US" altLang="en-US" sz="3000">
                  <a:solidFill>
                    <a:schemeClr val="tx2"/>
                  </a:solidFill>
                </a:endParaRPr>
              </a:p>
            </p:txBody>
          </p:sp>
        </p:grpSp>
        <p:sp>
          <p:nvSpPr>
            <p:cNvPr id="48236" name="AutoShape 169">
              <a:extLst>
                <a:ext uri="{FF2B5EF4-FFF2-40B4-BE49-F238E27FC236}">
                  <a16:creationId xmlns:a16="http://schemas.microsoft.com/office/drawing/2014/main" id="{F14D28CC-C3D8-3244-ADAE-83B67FF3F328}"/>
                </a:ext>
              </a:extLst>
            </p:cNvPr>
            <p:cNvSpPr>
              <a:spLocks noChangeArrowheads="1"/>
            </p:cNvSpPr>
            <p:nvPr/>
          </p:nvSpPr>
          <p:spPr bwMode="auto">
            <a:xfrm rot="1800000">
              <a:off x="1392" y="3456"/>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37" name="AutoShape 170">
              <a:extLst>
                <a:ext uri="{FF2B5EF4-FFF2-40B4-BE49-F238E27FC236}">
                  <a16:creationId xmlns:a16="http://schemas.microsoft.com/office/drawing/2014/main" id="{889B5882-4007-7640-93EB-211BB5323FEF}"/>
                </a:ext>
              </a:extLst>
            </p:cNvPr>
            <p:cNvSpPr>
              <a:spLocks noChangeArrowheads="1"/>
            </p:cNvSpPr>
            <p:nvPr/>
          </p:nvSpPr>
          <p:spPr bwMode="auto">
            <a:xfrm rot="19800000" flipV="1">
              <a:off x="1392" y="3120"/>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71">
            <a:extLst>
              <a:ext uri="{FF2B5EF4-FFF2-40B4-BE49-F238E27FC236}">
                <a16:creationId xmlns:a16="http://schemas.microsoft.com/office/drawing/2014/main" id="{7F70125F-356E-0346-A57B-E404B29BA3A4}"/>
              </a:ext>
            </a:extLst>
          </p:cNvPr>
          <p:cNvGrpSpPr>
            <a:grpSpLocks/>
          </p:cNvGrpSpPr>
          <p:nvPr/>
        </p:nvGrpSpPr>
        <p:grpSpPr bwMode="auto">
          <a:xfrm>
            <a:off x="6781800" y="2816225"/>
            <a:ext cx="2049463" cy="1752600"/>
            <a:chOff x="2448" y="2784"/>
            <a:chExt cx="1291" cy="1104"/>
          </a:xfrm>
        </p:grpSpPr>
        <p:grpSp>
          <p:nvGrpSpPr>
            <p:cNvPr id="48222" name="Group 172">
              <a:extLst>
                <a:ext uri="{FF2B5EF4-FFF2-40B4-BE49-F238E27FC236}">
                  <a16:creationId xmlns:a16="http://schemas.microsoft.com/office/drawing/2014/main" id="{91DCDE0E-A9D0-D846-A89E-F180F4B0E6B5}"/>
                </a:ext>
              </a:extLst>
            </p:cNvPr>
            <p:cNvGrpSpPr>
              <a:grpSpLocks/>
            </p:cNvGrpSpPr>
            <p:nvPr/>
          </p:nvGrpSpPr>
          <p:grpSpPr bwMode="auto">
            <a:xfrm>
              <a:off x="2448" y="3097"/>
              <a:ext cx="528" cy="528"/>
              <a:chOff x="2448" y="3097"/>
              <a:chExt cx="528" cy="528"/>
            </a:xfrm>
          </p:grpSpPr>
          <p:sp>
            <p:nvSpPr>
              <p:cNvPr id="48231" name="Oval 173">
                <a:extLst>
                  <a:ext uri="{FF2B5EF4-FFF2-40B4-BE49-F238E27FC236}">
                    <a16:creationId xmlns:a16="http://schemas.microsoft.com/office/drawing/2014/main" id="{733C08D3-EF85-DF4D-8283-ECD8C0CEC04A}"/>
                  </a:ext>
                </a:extLst>
              </p:cNvPr>
              <p:cNvSpPr>
                <a:spLocks noChangeArrowheads="1"/>
              </p:cNvSpPr>
              <p:nvPr/>
            </p:nvSpPr>
            <p:spPr bwMode="auto">
              <a:xfrm>
                <a:off x="2448" y="3097"/>
                <a:ext cx="528" cy="528"/>
              </a:xfrm>
              <a:prstGeom prst="ellipse">
                <a:avLst/>
              </a:prstGeom>
              <a:solidFill>
                <a:srgbClr val="BA64CC"/>
              </a:solidFill>
              <a:ln w="9525">
                <a:solidFill>
                  <a:srgbClr val="BA64CC"/>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32" name="Rectangle 174">
                <a:extLst>
                  <a:ext uri="{FF2B5EF4-FFF2-40B4-BE49-F238E27FC236}">
                    <a16:creationId xmlns:a16="http://schemas.microsoft.com/office/drawing/2014/main" id="{8C3E6705-E27D-8445-9FEC-6498ABFE37E5}"/>
                  </a:ext>
                </a:extLst>
              </p:cNvPr>
              <p:cNvSpPr>
                <a:spLocks noChangeArrowheads="1"/>
              </p:cNvSpPr>
              <p:nvPr/>
            </p:nvSpPr>
            <p:spPr bwMode="auto">
              <a:xfrm>
                <a:off x="2508" y="3188"/>
                <a:ext cx="40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pp</a:t>
                </a:r>
                <a:endParaRPr lang="en-US" altLang="en-US" sz="3000">
                  <a:solidFill>
                    <a:schemeClr val="tx2"/>
                  </a:solidFill>
                </a:endParaRPr>
              </a:p>
            </p:txBody>
          </p:sp>
        </p:grpSp>
        <p:grpSp>
          <p:nvGrpSpPr>
            <p:cNvPr id="48223" name="Group 175">
              <a:extLst>
                <a:ext uri="{FF2B5EF4-FFF2-40B4-BE49-F238E27FC236}">
                  <a16:creationId xmlns:a16="http://schemas.microsoft.com/office/drawing/2014/main" id="{805D1BB9-DE3F-9F40-8F1B-2045877ADD67}"/>
                </a:ext>
              </a:extLst>
            </p:cNvPr>
            <p:cNvGrpSpPr>
              <a:grpSpLocks/>
            </p:cNvGrpSpPr>
            <p:nvPr/>
          </p:nvGrpSpPr>
          <p:grpSpPr bwMode="auto">
            <a:xfrm>
              <a:off x="3355" y="2784"/>
              <a:ext cx="384" cy="384"/>
              <a:chOff x="3355" y="2784"/>
              <a:chExt cx="384" cy="384"/>
            </a:xfrm>
          </p:grpSpPr>
          <p:sp>
            <p:nvSpPr>
              <p:cNvPr id="48229" name="Oval 176">
                <a:extLst>
                  <a:ext uri="{FF2B5EF4-FFF2-40B4-BE49-F238E27FC236}">
                    <a16:creationId xmlns:a16="http://schemas.microsoft.com/office/drawing/2014/main" id="{60F28826-BDEB-9A4B-9EB2-4D97F28ACAEC}"/>
                  </a:ext>
                </a:extLst>
              </p:cNvPr>
              <p:cNvSpPr>
                <a:spLocks noChangeArrowheads="1"/>
              </p:cNvSpPr>
              <p:nvPr/>
            </p:nvSpPr>
            <p:spPr bwMode="auto">
              <a:xfrm>
                <a:off x="3355" y="2784"/>
                <a:ext cx="384" cy="384"/>
              </a:xfrm>
              <a:prstGeom prst="ellipse">
                <a:avLst/>
              </a:prstGeom>
              <a:solidFill>
                <a:srgbClr val="BA64CC"/>
              </a:solidFill>
              <a:ln w="9525">
                <a:solidFill>
                  <a:srgbClr val="BA64CC"/>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30" name="Rectangle 177">
                <a:extLst>
                  <a:ext uri="{FF2B5EF4-FFF2-40B4-BE49-F238E27FC236}">
                    <a16:creationId xmlns:a16="http://schemas.microsoft.com/office/drawing/2014/main" id="{F952E84F-B4CA-6C46-8DB7-2C36963CA498}"/>
                  </a:ext>
                </a:extLst>
              </p:cNvPr>
              <p:cNvSpPr>
                <a:spLocks noChangeArrowheads="1"/>
              </p:cNvSpPr>
              <p:nvPr/>
            </p:nvSpPr>
            <p:spPr bwMode="auto">
              <a:xfrm>
                <a:off x="3415" y="2803"/>
                <a:ext cx="2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endParaRPr lang="en-US" altLang="en-US" sz="3000">
                  <a:solidFill>
                    <a:schemeClr val="tx2"/>
                  </a:solidFill>
                </a:endParaRPr>
              </a:p>
            </p:txBody>
          </p:sp>
        </p:grpSp>
        <p:grpSp>
          <p:nvGrpSpPr>
            <p:cNvPr id="48224" name="Group 178">
              <a:extLst>
                <a:ext uri="{FF2B5EF4-FFF2-40B4-BE49-F238E27FC236}">
                  <a16:creationId xmlns:a16="http://schemas.microsoft.com/office/drawing/2014/main" id="{9C8CF439-7F85-1449-97F1-EEF72ADD507F}"/>
                </a:ext>
              </a:extLst>
            </p:cNvPr>
            <p:cNvGrpSpPr>
              <a:grpSpLocks/>
            </p:cNvGrpSpPr>
            <p:nvPr/>
          </p:nvGrpSpPr>
          <p:grpSpPr bwMode="auto">
            <a:xfrm>
              <a:off x="3355" y="3504"/>
              <a:ext cx="384" cy="384"/>
              <a:chOff x="3355" y="3504"/>
              <a:chExt cx="384" cy="384"/>
            </a:xfrm>
          </p:grpSpPr>
          <p:sp>
            <p:nvSpPr>
              <p:cNvPr id="48227" name="Oval 179">
                <a:extLst>
                  <a:ext uri="{FF2B5EF4-FFF2-40B4-BE49-F238E27FC236}">
                    <a16:creationId xmlns:a16="http://schemas.microsoft.com/office/drawing/2014/main" id="{0A765A94-983D-8E47-A0F4-FF94BAB4BC10}"/>
                  </a:ext>
                </a:extLst>
              </p:cNvPr>
              <p:cNvSpPr>
                <a:spLocks noChangeArrowheads="1"/>
              </p:cNvSpPr>
              <p:nvPr/>
            </p:nvSpPr>
            <p:spPr bwMode="auto">
              <a:xfrm>
                <a:off x="3355" y="3504"/>
                <a:ext cx="384" cy="384"/>
              </a:xfrm>
              <a:prstGeom prst="ellipse">
                <a:avLst/>
              </a:prstGeom>
              <a:solidFill>
                <a:srgbClr val="BA64CC"/>
              </a:solidFill>
              <a:ln w="9525">
                <a:solidFill>
                  <a:srgbClr val="BA64CC"/>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28" name="Rectangle 180">
                <a:extLst>
                  <a:ext uri="{FF2B5EF4-FFF2-40B4-BE49-F238E27FC236}">
                    <a16:creationId xmlns:a16="http://schemas.microsoft.com/office/drawing/2014/main" id="{90991B8A-1C56-B04B-AF1A-84107D5F8424}"/>
                  </a:ext>
                </a:extLst>
              </p:cNvPr>
              <p:cNvSpPr>
                <a:spLocks noChangeArrowheads="1"/>
              </p:cNvSpPr>
              <p:nvPr/>
            </p:nvSpPr>
            <p:spPr bwMode="auto">
              <a:xfrm>
                <a:off x="3415" y="3523"/>
                <a:ext cx="2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endParaRPr lang="en-US" altLang="en-US" sz="3000">
                  <a:solidFill>
                    <a:schemeClr val="tx2"/>
                  </a:solidFill>
                </a:endParaRPr>
              </a:p>
            </p:txBody>
          </p:sp>
        </p:grpSp>
        <p:sp>
          <p:nvSpPr>
            <p:cNvPr id="48225" name="AutoShape 181">
              <a:extLst>
                <a:ext uri="{FF2B5EF4-FFF2-40B4-BE49-F238E27FC236}">
                  <a16:creationId xmlns:a16="http://schemas.microsoft.com/office/drawing/2014/main" id="{70A08397-9180-E145-BEE5-D0F7E9A4E916}"/>
                </a:ext>
              </a:extLst>
            </p:cNvPr>
            <p:cNvSpPr>
              <a:spLocks noChangeArrowheads="1"/>
            </p:cNvSpPr>
            <p:nvPr/>
          </p:nvSpPr>
          <p:spPr bwMode="auto">
            <a:xfrm rot="1800000">
              <a:off x="2971" y="3456"/>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26" name="AutoShape 182">
              <a:extLst>
                <a:ext uri="{FF2B5EF4-FFF2-40B4-BE49-F238E27FC236}">
                  <a16:creationId xmlns:a16="http://schemas.microsoft.com/office/drawing/2014/main" id="{127E3AC7-296A-D042-9187-D1A6C18AFE28}"/>
                </a:ext>
              </a:extLst>
            </p:cNvPr>
            <p:cNvSpPr>
              <a:spLocks noChangeArrowheads="1"/>
            </p:cNvSpPr>
            <p:nvPr/>
          </p:nvSpPr>
          <p:spPr bwMode="auto">
            <a:xfrm rot="19800000" flipV="1">
              <a:off x="2971" y="3120"/>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0" name="Group 272">
            <a:extLst>
              <a:ext uri="{FF2B5EF4-FFF2-40B4-BE49-F238E27FC236}">
                <a16:creationId xmlns:a16="http://schemas.microsoft.com/office/drawing/2014/main" id="{49274FD0-E79E-4B49-8407-27315517E45C}"/>
              </a:ext>
            </a:extLst>
          </p:cNvPr>
          <p:cNvGrpSpPr>
            <a:grpSpLocks/>
          </p:cNvGrpSpPr>
          <p:nvPr/>
        </p:nvGrpSpPr>
        <p:grpSpPr bwMode="auto">
          <a:xfrm>
            <a:off x="6781800" y="5010150"/>
            <a:ext cx="2049463" cy="1752600"/>
            <a:chOff x="4272" y="3156"/>
            <a:chExt cx="1291" cy="1104"/>
          </a:xfrm>
        </p:grpSpPr>
        <p:grpSp>
          <p:nvGrpSpPr>
            <p:cNvPr id="48211" name="Group 184">
              <a:extLst>
                <a:ext uri="{FF2B5EF4-FFF2-40B4-BE49-F238E27FC236}">
                  <a16:creationId xmlns:a16="http://schemas.microsoft.com/office/drawing/2014/main" id="{3E1B7984-C71A-5D41-B644-67B2BA20D679}"/>
                </a:ext>
              </a:extLst>
            </p:cNvPr>
            <p:cNvGrpSpPr>
              <a:grpSpLocks/>
            </p:cNvGrpSpPr>
            <p:nvPr/>
          </p:nvGrpSpPr>
          <p:grpSpPr bwMode="auto">
            <a:xfrm>
              <a:off x="4272" y="3469"/>
              <a:ext cx="528" cy="528"/>
              <a:chOff x="1008" y="3024"/>
              <a:chExt cx="528" cy="528"/>
            </a:xfrm>
          </p:grpSpPr>
          <p:sp>
            <p:nvSpPr>
              <p:cNvPr id="48220" name="Oval 185">
                <a:extLst>
                  <a:ext uri="{FF2B5EF4-FFF2-40B4-BE49-F238E27FC236}">
                    <a16:creationId xmlns:a16="http://schemas.microsoft.com/office/drawing/2014/main" id="{AA182B19-541C-864B-9EB4-4B948C300948}"/>
                  </a:ext>
                </a:extLst>
              </p:cNvPr>
              <p:cNvSpPr>
                <a:spLocks noChangeArrowheads="1"/>
              </p:cNvSpPr>
              <p:nvPr/>
            </p:nvSpPr>
            <p:spPr bwMode="auto">
              <a:xfrm>
                <a:off x="1008" y="3024"/>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21" name="Rectangle 186">
                <a:extLst>
                  <a:ext uri="{FF2B5EF4-FFF2-40B4-BE49-F238E27FC236}">
                    <a16:creationId xmlns:a16="http://schemas.microsoft.com/office/drawing/2014/main" id="{AB152D9A-F54C-BE49-9F4E-A84DA3868BE2}"/>
                  </a:ext>
                </a:extLst>
              </p:cNvPr>
              <p:cNvSpPr>
                <a:spLocks noChangeArrowheads="1"/>
              </p:cNvSpPr>
              <p:nvPr/>
            </p:nvSpPr>
            <p:spPr bwMode="auto">
              <a:xfrm>
                <a:off x="1062" y="3120"/>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00000"/>
                    </a:solidFill>
                  </a:rPr>
                  <a:t>P</a:t>
                </a:r>
                <a:r>
                  <a:rPr lang="en-US" altLang="en-US" sz="3000" i="1">
                    <a:solidFill>
                      <a:srgbClr val="000000"/>
                    </a:solidFill>
                  </a:rPr>
                  <a:t>p</a:t>
                </a:r>
                <a:endParaRPr lang="en-US" altLang="en-US" sz="3000">
                  <a:solidFill>
                    <a:schemeClr val="tx2"/>
                  </a:solidFill>
                </a:endParaRPr>
              </a:p>
            </p:txBody>
          </p:sp>
        </p:grpSp>
        <p:grpSp>
          <p:nvGrpSpPr>
            <p:cNvPr id="48212" name="Group 187">
              <a:extLst>
                <a:ext uri="{FF2B5EF4-FFF2-40B4-BE49-F238E27FC236}">
                  <a16:creationId xmlns:a16="http://schemas.microsoft.com/office/drawing/2014/main" id="{850DFAE8-1DB1-CF49-AE06-E4DC9CF97C40}"/>
                </a:ext>
              </a:extLst>
            </p:cNvPr>
            <p:cNvGrpSpPr>
              <a:grpSpLocks/>
            </p:cNvGrpSpPr>
            <p:nvPr/>
          </p:nvGrpSpPr>
          <p:grpSpPr bwMode="auto">
            <a:xfrm>
              <a:off x="5179" y="3156"/>
              <a:ext cx="384" cy="384"/>
              <a:chOff x="1776" y="2784"/>
              <a:chExt cx="384" cy="384"/>
            </a:xfrm>
          </p:grpSpPr>
          <p:sp>
            <p:nvSpPr>
              <p:cNvPr id="48218" name="Oval 188">
                <a:extLst>
                  <a:ext uri="{FF2B5EF4-FFF2-40B4-BE49-F238E27FC236}">
                    <a16:creationId xmlns:a16="http://schemas.microsoft.com/office/drawing/2014/main" id="{EF52389B-42F2-5D46-90F7-29DB56798ADB}"/>
                  </a:ext>
                </a:extLst>
              </p:cNvPr>
              <p:cNvSpPr>
                <a:spLocks noChangeArrowheads="1"/>
              </p:cNvSpPr>
              <p:nvPr/>
            </p:nvSpPr>
            <p:spPr bwMode="auto">
              <a:xfrm>
                <a:off x="1776" y="2784"/>
                <a:ext cx="384" cy="384"/>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19" name="Rectangle 189">
                <a:extLst>
                  <a:ext uri="{FF2B5EF4-FFF2-40B4-BE49-F238E27FC236}">
                    <a16:creationId xmlns:a16="http://schemas.microsoft.com/office/drawing/2014/main" id="{AD7AAC1C-D9B9-0646-9135-F1191A7AFF7F}"/>
                  </a:ext>
                </a:extLst>
              </p:cNvPr>
              <p:cNvSpPr>
                <a:spLocks noChangeArrowheads="1"/>
              </p:cNvSpPr>
              <p:nvPr/>
            </p:nvSpPr>
            <p:spPr bwMode="auto">
              <a:xfrm>
                <a:off x="1830" y="2803"/>
                <a:ext cx="2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00000"/>
                    </a:solidFill>
                  </a:rPr>
                  <a:t>P</a:t>
                </a:r>
                <a:endParaRPr lang="en-US" altLang="en-US" sz="3000">
                  <a:solidFill>
                    <a:schemeClr val="tx2"/>
                  </a:solidFill>
                </a:endParaRPr>
              </a:p>
            </p:txBody>
          </p:sp>
        </p:grpSp>
        <p:grpSp>
          <p:nvGrpSpPr>
            <p:cNvPr id="48213" name="Group 271">
              <a:extLst>
                <a:ext uri="{FF2B5EF4-FFF2-40B4-BE49-F238E27FC236}">
                  <a16:creationId xmlns:a16="http://schemas.microsoft.com/office/drawing/2014/main" id="{10416728-5306-E547-B07A-28670B4BED51}"/>
                </a:ext>
              </a:extLst>
            </p:cNvPr>
            <p:cNvGrpSpPr>
              <a:grpSpLocks/>
            </p:cNvGrpSpPr>
            <p:nvPr/>
          </p:nvGrpSpPr>
          <p:grpSpPr bwMode="auto">
            <a:xfrm>
              <a:off x="5179" y="3876"/>
              <a:ext cx="384" cy="384"/>
              <a:chOff x="5179" y="3876"/>
              <a:chExt cx="384" cy="384"/>
            </a:xfrm>
          </p:grpSpPr>
          <p:sp>
            <p:nvSpPr>
              <p:cNvPr id="48216" name="Oval 191">
                <a:extLst>
                  <a:ext uri="{FF2B5EF4-FFF2-40B4-BE49-F238E27FC236}">
                    <a16:creationId xmlns:a16="http://schemas.microsoft.com/office/drawing/2014/main" id="{CDA62317-203B-0245-A44C-C6B11A0F8BFD}"/>
                  </a:ext>
                </a:extLst>
              </p:cNvPr>
              <p:cNvSpPr>
                <a:spLocks noChangeArrowheads="1"/>
              </p:cNvSpPr>
              <p:nvPr/>
            </p:nvSpPr>
            <p:spPr bwMode="auto">
              <a:xfrm>
                <a:off x="5179" y="3876"/>
                <a:ext cx="384" cy="384"/>
              </a:xfrm>
              <a:prstGeom prst="ellipse">
                <a:avLst/>
              </a:prstGeom>
              <a:solidFill>
                <a:srgbClr val="BA64CC"/>
              </a:solidFill>
              <a:ln w="9525">
                <a:solidFill>
                  <a:srgbClr val="BA64CC"/>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17" name="Rectangle 192">
                <a:extLst>
                  <a:ext uri="{FF2B5EF4-FFF2-40B4-BE49-F238E27FC236}">
                    <a16:creationId xmlns:a16="http://schemas.microsoft.com/office/drawing/2014/main" id="{10FAFEE8-191A-DB4E-A96A-E0A257E172C5}"/>
                  </a:ext>
                </a:extLst>
              </p:cNvPr>
              <p:cNvSpPr>
                <a:spLocks noChangeArrowheads="1"/>
              </p:cNvSpPr>
              <p:nvPr/>
            </p:nvSpPr>
            <p:spPr bwMode="auto">
              <a:xfrm>
                <a:off x="5239" y="3895"/>
                <a:ext cx="2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i="1">
                    <a:solidFill>
                      <a:srgbClr val="000000"/>
                    </a:solidFill>
                  </a:rPr>
                  <a:t>p</a:t>
                </a:r>
                <a:endParaRPr lang="en-US" altLang="en-US" sz="3000">
                  <a:solidFill>
                    <a:schemeClr val="tx2"/>
                  </a:solidFill>
                </a:endParaRPr>
              </a:p>
            </p:txBody>
          </p:sp>
        </p:grpSp>
        <p:sp>
          <p:nvSpPr>
            <p:cNvPr id="48214" name="AutoShape 193">
              <a:extLst>
                <a:ext uri="{FF2B5EF4-FFF2-40B4-BE49-F238E27FC236}">
                  <a16:creationId xmlns:a16="http://schemas.microsoft.com/office/drawing/2014/main" id="{99F334E8-4A06-A643-B009-28DE9008EB01}"/>
                </a:ext>
              </a:extLst>
            </p:cNvPr>
            <p:cNvSpPr>
              <a:spLocks noChangeArrowheads="1"/>
            </p:cNvSpPr>
            <p:nvPr/>
          </p:nvSpPr>
          <p:spPr bwMode="auto">
            <a:xfrm rot="1800000">
              <a:off x="4795" y="3828"/>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15" name="AutoShape 194">
              <a:extLst>
                <a:ext uri="{FF2B5EF4-FFF2-40B4-BE49-F238E27FC236}">
                  <a16:creationId xmlns:a16="http://schemas.microsoft.com/office/drawing/2014/main" id="{EA5AFAC8-E14E-124B-A051-56EE4921A93E}"/>
                </a:ext>
              </a:extLst>
            </p:cNvPr>
            <p:cNvSpPr>
              <a:spLocks noChangeArrowheads="1"/>
            </p:cNvSpPr>
            <p:nvPr/>
          </p:nvSpPr>
          <p:spPr bwMode="auto">
            <a:xfrm rot="19800000" flipV="1">
              <a:off x="4795" y="3492"/>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4" name="Group 195">
            <a:extLst>
              <a:ext uri="{FF2B5EF4-FFF2-40B4-BE49-F238E27FC236}">
                <a16:creationId xmlns:a16="http://schemas.microsoft.com/office/drawing/2014/main" id="{D8B6ECF0-CF33-684F-AE8F-9CD57CD11366}"/>
              </a:ext>
            </a:extLst>
          </p:cNvPr>
          <p:cNvGrpSpPr>
            <a:grpSpLocks/>
          </p:cNvGrpSpPr>
          <p:nvPr/>
        </p:nvGrpSpPr>
        <p:grpSpPr bwMode="auto">
          <a:xfrm>
            <a:off x="55563" y="4318000"/>
            <a:ext cx="2590800" cy="1828800"/>
            <a:chOff x="0" y="3216"/>
            <a:chExt cx="1632" cy="1152"/>
          </a:xfrm>
        </p:grpSpPr>
        <p:sp>
          <p:nvSpPr>
            <p:cNvPr id="48192" name="Oval 196">
              <a:extLst>
                <a:ext uri="{FF2B5EF4-FFF2-40B4-BE49-F238E27FC236}">
                  <a16:creationId xmlns:a16="http://schemas.microsoft.com/office/drawing/2014/main" id="{717FA2BF-2CDD-3D45-BAB5-72B54AC00527}"/>
                </a:ext>
              </a:extLst>
            </p:cNvPr>
            <p:cNvSpPr>
              <a:spLocks noChangeArrowheads="1"/>
            </p:cNvSpPr>
            <p:nvPr/>
          </p:nvSpPr>
          <p:spPr bwMode="auto">
            <a:xfrm>
              <a:off x="0" y="3216"/>
              <a:ext cx="1632" cy="1152"/>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93" name="Group 197">
              <a:extLst>
                <a:ext uri="{FF2B5EF4-FFF2-40B4-BE49-F238E27FC236}">
                  <a16:creationId xmlns:a16="http://schemas.microsoft.com/office/drawing/2014/main" id="{00BFD13D-82B9-AA44-ADF1-040B542E64E9}"/>
                </a:ext>
              </a:extLst>
            </p:cNvPr>
            <p:cNvGrpSpPr>
              <a:grpSpLocks/>
            </p:cNvGrpSpPr>
            <p:nvPr/>
          </p:nvGrpSpPr>
          <p:grpSpPr bwMode="auto">
            <a:xfrm>
              <a:off x="336" y="3408"/>
              <a:ext cx="415" cy="816"/>
              <a:chOff x="336" y="3408"/>
              <a:chExt cx="415" cy="816"/>
            </a:xfrm>
          </p:grpSpPr>
          <p:grpSp>
            <p:nvGrpSpPr>
              <p:cNvPr id="48203" name="Group 198">
                <a:extLst>
                  <a:ext uri="{FF2B5EF4-FFF2-40B4-BE49-F238E27FC236}">
                    <a16:creationId xmlns:a16="http://schemas.microsoft.com/office/drawing/2014/main" id="{53A71F61-BDE5-5647-83B7-E0CE33D9E993}"/>
                  </a:ext>
                </a:extLst>
              </p:cNvPr>
              <p:cNvGrpSpPr>
                <a:grpSpLocks/>
              </p:cNvGrpSpPr>
              <p:nvPr/>
            </p:nvGrpSpPr>
            <p:grpSpPr bwMode="auto">
              <a:xfrm>
                <a:off x="576" y="3408"/>
                <a:ext cx="175" cy="816"/>
                <a:chOff x="1433" y="3408"/>
                <a:chExt cx="175" cy="816"/>
              </a:xfrm>
            </p:grpSpPr>
            <p:sp>
              <p:nvSpPr>
                <p:cNvPr id="48208" name="Freeform 199">
                  <a:extLst>
                    <a:ext uri="{FF2B5EF4-FFF2-40B4-BE49-F238E27FC236}">
                      <a16:creationId xmlns:a16="http://schemas.microsoft.com/office/drawing/2014/main" id="{CF4A0229-6431-2A4C-9B56-DBE883900472}"/>
                    </a:ext>
                  </a:extLst>
                </p:cNvPr>
                <p:cNvSpPr>
                  <a:spLocks/>
                </p:cNvSpPr>
                <p:nvPr/>
              </p:nvSpPr>
              <p:spPr bwMode="auto">
                <a:xfrm flipH="1">
                  <a:off x="1433"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09" name="Line 200">
                  <a:extLst>
                    <a:ext uri="{FF2B5EF4-FFF2-40B4-BE49-F238E27FC236}">
                      <a16:creationId xmlns:a16="http://schemas.microsoft.com/office/drawing/2014/main" id="{8D3B0968-C4FA-5E4F-9C4E-FB779B10AE90}"/>
                    </a:ext>
                  </a:extLst>
                </p:cNvPr>
                <p:cNvSpPr>
                  <a:spLocks noChangeShapeType="1"/>
                </p:cNvSpPr>
                <p:nvPr/>
              </p:nvSpPr>
              <p:spPr bwMode="auto">
                <a:xfrm>
                  <a:off x="1505" y="3466"/>
                  <a:ext cx="53" cy="59"/>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210" name="Line 201">
                  <a:extLst>
                    <a:ext uri="{FF2B5EF4-FFF2-40B4-BE49-F238E27FC236}">
                      <a16:creationId xmlns:a16="http://schemas.microsoft.com/office/drawing/2014/main" id="{0F5FB74E-A471-EC4F-AC5B-45D415426B3F}"/>
                    </a:ext>
                  </a:extLst>
                </p:cNvPr>
                <p:cNvSpPr>
                  <a:spLocks noChangeShapeType="1"/>
                </p:cNvSpPr>
                <p:nvPr/>
              </p:nvSpPr>
              <p:spPr bwMode="auto">
                <a:xfrm rot="-4500000">
                  <a:off x="1552" y="4105"/>
                  <a:ext cx="53" cy="58"/>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204" name="Group 202">
                <a:extLst>
                  <a:ext uri="{FF2B5EF4-FFF2-40B4-BE49-F238E27FC236}">
                    <a16:creationId xmlns:a16="http://schemas.microsoft.com/office/drawing/2014/main" id="{56E7D1A1-D699-CB44-A414-5BB20291864F}"/>
                  </a:ext>
                </a:extLst>
              </p:cNvPr>
              <p:cNvGrpSpPr>
                <a:grpSpLocks/>
              </p:cNvGrpSpPr>
              <p:nvPr/>
            </p:nvGrpSpPr>
            <p:grpSpPr bwMode="auto">
              <a:xfrm flipH="1">
                <a:off x="336" y="3408"/>
                <a:ext cx="175" cy="816"/>
                <a:chOff x="1433" y="3408"/>
                <a:chExt cx="175" cy="816"/>
              </a:xfrm>
            </p:grpSpPr>
            <p:sp>
              <p:nvSpPr>
                <p:cNvPr id="48205" name="Freeform 203">
                  <a:extLst>
                    <a:ext uri="{FF2B5EF4-FFF2-40B4-BE49-F238E27FC236}">
                      <a16:creationId xmlns:a16="http://schemas.microsoft.com/office/drawing/2014/main" id="{81F9073E-95CC-064E-9B9F-29F62F3AC6A8}"/>
                    </a:ext>
                  </a:extLst>
                </p:cNvPr>
                <p:cNvSpPr>
                  <a:spLocks/>
                </p:cNvSpPr>
                <p:nvPr/>
              </p:nvSpPr>
              <p:spPr bwMode="auto">
                <a:xfrm flipH="1">
                  <a:off x="1433"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06" name="Line 204">
                  <a:extLst>
                    <a:ext uri="{FF2B5EF4-FFF2-40B4-BE49-F238E27FC236}">
                      <a16:creationId xmlns:a16="http://schemas.microsoft.com/office/drawing/2014/main" id="{97C6435D-C85C-A448-9A6E-BBA7F0D761D3}"/>
                    </a:ext>
                  </a:extLst>
                </p:cNvPr>
                <p:cNvSpPr>
                  <a:spLocks noChangeShapeType="1"/>
                </p:cNvSpPr>
                <p:nvPr/>
              </p:nvSpPr>
              <p:spPr bwMode="auto">
                <a:xfrm>
                  <a:off x="1505" y="3466"/>
                  <a:ext cx="53" cy="59"/>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207" name="Line 205">
                  <a:extLst>
                    <a:ext uri="{FF2B5EF4-FFF2-40B4-BE49-F238E27FC236}">
                      <a16:creationId xmlns:a16="http://schemas.microsoft.com/office/drawing/2014/main" id="{78A9BA79-8B26-444F-9849-0E2BEFDC92AB}"/>
                    </a:ext>
                  </a:extLst>
                </p:cNvPr>
                <p:cNvSpPr>
                  <a:spLocks noChangeShapeType="1"/>
                </p:cNvSpPr>
                <p:nvPr/>
              </p:nvSpPr>
              <p:spPr bwMode="auto">
                <a:xfrm rot="-4500000">
                  <a:off x="1552" y="4105"/>
                  <a:ext cx="53" cy="58"/>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8194" name="Group 206">
              <a:extLst>
                <a:ext uri="{FF2B5EF4-FFF2-40B4-BE49-F238E27FC236}">
                  <a16:creationId xmlns:a16="http://schemas.microsoft.com/office/drawing/2014/main" id="{50B1AEF1-8151-8049-A337-04B7087243E9}"/>
                </a:ext>
              </a:extLst>
            </p:cNvPr>
            <p:cNvGrpSpPr>
              <a:grpSpLocks/>
            </p:cNvGrpSpPr>
            <p:nvPr/>
          </p:nvGrpSpPr>
          <p:grpSpPr bwMode="auto">
            <a:xfrm>
              <a:off x="864" y="3408"/>
              <a:ext cx="415" cy="816"/>
              <a:chOff x="864" y="3408"/>
              <a:chExt cx="415" cy="816"/>
            </a:xfrm>
          </p:grpSpPr>
          <p:grpSp>
            <p:nvGrpSpPr>
              <p:cNvPr id="48195" name="Group 207">
                <a:extLst>
                  <a:ext uri="{FF2B5EF4-FFF2-40B4-BE49-F238E27FC236}">
                    <a16:creationId xmlns:a16="http://schemas.microsoft.com/office/drawing/2014/main" id="{3E322464-3A9F-E449-A0F5-3ED459CC5FE0}"/>
                  </a:ext>
                </a:extLst>
              </p:cNvPr>
              <p:cNvGrpSpPr>
                <a:grpSpLocks/>
              </p:cNvGrpSpPr>
              <p:nvPr/>
            </p:nvGrpSpPr>
            <p:grpSpPr bwMode="auto">
              <a:xfrm>
                <a:off x="1104" y="3408"/>
                <a:ext cx="175" cy="816"/>
                <a:chOff x="2256" y="3408"/>
                <a:chExt cx="175" cy="816"/>
              </a:xfrm>
            </p:grpSpPr>
            <p:sp>
              <p:nvSpPr>
                <p:cNvPr id="48200" name="Freeform 208">
                  <a:extLst>
                    <a:ext uri="{FF2B5EF4-FFF2-40B4-BE49-F238E27FC236}">
                      <a16:creationId xmlns:a16="http://schemas.microsoft.com/office/drawing/2014/main" id="{7E7333AD-52F7-A848-9CBF-9154318DBF18}"/>
                    </a:ext>
                  </a:extLst>
                </p:cNvPr>
                <p:cNvSpPr>
                  <a:spLocks/>
                </p:cNvSpPr>
                <p:nvPr/>
              </p:nvSpPr>
              <p:spPr bwMode="auto">
                <a:xfrm flipH="1">
                  <a:off x="2256"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201" name="Line 209">
                  <a:extLst>
                    <a:ext uri="{FF2B5EF4-FFF2-40B4-BE49-F238E27FC236}">
                      <a16:creationId xmlns:a16="http://schemas.microsoft.com/office/drawing/2014/main" id="{714DC319-D974-1B45-9B4C-070E25BFE098}"/>
                    </a:ext>
                  </a:extLst>
                </p:cNvPr>
                <p:cNvSpPr>
                  <a:spLocks noChangeShapeType="1"/>
                </p:cNvSpPr>
                <p:nvPr/>
              </p:nvSpPr>
              <p:spPr bwMode="auto">
                <a:xfrm>
                  <a:off x="2328" y="3466"/>
                  <a:ext cx="53" cy="59"/>
                </a:xfrm>
                <a:prstGeom prst="line">
                  <a:avLst/>
                </a:prstGeom>
                <a:noFill/>
                <a:ln w="76200">
                  <a:solidFill>
                    <a:srgbClr val="FF94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202" name="Line 210">
                  <a:extLst>
                    <a:ext uri="{FF2B5EF4-FFF2-40B4-BE49-F238E27FC236}">
                      <a16:creationId xmlns:a16="http://schemas.microsoft.com/office/drawing/2014/main" id="{23C9171F-F330-A344-A3C0-E523963CEBC1}"/>
                    </a:ext>
                  </a:extLst>
                </p:cNvPr>
                <p:cNvSpPr>
                  <a:spLocks noChangeShapeType="1"/>
                </p:cNvSpPr>
                <p:nvPr/>
              </p:nvSpPr>
              <p:spPr bwMode="auto">
                <a:xfrm rot="-4500000">
                  <a:off x="2375" y="4105"/>
                  <a:ext cx="53" cy="58"/>
                </a:xfrm>
                <a:prstGeom prst="line">
                  <a:avLst/>
                </a:prstGeom>
                <a:noFill/>
                <a:ln w="76200">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196" name="Group 211">
                <a:extLst>
                  <a:ext uri="{FF2B5EF4-FFF2-40B4-BE49-F238E27FC236}">
                    <a16:creationId xmlns:a16="http://schemas.microsoft.com/office/drawing/2014/main" id="{3A637A65-A2EF-2540-BC3B-DD0C101F56F5}"/>
                  </a:ext>
                </a:extLst>
              </p:cNvPr>
              <p:cNvGrpSpPr>
                <a:grpSpLocks/>
              </p:cNvGrpSpPr>
              <p:nvPr/>
            </p:nvGrpSpPr>
            <p:grpSpPr bwMode="auto">
              <a:xfrm flipH="1">
                <a:off x="864" y="3408"/>
                <a:ext cx="175" cy="816"/>
                <a:chOff x="2256" y="3408"/>
                <a:chExt cx="175" cy="816"/>
              </a:xfrm>
            </p:grpSpPr>
            <p:sp>
              <p:nvSpPr>
                <p:cNvPr id="48197" name="Freeform 212">
                  <a:extLst>
                    <a:ext uri="{FF2B5EF4-FFF2-40B4-BE49-F238E27FC236}">
                      <a16:creationId xmlns:a16="http://schemas.microsoft.com/office/drawing/2014/main" id="{957AA421-E923-B249-B86D-FD68015D5B4B}"/>
                    </a:ext>
                  </a:extLst>
                </p:cNvPr>
                <p:cNvSpPr>
                  <a:spLocks/>
                </p:cNvSpPr>
                <p:nvPr/>
              </p:nvSpPr>
              <p:spPr bwMode="auto">
                <a:xfrm flipH="1">
                  <a:off x="2256"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98" name="Line 213">
                  <a:extLst>
                    <a:ext uri="{FF2B5EF4-FFF2-40B4-BE49-F238E27FC236}">
                      <a16:creationId xmlns:a16="http://schemas.microsoft.com/office/drawing/2014/main" id="{F14141F8-0E72-6444-85B7-8AD14877FD8E}"/>
                    </a:ext>
                  </a:extLst>
                </p:cNvPr>
                <p:cNvSpPr>
                  <a:spLocks noChangeShapeType="1"/>
                </p:cNvSpPr>
                <p:nvPr/>
              </p:nvSpPr>
              <p:spPr bwMode="auto">
                <a:xfrm>
                  <a:off x="2328" y="3466"/>
                  <a:ext cx="53" cy="59"/>
                </a:xfrm>
                <a:prstGeom prst="line">
                  <a:avLst/>
                </a:prstGeom>
                <a:noFill/>
                <a:ln w="76200">
                  <a:solidFill>
                    <a:srgbClr val="FF94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99" name="Line 214">
                  <a:extLst>
                    <a:ext uri="{FF2B5EF4-FFF2-40B4-BE49-F238E27FC236}">
                      <a16:creationId xmlns:a16="http://schemas.microsoft.com/office/drawing/2014/main" id="{010B9A79-F651-4643-B290-E9EA3094C7FD}"/>
                    </a:ext>
                  </a:extLst>
                </p:cNvPr>
                <p:cNvSpPr>
                  <a:spLocks noChangeShapeType="1"/>
                </p:cNvSpPr>
                <p:nvPr/>
              </p:nvSpPr>
              <p:spPr bwMode="auto">
                <a:xfrm rot="-4500000">
                  <a:off x="2375" y="4105"/>
                  <a:ext cx="53" cy="58"/>
                </a:xfrm>
                <a:prstGeom prst="line">
                  <a:avLst/>
                </a:prstGeom>
                <a:noFill/>
                <a:ln w="76200">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21" name="Group 215">
            <a:extLst>
              <a:ext uri="{FF2B5EF4-FFF2-40B4-BE49-F238E27FC236}">
                <a16:creationId xmlns:a16="http://schemas.microsoft.com/office/drawing/2014/main" id="{0752D58E-CE37-5E44-9073-A46E18D9E398}"/>
              </a:ext>
            </a:extLst>
          </p:cNvPr>
          <p:cNvGrpSpPr>
            <a:grpSpLocks/>
          </p:cNvGrpSpPr>
          <p:nvPr/>
        </p:nvGrpSpPr>
        <p:grpSpPr bwMode="auto">
          <a:xfrm>
            <a:off x="2646363" y="4851400"/>
            <a:ext cx="609600" cy="685800"/>
            <a:chOff x="1632" y="3552"/>
            <a:chExt cx="384" cy="432"/>
          </a:xfrm>
        </p:grpSpPr>
        <p:sp>
          <p:nvSpPr>
            <p:cNvPr id="48190" name="AutoShape 216">
              <a:extLst>
                <a:ext uri="{FF2B5EF4-FFF2-40B4-BE49-F238E27FC236}">
                  <a16:creationId xmlns:a16="http://schemas.microsoft.com/office/drawing/2014/main" id="{6E8EE20B-A5C3-C144-824D-6A401F106415}"/>
                </a:ext>
              </a:extLst>
            </p:cNvPr>
            <p:cNvSpPr>
              <a:spLocks noChangeArrowheads="1"/>
            </p:cNvSpPr>
            <p:nvPr/>
          </p:nvSpPr>
          <p:spPr bwMode="auto">
            <a:xfrm rot="1800000">
              <a:off x="1632" y="3888"/>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91" name="AutoShape 217">
              <a:extLst>
                <a:ext uri="{FF2B5EF4-FFF2-40B4-BE49-F238E27FC236}">
                  <a16:creationId xmlns:a16="http://schemas.microsoft.com/office/drawing/2014/main" id="{D8D09309-B1DB-8C43-B63A-2BE9538892B3}"/>
                </a:ext>
              </a:extLst>
            </p:cNvPr>
            <p:cNvSpPr>
              <a:spLocks noChangeArrowheads="1"/>
            </p:cNvSpPr>
            <p:nvPr/>
          </p:nvSpPr>
          <p:spPr bwMode="auto">
            <a:xfrm rot="19800000" flipV="1">
              <a:off x="1632" y="3552"/>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22" name="Group 218">
            <a:extLst>
              <a:ext uri="{FF2B5EF4-FFF2-40B4-BE49-F238E27FC236}">
                <a16:creationId xmlns:a16="http://schemas.microsoft.com/office/drawing/2014/main" id="{7C31961C-2497-E941-8005-061FBBD3BC4E}"/>
              </a:ext>
            </a:extLst>
          </p:cNvPr>
          <p:cNvGrpSpPr>
            <a:grpSpLocks/>
          </p:cNvGrpSpPr>
          <p:nvPr/>
        </p:nvGrpSpPr>
        <p:grpSpPr bwMode="auto">
          <a:xfrm>
            <a:off x="3255963" y="4318000"/>
            <a:ext cx="1371600" cy="1752600"/>
            <a:chOff x="2016" y="3216"/>
            <a:chExt cx="864" cy="1104"/>
          </a:xfrm>
        </p:grpSpPr>
        <p:sp>
          <p:nvSpPr>
            <p:cNvPr id="48180" name="Oval 219">
              <a:extLst>
                <a:ext uri="{FF2B5EF4-FFF2-40B4-BE49-F238E27FC236}">
                  <a16:creationId xmlns:a16="http://schemas.microsoft.com/office/drawing/2014/main" id="{42BDEEBC-1BE1-DD4B-A9A2-300FAAD2739D}"/>
                </a:ext>
              </a:extLst>
            </p:cNvPr>
            <p:cNvSpPr>
              <a:spLocks noChangeArrowheads="1"/>
            </p:cNvSpPr>
            <p:nvPr/>
          </p:nvSpPr>
          <p:spPr bwMode="auto">
            <a:xfrm rot="-5400000">
              <a:off x="1896" y="3336"/>
              <a:ext cx="1104" cy="864"/>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81" name="Group 220">
              <a:extLst>
                <a:ext uri="{FF2B5EF4-FFF2-40B4-BE49-F238E27FC236}">
                  <a16:creationId xmlns:a16="http://schemas.microsoft.com/office/drawing/2014/main" id="{BBBF7D60-8497-794A-9E19-CDE94DB7919E}"/>
                </a:ext>
              </a:extLst>
            </p:cNvPr>
            <p:cNvGrpSpPr>
              <a:grpSpLocks/>
            </p:cNvGrpSpPr>
            <p:nvPr/>
          </p:nvGrpSpPr>
          <p:grpSpPr bwMode="auto">
            <a:xfrm>
              <a:off x="2225" y="3360"/>
              <a:ext cx="415" cy="816"/>
              <a:chOff x="336" y="3408"/>
              <a:chExt cx="415" cy="816"/>
            </a:xfrm>
          </p:grpSpPr>
          <p:grpSp>
            <p:nvGrpSpPr>
              <p:cNvPr id="48182" name="Group 221">
                <a:extLst>
                  <a:ext uri="{FF2B5EF4-FFF2-40B4-BE49-F238E27FC236}">
                    <a16:creationId xmlns:a16="http://schemas.microsoft.com/office/drawing/2014/main" id="{2030A6E6-D429-9B42-92B7-A0AD4C4D3C18}"/>
                  </a:ext>
                </a:extLst>
              </p:cNvPr>
              <p:cNvGrpSpPr>
                <a:grpSpLocks/>
              </p:cNvGrpSpPr>
              <p:nvPr/>
            </p:nvGrpSpPr>
            <p:grpSpPr bwMode="auto">
              <a:xfrm>
                <a:off x="576" y="3408"/>
                <a:ext cx="175" cy="816"/>
                <a:chOff x="1433" y="3408"/>
                <a:chExt cx="175" cy="816"/>
              </a:xfrm>
            </p:grpSpPr>
            <p:sp>
              <p:nvSpPr>
                <p:cNvPr id="48187" name="Freeform 222">
                  <a:extLst>
                    <a:ext uri="{FF2B5EF4-FFF2-40B4-BE49-F238E27FC236}">
                      <a16:creationId xmlns:a16="http://schemas.microsoft.com/office/drawing/2014/main" id="{9C1D7EEF-BEE2-134C-92D8-0FC3B13DA901}"/>
                    </a:ext>
                  </a:extLst>
                </p:cNvPr>
                <p:cNvSpPr>
                  <a:spLocks/>
                </p:cNvSpPr>
                <p:nvPr/>
              </p:nvSpPr>
              <p:spPr bwMode="auto">
                <a:xfrm flipH="1">
                  <a:off x="1433"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88" name="Line 223">
                  <a:extLst>
                    <a:ext uri="{FF2B5EF4-FFF2-40B4-BE49-F238E27FC236}">
                      <a16:creationId xmlns:a16="http://schemas.microsoft.com/office/drawing/2014/main" id="{CE239C19-671B-E240-951B-3176151112B4}"/>
                    </a:ext>
                  </a:extLst>
                </p:cNvPr>
                <p:cNvSpPr>
                  <a:spLocks noChangeShapeType="1"/>
                </p:cNvSpPr>
                <p:nvPr/>
              </p:nvSpPr>
              <p:spPr bwMode="auto">
                <a:xfrm>
                  <a:off x="1505" y="3466"/>
                  <a:ext cx="53" cy="59"/>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Line 224">
                  <a:extLst>
                    <a:ext uri="{FF2B5EF4-FFF2-40B4-BE49-F238E27FC236}">
                      <a16:creationId xmlns:a16="http://schemas.microsoft.com/office/drawing/2014/main" id="{9E4A6932-358D-3A42-92D7-5BCAFD660FBE}"/>
                    </a:ext>
                  </a:extLst>
                </p:cNvPr>
                <p:cNvSpPr>
                  <a:spLocks noChangeShapeType="1"/>
                </p:cNvSpPr>
                <p:nvPr/>
              </p:nvSpPr>
              <p:spPr bwMode="auto">
                <a:xfrm rot="-4500000">
                  <a:off x="1552" y="4105"/>
                  <a:ext cx="53" cy="58"/>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183" name="Group 225">
                <a:extLst>
                  <a:ext uri="{FF2B5EF4-FFF2-40B4-BE49-F238E27FC236}">
                    <a16:creationId xmlns:a16="http://schemas.microsoft.com/office/drawing/2014/main" id="{3F695540-EAD5-B246-BCDC-31F28EB8EC9D}"/>
                  </a:ext>
                </a:extLst>
              </p:cNvPr>
              <p:cNvGrpSpPr>
                <a:grpSpLocks/>
              </p:cNvGrpSpPr>
              <p:nvPr/>
            </p:nvGrpSpPr>
            <p:grpSpPr bwMode="auto">
              <a:xfrm flipH="1">
                <a:off x="336" y="3408"/>
                <a:ext cx="175" cy="816"/>
                <a:chOff x="1433" y="3408"/>
                <a:chExt cx="175" cy="816"/>
              </a:xfrm>
            </p:grpSpPr>
            <p:sp>
              <p:nvSpPr>
                <p:cNvPr id="48184" name="Freeform 226">
                  <a:extLst>
                    <a:ext uri="{FF2B5EF4-FFF2-40B4-BE49-F238E27FC236}">
                      <a16:creationId xmlns:a16="http://schemas.microsoft.com/office/drawing/2014/main" id="{E4CB7E21-AD53-3F45-8A48-18CEA9BF7EDA}"/>
                    </a:ext>
                  </a:extLst>
                </p:cNvPr>
                <p:cNvSpPr>
                  <a:spLocks/>
                </p:cNvSpPr>
                <p:nvPr/>
              </p:nvSpPr>
              <p:spPr bwMode="auto">
                <a:xfrm flipH="1">
                  <a:off x="1433"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85" name="Line 227">
                  <a:extLst>
                    <a:ext uri="{FF2B5EF4-FFF2-40B4-BE49-F238E27FC236}">
                      <a16:creationId xmlns:a16="http://schemas.microsoft.com/office/drawing/2014/main" id="{39E93766-9DA8-CC43-8B38-AE19CDE7648E}"/>
                    </a:ext>
                  </a:extLst>
                </p:cNvPr>
                <p:cNvSpPr>
                  <a:spLocks noChangeShapeType="1"/>
                </p:cNvSpPr>
                <p:nvPr/>
              </p:nvSpPr>
              <p:spPr bwMode="auto">
                <a:xfrm>
                  <a:off x="1505" y="3466"/>
                  <a:ext cx="53" cy="59"/>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6" name="Line 228">
                  <a:extLst>
                    <a:ext uri="{FF2B5EF4-FFF2-40B4-BE49-F238E27FC236}">
                      <a16:creationId xmlns:a16="http://schemas.microsoft.com/office/drawing/2014/main" id="{BA32442E-9E54-2F48-AD54-C6D9F0A88C0C}"/>
                    </a:ext>
                  </a:extLst>
                </p:cNvPr>
                <p:cNvSpPr>
                  <a:spLocks noChangeShapeType="1"/>
                </p:cNvSpPr>
                <p:nvPr/>
              </p:nvSpPr>
              <p:spPr bwMode="auto">
                <a:xfrm rot="-4500000">
                  <a:off x="1552" y="4105"/>
                  <a:ext cx="53" cy="58"/>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26" name="Group 229">
            <a:extLst>
              <a:ext uri="{FF2B5EF4-FFF2-40B4-BE49-F238E27FC236}">
                <a16:creationId xmlns:a16="http://schemas.microsoft.com/office/drawing/2014/main" id="{2F9059FC-70CF-734F-8BC0-FF4C5B231F10}"/>
              </a:ext>
            </a:extLst>
          </p:cNvPr>
          <p:cNvGrpSpPr>
            <a:grpSpLocks/>
          </p:cNvGrpSpPr>
          <p:nvPr/>
        </p:nvGrpSpPr>
        <p:grpSpPr bwMode="auto">
          <a:xfrm>
            <a:off x="4856163" y="4318000"/>
            <a:ext cx="1371600" cy="1752600"/>
            <a:chOff x="3024" y="3216"/>
            <a:chExt cx="864" cy="1104"/>
          </a:xfrm>
        </p:grpSpPr>
        <p:sp>
          <p:nvSpPr>
            <p:cNvPr id="48170" name="Oval 230">
              <a:extLst>
                <a:ext uri="{FF2B5EF4-FFF2-40B4-BE49-F238E27FC236}">
                  <a16:creationId xmlns:a16="http://schemas.microsoft.com/office/drawing/2014/main" id="{2DC47A6A-BEB7-8C43-A5CD-C4D8464C9420}"/>
                </a:ext>
              </a:extLst>
            </p:cNvPr>
            <p:cNvSpPr>
              <a:spLocks noChangeArrowheads="1"/>
            </p:cNvSpPr>
            <p:nvPr/>
          </p:nvSpPr>
          <p:spPr bwMode="auto">
            <a:xfrm rot="-5400000">
              <a:off x="2904" y="3336"/>
              <a:ext cx="1104" cy="864"/>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71" name="Group 231">
              <a:extLst>
                <a:ext uri="{FF2B5EF4-FFF2-40B4-BE49-F238E27FC236}">
                  <a16:creationId xmlns:a16="http://schemas.microsoft.com/office/drawing/2014/main" id="{83F01D8F-AD3A-AA4C-B57F-F24BF1E1BB9F}"/>
                </a:ext>
              </a:extLst>
            </p:cNvPr>
            <p:cNvGrpSpPr>
              <a:grpSpLocks/>
            </p:cNvGrpSpPr>
            <p:nvPr/>
          </p:nvGrpSpPr>
          <p:grpSpPr bwMode="auto">
            <a:xfrm>
              <a:off x="3264" y="3360"/>
              <a:ext cx="415" cy="816"/>
              <a:chOff x="864" y="3408"/>
              <a:chExt cx="415" cy="816"/>
            </a:xfrm>
          </p:grpSpPr>
          <p:grpSp>
            <p:nvGrpSpPr>
              <p:cNvPr id="48172" name="Group 232">
                <a:extLst>
                  <a:ext uri="{FF2B5EF4-FFF2-40B4-BE49-F238E27FC236}">
                    <a16:creationId xmlns:a16="http://schemas.microsoft.com/office/drawing/2014/main" id="{AED01EA0-5E66-2447-A442-E060E6ED4748}"/>
                  </a:ext>
                </a:extLst>
              </p:cNvPr>
              <p:cNvGrpSpPr>
                <a:grpSpLocks/>
              </p:cNvGrpSpPr>
              <p:nvPr/>
            </p:nvGrpSpPr>
            <p:grpSpPr bwMode="auto">
              <a:xfrm>
                <a:off x="1104" y="3408"/>
                <a:ext cx="175" cy="816"/>
                <a:chOff x="2256" y="3408"/>
                <a:chExt cx="175" cy="816"/>
              </a:xfrm>
            </p:grpSpPr>
            <p:sp>
              <p:nvSpPr>
                <p:cNvPr id="48177" name="Freeform 233">
                  <a:extLst>
                    <a:ext uri="{FF2B5EF4-FFF2-40B4-BE49-F238E27FC236}">
                      <a16:creationId xmlns:a16="http://schemas.microsoft.com/office/drawing/2014/main" id="{18E9068D-1B12-1E45-B5E4-B4C2947DAB57}"/>
                    </a:ext>
                  </a:extLst>
                </p:cNvPr>
                <p:cNvSpPr>
                  <a:spLocks/>
                </p:cNvSpPr>
                <p:nvPr/>
              </p:nvSpPr>
              <p:spPr bwMode="auto">
                <a:xfrm flipH="1">
                  <a:off x="2256"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78" name="Line 234">
                  <a:extLst>
                    <a:ext uri="{FF2B5EF4-FFF2-40B4-BE49-F238E27FC236}">
                      <a16:creationId xmlns:a16="http://schemas.microsoft.com/office/drawing/2014/main" id="{A7714764-7B92-D24B-9F08-C688AF4ABE53}"/>
                    </a:ext>
                  </a:extLst>
                </p:cNvPr>
                <p:cNvSpPr>
                  <a:spLocks noChangeShapeType="1"/>
                </p:cNvSpPr>
                <p:nvPr/>
              </p:nvSpPr>
              <p:spPr bwMode="auto">
                <a:xfrm>
                  <a:off x="2328" y="3466"/>
                  <a:ext cx="53" cy="59"/>
                </a:xfrm>
                <a:prstGeom prst="line">
                  <a:avLst/>
                </a:prstGeom>
                <a:noFill/>
                <a:ln w="76200">
                  <a:solidFill>
                    <a:srgbClr val="FF94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9" name="Line 235">
                  <a:extLst>
                    <a:ext uri="{FF2B5EF4-FFF2-40B4-BE49-F238E27FC236}">
                      <a16:creationId xmlns:a16="http://schemas.microsoft.com/office/drawing/2014/main" id="{ECA708EB-BE84-AB4E-A12F-C7A16A2F8B61}"/>
                    </a:ext>
                  </a:extLst>
                </p:cNvPr>
                <p:cNvSpPr>
                  <a:spLocks noChangeShapeType="1"/>
                </p:cNvSpPr>
                <p:nvPr/>
              </p:nvSpPr>
              <p:spPr bwMode="auto">
                <a:xfrm rot="-4500000">
                  <a:off x="2375" y="4105"/>
                  <a:ext cx="53" cy="58"/>
                </a:xfrm>
                <a:prstGeom prst="line">
                  <a:avLst/>
                </a:prstGeom>
                <a:noFill/>
                <a:ln w="76200">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8173" name="Group 236">
                <a:extLst>
                  <a:ext uri="{FF2B5EF4-FFF2-40B4-BE49-F238E27FC236}">
                    <a16:creationId xmlns:a16="http://schemas.microsoft.com/office/drawing/2014/main" id="{96D8DB2C-CC66-0844-8A86-D0224A356792}"/>
                  </a:ext>
                </a:extLst>
              </p:cNvPr>
              <p:cNvGrpSpPr>
                <a:grpSpLocks/>
              </p:cNvGrpSpPr>
              <p:nvPr/>
            </p:nvGrpSpPr>
            <p:grpSpPr bwMode="auto">
              <a:xfrm flipH="1">
                <a:off x="864" y="3408"/>
                <a:ext cx="175" cy="816"/>
                <a:chOff x="2256" y="3408"/>
                <a:chExt cx="175" cy="816"/>
              </a:xfrm>
            </p:grpSpPr>
            <p:sp>
              <p:nvSpPr>
                <p:cNvPr id="48174" name="Freeform 237">
                  <a:extLst>
                    <a:ext uri="{FF2B5EF4-FFF2-40B4-BE49-F238E27FC236}">
                      <a16:creationId xmlns:a16="http://schemas.microsoft.com/office/drawing/2014/main" id="{3270DE8C-C20A-104F-BDF2-9533C6F74477}"/>
                    </a:ext>
                  </a:extLst>
                </p:cNvPr>
                <p:cNvSpPr>
                  <a:spLocks/>
                </p:cNvSpPr>
                <p:nvPr/>
              </p:nvSpPr>
              <p:spPr bwMode="auto">
                <a:xfrm flipH="1">
                  <a:off x="2256"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75" name="Line 238">
                  <a:extLst>
                    <a:ext uri="{FF2B5EF4-FFF2-40B4-BE49-F238E27FC236}">
                      <a16:creationId xmlns:a16="http://schemas.microsoft.com/office/drawing/2014/main" id="{1AAEE386-2D05-A34A-AE5A-8A5AE24A39C0}"/>
                    </a:ext>
                  </a:extLst>
                </p:cNvPr>
                <p:cNvSpPr>
                  <a:spLocks noChangeShapeType="1"/>
                </p:cNvSpPr>
                <p:nvPr/>
              </p:nvSpPr>
              <p:spPr bwMode="auto">
                <a:xfrm>
                  <a:off x="2328" y="3466"/>
                  <a:ext cx="53" cy="59"/>
                </a:xfrm>
                <a:prstGeom prst="line">
                  <a:avLst/>
                </a:prstGeom>
                <a:noFill/>
                <a:ln w="76200">
                  <a:solidFill>
                    <a:srgbClr val="FF94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76" name="Line 239">
                  <a:extLst>
                    <a:ext uri="{FF2B5EF4-FFF2-40B4-BE49-F238E27FC236}">
                      <a16:creationId xmlns:a16="http://schemas.microsoft.com/office/drawing/2014/main" id="{1FE9A4F0-6A3B-1E47-83F0-482DBD75C7FE}"/>
                    </a:ext>
                  </a:extLst>
                </p:cNvPr>
                <p:cNvSpPr>
                  <a:spLocks noChangeShapeType="1"/>
                </p:cNvSpPr>
                <p:nvPr/>
              </p:nvSpPr>
              <p:spPr bwMode="auto">
                <a:xfrm rot="-4500000">
                  <a:off x="2375" y="4105"/>
                  <a:ext cx="53" cy="58"/>
                </a:xfrm>
                <a:prstGeom prst="line">
                  <a:avLst/>
                </a:prstGeom>
                <a:noFill/>
                <a:ln w="76200">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30" name="Group 240">
            <a:extLst>
              <a:ext uri="{FF2B5EF4-FFF2-40B4-BE49-F238E27FC236}">
                <a16:creationId xmlns:a16="http://schemas.microsoft.com/office/drawing/2014/main" id="{948B0AF6-F35D-494E-826A-21C379B961AD}"/>
              </a:ext>
            </a:extLst>
          </p:cNvPr>
          <p:cNvGrpSpPr>
            <a:grpSpLocks/>
          </p:cNvGrpSpPr>
          <p:nvPr/>
        </p:nvGrpSpPr>
        <p:grpSpPr bwMode="auto">
          <a:xfrm>
            <a:off x="3921125" y="4089400"/>
            <a:ext cx="1636713" cy="2133600"/>
            <a:chOff x="2435" y="3024"/>
            <a:chExt cx="1031" cy="1344"/>
          </a:xfrm>
        </p:grpSpPr>
        <p:sp>
          <p:nvSpPr>
            <p:cNvPr id="48168" name="Line 241">
              <a:extLst>
                <a:ext uri="{FF2B5EF4-FFF2-40B4-BE49-F238E27FC236}">
                  <a16:creationId xmlns:a16="http://schemas.microsoft.com/office/drawing/2014/main" id="{A0766896-7BF8-BE43-9419-A2EAD5CC6B20}"/>
                </a:ext>
              </a:extLst>
            </p:cNvPr>
            <p:cNvSpPr>
              <a:spLocks noChangeShapeType="1"/>
            </p:cNvSpPr>
            <p:nvPr/>
          </p:nvSpPr>
          <p:spPr bwMode="auto">
            <a:xfrm>
              <a:off x="2435" y="3024"/>
              <a:ext cx="0" cy="1344"/>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9" name="Line 242">
              <a:extLst>
                <a:ext uri="{FF2B5EF4-FFF2-40B4-BE49-F238E27FC236}">
                  <a16:creationId xmlns:a16="http://schemas.microsoft.com/office/drawing/2014/main" id="{0049ED08-A47A-B247-827D-E843413755C6}"/>
                </a:ext>
              </a:extLst>
            </p:cNvPr>
            <p:cNvSpPr>
              <a:spLocks noChangeShapeType="1"/>
            </p:cNvSpPr>
            <p:nvPr/>
          </p:nvSpPr>
          <p:spPr bwMode="auto">
            <a:xfrm>
              <a:off x="3466" y="3024"/>
              <a:ext cx="0" cy="1344"/>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 name="Group 243">
            <a:extLst>
              <a:ext uri="{FF2B5EF4-FFF2-40B4-BE49-F238E27FC236}">
                <a16:creationId xmlns:a16="http://schemas.microsoft.com/office/drawing/2014/main" id="{5B536575-21CC-4E45-B29E-DD9EBC56BCAD}"/>
              </a:ext>
            </a:extLst>
          </p:cNvPr>
          <p:cNvGrpSpPr>
            <a:grpSpLocks/>
          </p:cNvGrpSpPr>
          <p:nvPr/>
        </p:nvGrpSpPr>
        <p:grpSpPr bwMode="auto">
          <a:xfrm>
            <a:off x="3217863" y="3937000"/>
            <a:ext cx="3505200" cy="2133600"/>
            <a:chOff x="1992" y="2976"/>
            <a:chExt cx="2208" cy="1344"/>
          </a:xfrm>
        </p:grpSpPr>
        <p:sp>
          <p:nvSpPr>
            <p:cNvPr id="48142" name="Rectangle 244">
              <a:extLst>
                <a:ext uri="{FF2B5EF4-FFF2-40B4-BE49-F238E27FC236}">
                  <a16:creationId xmlns:a16="http://schemas.microsoft.com/office/drawing/2014/main" id="{F1B984AE-2F4F-3F4D-877B-8FF5E1AEEA7F}"/>
                </a:ext>
              </a:extLst>
            </p:cNvPr>
            <p:cNvSpPr>
              <a:spLocks noChangeArrowheads="1"/>
            </p:cNvSpPr>
            <p:nvPr/>
          </p:nvSpPr>
          <p:spPr bwMode="auto">
            <a:xfrm>
              <a:off x="1992" y="2976"/>
              <a:ext cx="2208" cy="13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43" name="Group 245">
              <a:extLst>
                <a:ext uri="{FF2B5EF4-FFF2-40B4-BE49-F238E27FC236}">
                  <a16:creationId xmlns:a16="http://schemas.microsoft.com/office/drawing/2014/main" id="{1ACF33EC-D1F0-794C-BABC-666C493417B7}"/>
                </a:ext>
              </a:extLst>
            </p:cNvPr>
            <p:cNvGrpSpPr>
              <a:grpSpLocks/>
            </p:cNvGrpSpPr>
            <p:nvPr/>
          </p:nvGrpSpPr>
          <p:grpSpPr bwMode="auto">
            <a:xfrm>
              <a:off x="2016" y="3216"/>
              <a:ext cx="2112" cy="1104"/>
              <a:chOff x="2016" y="3216"/>
              <a:chExt cx="2112" cy="1104"/>
            </a:xfrm>
          </p:grpSpPr>
          <p:grpSp>
            <p:nvGrpSpPr>
              <p:cNvPr id="48144" name="Group 246">
                <a:extLst>
                  <a:ext uri="{FF2B5EF4-FFF2-40B4-BE49-F238E27FC236}">
                    <a16:creationId xmlns:a16="http://schemas.microsoft.com/office/drawing/2014/main" id="{20F98DDF-2B60-1648-BD05-3C4924DB4F1B}"/>
                  </a:ext>
                </a:extLst>
              </p:cNvPr>
              <p:cNvGrpSpPr>
                <a:grpSpLocks/>
              </p:cNvGrpSpPr>
              <p:nvPr/>
            </p:nvGrpSpPr>
            <p:grpSpPr bwMode="auto">
              <a:xfrm>
                <a:off x="2016" y="3216"/>
                <a:ext cx="528" cy="1104"/>
                <a:chOff x="2016" y="3216"/>
                <a:chExt cx="528" cy="1104"/>
              </a:xfrm>
            </p:grpSpPr>
            <p:sp>
              <p:nvSpPr>
                <p:cNvPr id="48163" name="Oval 247">
                  <a:extLst>
                    <a:ext uri="{FF2B5EF4-FFF2-40B4-BE49-F238E27FC236}">
                      <a16:creationId xmlns:a16="http://schemas.microsoft.com/office/drawing/2014/main" id="{7F8B103B-2F24-0441-A21E-202B78D94FCC}"/>
                    </a:ext>
                  </a:extLst>
                </p:cNvPr>
                <p:cNvSpPr>
                  <a:spLocks noChangeArrowheads="1"/>
                </p:cNvSpPr>
                <p:nvPr/>
              </p:nvSpPr>
              <p:spPr bwMode="auto">
                <a:xfrm rot="-5400000">
                  <a:off x="1728" y="3504"/>
                  <a:ext cx="1104" cy="528"/>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64" name="Group 248">
                  <a:extLst>
                    <a:ext uri="{FF2B5EF4-FFF2-40B4-BE49-F238E27FC236}">
                      <a16:creationId xmlns:a16="http://schemas.microsoft.com/office/drawing/2014/main" id="{B8E4044A-8550-2C4A-BC82-C5C477B81D43}"/>
                    </a:ext>
                  </a:extLst>
                </p:cNvPr>
                <p:cNvGrpSpPr>
                  <a:grpSpLocks/>
                </p:cNvGrpSpPr>
                <p:nvPr/>
              </p:nvGrpSpPr>
              <p:grpSpPr bwMode="auto">
                <a:xfrm flipH="1">
                  <a:off x="2208" y="3360"/>
                  <a:ext cx="175" cy="816"/>
                  <a:chOff x="1433" y="3408"/>
                  <a:chExt cx="175" cy="816"/>
                </a:xfrm>
              </p:grpSpPr>
              <p:sp>
                <p:nvSpPr>
                  <p:cNvPr id="48165" name="Freeform 249">
                    <a:extLst>
                      <a:ext uri="{FF2B5EF4-FFF2-40B4-BE49-F238E27FC236}">
                        <a16:creationId xmlns:a16="http://schemas.microsoft.com/office/drawing/2014/main" id="{CA7BA2C9-EFD1-9448-8E3A-B08F77188A70}"/>
                      </a:ext>
                    </a:extLst>
                  </p:cNvPr>
                  <p:cNvSpPr>
                    <a:spLocks/>
                  </p:cNvSpPr>
                  <p:nvPr/>
                </p:nvSpPr>
                <p:spPr bwMode="auto">
                  <a:xfrm flipH="1">
                    <a:off x="1433"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66" name="Line 250">
                    <a:extLst>
                      <a:ext uri="{FF2B5EF4-FFF2-40B4-BE49-F238E27FC236}">
                        <a16:creationId xmlns:a16="http://schemas.microsoft.com/office/drawing/2014/main" id="{F8FA2B93-8BA6-7444-A078-7CC833EE2DF4}"/>
                      </a:ext>
                    </a:extLst>
                  </p:cNvPr>
                  <p:cNvSpPr>
                    <a:spLocks noChangeShapeType="1"/>
                  </p:cNvSpPr>
                  <p:nvPr/>
                </p:nvSpPr>
                <p:spPr bwMode="auto">
                  <a:xfrm>
                    <a:off x="1505" y="3466"/>
                    <a:ext cx="53" cy="59"/>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7" name="Line 251">
                    <a:extLst>
                      <a:ext uri="{FF2B5EF4-FFF2-40B4-BE49-F238E27FC236}">
                        <a16:creationId xmlns:a16="http://schemas.microsoft.com/office/drawing/2014/main" id="{498D34ED-F5D3-BD45-B482-A06A38EEFF66}"/>
                      </a:ext>
                    </a:extLst>
                  </p:cNvPr>
                  <p:cNvSpPr>
                    <a:spLocks noChangeShapeType="1"/>
                  </p:cNvSpPr>
                  <p:nvPr/>
                </p:nvSpPr>
                <p:spPr bwMode="auto">
                  <a:xfrm rot="-4500000">
                    <a:off x="1552" y="4105"/>
                    <a:ext cx="53" cy="58"/>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8145" name="Group 252">
                <a:extLst>
                  <a:ext uri="{FF2B5EF4-FFF2-40B4-BE49-F238E27FC236}">
                    <a16:creationId xmlns:a16="http://schemas.microsoft.com/office/drawing/2014/main" id="{5FB05996-BA81-8F4D-A2F6-3E84BEC4ED13}"/>
                  </a:ext>
                </a:extLst>
              </p:cNvPr>
              <p:cNvGrpSpPr>
                <a:grpSpLocks/>
              </p:cNvGrpSpPr>
              <p:nvPr/>
            </p:nvGrpSpPr>
            <p:grpSpPr bwMode="auto">
              <a:xfrm>
                <a:off x="2544" y="3216"/>
                <a:ext cx="528" cy="1104"/>
                <a:chOff x="2544" y="3216"/>
                <a:chExt cx="528" cy="1104"/>
              </a:xfrm>
            </p:grpSpPr>
            <p:sp>
              <p:nvSpPr>
                <p:cNvPr id="48158" name="Oval 253">
                  <a:extLst>
                    <a:ext uri="{FF2B5EF4-FFF2-40B4-BE49-F238E27FC236}">
                      <a16:creationId xmlns:a16="http://schemas.microsoft.com/office/drawing/2014/main" id="{7383DA43-EB9F-9F4C-9C2B-E94E980A2085}"/>
                    </a:ext>
                  </a:extLst>
                </p:cNvPr>
                <p:cNvSpPr>
                  <a:spLocks noChangeArrowheads="1"/>
                </p:cNvSpPr>
                <p:nvPr/>
              </p:nvSpPr>
              <p:spPr bwMode="auto">
                <a:xfrm rot="-5400000">
                  <a:off x="2256" y="3504"/>
                  <a:ext cx="1104" cy="528"/>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59" name="Group 254">
                  <a:extLst>
                    <a:ext uri="{FF2B5EF4-FFF2-40B4-BE49-F238E27FC236}">
                      <a16:creationId xmlns:a16="http://schemas.microsoft.com/office/drawing/2014/main" id="{83AF0924-688E-9745-B64E-70F12EF3B502}"/>
                    </a:ext>
                  </a:extLst>
                </p:cNvPr>
                <p:cNvGrpSpPr>
                  <a:grpSpLocks/>
                </p:cNvGrpSpPr>
                <p:nvPr/>
              </p:nvGrpSpPr>
              <p:grpSpPr bwMode="auto">
                <a:xfrm>
                  <a:off x="2705" y="3360"/>
                  <a:ext cx="175" cy="816"/>
                  <a:chOff x="1433" y="3408"/>
                  <a:chExt cx="175" cy="816"/>
                </a:xfrm>
              </p:grpSpPr>
              <p:sp>
                <p:nvSpPr>
                  <p:cNvPr id="48160" name="Freeform 255">
                    <a:extLst>
                      <a:ext uri="{FF2B5EF4-FFF2-40B4-BE49-F238E27FC236}">
                        <a16:creationId xmlns:a16="http://schemas.microsoft.com/office/drawing/2014/main" id="{B4A417A9-AE12-7C48-ACBC-47BA901BC28E}"/>
                      </a:ext>
                    </a:extLst>
                  </p:cNvPr>
                  <p:cNvSpPr>
                    <a:spLocks/>
                  </p:cNvSpPr>
                  <p:nvPr/>
                </p:nvSpPr>
                <p:spPr bwMode="auto">
                  <a:xfrm flipH="1">
                    <a:off x="1433"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61" name="Line 256">
                    <a:extLst>
                      <a:ext uri="{FF2B5EF4-FFF2-40B4-BE49-F238E27FC236}">
                        <a16:creationId xmlns:a16="http://schemas.microsoft.com/office/drawing/2014/main" id="{A2699760-B3CA-5C43-9EC0-5949B5CF1E4F}"/>
                      </a:ext>
                    </a:extLst>
                  </p:cNvPr>
                  <p:cNvSpPr>
                    <a:spLocks noChangeShapeType="1"/>
                  </p:cNvSpPr>
                  <p:nvPr/>
                </p:nvSpPr>
                <p:spPr bwMode="auto">
                  <a:xfrm>
                    <a:off x="1505" y="3466"/>
                    <a:ext cx="53" cy="59"/>
                  </a:xfrm>
                  <a:prstGeom prst="line">
                    <a:avLst/>
                  </a:prstGeom>
                  <a:noFill/>
                  <a:ln w="76200">
                    <a:solidFill>
                      <a:srgbClr val="FFEA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62" name="Line 257">
                    <a:extLst>
                      <a:ext uri="{FF2B5EF4-FFF2-40B4-BE49-F238E27FC236}">
                        <a16:creationId xmlns:a16="http://schemas.microsoft.com/office/drawing/2014/main" id="{A2364F1F-F124-6146-9FA7-F41039EF137A}"/>
                      </a:ext>
                    </a:extLst>
                  </p:cNvPr>
                  <p:cNvSpPr>
                    <a:spLocks noChangeShapeType="1"/>
                  </p:cNvSpPr>
                  <p:nvPr/>
                </p:nvSpPr>
                <p:spPr bwMode="auto">
                  <a:xfrm rot="-4500000">
                    <a:off x="1552" y="4105"/>
                    <a:ext cx="53" cy="58"/>
                  </a:xfrm>
                  <a:prstGeom prst="line">
                    <a:avLst/>
                  </a:prstGeom>
                  <a:noFill/>
                  <a:ln w="76200">
                    <a:solidFill>
                      <a:srgbClr val="85DAB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8146" name="Group 258">
                <a:extLst>
                  <a:ext uri="{FF2B5EF4-FFF2-40B4-BE49-F238E27FC236}">
                    <a16:creationId xmlns:a16="http://schemas.microsoft.com/office/drawing/2014/main" id="{50C3720D-CD66-5948-99EF-2AA7EFB0AA12}"/>
                  </a:ext>
                </a:extLst>
              </p:cNvPr>
              <p:cNvGrpSpPr>
                <a:grpSpLocks/>
              </p:cNvGrpSpPr>
              <p:nvPr/>
            </p:nvGrpSpPr>
            <p:grpSpPr bwMode="auto">
              <a:xfrm>
                <a:off x="3600" y="3216"/>
                <a:ext cx="528" cy="1104"/>
                <a:chOff x="3600" y="3216"/>
                <a:chExt cx="528" cy="1104"/>
              </a:xfrm>
            </p:grpSpPr>
            <p:sp>
              <p:nvSpPr>
                <p:cNvPr id="48153" name="Oval 259">
                  <a:extLst>
                    <a:ext uri="{FF2B5EF4-FFF2-40B4-BE49-F238E27FC236}">
                      <a16:creationId xmlns:a16="http://schemas.microsoft.com/office/drawing/2014/main" id="{FED29FA6-4BAC-4C47-8AD3-3755D3728948}"/>
                    </a:ext>
                  </a:extLst>
                </p:cNvPr>
                <p:cNvSpPr>
                  <a:spLocks noChangeArrowheads="1"/>
                </p:cNvSpPr>
                <p:nvPr/>
              </p:nvSpPr>
              <p:spPr bwMode="auto">
                <a:xfrm rot="-5400000">
                  <a:off x="3312" y="3504"/>
                  <a:ext cx="1104" cy="528"/>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54" name="Group 260">
                  <a:extLst>
                    <a:ext uri="{FF2B5EF4-FFF2-40B4-BE49-F238E27FC236}">
                      <a16:creationId xmlns:a16="http://schemas.microsoft.com/office/drawing/2014/main" id="{E6A1A9CB-2D3B-4F4D-9960-09AA8D16CD11}"/>
                    </a:ext>
                  </a:extLst>
                </p:cNvPr>
                <p:cNvGrpSpPr>
                  <a:grpSpLocks/>
                </p:cNvGrpSpPr>
                <p:nvPr/>
              </p:nvGrpSpPr>
              <p:grpSpPr bwMode="auto">
                <a:xfrm>
                  <a:off x="3761" y="3360"/>
                  <a:ext cx="175" cy="816"/>
                  <a:chOff x="2256" y="3408"/>
                  <a:chExt cx="175" cy="816"/>
                </a:xfrm>
              </p:grpSpPr>
              <p:sp>
                <p:nvSpPr>
                  <p:cNvPr id="48155" name="Freeform 261">
                    <a:extLst>
                      <a:ext uri="{FF2B5EF4-FFF2-40B4-BE49-F238E27FC236}">
                        <a16:creationId xmlns:a16="http://schemas.microsoft.com/office/drawing/2014/main" id="{EFD4415D-17D5-1049-B5F5-89C1FF4788EE}"/>
                      </a:ext>
                    </a:extLst>
                  </p:cNvPr>
                  <p:cNvSpPr>
                    <a:spLocks/>
                  </p:cNvSpPr>
                  <p:nvPr/>
                </p:nvSpPr>
                <p:spPr bwMode="auto">
                  <a:xfrm flipH="1">
                    <a:off x="2256"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56" name="Line 262">
                    <a:extLst>
                      <a:ext uri="{FF2B5EF4-FFF2-40B4-BE49-F238E27FC236}">
                        <a16:creationId xmlns:a16="http://schemas.microsoft.com/office/drawing/2014/main" id="{7186B6CA-4CB0-A040-946A-CB65A7A53AD0}"/>
                      </a:ext>
                    </a:extLst>
                  </p:cNvPr>
                  <p:cNvSpPr>
                    <a:spLocks noChangeShapeType="1"/>
                  </p:cNvSpPr>
                  <p:nvPr/>
                </p:nvSpPr>
                <p:spPr bwMode="auto">
                  <a:xfrm>
                    <a:off x="2328" y="3466"/>
                    <a:ext cx="53" cy="59"/>
                  </a:xfrm>
                  <a:prstGeom prst="line">
                    <a:avLst/>
                  </a:prstGeom>
                  <a:noFill/>
                  <a:ln w="76200">
                    <a:solidFill>
                      <a:srgbClr val="FF94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7" name="Line 263">
                    <a:extLst>
                      <a:ext uri="{FF2B5EF4-FFF2-40B4-BE49-F238E27FC236}">
                        <a16:creationId xmlns:a16="http://schemas.microsoft.com/office/drawing/2014/main" id="{9CA39EB2-434C-834C-97D2-FACDDF2DD2DF}"/>
                      </a:ext>
                    </a:extLst>
                  </p:cNvPr>
                  <p:cNvSpPr>
                    <a:spLocks noChangeShapeType="1"/>
                  </p:cNvSpPr>
                  <p:nvPr/>
                </p:nvSpPr>
                <p:spPr bwMode="auto">
                  <a:xfrm rot="-4500000">
                    <a:off x="2375" y="4105"/>
                    <a:ext cx="53" cy="58"/>
                  </a:xfrm>
                  <a:prstGeom prst="line">
                    <a:avLst/>
                  </a:prstGeom>
                  <a:noFill/>
                  <a:ln w="76200">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8147" name="Group 264">
                <a:extLst>
                  <a:ext uri="{FF2B5EF4-FFF2-40B4-BE49-F238E27FC236}">
                    <a16:creationId xmlns:a16="http://schemas.microsoft.com/office/drawing/2014/main" id="{50D9C934-33C3-1746-A2C9-23242F8A44FF}"/>
                  </a:ext>
                </a:extLst>
              </p:cNvPr>
              <p:cNvGrpSpPr>
                <a:grpSpLocks/>
              </p:cNvGrpSpPr>
              <p:nvPr/>
            </p:nvGrpSpPr>
            <p:grpSpPr bwMode="auto">
              <a:xfrm>
                <a:off x="3072" y="3216"/>
                <a:ext cx="528" cy="1104"/>
                <a:chOff x="3072" y="3216"/>
                <a:chExt cx="528" cy="1104"/>
              </a:xfrm>
            </p:grpSpPr>
            <p:sp>
              <p:nvSpPr>
                <p:cNvPr id="48148" name="Oval 265">
                  <a:extLst>
                    <a:ext uri="{FF2B5EF4-FFF2-40B4-BE49-F238E27FC236}">
                      <a16:creationId xmlns:a16="http://schemas.microsoft.com/office/drawing/2014/main" id="{0494D416-64A9-0549-97D5-5042B995F69F}"/>
                    </a:ext>
                  </a:extLst>
                </p:cNvPr>
                <p:cNvSpPr>
                  <a:spLocks noChangeArrowheads="1"/>
                </p:cNvSpPr>
                <p:nvPr/>
              </p:nvSpPr>
              <p:spPr bwMode="auto">
                <a:xfrm rot="-5400000">
                  <a:off x="2784" y="3504"/>
                  <a:ext cx="1104" cy="528"/>
                </a:xfrm>
                <a:prstGeom prst="ellipse">
                  <a:avLst/>
                </a:prstGeom>
                <a:solidFill>
                  <a:schemeClr val="bg2"/>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8149" name="Group 266">
                  <a:extLst>
                    <a:ext uri="{FF2B5EF4-FFF2-40B4-BE49-F238E27FC236}">
                      <a16:creationId xmlns:a16="http://schemas.microsoft.com/office/drawing/2014/main" id="{A6A5C5DE-2FFA-6D45-A090-2F12AE957572}"/>
                    </a:ext>
                  </a:extLst>
                </p:cNvPr>
                <p:cNvGrpSpPr>
                  <a:grpSpLocks/>
                </p:cNvGrpSpPr>
                <p:nvPr/>
              </p:nvGrpSpPr>
              <p:grpSpPr bwMode="auto">
                <a:xfrm flipH="1">
                  <a:off x="3264" y="3360"/>
                  <a:ext cx="175" cy="816"/>
                  <a:chOff x="2256" y="3408"/>
                  <a:chExt cx="175" cy="816"/>
                </a:xfrm>
              </p:grpSpPr>
              <p:sp>
                <p:nvSpPr>
                  <p:cNvPr id="48150" name="Freeform 267">
                    <a:extLst>
                      <a:ext uri="{FF2B5EF4-FFF2-40B4-BE49-F238E27FC236}">
                        <a16:creationId xmlns:a16="http://schemas.microsoft.com/office/drawing/2014/main" id="{0D5BE81D-0F4C-4E49-861A-B11B18980B22}"/>
                      </a:ext>
                    </a:extLst>
                  </p:cNvPr>
                  <p:cNvSpPr>
                    <a:spLocks/>
                  </p:cNvSpPr>
                  <p:nvPr/>
                </p:nvSpPr>
                <p:spPr bwMode="auto">
                  <a:xfrm flipH="1">
                    <a:off x="2256" y="3408"/>
                    <a:ext cx="175" cy="816"/>
                  </a:xfrm>
                  <a:custGeom>
                    <a:avLst/>
                    <a:gdLst>
                      <a:gd name="T0" fmla="*/ 0 w 288"/>
                      <a:gd name="T1" fmla="*/ 0 h 1344"/>
                      <a:gd name="T2" fmla="*/ 175 w 288"/>
                      <a:gd name="T3" fmla="*/ 321 h 1344"/>
                      <a:gd name="T4" fmla="*/ 0 w 288"/>
                      <a:gd name="T5" fmla="*/ 816 h 1344"/>
                      <a:gd name="T6" fmla="*/ 0 60000 65536"/>
                      <a:gd name="T7" fmla="*/ 0 60000 65536"/>
                      <a:gd name="T8" fmla="*/ 0 60000 65536"/>
                      <a:gd name="T9" fmla="*/ 0 w 288"/>
                      <a:gd name="T10" fmla="*/ 0 h 1344"/>
                      <a:gd name="T11" fmla="*/ 288 w 288"/>
                      <a:gd name="T12" fmla="*/ 1344 h 1344"/>
                    </a:gdLst>
                    <a:ahLst/>
                    <a:cxnLst>
                      <a:cxn ang="T6">
                        <a:pos x="T0" y="T1"/>
                      </a:cxn>
                      <a:cxn ang="T7">
                        <a:pos x="T2" y="T3"/>
                      </a:cxn>
                      <a:cxn ang="T8">
                        <a:pos x="T4" y="T5"/>
                      </a:cxn>
                    </a:cxnLst>
                    <a:rect l="T9" t="T10" r="T11" b="T12"/>
                    <a:pathLst>
                      <a:path w="288" h="1344">
                        <a:moveTo>
                          <a:pt x="0" y="0"/>
                        </a:moveTo>
                        <a:cubicBezTo>
                          <a:pt x="144" y="152"/>
                          <a:pt x="288" y="304"/>
                          <a:pt x="288" y="528"/>
                        </a:cubicBezTo>
                        <a:cubicBezTo>
                          <a:pt x="288" y="752"/>
                          <a:pt x="48" y="1208"/>
                          <a:pt x="0" y="1344"/>
                        </a:cubicBezTo>
                      </a:path>
                    </a:pathLst>
                  </a:custGeom>
                  <a:noFill/>
                  <a:ln w="152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8151" name="Line 268">
                    <a:extLst>
                      <a:ext uri="{FF2B5EF4-FFF2-40B4-BE49-F238E27FC236}">
                        <a16:creationId xmlns:a16="http://schemas.microsoft.com/office/drawing/2014/main" id="{7F8A1EE5-38C0-AD44-9DB4-964E73508812}"/>
                      </a:ext>
                    </a:extLst>
                  </p:cNvPr>
                  <p:cNvSpPr>
                    <a:spLocks noChangeShapeType="1"/>
                  </p:cNvSpPr>
                  <p:nvPr/>
                </p:nvSpPr>
                <p:spPr bwMode="auto">
                  <a:xfrm>
                    <a:off x="2328" y="3466"/>
                    <a:ext cx="53" cy="59"/>
                  </a:xfrm>
                  <a:prstGeom prst="line">
                    <a:avLst/>
                  </a:prstGeom>
                  <a:noFill/>
                  <a:ln w="76200">
                    <a:solidFill>
                      <a:srgbClr val="FF941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2" name="Line 269">
                    <a:extLst>
                      <a:ext uri="{FF2B5EF4-FFF2-40B4-BE49-F238E27FC236}">
                        <a16:creationId xmlns:a16="http://schemas.microsoft.com/office/drawing/2014/main" id="{A4C96FDF-D34A-8F48-92D0-1784FC221F59}"/>
                      </a:ext>
                    </a:extLst>
                  </p:cNvPr>
                  <p:cNvSpPr>
                    <a:spLocks noChangeShapeType="1"/>
                  </p:cNvSpPr>
                  <p:nvPr/>
                </p:nvSpPr>
                <p:spPr bwMode="auto">
                  <a:xfrm rot="-4500000">
                    <a:off x="2375" y="4105"/>
                    <a:ext cx="53" cy="58"/>
                  </a:xfrm>
                  <a:prstGeom prst="line">
                    <a:avLst/>
                  </a:prstGeom>
                  <a:noFill/>
                  <a:ln w="76200">
                    <a:solidFill>
                      <a:srgbClr val="8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sp>
        <p:nvSpPr>
          <p:cNvPr id="404750" name="Line 270">
            <a:extLst>
              <a:ext uri="{FF2B5EF4-FFF2-40B4-BE49-F238E27FC236}">
                <a16:creationId xmlns:a16="http://schemas.microsoft.com/office/drawing/2014/main" id="{429ACE78-D75F-8B4A-A173-A5EB4579918D}"/>
              </a:ext>
            </a:extLst>
          </p:cNvPr>
          <p:cNvSpPr>
            <a:spLocks noChangeShapeType="1"/>
          </p:cNvSpPr>
          <p:nvPr/>
        </p:nvSpPr>
        <p:spPr bwMode="auto">
          <a:xfrm>
            <a:off x="1350963" y="4165600"/>
            <a:ext cx="0" cy="2133600"/>
          </a:xfrm>
          <a:prstGeom prst="line">
            <a:avLst/>
          </a:prstGeom>
          <a:noFill/>
          <a:ln w="2540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4483">
                                            <p:txEl>
                                              <p:pRg st="1" end="1"/>
                                            </p:txEl>
                                          </p:spTgt>
                                        </p:tgtEl>
                                        <p:attrNameLst>
                                          <p:attrName>style.visibility</p:attrName>
                                        </p:attrNameLst>
                                      </p:cBhvr>
                                      <p:to>
                                        <p:strVal val="visible"/>
                                      </p:to>
                                    </p:set>
                                    <p:anim calcmode="lin" valueType="num">
                                      <p:cBhvr additive="base">
                                        <p:cTn id="7" dur="500" fill="hold"/>
                                        <p:tgtEl>
                                          <p:spTgt spid="4044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44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4483">
                                            <p:txEl>
                                              <p:pRg st="2" end="2"/>
                                            </p:txEl>
                                          </p:spTgt>
                                        </p:tgtEl>
                                        <p:attrNameLst>
                                          <p:attrName>style.visibility</p:attrName>
                                        </p:attrNameLst>
                                      </p:cBhvr>
                                      <p:to>
                                        <p:strVal val="visible"/>
                                      </p:to>
                                    </p:set>
                                    <p:anim calcmode="lin" valueType="num">
                                      <p:cBhvr additive="base">
                                        <p:cTn id="13" dur="500" fill="hold"/>
                                        <p:tgtEl>
                                          <p:spTgt spid="4044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44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4483">
                                            <p:txEl>
                                              <p:pRg st="3" end="3"/>
                                            </p:txEl>
                                          </p:spTgt>
                                        </p:tgtEl>
                                        <p:attrNameLst>
                                          <p:attrName>style.visibility</p:attrName>
                                        </p:attrNameLst>
                                      </p:cBhvr>
                                      <p:to>
                                        <p:strVal val="visible"/>
                                      </p:to>
                                    </p:set>
                                    <p:anim calcmode="lin" valueType="num">
                                      <p:cBhvr additive="base">
                                        <p:cTn id="19" dur="500" fill="hold"/>
                                        <p:tgtEl>
                                          <p:spTgt spid="4044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44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4"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32"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out)">
                                      <p:cBhvr>
                                        <p:cTn id="40" dur="1000"/>
                                        <p:tgtEl>
                                          <p:spTgt spid="14"/>
                                        </p:tgtEl>
                                      </p:cBhvr>
                                    </p:animEffect>
                                  </p:childTnLst>
                                  <p:subTnLst>
                                    <p:audio>
                                      <p:cMediaNode>
                                        <p:cTn display="0" masterRel="sameClick">
                                          <p:stCondLst>
                                            <p:cond evt="begin" delay="0">
                                              <p:tn val="38"/>
                                            </p:cond>
                                          </p:stCondLst>
                                          <p:endCondLst>
                                            <p:cond evt="onStopAudio" delay="0">
                                              <p:tgtEl>
                                                <p:sldTgt/>
                                              </p:tgtEl>
                                            </p:cond>
                                          </p:endCondLst>
                                        </p:cTn>
                                        <p:tgtEl>
                                          <p:sndTgt r:embed="rId5" name="Pong"/>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404750"/>
                                        </p:tgtEl>
                                        <p:attrNameLst>
                                          <p:attrName>style.visibility</p:attrName>
                                        </p:attrNameLst>
                                      </p:cBhvr>
                                      <p:to>
                                        <p:strVal val="visible"/>
                                      </p:to>
                                    </p:set>
                                    <p:animEffect transition="in" filter="wipe(up)">
                                      <p:cBhvr>
                                        <p:cTn id="45" dur="500"/>
                                        <p:tgtEl>
                                          <p:spTgt spid="404750"/>
                                        </p:tgtEl>
                                      </p:cBhvr>
                                    </p:animEffect>
                                  </p:childTnLst>
                                  <p:subTnLst>
                                    <p:audio>
                                      <p:cMediaNode>
                                        <p:cTn display="0" masterRel="sameClick">
                                          <p:stCondLst>
                                            <p:cond evt="begin" delay="0">
                                              <p:tn val="43"/>
                                            </p:cond>
                                          </p:stCondLst>
                                          <p:endCondLst>
                                            <p:cond evt="onStopAudio" delay="0">
                                              <p:tgtEl>
                                                <p:sldTgt/>
                                              </p:tgtEl>
                                            </p:cond>
                                          </p:endCondLst>
                                        </p:cTn>
                                        <p:tgtEl>
                                          <p:sndTgt r:embed="rId6" name="Arrow"/>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6" name="Arrow"/>
                                        </p:tgtEl>
                                      </p:cMediaNode>
                                    </p:audio>
                                  </p:subTnLst>
                                </p:cTn>
                              </p:par>
                            </p:childTnLst>
                          </p:cTn>
                        </p:par>
                        <p:par>
                          <p:cTn id="51" fill="hold" nodeType="afterGroup">
                            <p:stCondLst>
                              <p:cond delay="500"/>
                            </p:stCondLst>
                            <p:childTnLst>
                              <p:par>
                                <p:cTn id="52" presetID="6" presetClass="entr" presetSubtype="32" fill="hold"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ircle(out)">
                                      <p:cBhvr>
                                        <p:cTn id="54" dur="1000"/>
                                        <p:tgtEl>
                                          <p:spTgt spid="22"/>
                                        </p:tgtEl>
                                      </p:cBhvr>
                                    </p:animEffect>
                                  </p:childTnLst>
                                  <p:subTnLst>
                                    <p:audio>
                                      <p:cMediaNode>
                                        <p:cTn display="0" masterRel="sameClick">
                                          <p:stCondLst>
                                            <p:cond evt="begin" delay="0">
                                              <p:tn val="52"/>
                                            </p:cond>
                                          </p:stCondLst>
                                          <p:endCondLst>
                                            <p:cond evt="onStopAudio" delay="0">
                                              <p:tgtEl>
                                                <p:sldTgt/>
                                              </p:tgtEl>
                                            </p:cond>
                                          </p:endCondLst>
                                        </p:cTn>
                                        <p:tgtEl>
                                          <p:sndTgt r:embed="rId7" name="Pencil Check"/>
                                        </p:tgtEl>
                                      </p:cMediaNode>
                                    </p:audio>
                                  </p:subTnLst>
                                </p:cTn>
                              </p:par>
                            </p:childTnLst>
                          </p:cTn>
                        </p:par>
                        <p:par>
                          <p:cTn id="55" fill="hold" nodeType="afterGroup">
                            <p:stCondLst>
                              <p:cond delay="1500"/>
                            </p:stCondLst>
                            <p:childTnLst>
                              <p:par>
                                <p:cTn id="56" presetID="6" presetClass="entr" presetSubtype="32"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circle(out)">
                                      <p:cBhvr>
                                        <p:cTn id="58" dur="1000"/>
                                        <p:tgtEl>
                                          <p:spTgt spid="26"/>
                                        </p:tgtEl>
                                      </p:cBhvr>
                                    </p:animEffect>
                                  </p:childTnLst>
                                  <p:subTnLst>
                                    <p:audio>
                                      <p:cMediaNode>
                                        <p:cTn display="0" masterRel="sameClick">
                                          <p:stCondLst>
                                            <p:cond evt="begin" delay="0">
                                              <p:tn val="56"/>
                                            </p:cond>
                                          </p:stCondLst>
                                          <p:endCondLst>
                                            <p:cond evt="onStopAudio" delay="0">
                                              <p:tgtEl>
                                                <p:sldTgt/>
                                              </p:tgtEl>
                                            </p:cond>
                                          </p:endCondLst>
                                        </p:cTn>
                                        <p:tgtEl>
                                          <p:sndTgt r:embed="rId7" name="Pencil Check"/>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up)">
                                      <p:cBhvr>
                                        <p:cTn id="63" dur="500"/>
                                        <p:tgtEl>
                                          <p:spTgt spid="30"/>
                                        </p:tgtEl>
                                      </p:cBhvr>
                                    </p:animEffect>
                                  </p:childTnLst>
                                  <p:subTnLst>
                                    <p:audio>
                                      <p:cMediaNode>
                                        <p:cTn display="0" masterRel="sameClick">
                                          <p:stCondLst>
                                            <p:cond evt="begin" delay="0">
                                              <p:tn val="61"/>
                                            </p:cond>
                                          </p:stCondLst>
                                          <p:endCondLst>
                                            <p:cond evt="onStopAudio" delay="0">
                                              <p:tgtEl>
                                                <p:sldTgt/>
                                              </p:tgtEl>
                                            </p:cond>
                                          </p:endCondLst>
                                        </p:cTn>
                                        <p:tgtEl>
                                          <p:sndTgt r:embed="rId6" name="Arrow"/>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subTnLst>
                                    <p:audio>
                                      <p:cMediaNode>
                                        <p:cTn display="0" masterRel="sameClick">
                                          <p:stCondLst>
                                            <p:cond evt="begin" delay="0">
                                              <p:tn val="66"/>
                                            </p:cond>
                                          </p:stCondLst>
                                          <p:endCondLst>
                                            <p:cond evt="onStopAudio" delay="0">
                                              <p:tgtEl>
                                                <p:sldTgt/>
                                              </p:tgtEl>
                                            </p:cond>
                                          </p:endCondLst>
                                        </p:cTn>
                                        <p:tgtEl>
                                          <p:sndTgt r:embed="rId4" name="Vibro Up"/>
                                        </p:tgtEl>
                                      </p:cMediaNode>
                                    </p:audio>
                                  </p:subTnLst>
                                </p:cTn>
                              </p:par>
                              <p:par>
                                <p:cTn id="69" presetID="3" presetClass="exit" presetSubtype="10" fill="hold" nodeType="withEffect">
                                  <p:stCondLst>
                                    <p:cond delay="0"/>
                                  </p:stCondLst>
                                  <p:childTnLst>
                                    <p:animEffect transition="out" filter="blinds(horizontal)">
                                      <p:cBhvr>
                                        <p:cTn id="70" dur="500"/>
                                        <p:tgtEl>
                                          <p:spTgt spid="404750"/>
                                        </p:tgtEl>
                                      </p:cBhvr>
                                    </p:animEffect>
                                    <p:set>
                                      <p:cBhvr>
                                        <p:cTn id="71" dur="1" fill="hold">
                                          <p:stCondLst>
                                            <p:cond delay="499"/>
                                          </p:stCondLst>
                                        </p:cTn>
                                        <p:tgtEl>
                                          <p:spTgt spid="4047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732AE9B1-3190-9147-8146-3AE1CD93994B}"/>
              </a:ext>
            </a:extLst>
          </p:cNvPr>
          <p:cNvSpPr>
            <a:spLocks noGrp="1" noChangeArrowheads="1"/>
          </p:cNvSpPr>
          <p:nvPr>
            <p:ph type="title"/>
          </p:nvPr>
        </p:nvSpPr>
        <p:spPr/>
        <p:txBody>
          <a:bodyPr/>
          <a:lstStyle/>
          <a:p>
            <a:pPr eaLnBrk="1" hangingPunct="1"/>
            <a:r>
              <a:rPr lang="en-US" altLang="en-US"/>
              <a:t>Law of Segregation</a:t>
            </a:r>
          </a:p>
        </p:txBody>
      </p:sp>
      <p:sp>
        <p:nvSpPr>
          <p:cNvPr id="406532" name="Rectangle 4" descr="Rectangle: Click to edit Master text styles&#13;&#10;Second level&#13;&#10;Third level&#13;&#10;Fourth level&#13;&#10;Fifth level">
            <a:extLst>
              <a:ext uri="{FF2B5EF4-FFF2-40B4-BE49-F238E27FC236}">
                <a16:creationId xmlns:a16="http://schemas.microsoft.com/office/drawing/2014/main" id="{577462BD-AA78-ED4C-9F6F-58442A4E1FAD}"/>
              </a:ext>
            </a:extLst>
          </p:cNvPr>
          <p:cNvSpPr>
            <a:spLocks noGrp="1" noChangeArrowheads="1"/>
          </p:cNvSpPr>
          <p:nvPr>
            <p:ph type="body" idx="1"/>
          </p:nvPr>
        </p:nvSpPr>
        <p:spPr>
          <a:xfrm>
            <a:off x="838200" y="1371600"/>
            <a:ext cx="4267200" cy="1828800"/>
          </a:xfrm>
        </p:spPr>
        <p:txBody>
          <a:bodyPr/>
          <a:lstStyle/>
          <a:p>
            <a:pPr eaLnBrk="1" hangingPunct="1"/>
            <a:r>
              <a:rPr lang="en-US" altLang="en-US" dirty="0"/>
              <a:t>Which stage of  meiosis creates the </a:t>
            </a:r>
            <a:br>
              <a:rPr lang="en-US" altLang="en-US" dirty="0"/>
            </a:br>
            <a:r>
              <a:rPr lang="en-US" altLang="en-US" dirty="0"/>
              <a:t>law of segregation?</a:t>
            </a:r>
          </a:p>
        </p:txBody>
      </p:sp>
      <p:pic>
        <p:nvPicPr>
          <p:cNvPr id="406542" name="Picture 14" descr="penguinL">
            <a:extLst>
              <a:ext uri="{FF2B5EF4-FFF2-40B4-BE49-F238E27FC236}">
                <a16:creationId xmlns:a16="http://schemas.microsoft.com/office/drawing/2014/main" id="{FF46431B-01C3-074B-B62D-839DD49E8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8256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543" name="AutoShape 15">
            <a:extLst>
              <a:ext uri="{FF2B5EF4-FFF2-40B4-BE49-F238E27FC236}">
                <a16:creationId xmlns:a16="http://schemas.microsoft.com/office/drawing/2014/main" id="{5CED6300-B16F-844B-B7CF-876CD36C1DC5}"/>
              </a:ext>
            </a:extLst>
          </p:cNvPr>
          <p:cNvSpPr>
            <a:spLocks noChangeArrowheads="1"/>
          </p:cNvSpPr>
          <p:nvPr/>
        </p:nvSpPr>
        <p:spPr bwMode="auto">
          <a:xfrm flipH="1">
            <a:off x="293688" y="3648075"/>
            <a:ext cx="2443162" cy="1517650"/>
          </a:xfrm>
          <a:prstGeom prst="wedgeEllipseCallout">
            <a:avLst>
              <a:gd name="adj1" fmla="val 14324"/>
              <a:gd name="adj2" fmla="val 87130"/>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Whoa</a:t>
            </a:r>
            <a:r>
              <a:rPr lang="en-US" altLang="en-US" sz="1800" i="1">
                <a:solidFill>
                  <a:srgbClr val="0F116A"/>
                </a:solidFill>
                <a:latin typeface="Comic Sans MS" panose="030F0902030302020204" pitchFamily="66" charset="0"/>
              </a:rPr>
              <a:t>!</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And Mendel</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didn</a:t>
            </a:r>
            <a:r>
              <a:rPr lang="en-US" altLang="en-US" sz="1800">
                <a:solidFill>
                  <a:srgbClr val="0F116A"/>
                </a:solidFill>
              </a:rPr>
              <a:t>’</a:t>
            </a:r>
            <a:r>
              <a:rPr lang="en-US" altLang="en-US" sz="1800">
                <a:solidFill>
                  <a:srgbClr val="0F116A"/>
                </a:solidFill>
                <a:latin typeface="Comic Sans MS" panose="030F0902030302020204" pitchFamily="66" charset="0"/>
              </a:rPr>
              <a:t>t even know</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DNA or genes</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existed</a:t>
            </a:r>
            <a:r>
              <a:rPr lang="en-US" altLang="en-US" sz="1800" i="1">
                <a:solidFill>
                  <a:srgbClr val="0F116A"/>
                </a:solidFill>
                <a:latin typeface="Comic Sans MS" panose="030F0902030302020204" pitchFamily="66" charset="0"/>
              </a:rPr>
              <a:t>!</a:t>
            </a:r>
            <a:endParaRPr lang="en-US" altLang="en-US" sz="1800">
              <a:solidFill>
                <a:srgbClr val="0F116A"/>
              </a:solidFill>
              <a:latin typeface="Comic Sans MS" panose="030F0902030302020204" pitchFamily="66" charset="0"/>
            </a:endParaRPr>
          </a:p>
        </p:txBody>
      </p:sp>
      <p:pic>
        <p:nvPicPr>
          <p:cNvPr id="50182" name="Picture 16">
            <a:extLst>
              <a:ext uri="{FF2B5EF4-FFF2-40B4-BE49-F238E27FC236}">
                <a16:creationId xmlns:a16="http://schemas.microsoft.com/office/drawing/2014/main" id="{A8C0FB37-4A26-E14C-B9E9-A32162ECB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3600"/>
          <a:stretch>
            <a:fillRect/>
          </a:stretch>
        </p:blipFill>
        <p:spPr bwMode="auto">
          <a:xfrm>
            <a:off x="5251450" y="520700"/>
            <a:ext cx="3779838"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a:extLst>
              <a:ext uri="{FF2B5EF4-FFF2-40B4-BE49-F238E27FC236}">
                <a16:creationId xmlns:a16="http://schemas.microsoft.com/office/drawing/2014/main" id="{1D521B87-C7ED-F341-8DE5-443941208027}"/>
              </a:ext>
            </a:extLst>
          </p:cNvPr>
          <p:cNvGrpSpPr>
            <a:grpSpLocks/>
          </p:cNvGrpSpPr>
          <p:nvPr/>
        </p:nvGrpSpPr>
        <p:grpSpPr bwMode="auto">
          <a:xfrm>
            <a:off x="2579688" y="3152775"/>
            <a:ext cx="2725737" cy="854075"/>
            <a:chOff x="1625" y="2011"/>
            <a:chExt cx="1717" cy="538"/>
          </a:xfrm>
        </p:grpSpPr>
        <p:sp>
          <p:nvSpPr>
            <p:cNvPr id="50184" name="AutoShape 7">
              <a:extLst>
                <a:ext uri="{FF2B5EF4-FFF2-40B4-BE49-F238E27FC236}">
                  <a16:creationId xmlns:a16="http://schemas.microsoft.com/office/drawing/2014/main" id="{E8F878E8-6943-BB4B-997D-4CFCFD54E3A5}"/>
                </a:ext>
              </a:extLst>
            </p:cNvPr>
            <p:cNvSpPr>
              <a:spLocks noChangeArrowheads="1"/>
            </p:cNvSpPr>
            <p:nvPr/>
          </p:nvSpPr>
          <p:spPr bwMode="auto">
            <a:xfrm>
              <a:off x="1998" y="2213"/>
              <a:ext cx="1344" cy="336"/>
            </a:xfrm>
            <a:custGeom>
              <a:avLst/>
              <a:gdLst>
                <a:gd name="T0" fmla="*/ 63 w 21600"/>
                <a:gd name="T1" fmla="*/ 0 h 21600"/>
                <a:gd name="T2" fmla="*/ 0 w 21600"/>
                <a:gd name="T3" fmla="*/ 3 h 21600"/>
                <a:gd name="T4" fmla="*/ 63 w 21600"/>
                <a:gd name="T5" fmla="*/ 5 h 21600"/>
                <a:gd name="T6" fmla="*/ 84 w 21600"/>
                <a:gd name="T7" fmla="*/ 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0185" name="Rectangle 8">
              <a:extLst>
                <a:ext uri="{FF2B5EF4-FFF2-40B4-BE49-F238E27FC236}">
                  <a16:creationId xmlns:a16="http://schemas.microsoft.com/office/drawing/2014/main" id="{7A204BAB-37AA-DB44-BF03-4993668E984F}"/>
                </a:ext>
              </a:extLst>
            </p:cNvPr>
            <p:cNvSpPr>
              <a:spLocks noChangeArrowheads="1"/>
            </p:cNvSpPr>
            <p:nvPr/>
          </p:nvSpPr>
          <p:spPr bwMode="auto">
            <a:xfrm>
              <a:off x="1625" y="2011"/>
              <a:ext cx="136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t>Metaphase 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06532">
                                            <p:txEl>
                                              <p:pRg st="0" end="0"/>
                                            </p:txEl>
                                          </p:spTgt>
                                        </p:tgtEl>
                                        <p:attrNameLst>
                                          <p:attrName>style.visibility</p:attrName>
                                        </p:attrNameLst>
                                      </p:cBhvr>
                                      <p:to>
                                        <p:strVal val="visible"/>
                                      </p:to>
                                    </p:set>
                                    <p:anim calcmode="lin" valueType="num">
                                      <p:cBhvr additive="base">
                                        <p:cTn id="7" dur="500" fill="hold"/>
                                        <p:tgtEl>
                                          <p:spTgt spid="4065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653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406542"/>
                                        </p:tgtEl>
                                        <p:attrNameLst>
                                          <p:attrName>style.visibility</p:attrName>
                                        </p:attrNameLst>
                                      </p:cBhvr>
                                      <p:to>
                                        <p:strVal val="visible"/>
                                      </p:to>
                                    </p:set>
                                    <p:animEffect transition="in" filter="wipe(down)">
                                      <p:cBhvr>
                                        <p:cTn id="18" dur="500"/>
                                        <p:tgtEl>
                                          <p:spTgt spid="406542"/>
                                        </p:tgtEl>
                                      </p:cBhvr>
                                    </p:animEffect>
                                  </p:childTnLst>
                                </p:cTn>
                              </p:par>
                            </p:childTnLst>
                          </p:cTn>
                        </p:par>
                        <p:par>
                          <p:cTn id="19" fill="hold" nodeType="afterGroup">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06543"/>
                                        </p:tgtEl>
                                        <p:attrNameLst>
                                          <p:attrName>style.visibility</p:attrName>
                                        </p:attrNameLst>
                                      </p:cBhvr>
                                      <p:to>
                                        <p:strVal val="visible"/>
                                      </p:to>
                                    </p:set>
                                    <p:animEffect transition="in" filter="wipe(down)">
                                      <p:cBhvr>
                                        <p:cTn id="22" dur="500"/>
                                        <p:tgtEl>
                                          <p:spTgt spid="406543"/>
                                        </p:tgtEl>
                                      </p:cBhvr>
                                    </p:animEffect>
                                  </p:childTnLst>
                                  <p:subTnLst>
                                    <p:audio>
                                      <p:cMediaNode>
                                        <p:cTn display="0" masterRel="sameClick">
                                          <p:stCondLst>
                                            <p:cond evt="begin" delay="0">
                                              <p:tn val="2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BAB7635D-5C95-6642-AC2D-EA4A6A579213}"/>
              </a:ext>
            </a:extLst>
          </p:cNvPr>
          <p:cNvSpPr>
            <a:spLocks noGrp="1" noChangeArrowheads="1"/>
          </p:cNvSpPr>
          <p:nvPr>
            <p:ph type="title"/>
          </p:nvPr>
        </p:nvSpPr>
        <p:spPr/>
        <p:txBody>
          <a:bodyPr/>
          <a:lstStyle/>
          <a:p>
            <a:pPr eaLnBrk="1" hangingPunct="1"/>
            <a:r>
              <a:rPr lang="en-US" altLang="en-US"/>
              <a:t>Monohybrid cross</a:t>
            </a:r>
          </a:p>
        </p:txBody>
      </p:sp>
      <p:sp>
        <p:nvSpPr>
          <p:cNvPr id="414723" name="Rectangle 3" descr="Rectangle: Click to edit Master text styles&#13;&#10;Second level&#13;&#10;Third level&#13;&#10;Fourth level&#13;&#10;Fifth level">
            <a:extLst>
              <a:ext uri="{FF2B5EF4-FFF2-40B4-BE49-F238E27FC236}">
                <a16:creationId xmlns:a16="http://schemas.microsoft.com/office/drawing/2014/main" id="{181414E0-A107-C74A-AAE6-B88A117FC4E6}"/>
              </a:ext>
            </a:extLst>
          </p:cNvPr>
          <p:cNvSpPr>
            <a:spLocks noGrp="1" noChangeArrowheads="1"/>
          </p:cNvSpPr>
          <p:nvPr>
            <p:ph type="body" idx="1"/>
          </p:nvPr>
        </p:nvSpPr>
        <p:spPr>
          <a:xfrm>
            <a:off x="838200" y="1371600"/>
            <a:ext cx="7772400" cy="2743200"/>
          </a:xfrm>
        </p:spPr>
        <p:txBody>
          <a:bodyPr/>
          <a:lstStyle/>
          <a:p>
            <a:pPr eaLnBrk="1" hangingPunct="1"/>
            <a:r>
              <a:rPr lang="en-US" altLang="en-US" dirty="0"/>
              <a:t>Some of Mendel’s experiments followed the inheritance of single characters</a:t>
            </a:r>
            <a:r>
              <a:rPr lang="en-US" altLang="en-US" dirty="0">
                <a:solidFill>
                  <a:srgbClr val="000000"/>
                </a:solidFill>
              </a:rPr>
              <a:t> </a:t>
            </a:r>
          </a:p>
          <a:p>
            <a:pPr lvl="1" eaLnBrk="1" hangingPunct="1"/>
            <a:r>
              <a:rPr lang="en-US" altLang="en-US" dirty="0">
                <a:ea typeface="ＭＳ Ｐゴシック" panose="020B0600070205080204" pitchFamily="34" charset="-128"/>
              </a:rPr>
              <a:t>flower color</a:t>
            </a:r>
          </a:p>
          <a:p>
            <a:pPr lvl="1" eaLnBrk="1" hangingPunct="1"/>
            <a:r>
              <a:rPr lang="en-US" altLang="en-US" dirty="0">
                <a:ea typeface="ＭＳ Ｐゴシック" panose="020B0600070205080204" pitchFamily="34" charset="-128"/>
              </a:rPr>
              <a:t>seed color </a:t>
            </a:r>
          </a:p>
          <a:p>
            <a:pPr lvl="1" eaLnBrk="1" hangingPunct="1"/>
            <a:r>
              <a:rPr lang="en-US" altLang="en-US" u="sng" dirty="0">
                <a:solidFill>
                  <a:srgbClr val="CC0000"/>
                </a:solidFill>
                <a:ea typeface="ＭＳ Ｐゴシック" panose="020B0600070205080204" pitchFamily="34" charset="-128"/>
              </a:rPr>
              <a:t>monohybrid</a:t>
            </a:r>
            <a:r>
              <a:rPr lang="en-US" altLang="en-US" dirty="0">
                <a:ea typeface="ＭＳ Ｐゴシック" panose="020B0600070205080204" pitchFamily="34" charset="-128"/>
              </a:rPr>
              <a:t> crosses</a:t>
            </a:r>
          </a:p>
        </p:txBody>
      </p:sp>
      <p:pic>
        <p:nvPicPr>
          <p:cNvPr id="52228" name="Picture 4">
            <a:extLst>
              <a:ext uri="{FF2B5EF4-FFF2-40B4-BE49-F238E27FC236}">
                <a16:creationId xmlns:a16="http://schemas.microsoft.com/office/drawing/2014/main" id="{D0CBE588-676D-474A-8766-7BF02958CA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495800"/>
            <a:ext cx="70104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4723">
                                            <p:txEl>
                                              <p:pRg st="1" end="1"/>
                                            </p:txEl>
                                          </p:spTgt>
                                        </p:tgtEl>
                                        <p:attrNameLst>
                                          <p:attrName>style.visibility</p:attrName>
                                        </p:attrNameLst>
                                      </p:cBhvr>
                                      <p:to>
                                        <p:strVal val="visible"/>
                                      </p:to>
                                    </p:set>
                                    <p:anim calcmode="lin" valueType="num">
                                      <p:cBhvr additive="base">
                                        <p:cTn id="7" dur="500" fill="hold"/>
                                        <p:tgtEl>
                                          <p:spTgt spid="4147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47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4723">
                                            <p:txEl>
                                              <p:pRg st="2" end="2"/>
                                            </p:txEl>
                                          </p:spTgt>
                                        </p:tgtEl>
                                        <p:attrNameLst>
                                          <p:attrName>style.visibility</p:attrName>
                                        </p:attrNameLst>
                                      </p:cBhvr>
                                      <p:to>
                                        <p:strVal val="visible"/>
                                      </p:to>
                                    </p:set>
                                    <p:anim calcmode="lin" valueType="num">
                                      <p:cBhvr additive="base">
                                        <p:cTn id="13" dur="500" fill="hold"/>
                                        <p:tgtEl>
                                          <p:spTgt spid="4147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47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4723">
                                            <p:txEl>
                                              <p:pRg st="3" end="3"/>
                                            </p:txEl>
                                          </p:spTgt>
                                        </p:tgtEl>
                                        <p:attrNameLst>
                                          <p:attrName>style.visibility</p:attrName>
                                        </p:attrNameLst>
                                      </p:cBhvr>
                                      <p:to>
                                        <p:strVal val="visible"/>
                                      </p:to>
                                    </p:set>
                                    <p:anim calcmode="lin" valueType="num">
                                      <p:cBhvr additive="base">
                                        <p:cTn id="19" dur="500" fill="hold"/>
                                        <p:tgtEl>
                                          <p:spTgt spid="414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147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5" descr="13_09">
            <a:extLst>
              <a:ext uri="{FF2B5EF4-FFF2-40B4-BE49-F238E27FC236}">
                <a16:creationId xmlns:a16="http://schemas.microsoft.com/office/drawing/2014/main" id="{7ACFF955-418C-B547-9B62-C10F9553A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250" t="3000" r="16875" b="1500"/>
          <a:stretch>
            <a:fillRect/>
          </a:stretch>
        </p:blipFill>
        <p:spPr bwMode="auto">
          <a:xfrm>
            <a:off x="5949950" y="3603625"/>
            <a:ext cx="3167063"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a:extLst>
              <a:ext uri="{FF2B5EF4-FFF2-40B4-BE49-F238E27FC236}">
                <a16:creationId xmlns:a16="http://schemas.microsoft.com/office/drawing/2014/main" id="{6F072388-2500-E147-869C-0ABB95D15F80}"/>
              </a:ext>
            </a:extLst>
          </p:cNvPr>
          <p:cNvSpPr>
            <a:spLocks noGrp="1" noChangeArrowheads="1"/>
          </p:cNvSpPr>
          <p:nvPr>
            <p:ph type="title"/>
          </p:nvPr>
        </p:nvSpPr>
        <p:spPr/>
        <p:txBody>
          <a:bodyPr/>
          <a:lstStyle/>
          <a:p>
            <a:pPr eaLnBrk="1" hangingPunct="1"/>
            <a:r>
              <a:rPr lang="en-US" altLang="en-US"/>
              <a:t>Gregor Mendel</a:t>
            </a:r>
          </a:p>
        </p:txBody>
      </p:sp>
      <p:sp>
        <p:nvSpPr>
          <p:cNvPr id="373763" name="Rectangle 3" descr="Rectangle: Click to edit Master text styles&#13;&#10;Second level&#13;&#10;Third level&#13;&#10;Fourth level&#13;&#10;Fifth level">
            <a:extLst>
              <a:ext uri="{FF2B5EF4-FFF2-40B4-BE49-F238E27FC236}">
                <a16:creationId xmlns:a16="http://schemas.microsoft.com/office/drawing/2014/main" id="{4807DCFA-77A6-964A-8342-FA441B63DB59}"/>
              </a:ext>
            </a:extLst>
          </p:cNvPr>
          <p:cNvSpPr>
            <a:spLocks noGrp="1" noChangeArrowheads="1"/>
          </p:cNvSpPr>
          <p:nvPr>
            <p:ph type="body" idx="1"/>
          </p:nvPr>
        </p:nvSpPr>
        <p:spPr>
          <a:xfrm>
            <a:off x="679450" y="1371600"/>
            <a:ext cx="6483350" cy="5257800"/>
          </a:xfrm>
        </p:spPr>
        <p:txBody>
          <a:bodyPr/>
          <a:lstStyle/>
          <a:p>
            <a:pPr eaLnBrk="1" hangingPunct="1">
              <a:buClrTx/>
            </a:pPr>
            <a:r>
              <a:rPr lang="en-US" altLang="en-US" dirty="0"/>
              <a:t>Modern genetics began in the mid-1800s in an abbey garden, where a monk named Gregor Mendel documented inheritance in peas</a:t>
            </a:r>
          </a:p>
          <a:p>
            <a:pPr lvl="1" eaLnBrk="1" hangingPunct="1">
              <a:buClrTx/>
            </a:pPr>
            <a:r>
              <a:rPr lang="en-US" altLang="en-US" dirty="0">
                <a:ea typeface="ＭＳ Ｐゴシック" panose="020B0600070205080204" pitchFamily="34" charset="-128"/>
              </a:rPr>
              <a:t>used experimental method</a:t>
            </a:r>
          </a:p>
          <a:p>
            <a:pPr lvl="1" eaLnBrk="1" hangingPunct="1"/>
            <a:r>
              <a:rPr lang="en-US" altLang="en-US" dirty="0">
                <a:ea typeface="ＭＳ Ｐゴシック" panose="020B0600070205080204" pitchFamily="34" charset="-128"/>
              </a:rPr>
              <a:t>used</a:t>
            </a:r>
            <a:r>
              <a:rPr lang="en-US" altLang="en-US" dirty="0">
                <a:solidFill>
                  <a:srgbClr val="0F116A"/>
                </a:solidFill>
                <a:ea typeface="ＭＳ Ｐゴシック" panose="020B0600070205080204" pitchFamily="34" charset="-128"/>
              </a:rPr>
              <a:t> </a:t>
            </a:r>
            <a:r>
              <a:rPr lang="en-US" altLang="en-US" dirty="0">
                <a:ea typeface="ＭＳ Ｐゴシック" panose="020B0600070205080204" pitchFamily="34" charset="-128"/>
              </a:rPr>
              <a:t>quantitative analysis</a:t>
            </a:r>
          </a:p>
          <a:p>
            <a:pPr lvl="2" eaLnBrk="1" hangingPunct="1"/>
            <a:r>
              <a:rPr lang="en-US" altLang="en-US" dirty="0">
                <a:ea typeface="ＭＳ Ｐゴシック" panose="020B0600070205080204" pitchFamily="34" charset="-128"/>
              </a:rPr>
              <a:t>collected data &amp; counted them</a:t>
            </a:r>
          </a:p>
          <a:p>
            <a:pPr lvl="1" eaLnBrk="1" hangingPunct="1"/>
            <a:r>
              <a:rPr lang="en-US" altLang="en-US" dirty="0">
                <a:ea typeface="ＭＳ Ｐゴシック" panose="020B0600070205080204" pitchFamily="34" charset="-128"/>
              </a:rPr>
              <a:t>excellent example of scientific method</a:t>
            </a:r>
          </a:p>
        </p:txBody>
      </p:sp>
      <p:pic>
        <p:nvPicPr>
          <p:cNvPr id="17413" name="Picture 4">
            <a:extLst>
              <a:ext uri="{FF2B5EF4-FFF2-40B4-BE49-F238E27FC236}">
                <a16:creationId xmlns:a16="http://schemas.microsoft.com/office/drawing/2014/main" id="{23B7C1CB-16BF-0C4A-AF26-86532317B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9775" y="381000"/>
            <a:ext cx="18938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1" end="1"/>
                                            </p:txEl>
                                          </p:spTgt>
                                        </p:tgtEl>
                                        <p:attrNameLst>
                                          <p:attrName>style.visibility</p:attrName>
                                        </p:attrNameLst>
                                      </p:cBhvr>
                                      <p:to>
                                        <p:strVal val="visible"/>
                                      </p:to>
                                    </p:set>
                                    <p:anim calcmode="lin" valueType="num">
                                      <p:cBhvr additive="base">
                                        <p:cTn id="7"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3763">
                                            <p:txEl>
                                              <p:pRg st="2" end="2"/>
                                            </p:txEl>
                                          </p:spTgt>
                                        </p:tgtEl>
                                        <p:attrNameLst>
                                          <p:attrName>style.visibility</p:attrName>
                                        </p:attrNameLst>
                                      </p:cBhvr>
                                      <p:to>
                                        <p:strVal val="visible"/>
                                      </p:to>
                                    </p:set>
                                    <p:anim calcmode="lin" valueType="num">
                                      <p:cBhvr additive="base">
                                        <p:cTn id="12"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73763">
                                            <p:txEl>
                                              <p:pRg st="3" end="3"/>
                                            </p:txEl>
                                          </p:spTgt>
                                        </p:tgtEl>
                                        <p:attrNameLst>
                                          <p:attrName>style.visibility</p:attrName>
                                        </p:attrNameLst>
                                      </p:cBhvr>
                                      <p:to>
                                        <p:strVal val="visible"/>
                                      </p:to>
                                    </p:set>
                                    <p:anim calcmode="lin" valueType="num">
                                      <p:cBhvr additive="base">
                                        <p:cTn id="17"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73763">
                                            <p:txEl>
                                              <p:pRg st="4" end="4"/>
                                            </p:txEl>
                                          </p:spTgt>
                                        </p:tgtEl>
                                        <p:attrNameLst>
                                          <p:attrName>style.visibility</p:attrName>
                                        </p:attrNameLst>
                                      </p:cBhvr>
                                      <p:to>
                                        <p:strVal val="visible"/>
                                      </p:to>
                                    </p:set>
                                    <p:anim calcmode="lin" valueType="num">
                                      <p:cBhvr additive="base">
                                        <p:cTn id="22"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777" name="Picture 9" descr="f13-10_seed_shape_a_men">
            <a:extLst>
              <a:ext uri="{FF2B5EF4-FFF2-40B4-BE49-F238E27FC236}">
                <a16:creationId xmlns:a16="http://schemas.microsoft.com/office/drawing/2014/main" id="{A71AE327-EE8F-C24B-A4AA-39AE7AC4C8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7999" t="2251" r="19125" b="1500"/>
          <a:stretch>
            <a:fillRect/>
          </a:stretch>
        </p:blipFill>
        <p:spPr bwMode="auto">
          <a:xfrm>
            <a:off x="5162550" y="1308100"/>
            <a:ext cx="3603625" cy="414178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2">
            <a:extLst>
              <a:ext uri="{FF2B5EF4-FFF2-40B4-BE49-F238E27FC236}">
                <a16:creationId xmlns:a16="http://schemas.microsoft.com/office/drawing/2014/main" id="{9439F965-38C8-214C-9A5F-F0A16839D8B2}"/>
              </a:ext>
            </a:extLst>
          </p:cNvPr>
          <p:cNvSpPr>
            <a:spLocks noGrp="1" noChangeArrowheads="1"/>
          </p:cNvSpPr>
          <p:nvPr>
            <p:ph type="title"/>
          </p:nvPr>
        </p:nvSpPr>
        <p:spPr/>
        <p:txBody>
          <a:bodyPr/>
          <a:lstStyle/>
          <a:p>
            <a:pPr eaLnBrk="1" hangingPunct="1"/>
            <a:r>
              <a:rPr lang="en-US" altLang="en-US"/>
              <a:t>Dihybrid cross</a:t>
            </a:r>
          </a:p>
        </p:txBody>
      </p:sp>
      <p:sp>
        <p:nvSpPr>
          <p:cNvPr id="416771" name="Rectangle 3" descr="Rectangle: Click to edit Master text styles&#13;&#10;Second level&#13;&#10;Third level&#13;&#10;Fourth level&#13;&#10;Fifth level">
            <a:extLst>
              <a:ext uri="{FF2B5EF4-FFF2-40B4-BE49-F238E27FC236}">
                <a16:creationId xmlns:a16="http://schemas.microsoft.com/office/drawing/2014/main" id="{336E7C3E-37D8-0947-986A-E560620FB13F}"/>
              </a:ext>
            </a:extLst>
          </p:cNvPr>
          <p:cNvSpPr>
            <a:spLocks noGrp="1" noChangeArrowheads="1"/>
          </p:cNvSpPr>
          <p:nvPr>
            <p:ph type="body" idx="1"/>
          </p:nvPr>
        </p:nvSpPr>
        <p:spPr>
          <a:xfrm>
            <a:off x="687388" y="1371600"/>
            <a:ext cx="4875212" cy="3733800"/>
          </a:xfrm>
        </p:spPr>
        <p:txBody>
          <a:bodyPr/>
          <a:lstStyle/>
          <a:p>
            <a:pPr eaLnBrk="1" hangingPunct="1"/>
            <a:r>
              <a:rPr lang="en-US" altLang="en-US"/>
              <a:t>Other of Mendel’s experiments followed the inheritance of 2 different characters</a:t>
            </a:r>
            <a:r>
              <a:rPr lang="en-US" altLang="en-US">
                <a:solidFill>
                  <a:srgbClr val="000000"/>
                </a:solidFill>
              </a:rPr>
              <a:t> </a:t>
            </a:r>
          </a:p>
          <a:p>
            <a:pPr lvl="1" eaLnBrk="1" hangingPunct="1"/>
            <a:r>
              <a:rPr lang="en-US" altLang="en-US">
                <a:ea typeface="ＭＳ Ｐゴシック" panose="020B0600070205080204" pitchFamily="34" charset="-128"/>
              </a:rPr>
              <a:t>seed color </a:t>
            </a:r>
            <a:r>
              <a:rPr lang="en-US" altLang="en-US" u="sng">
                <a:solidFill>
                  <a:srgbClr val="CC0000"/>
                </a:solidFill>
                <a:ea typeface="ＭＳ Ｐゴシック" panose="020B0600070205080204" pitchFamily="34" charset="-128"/>
              </a:rPr>
              <a:t>and</a:t>
            </a:r>
            <a:r>
              <a:rPr lang="en-US" altLang="en-US">
                <a:ea typeface="ＭＳ Ｐゴシック" panose="020B0600070205080204" pitchFamily="34" charset="-128"/>
              </a:rPr>
              <a:t> </a:t>
            </a:r>
            <a:br>
              <a:rPr lang="en-US" altLang="en-US">
                <a:ea typeface="ＭＳ Ｐゴシック" panose="020B0600070205080204" pitchFamily="34" charset="-128"/>
              </a:rPr>
            </a:br>
            <a:r>
              <a:rPr lang="en-US" altLang="en-US">
                <a:ea typeface="ＭＳ Ｐゴシック" panose="020B0600070205080204" pitchFamily="34" charset="-128"/>
              </a:rPr>
              <a:t>seed shape</a:t>
            </a:r>
          </a:p>
          <a:p>
            <a:pPr lvl="1" eaLnBrk="1" hangingPunct="1"/>
            <a:r>
              <a:rPr lang="en-US" altLang="en-US" u="sng">
                <a:solidFill>
                  <a:srgbClr val="CC0000"/>
                </a:solidFill>
                <a:ea typeface="ＭＳ Ｐゴシック" panose="020B0600070205080204" pitchFamily="34" charset="-128"/>
              </a:rPr>
              <a:t>dihybrid</a:t>
            </a:r>
            <a:r>
              <a:rPr lang="en-US" altLang="en-US">
                <a:ea typeface="ＭＳ Ｐゴシック" panose="020B0600070205080204" pitchFamily="34" charset="-128"/>
              </a:rPr>
              <a:t> crosses</a:t>
            </a:r>
          </a:p>
        </p:txBody>
      </p:sp>
      <p:pic>
        <p:nvPicPr>
          <p:cNvPr id="416779" name="Picture 11" descr="penguinL">
            <a:extLst>
              <a:ext uri="{FF2B5EF4-FFF2-40B4-BE49-F238E27FC236}">
                <a16:creationId xmlns:a16="http://schemas.microsoft.com/office/drawing/2014/main" id="{43C72CBB-74EE-AC4C-923F-D617AA93F3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74625"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6780" name="AutoShape 12">
            <a:extLst>
              <a:ext uri="{FF2B5EF4-FFF2-40B4-BE49-F238E27FC236}">
                <a16:creationId xmlns:a16="http://schemas.microsoft.com/office/drawing/2014/main" id="{4E4F5ABE-1D2F-654E-B86D-77560C62D552}"/>
              </a:ext>
            </a:extLst>
          </p:cNvPr>
          <p:cNvSpPr>
            <a:spLocks noChangeArrowheads="1"/>
          </p:cNvSpPr>
          <p:nvPr/>
        </p:nvSpPr>
        <p:spPr bwMode="auto">
          <a:xfrm flipH="1">
            <a:off x="1966913" y="5238750"/>
            <a:ext cx="2533650" cy="1430338"/>
          </a:xfrm>
          <a:prstGeom prst="wedgeEllipseCallout">
            <a:avLst>
              <a:gd name="adj1" fmla="val 76190"/>
              <a:gd name="adj2" fmla="val -7940"/>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Mendel</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was working out</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many of the </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genetic rules</a:t>
            </a:r>
            <a:r>
              <a:rPr lang="en-US" altLang="en-US" sz="1800" i="1">
                <a:solidFill>
                  <a:srgbClr val="0F116A"/>
                </a:solidFill>
                <a:latin typeface="Comic Sans MS" panose="030F0902030302020204"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6771">
                                            <p:txEl>
                                              <p:pRg st="1" end="1"/>
                                            </p:txEl>
                                          </p:spTgt>
                                        </p:tgtEl>
                                        <p:attrNameLst>
                                          <p:attrName>style.visibility</p:attrName>
                                        </p:attrNameLst>
                                      </p:cBhvr>
                                      <p:to>
                                        <p:strVal val="visible"/>
                                      </p:to>
                                    </p:set>
                                    <p:anim calcmode="lin" valueType="num">
                                      <p:cBhvr additive="base">
                                        <p:cTn id="7" dur="500" fill="hold"/>
                                        <p:tgtEl>
                                          <p:spTgt spid="4167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67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6771">
                                            <p:txEl>
                                              <p:pRg st="2" end="2"/>
                                            </p:txEl>
                                          </p:spTgt>
                                        </p:tgtEl>
                                        <p:attrNameLst>
                                          <p:attrName>style.visibility</p:attrName>
                                        </p:attrNameLst>
                                      </p:cBhvr>
                                      <p:to>
                                        <p:strVal val="visible"/>
                                      </p:to>
                                    </p:set>
                                    <p:anim calcmode="lin" valueType="num">
                                      <p:cBhvr additive="base">
                                        <p:cTn id="13" dur="500" fill="hold"/>
                                        <p:tgtEl>
                                          <p:spTgt spid="4167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67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416779"/>
                                        </p:tgtEl>
                                        <p:attrNameLst>
                                          <p:attrName>style.visibility</p:attrName>
                                        </p:attrNameLst>
                                      </p:cBhvr>
                                      <p:to>
                                        <p:strVal val="visible"/>
                                      </p:to>
                                    </p:set>
                                    <p:animEffect transition="in" filter="wipe(left)">
                                      <p:cBhvr>
                                        <p:cTn id="19" dur="500"/>
                                        <p:tgtEl>
                                          <p:spTgt spid="416779"/>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416780"/>
                                        </p:tgtEl>
                                        <p:attrNameLst>
                                          <p:attrName>style.visibility</p:attrName>
                                        </p:attrNameLst>
                                      </p:cBhvr>
                                      <p:to>
                                        <p:strVal val="visible"/>
                                      </p:to>
                                    </p:set>
                                    <p:animEffect transition="in" filter="wipe(down)">
                                      <p:cBhvr>
                                        <p:cTn id="23" dur="500"/>
                                        <p:tgtEl>
                                          <p:spTgt spid="416780"/>
                                        </p:tgtEl>
                                      </p:cBhvr>
                                    </p:animEffect>
                                  </p:childTnLst>
                                  <p:subTnLst>
                                    <p:audio>
                                      <p:cMediaNode>
                                        <p:cTn display="0" masterRel="sameClick">
                                          <p:stCondLst>
                                            <p:cond evt="begin" delay="0">
                                              <p:tn val="21"/>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p:bldP spid="41678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a:extLst>
              <a:ext uri="{FF2B5EF4-FFF2-40B4-BE49-F238E27FC236}">
                <a16:creationId xmlns:a16="http://schemas.microsoft.com/office/drawing/2014/main" id="{B5EA02A0-C825-084D-9CA6-B9049922A56A}"/>
              </a:ext>
            </a:extLst>
          </p:cNvPr>
          <p:cNvSpPr>
            <a:spLocks noGrp="1" noChangeArrowheads="1"/>
          </p:cNvSpPr>
          <p:nvPr>
            <p:ph type="title"/>
          </p:nvPr>
        </p:nvSpPr>
        <p:spPr/>
        <p:txBody>
          <a:bodyPr/>
          <a:lstStyle/>
          <a:p>
            <a:pPr eaLnBrk="1" hangingPunct="1"/>
            <a:r>
              <a:rPr lang="en-US" altLang="en-US"/>
              <a:t>Dihybrid cross</a:t>
            </a:r>
          </a:p>
        </p:txBody>
      </p:sp>
      <p:sp>
        <p:nvSpPr>
          <p:cNvPr id="56323" name="Rectangle 1027">
            <a:extLst>
              <a:ext uri="{FF2B5EF4-FFF2-40B4-BE49-F238E27FC236}">
                <a16:creationId xmlns:a16="http://schemas.microsoft.com/office/drawing/2014/main" id="{D75A94E7-E47D-E14B-BB35-A31BAA04C2EB}"/>
              </a:ext>
            </a:extLst>
          </p:cNvPr>
          <p:cNvSpPr>
            <a:spLocks noChangeArrowheads="1"/>
          </p:cNvSpPr>
          <p:nvPr/>
        </p:nvSpPr>
        <p:spPr bwMode="auto">
          <a:xfrm>
            <a:off x="1212850" y="1600200"/>
            <a:ext cx="2698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true-breeding</a:t>
            </a:r>
          </a:p>
          <a:p>
            <a:pPr eaLnBrk="1" hangingPunct="1">
              <a:lnSpc>
                <a:spcPct val="70000"/>
              </a:lnSpc>
              <a:spcBef>
                <a:spcPct val="20000"/>
              </a:spcBef>
              <a:buClr>
                <a:srgbClr val="0F116A"/>
              </a:buClr>
              <a:buSzPct val="120000"/>
            </a:pPr>
            <a:r>
              <a:rPr lang="en-US" altLang="en-US" sz="2200">
                <a:solidFill>
                  <a:srgbClr val="0F116A"/>
                </a:solidFill>
              </a:rPr>
              <a:t>yellow, round peas</a:t>
            </a:r>
          </a:p>
        </p:txBody>
      </p:sp>
      <p:sp>
        <p:nvSpPr>
          <p:cNvPr id="56324" name="Oval 1028">
            <a:extLst>
              <a:ext uri="{FF2B5EF4-FFF2-40B4-BE49-F238E27FC236}">
                <a16:creationId xmlns:a16="http://schemas.microsoft.com/office/drawing/2014/main" id="{CD10E763-09A8-5442-BE2F-43CAD1F8FF8C}"/>
              </a:ext>
            </a:extLst>
          </p:cNvPr>
          <p:cNvSpPr>
            <a:spLocks noChangeArrowheads="1"/>
          </p:cNvSpPr>
          <p:nvPr/>
        </p:nvSpPr>
        <p:spPr bwMode="auto">
          <a:xfrm>
            <a:off x="4116388" y="16764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25" name="Rectangle 1029">
            <a:extLst>
              <a:ext uri="{FF2B5EF4-FFF2-40B4-BE49-F238E27FC236}">
                <a16:creationId xmlns:a16="http://schemas.microsoft.com/office/drawing/2014/main" id="{DAD319E7-23FC-094E-9249-C8C4B121E384}"/>
              </a:ext>
            </a:extLst>
          </p:cNvPr>
          <p:cNvSpPr>
            <a:spLocks noChangeArrowheads="1"/>
          </p:cNvSpPr>
          <p:nvPr/>
        </p:nvSpPr>
        <p:spPr bwMode="auto">
          <a:xfrm>
            <a:off x="5967413" y="1600200"/>
            <a:ext cx="2947987"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true-breeding</a:t>
            </a:r>
          </a:p>
          <a:p>
            <a:pPr eaLnBrk="1" hangingPunct="1">
              <a:lnSpc>
                <a:spcPct val="70000"/>
              </a:lnSpc>
              <a:spcBef>
                <a:spcPct val="20000"/>
              </a:spcBef>
              <a:buClr>
                <a:srgbClr val="0F116A"/>
              </a:buClr>
              <a:buSzPct val="120000"/>
            </a:pPr>
            <a:r>
              <a:rPr lang="en-US" altLang="en-US" sz="2200">
                <a:solidFill>
                  <a:srgbClr val="0F116A"/>
                </a:solidFill>
              </a:rPr>
              <a:t>green, wrinkled peas</a:t>
            </a:r>
          </a:p>
        </p:txBody>
      </p:sp>
      <p:sp>
        <p:nvSpPr>
          <p:cNvPr id="56326" name="Rectangle 1030">
            <a:extLst>
              <a:ext uri="{FF2B5EF4-FFF2-40B4-BE49-F238E27FC236}">
                <a16:creationId xmlns:a16="http://schemas.microsoft.com/office/drawing/2014/main" id="{83BC10B6-E46B-634F-B0E2-DA250CFF37D8}"/>
              </a:ext>
            </a:extLst>
          </p:cNvPr>
          <p:cNvSpPr>
            <a:spLocks noChangeArrowheads="1"/>
          </p:cNvSpPr>
          <p:nvPr/>
        </p:nvSpPr>
        <p:spPr bwMode="auto">
          <a:xfrm>
            <a:off x="4816475" y="1730375"/>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a:solidFill>
                  <a:srgbClr val="0F116A"/>
                </a:solidFill>
              </a:rPr>
              <a:t>x</a:t>
            </a:r>
            <a:endParaRPr lang="en-US" altLang="en-US" sz="2200">
              <a:solidFill>
                <a:srgbClr val="0F116A"/>
              </a:solidFill>
            </a:endParaRPr>
          </a:p>
        </p:txBody>
      </p:sp>
      <p:sp>
        <p:nvSpPr>
          <p:cNvPr id="420871" name="Rectangle 1031">
            <a:extLst>
              <a:ext uri="{FF2B5EF4-FFF2-40B4-BE49-F238E27FC236}">
                <a16:creationId xmlns:a16="http://schemas.microsoft.com/office/drawing/2014/main" id="{CCBB67D4-9648-4545-ABDE-721618C2D839}"/>
              </a:ext>
            </a:extLst>
          </p:cNvPr>
          <p:cNvSpPr>
            <a:spLocks noChangeArrowheads="1"/>
          </p:cNvSpPr>
          <p:nvPr/>
        </p:nvSpPr>
        <p:spPr bwMode="auto">
          <a:xfrm>
            <a:off x="3651250" y="2041525"/>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sp>
        <p:nvSpPr>
          <p:cNvPr id="420872" name="Rectangle 1032">
            <a:extLst>
              <a:ext uri="{FF2B5EF4-FFF2-40B4-BE49-F238E27FC236}">
                <a16:creationId xmlns:a16="http://schemas.microsoft.com/office/drawing/2014/main" id="{89952B4E-CEB3-5044-A8AF-E1C1A12BCE35}"/>
              </a:ext>
            </a:extLst>
          </p:cNvPr>
          <p:cNvSpPr>
            <a:spLocks noChangeArrowheads="1"/>
          </p:cNvSpPr>
          <p:nvPr/>
        </p:nvSpPr>
        <p:spPr bwMode="auto">
          <a:xfrm>
            <a:off x="5191125" y="2041525"/>
            <a:ext cx="904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grpSp>
        <p:nvGrpSpPr>
          <p:cNvPr id="56329" name="Group 1033">
            <a:extLst>
              <a:ext uri="{FF2B5EF4-FFF2-40B4-BE49-F238E27FC236}">
                <a16:creationId xmlns:a16="http://schemas.microsoft.com/office/drawing/2014/main" id="{4347D1B0-F81B-124C-B009-DA720CF034C1}"/>
              </a:ext>
            </a:extLst>
          </p:cNvPr>
          <p:cNvGrpSpPr>
            <a:grpSpLocks/>
          </p:cNvGrpSpPr>
          <p:nvPr/>
        </p:nvGrpSpPr>
        <p:grpSpPr bwMode="auto">
          <a:xfrm>
            <a:off x="5403850" y="1714500"/>
            <a:ext cx="457200" cy="381000"/>
            <a:chOff x="3216" y="1080"/>
            <a:chExt cx="288" cy="240"/>
          </a:xfrm>
        </p:grpSpPr>
        <p:sp>
          <p:nvSpPr>
            <p:cNvPr id="56380" name="Oval 1034">
              <a:extLst>
                <a:ext uri="{FF2B5EF4-FFF2-40B4-BE49-F238E27FC236}">
                  <a16:creationId xmlns:a16="http://schemas.microsoft.com/office/drawing/2014/main" id="{39B0FEFE-3D9A-9D46-AF5E-5C0ACD02D1E9}"/>
                </a:ext>
              </a:extLst>
            </p:cNvPr>
            <p:cNvSpPr>
              <a:spLocks noChangeArrowheads="1"/>
            </p:cNvSpPr>
            <p:nvPr/>
          </p:nvSpPr>
          <p:spPr bwMode="auto">
            <a:xfrm>
              <a:off x="3216"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1" name="Oval 1035">
              <a:extLst>
                <a:ext uri="{FF2B5EF4-FFF2-40B4-BE49-F238E27FC236}">
                  <a16:creationId xmlns:a16="http://schemas.microsoft.com/office/drawing/2014/main" id="{1E894195-B5E1-C040-8924-7AE7E33E94D6}"/>
                </a:ext>
              </a:extLst>
            </p:cNvPr>
            <p:cNvSpPr>
              <a:spLocks noChangeArrowheads="1"/>
            </p:cNvSpPr>
            <p:nvPr/>
          </p:nvSpPr>
          <p:spPr bwMode="auto">
            <a:xfrm>
              <a:off x="3264"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2" name="Oval 1036">
              <a:extLst>
                <a:ext uri="{FF2B5EF4-FFF2-40B4-BE49-F238E27FC236}">
                  <a16:creationId xmlns:a16="http://schemas.microsoft.com/office/drawing/2014/main" id="{22D029F3-D26E-EE42-9E8F-447AC0B854F0}"/>
                </a:ext>
              </a:extLst>
            </p:cNvPr>
            <p:cNvSpPr>
              <a:spLocks noChangeArrowheads="1"/>
            </p:cNvSpPr>
            <p:nvPr/>
          </p:nvSpPr>
          <p:spPr bwMode="auto">
            <a:xfrm>
              <a:off x="3408" y="1176"/>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3" name="Oval 1037">
              <a:extLst>
                <a:ext uri="{FF2B5EF4-FFF2-40B4-BE49-F238E27FC236}">
                  <a16:creationId xmlns:a16="http://schemas.microsoft.com/office/drawing/2014/main" id="{442AA698-0EB9-2446-90A9-E44B07236809}"/>
                </a:ext>
              </a:extLst>
            </p:cNvPr>
            <p:cNvSpPr>
              <a:spLocks noChangeArrowheads="1"/>
            </p:cNvSpPr>
            <p:nvPr/>
          </p:nvSpPr>
          <p:spPr bwMode="auto">
            <a:xfrm>
              <a:off x="3408"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4" name="Oval 1038">
              <a:extLst>
                <a:ext uri="{FF2B5EF4-FFF2-40B4-BE49-F238E27FC236}">
                  <a16:creationId xmlns:a16="http://schemas.microsoft.com/office/drawing/2014/main" id="{8CB0D1D2-D32D-7A4B-AF70-0B8C1962AD93}"/>
                </a:ext>
              </a:extLst>
            </p:cNvPr>
            <p:cNvSpPr>
              <a:spLocks noChangeArrowheads="1"/>
            </p:cNvSpPr>
            <p:nvPr/>
          </p:nvSpPr>
          <p:spPr bwMode="auto">
            <a:xfrm>
              <a:off x="3360"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5" name="Oval 1039">
              <a:extLst>
                <a:ext uri="{FF2B5EF4-FFF2-40B4-BE49-F238E27FC236}">
                  <a16:creationId xmlns:a16="http://schemas.microsoft.com/office/drawing/2014/main" id="{D3F20708-B976-2745-A7F8-4B54B530E1A1}"/>
                </a:ext>
              </a:extLst>
            </p:cNvPr>
            <p:cNvSpPr>
              <a:spLocks noChangeArrowheads="1"/>
            </p:cNvSpPr>
            <p:nvPr/>
          </p:nvSpPr>
          <p:spPr bwMode="auto">
            <a:xfrm>
              <a:off x="3264" y="1176"/>
              <a:ext cx="96" cy="96"/>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6" name="Oval 1040">
              <a:extLst>
                <a:ext uri="{FF2B5EF4-FFF2-40B4-BE49-F238E27FC236}">
                  <a16:creationId xmlns:a16="http://schemas.microsoft.com/office/drawing/2014/main" id="{28ADC0C3-37B7-E548-9E96-F37C3A8BA3FF}"/>
                </a:ext>
              </a:extLst>
            </p:cNvPr>
            <p:cNvSpPr>
              <a:spLocks noChangeArrowheads="1"/>
            </p:cNvSpPr>
            <p:nvPr/>
          </p:nvSpPr>
          <p:spPr bwMode="auto">
            <a:xfrm>
              <a:off x="3360"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7" name="Oval 1041">
              <a:extLst>
                <a:ext uri="{FF2B5EF4-FFF2-40B4-BE49-F238E27FC236}">
                  <a16:creationId xmlns:a16="http://schemas.microsoft.com/office/drawing/2014/main" id="{47A36540-788C-0E49-99D1-9362E1AE8D9E}"/>
                </a:ext>
              </a:extLst>
            </p:cNvPr>
            <p:cNvSpPr>
              <a:spLocks noChangeArrowheads="1"/>
            </p:cNvSpPr>
            <p:nvPr/>
          </p:nvSpPr>
          <p:spPr bwMode="auto">
            <a:xfrm>
              <a:off x="3264"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88" name="Oval 1042">
              <a:extLst>
                <a:ext uri="{FF2B5EF4-FFF2-40B4-BE49-F238E27FC236}">
                  <a16:creationId xmlns:a16="http://schemas.microsoft.com/office/drawing/2014/main" id="{CA363B56-118A-DD4E-8A25-43984373E18B}"/>
                </a:ext>
              </a:extLst>
            </p:cNvPr>
            <p:cNvSpPr>
              <a:spLocks noChangeArrowheads="1"/>
            </p:cNvSpPr>
            <p:nvPr/>
          </p:nvSpPr>
          <p:spPr bwMode="auto">
            <a:xfrm>
              <a:off x="3312" y="1128"/>
              <a:ext cx="144" cy="144"/>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56330" name="AutoShape 1043">
            <a:extLst>
              <a:ext uri="{FF2B5EF4-FFF2-40B4-BE49-F238E27FC236}">
                <a16:creationId xmlns:a16="http://schemas.microsoft.com/office/drawing/2014/main" id="{D9E4552D-F60D-3E41-BC0F-741B630D231C}"/>
              </a:ext>
            </a:extLst>
          </p:cNvPr>
          <p:cNvSpPr>
            <a:spLocks noChangeArrowheads="1"/>
          </p:cNvSpPr>
          <p:nvPr/>
        </p:nvSpPr>
        <p:spPr bwMode="auto">
          <a:xfrm>
            <a:off x="4897438" y="2362200"/>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31" name="Rectangle 1045">
            <a:extLst>
              <a:ext uri="{FF2B5EF4-FFF2-40B4-BE49-F238E27FC236}">
                <a16:creationId xmlns:a16="http://schemas.microsoft.com/office/drawing/2014/main" id="{C6E3E0ED-D51E-1948-9CE5-511738E41A37}"/>
              </a:ext>
            </a:extLst>
          </p:cNvPr>
          <p:cNvSpPr>
            <a:spLocks noChangeArrowheads="1"/>
          </p:cNvSpPr>
          <p:nvPr/>
        </p:nvSpPr>
        <p:spPr bwMode="auto">
          <a:xfrm>
            <a:off x="220663" y="1597025"/>
            <a:ext cx="438150" cy="50323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P</a:t>
            </a:r>
          </a:p>
        </p:txBody>
      </p:sp>
      <p:grpSp>
        <p:nvGrpSpPr>
          <p:cNvPr id="3" name="Group 1098">
            <a:extLst>
              <a:ext uri="{FF2B5EF4-FFF2-40B4-BE49-F238E27FC236}">
                <a16:creationId xmlns:a16="http://schemas.microsoft.com/office/drawing/2014/main" id="{ABF9E973-6B81-3546-9944-A2FB57F05AD3}"/>
              </a:ext>
            </a:extLst>
          </p:cNvPr>
          <p:cNvGrpSpPr>
            <a:grpSpLocks/>
          </p:cNvGrpSpPr>
          <p:nvPr/>
        </p:nvGrpSpPr>
        <p:grpSpPr bwMode="auto">
          <a:xfrm>
            <a:off x="220663" y="3246438"/>
            <a:ext cx="8710612" cy="1049337"/>
            <a:chOff x="139" y="2045"/>
            <a:chExt cx="5487" cy="661"/>
          </a:xfrm>
        </p:grpSpPr>
        <p:sp>
          <p:nvSpPr>
            <p:cNvPr id="56368" name="Rectangle 1048">
              <a:extLst>
                <a:ext uri="{FF2B5EF4-FFF2-40B4-BE49-F238E27FC236}">
                  <a16:creationId xmlns:a16="http://schemas.microsoft.com/office/drawing/2014/main" id="{260E9C02-2F3A-1E4D-A2B5-EF8D49235D70}"/>
                </a:ext>
              </a:extLst>
            </p:cNvPr>
            <p:cNvSpPr>
              <a:spLocks noChangeArrowheads="1"/>
            </p:cNvSpPr>
            <p:nvPr/>
          </p:nvSpPr>
          <p:spPr bwMode="auto">
            <a:xfrm>
              <a:off x="4896" y="2180"/>
              <a:ext cx="730" cy="31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a:solidFill>
                    <a:srgbClr val="0F116A"/>
                  </a:solidFill>
                </a:rPr>
                <a:t>100%</a:t>
              </a:r>
            </a:p>
          </p:txBody>
        </p:sp>
        <p:sp>
          <p:nvSpPr>
            <p:cNvPr id="56369" name="Rectangle 1049">
              <a:extLst>
                <a:ext uri="{FF2B5EF4-FFF2-40B4-BE49-F238E27FC236}">
                  <a16:creationId xmlns:a16="http://schemas.microsoft.com/office/drawing/2014/main" id="{96017EF4-536C-B24F-8F24-3D778D99F636}"/>
                </a:ext>
              </a:extLst>
            </p:cNvPr>
            <p:cNvSpPr>
              <a:spLocks noChangeArrowheads="1"/>
            </p:cNvSpPr>
            <p:nvPr/>
          </p:nvSpPr>
          <p:spPr bwMode="auto">
            <a:xfrm>
              <a:off x="139" y="2045"/>
              <a:ext cx="934" cy="661"/>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1</a:t>
              </a:r>
            </a:p>
            <a:p>
              <a:pPr algn="l" eaLnBrk="1" hangingPunct="1">
                <a:lnSpc>
                  <a:spcPct val="70000"/>
                </a:lnSpc>
                <a:spcBef>
                  <a:spcPct val="20000"/>
                </a:spcBef>
                <a:buClr>
                  <a:srgbClr val="0F116A"/>
                </a:buClr>
                <a:buSzPct val="120000"/>
              </a:pPr>
              <a:r>
                <a:rPr lang="en-US" altLang="en-US" sz="2000"/>
                <a:t>generation</a:t>
              </a:r>
            </a:p>
            <a:p>
              <a:pPr algn="l" eaLnBrk="1" hangingPunct="1">
                <a:lnSpc>
                  <a:spcPct val="70000"/>
                </a:lnSpc>
                <a:spcBef>
                  <a:spcPct val="20000"/>
                </a:spcBef>
                <a:buClr>
                  <a:srgbClr val="0F116A"/>
                </a:buClr>
                <a:buSzPct val="120000"/>
              </a:pPr>
              <a:r>
                <a:rPr lang="en-US" altLang="en-US" sz="2000"/>
                <a:t>(hybrids)</a:t>
              </a:r>
              <a:endParaRPr lang="en-US" altLang="en-US" sz="3000"/>
            </a:p>
          </p:txBody>
        </p:sp>
        <p:sp>
          <p:nvSpPr>
            <p:cNvPr id="56370" name="Oval 1051">
              <a:extLst>
                <a:ext uri="{FF2B5EF4-FFF2-40B4-BE49-F238E27FC236}">
                  <a16:creationId xmlns:a16="http://schemas.microsoft.com/office/drawing/2014/main" id="{B661F07D-03E6-3C44-A963-247797934C31}"/>
                </a:ext>
              </a:extLst>
            </p:cNvPr>
            <p:cNvSpPr>
              <a:spLocks noChangeArrowheads="1"/>
            </p:cNvSpPr>
            <p:nvPr/>
          </p:nvSpPr>
          <p:spPr bwMode="auto">
            <a:xfrm>
              <a:off x="3020"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1" name="Oval 1052">
              <a:extLst>
                <a:ext uri="{FF2B5EF4-FFF2-40B4-BE49-F238E27FC236}">
                  <a16:creationId xmlns:a16="http://schemas.microsoft.com/office/drawing/2014/main" id="{6FA16106-EBBB-FC4B-BF1B-E1A3185ED9F1}"/>
                </a:ext>
              </a:extLst>
            </p:cNvPr>
            <p:cNvSpPr>
              <a:spLocks noChangeArrowheads="1"/>
            </p:cNvSpPr>
            <p:nvPr/>
          </p:nvSpPr>
          <p:spPr bwMode="auto">
            <a:xfrm>
              <a:off x="3356"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2" name="Oval 1053">
              <a:extLst>
                <a:ext uri="{FF2B5EF4-FFF2-40B4-BE49-F238E27FC236}">
                  <a16:creationId xmlns:a16="http://schemas.microsoft.com/office/drawing/2014/main" id="{D358F3AF-CEC0-7C43-9A89-622F3655BEC3}"/>
                </a:ext>
              </a:extLst>
            </p:cNvPr>
            <p:cNvSpPr>
              <a:spLocks noChangeArrowheads="1"/>
            </p:cNvSpPr>
            <p:nvPr/>
          </p:nvSpPr>
          <p:spPr bwMode="auto">
            <a:xfrm>
              <a:off x="3692"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3" name="Oval 1054">
              <a:extLst>
                <a:ext uri="{FF2B5EF4-FFF2-40B4-BE49-F238E27FC236}">
                  <a16:creationId xmlns:a16="http://schemas.microsoft.com/office/drawing/2014/main" id="{A64E0473-9565-3244-A88F-9E65A1BD5807}"/>
                </a:ext>
              </a:extLst>
            </p:cNvPr>
            <p:cNvSpPr>
              <a:spLocks noChangeArrowheads="1"/>
            </p:cNvSpPr>
            <p:nvPr/>
          </p:nvSpPr>
          <p:spPr bwMode="auto">
            <a:xfrm>
              <a:off x="4028"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4" name="Oval 1055">
              <a:extLst>
                <a:ext uri="{FF2B5EF4-FFF2-40B4-BE49-F238E27FC236}">
                  <a16:creationId xmlns:a16="http://schemas.microsoft.com/office/drawing/2014/main" id="{8C1154A8-7CEC-584B-AB47-9CFFB81F74EF}"/>
                </a:ext>
              </a:extLst>
            </p:cNvPr>
            <p:cNvSpPr>
              <a:spLocks noChangeArrowheads="1"/>
            </p:cNvSpPr>
            <p:nvPr/>
          </p:nvSpPr>
          <p:spPr bwMode="auto">
            <a:xfrm>
              <a:off x="1676"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5" name="Oval 1056">
              <a:extLst>
                <a:ext uri="{FF2B5EF4-FFF2-40B4-BE49-F238E27FC236}">
                  <a16:creationId xmlns:a16="http://schemas.microsoft.com/office/drawing/2014/main" id="{AAE19134-1DCF-8A4E-9914-FCD7B0387F9F}"/>
                </a:ext>
              </a:extLst>
            </p:cNvPr>
            <p:cNvSpPr>
              <a:spLocks noChangeArrowheads="1"/>
            </p:cNvSpPr>
            <p:nvPr/>
          </p:nvSpPr>
          <p:spPr bwMode="auto">
            <a:xfrm>
              <a:off x="2012"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6" name="Oval 1057">
              <a:extLst>
                <a:ext uri="{FF2B5EF4-FFF2-40B4-BE49-F238E27FC236}">
                  <a16:creationId xmlns:a16="http://schemas.microsoft.com/office/drawing/2014/main" id="{7B912B67-6D71-C541-B598-68CFD7E41F56}"/>
                </a:ext>
              </a:extLst>
            </p:cNvPr>
            <p:cNvSpPr>
              <a:spLocks noChangeArrowheads="1"/>
            </p:cNvSpPr>
            <p:nvPr/>
          </p:nvSpPr>
          <p:spPr bwMode="auto">
            <a:xfrm>
              <a:off x="2348"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7" name="Oval 1058">
              <a:extLst>
                <a:ext uri="{FF2B5EF4-FFF2-40B4-BE49-F238E27FC236}">
                  <a16:creationId xmlns:a16="http://schemas.microsoft.com/office/drawing/2014/main" id="{8C6B6B1F-2E8D-0B40-A4E8-A453FB32DE3B}"/>
                </a:ext>
              </a:extLst>
            </p:cNvPr>
            <p:cNvSpPr>
              <a:spLocks noChangeArrowheads="1"/>
            </p:cNvSpPr>
            <p:nvPr/>
          </p:nvSpPr>
          <p:spPr bwMode="auto">
            <a:xfrm>
              <a:off x="2684"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8" name="Oval 1059">
              <a:extLst>
                <a:ext uri="{FF2B5EF4-FFF2-40B4-BE49-F238E27FC236}">
                  <a16:creationId xmlns:a16="http://schemas.microsoft.com/office/drawing/2014/main" id="{AAB920EE-677E-6D4B-B9A8-A6737979640D}"/>
                </a:ext>
              </a:extLst>
            </p:cNvPr>
            <p:cNvSpPr>
              <a:spLocks noChangeArrowheads="1"/>
            </p:cNvSpPr>
            <p:nvPr/>
          </p:nvSpPr>
          <p:spPr bwMode="auto">
            <a:xfrm>
              <a:off x="4364" y="2294"/>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79" name="Rectangle 1060">
              <a:extLst>
                <a:ext uri="{FF2B5EF4-FFF2-40B4-BE49-F238E27FC236}">
                  <a16:creationId xmlns:a16="http://schemas.microsoft.com/office/drawing/2014/main" id="{7822EBEE-084A-2E4D-8538-63EB15CF4CE6}"/>
                </a:ext>
              </a:extLst>
            </p:cNvPr>
            <p:cNvSpPr>
              <a:spLocks noChangeArrowheads="1"/>
            </p:cNvSpPr>
            <p:nvPr/>
          </p:nvSpPr>
          <p:spPr bwMode="auto">
            <a:xfrm>
              <a:off x="2304" y="2054"/>
              <a:ext cx="1700" cy="2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yellow, round peas</a:t>
              </a:r>
            </a:p>
          </p:txBody>
        </p:sp>
      </p:grpSp>
      <p:sp>
        <p:nvSpPr>
          <p:cNvPr id="420936" name="AutoShape 1096">
            <a:extLst>
              <a:ext uri="{FF2B5EF4-FFF2-40B4-BE49-F238E27FC236}">
                <a16:creationId xmlns:a16="http://schemas.microsoft.com/office/drawing/2014/main" id="{AA280932-DAB2-CB4A-B259-014FF1FC6193}"/>
              </a:ext>
            </a:extLst>
          </p:cNvPr>
          <p:cNvSpPr>
            <a:spLocks noChangeArrowheads="1"/>
          </p:cNvSpPr>
          <p:nvPr/>
        </p:nvSpPr>
        <p:spPr bwMode="auto">
          <a:xfrm>
            <a:off x="1800225" y="2179638"/>
            <a:ext cx="1355725" cy="701675"/>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800">
                <a:solidFill>
                  <a:srgbClr val="660000"/>
                </a:solidFill>
              </a:rPr>
              <a:t>Y = yellow</a:t>
            </a:r>
          </a:p>
          <a:p>
            <a:pPr algn="l"/>
            <a:r>
              <a:rPr lang="en-US" altLang="en-US" sz="1800">
                <a:solidFill>
                  <a:srgbClr val="660000"/>
                </a:solidFill>
              </a:rPr>
              <a:t>R = round</a:t>
            </a:r>
            <a:endParaRPr lang="en-US" altLang="en-US" sz="1800">
              <a:solidFill>
                <a:schemeClr val="tx2"/>
              </a:solidFill>
            </a:endParaRPr>
          </a:p>
        </p:txBody>
      </p:sp>
      <p:sp>
        <p:nvSpPr>
          <p:cNvPr id="420937" name="AutoShape 1097">
            <a:extLst>
              <a:ext uri="{FF2B5EF4-FFF2-40B4-BE49-F238E27FC236}">
                <a16:creationId xmlns:a16="http://schemas.microsoft.com/office/drawing/2014/main" id="{4F948677-763C-274A-B210-75B259B11251}"/>
              </a:ext>
            </a:extLst>
          </p:cNvPr>
          <p:cNvSpPr>
            <a:spLocks noChangeArrowheads="1"/>
          </p:cNvSpPr>
          <p:nvPr/>
        </p:nvSpPr>
        <p:spPr bwMode="auto">
          <a:xfrm>
            <a:off x="6823075" y="2179638"/>
            <a:ext cx="1520825" cy="701675"/>
          </a:xfrm>
          <a:prstGeom prst="roundRect">
            <a:avLst>
              <a:gd name="adj" fmla="val 16667"/>
            </a:avLst>
          </a:prstGeom>
          <a:solidFill>
            <a:srgbClr val="CCFF66"/>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800">
                <a:solidFill>
                  <a:srgbClr val="660000"/>
                </a:solidFill>
              </a:rPr>
              <a:t>y = green</a:t>
            </a:r>
          </a:p>
          <a:p>
            <a:pPr algn="l"/>
            <a:r>
              <a:rPr lang="en-US" altLang="en-US" sz="1800">
                <a:solidFill>
                  <a:srgbClr val="660000"/>
                </a:solidFill>
              </a:rPr>
              <a:t>r = wrinkled</a:t>
            </a:r>
            <a:endParaRPr lang="en-US" altLang="en-US" sz="1800">
              <a:solidFill>
                <a:schemeClr val="tx2"/>
              </a:solidFill>
            </a:endParaRPr>
          </a:p>
        </p:txBody>
      </p:sp>
      <p:sp>
        <p:nvSpPr>
          <p:cNvPr id="420964" name="AutoShape 1124">
            <a:extLst>
              <a:ext uri="{FF2B5EF4-FFF2-40B4-BE49-F238E27FC236}">
                <a16:creationId xmlns:a16="http://schemas.microsoft.com/office/drawing/2014/main" id="{4DF3560C-6ED6-9147-840E-CADFFBF81832}"/>
              </a:ext>
            </a:extLst>
          </p:cNvPr>
          <p:cNvSpPr>
            <a:spLocks noChangeArrowheads="1"/>
          </p:cNvSpPr>
          <p:nvPr/>
        </p:nvSpPr>
        <p:spPr bwMode="auto">
          <a:xfrm flipH="1">
            <a:off x="4375150" y="4422775"/>
            <a:ext cx="1079500" cy="1079500"/>
          </a:xfrm>
          <a:custGeom>
            <a:avLst/>
            <a:gdLst>
              <a:gd name="T0" fmla="*/ 10465303 w 21600"/>
              <a:gd name="T1" fmla="*/ 5639788 h 21600"/>
              <a:gd name="T2" fmla="*/ 27227289 w 21600"/>
              <a:gd name="T3" fmla="*/ 48312723 h 21600"/>
              <a:gd name="T4" fmla="*/ 17363907 w 21600"/>
              <a:gd name="T5" fmla="*/ 14554009 h 21600"/>
              <a:gd name="T6" fmla="*/ 59509836 w 21600"/>
              <a:gd name="T7" fmla="*/ 35826806 h 21600"/>
              <a:gd name="T8" fmla="*/ 44313925 w 21600"/>
              <a:gd name="T9" fmla="*/ 44523728 h 21600"/>
              <a:gd name="T10" fmla="*/ 35619502 w 21600"/>
              <a:gd name="T11" fmla="*/ 293253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6" y="12450"/>
                </a:moveTo>
                <a:cubicBezTo>
                  <a:pt x="17012" y="11912"/>
                  <a:pt x="17087" y="11357"/>
                  <a:pt x="17087" y="10800"/>
                </a:cubicBezTo>
                <a:cubicBezTo>
                  <a:pt x="17087" y="7327"/>
                  <a:pt x="14272" y="4513"/>
                  <a:pt x="10800" y="4513"/>
                </a:cubicBezTo>
                <a:cubicBezTo>
                  <a:pt x="7327" y="4513"/>
                  <a:pt x="4513" y="7327"/>
                  <a:pt x="4513" y="10800"/>
                </a:cubicBezTo>
                <a:cubicBezTo>
                  <a:pt x="4513" y="14272"/>
                  <a:pt x="7327" y="17087"/>
                  <a:pt x="10800" y="17087"/>
                </a:cubicBezTo>
                <a:cubicBezTo>
                  <a:pt x="10825" y="17087"/>
                  <a:pt x="10850" y="17086"/>
                  <a:pt x="10875" y="17086"/>
                </a:cubicBezTo>
                <a:lnTo>
                  <a:pt x="10928" y="21599"/>
                </a:lnTo>
                <a:cubicBezTo>
                  <a:pt x="10885" y="21599"/>
                  <a:pt x="10842" y="21599"/>
                  <a:pt x="10800" y="21600"/>
                </a:cubicBezTo>
                <a:cubicBezTo>
                  <a:pt x="4835" y="21600"/>
                  <a:pt x="0" y="16764"/>
                  <a:pt x="0" y="10800"/>
                </a:cubicBezTo>
                <a:cubicBezTo>
                  <a:pt x="0" y="4835"/>
                  <a:pt x="4835" y="0"/>
                  <a:pt x="10800" y="0"/>
                </a:cubicBezTo>
                <a:cubicBezTo>
                  <a:pt x="16764" y="0"/>
                  <a:pt x="21600" y="4835"/>
                  <a:pt x="21600" y="10800"/>
                </a:cubicBezTo>
                <a:cubicBezTo>
                  <a:pt x="21600" y="11757"/>
                  <a:pt x="21472" y="12711"/>
                  <a:pt x="21221" y="13635"/>
                </a:cubicBezTo>
                <a:lnTo>
                  <a:pt x="23826" y="14344"/>
                </a:lnTo>
                <a:lnTo>
                  <a:pt x="17742" y="17826"/>
                </a:lnTo>
                <a:lnTo>
                  <a:pt x="14261" y="11741"/>
                </a:lnTo>
                <a:lnTo>
                  <a:pt x="16866" y="12450"/>
                </a:lnTo>
                <a:close/>
              </a:path>
            </a:pathLst>
          </a:custGeom>
          <a:solidFill>
            <a:schemeClr val="tx2"/>
          </a:solidFill>
          <a:ln w="9525">
            <a:solidFill>
              <a:srgbClr val="00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20965" name="Rectangle 1125">
            <a:extLst>
              <a:ext uri="{FF2B5EF4-FFF2-40B4-BE49-F238E27FC236}">
                <a16:creationId xmlns:a16="http://schemas.microsoft.com/office/drawing/2014/main" id="{49199B40-1C1A-214B-AC94-E151525D1E6F}"/>
              </a:ext>
            </a:extLst>
          </p:cNvPr>
          <p:cNvSpPr>
            <a:spLocks noChangeArrowheads="1"/>
          </p:cNvSpPr>
          <p:nvPr/>
        </p:nvSpPr>
        <p:spPr bwMode="auto">
          <a:xfrm>
            <a:off x="4883150" y="4756150"/>
            <a:ext cx="1344613" cy="24447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600">
                <a:solidFill>
                  <a:srgbClr val="000000"/>
                </a:solidFill>
              </a:rPr>
              <a:t>self-pollinate</a:t>
            </a:r>
          </a:p>
        </p:txBody>
      </p:sp>
      <p:sp>
        <p:nvSpPr>
          <p:cNvPr id="56337" name="Rectangle 1126">
            <a:extLst>
              <a:ext uri="{FF2B5EF4-FFF2-40B4-BE49-F238E27FC236}">
                <a16:creationId xmlns:a16="http://schemas.microsoft.com/office/drawing/2014/main" id="{99C26E6E-3B05-FB48-895E-4D0564C1D25C}"/>
              </a:ext>
            </a:extLst>
          </p:cNvPr>
          <p:cNvSpPr>
            <a:spLocks noChangeArrowheads="1"/>
          </p:cNvSpPr>
          <p:nvPr/>
        </p:nvSpPr>
        <p:spPr bwMode="auto">
          <a:xfrm>
            <a:off x="298450" y="6321425"/>
            <a:ext cx="1905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20967" name="AutoShape 1127">
            <a:extLst>
              <a:ext uri="{FF2B5EF4-FFF2-40B4-BE49-F238E27FC236}">
                <a16:creationId xmlns:a16="http://schemas.microsoft.com/office/drawing/2014/main" id="{5B0849AC-A22D-9F4D-AE27-B3AD48A2E115}"/>
              </a:ext>
            </a:extLst>
          </p:cNvPr>
          <p:cNvSpPr>
            <a:spLocks noChangeArrowheads="1"/>
          </p:cNvSpPr>
          <p:nvPr/>
        </p:nvSpPr>
        <p:spPr bwMode="auto">
          <a:xfrm>
            <a:off x="7651750" y="5035550"/>
            <a:ext cx="1460500" cy="538163"/>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a:solidFill>
                  <a:srgbClr val="0F116A"/>
                </a:solidFill>
              </a:rPr>
              <a:t>9:3:3:1</a:t>
            </a:r>
          </a:p>
        </p:txBody>
      </p:sp>
      <p:sp>
        <p:nvSpPr>
          <p:cNvPr id="420992" name="AutoShape 1152">
            <a:extLst>
              <a:ext uri="{FF2B5EF4-FFF2-40B4-BE49-F238E27FC236}">
                <a16:creationId xmlns:a16="http://schemas.microsoft.com/office/drawing/2014/main" id="{A9A420A9-F87B-AD49-ADAA-16C43CBB3113}"/>
              </a:ext>
            </a:extLst>
          </p:cNvPr>
          <p:cNvSpPr>
            <a:spLocks noChangeArrowheads="1"/>
          </p:cNvSpPr>
          <p:nvPr/>
        </p:nvSpPr>
        <p:spPr bwMode="auto">
          <a:xfrm>
            <a:off x="2270125" y="5700713"/>
            <a:ext cx="1144588" cy="1058862"/>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lIns="0" rIns="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9/16</a:t>
            </a:r>
          </a:p>
          <a:p>
            <a:pPr eaLnBrk="1" hangingPunct="1">
              <a:lnSpc>
                <a:spcPct val="60000"/>
              </a:lnSpc>
              <a:spcBef>
                <a:spcPct val="20000"/>
              </a:spcBef>
              <a:buClr>
                <a:srgbClr val="0F116A"/>
              </a:buClr>
              <a:buSzPct val="120000"/>
            </a:pPr>
            <a:r>
              <a:rPr lang="en-US" altLang="en-US" sz="2000">
                <a:solidFill>
                  <a:srgbClr val="0F116A"/>
                </a:solidFill>
              </a:rPr>
              <a:t>yellow</a:t>
            </a:r>
          </a:p>
          <a:p>
            <a:pPr eaLnBrk="1" hangingPunct="1">
              <a:lnSpc>
                <a:spcPct val="60000"/>
              </a:lnSpc>
              <a:spcBef>
                <a:spcPct val="20000"/>
              </a:spcBef>
              <a:buClr>
                <a:srgbClr val="0F116A"/>
              </a:buClr>
              <a:buSzPct val="120000"/>
            </a:pPr>
            <a:r>
              <a:rPr lang="en-US" altLang="en-US" sz="2000">
                <a:solidFill>
                  <a:srgbClr val="0F116A"/>
                </a:solidFill>
              </a:rPr>
              <a:t>round </a:t>
            </a:r>
          </a:p>
          <a:p>
            <a:pPr eaLnBrk="1" hangingPunct="1">
              <a:lnSpc>
                <a:spcPct val="60000"/>
              </a:lnSpc>
              <a:spcBef>
                <a:spcPct val="20000"/>
              </a:spcBef>
              <a:buClr>
                <a:srgbClr val="0F116A"/>
              </a:buClr>
              <a:buSzPct val="120000"/>
            </a:pPr>
            <a:r>
              <a:rPr lang="en-US" altLang="en-US" sz="2000">
                <a:solidFill>
                  <a:srgbClr val="0F116A"/>
                </a:solidFill>
              </a:rPr>
              <a:t>peas</a:t>
            </a:r>
          </a:p>
        </p:txBody>
      </p:sp>
      <p:sp>
        <p:nvSpPr>
          <p:cNvPr id="420993" name="AutoShape 1153">
            <a:extLst>
              <a:ext uri="{FF2B5EF4-FFF2-40B4-BE49-F238E27FC236}">
                <a16:creationId xmlns:a16="http://schemas.microsoft.com/office/drawing/2014/main" id="{3602606F-280A-6E41-8D7C-21E4DC7EB775}"/>
              </a:ext>
            </a:extLst>
          </p:cNvPr>
          <p:cNvSpPr>
            <a:spLocks noChangeArrowheads="1"/>
          </p:cNvSpPr>
          <p:nvPr/>
        </p:nvSpPr>
        <p:spPr bwMode="auto">
          <a:xfrm>
            <a:off x="3570288" y="5700713"/>
            <a:ext cx="1144587" cy="1058862"/>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lIns="0" rIns="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3/16</a:t>
            </a:r>
          </a:p>
          <a:p>
            <a:pPr eaLnBrk="1" hangingPunct="1">
              <a:lnSpc>
                <a:spcPct val="60000"/>
              </a:lnSpc>
              <a:spcBef>
                <a:spcPct val="20000"/>
              </a:spcBef>
              <a:buClr>
                <a:srgbClr val="0F116A"/>
              </a:buClr>
              <a:buSzPct val="120000"/>
            </a:pPr>
            <a:r>
              <a:rPr lang="en-US" altLang="en-US" sz="2000">
                <a:solidFill>
                  <a:srgbClr val="0F116A"/>
                </a:solidFill>
              </a:rPr>
              <a:t>green</a:t>
            </a:r>
          </a:p>
          <a:p>
            <a:pPr eaLnBrk="1" hangingPunct="1">
              <a:lnSpc>
                <a:spcPct val="60000"/>
              </a:lnSpc>
              <a:spcBef>
                <a:spcPct val="20000"/>
              </a:spcBef>
              <a:buClr>
                <a:srgbClr val="0F116A"/>
              </a:buClr>
              <a:buSzPct val="120000"/>
            </a:pPr>
            <a:r>
              <a:rPr lang="en-US" altLang="en-US" sz="2000">
                <a:solidFill>
                  <a:srgbClr val="0F116A"/>
                </a:solidFill>
              </a:rPr>
              <a:t>round </a:t>
            </a:r>
          </a:p>
          <a:p>
            <a:pPr eaLnBrk="1" hangingPunct="1">
              <a:lnSpc>
                <a:spcPct val="60000"/>
              </a:lnSpc>
              <a:spcBef>
                <a:spcPct val="20000"/>
              </a:spcBef>
              <a:buClr>
                <a:srgbClr val="0F116A"/>
              </a:buClr>
              <a:buSzPct val="120000"/>
            </a:pPr>
            <a:r>
              <a:rPr lang="en-US" altLang="en-US" sz="2000">
                <a:solidFill>
                  <a:srgbClr val="0F116A"/>
                </a:solidFill>
              </a:rPr>
              <a:t>peas</a:t>
            </a:r>
          </a:p>
        </p:txBody>
      </p:sp>
      <p:sp>
        <p:nvSpPr>
          <p:cNvPr id="420994" name="AutoShape 1154">
            <a:extLst>
              <a:ext uri="{FF2B5EF4-FFF2-40B4-BE49-F238E27FC236}">
                <a16:creationId xmlns:a16="http://schemas.microsoft.com/office/drawing/2014/main" id="{E2624AB2-87CC-9C44-9A9D-2CD4EC855585}"/>
              </a:ext>
            </a:extLst>
          </p:cNvPr>
          <p:cNvSpPr>
            <a:spLocks noChangeArrowheads="1"/>
          </p:cNvSpPr>
          <p:nvPr/>
        </p:nvSpPr>
        <p:spPr bwMode="auto">
          <a:xfrm>
            <a:off x="4852988" y="5700713"/>
            <a:ext cx="1406525" cy="1058862"/>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lIns="0" rIns="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3/16</a:t>
            </a:r>
          </a:p>
          <a:p>
            <a:pPr eaLnBrk="1" hangingPunct="1">
              <a:lnSpc>
                <a:spcPct val="60000"/>
              </a:lnSpc>
              <a:spcBef>
                <a:spcPct val="20000"/>
              </a:spcBef>
              <a:buClr>
                <a:srgbClr val="0F116A"/>
              </a:buClr>
              <a:buSzPct val="120000"/>
            </a:pPr>
            <a:r>
              <a:rPr lang="en-US" altLang="en-US" sz="2000">
                <a:solidFill>
                  <a:srgbClr val="0F116A"/>
                </a:solidFill>
              </a:rPr>
              <a:t>yellow</a:t>
            </a:r>
          </a:p>
          <a:p>
            <a:pPr eaLnBrk="1" hangingPunct="1">
              <a:lnSpc>
                <a:spcPct val="60000"/>
              </a:lnSpc>
              <a:spcBef>
                <a:spcPct val="20000"/>
              </a:spcBef>
              <a:buClr>
                <a:srgbClr val="0F116A"/>
              </a:buClr>
              <a:buSzPct val="120000"/>
            </a:pPr>
            <a:r>
              <a:rPr lang="en-US" altLang="en-US" sz="2000">
                <a:solidFill>
                  <a:srgbClr val="0F116A"/>
                </a:solidFill>
              </a:rPr>
              <a:t>wrinkled</a:t>
            </a:r>
          </a:p>
          <a:p>
            <a:pPr eaLnBrk="1" hangingPunct="1">
              <a:lnSpc>
                <a:spcPct val="60000"/>
              </a:lnSpc>
              <a:spcBef>
                <a:spcPct val="20000"/>
              </a:spcBef>
              <a:buClr>
                <a:srgbClr val="0F116A"/>
              </a:buClr>
              <a:buSzPct val="120000"/>
            </a:pPr>
            <a:r>
              <a:rPr lang="en-US" altLang="en-US" sz="2000">
                <a:solidFill>
                  <a:srgbClr val="0F116A"/>
                </a:solidFill>
              </a:rPr>
              <a:t>peas</a:t>
            </a:r>
          </a:p>
        </p:txBody>
      </p:sp>
      <p:sp>
        <p:nvSpPr>
          <p:cNvPr id="420995" name="AutoShape 1155">
            <a:extLst>
              <a:ext uri="{FF2B5EF4-FFF2-40B4-BE49-F238E27FC236}">
                <a16:creationId xmlns:a16="http://schemas.microsoft.com/office/drawing/2014/main" id="{E82F0FEA-8D32-F449-BD1A-D97DA4543CCC}"/>
              </a:ext>
            </a:extLst>
          </p:cNvPr>
          <p:cNvSpPr>
            <a:spLocks noChangeArrowheads="1"/>
          </p:cNvSpPr>
          <p:nvPr/>
        </p:nvSpPr>
        <p:spPr bwMode="auto">
          <a:xfrm>
            <a:off x="6389688" y="5700713"/>
            <a:ext cx="1374775" cy="1058862"/>
          </a:xfrm>
          <a:prstGeom prst="roundRect">
            <a:avLst>
              <a:gd name="adj" fmla="val 16667"/>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lIns="0" rIns="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1/16</a:t>
            </a:r>
          </a:p>
          <a:p>
            <a:pPr eaLnBrk="1" hangingPunct="1">
              <a:lnSpc>
                <a:spcPct val="60000"/>
              </a:lnSpc>
              <a:spcBef>
                <a:spcPct val="20000"/>
              </a:spcBef>
              <a:buClr>
                <a:srgbClr val="0F116A"/>
              </a:buClr>
              <a:buSzPct val="120000"/>
            </a:pPr>
            <a:r>
              <a:rPr lang="en-US" altLang="en-US" sz="2000">
                <a:solidFill>
                  <a:srgbClr val="0F116A"/>
                </a:solidFill>
              </a:rPr>
              <a:t>green</a:t>
            </a:r>
          </a:p>
          <a:p>
            <a:pPr eaLnBrk="1" hangingPunct="1">
              <a:lnSpc>
                <a:spcPct val="60000"/>
              </a:lnSpc>
              <a:spcBef>
                <a:spcPct val="20000"/>
              </a:spcBef>
              <a:buClr>
                <a:srgbClr val="0F116A"/>
              </a:buClr>
              <a:buSzPct val="120000"/>
            </a:pPr>
            <a:r>
              <a:rPr lang="en-US" altLang="en-US" sz="2000">
                <a:solidFill>
                  <a:srgbClr val="0F116A"/>
                </a:solidFill>
              </a:rPr>
              <a:t>wrinkled</a:t>
            </a:r>
          </a:p>
          <a:p>
            <a:pPr eaLnBrk="1" hangingPunct="1">
              <a:lnSpc>
                <a:spcPct val="60000"/>
              </a:lnSpc>
              <a:spcBef>
                <a:spcPct val="20000"/>
              </a:spcBef>
              <a:buClr>
                <a:srgbClr val="0F116A"/>
              </a:buClr>
              <a:buSzPct val="120000"/>
            </a:pPr>
            <a:r>
              <a:rPr lang="en-US" altLang="en-US" sz="2000">
                <a:solidFill>
                  <a:srgbClr val="0F116A"/>
                </a:solidFill>
              </a:rPr>
              <a:t>peas</a:t>
            </a:r>
          </a:p>
        </p:txBody>
      </p:sp>
      <p:grpSp>
        <p:nvGrpSpPr>
          <p:cNvPr id="4" name="Group 1128">
            <a:extLst>
              <a:ext uri="{FF2B5EF4-FFF2-40B4-BE49-F238E27FC236}">
                <a16:creationId xmlns:a16="http://schemas.microsoft.com/office/drawing/2014/main" id="{ECC3B155-3CE9-914C-89D9-B78071FB343A}"/>
              </a:ext>
            </a:extLst>
          </p:cNvPr>
          <p:cNvGrpSpPr>
            <a:grpSpLocks/>
          </p:cNvGrpSpPr>
          <p:nvPr/>
        </p:nvGrpSpPr>
        <p:grpSpPr bwMode="auto">
          <a:xfrm>
            <a:off x="212725" y="5124450"/>
            <a:ext cx="7092950" cy="982663"/>
            <a:chOff x="134" y="3228"/>
            <a:chExt cx="4468" cy="619"/>
          </a:xfrm>
        </p:grpSpPr>
        <p:sp>
          <p:nvSpPr>
            <p:cNvPr id="56345" name="Rectangle 1129">
              <a:extLst>
                <a:ext uri="{FF2B5EF4-FFF2-40B4-BE49-F238E27FC236}">
                  <a16:creationId xmlns:a16="http://schemas.microsoft.com/office/drawing/2014/main" id="{7674BF8B-940D-1047-95AA-7AE3357F0C4F}"/>
                </a:ext>
              </a:extLst>
            </p:cNvPr>
            <p:cNvSpPr>
              <a:spLocks noChangeArrowheads="1"/>
            </p:cNvSpPr>
            <p:nvPr/>
          </p:nvSpPr>
          <p:spPr bwMode="auto">
            <a:xfrm>
              <a:off x="134" y="3358"/>
              <a:ext cx="934" cy="489"/>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2</a:t>
              </a:r>
            </a:p>
            <a:p>
              <a:pPr algn="l" eaLnBrk="1" hangingPunct="1">
                <a:lnSpc>
                  <a:spcPct val="70000"/>
                </a:lnSpc>
                <a:spcBef>
                  <a:spcPct val="20000"/>
                </a:spcBef>
                <a:buClr>
                  <a:srgbClr val="0F116A"/>
                </a:buClr>
                <a:buSzPct val="120000"/>
              </a:pPr>
              <a:r>
                <a:rPr lang="en-US" altLang="en-US" sz="2000"/>
                <a:t>generation</a:t>
              </a:r>
              <a:endParaRPr lang="en-US" altLang="en-US" sz="3000">
                <a:solidFill>
                  <a:srgbClr val="0F116A"/>
                </a:solidFill>
              </a:endParaRPr>
            </a:p>
          </p:txBody>
        </p:sp>
        <p:sp>
          <p:nvSpPr>
            <p:cNvPr id="56346" name="Oval 1130">
              <a:extLst>
                <a:ext uri="{FF2B5EF4-FFF2-40B4-BE49-F238E27FC236}">
                  <a16:creationId xmlns:a16="http://schemas.microsoft.com/office/drawing/2014/main" id="{4BF66DA8-632D-454E-975E-A9EAA3C1ACAF}"/>
                </a:ext>
              </a:extLst>
            </p:cNvPr>
            <p:cNvSpPr>
              <a:spLocks noChangeArrowheads="1"/>
            </p:cNvSpPr>
            <p:nvPr/>
          </p:nvSpPr>
          <p:spPr bwMode="auto">
            <a:xfrm>
              <a:off x="1647" y="3228"/>
              <a:ext cx="288" cy="288"/>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47" name="Oval 1131">
              <a:extLst>
                <a:ext uri="{FF2B5EF4-FFF2-40B4-BE49-F238E27FC236}">
                  <a16:creationId xmlns:a16="http://schemas.microsoft.com/office/drawing/2014/main" id="{810A3BD3-A912-264B-9E46-9A99CD18B456}"/>
                </a:ext>
              </a:extLst>
            </p:cNvPr>
            <p:cNvSpPr>
              <a:spLocks noChangeArrowheads="1"/>
            </p:cNvSpPr>
            <p:nvPr/>
          </p:nvSpPr>
          <p:spPr bwMode="auto">
            <a:xfrm>
              <a:off x="2466" y="3228"/>
              <a:ext cx="288" cy="288"/>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56348" name="Group 1132">
              <a:extLst>
                <a:ext uri="{FF2B5EF4-FFF2-40B4-BE49-F238E27FC236}">
                  <a16:creationId xmlns:a16="http://schemas.microsoft.com/office/drawing/2014/main" id="{BBF7E4DB-8EBB-DB4B-A337-7871BAED2341}"/>
                </a:ext>
              </a:extLst>
            </p:cNvPr>
            <p:cNvGrpSpPr>
              <a:grpSpLocks/>
            </p:cNvGrpSpPr>
            <p:nvPr/>
          </p:nvGrpSpPr>
          <p:grpSpPr bwMode="auto">
            <a:xfrm>
              <a:off x="3356" y="3261"/>
              <a:ext cx="288" cy="240"/>
              <a:chOff x="3344" y="3888"/>
              <a:chExt cx="288" cy="240"/>
            </a:xfrm>
          </p:grpSpPr>
          <p:sp>
            <p:nvSpPr>
              <p:cNvPr id="56359" name="Oval 1133">
                <a:extLst>
                  <a:ext uri="{FF2B5EF4-FFF2-40B4-BE49-F238E27FC236}">
                    <a16:creationId xmlns:a16="http://schemas.microsoft.com/office/drawing/2014/main" id="{D4AEE228-779A-FB44-A7DB-F45A5DCC199A}"/>
                  </a:ext>
                </a:extLst>
              </p:cNvPr>
              <p:cNvSpPr>
                <a:spLocks noChangeArrowheads="1"/>
              </p:cNvSpPr>
              <p:nvPr/>
            </p:nvSpPr>
            <p:spPr bwMode="auto">
              <a:xfrm>
                <a:off x="3344"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0" name="Oval 1134">
                <a:extLst>
                  <a:ext uri="{FF2B5EF4-FFF2-40B4-BE49-F238E27FC236}">
                    <a16:creationId xmlns:a16="http://schemas.microsoft.com/office/drawing/2014/main" id="{7723696F-3375-3B4F-A1F0-B827E3F42167}"/>
                  </a:ext>
                </a:extLst>
              </p:cNvPr>
              <p:cNvSpPr>
                <a:spLocks noChangeArrowheads="1"/>
              </p:cNvSpPr>
              <p:nvPr/>
            </p:nvSpPr>
            <p:spPr bwMode="auto">
              <a:xfrm>
                <a:off x="3392"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1" name="Oval 1135">
                <a:extLst>
                  <a:ext uri="{FF2B5EF4-FFF2-40B4-BE49-F238E27FC236}">
                    <a16:creationId xmlns:a16="http://schemas.microsoft.com/office/drawing/2014/main" id="{EF50A438-E953-1149-B6DD-12D6D0A777F2}"/>
                  </a:ext>
                </a:extLst>
              </p:cNvPr>
              <p:cNvSpPr>
                <a:spLocks noChangeArrowheads="1"/>
              </p:cNvSpPr>
              <p:nvPr/>
            </p:nvSpPr>
            <p:spPr bwMode="auto">
              <a:xfrm>
                <a:off x="3536" y="3984"/>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2" name="Oval 1136">
                <a:extLst>
                  <a:ext uri="{FF2B5EF4-FFF2-40B4-BE49-F238E27FC236}">
                    <a16:creationId xmlns:a16="http://schemas.microsoft.com/office/drawing/2014/main" id="{1B1B0A79-4E05-F44E-8748-3AA638DDE68D}"/>
                  </a:ext>
                </a:extLst>
              </p:cNvPr>
              <p:cNvSpPr>
                <a:spLocks noChangeArrowheads="1"/>
              </p:cNvSpPr>
              <p:nvPr/>
            </p:nvSpPr>
            <p:spPr bwMode="auto">
              <a:xfrm>
                <a:off x="3536"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3" name="Oval 1137">
                <a:extLst>
                  <a:ext uri="{FF2B5EF4-FFF2-40B4-BE49-F238E27FC236}">
                    <a16:creationId xmlns:a16="http://schemas.microsoft.com/office/drawing/2014/main" id="{6F8E2F0D-B4A6-6942-8AC0-2099D86358B4}"/>
                  </a:ext>
                </a:extLst>
              </p:cNvPr>
              <p:cNvSpPr>
                <a:spLocks noChangeArrowheads="1"/>
              </p:cNvSpPr>
              <p:nvPr/>
            </p:nvSpPr>
            <p:spPr bwMode="auto">
              <a:xfrm>
                <a:off x="3488"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4" name="Oval 1138">
                <a:extLst>
                  <a:ext uri="{FF2B5EF4-FFF2-40B4-BE49-F238E27FC236}">
                    <a16:creationId xmlns:a16="http://schemas.microsoft.com/office/drawing/2014/main" id="{2A3C4449-63A1-A441-BFEC-5347701981F3}"/>
                  </a:ext>
                </a:extLst>
              </p:cNvPr>
              <p:cNvSpPr>
                <a:spLocks noChangeArrowheads="1"/>
              </p:cNvSpPr>
              <p:nvPr/>
            </p:nvSpPr>
            <p:spPr bwMode="auto">
              <a:xfrm>
                <a:off x="3392" y="3984"/>
                <a:ext cx="96" cy="96"/>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5" name="Oval 1139">
                <a:extLst>
                  <a:ext uri="{FF2B5EF4-FFF2-40B4-BE49-F238E27FC236}">
                    <a16:creationId xmlns:a16="http://schemas.microsoft.com/office/drawing/2014/main" id="{4E9F97FD-8766-CB44-B099-306FD9E77404}"/>
                  </a:ext>
                </a:extLst>
              </p:cNvPr>
              <p:cNvSpPr>
                <a:spLocks noChangeArrowheads="1"/>
              </p:cNvSpPr>
              <p:nvPr/>
            </p:nvSpPr>
            <p:spPr bwMode="auto">
              <a:xfrm>
                <a:off x="3488"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6" name="Oval 1140">
                <a:extLst>
                  <a:ext uri="{FF2B5EF4-FFF2-40B4-BE49-F238E27FC236}">
                    <a16:creationId xmlns:a16="http://schemas.microsoft.com/office/drawing/2014/main" id="{32513C03-B47C-7B46-8572-7B67F234BC0D}"/>
                  </a:ext>
                </a:extLst>
              </p:cNvPr>
              <p:cNvSpPr>
                <a:spLocks noChangeArrowheads="1"/>
              </p:cNvSpPr>
              <p:nvPr/>
            </p:nvSpPr>
            <p:spPr bwMode="auto">
              <a:xfrm>
                <a:off x="3392"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67" name="Oval 1141">
                <a:extLst>
                  <a:ext uri="{FF2B5EF4-FFF2-40B4-BE49-F238E27FC236}">
                    <a16:creationId xmlns:a16="http://schemas.microsoft.com/office/drawing/2014/main" id="{12BD8B80-CE04-6349-A329-8503E1D24558}"/>
                  </a:ext>
                </a:extLst>
              </p:cNvPr>
              <p:cNvSpPr>
                <a:spLocks noChangeArrowheads="1"/>
              </p:cNvSpPr>
              <p:nvPr/>
            </p:nvSpPr>
            <p:spPr bwMode="auto">
              <a:xfrm>
                <a:off x="3440" y="3936"/>
                <a:ext cx="144" cy="144"/>
              </a:xfrm>
              <a:prstGeom prst="ellipse">
                <a:avLst/>
              </a:prstGeom>
              <a:solidFill>
                <a:srgbClr val="FFEA18"/>
              </a:solidFill>
              <a:ln w="9525">
                <a:solidFill>
                  <a:srgbClr val="FFEA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56349" name="Group 1142">
              <a:extLst>
                <a:ext uri="{FF2B5EF4-FFF2-40B4-BE49-F238E27FC236}">
                  <a16:creationId xmlns:a16="http://schemas.microsoft.com/office/drawing/2014/main" id="{F2888010-3130-1141-A48E-5FE0717D7130}"/>
                </a:ext>
              </a:extLst>
            </p:cNvPr>
            <p:cNvGrpSpPr>
              <a:grpSpLocks/>
            </p:cNvGrpSpPr>
            <p:nvPr/>
          </p:nvGrpSpPr>
          <p:grpSpPr bwMode="auto">
            <a:xfrm>
              <a:off x="4314" y="3261"/>
              <a:ext cx="288" cy="240"/>
              <a:chOff x="3216" y="1080"/>
              <a:chExt cx="288" cy="240"/>
            </a:xfrm>
          </p:grpSpPr>
          <p:sp>
            <p:nvSpPr>
              <p:cNvPr id="56350" name="Oval 1143">
                <a:extLst>
                  <a:ext uri="{FF2B5EF4-FFF2-40B4-BE49-F238E27FC236}">
                    <a16:creationId xmlns:a16="http://schemas.microsoft.com/office/drawing/2014/main" id="{9CB6E997-7064-764D-B55D-51DCC8F09E45}"/>
                  </a:ext>
                </a:extLst>
              </p:cNvPr>
              <p:cNvSpPr>
                <a:spLocks noChangeArrowheads="1"/>
              </p:cNvSpPr>
              <p:nvPr/>
            </p:nvSpPr>
            <p:spPr bwMode="auto">
              <a:xfrm>
                <a:off x="3216"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1" name="Oval 1144">
                <a:extLst>
                  <a:ext uri="{FF2B5EF4-FFF2-40B4-BE49-F238E27FC236}">
                    <a16:creationId xmlns:a16="http://schemas.microsoft.com/office/drawing/2014/main" id="{8148DA89-4CE6-3847-9FFF-4C1EC1A06042}"/>
                  </a:ext>
                </a:extLst>
              </p:cNvPr>
              <p:cNvSpPr>
                <a:spLocks noChangeArrowheads="1"/>
              </p:cNvSpPr>
              <p:nvPr/>
            </p:nvSpPr>
            <p:spPr bwMode="auto">
              <a:xfrm>
                <a:off x="3264"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2" name="Oval 1145">
                <a:extLst>
                  <a:ext uri="{FF2B5EF4-FFF2-40B4-BE49-F238E27FC236}">
                    <a16:creationId xmlns:a16="http://schemas.microsoft.com/office/drawing/2014/main" id="{3B0BA04B-53CE-BF46-832B-4E66B7A92B3B}"/>
                  </a:ext>
                </a:extLst>
              </p:cNvPr>
              <p:cNvSpPr>
                <a:spLocks noChangeArrowheads="1"/>
              </p:cNvSpPr>
              <p:nvPr/>
            </p:nvSpPr>
            <p:spPr bwMode="auto">
              <a:xfrm>
                <a:off x="3408" y="1176"/>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3" name="Oval 1146">
                <a:extLst>
                  <a:ext uri="{FF2B5EF4-FFF2-40B4-BE49-F238E27FC236}">
                    <a16:creationId xmlns:a16="http://schemas.microsoft.com/office/drawing/2014/main" id="{E8E909BA-3B74-C942-9306-89DC23B32AC5}"/>
                  </a:ext>
                </a:extLst>
              </p:cNvPr>
              <p:cNvSpPr>
                <a:spLocks noChangeArrowheads="1"/>
              </p:cNvSpPr>
              <p:nvPr/>
            </p:nvSpPr>
            <p:spPr bwMode="auto">
              <a:xfrm>
                <a:off x="3408"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4" name="Oval 1147">
                <a:extLst>
                  <a:ext uri="{FF2B5EF4-FFF2-40B4-BE49-F238E27FC236}">
                    <a16:creationId xmlns:a16="http://schemas.microsoft.com/office/drawing/2014/main" id="{8D94948A-2D90-3949-A2FA-962A8AC845EA}"/>
                  </a:ext>
                </a:extLst>
              </p:cNvPr>
              <p:cNvSpPr>
                <a:spLocks noChangeArrowheads="1"/>
              </p:cNvSpPr>
              <p:nvPr/>
            </p:nvSpPr>
            <p:spPr bwMode="auto">
              <a:xfrm>
                <a:off x="3360"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5" name="Oval 1148">
                <a:extLst>
                  <a:ext uri="{FF2B5EF4-FFF2-40B4-BE49-F238E27FC236}">
                    <a16:creationId xmlns:a16="http://schemas.microsoft.com/office/drawing/2014/main" id="{92ED523B-8542-9A4E-B050-84AC58E17E10}"/>
                  </a:ext>
                </a:extLst>
              </p:cNvPr>
              <p:cNvSpPr>
                <a:spLocks noChangeArrowheads="1"/>
              </p:cNvSpPr>
              <p:nvPr/>
            </p:nvSpPr>
            <p:spPr bwMode="auto">
              <a:xfrm>
                <a:off x="3264" y="1176"/>
                <a:ext cx="96" cy="96"/>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6" name="Oval 1149">
                <a:extLst>
                  <a:ext uri="{FF2B5EF4-FFF2-40B4-BE49-F238E27FC236}">
                    <a16:creationId xmlns:a16="http://schemas.microsoft.com/office/drawing/2014/main" id="{93C900EB-0F2C-D542-BB81-CF14B330888C}"/>
                  </a:ext>
                </a:extLst>
              </p:cNvPr>
              <p:cNvSpPr>
                <a:spLocks noChangeArrowheads="1"/>
              </p:cNvSpPr>
              <p:nvPr/>
            </p:nvSpPr>
            <p:spPr bwMode="auto">
              <a:xfrm>
                <a:off x="3360"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7" name="Oval 1150">
                <a:extLst>
                  <a:ext uri="{FF2B5EF4-FFF2-40B4-BE49-F238E27FC236}">
                    <a16:creationId xmlns:a16="http://schemas.microsoft.com/office/drawing/2014/main" id="{6DA5AAAF-321B-E549-B27B-D909E5A3094E}"/>
                  </a:ext>
                </a:extLst>
              </p:cNvPr>
              <p:cNvSpPr>
                <a:spLocks noChangeArrowheads="1"/>
              </p:cNvSpPr>
              <p:nvPr/>
            </p:nvSpPr>
            <p:spPr bwMode="auto">
              <a:xfrm>
                <a:off x="3264"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6358" name="Oval 1151">
                <a:extLst>
                  <a:ext uri="{FF2B5EF4-FFF2-40B4-BE49-F238E27FC236}">
                    <a16:creationId xmlns:a16="http://schemas.microsoft.com/office/drawing/2014/main" id="{CD7A846A-E661-4F40-A9FE-810262088D85}"/>
                  </a:ext>
                </a:extLst>
              </p:cNvPr>
              <p:cNvSpPr>
                <a:spLocks noChangeArrowheads="1"/>
              </p:cNvSpPr>
              <p:nvPr/>
            </p:nvSpPr>
            <p:spPr bwMode="auto">
              <a:xfrm>
                <a:off x="3312" y="1128"/>
                <a:ext cx="144" cy="144"/>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420886" name="Rectangle 1046">
            <a:extLst>
              <a:ext uri="{FF2B5EF4-FFF2-40B4-BE49-F238E27FC236}">
                <a16:creationId xmlns:a16="http://schemas.microsoft.com/office/drawing/2014/main" id="{BB61FED1-A3DD-E845-89C2-0C7FE20EDB82}"/>
              </a:ext>
            </a:extLst>
          </p:cNvPr>
          <p:cNvSpPr>
            <a:spLocks noChangeArrowheads="1"/>
          </p:cNvSpPr>
          <p:nvPr/>
        </p:nvSpPr>
        <p:spPr bwMode="auto">
          <a:xfrm>
            <a:off x="4489450" y="4022725"/>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936"/>
                                        </p:tgtEl>
                                        <p:attrNameLst>
                                          <p:attrName>style.visibility</p:attrName>
                                        </p:attrNameLst>
                                      </p:cBhvr>
                                      <p:to>
                                        <p:strVal val="visible"/>
                                      </p:to>
                                    </p:set>
                                    <p:animEffect transition="in" filter="wipe(left)">
                                      <p:cBhvr>
                                        <p:cTn id="12" dur="500"/>
                                        <p:tgtEl>
                                          <p:spTgt spid="420936"/>
                                        </p:tgtEl>
                                      </p:cBhvr>
                                    </p:animEffect>
                                  </p:childTnLst>
                                  <p:subTnLst>
                                    <p:audio>
                                      <p:cMediaNode>
                                        <p:cTn display="0" masterRel="sameClick">
                                          <p:stCondLst>
                                            <p:cond evt="begin" delay="0">
                                              <p:tn val="10"/>
                                            </p:cond>
                                          </p:stCondLst>
                                          <p:endCondLst>
                                            <p:cond evt="onStopAudio" delay="0">
                                              <p:tgtEl>
                                                <p:sldTgt/>
                                              </p:tgtEl>
                                            </p:cond>
                                          </p:endCondLst>
                                        </p:cTn>
                                        <p:tgtEl>
                                          <p:sndTgt r:embed="rId4" name="Pencil Che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0937"/>
                                        </p:tgtEl>
                                        <p:attrNameLst>
                                          <p:attrName>style.visibility</p:attrName>
                                        </p:attrNameLst>
                                      </p:cBhvr>
                                      <p:to>
                                        <p:strVal val="visible"/>
                                      </p:to>
                                    </p:set>
                                    <p:animEffect transition="in" filter="wipe(left)">
                                      <p:cBhvr>
                                        <p:cTn id="17" dur="500"/>
                                        <p:tgtEl>
                                          <p:spTgt spid="420937"/>
                                        </p:tgtEl>
                                      </p:cBhvr>
                                    </p:animEffect>
                                  </p:childTnLst>
                                  <p:subTnLst>
                                    <p:audio>
                                      <p:cMediaNode>
                                        <p:cTn display="0" masterRel="sameClick">
                                          <p:stCondLst>
                                            <p:cond evt="begin" delay="0">
                                              <p:tn val="15"/>
                                            </p:cond>
                                          </p:stCondLst>
                                          <p:endCondLst>
                                            <p:cond evt="onStopAudio" delay="0">
                                              <p:tgtEl>
                                                <p:sldTgt/>
                                              </p:tgtEl>
                                            </p:cond>
                                          </p:endCondLst>
                                        </p:cTn>
                                        <p:tgtEl>
                                          <p:sndTgt r:embed="rId4" name="Pencil Che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0871">
                                            <p:txEl>
                                              <p:pRg st="0" end="0"/>
                                            </p:txEl>
                                          </p:spTgt>
                                        </p:tgtEl>
                                        <p:attrNameLst>
                                          <p:attrName>style.visibility</p:attrName>
                                        </p:attrNameLst>
                                      </p:cBhvr>
                                      <p:to>
                                        <p:strVal val="visible"/>
                                      </p:to>
                                    </p:set>
                                    <p:animEffect transition="in" filter="wipe(left)">
                                      <p:cBhvr>
                                        <p:cTn id="22" dur="500"/>
                                        <p:tgtEl>
                                          <p:spTgt spid="420871">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5" name="Vibro Up"/>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20872">
                                            <p:txEl>
                                              <p:pRg st="0" end="0"/>
                                            </p:txEl>
                                          </p:spTgt>
                                        </p:tgtEl>
                                        <p:attrNameLst>
                                          <p:attrName>style.visibility</p:attrName>
                                        </p:attrNameLst>
                                      </p:cBhvr>
                                      <p:to>
                                        <p:strVal val="visible"/>
                                      </p:to>
                                    </p:set>
                                    <p:animEffect transition="in" filter="wipe(left)">
                                      <p:cBhvr>
                                        <p:cTn id="27" dur="500"/>
                                        <p:tgtEl>
                                          <p:spTgt spid="42087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20886">
                                            <p:txEl>
                                              <p:pRg st="0" end="0"/>
                                            </p:txEl>
                                          </p:spTgt>
                                        </p:tgtEl>
                                        <p:attrNameLst>
                                          <p:attrName>style.visibility</p:attrName>
                                        </p:attrNameLst>
                                      </p:cBhvr>
                                      <p:to>
                                        <p:strVal val="visible"/>
                                      </p:to>
                                    </p:set>
                                    <p:animEffect transition="in" filter="wipe(left)">
                                      <p:cBhvr>
                                        <p:cTn id="32" dur="500"/>
                                        <p:tgtEl>
                                          <p:spTgt spid="420886">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5" name="Vibro Up"/>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420964"/>
                                        </p:tgtEl>
                                        <p:attrNameLst>
                                          <p:attrName>style.visibility</p:attrName>
                                        </p:attrNameLst>
                                      </p:cBhvr>
                                      <p:to>
                                        <p:strVal val="visible"/>
                                      </p:to>
                                    </p:set>
                                    <p:animEffect transition="in" filter="wheel(1)">
                                      <p:cBhvr>
                                        <p:cTn id="37" dur="500"/>
                                        <p:tgtEl>
                                          <p:spTgt spid="420964"/>
                                        </p:tgtEl>
                                      </p:cBhvr>
                                    </p:animEffect>
                                  </p:childTnLst>
                                </p:cTn>
                              </p:par>
                            </p:childTnLst>
                          </p:cTn>
                        </p:par>
                        <p:par>
                          <p:cTn id="38" fill="hold" nodeType="afterGroup">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20965"/>
                                        </p:tgtEl>
                                        <p:attrNameLst>
                                          <p:attrName>style.visibility</p:attrName>
                                        </p:attrNameLst>
                                      </p:cBhvr>
                                      <p:to>
                                        <p:strVal val="visible"/>
                                      </p:to>
                                    </p:set>
                                    <p:animEffect transition="in" filter="wipe(left)">
                                      <p:cBhvr>
                                        <p:cTn id="41" dur="500"/>
                                        <p:tgtEl>
                                          <p:spTgt spid="420965"/>
                                        </p:tgtEl>
                                      </p:cBhvr>
                                    </p:animEffect>
                                  </p:childTnLst>
                                  <p:subTnLst>
                                    <p:audio>
                                      <p:cMediaNode>
                                        <p:cTn display="0" masterRel="sameClick">
                                          <p:stCondLst>
                                            <p:cond evt="begin" delay="0">
                                              <p:tn val="39"/>
                                            </p:cond>
                                          </p:stCondLst>
                                          <p:endCondLst>
                                            <p:cond evt="onStopAudio" delay="0">
                                              <p:tgtEl>
                                                <p:sldTgt/>
                                              </p:tgtEl>
                                            </p:cond>
                                          </p:endCondLst>
                                        </p:cTn>
                                        <p:tgtEl>
                                          <p:sndTgt r:embed="rId6" name="Chimes"/>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subTnLst>
                                    <p:audio>
                                      <p:cMediaNode>
                                        <p:cTn display="0" masterRel="sameClick">
                                          <p:stCondLst>
                                            <p:cond evt="begin" delay="0">
                                              <p:tn val="44"/>
                                            </p:cond>
                                          </p:stCondLst>
                                          <p:endCondLst>
                                            <p:cond evt="onStopAudio" delay="0">
                                              <p:tgtEl>
                                                <p:sldTgt/>
                                              </p:tgtEl>
                                            </p:cond>
                                          </p:endCondLst>
                                        </p:cTn>
                                        <p:tgtEl>
                                          <p:sndTgt r:embed="rId3"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20992"/>
                                        </p:tgtEl>
                                        <p:attrNameLst>
                                          <p:attrName>style.visibility</p:attrName>
                                        </p:attrNameLst>
                                      </p:cBhvr>
                                      <p:to>
                                        <p:strVal val="visible"/>
                                      </p:to>
                                    </p:set>
                                    <p:animEffect transition="in" filter="wipe(left)">
                                      <p:cBhvr>
                                        <p:cTn id="51" dur="500"/>
                                        <p:tgtEl>
                                          <p:spTgt spid="420992"/>
                                        </p:tgtEl>
                                      </p:cBhvr>
                                    </p:animEffect>
                                  </p:childTnLst>
                                  <p:subTnLst>
                                    <p:audio>
                                      <p:cMediaNode>
                                        <p:cTn display="0" masterRel="sameClick">
                                          <p:stCondLst>
                                            <p:cond evt="begin" delay="0">
                                              <p:tn val="49"/>
                                            </p:cond>
                                          </p:stCondLst>
                                          <p:endCondLst>
                                            <p:cond evt="onStopAudio" delay="0">
                                              <p:tgtEl>
                                                <p:sldTgt/>
                                              </p:tgtEl>
                                            </p:cond>
                                          </p:endCondLst>
                                        </p:cTn>
                                        <p:tgtEl>
                                          <p:sndTgt r:embed="rId4" name="Pencil Check"/>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993"/>
                                        </p:tgtEl>
                                        <p:attrNameLst>
                                          <p:attrName>style.visibility</p:attrName>
                                        </p:attrNameLst>
                                      </p:cBhvr>
                                      <p:to>
                                        <p:strVal val="visible"/>
                                      </p:to>
                                    </p:set>
                                    <p:animEffect transition="in" filter="wipe(left)">
                                      <p:cBhvr>
                                        <p:cTn id="56" dur="500"/>
                                        <p:tgtEl>
                                          <p:spTgt spid="420993"/>
                                        </p:tgtEl>
                                      </p:cBhvr>
                                    </p:animEffect>
                                  </p:childTnLst>
                                  <p:subTnLst>
                                    <p:audio>
                                      <p:cMediaNode>
                                        <p:cTn display="0" masterRel="sameClick">
                                          <p:stCondLst>
                                            <p:cond evt="begin" delay="0">
                                              <p:tn val="54"/>
                                            </p:cond>
                                          </p:stCondLst>
                                          <p:endCondLst>
                                            <p:cond evt="onStopAudio" delay="0">
                                              <p:tgtEl>
                                                <p:sldTgt/>
                                              </p:tgtEl>
                                            </p:cond>
                                          </p:endCondLst>
                                        </p:cTn>
                                        <p:tgtEl>
                                          <p:sndTgt r:embed="rId4" name="Pencil Check"/>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994"/>
                                        </p:tgtEl>
                                        <p:attrNameLst>
                                          <p:attrName>style.visibility</p:attrName>
                                        </p:attrNameLst>
                                      </p:cBhvr>
                                      <p:to>
                                        <p:strVal val="visible"/>
                                      </p:to>
                                    </p:set>
                                    <p:animEffect transition="in" filter="wipe(left)">
                                      <p:cBhvr>
                                        <p:cTn id="61" dur="500"/>
                                        <p:tgtEl>
                                          <p:spTgt spid="420994"/>
                                        </p:tgtEl>
                                      </p:cBhvr>
                                    </p:animEffect>
                                  </p:childTnLst>
                                  <p:subTnLst>
                                    <p:audio>
                                      <p:cMediaNode>
                                        <p:cTn display="0" masterRel="sameClick">
                                          <p:stCondLst>
                                            <p:cond evt="begin" delay="0">
                                              <p:tn val="59"/>
                                            </p:cond>
                                          </p:stCondLst>
                                          <p:endCondLst>
                                            <p:cond evt="onStopAudio" delay="0">
                                              <p:tgtEl>
                                                <p:sldTgt/>
                                              </p:tgtEl>
                                            </p:cond>
                                          </p:endCondLst>
                                        </p:cTn>
                                        <p:tgtEl>
                                          <p:sndTgt r:embed="rId4"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20995"/>
                                        </p:tgtEl>
                                        <p:attrNameLst>
                                          <p:attrName>style.visibility</p:attrName>
                                        </p:attrNameLst>
                                      </p:cBhvr>
                                      <p:to>
                                        <p:strVal val="visible"/>
                                      </p:to>
                                    </p:set>
                                    <p:animEffect transition="in" filter="wipe(left)">
                                      <p:cBhvr>
                                        <p:cTn id="66" dur="500"/>
                                        <p:tgtEl>
                                          <p:spTgt spid="420995"/>
                                        </p:tgtEl>
                                      </p:cBhvr>
                                    </p:animEffect>
                                  </p:childTnLst>
                                  <p:subTnLst>
                                    <p:audio>
                                      <p:cMediaNode>
                                        <p:cTn display="0" masterRel="sameClick">
                                          <p:stCondLst>
                                            <p:cond evt="begin" delay="0">
                                              <p:tn val="64"/>
                                            </p:cond>
                                          </p:stCondLst>
                                          <p:endCondLst>
                                            <p:cond evt="onStopAudio" delay="0">
                                              <p:tgtEl>
                                                <p:sldTgt/>
                                              </p:tgtEl>
                                            </p:cond>
                                          </p:endCondLst>
                                        </p:cTn>
                                        <p:tgtEl>
                                          <p:sndTgt r:embed="rId4" name="Pencil Check"/>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20967"/>
                                        </p:tgtEl>
                                        <p:attrNameLst>
                                          <p:attrName>style.visibility</p:attrName>
                                        </p:attrNameLst>
                                      </p:cBhvr>
                                      <p:to>
                                        <p:strVal val="visible"/>
                                      </p:to>
                                    </p:set>
                                    <p:animEffect transition="in" filter="wipe(left)">
                                      <p:cBhvr>
                                        <p:cTn id="71" dur="500"/>
                                        <p:tgtEl>
                                          <p:spTgt spid="420967"/>
                                        </p:tgtEl>
                                      </p:cBhvr>
                                    </p:animEffect>
                                  </p:childTnLst>
                                  <p:subTnLst>
                                    <p:audio>
                                      <p:cMediaNode>
                                        <p:cTn display="0" masterRel="sameClick">
                                          <p:stCondLst>
                                            <p:cond evt="begin" delay="0">
                                              <p:tn val="69"/>
                                            </p:cond>
                                          </p:stCondLst>
                                          <p:endCondLst>
                                            <p:cond evt="onStopAudio" delay="0">
                                              <p:tgtEl>
                                                <p:sldTgt/>
                                              </p:tgtEl>
                                            </p:cond>
                                          </p:endCondLst>
                                        </p:cTn>
                                        <p:tgtEl>
                                          <p:sndTgt r:embed="rId6"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1" grpId="0" build="p" autoUpdateAnimBg="0"/>
      <p:bldP spid="420872" grpId="0" build="p" autoUpdateAnimBg="0"/>
      <p:bldP spid="420936" grpId="0" animBg="1" autoUpdateAnimBg="0"/>
      <p:bldP spid="420937" grpId="0" animBg="1" autoUpdateAnimBg="0"/>
      <p:bldP spid="420964" grpId="0" animBg="1"/>
      <p:bldP spid="420965" grpId="0" animBg="1" autoUpdateAnimBg="0"/>
      <p:bldP spid="420967" grpId="0" animBg="1" autoUpdateAnimBg="0"/>
      <p:bldP spid="420992" grpId="0" animBg="1" autoUpdateAnimBg="0"/>
      <p:bldP spid="420993" grpId="0" animBg="1" autoUpdateAnimBg="0"/>
      <p:bldP spid="420994" grpId="0" animBg="1" autoUpdateAnimBg="0"/>
      <p:bldP spid="420995" grpId="0" animBg="1" autoUpdateAnimBg="0"/>
      <p:bldP spid="42088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755CDB3-E347-FC4B-B820-2B8E45F6138E}"/>
              </a:ext>
            </a:extLst>
          </p:cNvPr>
          <p:cNvSpPr>
            <a:spLocks noGrp="1" noChangeArrowheads="1"/>
          </p:cNvSpPr>
          <p:nvPr>
            <p:ph type="title"/>
          </p:nvPr>
        </p:nvSpPr>
        <p:spPr/>
        <p:txBody>
          <a:bodyPr/>
          <a:lstStyle/>
          <a:p>
            <a:pPr eaLnBrk="1" hangingPunct="1"/>
            <a:r>
              <a:rPr lang="en-US" altLang="en-US"/>
              <a:t>What’s going on here?</a:t>
            </a:r>
          </a:p>
        </p:txBody>
      </p:sp>
      <p:sp>
        <p:nvSpPr>
          <p:cNvPr id="422915" name="Rectangle 3" descr="Rectangle: Click to edit Master text styles&#13;&#10;Second level&#13;&#10;Third level&#13;&#10;Fourth level&#13;&#10;Fifth level">
            <a:extLst>
              <a:ext uri="{FF2B5EF4-FFF2-40B4-BE49-F238E27FC236}">
                <a16:creationId xmlns:a16="http://schemas.microsoft.com/office/drawing/2014/main" id="{3CF3FFD3-03BC-B44B-AD6F-12423DA71719}"/>
              </a:ext>
            </a:extLst>
          </p:cNvPr>
          <p:cNvSpPr>
            <a:spLocks noGrp="1" noChangeArrowheads="1"/>
          </p:cNvSpPr>
          <p:nvPr>
            <p:ph type="body" idx="1"/>
          </p:nvPr>
        </p:nvSpPr>
        <p:spPr>
          <a:xfrm>
            <a:off x="838200" y="1371600"/>
            <a:ext cx="8305800" cy="1524000"/>
          </a:xfrm>
        </p:spPr>
        <p:txBody>
          <a:bodyPr/>
          <a:lstStyle/>
          <a:p>
            <a:pPr eaLnBrk="1" hangingPunct="1">
              <a:lnSpc>
                <a:spcPct val="90000"/>
              </a:lnSpc>
            </a:pPr>
            <a:r>
              <a:rPr lang="en-US" altLang="en-US" dirty="0"/>
              <a:t>If </a:t>
            </a:r>
            <a:r>
              <a:rPr lang="en-US" altLang="en-US" u="sng" dirty="0"/>
              <a:t>genes</a:t>
            </a:r>
            <a:r>
              <a:rPr lang="en-US" altLang="en-US" dirty="0"/>
              <a:t> are on different chromosomes…</a:t>
            </a:r>
          </a:p>
          <a:p>
            <a:pPr lvl="1" eaLnBrk="1" hangingPunct="1">
              <a:lnSpc>
                <a:spcPct val="90000"/>
              </a:lnSpc>
            </a:pPr>
            <a:r>
              <a:rPr lang="en-US" altLang="en-US" dirty="0">
                <a:ea typeface="ＭＳ Ｐゴシック" panose="020B0600070205080204" pitchFamily="34" charset="-128"/>
              </a:rPr>
              <a:t>how do they assort in the gametes?</a:t>
            </a:r>
          </a:p>
          <a:p>
            <a:pPr lvl="1" eaLnBrk="1" hangingPunct="1">
              <a:lnSpc>
                <a:spcPct val="90000"/>
              </a:lnSpc>
            </a:pPr>
            <a:r>
              <a:rPr lang="en-US" altLang="en-US" u="sng" dirty="0">
                <a:ea typeface="ＭＳ Ｐゴシック" panose="020B0600070205080204" pitchFamily="34" charset="-128"/>
              </a:rPr>
              <a:t>together</a:t>
            </a:r>
            <a:r>
              <a:rPr lang="en-US" altLang="en-US" dirty="0">
                <a:ea typeface="ＭＳ Ｐゴシック" panose="020B0600070205080204" pitchFamily="34" charset="-128"/>
              </a:rPr>
              <a:t> or </a:t>
            </a:r>
            <a:r>
              <a:rPr lang="en-US" altLang="en-US" u="sng" dirty="0">
                <a:ea typeface="ＭＳ Ｐゴシック" panose="020B0600070205080204" pitchFamily="34" charset="-128"/>
              </a:rPr>
              <a:t>independently</a:t>
            </a:r>
            <a:r>
              <a:rPr lang="en-US" altLang="en-US" dirty="0">
                <a:ea typeface="ＭＳ Ｐゴシック" panose="020B0600070205080204" pitchFamily="34" charset="-128"/>
              </a:rPr>
              <a:t>?</a:t>
            </a:r>
          </a:p>
        </p:txBody>
      </p:sp>
      <p:grpSp>
        <p:nvGrpSpPr>
          <p:cNvPr id="58372" name="Group 42">
            <a:extLst>
              <a:ext uri="{FF2B5EF4-FFF2-40B4-BE49-F238E27FC236}">
                <a16:creationId xmlns:a16="http://schemas.microsoft.com/office/drawing/2014/main" id="{76353C50-4F38-F840-B616-516F264B8715}"/>
              </a:ext>
            </a:extLst>
          </p:cNvPr>
          <p:cNvGrpSpPr>
            <a:grpSpLocks/>
          </p:cNvGrpSpPr>
          <p:nvPr/>
        </p:nvGrpSpPr>
        <p:grpSpPr bwMode="auto">
          <a:xfrm>
            <a:off x="1257300" y="2941638"/>
            <a:ext cx="1143000" cy="1143000"/>
            <a:chOff x="792" y="1853"/>
            <a:chExt cx="720" cy="720"/>
          </a:xfrm>
        </p:grpSpPr>
        <p:sp>
          <p:nvSpPr>
            <p:cNvPr id="58399" name="Oval 5">
              <a:extLst>
                <a:ext uri="{FF2B5EF4-FFF2-40B4-BE49-F238E27FC236}">
                  <a16:creationId xmlns:a16="http://schemas.microsoft.com/office/drawing/2014/main" id="{691C117A-55E1-6040-BEBD-BA6E8C654685}"/>
                </a:ext>
              </a:extLst>
            </p:cNvPr>
            <p:cNvSpPr>
              <a:spLocks noChangeArrowheads="1"/>
            </p:cNvSpPr>
            <p:nvPr/>
          </p:nvSpPr>
          <p:spPr bwMode="auto">
            <a:xfrm>
              <a:off x="792" y="1853"/>
              <a:ext cx="720" cy="720"/>
            </a:xfrm>
            <a:prstGeom prst="ellipse">
              <a:avLst/>
            </a:prstGeom>
            <a:solidFill>
              <a:srgbClr val="FFEA18"/>
            </a:solidFill>
            <a:ln w="9525">
              <a:solidFill>
                <a:srgbClr val="440044"/>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400" name="Rectangle 6">
              <a:extLst>
                <a:ext uri="{FF2B5EF4-FFF2-40B4-BE49-F238E27FC236}">
                  <a16:creationId xmlns:a16="http://schemas.microsoft.com/office/drawing/2014/main" id="{2BE00859-A441-0C4D-BA84-B4379B3EFEC0}"/>
                </a:ext>
              </a:extLst>
            </p:cNvPr>
            <p:cNvSpPr>
              <a:spLocks noChangeArrowheads="1"/>
            </p:cNvSpPr>
            <p:nvPr/>
          </p:nvSpPr>
          <p:spPr bwMode="auto">
            <a:xfrm>
              <a:off x="814" y="2040"/>
              <a:ext cx="676"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grpSp>
      <p:grpSp>
        <p:nvGrpSpPr>
          <p:cNvPr id="3" name="Group 8">
            <a:extLst>
              <a:ext uri="{FF2B5EF4-FFF2-40B4-BE49-F238E27FC236}">
                <a16:creationId xmlns:a16="http://schemas.microsoft.com/office/drawing/2014/main" id="{27642D90-7F47-E04C-989F-7C31DBDDC408}"/>
              </a:ext>
            </a:extLst>
          </p:cNvPr>
          <p:cNvGrpSpPr>
            <a:grpSpLocks/>
          </p:cNvGrpSpPr>
          <p:nvPr/>
        </p:nvGrpSpPr>
        <p:grpSpPr bwMode="auto">
          <a:xfrm>
            <a:off x="838200" y="4876800"/>
            <a:ext cx="838200" cy="838200"/>
            <a:chOff x="624" y="1920"/>
            <a:chExt cx="528" cy="528"/>
          </a:xfrm>
        </p:grpSpPr>
        <p:sp>
          <p:nvSpPr>
            <p:cNvPr id="58397" name="Oval 9">
              <a:extLst>
                <a:ext uri="{FF2B5EF4-FFF2-40B4-BE49-F238E27FC236}">
                  <a16:creationId xmlns:a16="http://schemas.microsoft.com/office/drawing/2014/main" id="{5C55B365-B5E1-8C40-8CA9-C35180DE17A4}"/>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98" name="Rectangle 10">
              <a:extLst>
                <a:ext uri="{FF2B5EF4-FFF2-40B4-BE49-F238E27FC236}">
                  <a16:creationId xmlns:a16="http://schemas.microsoft.com/office/drawing/2014/main" id="{0BC5783A-055C-294B-87C1-A53ADD9C84F1}"/>
                </a:ext>
              </a:extLst>
            </p:cNvPr>
            <p:cNvSpPr>
              <a:spLocks noChangeArrowheads="1"/>
            </p:cNvSpPr>
            <p:nvPr/>
          </p:nvSpPr>
          <p:spPr bwMode="auto">
            <a:xfrm>
              <a:off x="666" y="2016"/>
              <a:ext cx="4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endParaRPr lang="en-US" altLang="en-US" sz="3000">
                <a:solidFill>
                  <a:schemeClr val="tx2"/>
                </a:solidFill>
              </a:endParaRPr>
            </a:p>
          </p:txBody>
        </p:sp>
      </p:grpSp>
      <p:grpSp>
        <p:nvGrpSpPr>
          <p:cNvPr id="4" name="Group 11">
            <a:extLst>
              <a:ext uri="{FF2B5EF4-FFF2-40B4-BE49-F238E27FC236}">
                <a16:creationId xmlns:a16="http://schemas.microsoft.com/office/drawing/2014/main" id="{3FC2F297-ED68-C444-A50F-8A379BFB8466}"/>
              </a:ext>
            </a:extLst>
          </p:cNvPr>
          <p:cNvGrpSpPr>
            <a:grpSpLocks/>
          </p:cNvGrpSpPr>
          <p:nvPr/>
        </p:nvGrpSpPr>
        <p:grpSpPr bwMode="auto">
          <a:xfrm>
            <a:off x="1981200" y="4876800"/>
            <a:ext cx="838200" cy="838200"/>
            <a:chOff x="624" y="1920"/>
            <a:chExt cx="528" cy="528"/>
          </a:xfrm>
        </p:grpSpPr>
        <p:sp>
          <p:nvSpPr>
            <p:cNvPr id="58395" name="Oval 12">
              <a:extLst>
                <a:ext uri="{FF2B5EF4-FFF2-40B4-BE49-F238E27FC236}">
                  <a16:creationId xmlns:a16="http://schemas.microsoft.com/office/drawing/2014/main" id="{16C82152-1019-3A45-B1F5-0256DA69757A}"/>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96" name="Rectangle 13">
              <a:extLst>
                <a:ext uri="{FF2B5EF4-FFF2-40B4-BE49-F238E27FC236}">
                  <a16:creationId xmlns:a16="http://schemas.microsoft.com/office/drawing/2014/main" id="{3D46C34D-328E-364D-9275-E07535D363BA}"/>
                </a:ext>
              </a:extLst>
            </p:cNvPr>
            <p:cNvSpPr>
              <a:spLocks noChangeArrowheads="1"/>
            </p:cNvSpPr>
            <p:nvPr/>
          </p:nvSpPr>
          <p:spPr bwMode="auto">
            <a:xfrm>
              <a:off x="719" y="2016"/>
              <a:ext cx="34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endParaRPr lang="en-US" altLang="en-US" sz="3000">
                <a:solidFill>
                  <a:schemeClr val="tx2"/>
                </a:solidFill>
              </a:endParaRPr>
            </a:p>
          </p:txBody>
        </p:sp>
      </p:grpSp>
      <p:sp>
        <p:nvSpPr>
          <p:cNvPr id="422926" name="AutoShape 14">
            <a:extLst>
              <a:ext uri="{FF2B5EF4-FFF2-40B4-BE49-F238E27FC236}">
                <a16:creationId xmlns:a16="http://schemas.microsoft.com/office/drawing/2014/main" id="{70C46799-7863-3B4B-A480-B5F72817A00A}"/>
              </a:ext>
            </a:extLst>
          </p:cNvPr>
          <p:cNvSpPr>
            <a:spLocks noChangeArrowheads="1"/>
          </p:cNvSpPr>
          <p:nvPr/>
        </p:nvSpPr>
        <p:spPr bwMode="auto">
          <a:xfrm>
            <a:off x="1714500" y="4152900"/>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76" name="Oval 16">
            <a:extLst>
              <a:ext uri="{FF2B5EF4-FFF2-40B4-BE49-F238E27FC236}">
                <a16:creationId xmlns:a16="http://schemas.microsoft.com/office/drawing/2014/main" id="{31B73218-9809-2949-8A06-BF0934195DEB}"/>
              </a:ext>
            </a:extLst>
          </p:cNvPr>
          <p:cNvSpPr>
            <a:spLocks noChangeArrowheads="1"/>
          </p:cNvSpPr>
          <p:nvPr/>
        </p:nvSpPr>
        <p:spPr bwMode="auto">
          <a:xfrm>
            <a:off x="6284913" y="2933700"/>
            <a:ext cx="1143000" cy="1143000"/>
          </a:xfrm>
          <a:prstGeom prst="ellipse">
            <a:avLst/>
          </a:prstGeom>
          <a:solidFill>
            <a:srgbClr val="FFEA18"/>
          </a:solidFill>
          <a:ln w="9525">
            <a:solidFill>
              <a:srgbClr val="440044"/>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77" name="Rectangle 17">
            <a:extLst>
              <a:ext uri="{FF2B5EF4-FFF2-40B4-BE49-F238E27FC236}">
                <a16:creationId xmlns:a16="http://schemas.microsoft.com/office/drawing/2014/main" id="{2F2CD3A4-B52F-2A4B-BBC2-2C601A13380B}"/>
              </a:ext>
            </a:extLst>
          </p:cNvPr>
          <p:cNvSpPr>
            <a:spLocks noChangeArrowheads="1"/>
          </p:cNvSpPr>
          <p:nvPr/>
        </p:nvSpPr>
        <p:spPr bwMode="auto">
          <a:xfrm>
            <a:off x="6319838" y="3230563"/>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grpSp>
        <p:nvGrpSpPr>
          <p:cNvPr id="5" name="Group 18">
            <a:extLst>
              <a:ext uri="{FF2B5EF4-FFF2-40B4-BE49-F238E27FC236}">
                <a16:creationId xmlns:a16="http://schemas.microsoft.com/office/drawing/2014/main" id="{19B9F36B-1C53-2F4B-95FB-0DF55F0AA664}"/>
              </a:ext>
            </a:extLst>
          </p:cNvPr>
          <p:cNvGrpSpPr>
            <a:grpSpLocks/>
          </p:cNvGrpSpPr>
          <p:nvPr/>
        </p:nvGrpSpPr>
        <p:grpSpPr bwMode="auto">
          <a:xfrm>
            <a:off x="5865813" y="4876800"/>
            <a:ext cx="838200" cy="838200"/>
            <a:chOff x="624" y="1920"/>
            <a:chExt cx="528" cy="528"/>
          </a:xfrm>
        </p:grpSpPr>
        <p:sp>
          <p:nvSpPr>
            <p:cNvPr id="58393" name="Oval 19">
              <a:extLst>
                <a:ext uri="{FF2B5EF4-FFF2-40B4-BE49-F238E27FC236}">
                  <a16:creationId xmlns:a16="http://schemas.microsoft.com/office/drawing/2014/main" id="{03148460-C115-1A45-9EF9-8AF229935AD1}"/>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94" name="Rectangle 20">
              <a:extLst>
                <a:ext uri="{FF2B5EF4-FFF2-40B4-BE49-F238E27FC236}">
                  <a16:creationId xmlns:a16="http://schemas.microsoft.com/office/drawing/2014/main" id="{553B09C1-3C1F-0345-A8C5-E775F1D7C9DC}"/>
                </a:ext>
              </a:extLst>
            </p:cNvPr>
            <p:cNvSpPr>
              <a:spLocks noChangeArrowheads="1"/>
            </p:cNvSpPr>
            <p:nvPr/>
          </p:nvSpPr>
          <p:spPr bwMode="auto">
            <a:xfrm>
              <a:off x="706" y="2016"/>
              <a:ext cx="36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endParaRPr lang="en-US" altLang="en-US" sz="3000">
                <a:solidFill>
                  <a:schemeClr val="tx2"/>
                </a:solidFill>
              </a:endParaRPr>
            </a:p>
          </p:txBody>
        </p:sp>
      </p:grpSp>
      <p:grpSp>
        <p:nvGrpSpPr>
          <p:cNvPr id="6" name="Group 21">
            <a:extLst>
              <a:ext uri="{FF2B5EF4-FFF2-40B4-BE49-F238E27FC236}">
                <a16:creationId xmlns:a16="http://schemas.microsoft.com/office/drawing/2014/main" id="{2C08FAB0-2E04-444B-8DCA-64E0E6C92CCC}"/>
              </a:ext>
            </a:extLst>
          </p:cNvPr>
          <p:cNvGrpSpPr>
            <a:grpSpLocks/>
          </p:cNvGrpSpPr>
          <p:nvPr/>
        </p:nvGrpSpPr>
        <p:grpSpPr bwMode="auto">
          <a:xfrm>
            <a:off x="7008813" y="4876800"/>
            <a:ext cx="838200" cy="838200"/>
            <a:chOff x="624" y="1920"/>
            <a:chExt cx="528" cy="528"/>
          </a:xfrm>
        </p:grpSpPr>
        <p:sp>
          <p:nvSpPr>
            <p:cNvPr id="58391" name="Oval 22">
              <a:extLst>
                <a:ext uri="{FF2B5EF4-FFF2-40B4-BE49-F238E27FC236}">
                  <a16:creationId xmlns:a16="http://schemas.microsoft.com/office/drawing/2014/main" id="{93ECBC1A-2109-DB42-BD18-76CD05244492}"/>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92" name="Rectangle 23">
              <a:extLst>
                <a:ext uri="{FF2B5EF4-FFF2-40B4-BE49-F238E27FC236}">
                  <a16:creationId xmlns:a16="http://schemas.microsoft.com/office/drawing/2014/main" id="{37CB4F30-FBBB-6641-B9BD-06F20B679E65}"/>
                </a:ext>
              </a:extLst>
            </p:cNvPr>
            <p:cNvSpPr>
              <a:spLocks noChangeArrowheads="1"/>
            </p:cNvSpPr>
            <p:nvPr/>
          </p:nvSpPr>
          <p:spPr bwMode="auto">
            <a:xfrm>
              <a:off x="679" y="2016"/>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endParaRPr lang="en-US" altLang="en-US" sz="3000">
                <a:solidFill>
                  <a:schemeClr val="tx2"/>
                </a:solidFill>
              </a:endParaRPr>
            </a:p>
          </p:txBody>
        </p:sp>
      </p:grpSp>
      <p:sp>
        <p:nvSpPr>
          <p:cNvPr id="422936" name="AutoShape 24">
            <a:extLst>
              <a:ext uri="{FF2B5EF4-FFF2-40B4-BE49-F238E27FC236}">
                <a16:creationId xmlns:a16="http://schemas.microsoft.com/office/drawing/2014/main" id="{ACAA34C5-81D4-FF44-B73A-EAF44F0A8067}"/>
              </a:ext>
            </a:extLst>
          </p:cNvPr>
          <p:cNvSpPr>
            <a:spLocks noChangeArrowheads="1"/>
          </p:cNvSpPr>
          <p:nvPr/>
        </p:nvSpPr>
        <p:spPr bwMode="auto">
          <a:xfrm>
            <a:off x="6742113" y="4160838"/>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7" name="Group 25">
            <a:extLst>
              <a:ext uri="{FF2B5EF4-FFF2-40B4-BE49-F238E27FC236}">
                <a16:creationId xmlns:a16="http://schemas.microsoft.com/office/drawing/2014/main" id="{E2A2FD38-39AA-CB41-A7E5-DF925C537C33}"/>
              </a:ext>
            </a:extLst>
          </p:cNvPr>
          <p:cNvGrpSpPr>
            <a:grpSpLocks/>
          </p:cNvGrpSpPr>
          <p:nvPr/>
        </p:nvGrpSpPr>
        <p:grpSpPr bwMode="auto">
          <a:xfrm>
            <a:off x="4837113" y="4876800"/>
            <a:ext cx="838200" cy="838200"/>
            <a:chOff x="624" y="1920"/>
            <a:chExt cx="528" cy="528"/>
          </a:xfrm>
        </p:grpSpPr>
        <p:sp>
          <p:nvSpPr>
            <p:cNvPr id="58389" name="Oval 26">
              <a:extLst>
                <a:ext uri="{FF2B5EF4-FFF2-40B4-BE49-F238E27FC236}">
                  <a16:creationId xmlns:a16="http://schemas.microsoft.com/office/drawing/2014/main" id="{35A9C81C-1D71-4E4A-BECB-EEE80F582553}"/>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90" name="Rectangle 27">
              <a:extLst>
                <a:ext uri="{FF2B5EF4-FFF2-40B4-BE49-F238E27FC236}">
                  <a16:creationId xmlns:a16="http://schemas.microsoft.com/office/drawing/2014/main" id="{BA8527D9-0A09-644A-99ED-78C077DF429F}"/>
                </a:ext>
              </a:extLst>
            </p:cNvPr>
            <p:cNvSpPr>
              <a:spLocks noChangeArrowheads="1"/>
            </p:cNvSpPr>
            <p:nvPr/>
          </p:nvSpPr>
          <p:spPr bwMode="auto">
            <a:xfrm>
              <a:off x="666" y="2016"/>
              <a:ext cx="4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endParaRPr lang="en-US" altLang="en-US" sz="3000">
                <a:solidFill>
                  <a:schemeClr val="tx2"/>
                </a:solidFill>
              </a:endParaRPr>
            </a:p>
          </p:txBody>
        </p:sp>
      </p:grpSp>
      <p:grpSp>
        <p:nvGrpSpPr>
          <p:cNvPr id="8" name="Group 28">
            <a:extLst>
              <a:ext uri="{FF2B5EF4-FFF2-40B4-BE49-F238E27FC236}">
                <a16:creationId xmlns:a16="http://schemas.microsoft.com/office/drawing/2014/main" id="{CCB915B1-7652-E94D-830E-93482F33E019}"/>
              </a:ext>
            </a:extLst>
          </p:cNvPr>
          <p:cNvGrpSpPr>
            <a:grpSpLocks/>
          </p:cNvGrpSpPr>
          <p:nvPr/>
        </p:nvGrpSpPr>
        <p:grpSpPr bwMode="auto">
          <a:xfrm>
            <a:off x="8029575" y="4884738"/>
            <a:ext cx="838200" cy="838200"/>
            <a:chOff x="624" y="1920"/>
            <a:chExt cx="528" cy="528"/>
          </a:xfrm>
        </p:grpSpPr>
        <p:sp>
          <p:nvSpPr>
            <p:cNvPr id="58387" name="Oval 29">
              <a:extLst>
                <a:ext uri="{FF2B5EF4-FFF2-40B4-BE49-F238E27FC236}">
                  <a16:creationId xmlns:a16="http://schemas.microsoft.com/office/drawing/2014/main" id="{9A9C874E-63F0-8641-BA78-39D6E6B901BD}"/>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58388" name="Rectangle 30">
              <a:extLst>
                <a:ext uri="{FF2B5EF4-FFF2-40B4-BE49-F238E27FC236}">
                  <a16:creationId xmlns:a16="http://schemas.microsoft.com/office/drawing/2014/main" id="{3685D7B3-0096-8D4F-920B-18B696F4A957}"/>
                </a:ext>
              </a:extLst>
            </p:cNvPr>
            <p:cNvSpPr>
              <a:spLocks noChangeArrowheads="1"/>
            </p:cNvSpPr>
            <p:nvPr/>
          </p:nvSpPr>
          <p:spPr bwMode="auto">
            <a:xfrm>
              <a:off x="719" y="2016"/>
              <a:ext cx="34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endParaRPr lang="en-US" altLang="en-US" sz="3000">
                <a:solidFill>
                  <a:schemeClr val="tx2"/>
                </a:solidFill>
              </a:endParaRPr>
            </a:p>
          </p:txBody>
        </p:sp>
      </p:grpSp>
      <p:sp>
        <p:nvSpPr>
          <p:cNvPr id="422948" name="AutoShape 36">
            <a:extLst>
              <a:ext uri="{FF2B5EF4-FFF2-40B4-BE49-F238E27FC236}">
                <a16:creationId xmlns:a16="http://schemas.microsoft.com/office/drawing/2014/main" id="{71022F16-85BA-A045-A919-AB5C5B66BF1D}"/>
              </a:ext>
            </a:extLst>
          </p:cNvPr>
          <p:cNvSpPr>
            <a:spLocks noChangeArrowheads="1"/>
          </p:cNvSpPr>
          <p:nvPr/>
        </p:nvSpPr>
        <p:spPr bwMode="auto">
          <a:xfrm flipH="1">
            <a:off x="2455863" y="3152775"/>
            <a:ext cx="1841500" cy="488950"/>
          </a:xfrm>
          <a:prstGeom prst="homePlate">
            <a:avLst>
              <a:gd name="adj" fmla="val 94156"/>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chemeClr val="bg1"/>
                </a:solidFill>
              </a:rPr>
              <a:t>Is it this?</a:t>
            </a:r>
          </a:p>
        </p:txBody>
      </p:sp>
      <p:sp>
        <p:nvSpPr>
          <p:cNvPr id="422950" name="AutoShape 38">
            <a:extLst>
              <a:ext uri="{FF2B5EF4-FFF2-40B4-BE49-F238E27FC236}">
                <a16:creationId xmlns:a16="http://schemas.microsoft.com/office/drawing/2014/main" id="{6A25AC68-FB74-AD4D-B94F-90F4A7F83E6A}"/>
              </a:ext>
            </a:extLst>
          </p:cNvPr>
          <p:cNvSpPr>
            <a:spLocks noChangeArrowheads="1"/>
          </p:cNvSpPr>
          <p:nvPr/>
        </p:nvSpPr>
        <p:spPr bwMode="auto">
          <a:xfrm>
            <a:off x="4552950" y="3152775"/>
            <a:ext cx="1630363" cy="488950"/>
          </a:xfrm>
          <a:prstGeom prst="homePlate">
            <a:avLst>
              <a:gd name="adj" fmla="val 83360"/>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solidFill>
                  <a:schemeClr val="bg1"/>
                </a:solidFill>
              </a:rPr>
              <a:t>Or this?</a:t>
            </a:r>
          </a:p>
        </p:txBody>
      </p:sp>
      <p:pic>
        <p:nvPicPr>
          <p:cNvPr id="422951" name="Picture 39" descr="penguinL">
            <a:extLst>
              <a:ext uri="{FF2B5EF4-FFF2-40B4-BE49-F238E27FC236}">
                <a16:creationId xmlns:a16="http://schemas.microsoft.com/office/drawing/2014/main" id="{B240A300-624E-5A48-8CE8-C50D531C80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6352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2952" name="AutoShape 40">
            <a:extLst>
              <a:ext uri="{FF2B5EF4-FFF2-40B4-BE49-F238E27FC236}">
                <a16:creationId xmlns:a16="http://schemas.microsoft.com/office/drawing/2014/main" id="{069AB36C-CC7D-A04A-BBBA-76CFA41B7143}"/>
              </a:ext>
            </a:extLst>
          </p:cNvPr>
          <p:cNvSpPr>
            <a:spLocks noChangeArrowheads="1"/>
          </p:cNvSpPr>
          <p:nvPr/>
        </p:nvSpPr>
        <p:spPr bwMode="auto">
          <a:xfrm flipH="1">
            <a:off x="4294188" y="5792788"/>
            <a:ext cx="2274887" cy="993775"/>
          </a:xfrm>
          <a:prstGeom prst="wedgeEllipseCallout">
            <a:avLst>
              <a:gd name="adj1" fmla="val 77704"/>
              <a:gd name="adj2" fmla="val -38981"/>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Which system</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explains the </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2915">
                                            <p:txEl>
                                              <p:pRg st="1" end="1"/>
                                            </p:txEl>
                                          </p:spTgt>
                                        </p:tgtEl>
                                        <p:attrNameLst>
                                          <p:attrName>style.visibility</p:attrName>
                                        </p:attrNameLst>
                                      </p:cBhvr>
                                      <p:to>
                                        <p:strVal val="visible"/>
                                      </p:to>
                                    </p:set>
                                    <p:anim calcmode="lin" valueType="num">
                                      <p:cBhvr additive="base">
                                        <p:cTn id="7" dur="500" fill="hold"/>
                                        <p:tgtEl>
                                          <p:spTgt spid="4229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2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2915">
                                            <p:txEl>
                                              <p:pRg st="2" end="2"/>
                                            </p:txEl>
                                          </p:spTgt>
                                        </p:tgtEl>
                                        <p:attrNameLst>
                                          <p:attrName>style.visibility</p:attrName>
                                        </p:attrNameLst>
                                      </p:cBhvr>
                                      <p:to>
                                        <p:strVal val="visible"/>
                                      </p:to>
                                    </p:set>
                                    <p:anim calcmode="lin" valueType="num">
                                      <p:cBhvr additive="base">
                                        <p:cTn id="13" dur="500" fill="hold"/>
                                        <p:tgtEl>
                                          <p:spTgt spid="4229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2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422948"/>
                                        </p:tgtEl>
                                        <p:attrNameLst>
                                          <p:attrName>style.visibility</p:attrName>
                                        </p:attrNameLst>
                                      </p:cBhvr>
                                      <p:to>
                                        <p:strVal val="visible"/>
                                      </p:to>
                                    </p:set>
                                    <p:animEffect transition="in" filter="wipe(right)">
                                      <p:cBhvr>
                                        <p:cTn id="19" dur="500"/>
                                        <p:tgtEl>
                                          <p:spTgt spid="422948"/>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0" fill="hold" nodeType="afterGroup">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422926"/>
                                        </p:tgtEl>
                                        <p:attrNameLst>
                                          <p:attrName>style.visibility</p:attrName>
                                        </p:attrNameLst>
                                      </p:cBhvr>
                                      <p:to>
                                        <p:strVal val="visible"/>
                                      </p:to>
                                    </p:set>
                                    <p:animEffect transition="in" filter="wipe(up)">
                                      <p:cBhvr>
                                        <p:cTn id="23" dur="500"/>
                                        <p:tgtEl>
                                          <p:spTgt spid="422926"/>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4"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from="(-#ppt_w/2)" to="(#ppt_x)" calcmode="lin" valueType="num">
                                      <p:cBhvr>
                                        <p:cTn id="28" dur="600" fill="hold">
                                          <p:stCondLst>
                                            <p:cond delay="0"/>
                                          </p:stCondLst>
                                        </p:cTn>
                                        <p:tgtEl>
                                          <p:spTgt spid="4"/>
                                        </p:tgtEl>
                                        <p:attrNameLst>
                                          <p:attrName>ppt_x</p:attrName>
                                        </p:attrNameLst>
                                      </p:cBhvr>
                                    </p:anim>
                                    <p:anim from="0" to="-1.0" calcmode="lin" valueType="num">
                                      <p:cBhvr>
                                        <p:cTn id="29" dur="200" decel="50000" autoRev="1" fill="hold">
                                          <p:stCondLst>
                                            <p:cond delay="600"/>
                                          </p:stCondLst>
                                        </p:cTn>
                                        <p:tgtEl>
                                          <p:spTgt spid="4"/>
                                        </p:tgtEl>
                                        <p:attrNameLst>
                                          <p:attrName>xshear</p:attrName>
                                        </p:attrNameLst>
                                      </p:cBhvr>
                                    </p:anim>
                                    <p:animScale>
                                      <p:cBhvr>
                                        <p:cTn id="30" dur="200" decel="100000" autoRev="1" fill="hold">
                                          <p:stCondLst>
                                            <p:cond delay="600"/>
                                          </p:stCondLst>
                                        </p:cTn>
                                        <p:tgtEl>
                                          <p:spTgt spid="4"/>
                                        </p:tgtEl>
                                      </p:cBhvr>
                                      <p:from x="100000" y="100000"/>
                                      <p:to x="80000" y="100000"/>
                                    </p:animScale>
                                    <p:anim by="(#ppt_h/3+#ppt_w*0.1)" calcmode="lin" valueType="num">
                                      <p:cBhvr additive="sum">
                                        <p:cTn id="31" dur="200" decel="100000" autoRev="1" fill="hold">
                                          <p:stCondLst>
                                            <p:cond delay="600"/>
                                          </p:stCondLst>
                                        </p:cTn>
                                        <p:tgtEl>
                                          <p:spTgt spid="4"/>
                                        </p:tgtEl>
                                        <p:attrNameLst>
                                          <p:attrName>ppt_x</p:attrName>
                                        </p:attrNameLst>
                                      </p:cBhvr>
                                    </p:anim>
                                  </p:childTnLst>
                                  <p:subTnLst>
                                    <p:audio>
                                      <p:cMediaNode>
                                        <p:cTn display="0" masterRel="sameClick">
                                          <p:stCondLst>
                                            <p:cond evt="begin" delay="0">
                                              <p:tn val="26"/>
                                            </p:cond>
                                          </p:stCondLst>
                                          <p:endCondLst>
                                            <p:cond evt="onStopAudio" delay="0">
                                              <p:tgtEl>
                                                <p:sldTgt/>
                                              </p:tgtEl>
                                            </p:cond>
                                          </p:endCondLst>
                                        </p:cTn>
                                        <p:tgtEl>
                                          <p:sndTgt r:embed="rId5"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from="(-#ppt_w/2)" to="(#ppt_x)" calcmode="lin" valueType="num">
                                      <p:cBhvr>
                                        <p:cTn id="36" dur="600" fill="hold">
                                          <p:stCondLst>
                                            <p:cond delay="0"/>
                                          </p:stCondLst>
                                        </p:cTn>
                                        <p:tgtEl>
                                          <p:spTgt spid="3"/>
                                        </p:tgtEl>
                                        <p:attrNameLst>
                                          <p:attrName>ppt_x</p:attrName>
                                        </p:attrNameLst>
                                      </p:cBhvr>
                                    </p:anim>
                                    <p:anim from="0" to="-1.0" calcmode="lin" valueType="num">
                                      <p:cBhvr>
                                        <p:cTn id="37" dur="200" decel="50000" autoRev="1" fill="hold">
                                          <p:stCondLst>
                                            <p:cond delay="600"/>
                                          </p:stCondLst>
                                        </p:cTn>
                                        <p:tgtEl>
                                          <p:spTgt spid="3"/>
                                        </p:tgtEl>
                                        <p:attrNameLst>
                                          <p:attrName>xshear</p:attrName>
                                        </p:attrNameLst>
                                      </p:cBhvr>
                                    </p:anim>
                                    <p:animScale>
                                      <p:cBhvr>
                                        <p:cTn id="38" dur="200" decel="100000" autoRev="1" fill="hold">
                                          <p:stCondLst>
                                            <p:cond delay="600"/>
                                          </p:stCondLst>
                                        </p:cTn>
                                        <p:tgtEl>
                                          <p:spTgt spid="3"/>
                                        </p:tgtEl>
                                      </p:cBhvr>
                                      <p:from x="100000" y="100000"/>
                                      <p:to x="80000" y="100000"/>
                                    </p:animScale>
                                    <p:anim by="(#ppt_h/3+#ppt_w*0.1)" calcmode="lin" valueType="num">
                                      <p:cBhvr additive="sum">
                                        <p:cTn id="39" dur="200" decel="100000" autoRev="1" fill="hold">
                                          <p:stCondLst>
                                            <p:cond delay="600"/>
                                          </p:stCondLst>
                                        </p:cTn>
                                        <p:tgtEl>
                                          <p:spTgt spid="3"/>
                                        </p:tgtEl>
                                        <p:attrNameLst>
                                          <p:attrName>ppt_x</p:attrName>
                                        </p:attrNameLst>
                                      </p:cBhvr>
                                    </p:anim>
                                  </p:childTnLst>
                                  <p:subTnLst>
                                    <p:audio>
                                      <p:cMediaNode>
                                        <p:cTn display="0" masterRel="sameClick">
                                          <p:stCondLst>
                                            <p:cond evt="begin" delay="0">
                                              <p:tn val="34"/>
                                            </p:cond>
                                          </p:stCondLst>
                                          <p:endCondLst>
                                            <p:cond evt="onStopAudio" delay="0">
                                              <p:tgtEl>
                                                <p:sldTgt/>
                                              </p:tgtEl>
                                            </p:cond>
                                          </p:endCondLst>
                                        </p:cTn>
                                        <p:tgtEl>
                                          <p:sndTgt r:embed="rId5" name="Vibro Up"/>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22950"/>
                                        </p:tgtEl>
                                        <p:attrNameLst>
                                          <p:attrName>style.visibility</p:attrName>
                                        </p:attrNameLst>
                                      </p:cBhvr>
                                      <p:to>
                                        <p:strVal val="visible"/>
                                      </p:to>
                                    </p:set>
                                    <p:animEffect transition="in" filter="wipe(left)">
                                      <p:cBhvr>
                                        <p:cTn id="44" dur="500"/>
                                        <p:tgtEl>
                                          <p:spTgt spid="422950"/>
                                        </p:tgtEl>
                                      </p:cBhvr>
                                    </p:animEffect>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par>
                          <p:cTn id="45" fill="hold" nodeType="afterGroup">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422936"/>
                                        </p:tgtEl>
                                        <p:attrNameLst>
                                          <p:attrName>style.visibility</p:attrName>
                                        </p:attrNameLst>
                                      </p:cBhvr>
                                      <p:to>
                                        <p:strVal val="visible"/>
                                      </p:to>
                                    </p:set>
                                    <p:animEffect transition="in" filter="wipe(up)">
                                      <p:cBhvr>
                                        <p:cTn id="48" dur="500"/>
                                        <p:tgtEl>
                                          <p:spTgt spid="422936"/>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4"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from="(-#ppt_w/2)" to="(#ppt_x)" calcmode="lin" valueType="num">
                                      <p:cBhvr>
                                        <p:cTn id="53" dur="600" fill="hold">
                                          <p:stCondLst>
                                            <p:cond delay="0"/>
                                          </p:stCondLst>
                                        </p:cTn>
                                        <p:tgtEl>
                                          <p:spTgt spid="8"/>
                                        </p:tgtEl>
                                        <p:attrNameLst>
                                          <p:attrName>ppt_x</p:attrName>
                                        </p:attrNameLst>
                                      </p:cBhvr>
                                    </p:anim>
                                    <p:anim from="0" to="-1.0" calcmode="lin" valueType="num">
                                      <p:cBhvr>
                                        <p:cTn id="54" dur="200" decel="50000" autoRev="1" fill="hold">
                                          <p:stCondLst>
                                            <p:cond delay="600"/>
                                          </p:stCondLst>
                                        </p:cTn>
                                        <p:tgtEl>
                                          <p:spTgt spid="8"/>
                                        </p:tgtEl>
                                        <p:attrNameLst>
                                          <p:attrName>xshear</p:attrName>
                                        </p:attrNameLst>
                                      </p:cBhvr>
                                    </p:anim>
                                    <p:animScale>
                                      <p:cBhvr>
                                        <p:cTn id="55" dur="200" decel="100000" autoRev="1" fill="hold">
                                          <p:stCondLst>
                                            <p:cond delay="600"/>
                                          </p:stCondLst>
                                        </p:cTn>
                                        <p:tgtEl>
                                          <p:spTgt spid="8"/>
                                        </p:tgtEl>
                                      </p:cBhvr>
                                      <p:from x="100000" y="100000"/>
                                      <p:to x="80000" y="100000"/>
                                    </p:animScale>
                                    <p:anim by="(#ppt_h/3+#ppt_w*0.1)" calcmode="lin" valueType="num">
                                      <p:cBhvr additive="sum">
                                        <p:cTn id="56" dur="200" decel="100000" autoRev="1" fill="hold">
                                          <p:stCondLst>
                                            <p:cond delay="600"/>
                                          </p:stCondLst>
                                        </p:cTn>
                                        <p:tgtEl>
                                          <p:spTgt spid="8"/>
                                        </p:tgtEl>
                                        <p:attrNameLst>
                                          <p:attrName>ppt_x</p:attrName>
                                        </p:attrNameLst>
                                      </p:cBhvr>
                                    </p:anim>
                                  </p:childTnLst>
                                  <p:subTnLst>
                                    <p:audio>
                                      <p:cMediaNode>
                                        <p:cTn display="0" masterRel="sameClick">
                                          <p:stCondLst>
                                            <p:cond evt="begin" delay="0">
                                              <p:tn val="51"/>
                                            </p:cond>
                                          </p:stCondLst>
                                          <p:endCondLst>
                                            <p:cond evt="onStopAudio" delay="0">
                                              <p:tgtEl>
                                                <p:sldTgt/>
                                              </p:tgtEl>
                                            </p:cond>
                                          </p:endCondLst>
                                        </p:cTn>
                                        <p:tgtEl>
                                          <p:sndTgt r:embed="rId5" name="Vibro Up"/>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34" presetClass="entr" presetSubtype="0"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from="(-#ppt_w/2)" to="(#ppt_x)" calcmode="lin" valueType="num">
                                      <p:cBhvr>
                                        <p:cTn id="61" dur="600" fill="hold">
                                          <p:stCondLst>
                                            <p:cond delay="0"/>
                                          </p:stCondLst>
                                        </p:cTn>
                                        <p:tgtEl>
                                          <p:spTgt spid="6"/>
                                        </p:tgtEl>
                                        <p:attrNameLst>
                                          <p:attrName>ppt_x</p:attrName>
                                        </p:attrNameLst>
                                      </p:cBhvr>
                                    </p:anim>
                                    <p:anim from="0" to="-1.0" calcmode="lin" valueType="num">
                                      <p:cBhvr>
                                        <p:cTn id="62" dur="200" decel="50000" autoRev="1" fill="hold">
                                          <p:stCondLst>
                                            <p:cond delay="600"/>
                                          </p:stCondLst>
                                        </p:cTn>
                                        <p:tgtEl>
                                          <p:spTgt spid="6"/>
                                        </p:tgtEl>
                                        <p:attrNameLst>
                                          <p:attrName>xshear</p:attrName>
                                        </p:attrNameLst>
                                      </p:cBhvr>
                                    </p:anim>
                                    <p:animScale>
                                      <p:cBhvr>
                                        <p:cTn id="63" dur="200" decel="100000" autoRev="1" fill="hold">
                                          <p:stCondLst>
                                            <p:cond delay="600"/>
                                          </p:stCondLst>
                                        </p:cTn>
                                        <p:tgtEl>
                                          <p:spTgt spid="6"/>
                                        </p:tgtEl>
                                      </p:cBhvr>
                                      <p:from x="100000" y="100000"/>
                                      <p:to x="80000" y="100000"/>
                                    </p:animScale>
                                    <p:anim by="(#ppt_h/3+#ppt_w*0.1)" calcmode="lin" valueType="num">
                                      <p:cBhvr additive="sum">
                                        <p:cTn id="64" dur="200" decel="100000" autoRev="1" fill="hold">
                                          <p:stCondLst>
                                            <p:cond delay="600"/>
                                          </p:stCondLst>
                                        </p:cTn>
                                        <p:tgtEl>
                                          <p:spTgt spid="6"/>
                                        </p:tgtEl>
                                        <p:attrNameLst>
                                          <p:attrName>ppt_x</p:attrName>
                                        </p:attrNameLst>
                                      </p:cBhvr>
                                    </p:anim>
                                  </p:childTnLst>
                                  <p:subTnLst>
                                    <p:audio>
                                      <p:cMediaNode>
                                        <p:cTn display="0" masterRel="sameClick">
                                          <p:stCondLst>
                                            <p:cond evt="begin" delay="0">
                                              <p:tn val="59"/>
                                            </p:cond>
                                          </p:stCondLst>
                                          <p:endCondLst>
                                            <p:cond evt="onStopAudio" delay="0">
                                              <p:tgtEl>
                                                <p:sldTgt/>
                                              </p:tgtEl>
                                            </p:cond>
                                          </p:endCondLst>
                                        </p:cTn>
                                        <p:tgtEl>
                                          <p:sndTgt r:embed="rId5" name="Vibro Up"/>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from="(-#ppt_w/2)" to="(#ppt_x)" calcmode="lin" valueType="num">
                                      <p:cBhvr>
                                        <p:cTn id="69" dur="600" fill="hold">
                                          <p:stCondLst>
                                            <p:cond delay="0"/>
                                          </p:stCondLst>
                                        </p:cTn>
                                        <p:tgtEl>
                                          <p:spTgt spid="5"/>
                                        </p:tgtEl>
                                        <p:attrNameLst>
                                          <p:attrName>ppt_x</p:attrName>
                                        </p:attrNameLst>
                                      </p:cBhvr>
                                    </p:anim>
                                    <p:anim from="0" to="-1.0" calcmode="lin" valueType="num">
                                      <p:cBhvr>
                                        <p:cTn id="70" dur="200" decel="50000" autoRev="1" fill="hold">
                                          <p:stCondLst>
                                            <p:cond delay="600"/>
                                          </p:stCondLst>
                                        </p:cTn>
                                        <p:tgtEl>
                                          <p:spTgt spid="5"/>
                                        </p:tgtEl>
                                        <p:attrNameLst>
                                          <p:attrName>xshear</p:attrName>
                                        </p:attrNameLst>
                                      </p:cBhvr>
                                    </p:anim>
                                    <p:animScale>
                                      <p:cBhvr>
                                        <p:cTn id="71" dur="200" decel="100000" autoRev="1" fill="hold">
                                          <p:stCondLst>
                                            <p:cond delay="600"/>
                                          </p:stCondLst>
                                        </p:cTn>
                                        <p:tgtEl>
                                          <p:spTgt spid="5"/>
                                        </p:tgtEl>
                                      </p:cBhvr>
                                      <p:from x="100000" y="100000"/>
                                      <p:to x="80000" y="100000"/>
                                    </p:animScale>
                                    <p:anim by="(#ppt_h/3+#ppt_w*0.1)" calcmode="lin" valueType="num">
                                      <p:cBhvr additive="sum">
                                        <p:cTn id="72" dur="200" decel="100000" autoRev="1" fill="hold">
                                          <p:stCondLst>
                                            <p:cond delay="600"/>
                                          </p:stCondLst>
                                        </p:cTn>
                                        <p:tgtEl>
                                          <p:spTgt spid="5"/>
                                        </p:tgtEl>
                                        <p:attrNameLst>
                                          <p:attrName>ppt_x</p:attrName>
                                        </p:attrNameLst>
                                      </p:cBhvr>
                                    </p:anim>
                                  </p:childTnLst>
                                  <p:subTnLst>
                                    <p:audio>
                                      <p:cMediaNode>
                                        <p:cTn display="0" masterRel="sameClick">
                                          <p:stCondLst>
                                            <p:cond evt="begin" delay="0">
                                              <p:tn val="67"/>
                                            </p:cond>
                                          </p:stCondLst>
                                          <p:endCondLst>
                                            <p:cond evt="onStopAudio" delay="0">
                                              <p:tgtEl>
                                                <p:sldTgt/>
                                              </p:tgtEl>
                                            </p:cond>
                                          </p:endCondLst>
                                        </p:cTn>
                                        <p:tgtEl>
                                          <p:sndTgt r:embed="rId5" name="Vibro Up"/>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4"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 from="(-#ppt_w/2)" to="(#ppt_x)" calcmode="lin" valueType="num">
                                      <p:cBhvr>
                                        <p:cTn id="77" dur="600" fill="hold">
                                          <p:stCondLst>
                                            <p:cond delay="0"/>
                                          </p:stCondLst>
                                        </p:cTn>
                                        <p:tgtEl>
                                          <p:spTgt spid="7"/>
                                        </p:tgtEl>
                                        <p:attrNameLst>
                                          <p:attrName>ppt_x</p:attrName>
                                        </p:attrNameLst>
                                      </p:cBhvr>
                                    </p:anim>
                                    <p:anim from="0" to="-1.0" calcmode="lin" valueType="num">
                                      <p:cBhvr>
                                        <p:cTn id="78" dur="200" decel="50000" autoRev="1" fill="hold">
                                          <p:stCondLst>
                                            <p:cond delay="600"/>
                                          </p:stCondLst>
                                        </p:cTn>
                                        <p:tgtEl>
                                          <p:spTgt spid="7"/>
                                        </p:tgtEl>
                                        <p:attrNameLst>
                                          <p:attrName>xshear</p:attrName>
                                        </p:attrNameLst>
                                      </p:cBhvr>
                                    </p:anim>
                                    <p:animScale>
                                      <p:cBhvr>
                                        <p:cTn id="79" dur="200" decel="100000" autoRev="1" fill="hold">
                                          <p:stCondLst>
                                            <p:cond delay="600"/>
                                          </p:stCondLst>
                                        </p:cTn>
                                        <p:tgtEl>
                                          <p:spTgt spid="7"/>
                                        </p:tgtEl>
                                      </p:cBhvr>
                                      <p:from x="100000" y="100000"/>
                                      <p:to x="80000" y="100000"/>
                                    </p:animScale>
                                    <p:anim by="(#ppt_h/3+#ppt_w*0.1)" calcmode="lin" valueType="num">
                                      <p:cBhvr additive="sum">
                                        <p:cTn id="80" dur="200" decel="100000" autoRev="1" fill="hold">
                                          <p:stCondLst>
                                            <p:cond delay="600"/>
                                          </p:stCondLst>
                                        </p:cTn>
                                        <p:tgtEl>
                                          <p:spTgt spid="7"/>
                                        </p:tgtEl>
                                        <p:attrNameLst>
                                          <p:attrName>ppt_x</p:attrName>
                                        </p:attrNameLst>
                                      </p:cBhvr>
                                    </p:anim>
                                  </p:childTnLst>
                                  <p:subTnLst>
                                    <p:audio>
                                      <p:cMediaNode>
                                        <p:cTn display="0" masterRel="sameClick">
                                          <p:stCondLst>
                                            <p:cond evt="begin" delay="0">
                                              <p:tn val="75"/>
                                            </p:cond>
                                          </p:stCondLst>
                                          <p:endCondLst>
                                            <p:cond evt="onStopAudio" delay="0">
                                              <p:tgtEl>
                                                <p:sldTgt/>
                                              </p:tgtEl>
                                            </p:cond>
                                          </p:endCondLst>
                                        </p:cTn>
                                        <p:tgtEl>
                                          <p:sndTgt r:embed="rId5" name="Vibro Up"/>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422951"/>
                                        </p:tgtEl>
                                        <p:attrNameLst>
                                          <p:attrName>style.visibility</p:attrName>
                                        </p:attrNameLst>
                                      </p:cBhvr>
                                      <p:to>
                                        <p:strVal val="visible"/>
                                      </p:to>
                                    </p:set>
                                    <p:animEffect transition="in" filter="wipe(left)">
                                      <p:cBhvr>
                                        <p:cTn id="85" dur="500"/>
                                        <p:tgtEl>
                                          <p:spTgt spid="422951"/>
                                        </p:tgtEl>
                                      </p:cBhvr>
                                    </p:animEffect>
                                  </p:childTnLst>
                                </p:cTn>
                              </p:par>
                            </p:childTnLst>
                          </p:cTn>
                        </p:par>
                        <p:par>
                          <p:cTn id="86" fill="hold" nodeType="afterGroup">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22952"/>
                                        </p:tgtEl>
                                        <p:attrNameLst>
                                          <p:attrName>style.visibility</p:attrName>
                                        </p:attrNameLst>
                                      </p:cBhvr>
                                      <p:to>
                                        <p:strVal val="visible"/>
                                      </p:to>
                                    </p:set>
                                    <p:animEffect transition="in" filter="wipe(left)">
                                      <p:cBhvr>
                                        <p:cTn id="89" dur="500"/>
                                        <p:tgtEl>
                                          <p:spTgt spid="422952"/>
                                        </p:tgtEl>
                                      </p:cBhvr>
                                    </p:animEffect>
                                  </p:childTnLst>
                                  <p:subTnLst>
                                    <p:audio>
                                      <p:cMediaNode>
                                        <p:cTn display="0" masterRel="sameClick">
                                          <p:stCondLst>
                                            <p:cond evt="begin" delay="0">
                                              <p:tn val="87"/>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5" grpId="0" build="p" autoUpdateAnimBg="0"/>
      <p:bldP spid="422926" grpId="0" animBg="1"/>
      <p:bldP spid="422936" grpId="0" animBg="1"/>
      <p:bldP spid="422948" grpId="0" animBg="1" autoUpdateAnimBg="0"/>
      <p:bldP spid="422950" grpId="0" animBg="1" autoUpdateAnimBg="0"/>
      <p:bldP spid="422952"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346" name="Rectangle 386">
            <a:extLst>
              <a:ext uri="{FF2B5EF4-FFF2-40B4-BE49-F238E27FC236}">
                <a16:creationId xmlns:a16="http://schemas.microsoft.com/office/drawing/2014/main" id="{4F1F37CF-3373-C148-B6CE-232C63186B9E}"/>
              </a:ext>
            </a:extLst>
          </p:cNvPr>
          <p:cNvSpPr>
            <a:spLocks noChangeArrowheads="1"/>
          </p:cNvSpPr>
          <p:nvPr/>
        </p:nvSpPr>
        <p:spPr bwMode="auto">
          <a:xfrm>
            <a:off x="6934200" y="1447800"/>
            <a:ext cx="2133600" cy="5334000"/>
          </a:xfrm>
          <a:prstGeom prst="rect">
            <a:avLst/>
          </a:prstGeom>
          <a:solidFill>
            <a:schemeClr val="bg2"/>
          </a:solidFill>
          <a:ln w="9525">
            <a:solidFill>
              <a:schemeClr val="bg2"/>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sz="2400" b="0">
              <a:solidFill>
                <a:schemeClr val="tx1"/>
              </a:solidFill>
            </a:endParaRPr>
          </a:p>
        </p:txBody>
      </p:sp>
      <p:grpSp>
        <p:nvGrpSpPr>
          <p:cNvPr id="2" name="Group 387">
            <a:extLst>
              <a:ext uri="{FF2B5EF4-FFF2-40B4-BE49-F238E27FC236}">
                <a16:creationId xmlns:a16="http://schemas.microsoft.com/office/drawing/2014/main" id="{812A1813-099C-A342-8237-58AB75955BC8}"/>
              </a:ext>
            </a:extLst>
          </p:cNvPr>
          <p:cNvGrpSpPr>
            <a:grpSpLocks/>
          </p:cNvGrpSpPr>
          <p:nvPr/>
        </p:nvGrpSpPr>
        <p:grpSpPr bwMode="auto">
          <a:xfrm>
            <a:off x="7315200" y="2066925"/>
            <a:ext cx="1670050" cy="760413"/>
            <a:chOff x="4608" y="787"/>
            <a:chExt cx="1052" cy="479"/>
          </a:xfrm>
        </p:grpSpPr>
        <p:sp>
          <p:nvSpPr>
            <p:cNvPr id="60518" name="Oval 388">
              <a:extLst>
                <a:ext uri="{FF2B5EF4-FFF2-40B4-BE49-F238E27FC236}">
                  <a16:creationId xmlns:a16="http://schemas.microsoft.com/office/drawing/2014/main" id="{0A3EF03C-EA57-124F-8ACD-0DE5E52401F3}"/>
                </a:ext>
              </a:extLst>
            </p:cNvPr>
            <p:cNvSpPr>
              <a:spLocks noChangeArrowheads="1"/>
            </p:cNvSpPr>
            <p:nvPr/>
          </p:nvSpPr>
          <p:spPr bwMode="auto">
            <a:xfrm>
              <a:off x="4608" y="883"/>
              <a:ext cx="288" cy="288"/>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9" name="Rectangle 389">
              <a:extLst>
                <a:ext uri="{FF2B5EF4-FFF2-40B4-BE49-F238E27FC236}">
                  <a16:creationId xmlns:a16="http://schemas.microsoft.com/office/drawing/2014/main" id="{E7A6349E-086F-1D4B-8360-3DBA2B30F77F}"/>
                </a:ext>
              </a:extLst>
            </p:cNvPr>
            <p:cNvSpPr>
              <a:spLocks noChangeArrowheads="1"/>
            </p:cNvSpPr>
            <p:nvPr/>
          </p:nvSpPr>
          <p:spPr bwMode="auto">
            <a:xfrm>
              <a:off x="4997" y="787"/>
              <a:ext cx="66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9/16</a:t>
              </a:r>
            </a:p>
            <a:p>
              <a:pPr eaLnBrk="1" hangingPunct="1">
                <a:lnSpc>
                  <a:spcPct val="60000"/>
                </a:lnSpc>
                <a:spcBef>
                  <a:spcPct val="20000"/>
                </a:spcBef>
                <a:buClr>
                  <a:srgbClr val="0F116A"/>
                </a:buClr>
                <a:buSzPct val="120000"/>
              </a:pPr>
              <a:r>
                <a:rPr lang="en-US" altLang="en-US" sz="2000">
                  <a:solidFill>
                    <a:srgbClr val="0F116A"/>
                  </a:solidFill>
                </a:rPr>
                <a:t>yellow</a:t>
              </a:r>
            </a:p>
            <a:p>
              <a:pPr eaLnBrk="1" hangingPunct="1">
                <a:lnSpc>
                  <a:spcPct val="60000"/>
                </a:lnSpc>
                <a:spcBef>
                  <a:spcPct val="20000"/>
                </a:spcBef>
                <a:buClr>
                  <a:srgbClr val="0F116A"/>
                </a:buClr>
                <a:buSzPct val="120000"/>
              </a:pPr>
              <a:r>
                <a:rPr lang="en-US" altLang="en-US" sz="2000">
                  <a:solidFill>
                    <a:srgbClr val="0F116A"/>
                  </a:solidFill>
                </a:rPr>
                <a:t>round</a:t>
              </a:r>
            </a:p>
          </p:txBody>
        </p:sp>
      </p:grpSp>
      <p:grpSp>
        <p:nvGrpSpPr>
          <p:cNvPr id="3" name="Group 390">
            <a:extLst>
              <a:ext uri="{FF2B5EF4-FFF2-40B4-BE49-F238E27FC236}">
                <a16:creationId xmlns:a16="http://schemas.microsoft.com/office/drawing/2014/main" id="{EE4E6B4C-B625-A141-9AE2-48010C735357}"/>
              </a:ext>
            </a:extLst>
          </p:cNvPr>
          <p:cNvGrpSpPr>
            <a:grpSpLocks/>
          </p:cNvGrpSpPr>
          <p:nvPr/>
        </p:nvGrpSpPr>
        <p:grpSpPr bwMode="auto">
          <a:xfrm>
            <a:off x="7315200" y="3308350"/>
            <a:ext cx="1670050" cy="760413"/>
            <a:chOff x="4608" y="1643"/>
            <a:chExt cx="1052" cy="479"/>
          </a:xfrm>
        </p:grpSpPr>
        <p:sp>
          <p:nvSpPr>
            <p:cNvPr id="60516" name="Oval 391">
              <a:extLst>
                <a:ext uri="{FF2B5EF4-FFF2-40B4-BE49-F238E27FC236}">
                  <a16:creationId xmlns:a16="http://schemas.microsoft.com/office/drawing/2014/main" id="{EC9B2F17-E6CA-5E43-8A7F-3E7BCF1902C5}"/>
                </a:ext>
              </a:extLst>
            </p:cNvPr>
            <p:cNvSpPr>
              <a:spLocks noChangeArrowheads="1"/>
            </p:cNvSpPr>
            <p:nvPr/>
          </p:nvSpPr>
          <p:spPr bwMode="auto">
            <a:xfrm>
              <a:off x="4608" y="1739"/>
              <a:ext cx="288" cy="288"/>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7" name="Rectangle 392">
              <a:extLst>
                <a:ext uri="{FF2B5EF4-FFF2-40B4-BE49-F238E27FC236}">
                  <a16:creationId xmlns:a16="http://schemas.microsoft.com/office/drawing/2014/main" id="{55DA914C-C6A7-994B-9CF3-45473CD5A612}"/>
                </a:ext>
              </a:extLst>
            </p:cNvPr>
            <p:cNvSpPr>
              <a:spLocks noChangeArrowheads="1"/>
            </p:cNvSpPr>
            <p:nvPr/>
          </p:nvSpPr>
          <p:spPr bwMode="auto">
            <a:xfrm>
              <a:off x="4997" y="1643"/>
              <a:ext cx="66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3/16</a:t>
              </a:r>
            </a:p>
            <a:p>
              <a:pPr eaLnBrk="1" hangingPunct="1">
                <a:lnSpc>
                  <a:spcPct val="60000"/>
                </a:lnSpc>
                <a:spcBef>
                  <a:spcPct val="20000"/>
                </a:spcBef>
                <a:buClr>
                  <a:srgbClr val="0F116A"/>
                </a:buClr>
                <a:buSzPct val="120000"/>
              </a:pPr>
              <a:r>
                <a:rPr lang="en-US" altLang="en-US" sz="2000">
                  <a:solidFill>
                    <a:srgbClr val="0F116A"/>
                  </a:solidFill>
                </a:rPr>
                <a:t>green</a:t>
              </a:r>
            </a:p>
            <a:p>
              <a:pPr eaLnBrk="1" hangingPunct="1">
                <a:lnSpc>
                  <a:spcPct val="60000"/>
                </a:lnSpc>
                <a:spcBef>
                  <a:spcPct val="20000"/>
                </a:spcBef>
                <a:buClr>
                  <a:srgbClr val="0F116A"/>
                </a:buClr>
                <a:buSzPct val="120000"/>
              </a:pPr>
              <a:r>
                <a:rPr lang="en-US" altLang="en-US" sz="2000">
                  <a:solidFill>
                    <a:srgbClr val="0F116A"/>
                  </a:solidFill>
                </a:rPr>
                <a:t>round </a:t>
              </a:r>
            </a:p>
          </p:txBody>
        </p:sp>
      </p:grpSp>
      <p:grpSp>
        <p:nvGrpSpPr>
          <p:cNvPr id="4" name="Group 393">
            <a:extLst>
              <a:ext uri="{FF2B5EF4-FFF2-40B4-BE49-F238E27FC236}">
                <a16:creationId xmlns:a16="http://schemas.microsoft.com/office/drawing/2014/main" id="{935CD546-88A9-2045-8D0A-565A1320C9D9}"/>
              </a:ext>
            </a:extLst>
          </p:cNvPr>
          <p:cNvGrpSpPr>
            <a:grpSpLocks/>
          </p:cNvGrpSpPr>
          <p:nvPr/>
        </p:nvGrpSpPr>
        <p:grpSpPr bwMode="auto">
          <a:xfrm>
            <a:off x="7315200" y="4549775"/>
            <a:ext cx="1809750" cy="760413"/>
            <a:chOff x="4608" y="2499"/>
            <a:chExt cx="1140" cy="479"/>
          </a:xfrm>
        </p:grpSpPr>
        <p:grpSp>
          <p:nvGrpSpPr>
            <p:cNvPr id="60505" name="Group 394">
              <a:extLst>
                <a:ext uri="{FF2B5EF4-FFF2-40B4-BE49-F238E27FC236}">
                  <a16:creationId xmlns:a16="http://schemas.microsoft.com/office/drawing/2014/main" id="{5B843BB3-00E0-924F-8F09-11C890D410A8}"/>
                </a:ext>
              </a:extLst>
            </p:cNvPr>
            <p:cNvGrpSpPr>
              <a:grpSpLocks/>
            </p:cNvGrpSpPr>
            <p:nvPr/>
          </p:nvGrpSpPr>
          <p:grpSpPr bwMode="auto">
            <a:xfrm>
              <a:off x="4608" y="2619"/>
              <a:ext cx="288" cy="240"/>
              <a:chOff x="3344" y="3888"/>
              <a:chExt cx="288" cy="240"/>
            </a:xfrm>
          </p:grpSpPr>
          <p:sp>
            <p:nvSpPr>
              <p:cNvPr id="60507" name="Oval 395">
                <a:extLst>
                  <a:ext uri="{FF2B5EF4-FFF2-40B4-BE49-F238E27FC236}">
                    <a16:creationId xmlns:a16="http://schemas.microsoft.com/office/drawing/2014/main" id="{00F4CB83-09DF-8544-8E3E-0FB2E9A332CD}"/>
                  </a:ext>
                </a:extLst>
              </p:cNvPr>
              <p:cNvSpPr>
                <a:spLocks noChangeArrowheads="1"/>
              </p:cNvSpPr>
              <p:nvPr/>
            </p:nvSpPr>
            <p:spPr bwMode="auto">
              <a:xfrm>
                <a:off x="3344"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8" name="Oval 396">
                <a:extLst>
                  <a:ext uri="{FF2B5EF4-FFF2-40B4-BE49-F238E27FC236}">
                    <a16:creationId xmlns:a16="http://schemas.microsoft.com/office/drawing/2014/main" id="{9EE89915-4605-E049-B191-24FEDB7A220A}"/>
                  </a:ext>
                </a:extLst>
              </p:cNvPr>
              <p:cNvSpPr>
                <a:spLocks noChangeArrowheads="1"/>
              </p:cNvSpPr>
              <p:nvPr/>
            </p:nvSpPr>
            <p:spPr bwMode="auto">
              <a:xfrm>
                <a:off x="3392"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9" name="Oval 397">
                <a:extLst>
                  <a:ext uri="{FF2B5EF4-FFF2-40B4-BE49-F238E27FC236}">
                    <a16:creationId xmlns:a16="http://schemas.microsoft.com/office/drawing/2014/main" id="{8FDA2E1E-0E55-4446-9C29-96F1FBF741BD}"/>
                  </a:ext>
                </a:extLst>
              </p:cNvPr>
              <p:cNvSpPr>
                <a:spLocks noChangeArrowheads="1"/>
              </p:cNvSpPr>
              <p:nvPr/>
            </p:nvSpPr>
            <p:spPr bwMode="auto">
              <a:xfrm>
                <a:off x="3536" y="3984"/>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0" name="Oval 398">
                <a:extLst>
                  <a:ext uri="{FF2B5EF4-FFF2-40B4-BE49-F238E27FC236}">
                    <a16:creationId xmlns:a16="http://schemas.microsoft.com/office/drawing/2014/main" id="{3C2621D0-44DF-FB41-9FC7-3CA323FD64D4}"/>
                  </a:ext>
                </a:extLst>
              </p:cNvPr>
              <p:cNvSpPr>
                <a:spLocks noChangeArrowheads="1"/>
              </p:cNvSpPr>
              <p:nvPr/>
            </p:nvSpPr>
            <p:spPr bwMode="auto">
              <a:xfrm>
                <a:off x="3536"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1" name="Oval 399">
                <a:extLst>
                  <a:ext uri="{FF2B5EF4-FFF2-40B4-BE49-F238E27FC236}">
                    <a16:creationId xmlns:a16="http://schemas.microsoft.com/office/drawing/2014/main" id="{974D13B1-6942-604A-B9DF-27591E6F30A2}"/>
                  </a:ext>
                </a:extLst>
              </p:cNvPr>
              <p:cNvSpPr>
                <a:spLocks noChangeArrowheads="1"/>
              </p:cNvSpPr>
              <p:nvPr/>
            </p:nvSpPr>
            <p:spPr bwMode="auto">
              <a:xfrm>
                <a:off x="3488"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2" name="Oval 400">
                <a:extLst>
                  <a:ext uri="{FF2B5EF4-FFF2-40B4-BE49-F238E27FC236}">
                    <a16:creationId xmlns:a16="http://schemas.microsoft.com/office/drawing/2014/main" id="{D8C170BA-A1E9-CA40-8926-4117683468C7}"/>
                  </a:ext>
                </a:extLst>
              </p:cNvPr>
              <p:cNvSpPr>
                <a:spLocks noChangeArrowheads="1"/>
              </p:cNvSpPr>
              <p:nvPr/>
            </p:nvSpPr>
            <p:spPr bwMode="auto">
              <a:xfrm>
                <a:off x="3392" y="3984"/>
                <a:ext cx="96" cy="96"/>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3" name="Oval 401">
                <a:extLst>
                  <a:ext uri="{FF2B5EF4-FFF2-40B4-BE49-F238E27FC236}">
                    <a16:creationId xmlns:a16="http://schemas.microsoft.com/office/drawing/2014/main" id="{68C46826-6EBC-454E-9374-E444C3C0D776}"/>
                  </a:ext>
                </a:extLst>
              </p:cNvPr>
              <p:cNvSpPr>
                <a:spLocks noChangeArrowheads="1"/>
              </p:cNvSpPr>
              <p:nvPr/>
            </p:nvSpPr>
            <p:spPr bwMode="auto">
              <a:xfrm>
                <a:off x="3488"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4" name="Oval 402">
                <a:extLst>
                  <a:ext uri="{FF2B5EF4-FFF2-40B4-BE49-F238E27FC236}">
                    <a16:creationId xmlns:a16="http://schemas.microsoft.com/office/drawing/2014/main" id="{14B78D27-5676-E142-BC7C-E10708484EF8}"/>
                  </a:ext>
                </a:extLst>
              </p:cNvPr>
              <p:cNvSpPr>
                <a:spLocks noChangeArrowheads="1"/>
              </p:cNvSpPr>
              <p:nvPr/>
            </p:nvSpPr>
            <p:spPr bwMode="auto">
              <a:xfrm>
                <a:off x="3392"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15" name="Oval 403">
                <a:extLst>
                  <a:ext uri="{FF2B5EF4-FFF2-40B4-BE49-F238E27FC236}">
                    <a16:creationId xmlns:a16="http://schemas.microsoft.com/office/drawing/2014/main" id="{EC90CD56-7703-5E46-A609-FEB31C4ABD03}"/>
                  </a:ext>
                </a:extLst>
              </p:cNvPr>
              <p:cNvSpPr>
                <a:spLocks noChangeArrowheads="1"/>
              </p:cNvSpPr>
              <p:nvPr/>
            </p:nvSpPr>
            <p:spPr bwMode="auto">
              <a:xfrm>
                <a:off x="3440" y="3936"/>
                <a:ext cx="144" cy="144"/>
              </a:xfrm>
              <a:prstGeom prst="ellipse">
                <a:avLst/>
              </a:prstGeom>
              <a:solidFill>
                <a:srgbClr val="FFEA18"/>
              </a:solidFill>
              <a:ln w="9525">
                <a:solidFill>
                  <a:srgbClr val="FFEA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0506" name="Rectangle 404">
              <a:extLst>
                <a:ext uri="{FF2B5EF4-FFF2-40B4-BE49-F238E27FC236}">
                  <a16:creationId xmlns:a16="http://schemas.microsoft.com/office/drawing/2014/main" id="{E0238D4D-C1D9-1B41-8E38-C7710C10DECF}"/>
                </a:ext>
              </a:extLst>
            </p:cNvPr>
            <p:cNvSpPr>
              <a:spLocks noChangeArrowheads="1"/>
            </p:cNvSpPr>
            <p:nvPr/>
          </p:nvSpPr>
          <p:spPr bwMode="auto">
            <a:xfrm>
              <a:off x="4909" y="2499"/>
              <a:ext cx="8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3/16</a:t>
              </a:r>
            </a:p>
            <a:p>
              <a:pPr eaLnBrk="1" hangingPunct="1">
                <a:lnSpc>
                  <a:spcPct val="60000"/>
                </a:lnSpc>
                <a:spcBef>
                  <a:spcPct val="20000"/>
                </a:spcBef>
                <a:buClr>
                  <a:srgbClr val="0F116A"/>
                </a:buClr>
                <a:buSzPct val="120000"/>
              </a:pPr>
              <a:r>
                <a:rPr lang="en-US" altLang="en-US" sz="2000">
                  <a:solidFill>
                    <a:srgbClr val="0F116A"/>
                  </a:solidFill>
                </a:rPr>
                <a:t>yellow</a:t>
              </a:r>
            </a:p>
            <a:p>
              <a:pPr eaLnBrk="1" hangingPunct="1">
                <a:lnSpc>
                  <a:spcPct val="60000"/>
                </a:lnSpc>
                <a:spcBef>
                  <a:spcPct val="20000"/>
                </a:spcBef>
                <a:buClr>
                  <a:srgbClr val="0F116A"/>
                </a:buClr>
                <a:buSzPct val="120000"/>
              </a:pPr>
              <a:r>
                <a:rPr lang="en-US" altLang="en-US" sz="2000">
                  <a:solidFill>
                    <a:srgbClr val="0F116A"/>
                  </a:solidFill>
                </a:rPr>
                <a:t>wrinkled</a:t>
              </a:r>
            </a:p>
          </p:txBody>
        </p:sp>
      </p:grpSp>
      <p:grpSp>
        <p:nvGrpSpPr>
          <p:cNvPr id="6" name="Group 405">
            <a:extLst>
              <a:ext uri="{FF2B5EF4-FFF2-40B4-BE49-F238E27FC236}">
                <a16:creationId xmlns:a16="http://schemas.microsoft.com/office/drawing/2014/main" id="{BA6AB092-1074-7547-B90B-2297055E3FC6}"/>
              </a:ext>
            </a:extLst>
          </p:cNvPr>
          <p:cNvGrpSpPr>
            <a:grpSpLocks/>
          </p:cNvGrpSpPr>
          <p:nvPr/>
        </p:nvGrpSpPr>
        <p:grpSpPr bwMode="auto">
          <a:xfrm>
            <a:off x="7315200" y="5792788"/>
            <a:ext cx="1809750" cy="760412"/>
            <a:chOff x="4608" y="3355"/>
            <a:chExt cx="1140" cy="479"/>
          </a:xfrm>
        </p:grpSpPr>
        <p:grpSp>
          <p:nvGrpSpPr>
            <p:cNvPr id="60494" name="Group 406">
              <a:extLst>
                <a:ext uri="{FF2B5EF4-FFF2-40B4-BE49-F238E27FC236}">
                  <a16:creationId xmlns:a16="http://schemas.microsoft.com/office/drawing/2014/main" id="{8418258A-5E9D-124C-B7DD-751871C584B4}"/>
                </a:ext>
              </a:extLst>
            </p:cNvPr>
            <p:cNvGrpSpPr>
              <a:grpSpLocks/>
            </p:cNvGrpSpPr>
            <p:nvPr/>
          </p:nvGrpSpPr>
          <p:grpSpPr bwMode="auto">
            <a:xfrm>
              <a:off x="4608" y="3475"/>
              <a:ext cx="288" cy="240"/>
              <a:chOff x="3216" y="1080"/>
              <a:chExt cx="288" cy="240"/>
            </a:xfrm>
          </p:grpSpPr>
          <p:sp>
            <p:nvSpPr>
              <p:cNvPr id="60496" name="Oval 407">
                <a:extLst>
                  <a:ext uri="{FF2B5EF4-FFF2-40B4-BE49-F238E27FC236}">
                    <a16:creationId xmlns:a16="http://schemas.microsoft.com/office/drawing/2014/main" id="{FCAF9DCD-604A-C74C-8266-CB276CA25F1F}"/>
                  </a:ext>
                </a:extLst>
              </p:cNvPr>
              <p:cNvSpPr>
                <a:spLocks noChangeArrowheads="1"/>
              </p:cNvSpPr>
              <p:nvPr/>
            </p:nvSpPr>
            <p:spPr bwMode="auto">
              <a:xfrm>
                <a:off x="3216"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97" name="Oval 408">
                <a:extLst>
                  <a:ext uri="{FF2B5EF4-FFF2-40B4-BE49-F238E27FC236}">
                    <a16:creationId xmlns:a16="http://schemas.microsoft.com/office/drawing/2014/main" id="{3D9F0C8E-ED72-564A-90F9-53AC5F421BEF}"/>
                  </a:ext>
                </a:extLst>
              </p:cNvPr>
              <p:cNvSpPr>
                <a:spLocks noChangeArrowheads="1"/>
              </p:cNvSpPr>
              <p:nvPr/>
            </p:nvSpPr>
            <p:spPr bwMode="auto">
              <a:xfrm>
                <a:off x="3264"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98" name="Oval 409">
                <a:extLst>
                  <a:ext uri="{FF2B5EF4-FFF2-40B4-BE49-F238E27FC236}">
                    <a16:creationId xmlns:a16="http://schemas.microsoft.com/office/drawing/2014/main" id="{1C1110C5-D1A1-B341-BE20-3F0B8590586E}"/>
                  </a:ext>
                </a:extLst>
              </p:cNvPr>
              <p:cNvSpPr>
                <a:spLocks noChangeArrowheads="1"/>
              </p:cNvSpPr>
              <p:nvPr/>
            </p:nvSpPr>
            <p:spPr bwMode="auto">
              <a:xfrm>
                <a:off x="3408" y="1176"/>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99" name="Oval 410">
                <a:extLst>
                  <a:ext uri="{FF2B5EF4-FFF2-40B4-BE49-F238E27FC236}">
                    <a16:creationId xmlns:a16="http://schemas.microsoft.com/office/drawing/2014/main" id="{8EA8E472-3AD4-0E49-A768-04AF9D9A7083}"/>
                  </a:ext>
                </a:extLst>
              </p:cNvPr>
              <p:cNvSpPr>
                <a:spLocks noChangeArrowheads="1"/>
              </p:cNvSpPr>
              <p:nvPr/>
            </p:nvSpPr>
            <p:spPr bwMode="auto">
              <a:xfrm>
                <a:off x="3408"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0" name="Oval 411">
                <a:extLst>
                  <a:ext uri="{FF2B5EF4-FFF2-40B4-BE49-F238E27FC236}">
                    <a16:creationId xmlns:a16="http://schemas.microsoft.com/office/drawing/2014/main" id="{27EDAF94-E636-6143-BC1B-08AC1A8E7B6D}"/>
                  </a:ext>
                </a:extLst>
              </p:cNvPr>
              <p:cNvSpPr>
                <a:spLocks noChangeArrowheads="1"/>
              </p:cNvSpPr>
              <p:nvPr/>
            </p:nvSpPr>
            <p:spPr bwMode="auto">
              <a:xfrm>
                <a:off x="3360"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1" name="Oval 412">
                <a:extLst>
                  <a:ext uri="{FF2B5EF4-FFF2-40B4-BE49-F238E27FC236}">
                    <a16:creationId xmlns:a16="http://schemas.microsoft.com/office/drawing/2014/main" id="{0B45217A-C17E-984E-AEBE-74F4C670FEFA}"/>
                  </a:ext>
                </a:extLst>
              </p:cNvPr>
              <p:cNvSpPr>
                <a:spLocks noChangeArrowheads="1"/>
              </p:cNvSpPr>
              <p:nvPr/>
            </p:nvSpPr>
            <p:spPr bwMode="auto">
              <a:xfrm>
                <a:off x="3264" y="1176"/>
                <a:ext cx="96" cy="96"/>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2" name="Oval 413">
                <a:extLst>
                  <a:ext uri="{FF2B5EF4-FFF2-40B4-BE49-F238E27FC236}">
                    <a16:creationId xmlns:a16="http://schemas.microsoft.com/office/drawing/2014/main" id="{E3B98E65-818F-6E49-B7B5-6348E7557F6D}"/>
                  </a:ext>
                </a:extLst>
              </p:cNvPr>
              <p:cNvSpPr>
                <a:spLocks noChangeArrowheads="1"/>
              </p:cNvSpPr>
              <p:nvPr/>
            </p:nvSpPr>
            <p:spPr bwMode="auto">
              <a:xfrm>
                <a:off x="3360"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3" name="Oval 414">
                <a:extLst>
                  <a:ext uri="{FF2B5EF4-FFF2-40B4-BE49-F238E27FC236}">
                    <a16:creationId xmlns:a16="http://schemas.microsoft.com/office/drawing/2014/main" id="{969AB03B-5BDE-BC46-93E4-E9F748F5C480}"/>
                  </a:ext>
                </a:extLst>
              </p:cNvPr>
              <p:cNvSpPr>
                <a:spLocks noChangeArrowheads="1"/>
              </p:cNvSpPr>
              <p:nvPr/>
            </p:nvSpPr>
            <p:spPr bwMode="auto">
              <a:xfrm>
                <a:off x="3264"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504" name="Oval 415">
                <a:extLst>
                  <a:ext uri="{FF2B5EF4-FFF2-40B4-BE49-F238E27FC236}">
                    <a16:creationId xmlns:a16="http://schemas.microsoft.com/office/drawing/2014/main" id="{1321E8DD-6B17-534C-B73B-A03F40DAB016}"/>
                  </a:ext>
                </a:extLst>
              </p:cNvPr>
              <p:cNvSpPr>
                <a:spLocks noChangeArrowheads="1"/>
              </p:cNvSpPr>
              <p:nvPr/>
            </p:nvSpPr>
            <p:spPr bwMode="auto">
              <a:xfrm>
                <a:off x="3312" y="1128"/>
                <a:ext cx="144" cy="144"/>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0495" name="Rectangle 416">
              <a:extLst>
                <a:ext uri="{FF2B5EF4-FFF2-40B4-BE49-F238E27FC236}">
                  <a16:creationId xmlns:a16="http://schemas.microsoft.com/office/drawing/2014/main" id="{35D71BB6-BA20-EB4A-B2AB-989AEFF1A159}"/>
                </a:ext>
              </a:extLst>
            </p:cNvPr>
            <p:cNvSpPr>
              <a:spLocks noChangeArrowheads="1"/>
            </p:cNvSpPr>
            <p:nvPr/>
          </p:nvSpPr>
          <p:spPr bwMode="auto">
            <a:xfrm>
              <a:off x="4909" y="3355"/>
              <a:ext cx="8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1/16</a:t>
              </a:r>
            </a:p>
            <a:p>
              <a:pPr eaLnBrk="1" hangingPunct="1">
                <a:lnSpc>
                  <a:spcPct val="60000"/>
                </a:lnSpc>
                <a:spcBef>
                  <a:spcPct val="20000"/>
                </a:spcBef>
                <a:buClr>
                  <a:srgbClr val="0F116A"/>
                </a:buClr>
                <a:buSzPct val="120000"/>
              </a:pPr>
              <a:r>
                <a:rPr lang="en-US" altLang="en-US" sz="2000">
                  <a:solidFill>
                    <a:srgbClr val="0F116A"/>
                  </a:solidFill>
                </a:rPr>
                <a:t>green</a:t>
              </a:r>
            </a:p>
            <a:p>
              <a:pPr eaLnBrk="1" hangingPunct="1">
                <a:lnSpc>
                  <a:spcPct val="60000"/>
                </a:lnSpc>
                <a:spcBef>
                  <a:spcPct val="20000"/>
                </a:spcBef>
                <a:buClr>
                  <a:srgbClr val="0F116A"/>
                </a:buClr>
                <a:buSzPct val="120000"/>
              </a:pPr>
              <a:r>
                <a:rPr lang="en-US" altLang="en-US" sz="2000">
                  <a:solidFill>
                    <a:srgbClr val="0F116A"/>
                  </a:solidFill>
                </a:rPr>
                <a:t>wrinkled</a:t>
              </a:r>
            </a:p>
          </p:txBody>
        </p:sp>
      </p:grpSp>
      <p:graphicFrame>
        <p:nvGraphicFramePr>
          <p:cNvPr id="425328" name="Group 368">
            <a:extLst>
              <a:ext uri="{FF2B5EF4-FFF2-40B4-BE49-F238E27FC236}">
                <a16:creationId xmlns:a16="http://schemas.microsoft.com/office/drawing/2014/main" id="{0D2AAEE9-8C0B-5F4E-ACE7-E2905E5B7A47}"/>
              </a:ext>
            </a:extLst>
          </p:cNvPr>
          <p:cNvGraphicFramePr>
            <a:graphicFrameLocks noGrp="1"/>
          </p:cNvGraphicFramePr>
          <p:nvPr/>
        </p:nvGraphicFramePr>
        <p:xfrm>
          <a:off x="1873250" y="3497263"/>
          <a:ext cx="3487738" cy="2343150"/>
        </p:xfrm>
        <a:graphic>
          <a:graphicData uri="http://schemas.openxmlformats.org/drawingml/2006/table">
            <a:tbl>
              <a:tblPr/>
              <a:tblGrid>
                <a:gridCol w="1744663">
                  <a:extLst>
                    <a:ext uri="{9D8B030D-6E8A-4147-A177-3AD203B41FA5}">
                      <a16:colId xmlns:a16="http://schemas.microsoft.com/office/drawing/2014/main" val="20000"/>
                    </a:ext>
                  </a:extLst>
                </a:gridCol>
                <a:gridCol w="1743075">
                  <a:extLst>
                    <a:ext uri="{9D8B030D-6E8A-4147-A177-3AD203B41FA5}">
                      <a16:colId xmlns:a16="http://schemas.microsoft.com/office/drawing/2014/main" val="20001"/>
                    </a:ext>
                  </a:extLst>
                </a:gridCol>
              </a:tblGrid>
              <a:tr h="1211262">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0434" name="Rectangle 82">
            <a:extLst>
              <a:ext uri="{FF2B5EF4-FFF2-40B4-BE49-F238E27FC236}">
                <a16:creationId xmlns:a16="http://schemas.microsoft.com/office/drawing/2014/main" id="{8DAFDB1A-27C3-3F47-8C33-8E1CB520C561}"/>
              </a:ext>
            </a:extLst>
          </p:cNvPr>
          <p:cNvSpPr>
            <a:spLocks noGrp="1" noChangeArrowheads="1"/>
          </p:cNvSpPr>
          <p:nvPr>
            <p:ph type="title"/>
          </p:nvPr>
        </p:nvSpPr>
        <p:spPr/>
        <p:txBody>
          <a:bodyPr/>
          <a:lstStyle/>
          <a:p>
            <a:pPr eaLnBrk="1" hangingPunct="1"/>
            <a:r>
              <a:rPr lang="en-US" altLang="en-US"/>
              <a:t>Is this the way it works?</a:t>
            </a:r>
          </a:p>
        </p:txBody>
      </p:sp>
      <p:sp>
        <p:nvSpPr>
          <p:cNvPr id="60435" name="Rectangle 83">
            <a:extLst>
              <a:ext uri="{FF2B5EF4-FFF2-40B4-BE49-F238E27FC236}">
                <a16:creationId xmlns:a16="http://schemas.microsoft.com/office/drawing/2014/main" id="{C193E9CA-7FBC-B84F-8A2D-FAAF2911DFD8}"/>
              </a:ext>
            </a:extLst>
          </p:cNvPr>
          <p:cNvSpPr>
            <a:spLocks noChangeArrowheads="1"/>
          </p:cNvSpPr>
          <p:nvPr/>
        </p:nvSpPr>
        <p:spPr bwMode="auto">
          <a:xfrm>
            <a:off x="914400" y="137160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sp>
        <p:nvSpPr>
          <p:cNvPr id="60436" name="Rectangle 84">
            <a:extLst>
              <a:ext uri="{FF2B5EF4-FFF2-40B4-BE49-F238E27FC236}">
                <a16:creationId xmlns:a16="http://schemas.microsoft.com/office/drawing/2014/main" id="{6DE12418-A7EF-0C48-9B85-99D7E04D9C68}"/>
              </a:ext>
            </a:extLst>
          </p:cNvPr>
          <p:cNvSpPr>
            <a:spLocks noChangeArrowheads="1"/>
          </p:cNvSpPr>
          <p:nvPr/>
        </p:nvSpPr>
        <p:spPr bwMode="auto">
          <a:xfrm>
            <a:off x="2584450" y="137160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sp>
        <p:nvSpPr>
          <p:cNvPr id="425045" name="Rectangle 85">
            <a:extLst>
              <a:ext uri="{FF2B5EF4-FFF2-40B4-BE49-F238E27FC236}">
                <a16:creationId xmlns:a16="http://schemas.microsoft.com/office/drawing/2014/main" id="{4F5CE1E1-625C-D94B-BD66-4954254DE846}"/>
              </a:ext>
            </a:extLst>
          </p:cNvPr>
          <p:cNvSpPr>
            <a:spLocks noChangeArrowheads="1"/>
          </p:cNvSpPr>
          <p:nvPr/>
        </p:nvSpPr>
        <p:spPr bwMode="auto">
          <a:xfrm>
            <a:off x="2366963" y="2986088"/>
            <a:ext cx="712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425048" name="Rectangle 88">
            <a:extLst>
              <a:ext uri="{FF2B5EF4-FFF2-40B4-BE49-F238E27FC236}">
                <a16:creationId xmlns:a16="http://schemas.microsoft.com/office/drawing/2014/main" id="{633A9D4E-CD05-6D4C-81BF-8061A57DBA3C}"/>
              </a:ext>
            </a:extLst>
          </p:cNvPr>
          <p:cNvSpPr>
            <a:spLocks noChangeArrowheads="1"/>
          </p:cNvSpPr>
          <p:nvPr/>
        </p:nvSpPr>
        <p:spPr bwMode="auto">
          <a:xfrm>
            <a:off x="4241800" y="2986088"/>
            <a:ext cx="544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425050" name="Rectangle 90">
            <a:extLst>
              <a:ext uri="{FF2B5EF4-FFF2-40B4-BE49-F238E27FC236}">
                <a16:creationId xmlns:a16="http://schemas.microsoft.com/office/drawing/2014/main" id="{10420C1A-EBD9-5F46-8736-371C30D58D0A}"/>
              </a:ext>
            </a:extLst>
          </p:cNvPr>
          <p:cNvSpPr>
            <a:spLocks noChangeArrowheads="1"/>
          </p:cNvSpPr>
          <p:nvPr/>
        </p:nvSpPr>
        <p:spPr bwMode="auto">
          <a:xfrm>
            <a:off x="1019175" y="3825875"/>
            <a:ext cx="712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425053" name="Rectangle 93">
            <a:extLst>
              <a:ext uri="{FF2B5EF4-FFF2-40B4-BE49-F238E27FC236}">
                <a16:creationId xmlns:a16="http://schemas.microsoft.com/office/drawing/2014/main" id="{F35E6724-0D77-9642-9E99-97543CC9A5B2}"/>
              </a:ext>
            </a:extLst>
          </p:cNvPr>
          <p:cNvSpPr>
            <a:spLocks noChangeArrowheads="1"/>
          </p:cNvSpPr>
          <p:nvPr/>
        </p:nvSpPr>
        <p:spPr bwMode="auto">
          <a:xfrm>
            <a:off x="1187450" y="5068888"/>
            <a:ext cx="544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60441" name="Rectangle 110">
            <a:extLst>
              <a:ext uri="{FF2B5EF4-FFF2-40B4-BE49-F238E27FC236}">
                <a16:creationId xmlns:a16="http://schemas.microsoft.com/office/drawing/2014/main" id="{A5A35CFD-99EB-284A-9F79-2BB3FE48C825}"/>
              </a:ext>
            </a:extLst>
          </p:cNvPr>
          <p:cNvSpPr>
            <a:spLocks noChangeArrowheads="1"/>
          </p:cNvSpPr>
          <p:nvPr/>
        </p:nvSpPr>
        <p:spPr bwMode="auto">
          <a:xfrm>
            <a:off x="2090738" y="1371600"/>
            <a:ext cx="395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x</a:t>
            </a:r>
          </a:p>
        </p:txBody>
      </p:sp>
      <p:sp>
        <p:nvSpPr>
          <p:cNvPr id="60442" name="Oval 111">
            <a:extLst>
              <a:ext uri="{FF2B5EF4-FFF2-40B4-BE49-F238E27FC236}">
                <a16:creationId xmlns:a16="http://schemas.microsoft.com/office/drawing/2014/main" id="{C8FA2F59-EDB3-F74E-8BFE-F1122B4EFD13}"/>
              </a:ext>
            </a:extLst>
          </p:cNvPr>
          <p:cNvSpPr>
            <a:spLocks noChangeArrowheads="1"/>
          </p:cNvSpPr>
          <p:nvPr/>
        </p:nvSpPr>
        <p:spPr bwMode="auto">
          <a:xfrm>
            <a:off x="1219200" y="19050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43" name="Oval 112">
            <a:extLst>
              <a:ext uri="{FF2B5EF4-FFF2-40B4-BE49-F238E27FC236}">
                <a16:creationId xmlns:a16="http://schemas.microsoft.com/office/drawing/2014/main" id="{959C320B-E63F-7F47-9766-42333EA1337E}"/>
              </a:ext>
            </a:extLst>
          </p:cNvPr>
          <p:cNvSpPr>
            <a:spLocks noChangeArrowheads="1"/>
          </p:cNvSpPr>
          <p:nvPr/>
        </p:nvSpPr>
        <p:spPr bwMode="auto">
          <a:xfrm>
            <a:off x="2895600" y="19050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60444" name="Group 350">
            <a:extLst>
              <a:ext uri="{FF2B5EF4-FFF2-40B4-BE49-F238E27FC236}">
                <a16:creationId xmlns:a16="http://schemas.microsoft.com/office/drawing/2014/main" id="{77D360F6-8A09-9244-8FF1-3E8A513D90B4}"/>
              </a:ext>
            </a:extLst>
          </p:cNvPr>
          <p:cNvGrpSpPr>
            <a:grpSpLocks/>
          </p:cNvGrpSpPr>
          <p:nvPr/>
        </p:nvGrpSpPr>
        <p:grpSpPr bwMode="auto">
          <a:xfrm>
            <a:off x="7018338" y="346075"/>
            <a:ext cx="1966912" cy="1322388"/>
            <a:chOff x="2981" y="1848"/>
            <a:chExt cx="2612" cy="1757"/>
          </a:xfrm>
        </p:grpSpPr>
        <p:grpSp>
          <p:nvGrpSpPr>
            <p:cNvPr id="60478" name="Group 334">
              <a:extLst>
                <a:ext uri="{FF2B5EF4-FFF2-40B4-BE49-F238E27FC236}">
                  <a16:creationId xmlns:a16="http://schemas.microsoft.com/office/drawing/2014/main" id="{25C55E5D-5353-3141-A162-833855BC88EA}"/>
                </a:ext>
              </a:extLst>
            </p:cNvPr>
            <p:cNvGrpSpPr>
              <a:grpSpLocks/>
            </p:cNvGrpSpPr>
            <p:nvPr/>
          </p:nvGrpSpPr>
          <p:grpSpPr bwMode="auto">
            <a:xfrm>
              <a:off x="3846" y="1848"/>
              <a:ext cx="952" cy="720"/>
              <a:chOff x="513" y="960"/>
              <a:chExt cx="952" cy="720"/>
            </a:xfrm>
          </p:grpSpPr>
          <p:sp>
            <p:nvSpPr>
              <p:cNvPr id="60492" name="Oval 335">
                <a:extLst>
                  <a:ext uri="{FF2B5EF4-FFF2-40B4-BE49-F238E27FC236}">
                    <a16:creationId xmlns:a16="http://schemas.microsoft.com/office/drawing/2014/main" id="{0B2F71E1-50EC-474D-9884-5BCAB56BD31F}"/>
                  </a:ext>
                </a:extLst>
              </p:cNvPr>
              <p:cNvSpPr>
                <a:spLocks noChangeArrowheads="1"/>
              </p:cNvSpPr>
              <p:nvPr/>
            </p:nvSpPr>
            <p:spPr bwMode="auto">
              <a:xfrm>
                <a:off x="626" y="960"/>
                <a:ext cx="720" cy="720"/>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93" name="Rectangle 336">
                <a:extLst>
                  <a:ext uri="{FF2B5EF4-FFF2-40B4-BE49-F238E27FC236}">
                    <a16:creationId xmlns:a16="http://schemas.microsoft.com/office/drawing/2014/main" id="{6F14836C-3F35-DC4A-B95C-A459EAF766FD}"/>
                  </a:ext>
                </a:extLst>
              </p:cNvPr>
              <p:cNvSpPr>
                <a:spLocks noChangeArrowheads="1"/>
              </p:cNvSpPr>
              <p:nvPr/>
            </p:nvSpPr>
            <p:spPr bwMode="auto">
              <a:xfrm>
                <a:off x="513" y="1074"/>
                <a:ext cx="952"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YyRr</a:t>
                </a:r>
                <a:endParaRPr lang="en-US" altLang="en-US" sz="1800">
                  <a:solidFill>
                    <a:schemeClr val="tx2"/>
                  </a:solidFill>
                </a:endParaRPr>
              </a:p>
            </p:txBody>
          </p:sp>
        </p:grpSp>
        <p:grpSp>
          <p:nvGrpSpPr>
            <p:cNvPr id="60479" name="Group 337">
              <a:extLst>
                <a:ext uri="{FF2B5EF4-FFF2-40B4-BE49-F238E27FC236}">
                  <a16:creationId xmlns:a16="http://schemas.microsoft.com/office/drawing/2014/main" id="{3058343D-9784-7341-9036-E4A0283CBF70}"/>
                </a:ext>
              </a:extLst>
            </p:cNvPr>
            <p:cNvGrpSpPr>
              <a:grpSpLocks/>
            </p:cNvGrpSpPr>
            <p:nvPr/>
          </p:nvGrpSpPr>
          <p:grpSpPr bwMode="auto">
            <a:xfrm>
              <a:off x="3681" y="3072"/>
              <a:ext cx="565" cy="528"/>
              <a:chOff x="610" y="1920"/>
              <a:chExt cx="565" cy="528"/>
            </a:xfrm>
          </p:grpSpPr>
          <p:sp>
            <p:nvSpPr>
              <p:cNvPr id="60490" name="Oval 338">
                <a:extLst>
                  <a:ext uri="{FF2B5EF4-FFF2-40B4-BE49-F238E27FC236}">
                    <a16:creationId xmlns:a16="http://schemas.microsoft.com/office/drawing/2014/main" id="{38D9410E-77CF-8349-92A1-D633F2A76412}"/>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91" name="Rectangle 339">
                <a:extLst>
                  <a:ext uri="{FF2B5EF4-FFF2-40B4-BE49-F238E27FC236}">
                    <a16:creationId xmlns:a16="http://schemas.microsoft.com/office/drawing/2014/main" id="{0EAE90F0-4810-234F-9C84-48B104ED6CD3}"/>
                  </a:ext>
                </a:extLst>
              </p:cNvPr>
              <p:cNvSpPr>
                <a:spLocks noChangeArrowheads="1"/>
              </p:cNvSpPr>
              <p:nvPr/>
            </p:nvSpPr>
            <p:spPr bwMode="auto">
              <a:xfrm>
                <a:off x="610" y="1940"/>
                <a:ext cx="56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nvGrpSpPr>
            <p:cNvPr id="60480" name="Group 340">
              <a:extLst>
                <a:ext uri="{FF2B5EF4-FFF2-40B4-BE49-F238E27FC236}">
                  <a16:creationId xmlns:a16="http://schemas.microsoft.com/office/drawing/2014/main" id="{6096DC32-3FA7-064B-87FB-B8A984942CCC}"/>
                </a:ext>
              </a:extLst>
            </p:cNvPr>
            <p:cNvGrpSpPr>
              <a:grpSpLocks/>
            </p:cNvGrpSpPr>
            <p:nvPr/>
          </p:nvGrpSpPr>
          <p:grpSpPr bwMode="auto">
            <a:xfrm>
              <a:off x="4368" y="3072"/>
              <a:ext cx="633" cy="528"/>
              <a:chOff x="577" y="1920"/>
              <a:chExt cx="633" cy="528"/>
            </a:xfrm>
          </p:grpSpPr>
          <p:sp>
            <p:nvSpPr>
              <p:cNvPr id="60488" name="Oval 341">
                <a:extLst>
                  <a:ext uri="{FF2B5EF4-FFF2-40B4-BE49-F238E27FC236}">
                    <a16:creationId xmlns:a16="http://schemas.microsoft.com/office/drawing/2014/main" id="{178170F3-35EE-2941-AA00-7B60349EC265}"/>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89" name="Rectangle 342">
                <a:extLst>
                  <a:ext uri="{FF2B5EF4-FFF2-40B4-BE49-F238E27FC236}">
                    <a16:creationId xmlns:a16="http://schemas.microsoft.com/office/drawing/2014/main" id="{B0BD5F3C-F0A8-7C42-B412-6666BE1FE54D}"/>
                  </a:ext>
                </a:extLst>
              </p:cNvPr>
              <p:cNvSpPr>
                <a:spLocks noChangeArrowheads="1"/>
              </p:cNvSpPr>
              <p:nvPr/>
            </p:nvSpPr>
            <p:spPr bwMode="auto">
              <a:xfrm>
                <a:off x="577" y="1940"/>
                <a:ext cx="633"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sp>
          <p:nvSpPr>
            <p:cNvPr id="60481" name="AutoShape 343">
              <a:extLst>
                <a:ext uri="{FF2B5EF4-FFF2-40B4-BE49-F238E27FC236}">
                  <a16:creationId xmlns:a16="http://schemas.microsoft.com/office/drawing/2014/main" id="{CB47AE1D-2854-534D-A783-D3B76A93EB9C}"/>
                </a:ext>
              </a:extLst>
            </p:cNvPr>
            <p:cNvSpPr>
              <a:spLocks noChangeArrowheads="1"/>
            </p:cNvSpPr>
            <p:nvPr/>
          </p:nvSpPr>
          <p:spPr bwMode="auto">
            <a:xfrm>
              <a:off x="4247" y="2621"/>
              <a:ext cx="144" cy="528"/>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60482" name="Group 344">
              <a:extLst>
                <a:ext uri="{FF2B5EF4-FFF2-40B4-BE49-F238E27FC236}">
                  <a16:creationId xmlns:a16="http://schemas.microsoft.com/office/drawing/2014/main" id="{F00C393C-793B-494A-8773-CA8BF72AB74A}"/>
                </a:ext>
              </a:extLst>
            </p:cNvPr>
            <p:cNvGrpSpPr>
              <a:grpSpLocks/>
            </p:cNvGrpSpPr>
            <p:nvPr/>
          </p:nvGrpSpPr>
          <p:grpSpPr bwMode="auto">
            <a:xfrm>
              <a:off x="2981" y="3072"/>
              <a:ext cx="666" cy="528"/>
              <a:chOff x="558" y="1920"/>
              <a:chExt cx="666" cy="528"/>
            </a:xfrm>
          </p:grpSpPr>
          <p:sp>
            <p:nvSpPr>
              <p:cNvPr id="60486" name="Oval 345">
                <a:extLst>
                  <a:ext uri="{FF2B5EF4-FFF2-40B4-BE49-F238E27FC236}">
                    <a16:creationId xmlns:a16="http://schemas.microsoft.com/office/drawing/2014/main" id="{C54AF234-E315-1243-988D-0F0ED17491BC}"/>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87" name="Rectangle 346">
                <a:extLst>
                  <a:ext uri="{FF2B5EF4-FFF2-40B4-BE49-F238E27FC236}">
                    <a16:creationId xmlns:a16="http://schemas.microsoft.com/office/drawing/2014/main" id="{2066AAA6-7066-B340-87B2-96B956A15A9A}"/>
                  </a:ext>
                </a:extLst>
              </p:cNvPr>
              <p:cNvSpPr>
                <a:spLocks noChangeArrowheads="1"/>
              </p:cNvSpPr>
              <p:nvPr/>
            </p:nvSpPr>
            <p:spPr bwMode="auto">
              <a:xfrm>
                <a:off x="558" y="1940"/>
                <a:ext cx="66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nvGrpSpPr>
            <p:cNvPr id="60483" name="Group 347">
              <a:extLst>
                <a:ext uri="{FF2B5EF4-FFF2-40B4-BE49-F238E27FC236}">
                  <a16:creationId xmlns:a16="http://schemas.microsoft.com/office/drawing/2014/main" id="{A95FEAAE-D001-D34D-9E76-D994E7232F7C}"/>
                </a:ext>
              </a:extLst>
            </p:cNvPr>
            <p:cNvGrpSpPr>
              <a:grpSpLocks/>
            </p:cNvGrpSpPr>
            <p:nvPr/>
          </p:nvGrpSpPr>
          <p:grpSpPr bwMode="auto">
            <a:xfrm>
              <a:off x="5058" y="3077"/>
              <a:ext cx="535" cy="528"/>
              <a:chOff x="624" y="1920"/>
              <a:chExt cx="535" cy="528"/>
            </a:xfrm>
          </p:grpSpPr>
          <p:sp>
            <p:nvSpPr>
              <p:cNvPr id="60484" name="Oval 348">
                <a:extLst>
                  <a:ext uri="{FF2B5EF4-FFF2-40B4-BE49-F238E27FC236}">
                    <a16:creationId xmlns:a16="http://schemas.microsoft.com/office/drawing/2014/main" id="{63E5AD06-B331-614D-8374-41F764A4D845}"/>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85" name="Rectangle 349">
                <a:extLst>
                  <a:ext uri="{FF2B5EF4-FFF2-40B4-BE49-F238E27FC236}">
                    <a16:creationId xmlns:a16="http://schemas.microsoft.com/office/drawing/2014/main" id="{E57B57EB-7B34-4E46-AD45-1B6EA430F830}"/>
                  </a:ext>
                </a:extLst>
              </p:cNvPr>
              <p:cNvSpPr>
                <a:spLocks noChangeArrowheads="1"/>
              </p:cNvSpPr>
              <p:nvPr/>
            </p:nvSpPr>
            <p:spPr bwMode="auto">
              <a:xfrm>
                <a:off x="628" y="1942"/>
                <a:ext cx="531"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grpSp>
        <p:nvGrpSpPr>
          <p:cNvPr id="60445" name="Group 361">
            <a:extLst>
              <a:ext uri="{FF2B5EF4-FFF2-40B4-BE49-F238E27FC236}">
                <a16:creationId xmlns:a16="http://schemas.microsoft.com/office/drawing/2014/main" id="{F64E9922-738E-7F40-BB00-5412AD489282}"/>
              </a:ext>
            </a:extLst>
          </p:cNvPr>
          <p:cNvGrpSpPr>
            <a:grpSpLocks noChangeAspect="1"/>
          </p:cNvGrpSpPr>
          <p:nvPr/>
        </p:nvGrpSpPr>
        <p:grpSpPr bwMode="auto">
          <a:xfrm>
            <a:off x="5656263" y="363538"/>
            <a:ext cx="981075" cy="1287462"/>
            <a:chOff x="456" y="1848"/>
            <a:chExt cx="1336" cy="1752"/>
          </a:xfrm>
        </p:grpSpPr>
        <p:grpSp>
          <p:nvGrpSpPr>
            <p:cNvPr id="60468" name="Group 351">
              <a:extLst>
                <a:ext uri="{FF2B5EF4-FFF2-40B4-BE49-F238E27FC236}">
                  <a16:creationId xmlns:a16="http://schemas.microsoft.com/office/drawing/2014/main" id="{CEA13ED7-4653-3D4A-8056-5A02FD59DE08}"/>
                </a:ext>
              </a:extLst>
            </p:cNvPr>
            <p:cNvGrpSpPr>
              <a:grpSpLocks noChangeAspect="1"/>
            </p:cNvGrpSpPr>
            <p:nvPr/>
          </p:nvGrpSpPr>
          <p:grpSpPr bwMode="auto">
            <a:xfrm>
              <a:off x="668" y="1848"/>
              <a:ext cx="977" cy="720"/>
              <a:chOff x="502" y="960"/>
              <a:chExt cx="977" cy="720"/>
            </a:xfrm>
          </p:grpSpPr>
          <p:sp>
            <p:nvSpPr>
              <p:cNvPr id="60476" name="Oval 352">
                <a:extLst>
                  <a:ext uri="{FF2B5EF4-FFF2-40B4-BE49-F238E27FC236}">
                    <a16:creationId xmlns:a16="http://schemas.microsoft.com/office/drawing/2014/main" id="{0809A98A-C58F-5945-AB11-23A9DB5C8594}"/>
                  </a:ext>
                </a:extLst>
              </p:cNvPr>
              <p:cNvSpPr>
                <a:spLocks noChangeAspect="1" noChangeArrowheads="1"/>
              </p:cNvSpPr>
              <p:nvPr/>
            </p:nvSpPr>
            <p:spPr bwMode="auto">
              <a:xfrm>
                <a:off x="626" y="960"/>
                <a:ext cx="720" cy="720"/>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77" name="Rectangle 353">
                <a:extLst>
                  <a:ext uri="{FF2B5EF4-FFF2-40B4-BE49-F238E27FC236}">
                    <a16:creationId xmlns:a16="http://schemas.microsoft.com/office/drawing/2014/main" id="{579B3474-2704-F84E-BA1A-7F7710A8424B}"/>
                  </a:ext>
                </a:extLst>
              </p:cNvPr>
              <p:cNvSpPr>
                <a:spLocks noChangeAspect="1" noChangeArrowheads="1"/>
              </p:cNvSpPr>
              <p:nvPr/>
            </p:nvSpPr>
            <p:spPr bwMode="auto">
              <a:xfrm>
                <a:off x="502" y="1068"/>
                <a:ext cx="97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YyRr</a:t>
                </a:r>
                <a:endParaRPr lang="en-US" altLang="en-US" sz="1800">
                  <a:solidFill>
                    <a:schemeClr val="tx2"/>
                  </a:solidFill>
                </a:endParaRPr>
              </a:p>
            </p:txBody>
          </p:sp>
        </p:grpSp>
        <p:grpSp>
          <p:nvGrpSpPr>
            <p:cNvPr id="60469" name="Group 354">
              <a:extLst>
                <a:ext uri="{FF2B5EF4-FFF2-40B4-BE49-F238E27FC236}">
                  <a16:creationId xmlns:a16="http://schemas.microsoft.com/office/drawing/2014/main" id="{EA6F0C4A-4AFE-784E-85F2-C6F90FFDE4E4}"/>
                </a:ext>
              </a:extLst>
            </p:cNvPr>
            <p:cNvGrpSpPr>
              <a:grpSpLocks noChangeAspect="1"/>
            </p:cNvGrpSpPr>
            <p:nvPr/>
          </p:nvGrpSpPr>
          <p:grpSpPr bwMode="auto">
            <a:xfrm>
              <a:off x="456" y="3072"/>
              <a:ext cx="683" cy="528"/>
              <a:chOff x="552" y="1920"/>
              <a:chExt cx="683" cy="528"/>
            </a:xfrm>
          </p:grpSpPr>
          <p:sp>
            <p:nvSpPr>
              <p:cNvPr id="60474" name="Oval 355">
                <a:extLst>
                  <a:ext uri="{FF2B5EF4-FFF2-40B4-BE49-F238E27FC236}">
                    <a16:creationId xmlns:a16="http://schemas.microsoft.com/office/drawing/2014/main" id="{C71AF942-BCDD-354E-8C34-126469E22484}"/>
                  </a:ext>
                </a:extLst>
              </p:cNvPr>
              <p:cNvSpPr>
                <a:spLocks noChangeAspect="1"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75" name="Rectangle 356">
                <a:extLst>
                  <a:ext uri="{FF2B5EF4-FFF2-40B4-BE49-F238E27FC236}">
                    <a16:creationId xmlns:a16="http://schemas.microsoft.com/office/drawing/2014/main" id="{393E88E0-092B-F645-9FFC-B472DE41A66A}"/>
                  </a:ext>
                </a:extLst>
              </p:cNvPr>
              <p:cNvSpPr>
                <a:spLocks noChangeAspect="1" noChangeArrowheads="1"/>
              </p:cNvSpPr>
              <p:nvPr/>
            </p:nvSpPr>
            <p:spPr bwMode="auto">
              <a:xfrm>
                <a:off x="552" y="1938"/>
                <a:ext cx="683"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nvGrpSpPr>
            <p:cNvPr id="60470" name="Group 357">
              <a:extLst>
                <a:ext uri="{FF2B5EF4-FFF2-40B4-BE49-F238E27FC236}">
                  <a16:creationId xmlns:a16="http://schemas.microsoft.com/office/drawing/2014/main" id="{8D6A6517-C7CE-F44E-9897-A4E2DD42D564}"/>
                </a:ext>
              </a:extLst>
            </p:cNvPr>
            <p:cNvGrpSpPr>
              <a:grpSpLocks noChangeAspect="1"/>
            </p:cNvGrpSpPr>
            <p:nvPr/>
          </p:nvGrpSpPr>
          <p:grpSpPr bwMode="auto">
            <a:xfrm>
              <a:off x="1247" y="3072"/>
              <a:ext cx="545" cy="528"/>
              <a:chOff x="623" y="1920"/>
              <a:chExt cx="545" cy="528"/>
            </a:xfrm>
          </p:grpSpPr>
          <p:sp>
            <p:nvSpPr>
              <p:cNvPr id="60472" name="Oval 358">
                <a:extLst>
                  <a:ext uri="{FF2B5EF4-FFF2-40B4-BE49-F238E27FC236}">
                    <a16:creationId xmlns:a16="http://schemas.microsoft.com/office/drawing/2014/main" id="{F6148FBC-EF51-9E4E-A052-E2F6F3F90137}"/>
                  </a:ext>
                </a:extLst>
              </p:cNvPr>
              <p:cNvSpPr>
                <a:spLocks noChangeAspect="1"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73" name="Rectangle 359">
                <a:extLst>
                  <a:ext uri="{FF2B5EF4-FFF2-40B4-BE49-F238E27FC236}">
                    <a16:creationId xmlns:a16="http://schemas.microsoft.com/office/drawing/2014/main" id="{E2F403DE-AAE3-C042-9417-C05870FF0803}"/>
                  </a:ext>
                </a:extLst>
              </p:cNvPr>
              <p:cNvSpPr>
                <a:spLocks noChangeAspect="1" noChangeArrowheads="1"/>
              </p:cNvSpPr>
              <p:nvPr/>
            </p:nvSpPr>
            <p:spPr bwMode="auto">
              <a:xfrm>
                <a:off x="623" y="1938"/>
                <a:ext cx="54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sp>
          <p:nvSpPr>
            <p:cNvPr id="60471" name="AutoShape 360">
              <a:extLst>
                <a:ext uri="{FF2B5EF4-FFF2-40B4-BE49-F238E27FC236}">
                  <a16:creationId xmlns:a16="http://schemas.microsoft.com/office/drawing/2014/main" id="{55F406EE-2513-1045-9F16-6449EE05ED6C}"/>
                </a:ext>
              </a:extLst>
            </p:cNvPr>
            <p:cNvSpPr>
              <a:spLocks noChangeAspect="1" noChangeArrowheads="1"/>
            </p:cNvSpPr>
            <p:nvPr/>
          </p:nvSpPr>
          <p:spPr bwMode="auto">
            <a:xfrm>
              <a:off x="1080" y="2616"/>
              <a:ext cx="144" cy="528"/>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0446" name="Rectangle 362">
            <a:extLst>
              <a:ext uri="{FF2B5EF4-FFF2-40B4-BE49-F238E27FC236}">
                <a16:creationId xmlns:a16="http://schemas.microsoft.com/office/drawing/2014/main" id="{8EE69AD8-13F8-E942-A058-152889C7E39F}"/>
              </a:ext>
            </a:extLst>
          </p:cNvPr>
          <p:cNvSpPr>
            <a:spLocks noChangeArrowheads="1"/>
          </p:cNvSpPr>
          <p:nvPr/>
        </p:nvSpPr>
        <p:spPr bwMode="auto">
          <a:xfrm>
            <a:off x="6780213" y="5413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800"/>
              <a:t>or</a:t>
            </a:r>
          </a:p>
        </p:txBody>
      </p:sp>
      <p:sp>
        <p:nvSpPr>
          <p:cNvPr id="425329" name="Rectangle 369">
            <a:extLst>
              <a:ext uri="{FF2B5EF4-FFF2-40B4-BE49-F238E27FC236}">
                <a16:creationId xmlns:a16="http://schemas.microsoft.com/office/drawing/2014/main" id="{B5567110-DA94-9944-93CC-B5353BB9B174}"/>
              </a:ext>
            </a:extLst>
          </p:cNvPr>
          <p:cNvSpPr>
            <a:spLocks noChangeArrowheads="1"/>
          </p:cNvSpPr>
          <p:nvPr/>
        </p:nvSpPr>
        <p:spPr bwMode="auto">
          <a:xfrm>
            <a:off x="2101850" y="4060825"/>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25330" name="Rectangle 370">
            <a:extLst>
              <a:ext uri="{FF2B5EF4-FFF2-40B4-BE49-F238E27FC236}">
                <a16:creationId xmlns:a16="http://schemas.microsoft.com/office/drawing/2014/main" id="{98ACD741-8CAD-944D-B222-C8ED06B54CFB}"/>
              </a:ext>
            </a:extLst>
          </p:cNvPr>
          <p:cNvSpPr>
            <a:spLocks noChangeArrowheads="1"/>
          </p:cNvSpPr>
          <p:nvPr/>
        </p:nvSpPr>
        <p:spPr bwMode="auto">
          <a:xfrm>
            <a:off x="3976688" y="4060825"/>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25331" name="Rectangle 371">
            <a:extLst>
              <a:ext uri="{FF2B5EF4-FFF2-40B4-BE49-F238E27FC236}">
                <a16:creationId xmlns:a16="http://schemas.microsoft.com/office/drawing/2014/main" id="{7835BE1F-7E2F-3C47-9646-E312C72D317D}"/>
              </a:ext>
            </a:extLst>
          </p:cNvPr>
          <p:cNvSpPr>
            <a:spLocks noChangeArrowheads="1"/>
          </p:cNvSpPr>
          <p:nvPr/>
        </p:nvSpPr>
        <p:spPr bwMode="auto">
          <a:xfrm>
            <a:off x="2185988" y="5246688"/>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25332" name="Rectangle 372">
            <a:extLst>
              <a:ext uri="{FF2B5EF4-FFF2-40B4-BE49-F238E27FC236}">
                <a16:creationId xmlns:a16="http://schemas.microsoft.com/office/drawing/2014/main" id="{1FABB4A7-0413-234B-9C0A-E400115D6D35}"/>
              </a:ext>
            </a:extLst>
          </p:cNvPr>
          <p:cNvSpPr>
            <a:spLocks noChangeArrowheads="1"/>
          </p:cNvSpPr>
          <p:nvPr/>
        </p:nvSpPr>
        <p:spPr bwMode="auto">
          <a:xfrm>
            <a:off x="4060825" y="5246688"/>
            <a:ext cx="904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25333" name="Oval 373">
            <a:extLst>
              <a:ext uri="{FF2B5EF4-FFF2-40B4-BE49-F238E27FC236}">
                <a16:creationId xmlns:a16="http://schemas.microsoft.com/office/drawing/2014/main" id="{64AB304E-8FC4-0049-AAF1-6B8883119370}"/>
              </a:ext>
            </a:extLst>
          </p:cNvPr>
          <p:cNvSpPr>
            <a:spLocks noChangeArrowheads="1"/>
          </p:cNvSpPr>
          <p:nvPr/>
        </p:nvSpPr>
        <p:spPr bwMode="auto">
          <a:xfrm>
            <a:off x="2495550" y="3668713"/>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25334" name="Oval 374">
            <a:extLst>
              <a:ext uri="{FF2B5EF4-FFF2-40B4-BE49-F238E27FC236}">
                <a16:creationId xmlns:a16="http://schemas.microsoft.com/office/drawing/2014/main" id="{EE382B7E-0C5C-4841-B12C-A159241F8344}"/>
              </a:ext>
            </a:extLst>
          </p:cNvPr>
          <p:cNvSpPr>
            <a:spLocks noChangeArrowheads="1"/>
          </p:cNvSpPr>
          <p:nvPr/>
        </p:nvSpPr>
        <p:spPr bwMode="auto">
          <a:xfrm>
            <a:off x="4284663" y="3668713"/>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25335" name="Oval 375">
            <a:extLst>
              <a:ext uri="{FF2B5EF4-FFF2-40B4-BE49-F238E27FC236}">
                <a16:creationId xmlns:a16="http://schemas.microsoft.com/office/drawing/2014/main" id="{1E4B1A46-3776-7E4E-A196-92313DE6F207}"/>
              </a:ext>
            </a:extLst>
          </p:cNvPr>
          <p:cNvSpPr>
            <a:spLocks noChangeArrowheads="1"/>
          </p:cNvSpPr>
          <p:nvPr/>
        </p:nvSpPr>
        <p:spPr bwMode="auto">
          <a:xfrm>
            <a:off x="2493963" y="4872038"/>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18" name="Group 376">
            <a:extLst>
              <a:ext uri="{FF2B5EF4-FFF2-40B4-BE49-F238E27FC236}">
                <a16:creationId xmlns:a16="http://schemas.microsoft.com/office/drawing/2014/main" id="{AC32FDBC-75F3-9447-BFE9-CF15651C66BA}"/>
              </a:ext>
            </a:extLst>
          </p:cNvPr>
          <p:cNvGrpSpPr>
            <a:grpSpLocks/>
          </p:cNvGrpSpPr>
          <p:nvPr/>
        </p:nvGrpSpPr>
        <p:grpSpPr bwMode="auto">
          <a:xfrm>
            <a:off x="4284663" y="4910138"/>
            <a:ext cx="457200" cy="381000"/>
            <a:chOff x="3216" y="1080"/>
            <a:chExt cx="288" cy="240"/>
          </a:xfrm>
        </p:grpSpPr>
        <p:sp>
          <p:nvSpPr>
            <p:cNvPr id="60459" name="Oval 377">
              <a:extLst>
                <a:ext uri="{FF2B5EF4-FFF2-40B4-BE49-F238E27FC236}">
                  <a16:creationId xmlns:a16="http://schemas.microsoft.com/office/drawing/2014/main" id="{CE68430D-B760-2749-8E10-0D7B5EF54634}"/>
                </a:ext>
              </a:extLst>
            </p:cNvPr>
            <p:cNvSpPr>
              <a:spLocks noChangeArrowheads="1"/>
            </p:cNvSpPr>
            <p:nvPr/>
          </p:nvSpPr>
          <p:spPr bwMode="auto">
            <a:xfrm>
              <a:off x="3216"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0" name="Oval 378">
              <a:extLst>
                <a:ext uri="{FF2B5EF4-FFF2-40B4-BE49-F238E27FC236}">
                  <a16:creationId xmlns:a16="http://schemas.microsoft.com/office/drawing/2014/main" id="{246463CE-228D-814F-8627-FCCA11B1F415}"/>
                </a:ext>
              </a:extLst>
            </p:cNvPr>
            <p:cNvSpPr>
              <a:spLocks noChangeArrowheads="1"/>
            </p:cNvSpPr>
            <p:nvPr/>
          </p:nvSpPr>
          <p:spPr bwMode="auto">
            <a:xfrm>
              <a:off x="3264"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1" name="Oval 379">
              <a:extLst>
                <a:ext uri="{FF2B5EF4-FFF2-40B4-BE49-F238E27FC236}">
                  <a16:creationId xmlns:a16="http://schemas.microsoft.com/office/drawing/2014/main" id="{C17A544F-B5F5-5A4E-89BE-7922BD8259EB}"/>
                </a:ext>
              </a:extLst>
            </p:cNvPr>
            <p:cNvSpPr>
              <a:spLocks noChangeArrowheads="1"/>
            </p:cNvSpPr>
            <p:nvPr/>
          </p:nvSpPr>
          <p:spPr bwMode="auto">
            <a:xfrm>
              <a:off x="3408" y="1176"/>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2" name="Oval 380">
              <a:extLst>
                <a:ext uri="{FF2B5EF4-FFF2-40B4-BE49-F238E27FC236}">
                  <a16:creationId xmlns:a16="http://schemas.microsoft.com/office/drawing/2014/main" id="{E8E30AC5-8D9D-F14A-B310-80F7B96E496B}"/>
                </a:ext>
              </a:extLst>
            </p:cNvPr>
            <p:cNvSpPr>
              <a:spLocks noChangeArrowheads="1"/>
            </p:cNvSpPr>
            <p:nvPr/>
          </p:nvSpPr>
          <p:spPr bwMode="auto">
            <a:xfrm>
              <a:off x="3408"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3" name="Oval 381">
              <a:extLst>
                <a:ext uri="{FF2B5EF4-FFF2-40B4-BE49-F238E27FC236}">
                  <a16:creationId xmlns:a16="http://schemas.microsoft.com/office/drawing/2014/main" id="{69C4ADDE-0399-6A4E-9614-E6205CAEA83E}"/>
                </a:ext>
              </a:extLst>
            </p:cNvPr>
            <p:cNvSpPr>
              <a:spLocks noChangeArrowheads="1"/>
            </p:cNvSpPr>
            <p:nvPr/>
          </p:nvSpPr>
          <p:spPr bwMode="auto">
            <a:xfrm>
              <a:off x="3360"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4" name="Oval 382">
              <a:extLst>
                <a:ext uri="{FF2B5EF4-FFF2-40B4-BE49-F238E27FC236}">
                  <a16:creationId xmlns:a16="http://schemas.microsoft.com/office/drawing/2014/main" id="{DB444545-2E0E-1545-A2DE-123C5BEB812E}"/>
                </a:ext>
              </a:extLst>
            </p:cNvPr>
            <p:cNvSpPr>
              <a:spLocks noChangeArrowheads="1"/>
            </p:cNvSpPr>
            <p:nvPr/>
          </p:nvSpPr>
          <p:spPr bwMode="auto">
            <a:xfrm>
              <a:off x="3264" y="1176"/>
              <a:ext cx="96" cy="96"/>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5" name="Oval 383">
              <a:extLst>
                <a:ext uri="{FF2B5EF4-FFF2-40B4-BE49-F238E27FC236}">
                  <a16:creationId xmlns:a16="http://schemas.microsoft.com/office/drawing/2014/main" id="{0F09F7E2-00C8-CB46-B76E-9988A02C6C39}"/>
                </a:ext>
              </a:extLst>
            </p:cNvPr>
            <p:cNvSpPr>
              <a:spLocks noChangeArrowheads="1"/>
            </p:cNvSpPr>
            <p:nvPr/>
          </p:nvSpPr>
          <p:spPr bwMode="auto">
            <a:xfrm>
              <a:off x="3360"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6" name="Oval 384">
              <a:extLst>
                <a:ext uri="{FF2B5EF4-FFF2-40B4-BE49-F238E27FC236}">
                  <a16:creationId xmlns:a16="http://schemas.microsoft.com/office/drawing/2014/main" id="{0C3BF60C-B581-7647-92F8-7872DB101F5F}"/>
                </a:ext>
              </a:extLst>
            </p:cNvPr>
            <p:cNvSpPr>
              <a:spLocks noChangeArrowheads="1"/>
            </p:cNvSpPr>
            <p:nvPr/>
          </p:nvSpPr>
          <p:spPr bwMode="auto">
            <a:xfrm>
              <a:off x="3264"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0467" name="Oval 385">
              <a:extLst>
                <a:ext uri="{FF2B5EF4-FFF2-40B4-BE49-F238E27FC236}">
                  <a16:creationId xmlns:a16="http://schemas.microsoft.com/office/drawing/2014/main" id="{61CCD821-4997-4B4B-8DD3-8A6A8AB8D258}"/>
                </a:ext>
              </a:extLst>
            </p:cNvPr>
            <p:cNvSpPr>
              <a:spLocks noChangeArrowheads="1"/>
            </p:cNvSpPr>
            <p:nvPr/>
          </p:nvSpPr>
          <p:spPr bwMode="auto">
            <a:xfrm>
              <a:off x="3312" y="1128"/>
              <a:ext cx="144" cy="144"/>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425378" name="Oval 418">
            <a:extLst>
              <a:ext uri="{FF2B5EF4-FFF2-40B4-BE49-F238E27FC236}">
                <a16:creationId xmlns:a16="http://schemas.microsoft.com/office/drawing/2014/main" id="{B6124E16-5E2D-A34A-A47C-DABB0BC2CA6F}"/>
              </a:ext>
            </a:extLst>
          </p:cNvPr>
          <p:cNvSpPr>
            <a:spLocks noChangeArrowheads="1"/>
          </p:cNvSpPr>
          <p:nvPr/>
        </p:nvSpPr>
        <p:spPr bwMode="auto">
          <a:xfrm>
            <a:off x="5453063" y="174625"/>
            <a:ext cx="1414462" cy="18097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pic>
        <p:nvPicPr>
          <p:cNvPr id="425379" name="Picture 419" descr="penguinL">
            <a:extLst>
              <a:ext uri="{FF2B5EF4-FFF2-40B4-BE49-F238E27FC236}">
                <a16:creationId xmlns:a16="http://schemas.microsoft.com/office/drawing/2014/main" id="{00B49C26-555D-DA41-B54A-8820FBD185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9588" y="546735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380" name="AutoShape 420">
            <a:extLst>
              <a:ext uri="{FF2B5EF4-FFF2-40B4-BE49-F238E27FC236}">
                <a16:creationId xmlns:a16="http://schemas.microsoft.com/office/drawing/2014/main" id="{7DB566B9-68BD-F440-AAD0-056477B1C294}"/>
              </a:ext>
            </a:extLst>
          </p:cNvPr>
          <p:cNvSpPr>
            <a:spLocks noChangeArrowheads="1"/>
          </p:cNvSpPr>
          <p:nvPr/>
        </p:nvSpPr>
        <p:spPr bwMode="auto">
          <a:xfrm>
            <a:off x="5345113" y="3711575"/>
            <a:ext cx="1779587" cy="930275"/>
          </a:xfrm>
          <a:prstGeom prst="wedgeEllipseCallout">
            <a:avLst>
              <a:gd name="adj1" fmla="val -18153"/>
              <a:gd name="adj2" fmla="val 152218"/>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Well, that’s</a:t>
            </a:r>
            <a:br>
              <a:rPr lang="en-US" altLang="en-US" sz="1800">
                <a:solidFill>
                  <a:srgbClr val="0F116A"/>
                </a:solidFill>
                <a:latin typeface="Comic Sans MS" panose="030F0902030302020204" pitchFamily="66" charset="0"/>
              </a:rPr>
            </a:br>
            <a:r>
              <a:rPr lang="en-US" altLang="en-US" sz="1800" i="1" u="sng">
                <a:solidFill>
                  <a:srgbClr val="0F116A"/>
                </a:solidFill>
                <a:latin typeface="Comic Sans MS" panose="030F0902030302020204" pitchFamily="66" charset="0"/>
              </a:rPr>
              <a:t>NOT</a:t>
            </a:r>
            <a:r>
              <a:rPr lang="en-US" altLang="en-US" sz="1800">
                <a:solidFill>
                  <a:srgbClr val="0F116A"/>
                </a:solidFill>
                <a:latin typeface="Comic Sans MS" panose="030F0902030302020204" pitchFamily="66" charset="0"/>
              </a:rPr>
              <a:t> right</a:t>
            </a:r>
            <a:r>
              <a:rPr lang="en-US" altLang="en-US" sz="1800" i="1">
                <a:solidFill>
                  <a:srgbClr val="0F116A"/>
                </a:solidFill>
                <a:latin typeface="Comic Sans MS" panose="030F0902030302020204" pitchFamily="66" charset="0"/>
              </a:rPr>
              <a:t>!</a:t>
            </a:r>
            <a:r>
              <a:rPr lang="en-US" altLang="en-US" sz="1800">
                <a:solidFill>
                  <a:srgbClr val="0F116A"/>
                </a:solidFill>
                <a:latin typeface="Comic Sans MS" panose="030F0902030302020204" pitchFamily="66" charset="0"/>
              </a:rPr>
              <a:t> </a:t>
            </a:r>
          </a:p>
        </p:txBody>
      </p:sp>
      <p:sp>
        <p:nvSpPr>
          <p:cNvPr id="425381" name="Text Box 421">
            <a:extLst>
              <a:ext uri="{FF2B5EF4-FFF2-40B4-BE49-F238E27FC236}">
                <a16:creationId xmlns:a16="http://schemas.microsoft.com/office/drawing/2014/main" id="{85F14876-33B8-1A43-9507-F64A07835F55}"/>
              </a:ext>
            </a:extLst>
          </p:cNvPr>
          <p:cNvSpPr txBox="1">
            <a:spLocks noChangeArrowheads="1"/>
          </p:cNvSpPr>
          <p:nvPr/>
        </p:nvSpPr>
        <p:spPr bwMode="auto">
          <a:xfrm>
            <a:off x="2336800" y="2995613"/>
            <a:ext cx="2633663"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nSpc>
                <a:spcPct val="70000"/>
              </a:lnSpc>
            </a:pPr>
            <a:r>
              <a:rPr lang="en-US" altLang="en-US" sz="33800" b="0">
                <a:sym typeface="Zapf Dingbats" charset="2"/>
              </a:rPr>
              <a:t></a:t>
            </a:r>
            <a:endParaRPr lang="en-US" altLang="en-US" sz="25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5378"/>
                                        </p:tgtEl>
                                        <p:attrNameLst>
                                          <p:attrName>style.visibility</p:attrName>
                                        </p:attrNameLst>
                                      </p:cBhvr>
                                      <p:to>
                                        <p:strVal val="visible"/>
                                      </p:to>
                                    </p:set>
                                    <p:animEffect transition="in" filter="wipe(left)">
                                      <p:cBhvr>
                                        <p:cTn id="7" dur="500"/>
                                        <p:tgtEl>
                                          <p:spTgt spid="425378"/>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4253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25048"/>
                                        </p:tgtEl>
                                        <p:attrNameLst>
                                          <p:attrName>style.visibility</p:attrName>
                                        </p:attrNameLst>
                                      </p:cBhvr>
                                      <p:to>
                                        <p:strVal val="visible"/>
                                      </p:to>
                                    </p:set>
                                    <p:anim calcmode="lin" valueType="num">
                                      <p:cBhvr additive="base">
                                        <p:cTn id="15" dur="500" fill="hold"/>
                                        <p:tgtEl>
                                          <p:spTgt spid="425048"/>
                                        </p:tgtEl>
                                        <p:attrNameLst>
                                          <p:attrName>ppt_x</p:attrName>
                                        </p:attrNameLst>
                                      </p:cBhvr>
                                      <p:tavLst>
                                        <p:tav tm="0">
                                          <p:val>
                                            <p:strVal val="0-#ppt_w/2"/>
                                          </p:val>
                                        </p:tav>
                                        <p:tav tm="100000">
                                          <p:val>
                                            <p:strVal val="#ppt_x"/>
                                          </p:val>
                                        </p:tav>
                                      </p:tavLst>
                                    </p:anim>
                                    <p:anim calcmode="lin" valueType="num">
                                      <p:cBhvr additive="base">
                                        <p:cTn id="16" dur="500" fill="hold"/>
                                        <p:tgtEl>
                                          <p:spTgt spid="4250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425045"/>
                                        </p:tgtEl>
                                        <p:attrNameLst>
                                          <p:attrName>style.visibility</p:attrName>
                                        </p:attrNameLst>
                                      </p:cBhvr>
                                      <p:to>
                                        <p:strVal val="visible"/>
                                      </p:to>
                                    </p:set>
                                    <p:anim calcmode="lin" valueType="num">
                                      <p:cBhvr additive="base">
                                        <p:cTn id="20" dur="500" fill="hold"/>
                                        <p:tgtEl>
                                          <p:spTgt spid="425045"/>
                                        </p:tgtEl>
                                        <p:attrNameLst>
                                          <p:attrName>ppt_x</p:attrName>
                                        </p:attrNameLst>
                                      </p:cBhvr>
                                      <p:tavLst>
                                        <p:tav tm="0">
                                          <p:val>
                                            <p:strVal val="0-#ppt_w/2"/>
                                          </p:val>
                                        </p:tav>
                                        <p:tav tm="100000">
                                          <p:val>
                                            <p:strVal val="#ppt_x"/>
                                          </p:val>
                                        </p:tav>
                                      </p:tavLst>
                                    </p:anim>
                                    <p:anim calcmode="lin" valueType="num">
                                      <p:cBhvr additive="base">
                                        <p:cTn id="21" dur="500" fill="hold"/>
                                        <p:tgtEl>
                                          <p:spTgt spid="4250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Whoosh"/>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425050">
                                            <p:txEl>
                                              <p:pRg st="0" end="0"/>
                                            </p:txEl>
                                          </p:spTgt>
                                        </p:tgtEl>
                                        <p:attrNameLst>
                                          <p:attrName>style.visibility</p:attrName>
                                        </p:attrNameLst>
                                      </p:cBhvr>
                                      <p:to>
                                        <p:strVal val="visible"/>
                                      </p:to>
                                    </p:set>
                                    <p:anim calcmode="lin" valueType="num">
                                      <p:cBhvr additive="base">
                                        <p:cTn id="26" dur="500" fill="hold"/>
                                        <p:tgtEl>
                                          <p:spTgt spid="425050">
                                            <p:txEl>
                                              <p:pRg st="0" end="0"/>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4250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425053">
                                            <p:txEl>
                                              <p:pRg st="0" end="0"/>
                                            </p:txEl>
                                          </p:spTgt>
                                        </p:tgtEl>
                                        <p:attrNameLst>
                                          <p:attrName>style.visibility</p:attrName>
                                        </p:attrNameLst>
                                      </p:cBhvr>
                                      <p:to>
                                        <p:strVal val="visible"/>
                                      </p:to>
                                    </p:set>
                                    <p:anim calcmode="lin" valueType="num">
                                      <p:cBhvr additive="base">
                                        <p:cTn id="32" dur="500" fill="hold"/>
                                        <p:tgtEl>
                                          <p:spTgt spid="425053">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250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25329"/>
                                        </p:tgtEl>
                                        <p:attrNameLst>
                                          <p:attrName>style.visibility</p:attrName>
                                        </p:attrNameLst>
                                      </p:cBhvr>
                                      <p:to>
                                        <p:strVal val="visible"/>
                                      </p:to>
                                    </p:set>
                                    <p:animEffect transition="in" filter="wipe(left)">
                                      <p:cBhvr>
                                        <p:cTn id="38" dur="500"/>
                                        <p:tgtEl>
                                          <p:spTgt spid="425329"/>
                                        </p:tgtEl>
                                      </p:cBhvr>
                                    </p:animEffect>
                                  </p:childTnLst>
                                  <p:subTnLst>
                                    <p:audio>
                                      <p:cMediaNode>
                                        <p:cTn display="0" masterRel="sameClick">
                                          <p:stCondLst>
                                            <p:cond evt="begin" delay="0">
                                              <p:tn val="36"/>
                                            </p:cond>
                                          </p:stCondLst>
                                          <p:endCondLst>
                                            <p:cond evt="onStopAudio" delay="0">
                                              <p:tgtEl>
                                                <p:sldTgt/>
                                              </p:tgtEl>
                                            </p:cond>
                                          </p:endCondLst>
                                        </p:cTn>
                                        <p:tgtEl>
                                          <p:sndTgt r:embed="rId5" name="Pencil Check"/>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25330"/>
                                        </p:tgtEl>
                                        <p:attrNameLst>
                                          <p:attrName>style.visibility</p:attrName>
                                        </p:attrNameLst>
                                      </p:cBhvr>
                                      <p:to>
                                        <p:strVal val="visible"/>
                                      </p:to>
                                    </p:set>
                                    <p:animEffect transition="in" filter="wipe(left)">
                                      <p:cBhvr>
                                        <p:cTn id="43" dur="500"/>
                                        <p:tgtEl>
                                          <p:spTgt spid="425330"/>
                                        </p:tgtEl>
                                      </p:cBhvr>
                                    </p:animEffect>
                                  </p:childTnLst>
                                  <p:subTnLst>
                                    <p:audio>
                                      <p:cMediaNode>
                                        <p:cTn display="0" masterRel="sameClick">
                                          <p:stCondLst>
                                            <p:cond evt="begin" delay="0">
                                              <p:tn val="41"/>
                                            </p:cond>
                                          </p:stCondLst>
                                          <p:endCondLst>
                                            <p:cond evt="onStopAudio" delay="0">
                                              <p:tgtEl>
                                                <p:sldTgt/>
                                              </p:tgtEl>
                                            </p:cond>
                                          </p:endCondLst>
                                        </p:cTn>
                                        <p:tgtEl>
                                          <p:sndTgt r:embed="rId5" name="Pencil Check"/>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25331"/>
                                        </p:tgtEl>
                                        <p:attrNameLst>
                                          <p:attrName>style.visibility</p:attrName>
                                        </p:attrNameLst>
                                      </p:cBhvr>
                                      <p:to>
                                        <p:strVal val="visible"/>
                                      </p:to>
                                    </p:set>
                                    <p:animEffect transition="in" filter="wipe(left)">
                                      <p:cBhvr>
                                        <p:cTn id="48" dur="500"/>
                                        <p:tgtEl>
                                          <p:spTgt spid="425331"/>
                                        </p:tgtEl>
                                      </p:cBhvr>
                                    </p:animEffect>
                                  </p:childTnLst>
                                  <p:subTnLst>
                                    <p:audio>
                                      <p:cMediaNode>
                                        <p:cTn display="0" masterRel="sameClick">
                                          <p:stCondLst>
                                            <p:cond evt="begin" delay="0">
                                              <p:tn val="46"/>
                                            </p:cond>
                                          </p:stCondLst>
                                          <p:endCondLst>
                                            <p:cond evt="onStopAudio" delay="0">
                                              <p:tgtEl>
                                                <p:sldTgt/>
                                              </p:tgtEl>
                                            </p:cond>
                                          </p:endCondLst>
                                        </p:cTn>
                                        <p:tgtEl>
                                          <p:sndTgt r:embed="rId5" name="Pencil Check"/>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25332"/>
                                        </p:tgtEl>
                                        <p:attrNameLst>
                                          <p:attrName>style.visibility</p:attrName>
                                        </p:attrNameLst>
                                      </p:cBhvr>
                                      <p:to>
                                        <p:strVal val="visible"/>
                                      </p:to>
                                    </p:set>
                                    <p:animEffect transition="in" filter="wipe(left)">
                                      <p:cBhvr>
                                        <p:cTn id="53" dur="500"/>
                                        <p:tgtEl>
                                          <p:spTgt spid="425332"/>
                                        </p:tgtEl>
                                      </p:cBhvr>
                                    </p:animEffect>
                                  </p:childTnLst>
                                  <p:subTnLst>
                                    <p:audio>
                                      <p:cMediaNode>
                                        <p:cTn display="0" masterRel="sameClick">
                                          <p:stCondLst>
                                            <p:cond evt="begin" delay="0">
                                              <p:tn val="51"/>
                                            </p:cond>
                                          </p:stCondLst>
                                          <p:endCondLst>
                                            <p:cond evt="onStopAudio" delay="0">
                                              <p:tgtEl>
                                                <p:sldTgt/>
                                              </p:tgtEl>
                                            </p:cond>
                                          </p:endCondLst>
                                        </p:cTn>
                                        <p:tgtEl>
                                          <p:sndTgt r:embed="rId5" name="Pencil Check"/>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25333"/>
                                        </p:tgtEl>
                                        <p:attrNameLst>
                                          <p:attrName>style.visibility</p:attrName>
                                        </p:attrNameLst>
                                      </p:cBhvr>
                                      <p:to>
                                        <p:strVal val="visible"/>
                                      </p:to>
                                    </p:set>
                                    <p:animEffect transition="in" filter="wipe(left)">
                                      <p:cBhvr>
                                        <p:cTn id="58" dur="500"/>
                                        <p:tgtEl>
                                          <p:spTgt spid="425333"/>
                                        </p:tgtEl>
                                      </p:cBhvr>
                                    </p:animEffect>
                                  </p:childTnLst>
                                  <p:subTnLst>
                                    <p:audio>
                                      <p:cMediaNode>
                                        <p:cTn display="0" masterRel="sameClick">
                                          <p:stCondLst>
                                            <p:cond evt="begin" delay="0">
                                              <p:tn val="56"/>
                                            </p:cond>
                                          </p:stCondLst>
                                          <p:endCondLst>
                                            <p:cond evt="onStopAudio" delay="0">
                                              <p:tgtEl>
                                                <p:sldTgt/>
                                              </p:tgtEl>
                                            </p:cond>
                                          </p:endCondLst>
                                        </p:cTn>
                                        <p:tgtEl>
                                          <p:sndTgt r:embed="rId6" name="Wood Bonk"/>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25334"/>
                                        </p:tgtEl>
                                        <p:attrNameLst>
                                          <p:attrName>style.visibility</p:attrName>
                                        </p:attrNameLst>
                                      </p:cBhvr>
                                      <p:to>
                                        <p:strVal val="visible"/>
                                      </p:to>
                                    </p:set>
                                    <p:animEffect transition="in" filter="wipe(left)">
                                      <p:cBhvr>
                                        <p:cTn id="63" dur="500"/>
                                        <p:tgtEl>
                                          <p:spTgt spid="425334"/>
                                        </p:tgtEl>
                                      </p:cBhvr>
                                    </p:animEffect>
                                  </p:childTnLst>
                                  <p:subTnLst>
                                    <p:audio>
                                      <p:cMediaNode>
                                        <p:cTn display="0" masterRel="sameClick">
                                          <p:stCondLst>
                                            <p:cond evt="begin" delay="0">
                                              <p:tn val="61"/>
                                            </p:cond>
                                          </p:stCondLst>
                                          <p:endCondLst>
                                            <p:cond evt="onStopAudio" delay="0">
                                              <p:tgtEl>
                                                <p:sldTgt/>
                                              </p:tgtEl>
                                            </p:cond>
                                          </p:endCondLst>
                                        </p:cTn>
                                        <p:tgtEl>
                                          <p:sndTgt r:embed="rId6" name="Wood Bonk"/>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25335"/>
                                        </p:tgtEl>
                                        <p:attrNameLst>
                                          <p:attrName>style.visibility</p:attrName>
                                        </p:attrNameLst>
                                      </p:cBhvr>
                                      <p:to>
                                        <p:strVal val="visible"/>
                                      </p:to>
                                    </p:set>
                                    <p:animEffect transition="in" filter="wipe(left)">
                                      <p:cBhvr>
                                        <p:cTn id="68" dur="500"/>
                                        <p:tgtEl>
                                          <p:spTgt spid="425335"/>
                                        </p:tgtEl>
                                      </p:cBhvr>
                                    </p:animEffect>
                                  </p:childTnLst>
                                  <p:subTnLst>
                                    <p:audio>
                                      <p:cMediaNode>
                                        <p:cTn display="0" masterRel="sameClick">
                                          <p:stCondLst>
                                            <p:cond evt="begin" delay="0">
                                              <p:tn val="66"/>
                                            </p:cond>
                                          </p:stCondLst>
                                          <p:endCondLst>
                                            <p:cond evt="onStopAudio" delay="0">
                                              <p:tgtEl>
                                                <p:sldTgt/>
                                              </p:tgtEl>
                                            </p:cond>
                                          </p:endCondLst>
                                        </p:cTn>
                                        <p:tgtEl>
                                          <p:sndTgt r:embed="rId6" name="Wood Bonk"/>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left)">
                                      <p:cBhvr>
                                        <p:cTn id="73" dur="500"/>
                                        <p:tgtEl>
                                          <p:spTgt spid="18"/>
                                        </p:tgtEl>
                                      </p:cBhvr>
                                    </p:animEffect>
                                  </p:childTnLst>
                                  <p:subTnLst>
                                    <p:audio>
                                      <p:cMediaNode>
                                        <p:cTn display="0" masterRel="sameClick">
                                          <p:stCondLst>
                                            <p:cond evt="begin" delay="0">
                                              <p:tn val="71"/>
                                            </p:cond>
                                          </p:stCondLst>
                                          <p:endCondLst>
                                            <p:cond evt="onStopAudio" delay="0">
                                              <p:tgtEl>
                                                <p:sldTgt/>
                                              </p:tgtEl>
                                            </p:cond>
                                          </p:endCondLst>
                                        </p:cTn>
                                        <p:tgtEl>
                                          <p:sndTgt r:embed="rId6" name="Wood Bonk"/>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425346"/>
                                        </p:tgtEl>
                                        <p:attrNameLst>
                                          <p:attrName>style.visibility</p:attrName>
                                        </p:attrNameLst>
                                      </p:cBhvr>
                                      <p:to>
                                        <p:strVal val="visible"/>
                                      </p:to>
                                    </p:set>
                                    <p:animEffect transition="in" filter="wipe(up)">
                                      <p:cBhvr>
                                        <p:cTn id="78" dur="500"/>
                                        <p:tgtEl>
                                          <p:spTgt spid="42534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additive="base">
                                        <p:cTn id="83" dur="500" fill="hold"/>
                                        <p:tgtEl>
                                          <p:spTgt spid="6"/>
                                        </p:tgtEl>
                                        <p:attrNameLst>
                                          <p:attrName>ppt_x</p:attrName>
                                        </p:attrNameLst>
                                      </p:cBhvr>
                                      <p:tavLst>
                                        <p:tav tm="0">
                                          <p:val>
                                            <p:strVal val="#ppt_x"/>
                                          </p:val>
                                        </p:tav>
                                        <p:tav tm="100000">
                                          <p:val>
                                            <p:strVal val="#ppt_x"/>
                                          </p:val>
                                        </p:tav>
                                      </p:tavLst>
                                    </p:anim>
                                    <p:anim calcmode="lin" valueType="num">
                                      <p:cBhvr additive="base">
                                        <p:cTn id="84"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Whoosh"/>
                                        </p:tgtEl>
                                      </p:cMediaNode>
                                    </p:audio>
                                  </p:subTnLst>
                                </p:cTn>
                              </p:par>
                            </p:childTnLst>
                          </p:cTn>
                        </p:par>
                        <p:par>
                          <p:cTn id="85" fill="hold" nodeType="afterGroup">
                            <p:stCondLst>
                              <p:cond delay="500"/>
                            </p:stCondLst>
                            <p:childTnLst>
                              <p:par>
                                <p:cTn id="86" presetID="2" presetClass="entr" presetSubtype="1"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 calcmode="lin" valueType="num">
                                      <p:cBhvr additive="base">
                                        <p:cTn id="88" dur="500" fill="hold"/>
                                        <p:tgtEl>
                                          <p:spTgt spid="4"/>
                                        </p:tgtEl>
                                        <p:attrNameLst>
                                          <p:attrName>ppt_x</p:attrName>
                                        </p:attrNameLst>
                                      </p:cBhvr>
                                      <p:tavLst>
                                        <p:tav tm="0">
                                          <p:val>
                                            <p:strVal val="#ppt_x"/>
                                          </p:val>
                                        </p:tav>
                                        <p:tav tm="100000">
                                          <p:val>
                                            <p:strVal val="#ppt_x"/>
                                          </p:val>
                                        </p:tav>
                                      </p:tavLst>
                                    </p:anim>
                                    <p:anim calcmode="lin" valueType="num">
                                      <p:cBhvr additive="base">
                                        <p:cTn id="89"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Whoosh"/>
                                        </p:tgtEl>
                                      </p:cMediaNode>
                                    </p:audio>
                                  </p:subTnLst>
                                </p:cTn>
                              </p:par>
                            </p:childTnLst>
                          </p:cTn>
                        </p:par>
                        <p:par>
                          <p:cTn id="90" fill="hold" nodeType="afterGroup">
                            <p:stCondLst>
                              <p:cond delay="1000"/>
                            </p:stCondLst>
                            <p:childTnLst>
                              <p:par>
                                <p:cTn id="91" presetID="2" presetClass="entr" presetSubtype="1" fill="hold" nodeType="afterEffect">
                                  <p:stCondLst>
                                    <p:cond delay="0"/>
                                  </p:stCondLst>
                                  <p:childTnLst>
                                    <p:set>
                                      <p:cBhvr>
                                        <p:cTn id="92" dur="1" fill="hold">
                                          <p:stCondLst>
                                            <p:cond delay="0"/>
                                          </p:stCondLst>
                                        </p:cTn>
                                        <p:tgtEl>
                                          <p:spTgt spid="3"/>
                                        </p:tgtEl>
                                        <p:attrNameLst>
                                          <p:attrName>style.visibility</p:attrName>
                                        </p:attrNameLst>
                                      </p:cBhvr>
                                      <p:to>
                                        <p:strVal val="visible"/>
                                      </p:to>
                                    </p:set>
                                    <p:anim calcmode="lin" valueType="num">
                                      <p:cBhvr additive="base">
                                        <p:cTn id="93" dur="500" fill="hold"/>
                                        <p:tgtEl>
                                          <p:spTgt spid="3"/>
                                        </p:tgtEl>
                                        <p:attrNameLst>
                                          <p:attrName>ppt_x</p:attrName>
                                        </p:attrNameLst>
                                      </p:cBhvr>
                                      <p:tavLst>
                                        <p:tav tm="0">
                                          <p:val>
                                            <p:strVal val="#ppt_x"/>
                                          </p:val>
                                        </p:tav>
                                        <p:tav tm="100000">
                                          <p:val>
                                            <p:strVal val="#ppt_x"/>
                                          </p:val>
                                        </p:tav>
                                      </p:tavLst>
                                    </p:anim>
                                    <p:anim calcmode="lin" valueType="num">
                                      <p:cBhvr additive="base">
                                        <p:cTn id="94"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Whoosh"/>
                                        </p:tgtEl>
                                      </p:cMediaNode>
                                    </p:audio>
                                  </p:subTnLst>
                                </p:cTn>
                              </p:par>
                            </p:childTnLst>
                          </p:cTn>
                        </p:par>
                        <p:par>
                          <p:cTn id="95" fill="hold" nodeType="afterGroup">
                            <p:stCondLst>
                              <p:cond delay="1500"/>
                            </p:stCondLst>
                            <p:childTnLst>
                              <p:par>
                                <p:cTn id="96" presetID="2" presetClass="entr" presetSubtype="1" fill="hold" nodeType="afterEffect">
                                  <p:stCondLst>
                                    <p:cond delay="0"/>
                                  </p:stCondLst>
                                  <p:childTnLst>
                                    <p:set>
                                      <p:cBhvr>
                                        <p:cTn id="97" dur="1" fill="hold">
                                          <p:stCondLst>
                                            <p:cond delay="0"/>
                                          </p:stCondLst>
                                        </p:cTn>
                                        <p:tgtEl>
                                          <p:spTgt spid="2"/>
                                        </p:tgtEl>
                                        <p:attrNameLst>
                                          <p:attrName>style.visibility</p:attrName>
                                        </p:attrNameLst>
                                      </p:cBhvr>
                                      <p:to>
                                        <p:strVal val="visible"/>
                                      </p:to>
                                    </p:set>
                                    <p:anim calcmode="lin" valueType="num">
                                      <p:cBhvr additive="base">
                                        <p:cTn id="98" dur="500" fill="hold"/>
                                        <p:tgtEl>
                                          <p:spTgt spid="2"/>
                                        </p:tgtEl>
                                        <p:attrNameLst>
                                          <p:attrName>ppt_x</p:attrName>
                                        </p:attrNameLst>
                                      </p:cBhvr>
                                      <p:tavLst>
                                        <p:tav tm="0">
                                          <p:val>
                                            <p:strVal val="#ppt_x"/>
                                          </p:val>
                                        </p:tav>
                                        <p:tav tm="100000">
                                          <p:val>
                                            <p:strVal val="#ppt_x"/>
                                          </p:val>
                                        </p:tav>
                                      </p:tavLst>
                                    </p:anim>
                                    <p:anim calcmode="lin" valueType="num">
                                      <p:cBhvr additive="base">
                                        <p:cTn id="99"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Whoosh"/>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nodeType="clickEffect">
                                  <p:stCondLst>
                                    <p:cond delay="0"/>
                                  </p:stCondLst>
                                  <p:childTnLst>
                                    <p:set>
                                      <p:cBhvr>
                                        <p:cTn id="103" dur="1" fill="hold">
                                          <p:stCondLst>
                                            <p:cond delay="0"/>
                                          </p:stCondLst>
                                        </p:cTn>
                                        <p:tgtEl>
                                          <p:spTgt spid="425379"/>
                                        </p:tgtEl>
                                        <p:attrNameLst>
                                          <p:attrName>style.visibility</p:attrName>
                                        </p:attrNameLst>
                                      </p:cBhvr>
                                      <p:to>
                                        <p:strVal val="visible"/>
                                      </p:to>
                                    </p:set>
                                    <p:animEffect transition="in" filter="wipe(down)">
                                      <p:cBhvr>
                                        <p:cTn id="104" dur="500"/>
                                        <p:tgtEl>
                                          <p:spTgt spid="425379"/>
                                        </p:tgtEl>
                                      </p:cBhvr>
                                    </p:animEffect>
                                  </p:childTnLst>
                                </p:cTn>
                              </p:par>
                            </p:childTnLst>
                          </p:cTn>
                        </p:par>
                        <p:par>
                          <p:cTn id="105" fill="hold" nodeType="afterGroup">
                            <p:stCondLst>
                              <p:cond delay="500"/>
                            </p:stCondLst>
                            <p:childTnLst>
                              <p:par>
                                <p:cTn id="106" presetID="22" presetClass="entr" presetSubtype="4" fill="hold" grpId="0" nodeType="afterEffect">
                                  <p:stCondLst>
                                    <p:cond delay="0"/>
                                  </p:stCondLst>
                                  <p:childTnLst>
                                    <p:set>
                                      <p:cBhvr>
                                        <p:cTn id="107" dur="1" fill="hold">
                                          <p:stCondLst>
                                            <p:cond delay="0"/>
                                          </p:stCondLst>
                                        </p:cTn>
                                        <p:tgtEl>
                                          <p:spTgt spid="425380"/>
                                        </p:tgtEl>
                                        <p:attrNameLst>
                                          <p:attrName>style.visibility</p:attrName>
                                        </p:attrNameLst>
                                      </p:cBhvr>
                                      <p:to>
                                        <p:strVal val="visible"/>
                                      </p:to>
                                    </p:set>
                                    <p:animEffect transition="in" filter="wipe(down)">
                                      <p:cBhvr>
                                        <p:cTn id="108" dur="500"/>
                                        <p:tgtEl>
                                          <p:spTgt spid="425380"/>
                                        </p:tgtEl>
                                      </p:cBhvr>
                                    </p:animEffect>
                                  </p:childTnLst>
                                  <p:subTnLst>
                                    <p:audio>
                                      <p:cMediaNode>
                                        <p:cTn display="0" masterRel="sameClick">
                                          <p:stCondLst>
                                            <p:cond evt="begin" delay="0">
                                              <p:tn val="106"/>
                                            </p:cond>
                                          </p:stCondLst>
                                          <p:endCondLst>
                                            <p:cond evt="onStopAudio" delay="0">
                                              <p:tgtEl>
                                                <p:sldTgt/>
                                              </p:tgtEl>
                                            </p:cond>
                                          </p:endCondLst>
                                        </p:cTn>
                                        <p:tgtEl>
                                          <p:sndTgt r:embed="rId7" name="Quack"/>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25381">
                                            <p:txEl>
                                              <p:pRg st="0" end="0"/>
                                            </p:txEl>
                                          </p:spTgt>
                                        </p:tgtEl>
                                        <p:attrNameLst>
                                          <p:attrName>style.visibility</p:attrName>
                                        </p:attrNameLst>
                                      </p:cBhvr>
                                      <p:to>
                                        <p:strVal val="visible"/>
                                      </p:to>
                                    </p:set>
                                    <p:animEffect transition="in" filter="wipe(left)">
                                      <p:cBhvr>
                                        <p:cTn id="113" dur="500"/>
                                        <p:tgtEl>
                                          <p:spTgt spid="425381">
                                            <p:txEl>
                                              <p:pRg st="0" end="0"/>
                                            </p:txEl>
                                          </p:spTgt>
                                        </p:tgtEl>
                                      </p:cBhvr>
                                    </p:animEffect>
                                  </p:childTnLst>
                                  <p:subTnLst>
                                    <p:audio>
                                      <p:cMediaNode>
                                        <p:cTn display="0" masterRel="sameClick">
                                          <p:stCondLst>
                                            <p:cond evt="begin" delay="0">
                                              <p:tn val="111"/>
                                            </p:cond>
                                          </p:stCondLst>
                                          <p:endCondLst>
                                            <p:cond evt="onStopAudio" delay="0">
                                              <p:tgtEl>
                                                <p:sldTgt/>
                                              </p:tgtEl>
                                            </p:cond>
                                          </p:endCondLst>
                                        </p:cTn>
                                        <p:tgtEl>
                                          <p:sndTgt r:embed="rId8"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346" grpId="0" animBg="1" autoUpdateAnimBg="0"/>
      <p:bldP spid="425045" grpId="0" autoUpdateAnimBg="0"/>
      <p:bldP spid="425048" grpId="0" autoUpdateAnimBg="0"/>
      <p:bldP spid="425050" grpId="0" build="p" autoUpdateAnimBg="0"/>
      <p:bldP spid="425053" grpId="0" build="p" autoUpdateAnimBg="0"/>
      <p:bldP spid="425329" grpId="0" autoUpdateAnimBg="0"/>
      <p:bldP spid="425330" grpId="0" autoUpdateAnimBg="0"/>
      <p:bldP spid="425331" grpId="0" autoUpdateAnimBg="0"/>
      <p:bldP spid="425332" grpId="0" autoUpdateAnimBg="0"/>
      <p:bldP spid="425333" grpId="0" animBg="1"/>
      <p:bldP spid="425334" grpId="0" animBg="1"/>
      <p:bldP spid="425335" grpId="0" animBg="1"/>
      <p:bldP spid="425378" grpId="0" animBg="1"/>
      <p:bldP spid="425380" grpId="0" animBg="1" autoUpdateAnimBg="0"/>
      <p:bldP spid="42538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42" name="Group 1026">
            <a:extLst>
              <a:ext uri="{FF2B5EF4-FFF2-40B4-BE49-F238E27FC236}">
                <a16:creationId xmlns:a16="http://schemas.microsoft.com/office/drawing/2014/main" id="{137FC602-19BB-F946-BBA7-8A7AAA5F8FC7}"/>
              </a:ext>
            </a:extLst>
          </p:cNvPr>
          <p:cNvGraphicFramePr>
            <a:graphicFrameLocks noGrp="1"/>
          </p:cNvGraphicFramePr>
          <p:nvPr/>
        </p:nvGraphicFramePr>
        <p:xfrm>
          <a:off x="1524000" y="3048000"/>
          <a:ext cx="5181600" cy="3360738"/>
        </p:xfrm>
        <a:graphic>
          <a:graphicData uri="http://schemas.openxmlformats.org/drawingml/2006/table">
            <a:tbl>
              <a:tblPr/>
              <a:tblGrid>
                <a:gridCol w="1295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860425">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2175">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275">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2493" name="Rectangle 1053">
            <a:extLst>
              <a:ext uri="{FF2B5EF4-FFF2-40B4-BE49-F238E27FC236}">
                <a16:creationId xmlns:a16="http://schemas.microsoft.com/office/drawing/2014/main" id="{ED07FF51-86D1-7B46-AC43-193B712B2E44}"/>
              </a:ext>
            </a:extLst>
          </p:cNvPr>
          <p:cNvSpPr>
            <a:spLocks noGrp="1" noChangeArrowheads="1"/>
          </p:cNvSpPr>
          <p:nvPr>
            <p:ph type="title"/>
          </p:nvPr>
        </p:nvSpPr>
        <p:spPr/>
        <p:txBody>
          <a:bodyPr/>
          <a:lstStyle/>
          <a:p>
            <a:pPr eaLnBrk="1" hangingPunct="1"/>
            <a:r>
              <a:rPr lang="en-US" altLang="en-US"/>
              <a:t>Dihybrid cross</a:t>
            </a:r>
          </a:p>
        </p:txBody>
      </p:sp>
      <p:sp>
        <p:nvSpPr>
          <p:cNvPr id="62494" name="Rectangle 1054">
            <a:extLst>
              <a:ext uri="{FF2B5EF4-FFF2-40B4-BE49-F238E27FC236}">
                <a16:creationId xmlns:a16="http://schemas.microsoft.com/office/drawing/2014/main" id="{8ECAE636-3D7C-3545-8DD3-4544A6559ABF}"/>
              </a:ext>
            </a:extLst>
          </p:cNvPr>
          <p:cNvSpPr>
            <a:spLocks noChangeArrowheads="1"/>
          </p:cNvSpPr>
          <p:nvPr/>
        </p:nvSpPr>
        <p:spPr bwMode="auto">
          <a:xfrm>
            <a:off x="914400" y="137160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sp>
        <p:nvSpPr>
          <p:cNvPr id="62495" name="Rectangle 1055">
            <a:extLst>
              <a:ext uri="{FF2B5EF4-FFF2-40B4-BE49-F238E27FC236}">
                <a16:creationId xmlns:a16="http://schemas.microsoft.com/office/drawing/2014/main" id="{A6CA1D6C-E84C-D541-BD6C-6E5D2C1B6F5C}"/>
              </a:ext>
            </a:extLst>
          </p:cNvPr>
          <p:cNvSpPr>
            <a:spLocks noChangeArrowheads="1"/>
          </p:cNvSpPr>
          <p:nvPr/>
        </p:nvSpPr>
        <p:spPr bwMode="auto">
          <a:xfrm>
            <a:off x="2584450" y="137160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endParaRPr lang="en-US" altLang="en-US" sz="3000">
              <a:solidFill>
                <a:schemeClr val="tx2"/>
              </a:solidFill>
            </a:endParaRPr>
          </a:p>
        </p:txBody>
      </p:sp>
      <p:sp>
        <p:nvSpPr>
          <p:cNvPr id="471072" name="Rectangle 1056">
            <a:extLst>
              <a:ext uri="{FF2B5EF4-FFF2-40B4-BE49-F238E27FC236}">
                <a16:creationId xmlns:a16="http://schemas.microsoft.com/office/drawing/2014/main" id="{6E22070B-DBCD-034A-8056-7400DFB89D8F}"/>
              </a:ext>
            </a:extLst>
          </p:cNvPr>
          <p:cNvSpPr>
            <a:spLocks noChangeArrowheads="1"/>
          </p:cNvSpPr>
          <p:nvPr/>
        </p:nvSpPr>
        <p:spPr bwMode="auto">
          <a:xfrm>
            <a:off x="1801813" y="2514600"/>
            <a:ext cx="712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471073" name="Rectangle 1057">
            <a:extLst>
              <a:ext uri="{FF2B5EF4-FFF2-40B4-BE49-F238E27FC236}">
                <a16:creationId xmlns:a16="http://schemas.microsoft.com/office/drawing/2014/main" id="{8FB1DDC8-3792-2645-B9BD-19BCFF81B12E}"/>
              </a:ext>
            </a:extLst>
          </p:cNvPr>
          <p:cNvSpPr>
            <a:spLocks noChangeArrowheads="1"/>
          </p:cNvSpPr>
          <p:nvPr/>
        </p:nvSpPr>
        <p:spPr bwMode="auto">
          <a:xfrm>
            <a:off x="3124200" y="2514600"/>
            <a:ext cx="585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471074" name="Rectangle 1058">
            <a:extLst>
              <a:ext uri="{FF2B5EF4-FFF2-40B4-BE49-F238E27FC236}">
                <a16:creationId xmlns:a16="http://schemas.microsoft.com/office/drawing/2014/main" id="{8E9FF395-7B22-814F-9B3F-AAC5B0CB90FD}"/>
              </a:ext>
            </a:extLst>
          </p:cNvPr>
          <p:cNvSpPr>
            <a:spLocks noChangeArrowheads="1"/>
          </p:cNvSpPr>
          <p:nvPr/>
        </p:nvSpPr>
        <p:spPr bwMode="auto">
          <a:xfrm>
            <a:off x="4357688" y="2514600"/>
            <a:ext cx="67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471075" name="Rectangle 1059">
            <a:extLst>
              <a:ext uri="{FF2B5EF4-FFF2-40B4-BE49-F238E27FC236}">
                <a16:creationId xmlns:a16="http://schemas.microsoft.com/office/drawing/2014/main" id="{37687494-D7F2-5C4C-9662-E0D7FC235CC7}"/>
              </a:ext>
            </a:extLst>
          </p:cNvPr>
          <p:cNvSpPr>
            <a:spLocks noChangeArrowheads="1"/>
          </p:cNvSpPr>
          <p:nvPr/>
        </p:nvSpPr>
        <p:spPr bwMode="auto">
          <a:xfrm>
            <a:off x="5715000" y="2530475"/>
            <a:ext cx="544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grpSp>
        <p:nvGrpSpPr>
          <p:cNvPr id="2" name="Group 1060">
            <a:extLst>
              <a:ext uri="{FF2B5EF4-FFF2-40B4-BE49-F238E27FC236}">
                <a16:creationId xmlns:a16="http://schemas.microsoft.com/office/drawing/2014/main" id="{0AC802E0-4011-EE4D-A8AC-19CE3E487AEC}"/>
              </a:ext>
            </a:extLst>
          </p:cNvPr>
          <p:cNvGrpSpPr>
            <a:grpSpLocks/>
          </p:cNvGrpSpPr>
          <p:nvPr/>
        </p:nvGrpSpPr>
        <p:grpSpPr bwMode="auto">
          <a:xfrm>
            <a:off x="685800" y="3276600"/>
            <a:ext cx="712788" cy="3063875"/>
            <a:chOff x="2016" y="1872"/>
            <a:chExt cx="449" cy="1930"/>
          </a:xfrm>
        </p:grpSpPr>
        <p:sp>
          <p:nvSpPr>
            <p:cNvPr id="62636" name="Rectangle 1061">
              <a:extLst>
                <a:ext uri="{FF2B5EF4-FFF2-40B4-BE49-F238E27FC236}">
                  <a16:creationId xmlns:a16="http://schemas.microsoft.com/office/drawing/2014/main" id="{168AFFE3-7F10-EC4B-8C4B-08788C131510}"/>
                </a:ext>
              </a:extLst>
            </p:cNvPr>
            <p:cNvSpPr>
              <a:spLocks noChangeArrowheads="1"/>
            </p:cNvSpPr>
            <p:nvPr/>
          </p:nvSpPr>
          <p:spPr bwMode="auto">
            <a:xfrm>
              <a:off x="2016" y="1872"/>
              <a:ext cx="4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62637" name="Rectangle 1062">
              <a:extLst>
                <a:ext uri="{FF2B5EF4-FFF2-40B4-BE49-F238E27FC236}">
                  <a16:creationId xmlns:a16="http://schemas.microsoft.com/office/drawing/2014/main" id="{01A65B18-B894-574A-BCD6-0BCFB7E6AE46}"/>
                </a:ext>
              </a:extLst>
            </p:cNvPr>
            <p:cNvSpPr>
              <a:spLocks noChangeArrowheads="1"/>
            </p:cNvSpPr>
            <p:nvPr/>
          </p:nvSpPr>
          <p:spPr bwMode="auto">
            <a:xfrm>
              <a:off x="2056" y="2400"/>
              <a:ext cx="36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62638" name="Rectangle 1063">
              <a:extLst>
                <a:ext uri="{FF2B5EF4-FFF2-40B4-BE49-F238E27FC236}">
                  <a16:creationId xmlns:a16="http://schemas.microsoft.com/office/drawing/2014/main" id="{A8C8ADF5-9EE1-2A40-982D-C0C7AF44C5D2}"/>
                </a:ext>
              </a:extLst>
            </p:cNvPr>
            <p:cNvSpPr>
              <a:spLocks noChangeArrowheads="1"/>
            </p:cNvSpPr>
            <p:nvPr/>
          </p:nvSpPr>
          <p:spPr bwMode="auto">
            <a:xfrm>
              <a:off x="2029" y="2928"/>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sp>
          <p:nvSpPr>
            <p:cNvPr id="62639" name="Rectangle 1064">
              <a:extLst>
                <a:ext uri="{FF2B5EF4-FFF2-40B4-BE49-F238E27FC236}">
                  <a16:creationId xmlns:a16="http://schemas.microsoft.com/office/drawing/2014/main" id="{4A724E10-7B74-4E40-8810-68DDFBE7E355}"/>
                </a:ext>
              </a:extLst>
            </p:cNvPr>
            <p:cNvSpPr>
              <a:spLocks noChangeArrowheads="1"/>
            </p:cNvSpPr>
            <p:nvPr/>
          </p:nvSpPr>
          <p:spPr bwMode="auto">
            <a:xfrm>
              <a:off x="2068" y="3456"/>
              <a:ext cx="34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yr</a:t>
              </a:r>
            </a:p>
          </p:txBody>
        </p:sp>
      </p:grpSp>
      <p:sp>
        <p:nvSpPr>
          <p:cNvPr id="471081" name="Rectangle 1065">
            <a:extLst>
              <a:ext uri="{FF2B5EF4-FFF2-40B4-BE49-F238E27FC236}">
                <a16:creationId xmlns:a16="http://schemas.microsoft.com/office/drawing/2014/main" id="{570A9542-F362-C74A-90E6-380CA68F5A3B}"/>
              </a:ext>
            </a:extLst>
          </p:cNvPr>
          <p:cNvSpPr>
            <a:spLocks noChangeArrowheads="1"/>
          </p:cNvSpPr>
          <p:nvPr/>
        </p:nvSpPr>
        <p:spPr bwMode="auto">
          <a:xfrm>
            <a:off x="1524000" y="3413125"/>
            <a:ext cx="1243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62502" name="Rectangle 1066">
            <a:extLst>
              <a:ext uri="{FF2B5EF4-FFF2-40B4-BE49-F238E27FC236}">
                <a16:creationId xmlns:a16="http://schemas.microsoft.com/office/drawing/2014/main" id="{2AA5F9CB-DEA5-994C-811A-47A7DFF588A5}"/>
              </a:ext>
            </a:extLst>
          </p:cNvPr>
          <p:cNvSpPr>
            <a:spLocks noChangeArrowheads="1"/>
          </p:cNvSpPr>
          <p:nvPr/>
        </p:nvSpPr>
        <p:spPr bwMode="auto">
          <a:xfrm>
            <a:off x="2090738" y="1371600"/>
            <a:ext cx="395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F116A"/>
                </a:solidFill>
              </a:rPr>
              <a:t>x</a:t>
            </a:r>
          </a:p>
        </p:txBody>
      </p:sp>
      <p:sp>
        <p:nvSpPr>
          <p:cNvPr id="62503" name="Oval 1067">
            <a:extLst>
              <a:ext uri="{FF2B5EF4-FFF2-40B4-BE49-F238E27FC236}">
                <a16:creationId xmlns:a16="http://schemas.microsoft.com/office/drawing/2014/main" id="{F184C67D-30DC-B645-8756-EC8B6F75723E}"/>
              </a:ext>
            </a:extLst>
          </p:cNvPr>
          <p:cNvSpPr>
            <a:spLocks noChangeArrowheads="1"/>
          </p:cNvSpPr>
          <p:nvPr/>
        </p:nvSpPr>
        <p:spPr bwMode="auto">
          <a:xfrm>
            <a:off x="1219200" y="19050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04" name="Oval 1068">
            <a:extLst>
              <a:ext uri="{FF2B5EF4-FFF2-40B4-BE49-F238E27FC236}">
                <a16:creationId xmlns:a16="http://schemas.microsoft.com/office/drawing/2014/main" id="{5CD95350-AA02-8240-880B-BE57B774A3DD}"/>
              </a:ext>
            </a:extLst>
          </p:cNvPr>
          <p:cNvSpPr>
            <a:spLocks noChangeArrowheads="1"/>
          </p:cNvSpPr>
          <p:nvPr/>
        </p:nvSpPr>
        <p:spPr bwMode="auto">
          <a:xfrm>
            <a:off x="2895600" y="19050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085" name="Rectangle 1069">
            <a:extLst>
              <a:ext uri="{FF2B5EF4-FFF2-40B4-BE49-F238E27FC236}">
                <a16:creationId xmlns:a16="http://schemas.microsoft.com/office/drawing/2014/main" id="{AA2FC8DE-28B1-9346-85BA-33D01D689FEF}"/>
              </a:ext>
            </a:extLst>
          </p:cNvPr>
          <p:cNvSpPr>
            <a:spLocks noChangeArrowheads="1"/>
          </p:cNvSpPr>
          <p:nvPr/>
        </p:nvSpPr>
        <p:spPr bwMode="auto">
          <a:xfrm>
            <a:off x="2882900" y="3413125"/>
            <a:ext cx="1116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86" name="Rectangle 1070">
            <a:extLst>
              <a:ext uri="{FF2B5EF4-FFF2-40B4-BE49-F238E27FC236}">
                <a16:creationId xmlns:a16="http://schemas.microsoft.com/office/drawing/2014/main" id="{6447DCE4-7E36-8046-A2F6-0028F6E694AA}"/>
              </a:ext>
            </a:extLst>
          </p:cNvPr>
          <p:cNvSpPr>
            <a:spLocks noChangeArrowheads="1"/>
          </p:cNvSpPr>
          <p:nvPr/>
        </p:nvSpPr>
        <p:spPr bwMode="auto">
          <a:xfrm>
            <a:off x="4138613" y="3413125"/>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87" name="Rectangle 1071">
            <a:extLst>
              <a:ext uri="{FF2B5EF4-FFF2-40B4-BE49-F238E27FC236}">
                <a16:creationId xmlns:a16="http://schemas.microsoft.com/office/drawing/2014/main" id="{3647D50D-4A9C-0345-A21D-E76F399F4445}"/>
              </a:ext>
            </a:extLst>
          </p:cNvPr>
          <p:cNvSpPr>
            <a:spLocks noChangeArrowheads="1"/>
          </p:cNvSpPr>
          <p:nvPr/>
        </p:nvSpPr>
        <p:spPr bwMode="auto">
          <a:xfrm>
            <a:off x="5499100" y="3413125"/>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88" name="Rectangle 1072">
            <a:extLst>
              <a:ext uri="{FF2B5EF4-FFF2-40B4-BE49-F238E27FC236}">
                <a16:creationId xmlns:a16="http://schemas.microsoft.com/office/drawing/2014/main" id="{2AD34F74-2112-3D46-95D5-D19483DED698}"/>
              </a:ext>
            </a:extLst>
          </p:cNvPr>
          <p:cNvSpPr>
            <a:spLocks noChangeArrowheads="1"/>
          </p:cNvSpPr>
          <p:nvPr/>
        </p:nvSpPr>
        <p:spPr bwMode="auto">
          <a:xfrm>
            <a:off x="1587500" y="4298950"/>
            <a:ext cx="1116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89" name="Rectangle 1073">
            <a:extLst>
              <a:ext uri="{FF2B5EF4-FFF2-40B4-BE49-F238E27FC236}">
                <a16:creationId xmlns:a16="http://schemas.microsoft.com/office/drawing/2014/main" id="{237575C8-E89C-0948-83F9-6736143C10E0}"/>
              </a:ext>
            </a:extLst>
          </p:cNvPr>
          <p:cNvSpPr>
            <a:spLocks noChangeArrowheads="1"/>
          </p:cNvSpPr>
          <p:nvPr/>
        </p:nvSpPr>
        <p:spPr bwMode="auto">
          <a:xfrm>
            <a:off x="2946400" y="4298950"/>
            <a:ext cx="989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0" name="Rectangle 1074">
            <a:extLst>
              <a:ext uri="{FF2B5EF4-FFF2-40B4-BE49-F238E27FC236}">
                <a16:creationId xmlns:a16="http://schemas.microsoft.com/office/drawing/2014/main" id="{C693D9C6-C856-A848-B75C-8D937CF0AF1C}"/>
              </a:ext>
            </a:extLst>
          </p:cNvPr>
          <p:cNvSpPr>
            <a:spLocks noChangeArrowheads="1"/>
          </p:cNvSpPr>
          <p:nvPr/>
        </p:nvSpPr>
        <p:spPr bwMode="auto">
          <a:xfrm>
            <a:off x="4202113" y="429895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1" name="Rectangle 1075">
            <a:extLst>
              <a:ext uri="{FF2B5EF4-FFF2-40B4-BE49-F238E27FC236}">
                <a16:creationId xmlns:a16="http://schemas.microsoft.com/office/drawing/2014/main" id="{EFF80B60-3D7F-174C-97C2-6ACBE93E515C}"/>
              </a:ext>
            </a:extLst>
          </p:cNvPr>
          <p:cNvSpPr>
            <a:spLocks noChangeArrowheads="1"/>
          </p:cNvSpPr>
          <p:nvPr/>
        </p:nvSpPr>
        <p:spPr bwMode="auto">
          <a:xfrm>
            <a:off x="5562600" y="429895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2" name="Rectangle 1076">
            <a:extLst>
              <a:ext uri="{FF2B5EF4-FFF2-40B4-BE49-F238E27FC236}">
                <a16:creationId xmlns:a16="http://schemas.microsoft.com/office/drawing/2014/main" id="{FAA04CCB-8223-8945-A429-A57ECCF1BFA5}"/>
              </a:ext>
            </a:extLst>
          </p:cNvPr>
          <p:cNvSpPr>
            <a:spLocks noChangeArrowheads="1"/>
          </p:cNvSpPr>
          <p:nvPr/>
        </p:nvSpPr>
        <p:spPr bwMode="auto">
          <a:xfrm>
            <a:off x="1544638" y="5137150"/>
            <a:ext cx="1200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3" name="Rectangle 1077">
            <a:extLst>
              <a:ext uri="{FF2B5EF4-FFF2-40B4-BE49-F238E27FC236}">
                <a16:creationId xmlns:a16="http://schemas.microsoft.com/office/drawing/2014/main" id="{6D51B45F-E5D0-0440-A19E-917CA0AB8391}"/>
              </a:ext>
            </a:extLst>
          </p:cNvPr>
          <p:cNvSpPr>
            <a:spLocks noChangeArrowheads="1"/>
          </p:cNvSpPr>
          <p:nvPr/>
        </p:nvSpPr>
        <p:spPr bwMode="auto">
          <a:xfrm>
            <a:off x="2905125" y="513715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4" name="Rectangle 1078">
            <a:extLst>
              <a:ext uri="{FF2B5EF4-FFF2-40B4-BE49-F238E27FC236}">
                <a16:creationId xmlns:a16="http://schemas.microsoft.com/office/drawing/2014/main" id="{F87C9FC8-2A71-5547-BE47-8C4B420214CF}"/>
              </a:ext>
            </a:extLst>
          </p:cNvPr>
          <p:cNvSpPr>
            <a:spLocks noChangeArrowheads="1"/>
          </p:cNvSpPr>
          <p:nvPr/>
        </p:nvSpPr>
        <p:spPr bwMode="auto">
          <a:xfrm>
            <a:off x="4159250" y="5137150"/>
            <a:ext cx="1158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5" name="Rectangle 1079">
            <a:extLst>
              <a:ext uri="{FF2B5EF4-FFF2-40B4-BE49-F238E27FC236}">
                <a16:creationId xmlns:a16="http://schemas.microsoft.com/office/drawing/2014/main" id="{7B038F8F-7D7C-7646-BC24-46F230C2D44F}"/>
              </a:ext>
            </a:extLst>
          </p:cNvPr>
          <p:cNvSpPr>
            <a:spLocks noChangeArrowheads="1"/>
          </p:cNvSpPr>
          <p:nvPr/>
        </p:nvSpPr>
        <p:spPr bwMode="auto">
          <a:xfrm>
            <a:off x="5519738" y="5137150"/>
            <a:ext cx="1031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6" name="Rectangle 1080">
            <a:extLst>
              <a:ext uri="{FF2B5EF4-FFF2-40B4-BE49-F238E27FC236}">
                <a16:creationId xmlns:a16="http://schemas.microsoft.com/office/drawing/2014/main" id="{06309D6C-5513-0D42-B16B-09EAA14B6416}"/>
              </a:ext>
            </a:extLst>
          </p:cNvPr>
          <p:cNvSpPr>
            <a:spLocks noChangeArrowheads="1"/>
          </p:cNvSpPr>
          <p:nvPr/>
        </p:nvSpPr>
        <p:spPr bwMode="auto">
          <a:xfrm>
            <a:off x="1608138" y="5899150"/>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7" name="Rectangle 1081">
            <a:extLst>
              <a:ext uri="{FF2B5EF4-FFF2-40B4-BE49-F238E27FC236}">
                <a16:creationId xmlns:a16="http://schemas.microsoft.com/office/drawing/2014/main" id="{40DB3BC9-FB7C-2C47-B23A-FE98DA8B80E7}"/>
              </a:ext>
            </a:extLst>
          </p:cNvPr>
          <p:cNvSpPr>
            <a:spLocks noChangeArrowheads="1"/>
          </p:cNvSpPr>
          <p:nvPr/>
        </p:nvSpPr>
        <p:spPr bwMode="auto">
          <a:xfrm>
            <a:off x="2967038" y="5899150"/>
            <a:ext cx="946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8" name="Rectangle 1082">
            <a:extLst>
              <a:ext uri="{FF2B5EF4-FFF2-40B4-BE49-F238E27FC236}">
                <a16:creationId xmlns:a16="http://schemas.microsoft.com/office/drawing/2014/main" id="{0BB6E57A-94FA-114B-9500-79EB740B8C09}"/>
              </a:ext>
            </a:extLst>
          </p:cNvPr>
          <p:cNvSpPr>
            <a:spLocks noChangeArrowheads="1"/>
          </p:cNvSpPr>
          <p:nvPr/>
        </p:nvSpPr>
        <p:spPr bwMode="auto">
          <a:xfrm>
            <a:off x="4222750" y="5899150"/>
            <a:ext cx="1031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099" name="Rectangle 1083">
            <a:extLst>
              <a:ext uri="{FF2B5EF4-FFF2-40B4-BE49-F238E27FC236}">
                <a16:creationId xmlns:a16="http://schemas.microsoft.com/office/drawing/2014/main" id="{04975E6E-6DC4-DF4C-86D9-BCD2167B34C2}"/>
              </a:ext>
            </a:extLst>
          </p:cNvPr>
          <p:cNvSpPr>
            <a:spLocks noChangeArrowheads="1"/>
          </p:cNvSpPr>
          <p:nvPr/>
        </p:nvSpPr>
        <p:spPr bwMode="auto">
          <a:xfrm>
            <a:off x="5583238" y="5899150"/>
            <a:ext cx="904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660000"/>
                </a:solidFill>
              </a:rPr>
              <a:t>yyrr</a:t>
            </a:r>
          </a:p>
        </p:txBody>
      </p:sp>
      <p:sp>
        <p:nvSpPr>
          <p:cNvPr id="471100" name="Oval 1084">
            <a:extLst>
              <a:ext uri="{FF2B5EF4-FFF2-40B4-BE49-F238E27FC236}">
                <a16:creationId xmlns:a16="http://schemas.microsoft.com/office/drawing/2014/main" id="{96170C8F-2167-864E-8BE6-7233705A0455}"/>
              </a:ext>
            </a:extLst>
          </p:cNvPr>
          <p:cNvSpPr>
            <a:spLocks noChangeArrowheads="1"/>
          </p:cNvSpPr>
          <p:nvPr/>
        </p:nvSpPr>
        <p:spPr bwMode="auto">
          <a:xfrm>
            <a:off x="1917700" y="31242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01" name="Oval 1085">
            <a:extLst>
              <a:ext uri="{FF2B5EF4-FFF2-40B4-BE49-F238E27FC236}">
                <a16:creationId xmlns:a16="http://schemas.microsoft.com/office/drawing/2014/main" id="{EBDA2BE8-3DA5-EB4B-AB2D-C61C853E583C}"/>
              </a:ext>
            </a:extLst>
          </p:cNvPr>
          <p:cNvSpPr>
            <a:spLocks noChangeArrowheads="1"/>
          </p:cNvSpPr>
          <p:nvPr/>
        </p:nvSpPr>
        <p:spPr bwMode="auto">
          <a:xfrm>
            <a:off x="3200400" y="31242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02" name="Oval 1086">
            <a:extLst>
              <a:ext uri="{FF2B5EF4-FFF2-40B4-BE49-F238E27FC236}">
                <a16:creationId xmlns:a16="http://schemas.microsoft.com/office/drawing/2014/main" id="{D228F3D9-E280-D94D-9A9E-E615ACA0E27F}"/>
              </a:ext>
            </a:extLst>
          </p:cNvPr>
          <p:cNvSpPr>
            <a:spLocks noChangeArrowheads="1"/>
          </p:cNvSpPr>
          <p:nvPr/>
        </p:nvSpPr>
        <p:spPr bwMode="auto">
          <a:xfrm>
            <a:off x="4495800" y="31242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03" name="Oval 1087">
            <a:extLst>
              <a:ext uri="{FF2B5EF4-FFF2-40B4-BE49-F238E27FC236}">
                <a16:creationId xmlns:a16="http://schemas.microsoft.com/office/drawing/2014/main" id="{003F3B33-281A-D24C-B99A-625546AD4D67}"/>
              </a:ext>
            </a:extLst>
          </p:cNvPr>
          <p:cNvSpPr>
            <a:spLocks noChangeArrowheads="1"/>
          </p:cNvSpPr>
          <p:nvPr/>
        </p:nvSpPr>
        <p:spPr bwMode="auto">
          <a:xfrm>
            <a:off x="5791200" y="31242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04" name="Oval 1088">
            <a:extLst>
              <a:ext uri="{FF2B5EF4-FFF2-40B4-BE49-F238E27FC236}">
                <a16:creationId xmlns:a16="http://schemas.microsoft.com/office/drawing/2014/main" id="{F090F25B-5030-2946-B857-7CED38FA9FAA}"/>
              </a:ext>
            </a:extLst>
          </p:cNvPr>
          <p:cNvSpPr>
            <a:spLocks noChangeArrowheads="1"/>
          </p:cNvSpPr>
          <p:nvPr/>
        </p:nvSpPr>
        <p:spPr bwMode="auto">
          <a:xfrm>
            <a:off x="1917700" y="39624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3" name="Group 1089">
            <a:extLst>
              <a:ext uri="{FF2B5EF4-FFF2-40B4-BE49-F238E27FC236}">
                <a16:creationId xmlns:a16="http://schemas.microsoft.com/office/drawing/2014/main" id="{252D5BD6-9AFA-7749-BCAC-84C2E3515CC4}"/>
              </a:ext>
            </a:extLst>
          </p:cNvPr>
          <p:cNvGrpSpPr>
            <a:grpSpLocks/>
          </p:cNvGrpSpPr>
          <p:nvPr/>
        </p:nvGrpSpPr>
        <p:grpSpPr bwMode="auto">
          <a:xfrm>
            <a:off x="3200400" y="3962400"/>
            <a:ext cx="457200" cy="381000"/>
            <a:chOff x="3344" y="3888"/>
            <a:chExt cx="288" cy="240"/>
          </a:xfrm>
        </p:grpSpPr>
        <p:sp>
          <p:nvSpPr>
            <p:cNvPr id="62627" name="Oval 1090">
              <a:extLst>
                <a:ext uri="{FF2B5EF4-FFF2-40B4-BE49-F238E27FC236}">
                  <a16:creationId xmlns:a16="http://schemas.microsoft.com/office/drawing/2014/main" id="{ABE7D7B7-7356-8447-A220-79AF427F0415}"/>
                </a:ext>
              </a:extLst>
            </p:cNvPr>
            <p:cNvSpPr>
              <a:spLocks noChangeArrowheads="1"/>
            </p:cNvSpPr>
            <p:nvPr/>
          </p:nvSpPr>
          <p:spPr bwMode="auto">
            <a:xfrm>
              <a:off x="3344"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8" name="Oval 1091">
              <a:extLst>
                <a:ext uri="{FF2B5EF4-FFF2-40B4-BE49-F238E27FC236}">
                  <a16:creationId xmlns:a16="http://schemas.microsoft.com/office/drawing/2014/main" id="{0A408552-E58A-DB42-A991-80EF53B746BA}"/>
                </a:ext>
              </a:extLst>
            </p:cNvPr>
            <p:cNvSpPr>
              <a:spLocks noChangeArrowheads="1"/>
            </p:cNvSpPr>
            <p:nvPr/>
          </p:nvSpPr>
          <p:spPr bwMode="auto">
            <a:xfrm>
              <a:off x="3392"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9" name="Oval 1092">
              <a:extLst>
                <a:ext uri="{FF2B5EF4-FFF2-40B4-BE49-F238E27FC236}">
                  <a16:creationId xmlns:a16="http://schemas.microsoft.com/office/drawing/2014/main" id="{B035A57D-4561-F041-BF83-56BEBBC57C81}"/>
                </a:ext>
              </a:extLst>
            </p:cNvPr>
            <p:cNvSpPr>
              <a:spLocks noChangeArrowheads="1"/>
            </p:cNvSpPr>
            <p:nvPr/>
          </p:nvSpPr>
          <p:spPr bwMode="auto">
            <a:xfrm>
              <a:off x="3536" y="3984"/>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30" name="Oval 1093">
              <a:extLst>
                <a:ext uri="{FF2B5EF4-FFF2-40B4-BE49-F238E27FC236}">
                  <a16:creationId xmlns:a16="http://schemas.microsoft.com/office/drawing/2014/main" id="{73538F3B-3FCC-0B49-B748-783A68CC2272}"/>
                </a:ext>
              </a:extLst>
            </p:cNvPr>
            <p:cNvSpPr>
              <a:spLocks noChangeArrowheads="1"/>
            </p:cNvSpPr>
            <p:nvPr/>
          </p:nvSpPr>
          <p:spPr bwMode="auto">
            <a:xfrm>
              <a:off x="3536"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31" name="Oval 1094">
              <a:extLst>
                <a:ext uri="{FF2B5EF4-FFF2-40B4-BE49-F238E27FC236}">
                  <a16:creationId xmlns:a16="http://schemas.microsoft.com/office/drawing/2014/main" id="{9196F8E3-449C-EC45-815D-943EEE4A2B26}"/>
                </a:ext>
              </a:extLst>
            </p:cNvPr>
            <p:cNvSpPr>
              <a:spLocks noChangeArrowheads="1"/>
            </p:cNvSpPr>
            <p:nvPr/>
          </p:nvSpPr>
          <p:spPr bwMode="auto">
            <a:xfrm>
              <a:off x="3488"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32" name="Oval 1095">
              <a:extLst>
                <a:ext uri="{FF2B5EF4-FFF2-40B4-BE49-F238E27FC236}">
                  <a16:creationId xmlns:a16="http://schemas.microsoft.com/office/drawing/2014/main" id="{58F5EE07-2105-4A45-B5E6-A9F7808DAB34}"/>
                </a:ext>
              </a:extLst>
            </p:cNvPr>
            <p:cNvSpPr>
              <a:spLocks noChangeArrowheads="1"/>
            </p:cNvSpPr>
            <p:nvPr/>
          </p:nvSpPr>
          <p:spPr bwMode="auto">
            <a:xfrm>
              <a:off x="3392" y="3984"/>
              <a:ext cx="96" cy="96"/>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33" name="Oval 1096">
              <a:extLst>
                <a:ext uri="{FF2B5EF4-FFF2-40B4-BE49-F238E27FC236}">
                  <a16:creationId xmlns:a16="http://schemas.microsoft.com/office/drawing/2014/main" id="{B4C42614-5CB7-324D-BBB1-41379C966509}"/>
                </a:ext>
              </a:extLst>
            </p:cNvPr>
            <p:cNvSpPr>
              <a:spLocks noChangeArrowheads="1"/>
            </p:cNvSpPr>
            <p:nvPr/>
          </p:nvSpPr>
          <p:spPr bwMode="auto">
            <a:xfrm>
              <a:off x="3488"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34" name="Oval 1097">
              <a:extLst>
                <a:ext uri="{FF2B5EF4-FFF2-40B4-BE49-F238E27FC236}">
                  <a16:creationId xmlns:a16="http://schemas.microsoft.com/office/drawing/2014/main" id="{357E4862-D395-994D-BFC0-24C3DF12936D}"/>
                </a:ext>
              </a:extLst>
            </p:cNvPr>
            <p:cNvSpPr>
              <a:spLocks noChangeArrowheads="1"/>
            </p:cNvSpPr>
            <p:nvPr/>
          </p:nvSpPr>
          <p:spPr bwMode="auto">
            <a:xfrm>
              <a:off x="3392"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35" name="Oval 1098">
              <a:extLst>
                <a:ext uri="{FF2B5EF4-FFF2-40B4-BE49-F238E27FC236}">
                  <a16:creationId xmlns:a16="http://schemas.microsoft.com/office/drawing/2014/main" id="{A38F707B-4566-5D4F-9DF3-23DE2C9EEF7C}"/>
                </a:ext>
              </a:extLst>
            </p:cNvPr>
            <p:cNvSpPr>
              <a:spLocks noChangeArrowheads="1"/>
            </p:cNvSpPr>
            <p:nvPr/>
          </p:nvSpPr>
          <p:spPr bwMode="auto">
            <a:xfrm>
              <a:off x="3440" y="3936"/>
              <a:ext cx="144" cy="144"/>
            </a:xfrm>
            <a:prstGeom prst="ellipse">
              <a:avLst/>
            </a:prstGeom>
            <a:solidFill>
              <a:srgbClr val="FFEA18"/>
            </a:solidFill>
            <a:ln w="9525">
              <a:solidFill>
                <a:srgbClr val="FFEA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471115" name="Oval 1099">
            <a:extLst>
              <a:ext uri="{FF2B5EF4-FFF2-40B4-BE49-F238E27FC236}">
                <a16:creationId xmlns:a16="http://schemas.microsoft.com/office/drawing/2014/main" id="{00BFF20B-AC61-FF4C-858F-1C4C13285312}"/>
              </a:ext>
            </a:extLst>
          </p:cNvPr>
          <p:cNvSpPr>
            <a:spLocks noChangeArrowheads="1"/>
          </p:cNvSpPr>
          <p:nvPr/>
        </p:nvSpPr>
        <p:spPr bwMode="auto">
          <a:xfrm>
            <a:off x="4495800" y="39624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16" name="Oval 1100">
            <a:extLst>
              <a:ext uri="{FF2B5EF4-FFF2-40B4-BE49-F238E27FC236}">
                <a16:creationId xmlns:a16="http://schemas.microsoft.com/office/drawing/2014/main" id="{F340EC4E-67A3-8148-9643-61BFBB934F2D}"/>
              </a:ext>
            </a:extLst>
          </p:cNvPr>
          <p:cNvSpPr>
            <a:spLocks noChangeArrowheads="1"/>
          </p:cNvSpPr>
          <p:nvPr/>
        </p:nvSpPr>
        <p:spPr bwMode="auto">
          <a:xfrm>
            <a:off x="1917700" y="48768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17" name="Oval 1101">
            <a:extLst>
              <a:ext uri="{FF2B5EF4-FFF2-40B4-BE49-F238E27FC236}">
                <a16:creationId xmlns:a16="http://schemas.microsoft.com/office/drawing/2014/main" id="{DA479BA5-FDB3-2044-B2DA-DC8BED06A6F7}"/>
              </a:ext>
            </a:extLst>
          </p:cNvPr>
          <p:cNvSpPr>
            <a:spLocks noChangeArrowheads="1"/>
          </p:cNvSpPr>
          <p:nvPr/>
        </p:nvSpPr>
        <p:spPr bwMode="auto">
          <a:xfrm>
            <a:off x="3200400" y="48768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18" name="Oval 1102">
            <a:extLst>
              <a:ext uri="{FF2B5EF4-FFF2-40B4-BE49-F238E27FC236}">
                <a16:creationId xmlns:a16="http://schemas.microsoft.com/office/drawing/2014/main" id="{9DB70B57-454A-3A4C-8AE4-3171E4E560C4}"/>
              </a:ext>
            </a:extLst>
          </p:cNvPr>
          <p:cNvSpPr>
            <a:spLocks noChangeArrowheads="1"/>
          </p:cNvSpPr>
          <p:nvPr/>
        </p:nvSpPr>
        <p:spPr bwMode="auto">
          <a:xfrm>
            <a:off x="4495800" y="4876800"/>
            <a:ext cx="457200" cy="457200"/>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19" name="Oval 1103">
            <a:extLst>
              <a:ext uri="{FF2B5EF4-FFF2-40B4-BE49-F238E27FC236}">
                <a16:creationId xmlns:a16="http://schemas.microsoft.com/office/drawing/2014/main" id="{B8C2043B-7F47-8E49-84AD-34D89C11EB4B}"/>
              </a:ext>
            </a:extLst>
          </p:cNvPr>
          <p:cNvSpPr>
            <a:spLocks noChangeArrowheads="1"/>
          </p:cNvSpPr>
          <p:nvPr/>
        </p:nvSpPr>
        <p:spPr bwMode="auto">
          <a:xfrm>
            <a:off x="5791200" y="4876800"/>
            <a:ext cx="457200" cy="457200"/>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71120" name="Oval 1104">
            <a:extLst>
              <a:ext uri="{FF2B5EF4-FFF2-40B4-BE49-F238E27FC236}">
                <a16:creationId xmlns:a16="http://schemas.microsoft.com/office/drawing/2014/main" id="{5D0B233B-9BDC-1E46-9E44-CB95FBC374B3}"/>
              </a:ext>
            </a:extLst>
          </p:cNvPr>
          <p:cNvSpPr>
            <a:spLocks noChangeArrowheads="1"/>
          </p:cNvSpPr>
          <p:nvPr/>
        </p:nvSpPr>
        <p:spPr bwMode="auto">
          <a:xfrm>
            <a:off x="1917700" y="5638800"/>
            <a:ext cx="457200" cy="457200"/>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4" name="Group 1105">
            <a:extLst>
              <a:ext uri="{FF2B5EF4-FFF2-40B4-BE49-F238E27FC236}">
                <a16:creationId xmlns:a16="http://schemas.microsoft.com/office/drawing/2014/main" id="{BC5F5E78-F823-8643-959B-D8765261CEAF}"/>
              </a:ext>
            </a:extLst>
          </p:cNvPr>
          <p:cNvGrpSpPr>
            <a:grpSpLocks/>
          </p:cNvGrpSpPr>
          <p:nvPr/>
        </p:nvGrpSpPr>
        <p:grpSpPr bwMode="auto">
          <a:xfrm>
            <a:off x="3200400" y="5638800"/>
            <a:ext cx="457200" cy="381000"/>
            <a:chOff x="3344" y="3888"/>
            <a:chExt cx="288" cy="240"/>
          </a:xfrm>
        </p:grpSpPr>
        <p:sp>
          <p:nvSpPr>
            <p:cNvPr id="62618" name="Oval 1106">
              <a:extLst>
                <a:ext uri="{FF2B5EF4-FFF2-40B4-BE49-F238E27FC236}">
                  <a16:creationId xmlns:a16="http://schemas.microsoft.com/office/drawing/2014/main" id="{6B396393-097A-3248-8F11-66BC0DE24DB7}"/>
                </a:ext>
              </a:extLst>
            </p:cNvPr>
            <p:cNvSpPr>
              <a:spLocks noChangeArrowheads="1"/>
            </p:cNvSpPr>
            <p:nvPr/>
          </p:nvSpPr>
          <p:spPr bwMode="auto">
            <a:xfrm>
              <a:off x="3344"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9" name="Oval 1107">
              <a:extLst>
                <a:ext uri="{FF2B5EF4-FFF2-40B4-BE49-F238E27FC236}">
                  <a16:creationId xmlns:a16="http://schemas.microsoft.com/office/drawing/2014/main" id="{E7CCE2FB-0E77-F844-BC61-95B2486B1974}"/>
                </a:ext>
              </a:extLst>
            </p:cNvPr>
            <p:cNvSpPr>
              <a:spLocks noChangeArrowheads="1"/>
            </p:cNvSpPr>
            <p:nvPr/>
          </p:nvSpPr>
          <p:spPr bwMode="auto">
            <a:xfrm>
              <a:off x="3392"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0" name="Oval 1108">
              <a:extLst>
                <a:ext uri="{FF2B5EF4-FFF2-40B4-BE49-F238E27FC236}">
                  <a16:creationId xmlns:a16="http://schemas.microsoft.com/office/drawing/2014/main" id="{CDC18421-809F-FD45-8505-FF12225B6C51}"/>
                </a:ext>
              </a:extLst>
            </p:cNvPr>
            <p:cNvSpPr>
              <a:spLocks noChangeArrowheads="1"/>
            </p:cNvSpPr>
            <p:nvPr/>
          </p:nvSpPr>
          <p:spPr bwMode="auto">
            <a:xfrm>
              <a:off x="3536" y="3984"/>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1" name="Oval 1109">
              <a:extLst>
                <a:ext uri="{FF2B5EF4-FFF2-40B4-BE49-F238E27FC236}">
                  <a16:creationId xmlns:a16="http://schemas.microsoft.com/office/drawing/2014/main" id="{ACDBBDB5-B4EF-0A4F-8A2C-E5D8A3B87710}"/>
                </a:ext>
              </a:extLst>
            </p:cNvPr>
            <p:cNvSpPr>
              <a:spLocks noChangeArrowheads="1"/>
            </p:cNvSpPr>
            <p:nvPr/>
          </p:nvSpPr>
          <p:spPr bwMode="auto">
            <a:xfrm>
              <a:off x="3536"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2" name="Oval 1110">
              <a:extLst>
                <a:ext uri="{FF2B5EF4-FFF2-40B4-BE49-F238E27FC236}">
                  <a16:creationId xmlns:a16="http://schemas.microsoft.com/office/drawing/2014/main" id="{14A3D9CA-1429-E94A-B687-35276B26ECEC}"/>
                </a:ext>
              </a:extLst>
            </p:cNvPr>
            <p:cNvSpPr>
              <a:spLocks noChangeArrowheads="1"/>
            </p:cNvSpPr>
            <p:nvPr/>
          </p:nvSpPr>
          <p:spPr bwMode="auto">
            <a:xfrm>
              <a:off x="3488"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3" name="Oval 1111">
              <a:extLst>
                <a:ext uri="{FF2B5EF4-FFF2-40B4-BE49-F238E27FC236}">
                  <a16:creationId xmlns:a16="http://schemas.microsoft.com/office/drawing/2014/main" id="{FFEF8E21-8845-6F40-BCAC-7F29413541B5}"/>
                </a:ext>
              </a:extLst>
            </p:cNvPr>
            <p:cNvSpPr>
              <a:spLocks noChangeArrowheads="1"/>
            </p:cNvSpPr>
            <p:nvPr/>
          </p:nvSpPr>
          <p:spPr bwMode="auto">
            <a:xfrm>
              <a:off x="3392" y="3984"/>
              <a:ext cx="96" cy="96"/>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4" name="Oval 1112">
              <a:extLst>
                <a:ext uri="{FF2B5EF4-FFF2-40B4-BE49-F238E27FC236}">
                  <a16:creationId xmlns:a16="http://schemas.microsoft.com/office/drawing/2014/main" id="{062AD96A-24D8-AB49-BD54-E2D060B1FA14}"/>
                </a:ext>
              </a:extLst>
            </p:cNvPr>
            <p:cNvSpPr>
              <a:spLocks noChangeArrowheads="1"/>
            </p:cNvSpPr>
            <p:nvPr/>
          </p:nvSpPr>
          <p:spPr bwMode="auto">
            <a:xfrm>
              <a:off x="3488"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5" name="Oval 1113">
              <a:extLst>
                <a:ext uri="{FF2B5EF4-FFF2-40B4-BE49-F238E27FC236}">
                  <a16:creationId xmlns:a16="http://schemas.microsoft.com/office/drawing/2014/main" id="{BA3F8800-6D2E-534A-920E-228042BD57B9}"/>
                </a:ext>
              </a:extLst>
            </p:cNvPr>
            <p:cNvSpPr>
              <a:spLocks noChangeArrowheads="1"/>
            </p:cNvSpPr>
            <p:nvPr/>
          </p:nvSpPr>
          <p:spPr bwMode="auto">
            <a:xfrm>
              <a:off x="3392"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26" name="Oval 1114">
              <a:extLst>
                <a:ext uri="{FF2B5EF4-FFF2-40B4-BE49-F238E27FC236}">
                  <a16:creationId xmlns:a16="http://schemas.microsoft.com/office/drawing/2014/main" id="{89CB7F6D-EBA1-A44C-9E2E-A70A351B3A87}"/>
                </a:ext>
              </a:extLst>
            </p:cNvPr>
            <p:cNvSpPr>
              <a:spLocks noChangeArrowheads="1"/>
            </p:cNvSpPr>
            <p:nvPr/>
          </p:nvSpPr>
          <p:spPr bwMode="auto">
            <a:xfrm>
              <a:off x="3440" y="3936"/>
              <a:ext cx="144" cy="144"/>
            </a:xfrm>
            <a:prstGeom prst="ellipse">
              <a:avLst/>
            </a:prstGeom>
            <a:solidFill>
              <a:srgbClr val="FFEA18"/>
            </a:solidFill>
            <a:ln w="9525">
              <a:solidFill>
                <a:srgbClr val="FFEA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471131" name="Oval 1115">
            <a:extLst>
              <a:ext uri="{FF2B5EF4-FFF2-40B4-BE49-F238E27FC236}">
                <a16:creationId xmlns:a16="http://schemas.microsoft.com/office/drawing/2014/main" id="{5DF14D7B-C5E4-114A-92E6-E9F6D1913D4E}"/>
              </a:ext>
            </a:extLst>
          </p:cNvPr>
          <p:cNvSpPr>
            <a:spLocks noChangeArrowheads="1"/>
          </p:cNvSpPr>
          <p:nvPr/>
        </p:nvSpPr>
        <p:spPr bwMode="auto">
          <a:xfrm>
            <a:off x="4495800" y="5638800"/>
            <a:ext cx="457200" cy="457200"/>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5" name="Group 1116">
            <a:extLst>
              <a:ext uri="{FF2B5EF4-FFF2-40B4-BE49-F238E27FC236}">
                <a16:creationId xmlns:a16="http://schemas.microsoft.com/office/drawing/2014/main" id="{6BC5EC7F-3367-714B-821F-E18F118099C9}"/>
              </a:ext>
            </a:extLst>
          </p:cNvPr>
          <p:cNvGrpSpPr>
            <a:grpSpLocks/>
          </p:cNvGrpSpPr>
          <p:nvPr/>
        </p:nvGrpSpPr>
        <p:grpSpPr bwMode="auto">
          <a:xfrm>
            <a:off x="5791200" y="5638800"/>
            <a:ext cx="457200" cy="381000"/>
            <a:chOff x="3216" y="1080"/>
            <a:chExt cx="288" cy="240"/>
          </a:xfrm>
        </p:grpSpPr>
        <p:sp>
          <p:nvSpPr>
            <p:cNvPr id="62609" name="Oval 1117">
              <a:extLst>
                <a:ext uri="{FF2B5EF4-FFF2-40B4-BE49-F238E27FC236}">
                  <a16:creationId xmlns:a16="http://schemas.microsoft.com/office/drawing/2014/main" id="{467FCEF1-52C6-E249-8F71-23BFEB0176BF}"/>
                </a:ext>
              </a:extLst>
            </p:cNvPr>
            <p:cNvSpPr>
              <a:spLocks noChangeArrowheads="1"/>
            </p:cNvSpPr>
            <p:nvPr/>
          </p:nvSpPr>
          <p:spPr bwMode="auto">
            <a:xfrm>
              <a:off x="3216"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0" name="Oval 1118">
              <a:extLst>
                <a:ext uri="{FF2B5EF4-FFF2-40B4-BE49-F238E27FC236}">
                  <a16:creationId xmlns:a16="http://schemas.microsoft.com/office/drawing/2014/main" id="{7EB174CA-8ADC-E549-B50D-DF06AD1CEC97}"/>
                </a:ext>
              </a:extLst>
            </p:cNvPr>
            <p:cNvSpPr>
              <a:spLocks noChangeArrowheads="1"/>
            </p:cNvSpPr>
            <p:nvPr/>
          </p:nvSpPr>
          <p:spPr bwMode="auto">
            <a:xfrm>
              <a:off x="3264"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1" name="Oval 1119">
              <a:extLst>
                <a:ext uri="{FF2B5EF4-FFF2-40B4-BE49-F238E27FC236}">
                  <a16:creationId xmlns:a16="http://schemas.microsoft.com/office/drawing/2014/main" id="{EAC6E4B8-2354-174E-8FF1-6D828DC5D3E5}"/>
                </a:ext>
              </a:extLst>
            </p:cNvPr>
            <p:cNvSpPr>
              <a:spLocks noChangeArrowheads="1"/>
            </p:cNvSpPr>
            <p:nvPr/>
          </p:nvSpPr>
          <p:spPr bwMode="auto">
            <a:xfrm>
              <a:off x="3408" y="1176"/>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2" name="Oval 1120">
              <a:extLst>
                <a:ext uri="{FF2B5EF4-FFF2-40B4-BE49-F238E27FC236}">
                  <a16:creationId xmlns:a16="http://schemas.microsoft.com/office/drawing/2014/main" id="{92F76DE7-D972-0743-9CF2-217B80DC7F72}"/>
                </a:ext>
              </a:extLst>
            </p:cNvPr>
            <p:cNvSpPr>
              <a:spLocks noChangeArrowheads="1"/>
            </p:cNvSpPr>
            <p:nvPr/>
          </p:nvSpPr>
          <p:spPr bwMode="auto">
            <a:xfrm>
              <a:off x="3408"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3" name="Oval 1121">
              <a:extLst>
                <a:ext uri="{FF2B5EF4-FFF2-40B4-BE49-F238E27FC236}">
                  <a16:creationId xmlns:a16="http://schemas.microsoft.com/office/drawing/2014/main" id="{C14B21A5-904B-EE41-A3CE-18628B9DBE15}"/>
                </a:ext>
              </a:extLst>
            </p:cNvPr>
            <p:cNvSpPr>
              <a:spLocks noChangeArrowheads="1"/>
            </p:cNvSpPr>
            <p:nvPr/>
          </p:nvSpPr>
          <p:spPr bwMode="auto">
            <a:xfrm>
              <a:off x="3360"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4" name="Oval 1122">
              <a:extLst>
                <a:ext uri="{FF2B5EF4-FFF2-40B4-BE49-F238E27FC236}">
                  <a16:creationId xmlns:a16="http://schemas.microsoft.com/office/drawing/2014/main" id="{2A1B373D-1C08-E34A-A0F6-34330A582DB5}"/>
                </a:ext>
              </a:extLst>
            </p:cNvPr>
            <p:cNvSpPr>
              <a:spLocks noChangeArrowheads="1"/>
            </p:cNvSpPr>
            <p:nvPr/>
          </p:nvSpPr>
          <p:spPr bwMode="auto">
            <a:xfrm>
              <a:off x="3264" y="1176"/>
              <a:ext cx="96" cy="96"/>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5" name="Oval 1123">
              <a:extLst>
                <a:ext uri="{FF2B5EF4-FFF2-40B4-BE49-F238E27FC236}">
                  <a16:creationId xmlns:a16="http://schemas.microsoft.com/office/drawing/2014/main" id="{D104D24B-4096-5E46-BD71-D50CDC8B790B}"/>
                </a:ext>
              </a:extLst>
            </p:cNvPr>
            <p:cNvSpPr>
              <a:spLocks noChangeArrowheads="1"/>
            </p:cNvSpPr>
            <p:nvPr/>
          </p:nvSpPr>
          <p:spPr bwMode="auto">
            <a:xfrm>
              <a:off x="3360"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6" name="Oval 1124">
              <a:extLst>
                <a:ext uri="{FF2B5EF4-FFF2-40B4-BE49-F238E27FC236}">
                  <a16:creationId xmlns:a16="http://schemas.microsoft.com/office/drawing/2014/main" id="{D0EDB49F-D07C-7546-A573-F21AB46859B0}"/>
                </a:ext>
              </a:extLst>
            </p:cNvPr>
            <p:cNvSpPr>
              <a:spLocks noChangeArrowheads="1"/>
            </p:cNvSpPr>
            <p:nvPr/>
          </p:nvSpPr>
          <p:spPr bwMode="auto">
            <a:xfrm>
              <a:off x="3264"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17" name="Oval 1125">
              <a:extLst>
                <a:ext uri="{FF2B5EF4-FFF2-40B4-BE49-F238E27FC236}">
                  <a16:creationId xmlns:a16="http://schemas.microsoft.com/office/drawing/2014/main" id="{E163F0D7-5798-2E4B-AC80-D2402852357F}"/>
                </a:ext>
              </a:extLst>
            </p:cNvPr>
            <p:cNvSpPr>
              <a:spLocks noChangeArrowheads="1"/>
            </p:cNvSpPr>
            <p:nvPr/>
          </p:nvSpPr>
          <p:spPr bwMode="auto">
            <a:xfrm>
              <a:off x="3312" y="1128"/>
              <a:ext cx="144" cy="144"/>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126">
            <a:extLst>
              <a:ext uri="{FF2B5EF4-FFF2-40B4-BE49-F238E27FC236}">
                <a16:creationId xmlns:a16="http://schemas.microsoft.com/office/drawing/2014/main" id="{F086CF56-1732-2740-AEF1-D165524EB1C3}"/>
              </a:ext>
            </a:extLst>
          </p:cNvPr>
          <p:cNvGrpSpPr>
            <a:grpSpLocks/>
          </p:cNvGrpSpPr>
          <p:nvPr/>
        </p:nvGrpSpPr>
        <p:grpSpPr bwMode="auto">
          <a:xfrm>
            <a:off x="5791200" y="3962400"/>
            <a:ext cx="457200" cy="381000"/>
            <a:chOff x="3344" y="3888"/>
            <a:chExt cx="288" cy="240"/>
          </a:xfrm>
        </p:grpSpPr>
        <p:sp>
          <p:nvSpPr>
            <p:cNvPr id="62600" name="Oval 1127">
              <a:extLst>
                <a:ext uri="{FF2B5EF4-FFF2-40B4-BE49-F238E27FC236}">
                  <a16:creationId xmlns:a16="http://schemas.microsoft.com/office/drawing/2014/main" id="{473F6FDE-D9D8-EE4E-A8BE-BD5BF7737C76}"/>
                </a:ext>
              </a:extLst>
            </p:cNvPr>
            <p:cNvSpPr>
              <a:spLocks noChangeArrowheads="1"/>
            </p:cNvSpPr>
            <p:nvPr/>
          </p:nvSpPr>
          <p:spPr bwMode="auto">
            <a:xfrm>
              <a:off x="3344"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1" name="Oval 1128">
              <a:extLst>
                <a:ext uri="{FF2B5EF4-FFF2-40B4-BE49-F238E27FC236}">
                  <a16:creationId xmlns:a16="http://schemas.microsoft.com/office/drawing/2014/main" id="{999D540B-D377-4540-97F2-F1353D5BBEEA}"/>
                </a:ext>
              </a:extLst>
            </p:cNvPr>
            <p:cNvSpPr>
              <a:spLocks noChangeArrowheads="1"/>
            </p:cNvSpPr>
            <p:nvPr/>
          </p:nvSpPr>
          <p:spPr bwMode="auto">
            <a:xfrm>
              <a:off x="3392"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2" name="Oval 1129">
              <a:extLst>
                <a:ext uri="{FF2B5EF4-FFF2-40B4-BE49-F238E27FC236}">
                  <a16:creationId xmlns:a16="http://schemas.microsoft.com/office/drawing/2014/main" id="{98728B4D-8B4B-474E-9605-D0C67CE8339C}"/>
                </a:ext>
              </a:extLst>
            </p:cNvPr>
            <p:cNvSpPr>
              <a:spLocks noChangeArrowheads="1"/>
            </p:cNvSpPr>
            <p:nvPr/>
          </p:nvSpPr>
          <p:spPr bwMode="auto">
            <a:xfrm>
              <a:off x="3536" y="3984"/>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3" name="Oval 1130">
              <a:extLst>
                <a:ext uri="{FF2B5EF4-FFF2-40B4-BE49-F238E27FC236}">
                  <a16:creationId xmlns:a16="http://schemas.microsoft.com/office/drawing/2014/main" id="{53A119CD-609F-1F4F-8BCD-8D2592B2D7E3}"/>
                </a:ext>
              </a:extLst>
            </p:cNvPr>
            <p:cNvSpPr>
              <a:spLocks noChangeArrowheads="1"/>
            </p:cNvSpPr>
            <p:nvPr/>
          </p:nvSpPr>
          <p:spPr bwMode="auto">
            <a:xfrm>
              <a:off x="3536"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4" name="Oval 1131">
              <a:extLst>
                <a:ext uri="{FF2B5EF4-FFF2-40B4-BE49-F238E27FC236}">
                  <a16:creationId xmlns:a16="http://schemas.microsoft.com/office/drawing/2014/main" id="{FA600A1A-7C34-4C4C-8651-B8976866224B}"/>
                </a:ext>
              </a:extLst>
            </p:cNvPr>
            <p:cNvSpPr>
              <a:spLocks noChangeArrowheads="1"/>
            </p:cNvSpPr>
            <p:nvPr/>
          </p:nvSpPr>
          <p:spPr bwMode="auto">
            <a:xfrm>
              <a:off x="3488"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5" name="Oval 1132">
              <a:extLst>
                <a:ext uri="{FF2B5EF4-FFF2-40B4-BE49-F238E27FC236}">
                  <a16:creationId xmlns:a16="http://schemas.microsoft.com/office/drawing/2014/main" id="{8039BEE7-2377-0246-8F28-C2733B32EDBB}"/>
                </a:ext>
              </a:extLst>
            </p:cNvPr>
            <p:cNvSpPr>
              <a:spLocks noChangeArrowheads="1"/>
            </p:cNvSpPr>
            <p:nvPr/>
          </p:nvSpPr>
          <p:spPr bwMode="auto">
            <a:xfrm>
              <a:off x="3392" y="3984"/>
              <a:ext cx="96" cy="96"/>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6" name="Oval 1133">
              <a:extLst>
                <a:ext uri="{FF2B5EF4-FFF2-40B4-BE49-F238E27FC236}">
                  <a16:creationId xmlns:a16="http://schemas.microsoft.com/office/drawing/2014/main" id="{45BCC8B8-AA39-AB48-91D9-7981A2B8B7C2}"/>
                </a:ext>
              </a:extLst>
            </p:cNvPr>
            <p:cNvSpPr>
              <a:spLocks noChangeArrowheads="1"/>
            </p:cNvSpPr>
            <p:nvPr/>
          </p:nvSpPr>
          <p:spPr bwMode="auto">
            <a:xfrm>
              <a:off x="3488"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7" name="Oval 1134">
              <a:extLst>
                <a:ext uri="{FF2B5EF4-FFF2-40B4-BE49-F238E27FC236}">
                  <a16:creationId xmlns:a16="http://schemas.microsoft.com/office/drawing/2014/main" id="{5FE592F4-A820-8F43-836D-A580E9EDF937}"/>
                </a:ext>
              </a:extLst>
            </p:cNvPr>
            <p:cNvSpPr>
              <a:spLocks noChangeArrowheads="1"/>
            </p:cNvSpPr>
            <p:nvPr/>
          </p:nvSpPr>
          <p:spPr bwMode="auto">
            <a:xfrm>
              <a:off x="3392"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608" name="Oval 1135">
              <a:extLst>
                <a:ext uri="{FF2B5EF4-FFF2-40B4-BE49-F238E27FC236}">
                  <a16:creationId xmlns:a16="http://schemas.microsoft.com/office/drawing/2014/main" id="{1DA8C019-E59A-B349-98F2-D679E69B9D4D}"/>
                </a:ext>
              </a:extLst>
            </p:cNvPr>
            <p:cNvSpPr>
              <a:spLocks noChangeArrowheads="1"/>
            </p:cNvSpPr>
            <p:nvPr/>
          </p:nvSpPr>
          <p:spPr bwMode="auto">
            <a:xfrm>
              <a:off x="3440" y="3936"/>
              <a:ext cx="144" cy="144"/>
            </a:xfrm>
            <a:prstGeom prst="ellipse">
              <a:avLst/>
            </a:prstGeom>
            <a:solidFill>
              <a:srgbClr val="FFEA18"/>
            </a:solidFill>
            <a:ln w="9525">
              <a:solidFill>
                <a:srgbClr val="FFEA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471152" name="Rectangle 1136">
            <a:extLst>
              <a:ext uri="{FF2B5EF4-FFF2-40B4-BE49-F238E27FC236}">
                <a16:creationId xmlns:a16="http://schemas.microsoft.com/office/drawing/2014/main" id="{E09DE0B0-16B6-9B46-9C6D-A70B2F5BAA0F}"/>
              </a:ext>
            </a:extLst>
          </p:cNvPr>
          <p:cNvSpPr>
            <a:spLocks noChangeArrowheads="1"/>
          </p:cNvSpPr>
          <p:nvPr/>
        </p:nvSpPr>
        <p:spPr bwMode="auto">
          <a:xfrm>
            <a:off x="6934200" y="1447800"/>
            <a:ext cx="2133600" cy="5334000"/>
          </a:xfrm>
          <a:prstGeom prst="rect">
            <a:avLst/>
          </a:prstGeom>
          <a:solidFill>
            <a:schemeClr val="bg2"/>
          </a:solidFill>
          <a:ln w="9525">
            <a:solidFill>
              <a:schemeClr val="bg2"/>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sz="2400" b="0">
              <a:solidFill>
                <a:schemeClr val="tx1"/>
              </a:solidFill>
            </a:endParaRPr>
          </a:p>
        </p:txBody>
      </p:sp>
      <p:grpSp>
        <p:nvGrpSpPr>
          <p:cNvPr id="7" name="Group 1137">
            <a:extLst>
              <a:ext uri="{FF2B5EF4-FFF2-40B4-BE49-F238E27FC236}">
                <a16:creationId xmlns:a16="http://schemas.microsoft.com/office/drawing/2014/main" id="{A14594B0-713B-994F-9FB0-3AD7A358DE88}"/>
              </a:ext>
            </a:extLst>
          </p:cNvPr>
          <p:cNvGrpSpPr>
            <a:grpSpLocks/>
          </p:cNvGrpSpPr>
          <p:nvPr/>
        </p:nvGrpSpPr>
        <p:grpSpPr bwMode="auto">
          <a:xfrm>
            <a:off x="7315200" y="2066925"/>
            <a:ext cx="1670050" cy="760413"/>
            <a:chOff x="4608" y="787"/>
            <a:chExt cx="1052" cy="479"/>
          </a:xfrm>
        </p:grpSpPr>
        <p:sp>
          <p:nvSpPr>
            <p:cNvPr id="62598" name="Oval 1138">
              <a:extLst>
                <a:ext uri="{FF2B5EF4-FFF2-40B4-BE49-F238E27FC236}">
                  <a16:creationId xmlns:a16="http://schemas.microsoft.com/office/drawing/2014/main" id="{ED74C59F-F129-904C-A2D2-220D22A4462C}"/>
                </a:ext>
              </a:extLst>
            </p:cNvPr>
            <p:cNvSpPr>
              <a:spLocks noChangeArrowheads="1"/>
            </p:cNvSpPr>
            <p:nvPr/>
          </p:nvSpPr>
          <p:spPr bwMode="auto">
            <a:xfrm>
              <a:off x="4608" y="883"/>
              <a:ext cx="288" cy="288"/>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9" name="Rectangle 1139">
              <a:extLst>
                <a:ext uri="{FF2B5EF4-FFF2-40B4-BE49-F238E27FC236}">
                  <a16:creationId xmlns:a16="http://schemas.microsoft.com/office/drawing/2014/main" id="{7A17BE53-7276-324F-887C-0ED106783F77}"/>
                </a:ext>
              </a:extLst>
            </p:cNvPr>
            <p:cNvSpPr>
              <a:spLocks noChangeArrowheads="1"/>
            </p:cNvSpPr>
            <p:nvPr/>
          </p:nvSpPr>
          <p:spPr bwMode="auto">
            <a:xfrm>
              <a:off x="4997" y="787"/>
              <a:ext cx="66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9/16</a:t>
              </a:r>
            </a:p>
            <a:p>
              <a:pPr eaLnBrk="1" hangingPunct="1">
                <a:lnSpc>
                  <a:spcPct val="60000"/>
                </a:lnSpc>
                <a:spcBef>
                  <a:spcPct val="20000"/>
                </a:spcBef>
                <a:buClr>
                  <a:srgbClr val="0F116A"/>
                </a:buClr>
                <a:buSzPct val="120000"/>
              </a:pPr>
              <a:r>
                <a:rPr lang="en-US" altLang="en-US" sz="2000">
                  <a:solidFill>
                    <a:srgbClr val="0F116A"/>
                  </a:solidFill>
                </a:rPr>
                <a:t>yellow</a:t>
              </a:r>
            </a:p>
            <a:p>
              <a:pPr eaLnBrk="1" hangingPunct="1">
                <a:lnSpc>
                  <a:spcPct val="60000"/>
                </a:lnSpc>
                <a:spcBef>
                  <a:spcPct val="20000"/>
                </a:spcBef>
                <a:buClr>
                  <a:srgbClr val="0F116A"/>
                </a:buClr>
                <a:buSzPct val="120000"/>
              </a:pPr>
              <a:r>
                <a:rPr lang="en-US" altLang="en-US" sz="2000">
                  <a:solidFill>
                    <a:srgbClr val="0F116A"/>
                  </a:solidFill>
                </a:rPr>
                <a:t>round</a:t>
              </a:r>
            </a:p>
          </p:txBody>
        </p:sp>
      </p:grpSp>
      <p:grpSp>
        <p:nvGrpSpPr>
          <p:cNvPr id="8" name="Group 1140">
            <a:extLst>
              <a:ext uri="{FF2B5EF4-FFF2-40B4-BE49-F238E27FC236}">
                <a16:creationId xmlns:a16="http://schemas.microsoft.com/office/drawing/2014/main" id="{2A58F7F9-A6B5-184C-9678-7CC53EB14278}"/>
              </a:ext>
            </a:extLst>
          </p:cNvPr>
          <p:cNvGrpSpPr>
            <a:grpSpLocks/>
          </p:cNvGrpSpPr>
          <p:nvPr/>
        </p:nvGrpSpPr>
        <p:grpSpPr bwMode="auto">
          <a:xfrm>
            <a:off x="7315200" y="3308350"/>
            <a:ext cx="1670050" cy="760413"/>
            <a:chOff x="4608" y="1643"/>
            <a:chExt cx="1052" cy="479"/>
          </a:xfrm>
        </p:grpSpPr>
        <p:sp>
          <p:nvSpPr>
            <p:cNvPr id="62596" name="Oval 1141">
              <a:extLst>
                <a:ext uri="{FF2B5EF4-FFF2-40B4-BE49-F238E27FC236}">
                  <a16:creationId xmlns:a16="http://schemas.microsoft.com/office/drawing/2014/main" id="{FAA3458B-205A-474B-A26A-A00C35589A88}"/>
                </a:ext>
              </a:extLst>
            </p:cNvPr>
            <p:cNvSpPr>
              <a:spLocks noChangeArrowheads="1"/>
            </p:cNvSpPr>
            <p:nvPr/>
          </p:nvSpPr>
          <p:spPr bwMode="auto">
            <a:xfrm>
              <a:off x="4608" y="1739"/>
              <a:ext cx="288" cy="288"/>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7" name="Rectangle 1142">
              <a:extLst>
                <a:ext uri="{FF2B5EF4-FFF2-40B4-BE49-F238E27FC236}">
                  <a16:creationId xmlns:a16="http://schemas.microsoft.com/office/drawing/2014/main" id="{2C6F3836-3BBB-C34E-9D41-62E7E882190F}"/>
                </a:ext>
              </a:extLst>
            </p:cNvPr>
            <p:cNvSpPr>
              <a:spLocks noChangeArrowheads="1"/>
            </p:cNvSpPr>
            <p:nvPr/>
          </p:nvSpPr>
          <p:spPr bwMode="auto">
            <a:xfrm>
              <a:off x="4997" y="1643"/>
              <a:ext cx="663"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3/16</a:t>
              </a:r>
            </a:p>
            <a:p>
              <a:pPr eaLnBrk="1" hangingPunct="1">
                <a:lnSpc>
                  <a:spcPct val="60000"/>
                </a:lnSpc>
                <a:spcBef>
                  <a:spcPct val="20000"/>
                </a:spcBef>
                <a:buClr>
                  <a:srgbClr val="0F116A"/>
                </a:buClr>
                <a:buSzPct val="120000"/>
              </a:pPr>
              <a:r>
                <a:rPr lang="en-US" altLang="en-US" sz="2000">
                  <a:solidFill>
                    <a:srgbClr val="0F116A"/>
                  </a:solidFill>
                </a:rPr>
                <a:t>green</a:t>
              </a:r>
            </a:p>
            <a:p>
              <a:pPr eaLnBrk="1" hangingPunct="1">
                <a:lnSpc>
                  <a:spcPct val="60000"/>
                </a:lnSpc>
                <a:spcBef>
                  <a:spcPct val="20000"/>
                </a:spcBef>
                <a:buClr>
                  <a:srgbClr val="0F116A"/>
                </a:buClr>
                <a:buSzPct val="120000"/>
              </a:pPr>
              <a:r>
                <a:rPr lang="en-US" altLang="en-US" sz="2000">
                  <a:solidFill>
                    <a:srgbClr val="0F116A"/>
                  </a:solidFill>
                </a:rPr>
                <a:t>round </a:t>
              </a:r>
            </a:p>
          </p:txBody>
        </p:sp>
      </p:grpSp>
      <p:grpSp>
        <p:nvGrpSpPr>
          <p:cNvPr id="9" name="Group 1143">
            <a:extLst>
              <a:ext uri="{FF2B5EF4-FFF2-40B4-BE49-F238E27FC236}">
                <a16:creationId xmlns:a16="http://schemas.microsoft.com/office/drawing/2014/main" id="{E09FBC03-21F1-2640-958C-4D99AB18B8FB}"/>
              </a:ext>
            </a:extLst>
          </p:cNvPr>
          <p:cNvGrpSpPr>
            <a:grpSpLocks/>
          </p:cNvGrpSpPr>
          <p:nvPr/>
        </p:nvGrpSpPr>
        <p:grpSpPr bwMode="auto">
          <a:xfrm>
            <a:off x="7315200" y="4549775"/>
            <a:ext cx="1809750" cy="760413"/>
            <a:chOff x="4608" y="2499"/>
            <a:chExt cx="1140" cy="479"/>
          </a:xfrm>
        </p:grpSpPr>
        <p:grpSp>
          <p:nvGrpSpPr>
            <p:cNvPr id="62585" name="Group 1144">
              <a:extLst>
                <a:ext uri="{FF2B5EF4-FFF2-40B4-BE49-F238E27FC236}">
                  <a16:creationId xmlns:a16="http://schemas.microsoft.com/office/drawing/2014/main" id="{D243A121-B106-2E4C-A48D-B82A147B6D37}"/>
                </a:ext>
              </a:extLst>
            </p:cNvPr>
            <p:cNvGrpSpPr>
              <a:grpSpLocks/>
            </p:cNvGrpSpPr>
            <p:nvPr/>
          </p:nvGrpSpPr>
          <p:grpSpPr bwMode="auto">
            <a:xfrm>
              <a:off x="4608" y="2619"/>
              <a:ext cx="288" cy="240"/>
              <a:chOff x="3344" y="3888"/>
              <a:chExt cx="288" cy="240"/>
            </a:xfrm>
          </p:grpSpPr>
          <p:sp>
            <p:nvSpPr>
              <p:cNvPr id="62587" name="Oval 1145">
                <a:extLst>
                  <a:ext uri="{FF2B5EF4-FFF2-40B4-BE49-F238E27FC236}">
                    <a16:creationId xmlns:a16="http://schemas.microsoft.com/office/drawing/2014/main" id="{EC3FBCED-5536-604F-8C7D-C16A5D8FF944}"/>
                  </a:ext>
                </a:extLst>
              </p:cNvPr>
              <p:cNvSpPr>
                <a:spLocks noChangeArrowheads="1"/>
              </p:cNvSpPr>
              <p:nvPr/>
            </p:nvSpPr>
            <p:spPr bwMode="auto">
              <a:xfrm>
                <a:off x="3344"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8" name="Oval 1146">
                <a:extLst>
                  <a:ext uri="{FF2B5EF4-FFF2-40B4-BE49-F238E27FC236}">
                    <a16:creationId xmlns:a16="http://schemas.microsoft.com/office/drawing/2014/main" id="{DD331436-B497-554A-8DE0-F09CAEF2E35D}"/>
                  </a:ext>
                </a:extLst>
              </p:cNvPr>
              <p:cNvSpPr>
                <a:spLocks noChangeArrowheads="1"/>
              </p:cNvSpPr>
              <p:nvPr/>
            </p:nvSpPr>
            <p:spPr bwMode="auto">
              <a:xfrm>
                <a:off x="3392"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9" name="Oval 1147">
                <a:extLst>
                  <a:ext uri="{FF2B5EF4-FFF2-40B4-BE49-F238E27FC236}">
                    <a16:creationId xmlns:a16="http://schemas.microsoft.com/office/drawing/2014/main" id="{2D0DCECF-61B5-F549-98EF-D702ACDACF80}"/>
                  </a:ext>
                </a:extLst>
              </p:cNvPr>
              <p:cNvSpPr>
                <a:spLocks noChangeArrowheads="1"/>
              </p:cNvSpPr>
              <p:nvPr/>
            </p:nvSpPr>
            <p:spPr bwMode="auto">
              <a:xfrm>
                <a:off x="3536" y="3984"/>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0" name="Oval 1148">
                <a:extLst>
                  <a:ext uri="{FF2B5EF4-FFF2-40B4-BE49-F238E27FC236}">
                    <a16:creationId xmlns:a16="http://schemas.microsoft.com/office/drawing/2014/main" id="{0D666552-F6BF-C94F-85C3-AA04B2CD897D}"/>
                  </a:ext>
                </a:extLst>
              </p:cNvPr>
              <p:cNvSpPr>
                <a:spLocks noChangeArrowheads="1"/>
              </p:cNvSpPr>
              <p:nvPr/>
            </p:nvSpPr>
            <p:spPr bwMode="auto">
              <a:xfrm>
                <a:off x="3536" y="3936"/>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1" name="Oval 1149">
                <a:extLst>
                  <a:ext uri="{FF2B5EF4-FFF2-40B4-BE49-F238E27FC236}">
                    <a16:creationId xmlns:a16="http://schemas.microsoft.com/office/drawing/2014/main" id="{F74AB95B-AACF-514C-B53B-8628C2C0E65C}"/>
                  </a:ext>
                </a:extLst>
              </p:cNvPr>
              <p:cNvSpPr>
                <a:spLocks noChangeArrowheads="1"/>
              </p:cNvSpPr>
              <p:nvPr/>
            </p:nvSpPr>
            <p:spPr bwMode="auto">
              <a:xfrm>
                <a:off x="3488" y="3888"/>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2" name="Oval 1150">
                <a:extLst>
                  <a:ext uri="{FF2B5EF4-FFF2-40B4-BE49-F238E27FC236}">
                    <a16:creationId xmlns:a16="http://schemas.microsoft.com/office/drawing/2014/main" id="{726B0622-4C4E-7040-91CC-6B6D141831AD}"/>
                  </a:ext>
                </a:extLst>
              </p:cNvPr>
              <p:cNvSpPr>
                <a:spLocks noChangeArrowheads="1"/>
              </p:cNvSpPr>
              <p:nvPr/>
            </p:nvSpPr>
            <p:spPr bwMode="auto">
              <a:xfrm>
                <a:off x="3392" y="3984"/>
                <a:ext cx="96" cy="96"/>
              </a:xfrm>
              <a:prstGeom prst="ellipse">
                <a:avLst/>
              </a:prstGeom>
              <a:solidFill>
                <a:srgbClr val="FFEA18"/>
              </a:solidFill>
              <a:ln w="9525">
                <a:solidFill>
                  <a:srgbClr val="FFCC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3" name="Oval 1151">
                <a:extLst>
                  <a:ext uri="{FF2B5EF4-FFF2-40B4-BE49-F238E27FC236}">
                    <a16:creationId xmlns:a16="http://schemas.microsoft.com/office/drawing/2014/main" id="{A902A8D4-8FCB-DC43-903B-6E355F0BE806}"/>
                  </a:ext>
                </a:extLst>
              </p:cNvPr>
              <p:cNvSpPr>
                <a:spLocks noChangeArrowheads="1"/>
              </p:cNvSpPr>
              <p:nvPr/>
            </p:nvSpPr>
            <p:spPr bwMode="auto">
              <a:xfrm>
                <a:off x="3488"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4" name="Oval 1152">
                <a:extLst>
                  <a:ext uri="{FF2B5EF4-FFF2-40B4-BE49-F238E27FC236}">
                    <a16:creationId xmlns:a16="http://schemas.microsoft.com/office/drawing/2014/main" id="{F1A00040-C010-E746-B51B-804773AE6F07}"/>
                  </a:ext>
                </a:extLst>
              </p:cNvPr>
              <p:cNvSpPr>
                <a:spLocks noChangeArrowheads="1"/>
              </p:cNvSpPr>
              <p:nvPr/>
            </p:nvSpPr>
            <p:spPr bwMode="auto">
              <a:xfrm>
                <a:off x="3392" y="4032"/>
                <a:ext cx="96" cy="96"/>
              </a:xfrm>
              <a:prstGeom prst="ellipse">
                <a:avLst/>
              </a:prstGeom>
              <a:solidFill>
                <a:srgbClr val="FFEA18"/>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95" name="Oval 1153">
                <a:extLst>
                  <a:ext uri="{FF2B5EF4-FFF2-40B4-BE49-F238E27FC236}">
                    <a16:creationId xmlns:a16="http://schemas.microsoft.com/office/drawing/2014/main" id="{E166AD41-4723-3C48-A83F-35CBAC2318D5}"/>
                  </a:ext>
                </a:extLst>
              </p:cNvPr>
              <p:cNvSpPr>
                <a:spLocks noChangeArrowheads="1"/>
              </p:cNvSpPr>
              <p:nvPr/>
            </p:nvSpPr>
            <p:spPr bwMode="auto">
              <a:xfrm>
                <a:off x="3440" y="3936"/>
                <a:ext cx="144" cy="144"/>
              </a:xfrm>
              <a:prstGeom prst="ellipse">
                <a:avLst/>
              </a:prstGeom>
              <a:solidFill>
                <a:srgbClr val="FFEA18"/>
              </a:solidFill>
              <a:ln w="9525">
                <a:solidFill>
                  <a:srgbClr val="FFEA18"/>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2586" name="Rectangle 1154">
              <a:extLst>
                <a:ext uri="{FF2B5EF4-FFF2-40B4-BE49-F238E27FC236}">
                  <a16:creationId xmlns:a16="http://schemas.microsoft.com/office/drawing/2014/main" id="{1974E07E-D2AC-9D40-B027-1E2C9B76CA23}"/>
                </a:ext>
              </a:extLst>
            </p:cNvPr>
            <p:cNvSpPr>
              <a:spLocks noChangeArrowheads="1"/>
            </p:cNvSpPr>
            <p:nvPr/>
          </p:nvSpPr>
          <p:spPr bwMode="auto">
            <a:xfrm>
              <a:off x="4909" y="2499"/>
              <a:ext cx="8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3/16</a:t>
              </a:r>
            </a:p>
            <a:p>
              <a:pPr eaLnBrk="1" hangingPunct="1">
                <a:lnSpc>
                  <a:spcPct val="60000"/>
                </a:lnSpc>
                <a:spcBef>
                  <a:spcPct val="20000"/>
                </a:spcBef>
                <a:buClr>
                  <a:srgbClr val="0F116A"/>
                </a:buClr>
                <a:buSzPct val="120000"/>
              </a:pPr>
              <a:r>
                <a:rPr lang="en-US" altLang="en-US" sz="2000">
                  <a:solidFill>
                    <a:srgbClr val="0F116A"/>
                  </a:solidFill>
                </a:rPr>
                <a:t>yellow</a:t>
              </a:r>
            </a:p>
            <a:p>
              <a:pPr eaLnBrk="1" hangingPunct="1">
                <a:lnSpc>
                  <a:spcPct val="60000"/>
                </a:lnSpc>
                <a:spcBef>
                  <a:spcPct val="20000"/>
                </a:spcBef>
                <a:buClr>
                  <a:srgbClr val="0F116A"/>
                </a:buClr>
                <a:buSzPct val="120000"/>
              </a:pPr>
              <a:r>
                <a:rPr lang="en-US" altLang="en-US" sz="2000">
                  <a:solidFill>
                    <a:srgbClr val="0F116A"/>
                  </a:solidFill>
                </a:rPr>
                <a:t>wrinkled</a:t>
              </a:r>
            </a:p>
          </p:txBody>
        </p:sp>
      </p:grpSp>
      <p:grpSp>
        <p:nvGrpSpPr>
          <p:cNvPr id="11" name="Group 1155">
            <a:extLst>
              <a:ext uri="{FF2B5EF4-FFF2-40B4-BE49-F238E27FC236}">
                <a16:creationId xmlns:a16="http://schemas.microsoft.com/office/drawing/2014/main" id="{B1FB1E7B-4FCE-704F-ACA9-4B4C07EE4873}"/>
              </a:ext>
            </a:extLst>
          </p:cNvPr>
          <p:cNvGrpSpPr>
            <a:grpSpLocks/>
          </p:cNvGrpSpPr>
          <p:nvPr/>
        </p:nvGrpSpPr>
        <p:grpSpPr bwMode="auto">
          <a:xfrm>
            <a:off x="7315200" y="5792788"/>
            <a:ext cx="1809750" cy="760412"/>
            <a:chOff x="4608" y="3355"/>
            <a:chExt cx="1140" cy="479"/>
          </a:xfrm>
        </p:grpSpPr>
        <p:grpSp>
          <p:nvGrpSpPr>
            <p:cNvPr id="62574" name="Group 1156">
              <a:extLst>
                <a:ext uri="{FF2B5EF4-FFF2-40B4-BE49-F238E27FC236}">
                  <a16:creationId xmlns:a16="http://schemas.microsoft.com/office/drawing/2014/main" id="{A9709244-E900-354A-8374-5C0B2113C2BD}"/>
                </a:ext>
              </a:extLst>
            </p:cNvPr>
            <p:cNvGrpSpPr>
              <a:grpSpLocks/>
            </p:cNvGrpSpPr>
            <p:nvPr/>
          </p:nvGrpSpPr>
          <p:grpSpPr bwMode="auto">
            <a:xfrm>
              <a:off x="4608" y="3475"/>
              <a:ext cx="288" cy="240"/>
              <a:chOff x="3216" y="1080"/>
              <a:chExt cx="288" cy="240"/>
            </a:xfrm>
          </p:grpSpPr>
          <p:sp>
            <p:nvSpPr>
              <p:cNvPr id="62576" name="Oval 1157">
                <a:extLst>
                  <a:ext uri="{FF2B5EF4-FFF2-40B4-BE49-F238E27FC236}">
                    <a16:creationId xmlns:a16="http://schemas.microsoft.com/office/drawing/2014/main" id="{A67F732C-1F72-D24B-A374-1FA4273B5924}"/>
                  </a:ext>
                </a:extLst>
              </p:cNvPr>
              <p:cNvSpPr>
                <a:spLocks noChangeArrowheads="1"/>
              </p:cNvSpPr>
              <p:nvPr/>
            </p:nvSpPr>
            <p:spPr bwMode="auto">
              <a:xfrm>
                <a:off x="3216"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77" name="Oval 1158">
                <a:extLst>
                  <a:ext uri="{FF2B5EF4-FFF2-40B4-BE49-F238E27FC236}">
                    <a16:creationId xmlns:a16="http://schemas.microsoft.com/office/drawing/2014/main" id="{5DB9E76F-AC80-E946-9982-58AE6DB55236}"/>
                  </a:ext>
                </a:extLst>
              </p:cNvPr>
              <p:cNvSpPr>
                <a:spLocks noChangeArrowheads="1"/>
              </p:cNvSpPr>
              <p:nvPr/>
            </p:nvSpPr>
            <p:spPr bwMode="auto">
              <a:xfrm>
                <a:off x="3264"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78" name="Oval 1159">
                <a:extLst>
                  <a:ext uri="{FF2B5EF4-FFF2-40B4-BE49-F238E27FC236}">
                    <a16:creationId xmlns:a16="http://schemas.microsoft.com/office/drawing/2014/main" id="{9620CC86-9BE8-CD42-A6F4-2B8B44FB115C}"/>
                  </a:ext>
                </a:extLst>
              </p:cNvPr>
              <p:cNvSpPr>
                <a:spLocks noChangeArrowheads="1"/>
              </p:cNvSpPr>
              <p:nvPr/>
            </p:nvSpPr>
            <p:spPr bwMode="auto">
              <a:xfrm>
                <a:off x="3408" y="1176"/>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79" name="Oval 1160">
                <a:extLst>
                  <a:ext uri="{FF2B5EF4-FFF2-40B4-BE49-F238E27FC236}">
                    <a16:creationId xmlns:a16="http://schemas.microsoft.com/office/drawing/2014/main" id="{684D3D70-2A2D-EA46-AD2D-A3274F4ED1CC}"/>
                  </a:ext>
                </a:extLst>
              </p:cNvPr>
              <p:cNvSpPr>
                <a:spLocks noChangeArrowheads="1"/>
              </p:cNvSpPr>
              <p:nvPr/>
            </p:nvSpPr>
            <p:spPr bwMode="auto">
              <a:xfrm>
                <a:off x="3408" y="1128"/>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0" name="Oval 1161">
                <a:extLst>
                  <a:ext uri="{FF2B5EF4-FFF2-40B4-BE49-F238E27FC236}">
                    <a16:creationId xmlns:a16="http://schemas.microsoft.com/office/drawing/2014/main" id="{96F815D4-52BF-414A-9943-ACB4D90EA7E5}"/>
                  </a:ext>
                </a:extLst>
              </p:cNvPr>
              <p:cNvSpPr>
                <a:spLocks noChangeArrowheads="1"/>
              </p:cNvSpPr>
              <p:nvPr/>
            </p:nvSpPr>
            <p:spPr bwMode="auto">
              <a:xfrm>
                <a:off x="3360" y="1080"/>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1" name="Oval 1162">
                <a:extLst>
                  <a:ext uri="{FF2B5EF4-FFF2-40B4-BE49-F238E27FC236}">
                    <a16:creationId xmlns:a16="http://schemas.microsoft.com/office/drawing/2014/main" id="{C2B794D8-C359-E94B-A893-4FABC2022920}"/>
                  </a:ext>
                </a:extLst>
              </p:cNvPr>
              <p:cNvSpPr>
                <a:spLocks noChangeArrowheads="1"/>
              </p:cNvSpPr>
              <p:nvPr/>
            </p:nvSpPr>
            <p:spPr bwMode="auto">
              <a:xfrm>
                <a:off x="3264" y="1176"/>
                <a:ext cx="96" cy="96"/>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2" name="Oval 1163">
                <a:extLst>
                  <a:ext uri="{FF2B5EF4-FFF2-40B4-BE49-F238E27FC236}">
                    <a16:creationId xmlns:a16="http://schemas.microsoft.com/office/drawing/2014/main" id="{A8FBBA0B-4C92-E547-BDB3-8CE66DD84FFE}"/>
                  </a:ext>
                </a:extLst>
              </p:cNvPr>
              <p:cNvSpPr>
                <a:spLocks noChangeArrowheads="1"/>
              </p:cNvSpPr>
              <p:nvPr/>
            </p:nvSpPr>
            <p:spPr bwMode="auto">
              <a:xfrm>
                <a:off x="3360"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3" name="Oval 1164">
                <a:extLst>
                  <a:ext uri="{FF2B5EF4-FFF2-40B4-BE49-F238E27FC236}">
                    <a16:creationId xmlns:a16="http://schemas.microsoft.com/office/drawing/2014/main" id="{101E1EAC-1261-FA45-B612-EEEE553BE637}"/>
                  </a:ext>
                </a:extLst>
              </p:cNvPr>
              <p:cNvSpPr>
                <a:spLocks noChangeArrowheads="1"/>
              </p:cNvSpPr>
              <p:nvPr/>
            </p:nvSpPr>
            <p:spPr bwMode="auto">
              <a:xfrm>
                <a:off x="3264" y="1224"/>
                <a:ext cx="96" cy="96"/>
              </a:xfrm>
              <a:prstGeom prst="ellipse">
                <a:avLst/>
              </a:prstGeom>
              <a:solidFill>
                <a:srgbClr val="006301"/>
              </a:solidFill>
              <a:ln w="9525">
                <a:solidFill>
                  <a:srgbClr val="660000"/>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84" name="Oval 1165">
                <a:extLst>
                  <a:ext uri="{FF2B5EF4-FFF2-40B4-BE49-F238E27FC236}">
                    <a16:creationId xmlns:a16="http://schemas.microsoft.com/office/drawing/2014/main" id="{00A4A825-4668-C94C-A32D-BA16BE988A71}"/>
                  </a:ext>
                </a:extLst>
              </p:cNvPr>
              <p:cNvSpPr>
                <a:spLocks noChangeArrowheads="1"/>
              </p:cNvSpPr>
              <p:nvPr/>
            </p:nvSpPr>
            <p:spPr bwMode="auto">
              <a:xfrm>
                <a:off x="3312" y="1128"/>
                <a:ext cx="144" cy="144"/>
              </a:xfrm>
              <a:prstGeom prst="ellipse">
                <a:avLst/>
              </a:prstGeom>
              <a:solidFill>
                <a:srgbClr val="006301"/>
              </a:solidFill>
              <a:ln w="9525">
                <a:solidFill>
                  <a:srgbClr val="00630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2575" name="Rectangle 1166">
              <a:extLst>
                <a:ext uri="{FF2B5EF4-FFF2-40B4-BE49-F238E27FC236}">
                  <a16:creationId xmlns:a16="http://schemas.microsoft.com/office/drawing/2014/main" id="{BD393930-9BC1-CF4B-A9A1-830938758321}"/>
                </a:ext>
              </a:extLst>
            </p:cNvPr>
            <p:cNvSpPr>
              <a:spLocks noChangeArrowheads="1"/>
            </p:cNvSpPr>
            <p:nvPr/>
          </p:nvSpPr>
          <p:spPr bwMode="auto">
            <a:xfrm>
              <a:off x="4909" y="3355"/>
              <a:ext cx="839" cy="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60000"/>
                </a:lnSpc>
                <a:spcBef>
                  <a:spcPct val="20000"/>
                </a:spcBef>
                <a:buClr>
                  <a:srgbClr val="0F116A"/>
                </a:buClr>
                <a:buSzPct val="120000"/>
              </a:pPr>
              <a:r>
                <a:rPr lang="en-US" altLang="en-US" sz="2000">
                  <a:solidFill>
                    <a:srgbClr val="0F116A"/>
                  </a:solidFill>
                </a:rPr>
                <a:t>1/16</a:t>
              </a:r>
            </a:p>
            <a:p>
              <a:pPr eaLnBrk="1" hangingPunct="1">
                <a:lnSpc>
                  <a:spcPct val="60000"/>
                </a:lnSpc>
                <a:spcBef>
                  <a:spcPct val="20000"/>
                </a:spcBef>
                <a:buClr>
                  <a:srgbClr val="0F116A"/>
                </a:buClr>
                <a:buSzPct val="120000"/>
              </a:pPr>
              <a:r>
                <a:rPr lang="en-US" altLang="en-US" sz="2000">
                  <a:solidFill>
                    <a:srgbClr val="0F116A"/>
                  </a:solidFill>
                </a:rPr>
                <a:t>green</a:t>
              </a:r>
            </a:p>
            <a:p>
              <a:pPr eaLnBrk="1" hangingPunct="1">
                <a:lnSpc>
                  <a:spcPct val="60000"/>
                </a:lnSpc>
                <a:spcBef>
                  <a:spcPct val="20000"/>
                </a:spcBef>
                <a:buClr>
                  <a:srgbClr val="0F116A"/>
                </a:buClr>
                <a:buSzPct val="120000"/>
              </a:pPr>
              <a:r>
                <a:rPr lang="en-US" altLang="en-US" sz="2000">
                  <a:solidFill>
                    <a:srgbClr val="0F116A"/>
                  </a:solidFill>
                </a:rPr>
                <a:t>wrinkled</a:t>
              </a:r>
            </a:p>
          </p:txBody>
        </p:sp>
      </p:grpSp>
      <p:grpSp>
        <p:nvGrpSpPr>
          <p:cNvPr id="62541" name="Group 1167">
            <a:extLst>
              <a:ext uri="{FF2B5EF4-FFF2-40B4-BE49-F238E27FC236}">
                <a16:creationId xmlns:a16="http://schemas.microsoft.com/office/drawing/2014/main" id="{B3C0045B-3C72-4243-AA13-EA01F2FB39C8}"/>
              </a:ext>
            </a:extLst>
          </p:cNvPr>
          <p:cNvGrpSpPr>
            <a:grpSpLocks/>
          </p:cNvGrpSpPr>
          <p:nvPr/>
        </p:nvGrpSpPr>
        <p:grpSpPr bwMode="auto">
          <a:xfrm>
            <a:off x="7018338" y="346075"/>
            <a:ext cx="1966912" cy="1322388"/>
            <a:chOff x="2981" y="1848"/>
            <a:chExt cx="2612" cy="1757"/>
          </a:xfrm>
        </p:grpSpPr>
        <p:grpSp>
          <p:nvGrpSpPr>
            <p:cNvPr id="62558" name="Group 1168">
              <a:extLst>
                <a:ext uri="{FF2B5EF4-FFF2-40B4-BE49-F238E27FC236}">
                  <a16:creationId xmlns:a16="http://schemas.microsoft.com/office/drawing/2014/main" id="{78FC004F-4C49-AE4F-BD21-F15FA9AA487E}"/>
                </a:ext>
              </a:extLst>
            </p:cNvPr>
            <p:cNvGrpSpPr>
              <a:grpSpLocks/>
            </p:cNvGrpSpPr>
            <p:nvPr/>
          </p:nvGrpSpPr>
          <p:grpSpPr bwMode="auto">
            <a:xfrm>
              <a:off x="3846" y="1848"/>
              <a:ext cx="952" cy="720"/>
              <a:chOff x="513" y="960"/>
              <a:chExt cx="952" cy="720"/>
            </a:xfrm>
          </p:grpSpPr>
          <p:sp>
            <p:nvSpPr>
              <p:cNvPr id="62572" name="Oval 1169">
                <a:extLst>
                  <a:ext uri="{FF2B5EF4-FFF2-40B4-BE49-F238E27FC236}">
                    <a16:creationId xmlns:a16="http://schemas.microsoft.com/office/drawing/2014/main" id="{93FB0929-5C5D-474C-9D3C-B921B2DE0FC3}"/>
                  </a:ext>
                </a:extLst>
              </p:cNvPr>
              <p:cNvSpPr>
                <a:spLocks noChangeArrowheads="1"/>
              </p:cNvSpPr>
              <p:nvPr/>
            </p:nvSpPr>
            <p:spPr bwMode="auto">
              <a:xfrm>
                <a:off x="626" y="960"/>
                <a:ext cx="720" cy="720"/>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73" name="Rectangle 1170">
                <a:extLst>
                  <a:ext uri="{FF2B5EF4-FFF2-40B4-BE49-F238E27FC236}">
                    <a16:creationId xmlns:a16="http://schemas.microsoft.com/office/drawing/2014/main" id="{1A90150F-0926-6E45-A785-0F6244B06ED3}"/>
                  </a:ext>
                </a:extLst>
              </p:cNvPr>
              <p:cNvSpPr>
                <a:spLocks noChangeArrowheads="1"/>
              </p:cNvSpPr>
              <p:nvPr/>
            </p:nvSpPr>
            <p:spPr bwMode="auto">
              <a:xfrm>
                <a:off x="513" y="1074"/>
                <a:ext cx="952"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YyRr</a:t>
                </a:r>
                <a:endParaRPr lang="en-US" altLang="en-US" sz="1800">
                  <a:solidFill>
                    <a:schemeClr val="tx2"/>
                  </a:solidFill>
                </a:endParaRPr>
              </a:p>
            </p:txBody>
          </p:sp>
        </p:grpSp>
        <p:grpSp>
          <p:nvGrpSpPr>
            <p:cNvPr id="62559" name="Group 1171">
              <a:extLst>
                <a:ext uri="{FF2B5EF4-FFF2-40B4-BE49-F238E27FC236}">
                  <a16:creationId xmlns:a16="http://schemas.microsoft.com/office/drawing/2014/main" id="{26D2B9A4-728B-BF44-B015-639B2DCB5F7A}"/>
                </a:ext>
              </a:extLst>
            </p:cNvPr>
            <p:cNvGrpSpPr>
              <a:grpSpLocks/>
            </p:cNvGrpSpPr>
            <p:nvPr/>
          </p:nvGrpSpPr>
          <p:grpSpPr bwMode="auto">
            <a:xfrm>
              <a:off x="3681" y="3072"/>
              <a:ext cx="565" cy="528"/>
              <a:chOff x="610" y="1920"/>
              <a:chExt cx="565" cy="528"/>
            </a:xfrm>
          </p:grpSpPr>
          <p:sp>
            <p:nvSpPr>
              <p:cNvPr id="62570" name="Oval 1172">
                <a:extLst>
                  <a:ext uri="{FF2B5EF4-FFF2-40B4-BE49-F238E27FC236}">
                    <a16:creationId xmlns:a16="http://schemas.microsoft.com/office/drawing/2014/main" id="{74BAACD3-17E4-954C-9C96-AC29D93DB81D}"/>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71" name="Rectangle 1173">
                <a:extLst>
                  <a:ext uri="{FF2B5EF4-FFF2-40B4-BE49-F238E27FC236}">
                    <a16:creationId xmlns:a16="http://schemas.microsoft.com/office/drawing/2014/main" id="{2CA9A2A0-1453-C948-833A-3636DB33FA9E}"/>
                  </a:ext>
                </a:extLst>
              </p:cNvPr>
              <p:cNvSpPr>
                <a:spLocks noChangeArrowheads="1"/>
              </p:cNvSpPr>
              <p:nvPr/>
            </p:nvSpPr>
            <p:spPr bwMode="auto">
              <a:xfrm>
                <a:off x="610" y="1940"/>
                <a:ext cx="56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nvGrpSpPr>
            <p:cNvPr id="62560" name="Group 1174">
              <a:extLst>
                <a:ext uri="{FF2B5EF4-FFF2-40B4-BE49-F238E27FC236}">
                  <a16:creationId xmlns:a16="http://schemas.microsoft.com/office/drawing/2014/main" id="{4742754D-0B97-F240-A326-CCECDF2C79E6}"/>
                </a:ext>
              </a:extLst>
            </p:cNvPr>
            <p:cNvGrpSpPr>
              <a:grpSpLocks/>
            </p:cNvGrpSpPr>
            <p:nvPr/>
          </p:nvGrpSpPr>
          <p:grpSpPr bwMode="auto">
            <a:xfrm>
              <a:off x="4368" y="3072"/>
              <a:ext cx="633" cy="528"/>
              <a:chOff x="577" y="1920"/>
              <a:chExt cx="633" cy="528"/>
            </a:xfrm>
          </p:grpSpPr>
          <p:sp>
            <p:nvSpPr>
              <p:cNvPr id="62568" name="Oval 1175">
                <a:extLst>
                  <a:ext uri="{FF2B5EF4-FFF2-40B4-BE49-F238E27FC236}">
                    <a16:creationId xmlns:a16="http://schemas.microsoft.com/office/drawing/2014/main" id="{6C6E31A4-FFCE-AC42-8011-F186B32F065F}"/>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69" name="Rectangle 1176">
                <a:extLst>
                  <a:ext uri="{FF2B5EF4-FFF2-40B4-BE49-F238E27FC236}">
                    <a16:creationId xmlns:a16="http://schemas.microsoft.com/office/drawing/2014/main" id="{9DEA86F3-0FF0-1D43-BBAA-8EC76938B49B}"/>
                  </a:ext>
                </a:extLst>
              </p:cNvPr>
              <p:cNvSpPr>
                <a:spLocks noChangeArrowheads="1"/>
              </p:cNvSpPr>
              <p:nvPr/>
            </p:nvSpPr>
            <p:spPr bwMode="auto">
              <a:xfrm>
                <a:off x="577" y="1940"/>
                <a:ext cx="633"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sp>
          <p:nvSpPr>
            <p:cNvPr id="62561" name="AutoShape 1177">
              <a:extLst>
                <a:ext uri="{FF2B5EF4-FFF2-40B4-BE49-F238E27FC236}">
                  <a16:creationId xmlns:a16="http://schemas.microsoft.com/office/drawing/2014/main" id="{E98FC11A-3E51-B04C-986D-D09D1C9A9333}"/>
                </a:ext>
              </a:extLst>
            </p:cNvPr>
            <p:cNvSpPr>
              <a:spLocks noChangeArrowheads="1"/>
            </p:cNvSpPr>
            <p:nvPr/>
          </p:nvSpPr>
          <p:spPr bwMode="auto">
            <a:xfrm>
              <a:off x="4247" y="2621"/>
              <a:ext cx="144" cy="528"/>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62562" name="Group 1178">
              <a:extLst>
                <a:ext uri="{FF2B5EF4-FFF2-40B4-BE49-F238E27FC236}">
                  <a16:creationId xmlns:a16="http://schemas.microsoft.com/office/drawing/2014/main" id="{8D770427-8377-C246-A840-BD5AA3C1CB9F}"/>
                </a:ext>
              </a:extLst>
            </p:cNvPr>
            <p:cNvGrpSpPr>
              <a:grpSpLocks/>
            </p:cNvGrpSpPr>
            <p:nvPr/>
          </p:nvGrpSpPr>
          <p:grpSpPr bwMode="auto">
            <a:xfrm>
              <a:off x="2981" y="3072"/>
              <a:ext cx="666" cy="528"/>
              <a:chOff x="558" y="1920"/>
              <a:chExt cx="666" cy="528"/>
            </a:xfrm>
          </p:grpSpPr>
          <p:sp>
            <p:nvSpPr>
              <p:cNvPr id="62566" name="Oval 1179">
                <a:extLst>
                  <a:ext uri="{FF2B5EF4-FFF2-40B4-BE49-F238E27FC236}">
                    <a16:creationId xmlns:a16="http://schemas.microsoft.com/office/drawing/2014/main" id="{E3F4DC28-6232-8A4A-974D-6DD49658EE54}"/>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67" name="Rectangle 1180">
                <a:extLst>
                  <a:ext uri="{FF2B5EF4-FFF2-40B4-BE49-F238E27FC236}">
                    <a16:creationId xmlns:a16="http://schemas.microsoft.com/office/drawing/2014/main" id="{BB5C9AA7-1D08-BE4E-8B1A-AC3CBFFD996B}"/>
                  </a:ext>
                </a:extLst>
              </p:cNvPr>
              <p:cNvSpPr>
                <a:spLocks noChangeArrowheads="1"/>
              </p:cNvSpPr>
              <p:nvPr/>
            </p:nvSpPr>
            <p:spPr bwMode="auto">
              <a:xfrm>
                <a:off x="558" y="1940"/>
                <a:ext cx="666"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nvGrpSpPr>
            <p:cNvPr id="62563" name="Group 1181">
              <a:extLst>
                <a:ext uri="{FF2B5EF4-FFF2-40B4-BE49-F238E27FC236}">
                  <a16:creationId xmlns:a16="http://schemas.microsoft.com/office/drawing/2014/main" id="{552AAC52-2A71-124B-A163-EC7C3ED1E8D4}"/>
                </a:ext>
              </a:extLst>
            </p:cNvPr>
            <p:cNvGrpSpPr>
              <a:grpSpLocks/>
            </p:cNvGrpSpPr>
            <p:nvPr/>
          </p:nvGrpSpPr>
          <p:grpSpPr bwMode="auto">
            <a:xfrm>
              <a:off x="5058" y="3077"/>
              <a:ext cx="535" cy="528"/>
              <a:chOff x="624" y="1920"/>
              <a:chExt cx="535" cy="528"/>
            </a:xfrm>
          </p:grpSpPr>
          <p:sp>
            <p:nvSpPr>
              <p:cNvPr id="62564" name="Oval 1182">
                <a:extLst>
                  <a:ext uri="{FF2B5EF4-FFF2-40B4-BE49-F238E27FC236}">
                    <a16:creationId xmlns:a16="http://schemas.microsoft.com/office/drawing/2014/main" id="{AD94FCF5-E2E7-DF4D-B6C9-A24A62FC55AD}"/>
                  </a:ext>
                </a:extLst>
              </p:cNvPr>
              <p:cNvSpPr>
                <a:spLocks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65" name="Rectangle 1183">
                <a:extLst>
                  <a:ext uri="{FF2B5EF4-FFF2-40B4-BE49-F238E27FC236}">
                    <a16:creationId xmlns:a16="http://schemas.microsoft.com/office/drawing/2014/main" id="{2388FB15-842F-2741-AAE1-82CB9870B222}"/>
                  </a:ext>
                </a:extLst>
              </p:cNvPr>
              <p:cNvSpPr>
                <a:spLocks noChangeArrowheads="1"/>
              </p:cNvSpPr>
              <p:nvPr/>
            </p:nvSpPr>
            <p:spPr bwMode="auto">
              <a:xfrm>
                <a:off x="628" y="1942"/>
                <a:ext cx="531"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grpSp>
        <p:nvGrpSpPr>
          <p:cNvPr id="62542" name="Group 1184">
            <a:extLst>
              <a:ext uri="{FF2B5EF4-FFF2-40B4-BE49-F238E27FC236}">
                <a16:creationId xmlns:a16="http://schemas.microsoft.com/office/drawing/2014/main" id="{BDCBD1C6-D027-9843-97D4-31D6E8E289B0}"/>
              </a:ext>
            </a:extLst>
          </p:cNvPr>
          <p:cNvGrpSpPr>
            <a:grpSpLocks noChangeAspect="1"/>
          </p:cNvGrpSpPr>
          <p:nvPr/>
        </p:nvGrpSpPr>
        <p:grpSpPr bwMode="auto">
          <a:xfrm>
            <a:off x="5656263" y="363538"/>
            <a:ext cx="981075" cy="1287462"/>
            <a:chOff x="456" y="1848"/>
            <a:chExt cx="1336" cy="1752"/>
          </a:xfrm>
        </p:grpSpPr>
        <p:grpSp>
          <p:nvGrpSpPr>
            <p:cNvPr id="62548" name="Group 1185">
              <a:extLst>
                <a:ext uri="{FF2B5EF4-FFF2-40B4-BE49-F238E27FC236}">
                  <a16:creationId xmlns:a16="http://schemas.microsoft.com/office/drawing/2014/main" id="{CE3539A8-F1AB-8347-8593-899F93FFDB06}"/>
                </a:ext>
              </a:extLst>
            </p:cNvPr>
            <p:cNvGrpSpPr>
              <a:grpSpLocks noChangeAspect="1"/>
            </p:cNvGrpSpPr>
            <p:nvPr/>
          </p:nvGrpSpPr>
          <p:grpSpPr bwMode="auto">
            <a:xfrm>
              <a:off x="668" y="1848"/>
              <a:ext cx="977" cy="720"/>
              <a:chOff x="502" y="960"/>
              <a:chExt cx="977" cy="720"/>
            </a:xfrm>
          </p:grpSpPr>
          <p:sp>
            <p:nvSpPr>
              <p:cNvPr id="62556" name="Oval 1186">
                <a:extLst>
                  <a:ext uri="{FF2B5EF4-FFF2-40B4-BE49-F238E27FC236}">
                    <a16:creationId xmlns:a16="http://schemas.microsoft.com/office/drawing/2014/main" id="{5C663655-43AD-4E49-B094-7D883D05503C}"/>
                  </a:ext>
                </a:extLst>
              </p:cNvPr>
              <p:cNvSpPr>
                <a:spLocks noChangeAspect="1" noChangeArrowheads="1"/>
              </p:cNvSpPr>
              <p:nvPr/>
            </p:nvSpPr>
            <p:spPr bwMode="auto">
              <a:xfrm>
                <a:off x="626" y="960"/>
                <a:ext cx="720" cy="720"/>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57" name="Rectangle 1187">
                <a:extLst>
                  <a:ext uri="{FF2B5EF4-FFF2-40B4-BE49-F238E27FC236}">
                    <a16:creationId xmlns:a16="http://schemas.microsoft.com/office/drawing/2014/main" id="{1B2A8367-69F9-2C4B-83E1-E4FC3D59301E}"/>
                  </a:ext>
                </a:extLst>
              </p:cNvPr>
              <p:cNvSpPr>
                <a:spLocks noChangeAspect="1" noChangeArrowheads="1"/>
              </p:cNvSpPr>
              <p:nvPr/>
            </p:nvSpPr>
            <p:spPr bwMode="auto">
              <a:xfrm>
                <a:off x="502" y="1068"/>
                <a:ext cx="977"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YyRr</a:t>
                </a:r>
                <a:endParaRPr lang="en-US" altLang="en-US" sz="1800">
                  <a:solidFill>
                    <a:schemeClr val="tx2"/>
                  </a:solidFill>
                </a:endParaRPr>
              </a:p>
            </p:txBody>
          </p:sp>
        </p:grpSp>
        <p:grpSp>
          <p:nvGrpSpPr>
            <p:cNvPr id="62549" name="Group 1188">
              <a:extLst>
                <a:ext uri="{FF2B5EF4-FFF2-40B4-BE49-F238E27FC236}">
                  <a16:creationId xmlns:a16="http://schemas.microsoft.com/office/drawing/2014/main" id="{F64FEAB1-4EC2-FD48-A4F7-4CA5AC4FDB40}"/>
                </a:ext>
              </a:extLst>
            </p:cNvPr>
            <p:cNvGrpSpPr>
              <a:grpSpLocks noChangeAspect="1"/>
            </p:cNvGrpSpPr>
            <p:nvPr/>
          </p:nvGrpSpPr>
          <p:grpSpPr bwMode="auto">
            <a:xfrm>
              <a:off x="456" y="3072"/>
              <a:ext cx="683" cy="528"/>
              <a:chOff x="552" y="1920"/>
              <a:chExt cx="683" cy="528"/>
            </a:xfrm>
          </p:grpSpPr>
          <p:sp>
            <p:nvSpPr>
              <p:cNvPr id="62554" name="Oval 1189">
                <a:extLst>
                  <a:ext uri="{FF2B5EF4-FFF2-40B4-BE49-F238E27FC236}">
                    <a16:creationId xmlns:a16="http://schemas.microsoft.com/office/drawing/2014/main" id="{6C0AD78E-ED5D-D347-A2A1-2D6FAD916F45}"/>
                  </a:ext>
                </a:extLst>
              </p:cNvPr>
              <p:cNvSpPr>
                <a:spLocks noChangeAspect="1"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55" name="Rectangle 1190">
                <a:extLst>
                  <a:ext uri="{FF2B5EF4-FFF2-40B4-BE49-F238E27FC236}">
                    <a16:creationId xmlns:a16="http://schemas.microsoft.com/office/drawing/2014/main" id="{8D5F5225-1430-1748-9DB9-EFA80BC36569}"/>
                  </a:ext>
                </a:extLst>
              </p:cNvPr>
              <p:cNvSpPr>
                <a:spLocks noChangeAspect="1" noChangeArrowheads="1"/>
              </p:cNvSpPr>
              <p:nvPr/>
            </p:nvSpPr>
            <p:spPr bwMode="auto">
              <a:xfrm>
                <a:off x="552" y="1938"/>
                <a:ext cx="683"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grpSp>
          <p:nvGrpSpPr>
            <p:cNvPr id="62550" name="Group 1191">
              <a:extLst>
                <a:ext uri="{FF2B5EF4-FFF2-40B4-BE49-F238E27FC236}">
                  <a16:creationId xmlns:a16="http://schemas.microsoft.com/office/drawing/2014/main" id="{350CAB86-AF6D-BA46-8F5C-EC9389108D1E}"/>
                </a:ext>
              </a:extLst>
            </p:cNvPr>
            <p:cNvGrpSpPr>
              <a:grpSpLocks noChangeAspect="1"/>
            </p:cNvGrpSpPr>
            <p:nvPr/>
          </p:nvGrpSpPr>
          <p:grpSpPr bwMode="auto">
            <a:xfrm>
              <a:off x="1247" y="3072"/>
              <a:ext cx="545" cy="528"/>
              <a:chOff x="623" y="1920"/>
              <a:chExt cx="545" cy="528"/>
            </a:xfrm>
          </p:grpSpPr>
          <p:sp>
            <p:nvSpPr>
              <p:cNvPr id="62552" name="Oval 1192">
                <a:extLst>
                  <a:ext uri="{FF2B5EF4-FFF2-40B4-BE49-F238E27FC236}">
                    <a16:creationId xmlns:a16="http://schemas.microsoft.com/office/drawing/2014/main" id="{67B4A0BB-D511-4A4E-A510-294B48ECA944}"/>
                  </a:ext>
                </a:extLst>
              </p:cNvPr>
              <p:cNvSpPr>
                <a:spLocks noChangeAspect="1" noChangeArrowheads="1"/>
              </p:cNvSpPr>
              <p:nvPr/>
            </p:nvSpPr>
            <p:spPr bwMode="auto">
              <a:xfrm>
                <a:off x="624" y="1920"/>
                <a:ext cx="528" cy="528"/>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2553" name="Rectangle 1193">
                <a:extLst>
                  <a:ext uri="{FF2B5EF4-FFF2-40B4-BE49-F238E27FC236}">
                    <a16:creationId xmlns:a16="http://schemas.microsoft.com/office/drawing/2014/main" id="{2F6764B3-DA40-0D47-B0F0-F19126920536}"/>
                  </a:ext>
                </a:extLst>
              </p:cNvPr>
              <p:cNvSpPr>
                <a:spLocks noChangeAspect="1" noChangeArrowheads="1"/>
              </p:cNvSpPr>
              <p:nvPr/>
            </p:nvSpPr>
            <p:spPr bwMode="auto">
              <a:xfrm>
                <a:off x="623" y="1938"/>
                <a:ext cx="54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660000"/>
                    </a:solidFill>
                  </a:rPr>
                  <a:t>yr</a:t>
                </a:r>
                <a:endParaRPr lang="en-US" altLang="en-US" sz="1800">
                  <a:solidFill>
                    <a:schemeClr val="tx2"/>
                  </a:solidFill>
                </a:endParaRPr>
              </a:p>
            </p:txBody>
          </p:sp>
        </p:grpSp>
        <p:sp>
          <p:nvSpPr>
            <p:cNvPr id="62551" name="AutoShape 1194">
              <a:extLst>
                <a:ext uri="{FF2B5EF4-FFF2-40B4-BE49-F238E27FC236}">
                  <a16:creationId xmlns:a16="http://schemas.microsoft.com/office/drawing/2014/main" id="{D8C47FBB-EFEE-B642-8470-493E3003F62B}"/>
                </a:ext>
              </a:extLst>
            </p:cNvPr>
            <p:cNvSpPr>
              <a:spLocks noChangeAspect="1" noChangeArrowheads="1"/>
            </p:cNvSpPr>
            <p:nvPr/>
          </p:nvSpPr>
          <p:spPr bwMode="auto">
            <a:xfrm>
              <a:off x="1080" y="2616"/>
              <a:ext cx="144" cy="528"/>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2543" name="Rectangle 1195">
            <a:extLst>
              <a:ext uri="{FF2B5EF4-FFF2-40B4-BE49-F238E27FC236}">
                <a16:creationId xmlns:a16="http://schemas.microsoft.com/office/drawing/2014/main" id="{D470FE8B-333F-2049-88AB-267904168390}"/>
              </a:ext>
            </a:extLst>
          </p:cNvPr>
          <p:cNvSpPr>
            <a:spLocks noChangeArrowheads="1"/>
          </p:cNvSpPr>
          <p:nvPr/>
        </p:nvSpPr>
        <p:spPr bwMode="auto">
          <a:xfrm>
            <a:off x="6780213" y="541338"/>
            <a:ext cx="539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800"/>
              <a:t>or</a:t>
            </a:r>
          </a:p>
        </p:txBody>
      </p:sp>
      <p:sp>
        <p:nvSpPr>
          <p:cNvPr id="471212" name="Oval 1196">
            <a:extLst>
              <a:ext uri="{FF2B5EF4-FFF2-40B4-BE49-F238E27FC236}">
                <a16:creationId xmlns:a16="http://schemas.microsoft.com/office/drawing/2014/main" id="{76FB5745-18E3-7043-A9DF-0EDB7CB9AF88}"/>
              </a:ext>
            </a:extLst>
          </p:cNvPr>
          <p:cNvSpPr>
            <a:spLocks noChangeArrowheads="1"/>
          </p:cNvSpPr>
          <p:nvPr/>
        </p:nvSpPr>
        <p:spPr bwMode="auto">
          <a:xfrm>
            <a:off x="6813550" y="174625"/>
            <a:ext cx="2330450" cy="1809750"/>
          </a:xfrm>
          <a:prstGeom prst="ellipse">
            <a:avLst/>
          </a:pr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pic>
        <p:nvPicPr>
          <p:cNvPr id="471214" name="Picture 1198" descr="penguinL">
            <a:extLst>
              <a:ext uri="{FF2B5EF4-FFF2-40B4-BE49-F238E27FC236}">
                <a16:creationId xmlns:a16="http://schemas.microsoft.com/office/drawing/2014/main" id="{CFDBC40C-9995-5D4A-A91A-81B1F39C56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346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15" name="AutoShape 1199">
            <a:extLst>
              <a:ext uri="{FF2B5EF4-FFF2-40B4-BE49-F238E27FC236}">
                <a16:creationId xmlns:a16="http://schemas.microsoft.com/office/drawing/2014/main" id="{E1DD7F92-363B-2B4F-AF9E-064D53A49DBD}"/>
              </a:ext>
            </a:extLst>
          </p:cNvPr>
          <p:cNvSpPr>
            <a:spLocks noChangeArrowheads="1"/>
          </p:cNvSpPr>
          <p:nvPr/>
        </p:nvSpPr>
        <p:spPr bwMode="auto">
          <a:xfrm>
            <a:off x="6272213" y="4013200"/>
            <a:ext cx="1506537" cy="723900"/>
          </a:xfrm>
          <a:prstGeom prst="wedgeEllipseCallout">
            <a:avLst>
              <a:gd name="adj1" fmla="val -34509"/>
              <a:gd name="adj2" fmla="val 176755"/>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BINGO</a:t>
            </a:r>
            <a:r>
              <a:rPr lang="en-US" altLang="en-US" sz="1800" i="1">
                <a:solidFill>
                  <a:srgbClr val="0F116A"/>
                </a:solidFill>
                <a:latin typeface="Comic Sans MS" panose="030F0902030302020204" pitchFamily="66" charset="0"/>
              </a:rPr>
              <a:t>!</a:t>
            </a:r>
            <a:r>
              <a:rPr lang="en-US" altLang="en-US" sz="1800">
                <a:solidFill>
                  <a:srgbClr val="0F116A"/>
                </a:solidFill>
                <a:latin typeface="Comic Sans MS" panose="030F0902030302020204" pitchFamily="66" charset="0"/>
              </a:rPr>
              <a:t> </a:t>
            </a:r>
          </a:p>
        </p:txBody>
      </p:sp>
      <p:sp>
        <p:nvSpPr>
          <p:cNvPr id="471216" name="Text Box 1200">
            <a:extLst>
              <a:ext uri="{FF2B5EF4-FFF2-40B4-BE49-F238E27FC236}">
                <a16:creationId xmlns:a16="http://schemas.microsoft.com/office/drawing/2014/main" id="{4FBD279F-8A56-E748-AB0D-C544C5CDAEED}"/>
              </a:ext>
            </a:extLst>
          </p:cNvPr>
          <p:cNvSpPr txBox="1">
            <a:spLocks noChangeArrowheads="1"/>
          </p:cNvSpPr>
          <p:nvPr/>
        </p:nvSpPr>
        <p:spPr bwMode="auto">
          <a:xfrm>
            <a:off x="2881313" y="3294063"/>
            <a:ext cx="2859087"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nSpc>
                <a:spcPct val="70000"/>
              </a:lnSpc>
            </a:pPr>
            <a:r>
              <a:rPr lang="en-US" altLang="en-US" sz="27900" b="0">
                <a:solidFill>
                  <a:srgbClr val="008000"/>
                </a:solidFill>
                <a:sym typeface="Zapf Dingbats" charset="2"/>
              </a:rPr>
              <a:t></a:t>
            </a:r>
            <a:endParaRPr lang="en-US" altLang="en-US" sz="25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212"/>
                                        </p:tgtEl>
                                        <p:attrNameLst>
                                          <p:attrName>style.visibility</p:attrName>
                                        </p:attrNameLst>
                                      </p:cBhvr>
                                      <p:to>
                                        <p:strVal val="visible"/>
                                      </p:to>
                                    </p:set>
                                    <p:animEffect transition="in" filter="wipe(left)">
                                      <p:cBhvr>
                                        <p:cTn id="7" dur="500"/>
                                        <p:tgtEl>
                                          <p:spTgt spid="471212"/>
                                        </p:tgtEl>
                                      </p:cBhvr>
                                    </p:animEffect>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4710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71075"/>
                                        </p:tgtEl>
                                        <p:attrNameLst>
                                          <p:attrName>style.visibility</p:attrName>
                                        </p:attrNameLst>
                                      </p:cBhvr>
                                      <p:to>
                                        <p:strVal val="visible"/>
                                      </p:to>
                                    </p:set>
                                    <p:anim calcmode="lin" valueType="num">
                                      <p:cBhvr additive="base">
                                        <p:cTn id="15" dur="500" fill="hold"/>
                                        <p:tgtEl>
                                          <p:spTgt spid="471075"/>
                                        </p:tgtEl>
                                        <p:attrNameLst>
                                          <p:attrName>ppt_x</p:attrName>
                                        </p:attrNameLst>
                                      </p:cBhvr>
                                      <p:tavLst>
                                        <p:tav tm="0">
                                          <p:val>
                                            <p:strVal val="0-#ppt_w/2"/>
                                          </p:val>
                                        </p:tav>
                                        <p:tav tm="100000">
                                          <p:val>
                                            <p:strVal val="#ppt_x"/>
                                          </p:val>
                                        </p:tav>
                                      </p:tavLst>
                                    </p:anim>
                                    <p:anim calcmode="lin" valueType="num">
                                      <p:cBhvr additive="base">
                                        <p:cTn id="16" dur="500" fill="hold"/>
                                        <p:tgtEl>
                                          <p:spTgt spid="4710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
                                        </p:tgtEl>
                                      </p:cMediaNode>
                                    </p:audio>
                                  </p:subTnLst>
                                </p:cTn>
                              </p:par>
                            </p:childTnLst>
                          </p:cTn>
                        </p:par>
                        <p:par>
                          <p:cTn id="17" fill="hold" nodeType="afterGroup">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471074"/>
                                        </p:tgtEl>
                                        <p:attrNameLst>
                                          <p:attrName>style.visibility</p:attrName>
                                        </p:attrNameLst>
                                      </p:cBhvr>
                                      <p:to>
                                        <p:strVal val="visible"/>
                                      </p:to>
                                    </p:set>
                                    <p:anim calcmode="lin" valueType="num">
                                      <p:cBhvr additive="base">
                                        <p:cTn id="20" dur="500" fill="hold"/>
                                        <p:tgtEl>
                                          <p:spTgt spid="471074"/>
                                        </p:tgtEl>
                                        <p:attrNameLst>
                                          <p:attrName>ppt_x</p:attrName>
                                        </p:attrNameLst>
                                      </p:cBhvr>
                                      <p:tavLst>
                                        <p:tav tm="0">
                                          <p:val>
                                            <p:strVal val="0-#ppt_w/2"/>
                                          </p:val>
                                        </p:tav>
                                        <p:tav tm="100000">
                                          <p:val>
                                            <p:strVal val="#ppt_x"/>
                                          </p:val>
                                        </p:tav>
                                      </p:tavLst>
                                    </p:anim>
                                    <p:anim calcmode="lin" valueType="num">
                                      <p:cBhvr additive="base">
                                        <p:cTn id="21" dur="500" fill="hold"/>
                                        <p:tgtEl>
                                          <p:spTgt spid="4710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Whoosh"/>
                                        </p:tgtEl>
                                      </p:cMediaNode>
                                    </p:audio>
                                  </p:subTnLst>
                                </p:cTn>
                              </p:par>
                            </p:childTnLst>
                          </p:cTn>
                        </p:par>
                        <p:par>
                          <p:cTn id="22" fill="hold" nodeType="afterGroup">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471073"/>
                                        </p:tgtEl>
                                        <p:attrNameLst>
                                          <p:attrName>style.visibility</p:attrName>
                                        </p:attrNameLst>
                                      </p:cBhvr>
                                      <p:to>
                                        <p:strVal val="visible"/>
                                      </p:to>
                                    </p:set>
                                    <p:anim calcmode="lin" valueType="num">
                                      <p:cBhvr additive="base">
                                        <p:cTn id="25" dur="500" fill="hold"/>
                                        <p:tgtEl>
                                          <p:spTgt spid="471073"/>
                                        </p:tgtEl>
                                        <p:attrNameLst>
                                          <p:attrName>ppt_x</p:attrName>
                                        </p:attrNameLst>
                                      </p:cBhvr>
                                      <p:tavLst>
                                        <p:tav tm="0">
                                          <p:val>
                                            <p:strVal val="0-#ppt_w/2"/>
                                          </p:val>
                                        </p:tav>
                                        <p:tav tm="100000">
                                          <p:val>
                                            <p:strVal val="#ppt_x"/>
                                          </p:val>
                                        </p:tav>
                                      </p:tavLst>
                                    </p:anim>
                                    <p:anim calcmode="lin" valueType="num">
                                      <p:cBhvr additive="base">
                                        <p:cTn id="26" dur="500" fill="hold"/>
                                        <p:tgtEl>
                                          <p:spTgt spid="4710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
                                        </p:tgtEl>
                                      </p:cMediaNode>
                                    </p:audio>
                                  </p:subTnLst>
                                </p:cTn>
                              </p:par>
                            </p:childTnLst>
                          </p:cTn>
                        </p:par>
                        <p:par>
                          <p:cTn id="27" fill="hold" nodeType="afterGroup">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471072"/>
                                        </p:tgtEl>
                                        <p:attrNameLst>
                                          <p:attrName>style.visibility</p:attrName>
                                        </p:attrNameLst>
                                      </p:cBhvr>
                                      <p:to>
                                        <p:strVal val="visible"/>
                                      </p:to>
                                    </p:set>
                                    <p:anim calcmode="lin" valueType="num">
                                      <p:cBhvr additive="base">
                                        <p:cTn id="30" dur="500" fill="hold"/>
                                        <p:tgtEl>
                                          <p:spTgt spid="471072"/>
                                        </p:tgtEl>
                                        <p:attrNameLst>
                                          <p:attrName>ppt_x</p:attrName>
                                        </p:attrNameLst>
                                      </p:cBhvr>
                                      <p:tavLst>
                                        <p:tav tm="0">
                                          <p:val>
                                            <p:strVal val="0-#ppt_w/2"/>
                                          </p:val>
                                        </p:tav>
                                        <p:tav tm="100000">
                                          <p:val>
                                            <p:strVal val="#ppt_x"/>
                                          </p:val>
                                        </p:tav>
                                      </p:tavLst>
                                    </p:anim>
                                    <p:anim calcmode="lin" valueType="num">
                                      <p:cBhvr additive="base">
                                        <p:cTn id="31" dur="500" fill="hold"/>
                                        <p:tgtEl>
                                          <p:spTgt spid="4710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Whoosh"/>
                                        </p:tgtEl>
                                      </p:cMediaNode>
                                    </p:audio>
                                  </p:subTnLst>
                                </p:cTn>
                              </p:par>
                            </p:childTnLst>
                          </p:cTn>
                        </p:par>
                        <p:par>
                          <p:cTn id="32" fill="hold" nodeType="afterGroup">
                            <p:stCondLst>
                              <p:cond delay="2000"/>
                            </p:stCondLst>
                            <p:childTnLst>
                              <p:par>
                                <p:cTn id="33" presetID="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71081"/>
                                        </p:tgtEl>
                                        <p:attrNameLst>
                                          <p:attrName>style.visibility</p:attrName>
                                        </p:attrNameLst>
                                      </p:cBhvr>
                                      <p:to>
                                        <p:strVal val="visible"/>
                                      </p:to>
                                    </p:set>
                                    <p:animEffect transition="in" filter="wipe(left)">
                                      <p:cBhvr>
                                        <p:cTn id="41" dur="500"/>
                                        <p:tgtEl>
                                          <p:spTgt spid="471081"/>
                                        </p:tgtEl>
                                      </p:cBhvr>
                                    </p:animEffect>
                                  </p:childTnLst>
                                  <p:subTnLst>
                                    <p:audio>
                                      <p:cMediaNode>
                                        <p:cTn display="0" masterRel="sameClick">
                                          <p:stCondLst>
                                            <p:cond evt="begin" delay="0">
                                              <p:tn val="39"/>
                                            </p:cond>
                                          </p:stCondLst>
                                          <p:endCondLst>
                                            <p:cond evt="onStopAudio" delay="0">
                                              <p:tgtEl>
                                                <p:sldTgt/>
                                              </p:tgtEl>
                                            </p:cond>
                                          </p:endCondLst>
                                        </p:cTn>
                                        <p:tgtEl>
                                          <p:sndTgt r:embed="rId5" name="Pencil Che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71085"/>
                                        </p:tgtEl>
                                        <p:attrNameLst>
                                          <p:attrName>style.visibility</p:attrName>
                                        </p:attrNameLst>
                                      </p:cBhvr>
                                      <p:to>
                                        <p:strVal val="visible"/>
                                      </p:to>
                                    </p:set>
                                    <p:animEffect transition="in" filter="wipe(left)">
                                      <p:cBhvr>
                                        <p:cTn id="46" dur="500"/>
                                        <p:tgtEl>
                                          <p:spTgt spid="471085"/>
                                        </p:tgtEl>
                                      </p:cBhvr>
                                    </p:animEffect>
                                  </p:childTnLst>
                                  <p:subTnLst>
                                    <p:audio>
                                      <p:cMediaNode>
                                        <p:cTn display="0" masterRel="sameClick">
                                          <p:stCondLst>
                                            <p:cond evt="begin" delay="0">
                                              <p:tn val="44"/>
                                            </p:cond>
                                          </p:stCondLst>
                                          <p:endCondLst>
                                            <p:cond evt="onStopAudio" delay="0">
                                              <p:tgtEl>
                                                <p:sldTgt/>
                                              </p:tgtEl>
                                            </p:cond>
                                          </p:endCondLst>
                                        </p:cTn>
                                        <p:tgtEl>
                                          <p:sndTgt r:embed="rId5" name="Pencil Check"/>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71086"/>
                                        </p:tgtEl>
                                        <p:attrNameLst>
                                          <p:attrName>style.visibility</p:attrName>
                                        </p:attrNameLst>
                                      </p:cBhvr>
                                      <p:to>
                                        <p:strVal val="visible"/>
                                      </p:to>
                                    </p:set>
                                    <p:animEffect transition="in" filter="wipe(left)">
                                      <p:cBhvr>
                                        <p:cTn id="51" dur="500"/>
                                        <p:tgtEl>
                                          <p:spTgt spid="471086"/>
                                        </p:tgtEl>
                                      </p:cBhvr>
                                    </p:animEffect>
                                  </p:childTnLst>
                                  <p:subTnLst>
                                    <p:audio>
                                      <p:cMediaNode>
                                        <p:cTn display="0" masterRel="sameClick">
                                          <p:stCondLst>
                                            <p:cond evt="begin" delay="0">
                                              <p:tn val="49"/>
                                            </p:cond>
                                          </p:stCondLst>
                                          <p:endCondLst>
                                            <p:cond evt="onStopAudio" delay="0">
                                              <p:tgtEl>
                                                <p:sldTgt/>
                                              </p:tgtEl>
                                            </p:cond>
                                          </p:endCondLst>
                                        </p:cTn>
                                        <p:tgtEl>
                                          <p:sndTgt r:embed="rId5" name="Pencil Check"/>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71087"/>
                                        </p:tgtEl>
                                        <p:attrNameLst>
                                          <p:attrName>style.visibility</p:attrName>
                                        </p:attrNameLst>
                                      </p:cBhvr>
                                      <p:to>
                                        <p:strVal val="visible"/>
                                      </p:to>
                                    </p:set>
                                    <p:animEffect transition="in" filter="wipe(left)">
                                      <p:cBhvr>
                                        <p:cTn id="56" dur="500"/>
                                        <p:tgtEl>
                                          <p:spTgt spid="471087"/>
                                        </p:tgtEl>
                                      </p:cBhvr>
                                    </p:animEffect>
                                  </p:childTnLst>
                                  <p:subTnLst>
                                    <p:audio>
                                      <p:cMediaNode>
                                        <p:cTn display="0" masterRel="sameClick">
                                          <p:stCondLst>
                                            <p:cond evt="begin" delay="0">
                                              <p:tn val="54"/>
                                            </p:cond>
                                          </p:stCondLst>
                                          <p:endCondLst>
                                            <p:cond evt="onStopAudio" delay="0">
                                              <p:tgtEl>
                                                <p:sldTgt/>
                                              </p:tgtEl>
                                            </p:cond>
                                          </p:endCondLst>
                                        </p:cTn>
                                        <p:tgtEl>
                                          <p:sndTgt r:embed="rId5" name="Pencil Check"/>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71088"/>
                                        </p:tgtEl>
                                        <p:attrNameLst>
                                          <p:attrName>style.visibility</p:attrName>
                                        </p:attrNameLst>
                                      </p:cBhvr>
                                      <p:to>
                                        <p:strVal val="visible"/>
                                      </p:to>
                                    </p:set>
                                    <p:animEffect transition="in" filter="wipe(left)">
                                      <p:cBhvr>
                                        <p:cTn id="61" dur="500"/>
                                        <p:tgtEl>
                                          <p:spTgt spid="471088"/>
                                        </p:tgtEl>
                                      </p:cBhvr>
                                    </p:animEffect>
                                  </p:childTnLst>
                                  <p:subTnLst>
                                    <p:audio>
                                      <p:cMediaNode>
                                        <p:cTn display="0" masterRel="sameClick">
                                          <p:stCondLst>
                                            <p:cond evt="begin" delay="0">
                                              <p:tn val="59"/>
                                            </p:cond>
                                          </p:stCondLst>
                                          <p:endCondLst>
                                            <p:cond evt="onStopAudio" delay="0">
                                              <p:tgtEl>
                                                <p:sldTgt/>
                                              </p:tgtEl>
                                            </p:cond>
                                          </p:endCondLst>
                                        </p:cTn>
                                        <p:tgtEl>
                                          <p:sndTgt r:embed="rId5"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71089"/>
                                        </p:tgtEl>
                                        <p:attrNameLst>
                                          <p:attrName>style.visibility</p:attrName>
                                        </p:attrNameLst>
                                      </p:cBhvr>
                                      <p:to>
                                        <p:strVal val="visible"/>
                                      </p:to>
                                    </p:set>
                                    <p:animEffect transition="in" filter="wipe(left)">
                                      <p:cBhvr>
                                        <p:cTn id="66" dur="500"/>
                                        <p:tgtEl>
                                          <p:spTgt spid="471089"/>
                                        </p:tgtEl>
                                      </p:cBhvr>
                                    </p:animEffect>
                                  </p:childTnLst>
                                  <p:subTnLst>
                                    <p:audio>
                                      <p:cMediaNode>
                                        <p:cTn display="0" masterRel="sameClick">
                                          <p:stCondLst>
                                            <p:cond evt="begin" delay="0">
                                              <p:tn val="64"/>
                                            </p:cond>
                                          </p:stCondLst>
                                          <p:endCondLst>
                                            <p:cond evt="onStopAudio" delay="0">
                                              <p:tgtEl>
                                                <p:sldTgt/>
                                              </p:tgtEl>
                                            </p:cond>
                                          </p:endCondLst>
                                        </p:cTn>
                                        <p:tgtEl>
                                          <p:sndTgt r:embed="rId5" name="Pencil Check"/>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71090"/>
                                        </p:tgtEl>
                                        <p:attrNameLst>
                                          <p:attrName>style.visibility</p:attrName>
                                        </p:attrNameLst>
                                      </p:cBhvr>
                                      <p:to>
                                        <p:strVal val="visible"/>
                                      </p:to>
                                    </p:set>
                                    <p:animEffect transition="in" filter="wipe(left)">
                                      <p:cBhvr>
                                        <p:cTn id="71" dur="500"/>
                                        <p:tgtEl>
                                          <p:spTgt spid="471090"/>
                                        </p:tgtEl>
                                      </p:cBhvr>
                                    </p:animEffect>
                                  </p:childTnLst>
                                  <p:subTnLst>
                                    <p:audio>
                                      <p:cMediaNode>
                                        <p:cTn display="0" masterRel="sameClick">
                                          <p:stCondLst>
                                            <p:cond evt="begin" delay="0">
                                              <p:tn val="69"/>
                                            </p:cond>
                                          </p:stCondLst>
                                          <p:endCondLst>
                                            <p:cond evt="onStopAudio" delay="0">
                                              <p:tgtEl>
                                                <p:sldTgt/>
                                              </p:tgtEl>
                                            </p:cond>
                                          </p:endCondLst>
                                        </p:cTn>
                                        <p:tgtEl>
                                          <p:sndTgt r:embed="rId5"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71091"/>
                                        </p:tgtEl>
                                        <p:attrNameLst>
                                          <p:attrName>style.visibility</p:attrName>
                                        </p:attrNameLst>
                                      </p:cBhvr>
                                      <p:to>
                                        <p:strVal val="visible"/>
                                      </p:to>
                                    </p:set>
                                    <p:animEffect transition="in" filter="wipe(left)">
                                      <p:cBhvr>
                                        <p:cTn id="76" dur="500"/>
                                        <p:tgtEl>
                                          <p:spTgt spid="471091"/>
                                        </p:tgtEl>
                                      </p:cBhvr>
                                    </p:animEffect>
                                  </p:childTnLst>
                                  <p:subTnLst>
                                    <p:audio>
                                      <p:cMediaNode>
                                        <p:cTn display="0" masterRel="sameClick">
                                          <p:stCondLst>
                                            <p:cond evt="begin" delay="0">
                                              <p:tn val="74"/>
                                            </p:cond>
                                          </p:stCondLst>
                                          <p:endCondLst>
                                            <p:cond evt="onStopAudio" delay="0">
                                              <p:tgtEl>
                                                <p:sldTgt/>
                                              </p:tgtEl>
                                            </p:cond>
                                          </p:endCondLst>
                                        </p:cTn>
                                        <p:tgtEl>
                                          <p:sndTgt r:embed="rId5" name="Pencil Check"/>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71092"/>
                                        </p:tgtEl>
                                        <p:attrNameLst>
                                          <p:attrName>style.visibility</p:attrName>
                                        </p:attrNameLst>
                                      </p:cBhvr>
                                      <p:to>
                                        <p:strVal val="visible"/>
                                      </p:to>
                                    </p:set>
                                    <p:animEffect transition="in" filter="wipe(left)">
                                      <p:cBhvr>
                                        <p:cTn id="81" dur="500"/>
                                        <p:tgtEl>
                                          <p:spTgt spid="471092"/>
                                        </p:tgtEl>
                                      </p:cBhvr>
                                    </p:animEffect>
                                  </p:childTnLst>
                                  <p:subTnLst>
                                    <p:audio>
                                      <p:cMediaNode>
                                        <p:cTn display="0" masterRel="sameClick">
                                          <p:stCondLst>
                                            <p:cond evt="begin" delay="0">
                                              <p:tn val="79"/>
                                            </p:cond>
                                          </p:stCondLst>
                                          <p:endCondLst>
                                            <p:cond evt="onStopAudio" delay="0">
                                              <p:tgtEl>
                                                <p:sldTgt/>
                                              </p:tgtEl>
                                            </p:cond>
                                          </p:endCondLst>
                                        </p:cTn>
                                        <p:tgtEl>
                                          <p:sndTgt r:embed="rId5" name="Pencil Check"/>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71093"/>
                                        </p:tgtEl>
                                        <p:attrNameLst>
                                          <p:attrName>style.visibility</p:attrName>
                                        </p:attrNameLst>
                                      </p:cBhvr>
                                      <p:to>
                                        <p:strVal val="visible"/>
                                      </p:to>
                                    </p:set>
                                    <p:animEffect transition="in" filter="wipe(left)">
                                      <p:cBhvr>
                                        <p:cTn id="86" dur="500"/>
                                        <p:tgtEl>
                                          <p:spTgt spid="471093"/>
                                        </p:tgtEl>
                                      </p:cBhvr>
                                    </p:animEffect>
                                  </p:childTnLst>
                                  <p:subTnLst>
                                    <p:audio>
                                      <p:cMediaNode>
                                        <p:cTn display="0" masterRel="sameClick">
                                          <p:stCondLst>
                                            <p:cond evt="begin" delay="0">
                                              <p:tn val="84"/>
                                            </p:cond>
                                          </p:stCondLst>
                                          <p:endCondLst>
                                            <p:cond evt="onStopAudio" delay="0">
                                              <p:tgtEl>
                                                <p:sldTgt/>
                                              </p:tgtEl>
                                            </p:cond>
                                          </p:endCondLst>
                                        </p:cTn>
                                        <p:tgtEl>
                                          <p:sndTgt r:embed="rId5" name="Pencil Check"/>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71094"/>
                                        </p:tgtEl>
                                        <p:attrNameLst>
                                          <p:attrName>style.visibility</p:attrName>
                                        </p:attrNameLst>
                                      </p:cBhvr>
                                      <p:to>
                                        <p:strVal val="visible"/>
                                      </p:to>
                                    </p:set>
                                    <p:animEffect transition="in" filter="wipe(left)">
                                      <p:cBhvr>
                                        <p:cTn id="91" dur="500"/>
                                        <p:tgtEl>
                                          <p:spTgt spid="471094"/>
                                        </p:tgtEl>
                                      </p:cBhvr>
                                    </p:animEffect>
                                  </p:childTnLst>
                                  <p:subTnLst>
                                    <p:audio>
                                      <p:cMediaNode>
                                        <p:cTn display="0" masterRel="sameClick">
                                          <p:stCondLst>
                                            <p:cond evt="begin" delay="0">
                                              <p:tn val="89"/>
                                            </p:cond>
                                          </p:stCondLst>
                                          <p:endCondLst>
                                            <p:cond evt="onStopAudio" delay="0">
                                              <p:tgtEl>
                                                <p:sldTgt/>
                                              </p:tgtEl>
                                            </p:cond>
                                          </p:endCondLst>
                                        </p:cTn>
                                        <p:tgtEl>
                                          <p:sndTgt r:embed="rId5" name="Pencil Check"/>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71095"/>
                                        </p:tgtEl>
                                        <p:attrNameLst>
                                          <p:attrName>style.visibility</p:attrName>
                                        </p:attrNameLst>
                                      </p:cBhvr>
                                      <p:to>
                                        <p:strVal val="visible"/>
                                      </p:to>
                                    </p:set>
                                    <p:animEffect transition="in" filter="wipe(left)">
                                      <p:cBhvr>
                                        <p:cTn id="96" dur="500"/>
                                        <p:tgtEl>
                                          <p:spTgt spid="471095"/>
                                        </p:tgtEl>
                                      </p:cBhvr>
                                    </p:animEffect>
                                  </p:childTnLst>
                                  <p:subTnLst>
                                    <p:audio>
                                      <p:cMediaNode>
                                        <p:cTn display="0" masterRel="sameClick">
                                          <p:stCondLst>
                                            <p:cond evt="begin" delay="0">
                                              <p:tn val="94"/>
                                            </p:cond>
                                          </p:stCondLst>
                                          <p:endCondLst>
                                            <p:cond evt="onStopAudio" delay="0">
                                              <p:tgtEl>
                                                <p:sldTgt/>
                                              </p:tgtEl>
                                            </p:cond>
                                          </p:endCondLst>
                                        </p:cTn>
                                        <p:tgtEl>
                                          <p:sndTgt r:embed="rId5" name="Pencil Check"/>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71096"/>
                                        </p:tgtEl>
                                        <p:attrNameLst>
                                          <p:attrName>style.visibility</p:attrName>
                                        </p:attrNameLst>
                                      </p:cBhvr>
                                      <p:to>
                                        <p:strVal val="visible"/>
                                      </p:to>
                                    </p:set>
                                    <p:animEffect transition="in" filter="wipe(left)">
                                      <p:cBhvr>
                                        <p:cTn id="101" dur="500"/>
                                        <p:tgtEl>
                                          <p:spTgt spid="471096"/>
                                        </p:tgtEl>
                                      </p:cBhvr>
                                    </p:animEffect>
                                  </p:childTnLst>
                                  <p:subTnLst>
                                    <p:audio>
                                      <p:cMediaNode>
                                        <p:cTn display="0" masterRel="sameClick">
                                          <p:stCondLst>
                                            <p:cond evt="begin" delay="0">
                                              <p:tn val="99"/>
                                            </p:cond>
                                          </p:stCondLst>
                                          <p:endCondLst>
                                            <p:cond evt="onStopAudio" delay="0">
                                              <p:tgtEl>
                                                <p:sldTgt/>
                                              </p:tgtEl>
                                            </p:cond>
                                          </p:endCondLst>
                                        </p:cTn>
                                        <p:tgtEl>
                                          <p:sndTgt r:embed="rId5" name="Pencil Check"/>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71097"/>
                                        </p:tgtEl>
                                        <p:attrNameLst>
                                          <p:attrName>style.visibility</p:attrName>
                                        </p:attrNameLst>
                                      </p:cBhvr>
                                      <p:to>
                                        <p:strVal val="visible"/>
                                      </p:to>
                                    </p:set>
                                    <p:animEffect transition="in" filter="wipe(left)">
                                      <p:cBhvr>
                                        <p:cTn id="106" dur="500"/>
                                        <p:tgtEl>
                                          <p:spTgt spid="471097"/>
                                        </p:tgtEl>
                                      </p:cBhvr>
                                    </p:animEffect>
                                  </p:childTnLst>
                                  <p:subTnLst>
                                    <p:audio>
                                      <p:cMediaNode>
                                        <p:cTn display="0" masterRel="sameClick">
                                          <p:stCondLst>
                                            <p:cond evt="begin" delay="0">
                                              <p:tn val="104"/>
                                            </p:cond>
                                          </p:stCondLst>
                                          <p:endCondLst>
                                            <p:cond evt="onStopAudio" delay="0">
                                              <p:tgtEl>
                                                <p:sldTgt/>
                                              </p:tgtEl>
                                            </p:cond>
                                          </p:endCondLst>
                                        </p:cTn>
                                        <p:tgtEl>
                                          <p:sndTgt r:embed="rId5" name="Pencil Check"/>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71098"/>
                                        </p:tgtEl>
                                        <p:attrNameLst>
                                          <p:attrName>style.visibility</p:attrName>
                                        </p:attrNameLst>
                                      </p:cBhvr>
                                      <p:to>
                                        <p:strVal val="visible"/>
                                      </p:to>
                                    </p:set>
                                    <p:animEffect transition="in" filter="wipe(left)">
                                      <p:cBhvr>
                                        <p:cTn id="111" dur="500"/>
                                        <p:tgtEl>
                                          <p:spTgt spid="471098"/>
                                        </p:tgtEl>
                                      </p:cBhvr>
                                    </p:animEffect>
                                  </p:childTnLst>
                                  <p:subTnLst>
                                    <p:audio>
                                      <p:cMediaNode>
                                        <p:cTn display="0" masterRel="sameClick">
                                          <p:stCondLst>
                                            <p:cond evt="begin" delay="0">
                                              <p:tn val="109"/>
                                            </p:cond>
                                          </p:stCondLst>
                                          <p:endCondLst>
                                            <p:cond evt="onStopAudio" delay="0">
                                              <p:tgtEl>
                                                <p:sldTgt/>
                                              </p:tgtEl>
                                            </p:cond>
                                          </p:endCondLst>
                                        </p:cTn>
                                        <p:tgtEl>
                                          <p:sndTgt r:embed="rId5" name="Pencil Check"/>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71099"/>
                                        </p:tgtEl>
                                        <p:attrNameLst>
                                          <p:attrName>style.visibility</p:attrName>
                                        </p:attrNameLst>
                                      </p:cBhvr>
                                      <p:to>
                                        <p:strVal val="visible"/>
                                      </p:to>
                                    </p:set>
                                    <p:animEffect transition="in" filter="wipe(left)">
                                      <p:cBhvr>
                                        <p:cTn id="116" dur="500"/>
                                        <p:tgtEl>
                                          <p:spTgt spid="471099"/>
                                        </p:tgtEl>
                                      </p:cBhvr>
                                    </p:animEffect>
                                  </p:childTnLst>
                                  <p:subTnLst>
                                    <p:audio>
                                      <p:cMediaNode>
                                        <p:cTn display="0" masterRel="sameClick">
                                          <p:stCondLst>
                                            <p:cond evt="begin" delay="0">
                                              <p:tn val="114"/>
                                            </p:cond>
                                          </p:stCondLst>
                                          <p:endCondLst>
                                            <p:cond evt="onStopAudio" delay="0">
                                              <p:tgtEl>
                                                <p:sldTgt/>
                                              </p:tgtEl>
                                            </p:cond>
                                          </p:endCondLst>
                                        </p:cTn>
                                        <p:tgtEl>
                                          <p:sndTgt r:embed="rId5" name="Pencil Check"/>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71100"/>
                                        </p:tgtEl>
                                        <p:attrNameLst>
                                          <p:attrName>style.visibility</p:attrName>
                                        </p:attrNameLst>
                                      </p:cBhvr>
                                      <p:to>
                                        <p:strVal val="visible"/>
                                      </p:to>
                                    </p:set>
                                    <p:animEffect transition="in" filter="wipe(left)">
                                      <p:cBhvr>
                                        <p:cTn id="121" dur="500"/>
                                        <p:tgtEl>
                                          <p:spTgt spid="471100"/>
                                        </p:tgtEl>
                                      </p:cBhvr>
                                    </p:animEffect>
                                  </p:childTnLst>
                                  <p:subTnLst>
                                    <p:audio>
                                      <p:cMediaNode>
                                        <p:cTn display="0" masterRel="sameClick">
                                          <p:stCondLst>
                                            <p:cond evt="begin" delay="0">
                                              <p:tn val="119"/>
                                            </p:cond>
                                          </p:stCondLst>
                                          <p:endCondLst>
                                            <p:cond evt="onStopAudio" delay="0">
                                              <p:tgtEl>
                                                <p:sldTgt/>
                                              </p:tgtEl>
                                            </p:cond>
                                          </p:endCondLst>
                                        </p:cTn>
                                        <p:tgtEl>
                                          <p:sndTgt r:embed="rId6" name="Wood Bonk"/>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471101"/>
                                        </p:tgtEl>
                                        <p:attrNameLst>
                                          <p:attrName>style.visibility</p:attrName>
                                        </p:attrNameLst>
                                      </p:cBhvr>
                                      <p:to>
                                        <p:strVal val="visible"/>
                                      </p:to>
                                    </p:set>
                                    <p:animEffect transition="in" filter="wipe(left)">
                                      <p:cBhvr>
                                        <p:cTn id="126" dur="500"/>
                                        <p:tgtEl>
                                          <p:spTgt spid="471101"/>
                                        </p:tgtEl>
                                      </p:cBhvr>
                                    </p:animEffect>
                                  </p:childTnLst>
                                  <p:subTnLst>
                                    <p:audio>
                                      <p:cMediaNode>
                                        <p:cTn display="0" masterRel="sameClick">
                                          <p:stCondLst>
                                            <p:cond evt="begin" delay="0">
                                              <p:tn val="124"/>
                                            </p:cond>
                                          </p:stCondLst>
                                          <p:endCondLst>
                                            <p:cond evt="onStopAudio" delay="0">
                                              <p:tgtEl>
                                                <p:sldTgt/>
                                              </p:tgtEl>
                                            </p:cond>
                                          </p:endCondLst>
                                        </p:cTn>
                                        <p:tgtEl>
                                          <p:sndTgt r:embed="rId6" name="Wood Bonk"/>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471102"/>
                                        </p:tgtEl>
                                        <p:attrNameLst>
                                          <p:attrName>style.visibility</p:attrName>
                                        </p:attrNameLst>
                                      </p:cBhvr>
                                      <p:to>
                                        <p:strVal val="visible"/>
                                      </p:to>
                                    </p:set>
                                    <p:animEffect transition="in" filter="wipe(left)">
                                      <p:cBhvr>
                                        <p:cTn id="131" dur="500"/>
                                        <p:tgtEl>
                                          <p:spTgt spid="471102"/>
                                        </p:tgtEl>
                                      </p:cBhvr>
                                    </p:animEffect>
                                  </p:childTnLst>
                                  <p:subTnLst>
                                    <p:audio>
                                      <p:cMediaNode>
                                        <p:cTn display="0" masterRel="sameClick">
                                          <p:stCondLst>
                                            <p:cond evt="begin" delay="0">
                                              <p:tn val="129"/>
                                            </p:cond>
                                          </p:stCondLst>
                                          <p:endCondLst>
                                            <p:cond evt="onStopAudio" delay="0">
                                              <p:tgtEl>
                                                <p:sldTgt/>
                                              </p:tgtEl>
                                            </p:cond>
                                          </p:endCondLst>
                                        </p:cTn>
                                        <p:tgtEl>
                                          <p:sndTgt r:embed="rId6" name="Wood Bonk"/>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471103"/>
                                        </p:tgtEl>
                                        <p:attrNameLst>
                                          <p:attrName>style.visibility</p:attrName>
                                        </p:attrNameLst>
                                      </p:cBhvr>
                                      <p:to>
                                        <p:strVal val="visible"/>
                                      </p:to>
                                    </p:set>
                                    <p:animEffect transition="in" filter="wipe(left)">
                                      <p:cBhvr>
                                        <p:cTn id="136" dur="500"/>
                                        <p:tgtEl>
                                          <p:spTgt spid="471103"/>
                                        </p:tgtEl>
                                      </p:cBhvr>
                                    </p:animEffect>
                                  </p:childTnLst>
                                  <p:subTnLst>
                                    <p:audio>
                                      <p:cMediaNode>
                                        <p:cTn display="0" masterRel="sameClick">
                                          <p:stCondLst>
                                            <p:cond evt="begin" delay="0">
                                              <p:tn val="134"/>
                                            </p:cond>
                                          </p:stCondLst>
                                          <p:endCondLst>
                                            <p:cond evt="onStopAudio" delay="0">
                                              <p:tgtEl>
                                                <p:sldTgt/>
                                              </p:tgtEl>
                                            </p:cond>
                                          </p:endCondLst>
                                        </p:cTn>
                                        <p:tgtEl>
                                          <p:sndTgt r:embed="rId6" name="Wood Bonk"/>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471104"/>
                                        </p:tgtEl>
                                        <p:attrNameLst>
                                          <p:attrName>style.visibility</p:attrName>
                                        </p:attrNameLst>
                                      </p:cBhvr>
                                      <p:to>
                                        <p:strVal val="visible"/>
                                      </p:to>
                                    </p:set>
                                    <p:animEffect transition="in" filter="wipe(left)">
                                      <p:cBhvr>
                                        <p:cTn id="141" dur="500"/>
                                        <p:tgtEl>
                                          <p:spTgt spid="471104"/>
                                        </p:tgtEl>
                                      </p:cBhvr>
                                    </p:animEffect>
                                  </p:childTnLst>
                                  <p:subTnLst>
                                    <p:audio>
                                      <p:cMediaNode>
                                        <p:cTn display="0" masterRel="sameClick">
                                          <p:stCondLst>
                                            <p:cond evt="begin" delay="0">
                                              <p:tn val="139"/>
                                            </p:cond>
                                          </p:stCondLst>
                                          <p:endCondLst>
                                            <p:cond evt="onStopAudio" delay="0">
                                              <p:tgtEl>
                                                <p:sldTgt/>
                                              </p:tgtEl>
                                            </p:cond>
                                          </p:endCondLst>
                                        </p:cTn>
                                        <p:tgtEl>
                                          <p:sndTgt r:embed="rId6" name="Wood Bonk"/>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subTnLst>
                                    <p:audio>
                                      <p:cMediaNode>
                                        <p:cTn display="0" masterRel="sameClick">
                                          <p:stCondLst>
                                            <p:cond evt="begin" delay="0">
                                              <p:tn val="144"/>
                                            </p:cond>
                                          </p:stCondLst>
                                          <p:endCondLst>
                                            <p:cond evt="onStopAudio" delay="0">
                                              <p:tgtEl>
                                                <p:sldTgt/>
                                              </p:tgtEl>
                                            </p:cond>
                                          </p:endCondLst>
                                        </p:cTn>
                                        <p:tgtEl>
                                          <p:sndTgt r:embed="rId6" name="Wood Bonk"/>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471115"/>
                                        </p:tgtEl>
                                        <p:attrNameLst>
                                          <p:attrName>style.visibility</p:attrName>
                                        </p:attrNameLst>
                                      </p:cBhvr>
                                      <p:to>
                                        <p:strVal val="visible"/>
                                      </p:to>
                                    </p:set>
                                    <p:animEffect transition="in" filter="wipe(left)">
                                      <p:cBhvr>
                                        <p:cTn id="151" dur="500"/>
                                        <p:tgtEl>
                                          <p:spTgt spid="471115"/>
                                        </p:tgtEl>
                                      </p:cBhvr>
                                    </p:animEffect>
                                  </p:childTnLst>
                                  <p:subTnLst>
                                    <p:audio>
                                      <p:cMediaNode>
                                        <p:cTn display="0" masterRel="sameClick">
                                          <p:stCondLst>
                                            <p:cond evt="begin" delay="0">
                                              <p:tn val="149"/>
                                            </p:cond>
                                          </p:stCondLst>
                                          <p:endCondLst>
                                            <p:cond evt="onStopAudio" delay="0">
                                              <p:tgtEl>
                                                <p:sldTgt/>
                                              </p:tgtEl>
                                            </p:cond>
                                          </p:endCondLst>
                                        </p:cTn>
                                        <p:tgtEl>
                                          <p:sndTgt r:embed="rId6" name="Wood Bonk"/>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childTnLst>
                                    <p:set>
                                      <p:cBhvr>
                                        <p:cTn id="155" dur="1" fill="hold">
                                          <p:stCondLst>
                                            <p:cond delay="0"/>
                                          </p:stCondLst>
                                        </p:cTn>
                                        <p:tgtEl>
                                          <p:spTgt spid="6"/>
                                        </p:tgtEl>
                                        <p:attrNameLst>
                                          <p:attrName>style.visibility</p:attrName>
                                        </p:attrNameLst>
                                      </p:cBhvr>
                                      <p:to>
                                        <p:strVal val="visible"/>
                                      </p:to>
                                    </p:set>
                                    <p:animEffect transition="in" filter="wipe(left)">
                                      <p:cBhvr>
                                        <p:cTn id="156" dur="500"/>
                                        <p:tgtEl>
                                          <p:spTgt spid="6"/>
                                        </p:tgtEl>
                                      </p:cBhvr>
                                    </p:animEffect>
                                  </p:childTnLst>
                                  <p:subTnLst>
                                    <p:audio>
                                      <p:cMediaNode>
                                        <p:cTn display="0" masterRel="sameClick">
                                          <p:stCondLst>
                                            <p:cond evt="begin" delay="0">
                                              <p:tn val="154"/>
                                            </p:cond>
                                          </p:stCondLst>
                                          <p:endCondLst>
                                            <p:cond evt="onStopAudio" delay="0">
                                              <p:tgtEl>
                                                <p:sldTgt/>
                                              </p:tgtEl>
                                            </p:cond>
                                          </p:endCondLst>
                                        </p:cTn>
                                        <p:tgtEl>
                                          <p:sndTgt r:embed="rId6" name="Wood Bonk"/>
                                        </p:tgtEl>
                                      </p:cMediaNode>
                                    </p:audio>
                                  </p:sub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471116"/>
                                        </p:tgtEl>
                                        <p:attrNameLst>
                                          <p:attrName>style.visibility</p:attrName>
                                        </p:attrNameLst>
                                      </p:cBhvr>
                                      <p:to>
                                        <p:strVal val="visible"/>
                                      </p:to>
                                    </p:set>
                                    <p:animEffect transition="in" filter="wipe(left)">
                                      <p:cBhvr>
                                        <p:cTn id="161" dur="500"/>
                                        <p:tgtEl>
                                          <p:spTgt spid="471116"/>
                                        </p:tgtEl>
                                      </p:cBhvr>
                                    </p:animEffect>
                                  </p:childTnLst>
                                  <p:subTnLst>
                                    <p:audio>
                                      <p:cMediaNode>
                                        <p:cTn display="0" masterRel="sameClick">
                                          <p:stCondLst>
                                            <p:cond evt="begin" delay="0">
                                              <p:tn val="159"/>
                                            </p:cond>
                                          </p:stCondLst>
                                          <p:endCondLst>
                                            <p:cond evt="onStopAudio" delay="0">
                                              <p:tgtEl>
                                                <p:sldTgt/>
                                              </p:tgtEl>
                                            </p:cond>
                                          </p:endCondLst>
                                        </p:cTn>
                                        <p:tgtEl>
                                          <p:sndTgt r:embed="rId6" name="Wood Bonk"/>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471117"/>
                                        </p:tgtEl>
                                        <p:attrNameLst>
                                          <p:attrName>style.visibility</p:attrName>
                                        </p:attrNameLst>
                                      </p:cBhvr>
                                      <p:to>
                                        <p:strVal val="visible"/>
                                      </p:to>
                                    </p:set>
                                    <p:animEffect transition="in" filter="wipe(left)">
                                      <p:cBhvr>
                                        <p:cTn id="166" dur="500"/>
                                        <p:tgtEl>
                                          <p:spTgt spid="471117"/>
                                        </p:tgtEl>
                                      </p:cBhvr>
                                    </p:animEffect>
                                  </p:childTnLst>
                                  <p:subTnLst>
                                    <p:audio>
                                      <p:cMediaNode>
                                        <p:cTn display="0" masterRel="sameClick">
                                          <p:stCondLst>
                                            <p:cond evt="begin" delay="0">
                                              <p:tn val="164"/>
                                            </p:cond>
                                          </p:stCondLst>
                                          <p:endCondLst>
                                            <p:cond evt="onStopAudio" delay="0">
                                              <p:tgtEl>
                                                <p:sldTgt/>
                                              </p:tgtEl>
                                            </p:cond>
                                          </p:endCondLst>
                                        </p:cTn>
                                        <p:tgtEl>
                                          <p:sndTgt r:embed="rId6" name="Wood Bonk"/>
                                        </p:tgtEl>
                                      </p:cMediaNode>
                                    </p:audio>
                                  </p:sub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471118"/>
                                        </p:tgtEl>
                                        <p:attrNameLst>
                                          <p:attrName>style.visibility</p:attrName>
                                        </p:attrNameLst>
                                      </p:cBhvr>
                                      <p:to>
                                        <p:strVal val="visible"/>
                                      </p:to>
                                    </p:set>
                                    <p:animEffect transition="in" filter="wipe(left)">
                                      <p:cBhvr>
                                        <p:cTn id="171" dur="500"/>
                                        <p:tgtEl>
                                          <p:spTgt spid="471118"/>
                                        </p:tgtEl>
                                      </p:cBhvr>
                                    </p:animEffect>
                                  </p:childTnLst>
                                  <p:subTnLst>
                                    <p:audio>
                                      <p:cMediaNode>
                                        <p:cTn display="0" masterRel="sameClick">
                                          <p:stCondLst>
                                            <p:cond evt="begin" delay="0">
                                              <p:tn val="169"/>
                                            </p:cond>
                                          </p:stCondLst>
                                          <p:endCondLst>
                                            <p:cond evt="onStopAudio" delay="0">
                                              <p:tgtEl>
                                                <p:sldTgt/>
                                              </p:tgtEl>
                                            </p:cond>
                                          </p:endCondLst>
                                        </p:cTn>
                                        <p:tgtEl>
                                          <p:sndTgt r:embed="rId6" name="Wood Bonk"/>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471119"/>
                                        </p:tgtEl>
                                        <p:attrNameLst>
                                          <p:attrName>style.visibility</p:attrName>
                                        </p:attrNameLst>
                                      </p:cBhvr>
                                      <p:to>
                                        <p:strVal val="visible"/>
                                      </p:to>
                                    </p:set>
                                    <p:animEffect transition="in" filter="wipe(left)">
                                      <p:cBhvr>
                                        <p:cTn id="176" dur="500"/>
                                        <p:tgtEl>
                                          <p:spTgt spid="471119"/>
                                        </p:tgtEl>
                                      </p:cBhvr>
                                    </p:animEffect>
                                  </p:childTnLst>
                                  <p:subTnLst>
                                    <p:audio>
                                      <p:cMediaNode>
                                        <p:cTn display="0" masterRel="sameClick">
                                          <p:stCondLst>
                                            <p:cond evt="begin" delay="0">
                                              <p:tn val="174"/>
                                            </p:cond>
                                          </p:stCondLst>
                                          <p:endCondLst>
                                            <p:cond evt="onStopAudio" delay="0">
                                              <p:tgtEl>
                                                <p:sldTgt/>
                                              </p:tgtEl>
                                            </p:cond>
                                          </p:endCondLst>
                                        </p:cTn>
                                        <p:tgtEl>
                                          <p:sndTgt r:embed="rId6" name="Wood Bonk"/>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471120"/>
                                        </p:tgtEl>
                                        <p:attrNameLst>
                                          <p:attrName>style.visibility</p:attrName>
                                        </p:attrNameLst>
                                      </p:cBhvr>
                                      <p:to>
                                        <p:strVal val="visible"/>
                                      </p:to>
                                    </p:set>
                                    <p:animEffect transition="in" filter="wipe(left)">
                                      <p:cBhvr>
                                        <p:cTn id="181" dur="500"/>
                                        <p:tgtEl>
                                          <p:spTgt spid="471120"/>
                                        </p:tgtEl>
                                      </p:cBhvr>
                                    </p:animEffect>
                                  </p:childTnLst>
                                  <p:subTnLst>
                                    <p:audio>
                                      <p:cMediaNode>
                                        <p:cTn display="0" masterRel="sameClick">
                                          <p:stCondLst>
                                            <p:cond evt="begin" delay="0">
                                              <p:tn val="179"/>
                                            </p:cond>
                                          </p:stCondLst>
                                          <p:endCondLst>
                                            <p:cond evt="onStopAudio" delay="0">
                                              <p:tgtEl>
                                                <p:sldTgt/>
                                              </p:tgtEl>
                                            </p:cond>
                                          </p:endCondLst>
                                        </p:cTn>
                                        <p:tgtEl>
                                          <p:sndTgt r:embed="rId6" name="Wood Bonk"/>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2" presetClass="entr" presetSubtype="8" fill="hold" nodeType="clickEffect">
                                  <p:stCondLst>
                                    <p:cond delay="0"/>
                                  </p:stCondLst>
                                  <p:childTnLst>
                                    <p:set>
                                      <p:cBhvr>
                                        <p:cTn id="185" dur="1" fill="hold">
                                          <p:stCondLst>
                                            <p:cond delay="0"/>
                                          </p:stCondLst>
                                        </p:cTn>
                                        <p:tgtEl>
                                          <p:spTgt spid="4"/>
                                        </p:tgtEl>
                                        <p:attrNameLst>
                                          <p:attrName>style.visibility</p:attrName>
                                        </p:attrNameLst>
                                      </p:cBhvr>
                                      <p:to>
                                        <p:strVal val="visible"/>
                                      </p:to>
                                    </p:set>
                                    <p:animEffect transition="in" filter="wipe(left)">
                                      <p:cBhvr>
                                        <p:cTn id="186" dur="500"/>
                                        <p:tgtEl>
                                          <p:spTgt spid="4"/>
                                        </p:tgtEl>
                                      </p:cBhvr>
                                    </p:animEffect>
                                  </p:childTnLst>
                                  <p:subTnLst>
                                    <p:audio>
                                      <p:cMediaNode>
                                        <p:cTn display="0" masterRel="sameClick">
                                          <p:stCondLst>
                                            <p:cond evt="begin" delay="0">
                                              <p:tn val="184"/>
                                            </p:cond>
                                          </p:stCondLst>
                                          <p:endCondLst>
                                            <p:cond evt="onStopAudio" delay="0">
                                              <p:tgtEl>
                                                <p:sldTgt/>
                                              </p:tgtEl>
                                            </p:cond>
                                          </p:endCondLst>
                                        </p:cTn>
                                        <p:tgtEl>
                                          <p:sndTgt r:embed="rId6" name="Wood Bonk"/>
                                        </p:tgtEl>
                                      </p:cMediaNode>
                                    </p:audio>
                                  </p:subTnLst>
                                </p:cTn>
                              </p:par>
                            </p:childTnLst>
                          </p:cTn>
                        </p:par>
                      </p:childTnLst>
                    </p:cTn>
                  </p:par>
                  <p:par>
                    <p:cTn id="187" fill="hold" nodeType="clickPar">
                      <p:stCondLst>
                        <p:cond delay="indefinite"/>
                      </p:stCondLst>
                      <p:childTnLst>
                        <p:par>
                          <p:cTn id="188" fill="hold" nodeType="withGroup">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471131"/>
                                        </p:tgtEl>
                                        <p:attrNameLst>
                                          <p:attrName>style.visibility</p:attrName>
                                        </p:attrNameLst>
                                      </p:cBhvr>
                                      <p:to>
                                        <p:strVal val="visible"/>
                                      </p:to>
                                    </p:set>
                                    <p:animEffect transition="in" filter="wipe(left)">
                                      <p:cBhvr>
                                        <p:cTn id="191" dur="500"/>
                                        <p:tgtEl>
                                          <p:spTgt spid="471131"/>
                                        </p:tgtEl>
                                      </p:cBhvr>
                                    </p:animEffect>
                                  </p:childTnLst>
                                  <p:subTnLst>
                                    <p:audio>
                                      <p:cMediaNode>
                                        <p:cTn display="0" masterRel="sameClick">
                                          <p:stCondLst>
                                            <p:cond evt="begin" delay="0">
                                              <p:tn val="189"/>
                                            </p:cond>
                                          </p:stCondLst>
                                          <p:endCondLst>
                                            <p:cond evt="onStopAudio" delay="0">
                                              <p:tgtEl>
                                                <p:sldTgt/>
                                              </p:tgtEl>
                                            </p:cond>
                                          </p:endCondLst>
                                        </p:cTn>
                                        <p:tgtEl>
                                          <p:sndTgt r:embed="rId6" name="Wood Bonk"/>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8" fill="hold" nodeType="clickEffect">
                                  <p:stCondLst>
                                    <p:cond delay="0"/>
                                  </p:stCondLst>
                                  <p:childTnLst>
                                    <p:set>
                                      <p:cBhvr>
                                        <p:cTn id="195" dur="1" fill="hold">
                                          <p:stCondLst>
                                            <p:cond delay="0"/>
                                          </p:stCondLst>
                                        </p:cTn>
                                        <p:tgtEl>
                                          <p:spTgt spid="5"/>
                                        </p:tgtEl>
                                        <p:attrNameLst>
                                          <p:attrName>style.visibility</p:attrName>
                                        </p:attrNameLst>
                                      </p:cBhvr>
                                      <p:to>
                                        <p:strVal val="visible"/>
                                      </p:to>
                                    </p:set>
                                    <p:animEffect transition="in" filter="wipe(left)">
                                      <p:cBhvr>
                                        <p:cTn id="196" dur="500"/>
                                        <p:tgtEl>
                                          <p:spTgt spid="5"/>
                                        </p:tgtEl>
                                      </p:cBhvr>
                                    </p:animEffect>
                                  </p:childTnLst>
                                  <p:subTnLst>
                                    <p:audio>
                                      <p:cMediaNode>
                                        <p:cTn display="0" masterRel="sameClick">
                                          <p:stCondLst>
                                            <p:cond evt="begin" delay="0">
                                              <p:tn val="194"/>
                                            </p:cond>
                                          </p:stCondLst>
                                          <p:endCondLst>
                                            <p:cond evt="onStopAudio" delay="0">
                                              <p:tgtEl>
                                                <p:sldTgt/>
                                              </p:tgtEl>
                                            </p:cond>
                                          </p:endCondLst>
                                        </p:cTn>
                                        <p:tgtEl>
                                          <p:sndTgt r:embed="rId6" name="Wood Bonk"/>
                                        </p:tgtEl>
                                      </p:cMediaNode>
                                    </p:audio>
                                  </p:subTnLst>
                                </p:cTn>
                              </p:par>
                            </p:childTnLst>
                          </p:cTn>
                        </p:par>
                      </p:childTnLst>
                    </p:cTn>
                  </p:par>
                  <p:par>
                    <p:cTn id="197" fill="hold" nodeType="clickPar">
                      <p:stCondLst>
                        <p:cond delay="indefinite"/>
                      </p:stCondLst>
                      <p:childTnLst>
                        <p:par>
                          <p:cTn id="198" fill="hold" nodeType="withGroup">
                            <p:stCondLst>
                              <p:cond delay="0"/>
                            </p:stCondLst>
                            <p:childTnLst>
                              <p:par>
                                <p:cTn id="199" presetID="22" presetClass="entr" presetSubtype="1" fill="hold" grpId="0" nodeType="clickEffect">
                                  <p:stCondLst>
                                    <p:cond delay="0"/>
                                  </p:stCondLst>
                                  <p:childTnLst>
                                    <p:set>
                                      <p:cBhvr>
                                        <p:cTn id="200" dur="1" fill="hold">
                                          <p:stCondLst>
                                            <p:cond delay="0"/>
                                          </p:stCondLst>
                                        </p:cTn>
                                        <p:tgtEl>
                                          <p:spTgt spid="471152"/>
                                        </p:tgtEl>
                                        <p:attrNameLst>
                                          <p:attrName>style.visibility</p:attrName>
                                        </p:attrNameLst>
                                      </p:cBhvr>
                                      <p:to>
                                        <p:strVal val="visible"/>
                                      </p:to>
                                    </p:set>
                                    <p:animEffect transition="in" filter="wipe(up)">
                                      <p:cBhvr>
                                        <p:cTn id="201" dur="500"/>
                                        <p:tgtEl>
                                          <p:spTgt spid="471152"/>
                                        </p:tgtEl>
                                      </p:cBhvr>
                                    </p:animEffec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2" presetClass="entr" presetSubtype="1" fill="hold" nodeType="clickEffect">
                                  <p:stCondLst>
                                    <p:cond delay="0"/>
                                  </p:stCondLst>
                                  <p:childTnLst>
                                    <p:set>
                                      <p:cBhvr>
                                        <p:cTn id="205" dur="1" fill="hold">
                                          <p:stCondLst>
                                            <p:cond delay="0"/>
                                          </p:stCondLst>
                                        </p:cTn>
                                        <p:tgtEl>
                                          <p:spTgt spid="11"/>
                                        </p:tgtEl>
                                        <p:attrNameLst>
                                          <p:attrName>style.visibility</p:attrName>
                                        </p:attrNameLst>
                                      </p:cBhvr>
                                      <p:to>
                                        <p:strVal val="visible"/>
                                      </p:to>
                                    </p:set>
                                    <p:anim calcmode="lin" valueType="num">
                                      <p:cBhvr additive="base">
                                        <p:cTn id="206" dur="500" fill="hold"/>
                                        <p:tgtEl>
                                          <p:spTgt spid="11"/>
                                        </p:tgtEl>
                                        <p:attrNameLst>
                                          <p:attrName>ppt_x</p:attrName>
                                        </p:attrNameLst>
                                      </p:cBhvr>
                                      <p:tavLst>
                                        <p:tav tm="0">
                                          <p:val>
                                            <p:strVal val="#ppt_x"/>
                                          </p:val>
                                        </p:tav>
                                        <p:tav tm="100000">
                                          <p:val>
                                            <p:strVal val="#ppt_x"/>
                                          </p:val>
                                        </p:tav>
                                      </p:tavLst>
                                    </p:anim>
                                    <p:anim calcmode="lin" valueType="num">
                                      <p:cBhvr additive="base">
                                        <p:cTn id="207"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4"/>
                                            </p:cond>
                                          </p:stCondLst>
                                          <p:endCondLst>
                                            <p:cond evt="onStopAudio" delay="0">
                                              <p:tgtEl>
                                                <p:sldTgt/>
                                              </p:tgtEl>
                                            </p:cond>
                                          </p:endCondLst>
                                        </p:cTn>
                                        <p:tgtEl>
                                          <p:sndTgt r:embed="rId4" name="Whoosh"/>
                                        </p:tgtEl>
                                      </p:cMediaNode>
                                    </p:audio>
                                  </p:subTnLst>
                                </p:cTn>
                              </p:par>
                            </p:childTnLst>
                          </p:cTn>
                        </p:par>
                        <p:par>
                          <p:cTn id="208" fill="hold" nodeType="afterGroup">
                            <p:stCondLst>
                              <p:cond delay="500"/>
                            </p:stCondLst>
                            <p:childTnLst>
                              <p:par>
                                <p:cTn id="209" presetID="2" presetClass="entr" presetSubtype="1" fill="hold" nodeType="afterEffect">
                                  <p:stCondLst>
                                    <p:cond delay="0"/>
                                  </p:stCondLst>
                                  <p:childTnLst>
                                    <p:set>
                                      <p:cBhvr>
                                        <p:cTn id="210" dur="1" fill="hold">
                                          <p:stCondLst>
                                            <p:cond delay="0"/>
                                          </p:stCondLst>
                                        </p:cTn>
                                        <p:tgtEl>
                                          <p:spTgt spid="9"/>
                                        </p:tgtEl>
                                        <p:attrNameLst>
                                          <p:attrName>style.visibility</p:attrName>
                                        </p:attrNameLst>
                                      </p:cBhvr>
                                      <p:to>
                                        <p:strVal val="visible"/>
                                      </p:to>
                                    </p:set>
                                    <p:anim calcmode="lin" valueType="num">
                                      <p:cBhvr additive="base">
                                        <p:cTn id="211" dur="500" fill="hold"/>
                                        <p:tgtEl>
                                          <p:spTgt spid="9"/>
                                        </p:tgtEl>
                                        <p:attrNameLst>
                                          <p:attrName>ppt_x</p:attrName>
                                        </p:attrNameLst>
                                      </p:cBhvr>
                                      <p:tavLst>
                                        <p:tav tm="0">
                                          <p:val>
                                            <p:strVal val="#ppt_x"/>
                                          </p:val>
                                        </p:tav>
                                        <p:tav tm="100000">
                                          <p:val>
                                            <p:strVal val="#ppt_x"/>
                                          </p:val>
                                        </p:tav>
                                      </p:tavLst>
                                    </p:anim>
                                    <p:anim calcmode="lin" valueType="num">
                                      <p:cBhvr additive="base">
                                        <p:cTn id="212"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9"/>
                                            </p:cond>
                                          </p:stCondLst>
                                          <p:endCondLst>
                                            <p:cond evt="onStopAudio" delay="0">
                                              <p:tgtEl>
                                                <p:sldTgt/>
                                              </p:tgtEl>
                                            </p:cond>
                                          </p:endCondLst>
                                        </p:cTn>
                                        <p:tgtEl>
                                          <p:sndTgt r:embed="rId4" name="Whoosh"/>
                                        </p:tgtEl>
                                      </p:cMediaNode>
                                    </p:audio>
                                  </p:subTnLst>
                                </p:cTn>
                              </p:par>
                            </p:childTnLst>
                          </p:cTn>
                        </p:par>
                        <p:par>
                          <p:cTn id="213" fill="hold" nodeType="afterGroup">
                            <p:stCondLst>
                              <p:cond delay="1000"/>
                            </p:stCondLst>
                            <p:childTnLst>
                              <p:par>
                                <p:cTn id="214" presetID="2" presetClass="entr" presetSubtype="1" fill="hold" nodeType="afterEffect">
                                  <p:stCondLst>
                                    <p:cond delay="0"/>
                                  </p:stCondLst>
                                  <p:childTnLst>
                                    <p:set>
                                      <p:cBhvr>
                                        <p:cTn id="215" dur="1" fill="hold">
                                          <p:stCondLst>
                                            <p:cond delay="0"/>
                                          </p:stCondLst>
                                        </p:cTn>
                                        <p:tgtEl>
                                          <p:spTgt spid="8"/>
                                        </p:tgtEl>
                                        <p:attrNameLst>
                                          <p:attrName>style.visibility</p:attrName>
                                        </p:attrNameLst>
                                      </p:cBhvr>
                                      <p:to>
                                        <p:strVal val="visible"/>
                                      </p:to>
                                    </p:set>
                                    <p:anim calcmode="lin" valueType="num">
                                      <p:cBhvr additive="base">
                                        <p:cTn id="216" dur="500" fill="hold"/>
                                        <p:tgtEl>
                                          <p:spTgt spid="8"/>
                                        </p:tgtEl>
                                        <p:attrNameLst>
                                          <p:attrName>ppt_x</p:attrName>
                                        </p:attrNameLst>
                                      </p:cBhvr>
                                      <p:tavLst>
                                        <p:tav tm="0">
                                          <p:val>
                                            <p:strVal val="#ppt_x"/>
                                          </p:val>
                                        </p:tav>
                                        <p:tav tm="100000">
                                          <p:val>
                                            <p:strVal val="#ppt_x"/>
                                          </p:val>
                                        </p:tav>
                                      </p:tavLst>
                                    </p:anim>
                                    <p:anim calcmode="lin" valueType="num">
                                      <p:cBhvr additive="base">
                                        <p:cTn id="217"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4" name="Whoosh"/>
                                        </p:tgtEl>
                                      </p:cMediaNode>
                                    </p:audio>
                                  </p:subTnLst>
                                </p:cTn>
                              </p:par>
                            </p:childTnLst>
                          </p:cTn>
                        </p:par>
                        <p:par>
                          <p:cTn id="218" fill="hold" nodeType="afterGroup">
                            <p:stCondLst>
                              <p:cond delay="1500"/>
                            </p:stCondLst>
                            <p:childTnLst>
                              <p:par>
                                <p:cTn id="219" presetID="2" presetClass="entr" presetSubtype="1" fill="hold" nodeType="afterEffect">
                                  <p:stCondLst>
                                    <p:cond delay="0"/>
                                  </p:stCondLst>
                                  <p:childTnLst>
                                    <p:set>
                                      <p:cBhvr>
                                        <p:cTn id="220" dur="1" fill="hold">
                                          <p:stCondLst>
                                            <p:cond delay="0"/>
                                          </p:stCondLst>
                                        </p:cTn>
                                        <p:tgtEl>
                                          <p:spTgt spid="7"/>
                                        </p:tgtEl>
                                        <p:attrNameLst>
                                          <p:attrName>style.visibility</p:attrName>
                                        </p:attrNameLst>
                                      </p:cBhvr>
                                      <p:to>
                                        <p:strVal val="visible"/>
                                      </p:to>
                                    </p:set>
                                    <p:anim calcmode="lin" valueType="num">
                                      <p:cBhvr additive="base">
                                        <p:cTn id="221" dur="500" fill="hold"/>
                                        <p:tgtEl>
                                          <p:spTgt spid="7"/>
                                        </p:tgtEl>
                                        <p:attrNameLst>
                                          <p:attrName>ppt_x</p:attrName>
                                        </p:attrNameLst>
                                      </p:cBhvr>
                                      <p:tavLst>
                                        <p:tav tm="0">
                                          <p:val>
                                            <p:strVal val="#ppt_x"/>
                                          </p:val>
                                        </p:tav>
                                        <p:tav tm="100000">
                                          <p:val>
                                            <p:strVal val="#ppt_x"/>
                                          </p:val>
                                        </p:tav>
                                      </p:tavLst>
                                    </p:anim>
                                    <p:anim calcmode="lin" valueType="num">
                                      <p:cBhvr additive="base">
                                        <p:cTn id="222"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9"/>
                                            </p:cond>
                                          </p:stCondLst>
                                          <p:endCondLst>
                                            <p:cond evt="onStopAudio" delay="0">
                                              <p:tgtEl>
                                                <p:sldTgt/>
                                              </p:tgtEl>
                                            </p:cond>
                                          </p:endCondLst>
                                        </p:cTn>
                                        <p:tgtEl>
                                          <p:sndTgt r:embed="rId4" name="Whoosh"/>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4" fill="hold" nodeType="clickEffect">
                                  <p:stCondLst>
                                    <p:cond delay="0"/>
                                  </p:stCondLst>
                                  <p:childTnLst>
                                    <p:set>
                                      <p:cBhvr>
                                        <p:cTn id="226" dur="1" fill="hold">
                                          <p:stCondLst>
                                            <p:cond delay="0"/>
                                          </p:stCondLst>
                                        </p:cTn>
                                        <p:tgtEl>
                                          <p:spTgt spid="471214"/>
                                        </p:tgtEl>
                                        <p:attrNameLst>
                                          <p:attrName>style.visibility</p:attrName>
                                        </p:attrNameLst>
                                      </p:cBhvr>
                                      <p:to>
                                        <p:strVal val="visible"/>
                                      </p:to>
                                    </p:set>
                                    <p:animEffect transition="in" filter="wipe(down)">
                                      <p:cBhvr>
                                        <p:cTn id="227" dur="500"/>
                                        <p:tgtEl>
                                          <p:spTgt spid="471214"/>
                                        </p:tgtEl>
                                      </p:cBhvr>
                                    </p:animEffect>
                                  </p:childTnLst>
                                </p:cTn>
                              </p:par>
                            </p:childTnLst>
                          </p:cTn>
                        </p:par>
                        <p:par>
                          <p:cTn id="228" fill="hold" nodeType="afterGroup">
                            <p:stCondLst>
                              <p:cond delay="500"/>
                            </p:stCondLst>
                            <p:childTnLst>
                              <p:par>
                                <p:cTn id="229" presetID="22" presetClass="entr" presetSubtype="4" fill="hold" grpId="0" nodeType="afterEffect">
                                  <p:stCondLst>
                                    <p:cond delay="0"/>
                                  </p:stCondLst>
                                  <p:childTnLst>
                                    <p:set>
                                      <p:cBhvr>
                                        <p:cTn id="230" dur="1" fill="hold">
                                          <p:stCondLst>
                                            <p:cond delay="0"/>
                                          </p:stCondLst>
                                        </p:cTn>
                                        <p:tgtEl>
                                          <p:spTgt spid="471215"/>
                                        </p:tgtEl>
                                        <p:attrNameLst>
                                          <p:attrName>style.visibility</p:attrName>
                                        </p:attrNameLst>
                                      </p:cBhvr>
                                      <p:to>
                                        <p:strVal val="visible"/>
                                      </p:to>
                                    </p:set>
                                    <p:animEffect transition="in" filter="wipe(down)">
                                      <p:cBhvr>
                                        <p:cTn id="231" dur="500"/>
                                        <p:tgtEl>
                                          <p:spTgt spid="471215"/>
                                        </p:tgtEl>
                                      </p:cBhvr>
                                    </p:animEffect>
                                  </p:childTnLst>
                                  <p:subTnLst>
                                    <p:audio>
                                      <p:cMediaNode>
                                        <p:cTn display="0" masterRel="sameClick">
                                          <p:stCondLst>
                                            <p:cond evt="begin" delay="0">
                                              <p:tn val="229"/>
                                            </p:cond>
                                          </p:stCondLst>
                                          <p:endCondLst>
                                            <p:cond evt="onStopAudio" delay="0">
                                              <p:tgtEl>
                                                <p:sldTgt/>
                                              </p:tgtEl>
                                            </p:cond>
                                          </p:endCondLst>
                                        </p:cTn>
                                        <p:tgtEl>
                                          <p:sndTgt r:embed="rId7" name="Quack"/>
                                        </p:tgtEl>
                                      </p:cMediaNode>
                                    </p:audio>
                                  </p:sub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471216">
                                            <p:txEl>
                                              <p:pRg st="0" end="0"/>
                                            </p:txEl>
                                          </p:spTgt>
                                        </p:tgtEl>
                                        <p:attrNameLst>
                                          <p:attrName>style.visibility</p:attrName>
                                        </p:attrNameLst>
                                      </p:cBhvr>
                                      <p:to>
                                        <p:strVal val="visible"/>
                                      </p:to>
                                    </p:set>
                                    <p:animEffect transition="in" filter="wipe(left)">
                                      <p:cBhvr>
                                        <p:cTn id="236" dur="500"/>
                                        <p:tgtEl>
                                          <p:spTgt spid="471216">
                                            <p:txEl>
                                              <p:pRg st="0" end="0"/>
                                            </p:txEl>
                                          </p:spTgt>
                                        </p:tgtEl>
                                      </p:cBhvr>
                                    </p:animEffect>
                                  </p:childTnLst>
                                  <p:subTnLst>
                                    <p:audio>
                                      <p:cMediaNode>
                                        <p:cTn display="0" masterRel="sameClick">
                                          <p:stCondLst>
                                            <p:cond evt="begin" delay="0">
                                              <p:tn val="234"/>
                                            </p:cond>
                                          </p:stCondLst>
                                          <p:endCondLst>
                                            <p:cond evt="onStopAudio" delay="0">
                                              <p:tgtEl>
                                                <p:sldTgt/>
                                              </p:tgtEl>
                                            </p:cond>
                                          </p:endCondLst>
                                        </p:cTn>
                                        <p:tgtEl>
                                          <p:sndTgt r:embed="rId8"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2" grpId="0" autoUpdateAnimBg="0"/>
      <p:bldP spid="471073" grpId="0" autoUpdateAnimBg="0"/>
      <p:bldP spid="471074" grpId="0" autoUpdateAnimBg="0"/>
      <p:bldP spid="471075" grpId="0" autoUpdateAnimBg="0"/>
      <p:bldP spid="471081" grpId="0" autoUpdateAnimBg="0"/>
      <p:bldP spid="471085" grpId="0" autoUpdateAnimBg="0"/>
      <p:bldP spid="471086" grpId="0" autoUpdateAnimBg="0"/>
      <p:bldP spid="471087" grpId="0" autoUpdateAnimBg="0"/>
      <p:bldP spid="471088" grpId="0" autoUpdateAnimBg="0"/>
      <p:bldP spid="471089" grpId="0" autoUpdateAnimBg="0"/>
      <p:bldP spid="471090" grpId="0" autoUpdateAnimBg="0"/>
      <p:bldP spid="471091" grpId="0" autoUpdateAnimBg="0"/>
      <p:bldP spid="471092" grpId="0" autoUpdateAnimBg="0"/>
      <p:bldP spid="471093" grpId="0" autoUpdateAnimBg="0"/>
      <p:bldP spid="471094" grpId="0" autoUpdateAnimBg="0"/>
      <p:bldP spid="471095" grpId="0" autoUpdateAnimBg="0"/>
      <p:bldP spid="471096" grpId="0" autoUpdateAnimBg="0"/>
      <p:bldP spid="471097" grpId="0" autoUpdateAnimBg="0"/>
      <p:bldP spid="471098" grpId="0" autoUpdateAnimBg="0"/>
      <p:bldP spid="471099" grpId="0" autoUpdateAnimBg="0"/>
      <p:bldP spid="471100" grpId="0" animBg="1"/>
      <p:bldP spid="471101" grpId="0" animBg="1"/>
      <p:bldP spid="471102" grpId="0" animBg="1"/>
      <p:bldP spid="471103" grpId="0" animBg="1"/>
      <p:bldP spid="471104" grpId="0" animBg="1"/>
      <p:bldP spid="471115" grpId="0" animBg="1"/>
      <p:bldP spid="471116" grpId="0" animBg="1"/>
      <p:bldP spid="471117" grpId="0" animBg="1"/>
      <p:bldP spid="471118" grpId="0" animBg="1"/>
      <p:bldP spid="471119" grpId="0" animBg="1"/>
      <p:bldP spid="471120" grpId="0" animBg="1"/>
      <p:bldP spid="471131" grpId="0" animBg="1"/>
      <p:bldP spid="471152" grpId="0" animBg="1" autoUpdateAnimBg="0"/>
      <p:bldP spid="471212" grpId="0" animBg="1"/>
      <p:bldP spid="471215" grpId="0" animBg="1" autoUpdateAnimBg="0"/>
      <p:bldP spid="47121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285" name="AutoShape 277">
            <a:extLst>
              <a:ext uri="{FF2B5EF4-FFF2-40B4-BE49-F238E27FC236}">
                <a16:creationId xmlns:a16="http://schemas.microsoft.com/office/drawing/2014/main" id="{4ADBE480-06F1-0B48-B7F2-02E8CB16DAFC}"/>
              </a:ext>
            </a:extLst>
          </p:cNvPr>
          <p:cNvSpPr>
            <a:spLocks noChangeArrowheads="1"/>
          </p:cNvSpPr>
          <p:nvPr/>
        </p:nvSpPr>
        <p:spPr bwMode="auto">
          <a:xfrm>
            <a:off x="6624638" y="260350"/>
            <a:ext cx="2079625" cy="1096963"/>
          </a:xfrm>
          <a:prstGeom prst="wedgeEllipseCallout">
            <a:avLst>
              <a:gd name="adj1" fmla="val 22597"/>
              <a:gd name="adj2" fmla="val 81981"/>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Can you think</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of an exception</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to this?</a:t>
            </a:r>
          </a:p>
        </p:txBody>
      </p:sp>
      <p:pic>
        <p:nvPicPr>
          <p:cNvPr id="427286" name="Picture 278" descr="penguinL">
            <a:extLst>
              <a:ext uri="{FF2B5EF4-FFF2-40B4-BE49-F238E27FC236}">
                <a16:creationId xmlns:a16="http://schemas.microsoft.com/office/drawing/2014/main" id="{26403096-8676-C442-BD02-C021D13B2E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6063" y="1514475"/>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7">
            <a:extLst>
              <a:ext uri="{FF2B5EF4-FFF2-40B4-BE49-F238E27FC236}">
                <a16:creationId xmlns:a16="http://schemas.microsoft.com/office/drawing/2014/main" id="{B0308A64-F204-5D4E-A0F7-73B906600F26}"/>
              </a:ext>
            </a:extLst>
          </p:cNvPr>
          <p:cNvSpPr>
            <a:spLocks noGrp="1" noChangeArrowheads="1"/>
          </p:cNvSpPr>
          <p:nvPr>
            <p:ph type="title"/>
          </p:nvPr>
        </p:nvSpPr>
        <p:spPr/>
        <p:txBody>
          <a:bodyPr/>
          <a:lstStyle/>
          <a:p>
            <a:pPr eaLnBrk="1" hangingPunct="1"/>
            <a:r>
              <a:rPr lang="en-US" altLang="en-US"/>
              <a:t>Mendel’s 2</a:t>
            </a:r>
            <a:r>
              <a:rPr lang="en-US" altLang="en-US" baseline="30000"/>
              <a:t>nd</a:t>
            </a:r>
            <a:r>
              <a:rPr lang="en-US" altLang="en-US"/>
              <a:t> law of heredity</a:t>
            </a:r>
          </a:p>
        </p:txBody>
      </p:sp>
      <p:grpSp>
        <p:nvGrpSpPr>
          <p:cNvPr id="2" name="Group 184">
            <a:extLst>
              <a:ext uri="{FF2B5EF4-FFF2-40B4-BE49-F238E27FC236}">
                <a16:creationId xmlns:a16="http://schemas.microsoft.com/office/drawing/2014/main" id="{E084C2A8-6D99-9145-8684-643A8809939C}"/>
              </a:ext>
            </a:extLst>
          </p:cNvPr>
          <p:cNvGrpSpPr>
            <a:grpSpLocks/>
          </p:cNvGrpSpPr>
          <p:nvPr/>
        </p:nvGrpSpPr>
        <p:grpSpPr bwMode="auto">
          <a:xfrm>
            <a:off x="125413" y="3454400"/>
            <a:ext cx="1341437" cy="1123950"/>
            <a:chOff x="79" y="2176"/>
            <a:chExt cx="845" cy="708"/>
          </a:xfrm>
        </p:grpSpPr>
        <p:sp>
          <p:nvSpPr>
            <p:cNvPr id="64617" name="AutoShape 103">
              <a:extLst>
                <a:ext uri="{FF2B5EF4-FFF2-40B4-BE49-F238E27FC236}">
                  <a16:creationId xmlns:a16="http://schemas.microsoft.com/office/drawing/2014/main" id="{9DBC569D-AF44-6C4B-8C01-C68960E28460}"/>
                </a:ext>
              </a:extLst>
            </p:cNvPr>
            <p:cNvSpPr>
              <a:spLocks noChangeArrowheads="1"/>
            </p:cNvSpPr>
            <p:nvPr/>
          </p:nvSpPr>
          <p:spPr bwMode="auto">
            <a:xfrm>
              <a:off x="79" y="2176"/>
              <a:ext cx="840" cy="708"/>
            </a:xfrm>
            <a:prstGeom prst="roundRect">
              <a:avLst>
                <a:gd name="adj" fmla="val 16667"/>
              </a:avLst>
            </a:prstGeom>
            <a:solidFill>
              <a:srgbClr val="FFCC18"/>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64618" name="Group 106">
              <a:extLst>
                <a:ext uri="{FF2B5EF4-FFF2-40B4-BE49-F238E27FC236}">
                  <a16:creationId xmlns:a16="http://schemas.microsoft.com/office/drawing/2014/main" id="{6B1BB768-8F4E-5543-BDBF-23AE8CAFD8E2}"/>
                </a:ext>
              </a:extLst>
            </p:cNvPr>
            <p:cNvGrpSpPr>
              <a:grpSpLocks/>
            </p:cNvGrpSpPr>
            <p:nvPr/>
          </p:nvGrpSpPr>
          <p:grpSpPr bwMode="auto">
            <a:xfrm>
              <a:off x="158" y="2211"/>
              <a:ext cx="599" cy="288"/>
              <a:chOff x="63" y="2191"/>
              <a:chExt cx="599" cy="288"/>
            </a:xfrm>
          </p:grpSpPr>
          <p:sp>
            <p:nvSpPr>
              <p:cNvPr id="64622" name="Freeform 97">
                <a:extLst>
                  <a:ext uri="{FF2B5EF4-FFF2-40B4-BE49-F238E27FC236}">
                    <a16:creationId xmlns:a16="http://schemas.microsoft.com/office/drawing/2014/main" id="{842DEAB6-01A5-7041-BC28-3A979FCC06B7}"/>
                  </a:ext>
                </a:extLst>
              </p:cNvPr>
              <p:cNvSpPr>
                <a:spLocks/>
              </p:cNvSpPr>
              <p:nvPr/>
            </p:nvSpPr>
            <p:spPr bwMode="auto">
              <a:xfrm>
                <a:off x="63" y="2191"/>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23" name="AutoShape 101">
                <a:extLst>
                  <a:ext uri="{FF2B5EF4-FFF2-40B4-BE49-F238E27FC236}">
                    <a16:creationId xmlns:a16="http://schemas.microsoft.com/office/drawing/2014/main" id="{E7CB35E2-4AA2-6C4B-A356-58529CB0389C}"/>
                  </a:ext>
                </a:extLst>
              </p:cNvPr>
              <p:cNvSpPr>
                <a:spLocks noChangeArrowheads="1"/>
              </p:cNvSpPr>
              <p:nvPr/>
            </p:nvSpPr>
            <p:spPr bwMode="auto">
              <a:xfrm>
                <a:off x="118" y="2210"/>
                <a:ext cx="544" cy="25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800">
                    <a:solidFill>
                      <a:srgbClr val="000000"/>
                    </a:solidFill>
                  </a:rPr>
                  <a:t>round</a:t>
                </a:r>
                <a:endParaRPr lang="en-US" altLang="en-US" sz="2000">
                  <a:solidFill>
                    <a:srgbClr val="000000"/>
                  </a:solidFill>
                </a:endParaRPr>
              </a:p>
            </p:txBody>
          </p:sp>
        </p:grpSp>
        <p:grpSp>
          <p:nvGrpSpPr>
            <p:cNvPr id="64619" name="Group 107">
              <a:extLst>
                <a:ext uri="{FF2B5EF4-FFF2-40B4-BE49-F238E27FC236}">
                  <a16:creationId xmlns:a16="http://schemas.microsoft.com/office/drawing/2014/main" id="{6406DCB6-7A27-694E-B499-6B4D1D623E9A}"/>
                </a:ext>
              </a:extLst>
            </p:cNvPr>
            <p:cNvGrpSpPr>
              <a:grpSpLocks/>
            </p:cNvGrpSpPr>
            <p:nvPr/>
          </p:nvGrpSpPr>
          <p:grpSpPr bwMode="auto">
            <a:xfrm>
              <a:off x="158" y="2545"/>
              <a:ext cx="766" cy="288"/>
              <a:chOff x="74" y="2545"/>
              <a:chExt cx="766" cy="288"/>
            </a:xfrm>
          </p:grpSpPr>
          <p:sp>
            <p:nvSpPr>
              <p:cNvPr id="64620" name="Freeform 98">
                <a:extLst>
                  <a:ext uri="{FF2B5EF4-FFF2-40B4-BE49-F238E27FC236}">
                    <a16:creationId xmlns:a16="http://schemas.microsoft.com/office/drawing/2014/main" id="{60FE363A-CF87-BF42-BE3A-40AD84B76563}"/>
                  </a:ext>
                </a:extLst>
              </p:cNvPr>
              <p:cNvSpPr>
                <a:spLocks/>
              </p:cNvSpPr>
              <p:nvPr/>
            </p:nvSpPr>
            <p:spPr bwMode="auto">
              <a:xfrm>
                <a:off x="74" y="2545"/>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21" name="AutoShape 102">
                <a:extLst>
                  <a:ext uri="{FF2B5EF4-FFF2-40B4-BE49-F238E27FC236}">
                    <a16:creationId xmlns:a16="http://schemas.microsoft.com/office/drawing/2014/main" id="{4138D946-85E4-724E-9827-3B92E2716C1D}"/>
                  </a:ext>
                </a:extLst>
              </p:cNvPr>
              <p:cNvSpPr>
                <a:spLocks noChangeArrowheads="1"/>
              </p:cNvSpPr>
              <p:nvPr/>
            </p:nvSpPr>
            <p:spPr bwMode="auto">
              <a:xfrm>
                <a:off x="118" y="2563"/>
                <a:ext cx="722" cy="25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800">
                    <a:solidFill>
                      <a:srgbClr val="000000"/>
                    </a:solidFill>
                  </a:rPr>
                  <a:t>wrinkled</a:t>
                </a:r>
                <a:endParaRPr lang="en-US" altLang="en-US" sz="2000">
                  <a:solidFill>
                    <a:srgbClr val="000000"/>
                  </a:solidFill>
                </a:endParaRPr>
              </a:p>
            </p:txBody>
          </p:sp>
        </p:grpSp>
      </p:grpSp>
      <p:sp>
        <p:nvSpPr>
          <p:cNvPr id="427016" name="Rectangle 8" descr="Rectangle: Click to edit Master text styles&#13;&#10;Second level&#13;&#10;Third level&#13;&#10;Fourth level&#13;&#10;Fifth level">
            <a:extLst>
              <a:ext uri="{FF2B5EF4-FFF2-40B4-BE49-F238E27FC236}">
                <a16:creationId xmlns:a16="http://schemas.microsoft.com/office/drawing/2014/main" id="{4A57DFEF-D80E-3F4C-B842-EC4439637CCD}"/>
              </a:ext>
            </a:extLst>
          </p:cNvPr>
          <p:cNvSpPr>
            <a:spLocks noGrp="1" noChangeArrowheads="1"/>
          </p:cNvSpPr>
          <p:nvPr>
            <p:ph type="body" idx="1"/>
          </p:nvPr>
        </p:nvSpPr>
        <p:spPr>
          <a:xfrm>
            <a:off x="838200" y="1371600"/>
            <a:ext cx="8116888" cy="3352800"/>
          </a:xfrm>
        </p:spPr>
        <p:txBody>
          <a:bodyPr/>
          <a:lstStyle/>
          <a:p>
            <a:pPr eaLnBrk="1" hangingPunct="1">
              <a:lnSpc>
                <a:spcPct val="90000"/>
              </a:lnSpc>
            </a:pPr>
            <a:r>
              <a:rPr lang="en-US" altLang="en-US" sz="2600" dirty="0"/>
              <a:t>Law of </a:t>
            </a:r>
            <a:r>
              <a:rPr lang="en-US" altLang="en-US" sz="2600" u="sng" dirty="0">
                <a:solidFill>
                  <a:srgbClr val="CC0000"/>
                </a:solidFill>
              </a:rPr>
              <a:t>independent assortment</a:t>
            </a:r>
            <a:endParaRPr lang="en-US" altLang="en-US" sz="2600" dirty="0"/>
          </a:p>
          <a:p>
            <a:pPr lvl="1" eaLnBrk="1" hangingPunct="1">
              <a:lnSpc>
                <a:spcPct val="90000"/>
              </a:lnSpc>
            </a:pPr>
            <a:r>
              <a:rPr lang="en-US" altLang="en-US" sz="2400" dirty="0">
                <a:ea typeface="ＭＳ Ｐゴシック" panose="020B0600070205080204" pitchFamily="34" charset="-128"/>
              </a:rPr>
              <a:t>different </a:t>
            </a:r>
            <a:r>
              <a:rPr lang="en-US" altLang="en-US" sz="2400" u="sng" dirty="0">
                <a:ea typeface="ＭＳ Ｐゴシック" panose="020B0600070205080204" pitchFamily="34" charset="-128"/>
              </a:rPr>
              <a:t>loci </a:t>
            </a:r>
            <a:r>
              <a:rPr lang="en-US" altLang="en-US" sz="2400" dirty="0">
                <a:ea typeface="ＭＳ Ｐゴシック" panose="020B0600070205080204" pitchFamily="34" charset="-128"/>
              </a:rPr>
              <a:t>(genes) separate into gametes independently</a:t>
            </a:r>
            <a:r>
              <a:rPr lang="en-US" altLang="en-US" sz="2400" dirty="0">
                <a:solidFill>
                  <a:srgbClr val="0F116A"/>
                </a:solidFill>
                <a:ea typeface="ＭＳ Ｐゴシック" panose="020B0600070205080204" pitchFamily="34" charset="-128"/>
              </a:rPr>
              <a:t> </a:t>
            </a:r>
          </a:p>
          <a:p>
            <a:pPr marL="1085850" lvl="2" eaLnBrk="1" hangingPunct="1">
              <a:lnSpc>
                <a:spcPct val="90000"/>
              </a:lnSpc>
            </a:pPr>
            <a:r>
              <a:rPr lang="en-US" altLang="en-US" sz="2000" dirty="0">
                <a:ea typeface="ＭＳ Ｐゴシック" panose="020B0600070205080204" pitchFamily="34" charset="-128"/>
              </a:rPr>
              <a:t>non-homologous chromosomes align independently</a:t>
            </a:r>
          </a:p>
          <a:p>
            <a:pPr marL="1085850" lvl="2" eaLnBrk="1" hangingPunct="1">
              <a:lnSpc>
                <a:spcPct val="90000"/>
              </a:lnSpc>
            </a:pPr>
            <a:r>
              <a:rPr lang="en-US" altLang="en-US" sz="2000" dirty="0">
                <a:ea typeface="ＭＳ Ｐゴシック" panose="020B0600070205080204" pitchFamily="34" charset="-128"/>
              </a:rPr>
              <a:t>classes of gametes produced in equal amounts</a:t>
            </a:r>
          </a:p>
          <a:p>
            <a:pPr marL="1428750" lvl="3" eaLnBrk="1" hangingPunct="1">
              <a:lnSpc>
                <a:spcPct val="90000"/>
              </a:lnSpc>
            </a:pPr>
            <a:r>
              <a:rPr lang="en-US" altLang="en-US" dirty="0">
                <a:ea typeface="ＭＳ Ｐゴシック" panose="020B0600070205080204" pitchFamily="34" charset="-128"/>
              </a:rPr>
              <a:t>YR = </a:t>
            </a:r>
            <a:r>
              <a:rPr lang="en-US" altLang="en-US" dirty="0" err="1">
                <a:ea typeface="ＭＳ Ｐゴシック" panose="020B0600070205080204" pitchFamily="34" charset="-128"/>
              </a:rPr>
              <a:t>Yr</a:t>
            </a:r>
            <a:r>
              <a:rPr lang="en-US" altLang="en-US" dirty="0">
                <a:ea typeface="ＭＳ Ｐゴシック" panose="020B0600070205080204" pitchFamily="34" charset="-128"/>
              </a:rPr>
              <a:t> = </a:t>
            </a:r>
            <a:r>
              <a:rPr lang="en-US" altLang="en-US" dirty="0" err="1">
                <a:ea typeface="ＭＳ Ｐゴシック" panose="020B0600070205080204" pitchFamily="34" charset="-128"/>
              </a:rPr>
              <a:t>yR</a:t>
            </a:r>
            <a:r>
              <a:rPr lang="en-US" altLang="en-US" dirty="0">
                <a:ea typeface="ＭＳ Ｐゴシック" panose="020B0600070205080204" pitchFamily="34" charset="-128"/>
              </a:rPr>
              <a:t> = </a:t>
            </a:r>
            <a:r>
              <a:rPr lang="en-US" altLang="en-US" dirty="0" err="1">
                <a:ea typeface="ＭＳ Ｐゴシック" panose="020B0600070205080204" pitchFamily="34" charset="-128"/>
              </a:rPr>
              <a:t>yr</a:t>
            </a:r>
            <a:endParaRPr lang="en-US" altLang="en-US" sz="1800" dirty="0">
              <a:ea typeface="ＭＳ Ｐゴシック" panose="020B0600070205080204" pitchFamily="34" charset="-128"/>
            </a:endParaRPr>
          </a:p>
          <a:p>
            <a:pPr marL="1085850" lvl="2" eaLnBrk="1" hangingPunct="1">
              <a:lnSpc>
                <a:spcPct val="90000"/>
              </a:lnSpc>
            </a:pPr>
            <a:r>
              <a:rPr lang="en-US" altLang="en-US" sz="2000" dirty="0">
                <a:ea typeface="ＭＳ Ｐゴシック" panose="020B0600070205080204" pitchFamily="34" charset="-128"/>
              </a:rPr>
              <a:t>only true for genes on separate chromosomes or </a:t>
            </a:r>
            <a:br>
              <a:rPr lang="en-US" altLang="en-US" sz="2000" dirty="0">
                <a:ea typeface="ＭＳ Ｐゴシック" panose="020B0600070205080204" pitchFamily="34" charset="-128"/>
              </a:rPr>
            </a:br>
            <a:r>
              <a:rPr lang="en-US" altLang="en-US" sz="2000" dirty="0">
                <a:ea typeface="ＭＳ Ｐゴシック" panose="020B0600070205080204" pitchFamily="34" charset="-128"/>
              </a:rPr>
              <a:t>on same chromosome but so far apart that crossing over happens frequently</a:t>
            </a:r>
          </a:p>
        </p:txBody>
      </p:sp>
      <p:grpSp>
        <p:nvGrpSpPr>
          <p:cNvPr id="5" name="Group 182">
            <a:extLst>
              <a:ext uri="{FF2B5EF4-FFF2-40B4-BE49-F238E27FC236}">
                <a16:creationId xmlns:a16="http://schemas.microsoft.com/office/drawing/2014/main" id="{4F96F3D7-A272-7F41-8458-8A1C44E59532}"/>
              </a:ext>
            </a:extLst>
          </p:cNvPr>
          <p:cNvGrpSpPr>
            <a:grpSpLocks/>
          </p:cNvGrpSpPr>
          <p:nvPr/>
        </p:nvGrpSpPr>
        <p:grpSpPr bwMode="auto">
          <a:xfrm>
            <a:off x="117475" y="2363788"/>
            <a:ext cx="1333500" cy="1009650"/>
            <a:chOff x="70" y="1211"/>
            <a:chExt cx="840" cy="636"/>
          </a:xfrm>
        </p:grpSpPr>
        <p:sp>
          <p:nvSpPr>
            <p:cNvPr id="64610" name="AutoShape 169">
              <a:extLst>
                <a:ext uri="{FF2B5EF4-FFF2-40B4-BE49-F238E27FC236}">
                  <a16:creationId xmlns:a16="http://schemas.microsoft.com/office/drawing/2014/main" id="{50FDDC63-BB92-FC45-AB0D-0FB5BEBE308A}"/>
                </a:ext>
              </a:extLst>
            </p:cNvPr>
            <p:cNvSpPr>
              <a:spLocks noChangeArrowheads="1"/>
            </p:cNvSpPr>
            <p:nvPr/>
          </p:nvSpPr>
          <p:spPr bwMode="auto">
            <a:xfrm>
              <a:off x="70" y="1211"/>
              <a:ext cx="840" cy="636"/>
            </a:xfrm>
            <a:prstGeom prst="roundRect">
              <a:avLst>
                <a:gd name="adj" fmla="val 16667"/>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64611" name="Group 170">
              <a:extLst>
                <a:ext uri="{FF2B5EF4-FFF2-40B4-BE49-F238E27FC236}">
                  <a16:creationId xmlns:a16="http://schemas.microsoft.com/office/drawing/2014/main" id="{21F1A2C3-6170-8942-99B6-F16867635CEA}"/>
                </a:ext>
              </a:extLst>
            </p:cNvPr>
            <p:cNvGrpSpPr>
              <a:grpSpLocks/>
            </p:cNvGrpSpPr>
            <p:nvPr/>
          </p:nvGrpSpPr>
          <p:grpSpPr bwMode="auto">
            <a:xfrm>
              <a:off x="168" y="1264"/>
              <a:ext cx="633" cy="251"/>
              <a:chOff x="126" y="1647"/>
              <a:chExt cx="633" cy="251"/>
            </a:xfrm>
          </p:grpSpPr>
          <p:sp>
            <p:nvSpPr>
              <p:cNvPr id="64615" name="Freeform 171">
                <a:extLst>
                  <a:ext uri="{FF2B5EF4-FFF2-40B4-BE49-F238E27FC236}">
                    <a16:creationId xmlns:a16="http://schemas.microsoft.com/office/drawing/2014/main" id="{B733B3DC-1291-9342-9CD4-B8C6B30D0ED8}"/>
                  </a:ext>
                </a:extLst>
              </p:cNvPr>
              <p:cNvSpPr>
                <a:spLocks/>
              </p:cNvSpPr>
              <p:nvPr/>
            </p:nvSpPr>
            <p:spPr bwMode="auto">
              <a:xfrm>
                <a:off x="126" y="1676"/>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16" name="AutoShape 172">
                <a:extLst>
                  <a:ext uri="{FF2B5EF4-FFF2-40B4-BE49-F238E27FC236}">
                    <a16:creationId xmlns:a16="http://schemas.microsoft.com/office/drawing/2014/main" id="{5383EA45-8CBB-1C41-883C-86A6C8B6D9D9}"/>
                  </a:ext>
                </a:extLst>
              </p:cNvPr>
              <p:cNvSpPr>
                <a:spLocks noChangeArrowheads="1"/>
              </p:cNvSpPr>
              <p:nvPr/>
            </p:nvSpPr>
            <p:spPr bwMode="auto">
              <a:xfrm>
                <a:off x="183" y="1647"/>
                <a:ext cx="576" cy="25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800">
                    <a:solidFill>
                      <a:srgbClr val="000000"/>
                    </a:solidFill>
                  </a:rPr>
                  <a:t>yellow</a:t>
                </a:r>
                <a:endParaRPr lang="en-US" altLang="en-US" sz="2000">
                  <a:solidFill>
                    <a:srgbClr val="000000"/>
                  </a:solidFill>
                </a:endParaRPr>
              </a:p>
            </p:txBody>
          </p:sp>
        </p:grpSp>
        <p:grpSp>
          <p:nvGrpSpPr>
            <p:cNvPr id="64612" name="Group 173">
              <a:extLst>
                <a:ext uri="{FF2B5EF4-FFF2-40B4-BE49-F238E27FC236}">
                  <a16:creationId xmlns:a16="http://schemas.microsoft.com/office/drawing/2014/main" id="{55AF1424-421B-174E-9422-E581A08B01B1}"/>
                </a:ext>
              </a:extLst>
            </p:cNvPr>
            <p:cNvGrpSpPr>
              <a:grpSpLocks/>
            </p:cNvGrpSpPr>
            <p:nvPr/>
          </p:nvGrpSpPr>
          <p:grpSpPr bwMode="auto">
            <a:xfrm>
              <a:off x="168" y="1541"/>
              <a:ext cx="581" cy="251"/>
              <a:chOff x="65" y="1928"/>
              <a:chExt cx="581" cy="251"/>
            </a:xfrm>
          </p:grpSpPr>
          <p:sp>
            <p:nvSpPr>
              <p:cNvPr id="64613" name="Freeform 174">
                <a:extLst>
                  <a:ext uri="{FF2B5EF4-FFF2-40B4-BE49-F238E27FC236}">
                    <a16:creationId xmlns:a16="http://schemas.microsoft.com/office/drawing/2014/main" id="{4D833538-1327-0B44-9E3F-15CBDA6B7405}"/>
                  </a:ext>
                </a:extLst>
              </p:cNvPr>
              <p:cNvSpPr>
                <a:spLocks/>
              </p:cNvSpPr>
              <p:nvPr/>
            </p:nvSpPr>
            <p:spPr bwMode="auto">
              <a:xfrm>
                <a:off x="65" y="1957"/>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14" name="AutoShape 175">
                <a:extLst>
                  <a:ext uri="{FF2B5EF4-FFF2-40B4-BE49-F238E27FC236}">
                    <a16:creationId xmlns:a16="http://schemas.microsoft.com/office/drawing/2014/main" id="{FE70F26D-6E15-9740-A4B5-D8F8AC3B5862}"/>
                  </a:ext>
                </a:extLst>
              </p:cNvPr>
              <p:cNvSpPr>
                <a:spLocks noChangeArrowheads="1"/>
              </p:cNvSpPr>
              <p:nvPr/>
            </p:nvSpPr>
            <p:spPr bwMode="auto">
              <a:xfrm>
                <a:off x="118" y="1928"/>
                <a:ext cx="528" cy="25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800">
                    <a:solidFill>
                      <a:srgbClr val="000000"/>
                    </a:solidFill>
                  </a:rPr>
                  <a:t>green</a:t>
                </a:r>
                <a:endParaRPr lang="en-US" altLang="en-US" sz="2000">
                  <a:solidFill>
                    <a:srgbClr val="000000"/>
                  </a:solidFill>
                </a:endParaRPr>
              </a:p>
            </p:txBody>
          </p:sp>
        </p:grpSp>
      </p:grpSp>
      <p:sp>
        <p:nvSpPr>
          <p:cNvPr id="427193" name="Rectangle 185">
            <a:extLst>
              <a:ext uri="{FF2B5EF4-FFF2-40B4-BE49-F238E27FC236}">
                <a16:creationId xmlns:a16="http://schemas.microsoft.com/office/drawing/2014/main" id="{09DE6DDA-B364-BC4E-96FD-1014F5831709}"/>
              </a:ext>
            </a:extLst>
          </p:cNvPr>
          <p:cNvSpPr>
            <a:spLocks noChangeArrowheads="1"/>
          </p:cNvSpPr>
          <p:nvPr/>
        </p:nvSpPr>
        <p:spPr bwMode="auto">
          <a:xfrm>
            <a:off x="2181225" y="6194425"/>
            <a:ext cx="311150"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a:t>
            </a:r>
            <a:endParaRPr lang="en-US" altLang="en-US"/>
          </a:p>
        </p:txBody>
      </p:sp>
      <p:sp>
        <p:nvSpPr>
          <p:cNvPr id="427194" name="Rectangle 186">
            <a:extLst>
              <a:ext uri="{FF2B5EF4-FFF2-40B4-BE49-F238E27FC236}">
                <a16:creationId xmlns:a16="http://schemas.microsoft.com/office/drawing/2014/main" id="{6AA22D10-3A03-0241-B9D9-C809A36670A7}"/>
              </a:ext>
            </a:extLst>
          </p:cNvPr>
          <p:cNvSpPr>
            <a:spLocks noChangeArrowheads="1"/>
          </p:cNvSpPr>
          <p:nvPr/>
        </p:nvSpPr>
        <p:spPr bwMode="auto">
          <a:xfrm>
            <a:off x="3233738" y="6194425"/>
            <a:ext cx="395287"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1</a:t>
            </a:r>
            <a:endParaRPr lang="en-US" altLang="en-US"/>
          </a:p>
        </p:txBody>
      </p:sp>
      <p:sp>
        <p:nvSpPr>
          <p:cNvPr id="427195" name="Rectangle 187">
            <a:extLst>
              <a:ext uri="{FF2B5EF4-FFF2-40B4-BE49-F238E27FC236}">
                <a16:creationId xmlns:a16="http://schemas.microsoft.com/office/drawing/2014/main" id="{0FC85BF2-2642-F644-B35E-1E02221DD102}"/>
              </a:ext>
            </a:extLst>
          </p:cNvPr>
          <p:cNvSpPr>
            <a:spLocks noChangeArrowheads="1"/>
          </p:cNvSpPr>
          <p:nvPr/>
        </p:nvSpPr>
        <p:spPr bwMode="auto">
          <a:xfrm>
            <a:off x="5567363" y="6194425"/>
            <a:ext cx="395287"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1</a:t>
            </a:r>
            <a:endParaRPr lang="en-US" altLang="en-US"/>
          </a:p>
        </p:txBody>
      </p:sp>
      <p:sp>
        <p:nvSpPr>
          <p:cNvPr id="427196" name="Rectangle 188">
            <a:extLst>
              <a:ext uri="{FF2B5EF4-FFF2-40B4-BE49-F238E27FC236}">
                <a16:creationId xmlns:a16="http://schemas.microsoft.com/office/drawing/2014/main" id="{1454659A-9444-AD42-98E2-DD8B02FA608D}"/>
              </a:ext>
            </a:extLst>
          </p:cNvPr>
          <p:cNvSpPr>
            <a:spLocks noChangeArrowheads="1"/>
          </p:cNvSpPr>
          <p:nvPr/>
        </p:nvSpPr>
        <p:spPr bwMode="auto">
          <a:xfrm>
            <a:off x="6705600" y="6194425"/>
            <a:ext cx="311150"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a:t>
            </a:r>
            <a:endParaRPr lang="en-US" altLang="en-US"/>
          </a:p>
        </p:txBody>
      </p:sp>
      <p:sp>
        <p:nvSpPr>
          <p:cNvPr id="427197" name="Rectangle 189">
            <a:extLst>
              <a:ext uri="{FF2B5EF4-FFF2-40B4-BE49-F238E27FC236}">
                <a16:creationId xmlns:a16="http://schemas.microsoft.com/office/drawing/2014/main" id="{18138A5E-76A5-BA47-B0F5-0159EF4736E6}"/>
              </a:ext>
            </a:extLst>
          </p:cNvPr>
          <p:cNvSpPr>
            <a:spLocks noChangeArrowheads="1"/>
          </p:cNvSpPr>
          <p:nvPr/>
        </p:nvSpPr>
        <p:spPr bwMode="auto">
          <a:xfrm>
            <a:off x="7750175" y="6194425"/>
            <a:ext cx="395288"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1</a:t>
            </a:r>
            <a:endParaRPr lang="en-US" altLang="en-US"/>
          </a:p>
        </p:txBody>
      </p:sp>
      <p:sp>
        <p:nvSpPr>
          <p:cNvPr id="427198" name="Rectangle 190">
            <a:extLst>
              <a:ext uri="{FF2B5EF4-FFF2-40B4-BE49-F238E27FC236}">
                <a16:creationId xmlns:a16="http://schemas.microsoft.com/office/drawing/2014/main" id="{09748676-2FC1-4146-98BB-0FEC122C259F}"/>
              </a:ext>
            </a:extLst>
          </p:cNvPr>
          <p:cNvSpPr>
            <a:spLocks noChangeArrowheads="1"/>
          </p:cNvSpPr>
          <p:nvPr/>
        </p:nvSpPr>
        <p:spPr bwMode="auto">
          <a:xfrm>
            <a:off x="4427538" y="6194425"/>
            <a:ext cx="311150"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a:t>
            </a:r>
            <a:endParaRPr lang="en-US" altLang="en-US"/>
          </a:p>
        </p:txBody>
      </p:sp>
      <p:sp>
        <p:nvSpPr>
          <p:cNvPr id="64526" name="Rectangle 191">
            <a:extLst>
              <a:ext uri="{FF2B5EF4-FFF2-40B4-BE49-F238E27FC236}">
                <a16:creationId xmlns:a16="http://schemas.microsoft.com/office/drawing/2014/main" id="{8D767CBD-D0A4-4749-807D-CFDC6F0AD545}"/>
              </a:ext>
            </a:extLst>
          </p:cNvPr>
          <p:cNvSpPr>
            <a:spLocks noChangeArrowheads="1"/>
          </p:cNvSpPr>
          <p:nvPr/>
        </p:nvSpPr>
        <p:spPr bwMode="auto">
          <a:xfrm>
            <a:off x="95250" y="6127750"/>
            <a:ext cx="1420813"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27200" name="Rectangle 192">
            <a:extLst>
              <a:ext uri="{FF2B5EF4-FFF2-40B4-BE49-F238E27FC236}">
                <a16:creationId xmlns:a16="http://schemas.microsoft.com/office/drawing/2014/main" id="{D93B6EEC-FCE9-6043-8A1C-C273DC12C3D9}"/>
              </a:ext>
            </a:extLst>
          </p:cNvPr>
          <p:cNvSpPr>
            <a:spLocks noChangeArrowheads="1"/>
          </p:cNvSpPr>
          <p:nvPr/>
        </p:nvSpPr>
        <p:spPr bwMode="auto">
          <a:xfrm>
            <a:off x="1042988" y="6194425"/>
            <a:ext cx="395287" cy="5492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1</a:t>
            </a:r>
            <a:endParaRPr lang="en-US" altLang="en-US"/>
          </a:p>
        </p:txBody>
      </p:sp>
      <p:grpSp>
        <p:nvGrpSpPr>
          <p:cNvPr id="8" name="Group 193">
            <a:extLst>
              <a:ext uri="{FF2B5EF4-FFF2-40B4-BE49-F238E27FC236}">
                <a16:creationId xmlns:a16="http://schemas.microsoft.com/office/drawing/2014/main" id="{C36526F2-3285-6C47-A4CA-BB07832A08C2}"/>
              </a:ext>
            </a:extLst>
          </p:cNvPr>
          <p:cNvGrpSpPr>
            <a:grpSpLocks/>
          </p:cNvGrpSpPr>
          <p:nvPr/>
        </p:nvGrpSpPr>
        <p:grpSpPr bwMode="auto">
          <a:xfrm>
            <a:off x="5486400" y="5418138"/>
            <a:ext cx="2667000" cy="609600"/>
            <a:chOff x="2256" y="3221"/>
            <a:chExt cx="1680" cy="384"/>
          </a:xfrm>
        </p:grpSpPr>
        <p:sp>
          <p:nvSpPr>
            <p:cNvPr id="64606" name="AutoShape 194">
              <a:extLst>
                <a:ext uri="{FF2B5EF4-FFF2-40B4-BE49-F238E27FC236}">
                  <a16:creationId xmlns:a16="http://schemas.microsoft.com/office/drawing/2014/main" id="{0EC8D637-40BE-244D-9EC2-5C2CD46F7107}"/>
                </a:ext>
              </a:extLst>
            </p:cNvPr>
            <p:cNvSpPr>
              <a:spLocks noChangeArrowheads="1"/>
            </p:cNvSpPr>
            <p:nvPr/>
          </p:nvSpPr>
          <p:spPr bwMode="auto">
            <a:xfrm rot="1800000">
              <a:off x="3552" y="3312"/>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7" name="AutoShape 195">
              <a:extLst>
                <a:ext uri="{FF2B5EF4-FFF2-40B4-BE49-F238E27FC236}">
                  <a16:creationId xmlns:a16="http://schemas.microsoft.com/office/drawing/2014/main" id="{8355C5AD-75AA-1F41-A1B0-18A9D6C6982D}"/>
                </a:ext>
              </a:extLst>
            </p:cNvPr>
            <p:cNvSpPr>
              <a:spLocks noChangeArrowheads="1"/>
            </p:cNvSpPr>
            <p:nvPr/>
          </p:nvSpPr>
          <p:spPr bwMode="auto">
            <a:xfrm rot="3600000" flipV="1">
              <a:off x="3102" y="3365"/>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8" name="AutoShape 196">
              <a:extLst>
                <a:ext uri="{FF2B5EF4-FFF2-40B4-BE49-F238E27FC236}">
                  <a16:creationId xmlns:a16="http://schemas.microsoft.com/office/drawing/2014/main" id="{C9381B52-1B45-424F-94EA-3D0E4B45AAE9}"/>
                </a:ext>
              </a:extLst>
            </p:cNvPr>
            <p:cNvSpPr>
              <a:spLocks noChangeArrowheads="1"/>
            </p:cNvSpPr>
            <p:nvPr/>
          </p:nvSpPr>
          <p:spPr bwMode="auto">
            <a:xfrm rot="7200000">
              <a:off x="2705" y="3365"/>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9" name="AutoShape 197">
              <a:extLst>
                <a:ext uri="{FF2B5EF4-FFF2-40B4-BE49-F238E27FC236}">
                  <a16:creationId xmlns:a16="http://schemas.microsoft.com/office/drawing/2014/main" id="{2180B6B9-CB9E-CD44-BCEF-E0AF0636F9E5}"/>
                </a:ext>
              </a:extLst>
            </p:cNvPr>
            <p:cNvSpPr>
              <a:spLocks noChangeArrowheads="1"/>
            </p:cNvSpPr>
            <p:nvPr/>
          </p:nvSpPr>
          <p:spPr bwMode="auto">
            <a:xfrm rot="9000000" flipV="1">
              <a:off x="2256" y="3312"/>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9" name="Group 198">
            <a:extLst>
              <a:ext uri="{FF2B5EF4-FFF2-40B4-BE49-F238E27FC236}">
                <a16:creationId xmlns:a16="http://schemas.microsoft.com/office/drawing/2014/main" id="{92670AA8-1C93-A14B-98B3-47F535C8E1A8}"/>
              </a:ext>
            </a:extLst>
          </p:cNvPr>
          <p:cNvGrpSpPr>
            <a:grpSpLocks/>
          </p:cNvGrpSpPr>
          <p:nvPr/>
        </p:nvGrpSpPr>
        <p:grpSpPr bwMode="auto">
          <a:xfrm>
            <a:off x="4800600" y="6019800"/>
            <a:ext cx="1930400" cy="838200"/>
            <a:chOff x="3024" y="3792"/>
            <a:chExt cx="1216" cy="528"/>
          </a:xfrm>
        </p:grpSpPr>
        <p:grpSp>
          <p:nvGrpSpPr>
            <p:cNvPr id="64598" name="Group 199">
              <a:extLst>
                <a:ext uri="{FF2B5EF4-FFF2-40B4-BE49-F238E27FC236}">
                  <a16:creationId xmlns:a16="http://schemas.microsoft.com/office/drawing/2014/main" id="{89EE5568-0617-3144-8D64-C1EFF3823939}"/>
                </a:ext>
              </a:extLst>
            </p:cNvPr>
            <p:cNvGrpSpPr>
              <a:grpSpLocks/>
            </p:cNvGrpSpPr>
            <p:nvPr/>
          </p:nvGrpSpPr>
          <p:grpSpPr bwMode="auto">
            <a:xfrm>
              <a:off x="3024" y="3792"/>
              <a:ext cx="528" cy="528"/>
              <a:chOff x="3024" y="3792"/>
              <a:chExt cx="528" cy="528"/>
            </a:xfrm>
          </p:grpSpPr>
          <p:sp>
            <p:nvSpPr>
              <p:cNvPr id="64603" name="Oval 200">
                <a:extLst>
                  <a:ext uri="{FF2B5EF4-FFF2-40B4-BE49-F238E27FC236}">
                    <a16:creationId xmlns:a16="http://schemas.microsoft.com/office/drawing/2014/main" id="{9D8498EE-FB9D-B94B-8162-465FC50D7966}"/>
                  </a:ext>
                </a:extLst>
              </p:cNvPr>
              <p:cNvSpPr>
                <a:spLocks noChangeArrowheads="1"/>
              </p:cNvSpPr>
              <p:nvPr/>
            </p:nvSpPr>
            <p:spPr bwMode="auto">
              <a:xfrm>
                <a:off x="3024"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4" name="Freeform 201">
                <a:extLst>
                  <a:ext uri="{FF2B5EF4-FFF2-40B4-BE49-F238E27FC236}">
                    <a16:creationId xmlns:a16="http://schemas.microsoft.com/office/drawing/2014/main" id="{C6647378-9509-CB45-88CE-A74FE80DAC11}"/>
                  </a:ext>
                </a:extLst>
              </p:cNvPr>
              <p:cNvSpPr>
                <a:spLocks/>
              </p:cNvSpPr>
              <p:nvPr/>
            </p:nvSpPr>
            <p:spPr bwMode="auto">
              <a:xfrm>
                <a:off x="3216" y="3936"/>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5" name="Freeform 202">
                <a:extLst>
                  <a:ext uri="{FF2B5EF4-FFF2-40B4-BE49-F238E27FC236}">
                    <a16:creationId xmlns:a16="http://schemas.microsoft.com/office/drawing/2014/main" id="{A0031819-FBDC-B14A-B80F-2943BBF4A457}"/>
                  </a:ext>
                </a:extLst>
              </p:cNvPr>
              <p:cNvSpPr>
                <a:spLocks/>
              </p:cNvSpPr>
              <p:nvPr/>
            </p:nvSpPr>
            <p:spPr bwMode="auto">
              <a:xfrm>
                <a:off x="3360" y="3888"/>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4599" name="Group 203">
              <a:extLst>
                <a:ext uri="{FF2B5EF4-FFF2-40B4-BE49-F238E27FC236}">
                  <a16:creationId xmlns:a16="http://schemas.microsoft.com/office/drawing/2014/main" id="{9625C52D-29CB-5244-B9F9-92E841A8341F}"/>
                </a:ext>
              </a:extLst>
            </p:cNvPr>
            <p:cNvGrpSpPr>
              <a:grpSpLocks/>
            </p:cNvGrpSpPr>
            <p:nvPr/>
          </p:nvGrpSpPr>
          <p:grpSpPr bwMode="auto">
            <a:xfrm>
              <a:off x="3712" y="3792"/>
              <a:ext cx="528" cy="528"/>
              <a:chOff x="3712" y="3792"/>
              <a:chExt cx="528" cy="528"/>
            </a:xfrm>
          </p:grpSpPr>
          <p:sp>
            <p:nvSpPr>
              <p:cNvPr id="64600" name="Oval 204">
                <a:extLst>
                  <a:ext uri="{FF2B5EF4-FFF2-40B4-BE49-F238E27FC236}">
                    <a16:creationId xmlns:a16="http://schemas.microsoft.com/office/drawing/2014/main" id="{C6ED601E-A74C-A947-875C-ECE859F7C220}"/>
                  </a:ext>
                </a:extLst>
              </p:cNvPr>
              <p:cNvSpPr>
                <a:spLocks noChangeArrowheads="1"/>
              </p:cNvSpPr>
              <p:nvPr/>
            </p:nvSpPr>
            <p:spPr bwMode="auto">
              <a:xfrm>
                <a:off x="3712"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1" name="Freeform 205">
                <a:extLst>
                  <a:ext uri="{FF2B5EF4-FFF2-40B4-BE49-F238E27FC236}">
                    <a16:creationId xmlns:a16="http://schemas.microsoft.com/office/drawing/2014/main" id="{AC79847A-6350-6445-AFDC-717C6F5925E9}"/>
                  </a:ext>
                </a:extLst>
              </p:cNvPr>
              <p:cNvSpPr>
                <a:spLocks/>
              </p:cNvSpPr>
              <p:nvPr/>
            </p:nvSpPr>
            <p:spPr bwMode="auto">
              <a:xfrm>
                <a:off x="3888" y="3984"/>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602" name="Freeform 206">
                <a:extLst>
                  <a:ext uri="{FF2B5EF4-FFF2-40B4-BE49-F238E27FC236}">
                    <a16:creationId xmlns:a16="http://schemas.microsoft.com/office/drawing/2014/main" id="{4D6D3A89-AB35-C543-8118-CFD162A9CB02}"/>
                  </a:ext>
                </a:extLst>
              </p:cNvPr>
              <p:cNvSpPr>
                <a:spLocks/>
              </p:cNvSpPr>
              <p:nvPr/>
            </p:nvSpPr>
            <p:spPr bwMode="auto">
              <a:xfrm>
                <a:off x="4032" y="3936"/>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12" name="Group 207">
            <a:extLst>
              <a:ext uri="{FF2B5EF4-FFF2-40B4-BE49-F238E27FC236}">
                <a16:creationId xmlns:a16="http://schemas.microsoft.com/office/drawing/2014/main" id="{F1B2A2B5-879E-9E4F-A621-2F312F49DDF8}"/>
              </a:ext>
            </a:extLst>
          </p:cNvPr>
          <p:cNvGrpSpPr>
            <a:grpSpLocks/>
          </p:cNvGrpSpPr>
          <p:nvPr/>
        </p:nvGrpSpPr>
        <p:grpSpPr bwMode="auto">
          <a:xfrm>
            <a:off x="6985000" y="6019800"/>
            <a:ext cx="1930400" cy="838200"/>
            <a:chOff x="4400" y="3792"/>
            <a:chExt cx="1216" cy="528"/>
          </a:xfrm>
        </p:grpSpPr>
        <p:grpSp>
          <p:nvGrpSpPr>
            <p:cNvPr id="64590" name="Group 208">
              <a:extLst>
                <a:ext uri="{FF2B5EF4-FFF2-40B4-BE49-F238E27FC236}">
                  <a16:creationId xmlns:a16="http://schemas.microsoft.com/office/drawing/2014/main" id="{5C54BF24-81C9-8347-996F-7A119F21EE46}"/>
                </a:ext>
              </a:extLst>
            </p:cNvPr>
            <p:cNvGrpSpPr>
              <a:grpSpLocks/>
            </p:cNvGrpSpPr>
            <p:nvPr/>
          </p:nvGrpSpPr>
          <p:grpSpPr bwMode="auto">
            <a:xfrm>
              <a:off x="4400" y="3792"/>
              <a:ext cx="528" cy="528"/>
              <a:chOff x="4400" y="3792"/>
              <a:chExt cx="528" cy="528"/>
            </a:xfrm>
          </p:grpSpPr>
          <p:sp>
            <p:nvSpPr>
              <p:cNvPr id="64595" name="Oval 209">
                <a:extLst>
                  <a:ext uri="{FF2B5EF4-FFF2-40B4-BE49-F238E27FC236}">
                    <a16:creationId xmlns:a16="http://schemas.microsoft.com/office/drawing/2014/main" id="{07773F50-E576-E84B-A198-97332DB37FAF}"/>
                  </a:ext>
                </a:extLst>
              </p:cNvPr>
              <p:cNvSpPr>
                <a:spLocks noChangeArrowheads="1"/>
              </p:cNvSpPr>
              <p:nvPr/>
            </p:nvSpPr>
            <p:spPr bwMode="auto">
              <a:xfrm>
                <a:off x="4400"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96" name="Freeform 210">
                <a:extLst>
                  <a:ext uri="{FF2B5EF4-FFF2-40B4-BE49-F238E27FC236}">
                    <a16:creationId xmlns:a16="http://schemas.microsoft.com/office/drawing/2014/main" id="{67F1AD77-107B-1F45-A8B6-A1A319909C0C}"/>
                  </a:ext>
                </a:extLst>
              </p:cNvPr>
              <p:cNvSpPr>
                <a:spLocks/>
              </p:cNvSpPr>
              <p:nvPr/>
            </p:nvSpPr>
            <p:spPr bwMode="auto">
              <a:xfrm>
                <a:off x="4560" y="3984"/>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97" name="Freeform 211">
                <a:extLst>
                  <a:ext uri="{FF2B5EF4-FFF2-40B4-BE49-F238E27FC236}">
                    <a16:creationId xmlns:a16="http://schemas.microsoft.com/office/drawing/2014/main" id="{98817EC8-09A9-954B-AA30-7BA37E8FC861}"/>
                  </a:ext>
                </a:extLst>
              </p:cNvPr>
              <p:cNvSpPr>
                <a:spLocks/>
              </p:cNvSpPr>
              <p:nvPr/>
            </p:nvSpPr>
            <p:spPr bwMode="auto">
              <a:xfrm>
                <a:off x="4704" y="3888"/>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4591" name="Group 212">
              <a:extLst>
                <a:ext uri="{FF2B5EF4-FFF2-40B4-BE49-F238E27FC236}">
                  <a16:creationId xmlns:a16="http://schemas.microsoft.com/office/drawing/2014/main" id="{2376CC67-FF79-384B-999E-A78808828100}"/>
                </a:ext>
              </a:extLst>
            </p:cNvPr>
            <p:cNvGrpSpPr>
              <a:grpSpLocks/>
            </p:cNvGrpSpPr>
            <p:nvPr/>
          </p:nvGrpSpPr>
          <p:grpSpPr bwMode="auto">
            <a:xfrm>
              <a:off x="5088" y="3792"/>
              <a:ext cx="528" cy="528"/>
              <a:chOff x="5088" y="3792"/>
              <a:chExt cx="528" cy="528"/>
            </a:xfrm>
          </p:grpSpPr>
          <p:sp>
            <p:nvSpPr>
              <p:cNvPr id="64592" name="Oval 213">
                <a:extLst>
                  <a:ext uri="{FF2B5EF4-FFF2-40B4-BE49-F238E27FC236}">
                    <a16:creationId xmlns:a16="http://schemas.microsoft.com/office/drawing/2014/main" id="{808F24FB-BDCC-6B46-B335-93EB7DA9FFDC}"/>
                  </a:ext>
                </a:extLst>
              </p:cNvPr>
              <p:cNvSpPr>
                <a:spLocks noChangeArrowheads="1"/>
              </p:cNvSpPr>
              <p:nvPr/>
            </p:nvSpPr>
            <p:spPr bwMode="auto">
              <a:xfrm>
                <a:off x="5088"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93" name="Freeform 214">
                <a:extLst>
                  <a:ext uri="{FF2B5EF4-FFF2-40B4-BE49-F238E27FC236}">
                    <a16:creationId xmlns:a16="http://schemas.microsoft.com/office/drawing/2014/main" id="{881A9AEF-4C47-404F-92F4-4FCE7CD1579D}"/>
                  </a:ext>
                </a:extLst>
              </p:cNvPr>
              <p:cNvSpPr>
                <a:spLocks/>
              </p:cNvSpPr>
              <p:nvPr/>
            </p:nvSpPr>
            <p:spPr bwMode="auto">
              <a:xfrm>
                <a:off x="5232" y="3984"/>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94" name="Freeform 215">
                <a:extLst>
                  <a:ext uri="{FF2B5EF4-FFF2-40B4-BE49-F238E27FC236}">
                    <a16:creationId xmlns:a16="http://schemas.microsoft.com/office/drawing/2014/main" id="{E6703BE8-FBEE-A142-A6BC-06F1062A98A4}"/>
                  </a:ext>
                </a:extLst>
              </p:cNvPr>
              <p:cNvSpPr>
                <a:spLocks/>
              </p:cNvSpPr>
              <p:nvPr/>
            </p:nvSpPr>
            <p:spPr bwMode="auto">
              <a:xfrm>
                <a:off x="5376" y="3888"/>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15" name="Group 216">
            <a:extLst>
              <a:ext uri="{FF2B5EF4-FFF2-40B4-BE49-F238E27FC236}">
                <a16:creationId xmlns:a16="http://schemas.microsoft.com/office/drawing/2014/main" id="{111262BA-9336-A843-B01E-6078B55F8D11}"/>
              </a:ext>
            </a:extLst>
          </p:cNvPr>
          <p:cNvGrpSpPr>
            <a:grpSpLocks/>
          </p:cNvGrpSpPr>
          <p:nvPr/>
        </p:nvGrpSpPr>
        <p:grpSpPr bwMode="auto">
          <a:xfrm>
            <a:off x="954088" y="5418138"/>
            <a:ext cx="2667000" cy="609600"/>
            <a:chOff x="2256" y="3221"/>
            <a:chExt cx="1680" cy="384"/>
          </a:xfrm>
        </p:grpSpPr>
        <p:sp>
          <p:nvSpPr>
            <p:cNvPr id="64586" name="AutoShape 217">
              <a:extLst>
                <a:ext uri="{FF2B5EF4-FFF2-40B4-BE49-F238E27FC236}">
                  <a16:creationId xmlns:a16="http://schemas.microsoft.com/office/drawing/2014/main" id="{5A5441A4-B002-C446-B0F2-D69EBE8AD9DF}"/>
                </a:ext>
              </a:extLst>
            </p:cNvPr>
            <p:cNvSpPr>
              <a:spLocks noChangeArrowheads="1"/>
            </p:cNvSpPr>
            <p:nvPr/>
          </p:nvSpPr>
          <p:spPr bwMode="auto">
            <a:xfrm rot="1800000">
              <a:off x="3552" y="3312"/>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7" name="AutoShape 218">
              <a:extLst>
                <a:ext uri="{FF2B5EF4-FFF2-40B4-BE49-F238E27FC236}">
                  <a16:creationId xmlns:a16="http://schemas.microsoft.com/office/drawing/2014/main" id="{F690991B-865C-FC4C-A59C-75BA4886739C}"/>
                </a:ext>
              </a:extLst>
            </p:cNvPr>
            <p:cNvSpPr>
              <a:spLocks noChangeArrowheads="1"/>
            </p:cNvSpPr>
            <p:nvPr/>
          </p:nvSpPr>
          <p:spPr bwMode="auto">
            <a:xfrm rot="3600000" flipV="1">
              <a:off x="3102" y="3365"/>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8" name="AutoShape 219">
              <a:extLst>
                <a:ext uri="{FF2B5EF4-FFF2-40B4-BE49-F238E27FC236}">
                  <a16:creationId xmlns:a16="http://schemas.microsoft.com/office/drawing/2014/main" id="{1E60586C-E8EC-A841-8C5E-74FAD087E87A}"/>
                </a:ext>
              </a:extLst>
            </p:cNvPr>
            <p:cNvSpPr>
              <a:spLocks noChangeArrowheads="1"/>
            </p:cNvSpPr>
            <p:nvPr/>
          </p:nvSpPr>
          <p:spPr bwMode="auto">
            <a:xfrm rot="7200000">
              <a:off x="2705" y="3365"/>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9" name="AutoShape 220">
              <a:extLst>
                <a:ext uri="{FF2B5EF4-FFF2-40B4-BE49-F238E27FC236}">
                  <a16:creationId xmlns:a16="http://schemas.microsoft.com/office/drawing/2014/main" id="{B7B28011-1617-2244-B320-D574304AC22E}"/>
                </a:ext>
              </a:extLst>
            </p:cNvPr>
            <p:cNvSpPr>
              <a:spLocks noChangeArrowheads="1"/>
            </p:cNvSpPr>
            <p:nvPr/>
          </p:nvSpPr>
          <p:spPr bwMode="auto">
            <a:xfrm rot="9000000" flipV="1">
              <a:off x="2256" y="3312"/>
              <a:ext cx="384" cy="96"/>
            </a:xfrm>
            <a:prstGeom prst="rightArrow">
              <a:avLst>
                <a:gd name="adj1" fmla="val 50000"/>
                <a:gd name="adj2" fmla="val 100000"/>
              </a:avLst>
            </a:prstGeom>
            <a:solidFill>
              <a:srgbClr val="CC0000"/>
            </a:solidFill>
            <a:ln w="9525">
              <a:solidFill>
                <a:srgbClr val="66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6" name="Group 221">
            <a:extLst>
              <a:ext uri="{FF2B5EF4-FFF2-40B4-BE49-F238E27FC236}">
                <a16:creationId xmlns:a16="http://schemas.microsoft.com/office/drawing/2014/main" id="{97D8B514-4D04-734A-9385-FAFFE935FD7D}"/>
              </a:ext>
            </a:extLst>
          </p:cNvPr>
          <p:cNvGrpSpPr>
            <a:grpSpLocks/>
          </p:cNvGrpSpPr>
          <p:nvPr/>
        </p:nvGrpSpPr>
        <p:grpSpPr bwMode="auto">
          <a:xfrm>
            <a:off x="268288" y="6019800"/>
            <a:ext cx="1930400" cy="838200"/>
            <a:chOff x="169" y="3792"/>
            <a:chExt cx="1216" cy="528"/>
          </a:xfrm>
        </p:grpSpPr>
        <p:grpSp>
          <p:nvGrpSpPr>
            <p:cNvPr id="64578" name="Group 222">
              <a:extLst>
                <a:ext uri="{FF2B5EF4-FFF2-40B4-BE49-F238E27FC236}">
                  <a16:creationId xmlns:a16="http://schemas.microsoft.com/office/drawing/2014/main" id="{E1FCB992-5D9A-E242-A564-F97FCF66E3E5}"/>
                </a:ext>
              </a:extLst>
            </p:cNvPr>
            <p:cNvGrpSpPr>
              <a:grpSpLocks/>
            </p:cNvGrpSpPr>
            <p:nvPr/>
          </p:nvGrpSpPr>
          <p:grpSpPr bwMode="auto">
            <a:xfrm>
              <a:off x="857" y="3792"/>
              <a:ext cx="528" cy="528"/>
              <a:chOff x="857" y="3792"/>
              <a:chExt cx="528" cy="528"/>
            </a:xfrm>
          </p:grpSpPr>
          <p:sp>
            <p:nvSpPr>
              <p:cNvPr id="64583" name="Oval 223">
                <a:extLst>
                  <a:ext uri="{FF2B5EF4-FFF2-40B4-BE49-F238E27FC236}">
                    <a16:creationId xmlns:a16="http://schemas.microsoft.com/office/drawing/2014/main" id="{FC2A6273-A82D-8142-9371-3CDE1F854005}"/>
                  </a:ext>
                </a:extLst>
              </p:cNvPr>
              <p:cNvSpPr>
                <a:spLocks noChangeArrowheads="1"/>
              </p:cNvSpPr>
              <p:nvPr/>
            </p:nvSpPr>
            <p:spPr bwMode="auto">
              <a:xfrm>
                <a:off x="857"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4" name="Freeform 224">
                <a:extLst>
                  <a:ext uri="{FF2B5EF4-FFF2-40B4-BE49-F238E27FC236}">
                    <a16:creationId xmlns:a16="http://schemas.microsoft.com/office/drawing/2014/main" id="{B0086203-1032-624E-ABA5-B572BC8A97DA}"/>
                  </a:ext>
                </a:extLst>
              </p:cNvPr>
              <p:cNvSpPr>
                <a:spLocks/>
              </p:cNvSpPr>
              <p:nvPr/>
            </p:nvSpPr>
            <p:spPr bwMode="auto">
              <a:xfrm>
                <a:off x="1033" y="3984"/>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5" name="Freeform 225">
                <a:extLst>
                  <a:ext uri="{FF2B5EF4-FFF2-40B4-BE49-F238E27FC236}">
                    <a16:creationId xmlns:a16="http://schemas.microsoft.com/office/drawing/2014/main" id="{6BDACBF5-45B5-7B45-B7AA-BF4EBA3C2ACF}"/>
                  </a:ext>
                </a:extLst>
              </p:cNvPr>
              <p:cNvSpPr>
                <a:spLocks/>
              </p:cNvSpPr>
              <p:nvPr/>
            </p:nvSpPr>
            <p:spPr bwMode="auto">
              <a:xfrm>
                <a:off x="1177" y="3888"/>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4579" name="Group 226">
              <a:extLst>
                <a:ext uri="{FF2B5EF4-FFF2-40B4-BE49-F238E27FC236}">
                  <a16:creationId xmlns:a16="http://schemas.microsoft.com/office/drawing/2014/main" id="{E165E90C-A62B-8342-B5A4-C9982F27BB5B}"/>
                </a:ext>
              </a:extLst>
            </p:cNvPr>
            <p:cNvGrpSpPr>
              <a:grpSpLocks/>
            </p:cNvGrpSpPr>
            <p:nvPr/>
          </p:nvGrpSpPr>
          <p:grpSpPr bwMode="auto">
            <a:xfrm>
              <a:off x="169" y="3792"/>
              <a:ext cx="528" cy="528"/>
              <a:chOff x="169" y="3792"/>
              <a:chExt cx="528" cy="528"/>
            </a:xfrm>
          </p:grpSpPr>
          <p:sp>
            <p:nvSpPr>
              <p:cNvPr id="64580" name="Oval 227">
                <a:extLst>
                  <a:ext uri="{FF2B5EF4-FFF2-40B4-BE49-F238E27FC236}">
                    <a16:creationId xmlns:a16="http://schemas.microsoft.com/office/drawing/2014/main" id="{2AD22E47-AFAC-0946-8FAE-39C190617335}"/>
                  </a:ext>
                </a:extLst>
              </p:cNvPr>
              <p:cNvSpPr>
                <a:spLocks noChangeArrowheads="1"/>
              </p:cNvSpPr>
              <p:nvPr/>
            </p:nvSpPr>
            <p:spPr bwMode="auto">
              <a:xfrm>
                <a:off x="169"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1" name="Freeform 228">
                <a:extLst>
                  <a:ext uri="{FF2B5EF4-FFF2-40B4-BE49-F238E27FC236}">
                    <a16:creationId xmlns:a16="http://schemas.microsoft.com/office/drawing/2014/main" id="{5061A886-5767-FF40-927D-1BCFAE4FFD66}"/>
                  </a:ext>
                </a:extLst>
              </p:cNvPr>
              <p:cNvSpPr>
                <a:spLocks/>
              </p:cNvSpPr>
              <p:nvPr/>
            </p:nvSpPr>
            <p:spPr bwMode="auto">
              <a:xfrm>
                <a:off x="361" y="3936"/>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82" name="Freeform 229">
                <a:extLst>
                  <a:ext uri="{FF2B5EF4-FFF2-40B4-BE49-F238E27FC236}">
                    <a16:creationId xmlns:a16="http://schemas.microsoft.com/office/drawing/2014/main" id="{42C0B32C-1A2B-854B-9679-B645C1A1AA77}"/>
                  </a:ext>
                </a:extLst>
              </p:cNvPr>
              <p:cNvSpPr>
                <a:spLocks/>
              </p:cNvSpPr>
              <p:nvPr/>
            </p:nvSpPr>
            <p:spPr bwMode="auto">
              <a:xfrm>
                <a:off x="480" y="3888"/>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grpSp>
        <p:nvGrpSpPr>
          <p:cNvPr id="19" name="Group 230">
            <a:extLst>
              <a:ext uri="{FF2B5EF4-FFF2-40B4-BE49-F238E27FC236}">
                <a16:creationId xmlns:a16="http://schemas.microsoft.com/office/drawing/2014/main" id="{411BDD12-E90D-5E42-B321-89F7BBC04F13}"/>
              </a:ext>
            </a:extLst>
          </p:cNvPr>
          <p:cNvGrpSpPr>
            <a:grpSpLocks/>
          </p:cNvGrpSpPr>
          <p:nvPr/>
        </p:nvGrpSpPr>
        <p:grpSpPr bwMode="auto">
          <a:xfrm>
            <a:off x="2452688" y="6019800"/>
            <a:ext cx="1930400" cy="838200"/>
            <a:chOff x="1545" y="3792"/>
            <a:chExt cx="1216" cy="528"/>
          </a:xfrm>
        </p:grpSpPr>
        <p:grpSp>
          <p:nvGrpSpPr>
            <p:cNvPr id="64570" name="Group 231">
              <a:extLst>
                <a:ext uri="{FF2B5EF4-FFF2-40B4-BE49-F238E27FC236}">
                  <a16:creationId xmlns:a16="http://schemas.microsoft.com/office/drawing/2014/main" id="{6FB84C2F-B70D-C04C-9D4E-1CC62F2B5B1A}"/>
                </a:ext>
              </a:extLst>
            </p:cNvPr>
            <p:cNvGrpSpPr>
              <a:grpSpLocks/>
            </p:cNvGrpSpPr>
            <p:nvPr/>
          </p:nvGrpSpPr>
          <p:grpSpPr bwMode="auto">
            <a:xfrm>
              <a:off x="1545" y="3792"/>
              <a:ext cx="528" cy="528"/>
              <a:chOff x="1545" y="3792"/>
              <a:chExt cx="528" cy="528"/>
            </a:xfrm>
          </p:grpSpPr>
          <p:sp>
            <p:nvSpPr>
              <p:cNvPr id="64575" name="Oval 232">
                <a:extLst>
                  <a:ext uri="{FF2B5EF4-FFF2-40B4-BE49-F238E27FC236}">
                    <a16:creationId xmlns:a16="http://schemas.microsoft.com/office/drawing/2014/main" id="{11029821-D6EF-9E46-A753-6ACEBDD96E72}"/>
                  </a:ext>
                </a:extLst>
              </p:cNvPr>
              <p:cNvSpPr>
                <a:spLocks noChangeArrowheads="1"/>
              </p:cNvSpPr>
              <p:nvPr/>
            </p:nvSpPr>
            <p:spPr bwMode="auto">
              <a:xfrm>
                <a:off x="1545"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76" name="Freeform 233">
                <a:extLst>
                  <a:ext uri="{FF2B5EF4-FFF2-40B4-BE49-F238E27FC236}">
                    <a16:creationId xmlns:a16="http://schemas.microsoft.com/office/drawing/2014/main" id="{E427B269-4C94-8C40-91D3-0191C381BBF6}"/>
                  </a:ext>
                </a:extLst>
              </p:cNvPr>
              <p:cNvSpPr>
                <a:spLocks/>
              </p:cNvSpPr>
              <p:nvPr/>
            </p:nvSpPr>
            <p:spPr bwMode="auto">
              <a:xfrm>
                <a:off x="1705" y="3984"/>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77" name="Freeform 234">
                <a:extLst>
                  <a:ext uri="{FF2B5EF4-FFF2-40B4-BE49-F238E27FC236}">
                    <a16:creationId xmlns:a16="http://schemas.microsoft.com/office/drawing/2014/main" id="{4CD54955-49BA-4746-BC6E-04528A3A2B59}"/>
                  </a:ext>
                </a:extLst>
              </p:cNvPr>
              <p:cNvSpPr>
                <a:spLocks/>
              </p:cNvSpPr>
              <p:nvPr/>
            </p:nvSpPr>
            <p:spPr bwMode="auto">
              <a:xfrm>
                <a:off x="1849" y="3888"/>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4571" name="Group 235">
              <a:extLst>
                <a:ext uri="{FF2B5EF4-FFF2-40B4-BE49-F238E27FC236}">
                  <a16:creationId xmlns:a16="http://schemas.microsoft.com/office/drawing/2014/main" id="{AA343657-5180-2742-84D5-0F7F96FE2A8F}"/>
                </a:ext>
              </a:extLst>
            </p:cNvPr>
            <p:cNvGrpSpPr>
              <a:grpSpLocks/>
            </p:cNvGrpSpPr>
            <p:nvPr/>
          </p:nvGrpSpPr>
          <p:grpSpPr bwMode="auto">
            <a:xfrm>
              <a:off x="2233" y="3792"/>
              <a:ext cx="528" cy="528"/>
              <a:chOff x="2233" y="3792"/>
              <a:chExt cx="528" cy="528"/>
            </a:xfrm>
          </p:grpSpPr>
          <p:sp>
            <p:nvSpPr>
              <p:cNvPr id="64572" name="Oval 236">
                <a:extLst>
                  <a:ext uri="{FF2B5EF4-FFF2-40B4-BE49-F238E27FC236}">
                    <a16:creationId xmlns:a16="http://schemas.microsoft.com/office/drawing/2014/main" id="{45CC8ACB-EC5D-A44C-9779-88F4E493A4CE}"/>
                  </a:ext>
                </a:extLst>
              </p:cNvPr>
              <p:cNvSpPr>
                <a:spLocks noChangeArrowheads="1"/>
              </p:cNvSpPr>
              <p:nvPr/>
            </p:nvSpPr>
            <p:spPr bwMode="auto">
              <a:xfrm>
                <a:off x="2233" y="3792"/>
                <a:ext cx="528" cy="528"/>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73" name="Freeform 237">
                <a:extLst>
                  <a:ext uri="{FF2B5EF4-FFF2-40B4-BE49-F238E27FC236}">
                    <a16:creationId xmlns:a16="http://schemas.microsoft.com/office/drawing/2014/main" id="{434194D7-5523-864E-AF88-3DD79A7C1885}"/>
                  </a:ext>
                </a:extLst>
              </p:cNvPr>
              <p:cNvSpPr>
                <a:spLocks/>
              </p:cNvSpPr>
              <p:nvPr/>
            </p:nvSpPr>
            <p:spPr bwMode="auto">
              <a:xfrm>
                <a:off x="2377" y="3984"/>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74" name="Freeform 238">
                <a:extLst>
                  <a:ext uri="{FF2B5EF4-FFF2-40B4-BE49-F238E27FC236}">
                    <a16:creationId xmlns:a16="http://schemas.microsoft.com/office/drawing/2014/main" id="{58A9B487-5365-5D44-B36F-4E988E5E2128}"/>
                  </a:ext>
                </a:extLst>
              </p:cNvPr>
              <p:cNvSpPr>
                <a:spLocks/>
              </p:cNvSpPr>
              <p:nvPr/>
            </p:nvSpPr>
            <p:spPr bwMode="auto">
              <a:xfrm>
                <a:off x="2549" y="3888"/>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427247" name="Rectangle 239">
            <a:extLst>
              <a:ext uri="{FF2B5EF4-FFF2-40B4-BE49-F238E27FC236}">
                <a16:creationId xmlns:a16="http://schemas.microsoft.com/office/drawing/2014/main" id="{73940F9F-4146-8C4E-9422-B54DF79E0E11}"/>
              </a:ext>
            </a:extLst>
          </p:cNvPr>
          <p:cNvSpPr>
            <a:spLocks noChangeArrowheads="1"/>
          </p:cNvSpPr>
          <p:nvPr/>
        </p:nvSpPr>
        <p:spPr bwMode="auto">
          <a:xfrm>
            <a:off x="152400" y="5791200"/>
            <a:ext cx="479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48" name="Rectangle 240">
            <a:extLst>
              <a:ext uri="{FF2B5EF4-FFF2-40B4-BE49-F238E27FC236}">
                <a16:creationId xmlns:a16="http://schemas.microsoft.com/office/drawing/2014/main" id="{26B0465A-E07B-0746-80B9-6A34B4DF2CA0}"/>
              </a:ext>
            </a:extLst>
          </p:cNvPr>
          <p:cNvSpPr>
            <a:spLocks noChangeArrowheads="1"/>
          </p:cNvSpPr>
          <p:nvPr/>
        </p:nvSpPr>
        <p:spPr bwMode="auto">
          <a:xfrm>
            <a:off x="1219200" y="5791200"/>
            <a:ext cx="4794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49" name="Rectangle 241">
            <a:extLst>
              <a:ext uri="{FF2B5EF4-FFF2-40B4-BE49-F238E27FC236}">
                <a16:creationId xmlns:a16="http://schemas.microsoft.com/office/drawing/2014/main" id="{467BE0C2-4AAB-7F4C-BC51-65BB43823F99}"/>
              </a:ext>
            </a:extLst>
          </p:cNvPr>
          <p:cNvSpPr>
            <a:spLocks noChangeArrowheads="1"/>
          </p:cNvSpPr>
          <p:nvPr/>
        </p:nvSpPr>
        <p:spPr bwMode="auto">
          <a:xfrm>
            <a:off x="2309813" y="5791200"/>
            <a:ext cx="541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50" name="Rectangle 242">
            <a:extLst>
              <a:ext uri="{FF2B5EF4-FFF2-40B4-BE49-F238E27FC236}">
                <a16:creationId xmlns:a16="http://schemas.microsoft.com/office/drawing/2014/main" id="{7F251730-5208-3544-9434-0AA23E85C3D4}"/>
              </a:ext>
            </a:extLst>
          </p:cNvPr>
          <p:cNvSpPr>
            <a:spLocks noChangeArrowheads="1"/>
          </p:cNvSpPr>
          <p:nvPr/>
        </p:nvSpPr>
        <p:spPr bwMode="auto">
          <a:xfrm>
            <a:off x="3376613" y="5791200"/>
            <a:ext cx="5413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51" name="Rectangle 243">
            <a:extLst>
              <a:ext uri="{FF2B5EF4-FFF2-40B4-BE49-F238E27FC236}">
                <a16:creationId xmlns:a16="http://schemas.microsoft.com/office/drawing/2014/main" id="{6C1F3C5A-9CEC-DF46-92ED-5BC961538451}"/>
              </a:ext>
            </a:extLst>
          </p:cNvPr>
          <p:cNvSpPr>
            <a:spLocks noChangeArrowheads="1"/>
          </p:cNvSpPr>
          <p:nvPr/>
        </p:nvSpPr>
        <p:spPr bwMode="auto">
          <a:xfrm>
            <a:off x="4656138" y="5791200"/>
            <a:ext cx="571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52" name="Rectangle 244">
            <a:extLst>
              <a:ext uri="{FF2B5EF4-FFF2-40B4-BE49-F238E27FC236}">
                <a16:creationId xmlns:a16="http://schemas.microsoft.com/office/drawing/2014/main" id="{A9771667-8A77-6F40-A494-B96D9C98A378}"/>
              </a:ext>
            </a:extLst>
          </p:cNvPr>
          <p:cNvSpPr>
            <a:spLocks noChangeArrowheads="1"/>
          </p:cNvSpPr>
          <p:nvPr/>
        </p:nvSpPr>
        <p:spPr bwMode="auto">
          <a:xfrm>
            <a:off x="5748338" y="5791200"/>
            <a:ext cx="5715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53" name="Rectangle 245">
            <a:extLst>
              <a:ext uri="{FF2B5EF4-FFF2-40B4-BE49-F238E27FC236}">
                <a16:creationId xmlns:a16="http://schemas.microsoft.com/office/drawing/2014/main" id="{B3C077F2-51F9-FC41-A0FF-62992B80A66E}"/>
              </a:ext>
            </a:extLst>
          </p:cNvPr>
          <p:cNvSpPr>
            <a:spLocks noChangeArrowheads="1"/>
          </p:cNvSpPr>
          <p:nvPr/>
        </p:nvSpPr>
        <p:spPr bwMode="auto">
          <a:xfrm>
            <a:off x="6927850" y="5791200"/>
            <a:ext cx="447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sp>
        <p:nvSpPr>
          <p:cNvPr id="427254" name="Rectangle 246">
            <a:extLst>
              <a:ext uri="{FF2B5EF4-FFF2-40B4-BE49-F238E27FC236}">
                <a16:creationId xmlns:a16="http://schemas.microsoft.com/office/drawing/2014/main" id="{1B35185C-D7DA-7543-8010-DFE4EFF000E2}"/>
              </a:ext>
            </a:extLst>
          </p:cNvPr>
          <p:cNvSpPr>
            <a:spLocks noChangeArrowheads="1"/>
          </p:cNvSpPr>
          <p:nvPr/>
        </p:nvSpPr>
        <p:spPr bwMode="auto">
          <a:xfrm>
            <a:off x="7994650" y="5791200"/>
            <a:ext cx="4476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solidFill>
                  <a:srgbClr val="000000"/>
                </a:solidFill>
              </a:rPr>
              <a:t>yr</a:t>
            </a:r>
          </a:p>
        </p:txBody>
      </p:sp>
      <p:grpSp>
        <p:nvGrpSpPr>
          <p:cNvPr id="22" name="Group 247">
            <a:extLst>
              <a:ext uri="{FF2B5EF4-FFF2-40B4-BE49-F238E27FC236}">
                <a16:creationId xmlns:a16="http://schemas.microsoft.com/office/drawing/2014/main" id="{CB3FE17F-7CF8-8544-9E8A-18A9D9ABC454}"/>
              </a:ext>
            </a:extLst>
          </p:cNvPr>
          <p:cNvGrpSpPr>
            <a:grpSpLocks/>
          </p:cNvGrpSpPr>
          <p:nvPr/>
        </p:nvGrpSpPr>
        <p:grpSpPr bwMode="auto">
          <a:xfrm>
            <a:off x="1752600" y="4495800"/>
            <a:ext cx="1066800" cy="1066800"/>
            <a:chOff x="1104" y="2832"/>
            <a:chExt cx="672" cy="672"/>
          </a:xfrm>
        </p:grpSpPr>
        <p:sp>
          <p:nvSpPr>
            <p:cNvPr id="64561" name="Oval 248">
              <a:extLst>
                <a:ext uri="{FF2B5EF4-FFF2-40B4-BE49-F238E27FC236}">
                  <a16:creationId xmlns:a16="http://schemas.microsoft.com/office/drawing/2014/main" id="{8C853829-07B3-4842-816A-9547F6A014F8}"/>
                </a:ext>
              </a:extLst>
            </p:cNvPr>
            <p:cNvSpPr>
              <a:spLocks noChangeArrowheads="1"/>
            </p:cNvSpPr>
            <p:nvPr/>
          </p:nvSpPr>
          <p:spPr bwMode="auto">
            <a:xfrm>
              <a:off x="1104" y="2832"/>
              <a:ext cx="672" cy="672"/>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2" name="Freeform 249">
              <a:extLst>
                <a:ext uri="{FF2B5EF4-FFF2-40B4-BE49-F238E27FC236}">
                  <a16:creationId xmlns:a16="http://schemas.microsoft.com/office/drawing/2014/main" id="{2B34E949-CF01-ED41-AAAD-601508B0BD00}"/>
                </a:ext>
              </a:extLst>
            </p:cNvPr>
            <p:cNvSpPr>
              <a:spLocks/>
            </p:cNvSpPr>
            <p:nvPr/>
          </p:nvSpPr>
          <p:spPr bwMode="auto">
            <a:xfrm>
              <a:off x="1291"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3" name="Freeform 250">
              <a:extLst>
                <a:ext uri="{FF2B5EF4-FFF2-40B4-BE49-F238E27FC236}">
                  <a16:creationId xmlns:a16="http://schemas.microsoft.com/office/drawing/2014/main" id="{60E01867-B5C7-824F-9360-7076442F4570}"/>
                </a:ext>
              </a:extLst>
            </p:cNvPr>
            <p:cNvSpPr>
              <a:spLocks/>
            </p:cNvSpPr>
            <p:nvPr/>
          </p:nvSpPr>
          <p:spPr bwMode="auto">
            <a:xfrm>
              <a:off x="1435"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4" name="Freeform 251">
              <a:extLst>
                <a:ext uri="{FF2B5EF4-FFF2-40B4-BE49-F238E27FC236}">
                  <a16:creationId xmlns:a16="http://schemas.microsoft.com/office/drawing/2014/main" id="{EE2262CF-BA60-8C43-9334-25AF0B2CCADC}"/>
                </a:ext>
              </a:extLst>
            </p:cNvPr>
            <p:cNvSpPr>
              <a:spLocks/>
            </p:cNvSpPr>
            <p:nvPr/>
          </p:nvSpPr>
          <p:spPr bwMode="auto">
            <a:xfrm>
              <a:off x="1433" y="3120"/>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5" name="Freeform 252">
              <a:extLst>
                <a:ext uri="{FF2B5EF4-FFF2-40B4-BE49-F238E27FC236}">
                  <a16:creationId xmlns:a16="http://schemas.microsoft.com/office/drawing/2014/main" id="{B6955C02-3585-0541-A9AA-89B7D8596CC3}"/>
                </a:ext>
              </a:extLst>
            </p:cNvPr>
            <p:cNvSpPr>
              <a:spLocks/>
            </p:cNvSpPr>
            <p:nvPr/>
          </p:nvSpPr>
          <p:spPr bwMode="auto">
            <a:xfrm>
              <a:off x="1294" y="3120"/>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6" name="Freeform 253">
              <a:extLst>
                <a:ext uri="{FF2B5EF4-FFF2-40B4-BE49-F238E27FC236}">
                  <a16:creationId xmlns:a16="http://schemas.microsoft.com/office/drawing/2014/main" id="{198FCB2F-2BC5-4C42-AB6E-A75B8ABA129A}"/>
                </a:ext>
              </a:extLst>
            </p:cNvPr>
            <p:cNvSpPr>
              <a:spLocks/>
            </p:cNvSpPr>
            <p:nvPr/>
          </p:nvSpPr>
          <p:spPr bwMode="auto">
            <a:xfrm flipH="1">
              <a:off x="1366"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7" name="Freeform 254">
              <a:extLst>
                <a:ext uri="{FF2B5EF4-FFF2-40B4-BE49-F238E27FC236}">
                  <a16:creationId xmlns:a16="http://schemas.microsoft.com/office/drawing/2014/main" id="{5C395D75-272D-9646-8F00-F715AF825387}"/>
                </a:ext>
              </a:extLst>
            </p:cNvPr>
            <p:cNvSpPr>
              <a:spLocks/>
            </p:cNvSpPr>
            <p:nvPr/>
          </p:nvSpPr>
          <p:spPr bwMode="auto">
            <a:xfrm flipH="1">
              <a:off x="1510"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8" name="Freeform 255">
              <a:extLst>
                <a:ext uri="{FF2B5EF4-FFF2-40B4-BE49-F238E27FC236}">
                  <a16:creationId xmlns:a16="http://schemas.microsoft.com/office/drawing/2014/main" id="{90D77859-1FB4-7C43-8215-CD80F7624FC5}"/>
                </a:ext>
              </a:extLst>
            </p:cNvPr>
            <p:cNvSpPr>
              <a:spLocks/>
            </p:cNvSpPr>
            <p:nvPr/>
          </p:nvSpPr>
          <p:spPr bwMode="auto">
            <a:xfrm flipH="1">
              <a:off x="1508" y="3120"/>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9" name="Freeform 256">
              <a:extLst>
                <a:ext uri="{FF2B5EF4-FFF2-40B4-BE49-F238E27FC236}">
                  <a16:creationId xmlns:a16="http://schemas.microsoft.com/office/drawing/2014/main" id="{1055A570-DDB1-AC41-A597-A8BD59E84828}"/>
                </a:ext>
              </a:extLst>
            </p:cNvPr>
            <p:cNvSpPr>
              <a:spLocks/>
            </p:cNvSpPr>
            <p:nvPr/>
          </p:nvSpPr>
          <p:spPr bwMode="auto">
            <a:xfrm flipH="1">
              <a:off x="1369" y="3120"/>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23" name="Group 257">
            <a:extLst>
              <a:ext uri="{FF2B5EF4-FFF2-40B4-BE49-F238E27FC236}">
                <a16:creationId xmlns:a16="http://schemas.microsoft.com/office/drawing/2014/main" id="{B35F9682-B67A-154C-9118-5640CFB26BFB}"/>
              </a:ext>
            </a:extLst>
          </p:cNvPr>
          <p:cNvGrpSpPr>
            <a:grpSpLocks/>
          </p:cNvGrpSpPr>
          <p:nvPr/>
        </p:nvGrpSpPr>
        <p:grpSpPr bwMode="auto">
          <a:xfrm>
            <a:off x="6284913" y="4495800"/>
            <a:ext cx="1066800" cy="1066800"/>
            <a:chOff x="3959" y="2832"/>
            <a:chExt cx="672" cy="672"/>
          </a:xfrm>
        </p:grpSpPr>
        <p:sp>
          <p:nvSpPr>
            <p:cNvPr id="64552" name="Oval 258">
              <a:extLst>
                <a:ext uri="{FF2B5EF4-FFF2-40B4-BE49-F238E27FC236}">
                  <a16:creationId xmlns:a16="http://schemas.microsoft.com/office/drawing/2014/main" id="{2B6971B8-23A4-394C-971F-B75BF9999F7F}"/>
                </a:ext>
              </a:extLst>
            </p:cNvPr>
            <p:cNvSpPr>
              <a:spLocks noChangeArrowheads="1"/>
            </p:cNvSpPr>
            <p:nvPr/>
          </p:nvSpPr>
          <p:spPr bwMode="auto">
            <a:xfrm>
              <a:off x="3959" y="2832"/>
              <a:ext cx="672" cy="672"/>
            </a:xfrm>
            <a:prstGeom prst="ellipse">
              <a:avLst/>
            </a:prstGeom>
            <a:solidFill>
              <a:schemeClr val="hlink"/>
            </a:solidFill>
            <a:ln w="9525">
              <a:solidFill>
                <a:schemeClr val="hlink"/>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3" name="Freeform 259">
              <a:extLst>
                <a:ext uri="{FF2B5EF4-FFF2-40B4-BE49-F238E27FC236}">
                  <a16:creationId xmlns:a16="http://schemas.microsoft.com/office/drawing/2014/main" id="{5DAF6A06-79C4-6D46-AB26-0D6FD93BB67B}"/>
                </a:ext>
              </a:extLst>
            </p:cNvPr>
            <p:cNvSpPr>
              <a:spLocks/>
            </p:cNvSpPr>
            <p:nvPr/>
          </p:nvSpPr>
          <p:spPr bwMode="auto">
            <a:xfrm>
              <a:off x="4166"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4" name="Freeform 260">
              <a:extLst>
                <a:ext uri="{FF2B5EF4-FFF2-40B4-BE49-F238E27FC236}">
                  <a16:creationId xmlns:a16="http://schemas.microsoft.com/office/drawing/2014/main" id="{68ECCFD0-3DF8-334C-966F-166D9A65EF59}"/>
                </a:ext>
              </a:extLst>
            </p:cNvPr>
            <p:cNvSpPr>
              <a:spLocks/>
            </p:cNvSpPr>
            <p:nvPr/>
          </p:nvSpPr>
          <p:spPr bwMode="auto">
            <a:xfrm>
              <a:off x="4310"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5" name="Freeform 261">
              <a:extLst>
                <a:ext uri="{FF2B5EF4-FFF2-40B4-BE49-F238E27FC236}">
                  <a16:creationId xmlns:a16="http://schemas.microsoft.com/office/drawing/2014/main" id="{F4B43120-D6D3-9C40-8DAA-D444D706ADD5}"/>
                </a:ext>
              </a:extLst>
            </p:cNvPr>
            <p:cNvSpPr>
              <a:spLocks/>
            </p:cNvSpPr>
            <p:nvPr/>
          </p:nvSpPr>
          <p:spPr bwMode="auto">
            <a:xfrm flipH="1">
              <a:off x="4241"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6" name="Freeform 262">
              <a:extLst>
                <a:ext uri="{FF2B5EF4-FFF2-40B4-BE49-F238E27FC236}">
                  <a16:creationId xmlns:a16="http://schemas.microsoft.com/office/drawing/2014/main" id="{C6F38C9C-D046-724F-B0C4-3865F40A7700}"/>
                </a:ext>
              </a:extLst>
            </p:cNvPr>
            <p:cNvSpPr>
              <a:spLocks/>
            </p:cNvSpPr>
            <p:nvPr/>
          </p:nvSpPr>
          <p:spPr bwMode="auto">
            <a:xfrm flipH="1">
              <a:off x="4385" y="2880"/>
              <a:ext cx="48" cy="192"/>
            </a:xfrm>
            <a:custGeom>
              <a:avLst/>
              <a:gdLst>
                <a:gd name="T0" fmla="*/ 0 w 48"/>
                <a:gd name="T1" fmla="*/ 0 h 192"/>
                <a:gd name="T2" fmla="*/ 48 w 48"/>
                <a:gd name="T3" fmla="*/ 96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7" name="Freeform 263">
              <a:extLst>
                <a:ext uri="{FF2B5EF4-FFF2-40B4-BE49-F238E27FC236}">
                  <a16:creationId xmlns:a16="http://schemas.microsoft.com/office/drawing/2014/main" id="{1787B1C4-2B81-2A44-B76A-5BEA9F65BF59}"/>
                </a:ext>
              </a:extLst>
            </p:cNvPr>
            <p:cNvSpPr>
              <a:spLocks/>
            </p:cNvSpPr>
            <p:nvPr/>
          </p:nvSpPr>
          <p:spPr bwMode="auto">
            <a:xfrm>
              <a:off x="4319" y="3120"/>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8" name="Freeform 264">
              <a:extLst>
                <a:ext uri="{FF2B5EF4-FFF2-40B4-BE49-F238E27FC236}">
                  <a16:creationId xmlns:a16="http://schemas.microsoft.com/office/drawing/2014/main" id="{6AAC40C6-5947-D54F-97E5-1870097D26A1}"/>
                </a:ext>
              </a:extLst>
            </p:cNvPr>
            <p:cNvSpPr>
              <a:spLocks/>
            </p:cNvSpPr>
            <p:nvPr/>
          </p:nvSpPr>
          <p:spPr bwMode="auto">
            <a:xfrm flipH="1">
              <a:off x="4394" y="3120"/>
              <a:ext cx="48" cy="288"/>
            </a:xfrm>
            <a:custGeom>
              <a:avLst/>
              <a:gdLst>
                <a:gd name="T0" fmla="*/ 0 w 72"/>
                <a:gd name="T1" fmla="*/ 0 h 331"/>
                <a:gd name="T2" fmla="*/ 23 w 72"/>
                <a:gd name="T3" fmla="*/ 30 h 331"/>
                <a:gd name="T4" fmla="*/ 7 w 72"/>
                <a:gd name="T5" fmla="*/ 50 h 331"/>
                <a:gd name="T6" fmla="*/ 32 w 72"/>
                <a:gd name="T7" fmla="*/ 84 h 331"/>
                <a:gd name="T8" fmla="*/ 39 w 72"/>
                <a:gd name="T9" fmla="*/ 109 h 331"/>
                <a:gd name="T10" fmla="*/ 16 w 72"/>
                <a:gd name="T11" fmla="*/ 158 h 331"/>
                <a:gd name="T12" fmla="*/ 41 w 72"/>
                <a:gd name="T13" fmla="*/ 209 h 331"/>
                <a:gd name="T14" fmla="*/ 39 w 72"/>
                <a:gd name="T15" fmla="*/ 221 h 331"/>
                <a:gd name="T16" fmla="*/ 19 w 72"/>
                <a:gd name="T17" fmla="*/ 238 h 331"/>
                <a:gd name="T18" fmla="*/ 29 w 72"/>
                <a:gd name="T19" fmla="*/ 267 h 331"/>
                <a:gd name="T20" fmla="*/ 48 w 72"/>
                <a:gd name="T21" fmla="*/ 288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9" name="Freeform 265">
              <a:extLst>
                <a:ext uri="{FF2B5EF4-FFF2-40B4-BE49-F238E27FC236}">
                  <a16:creationId xmlns:a16="http://schemas.microsoft.com/office/drawing/2014/main" id="{47DCB6E3-079E-8F45-AAA9-B0984DD4C70A}"/>
                </a:ext>
              </a:extLst>
            </p:cNvPr>
            <p:cNvSpPr>
              <a:spLocks/>
            </p:cNvSpPr>
            <p:nvPr/>
          </p:nvSpPr>
          <p:spPr bwMode="auto">
            <a:xfrm>
              <a:off x="4158" y="3120"/>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60" name="Freeform 266">
              <a:extLst>
                <a:ext uri="{FF2B5EF4-FFF2-40B4-BE49-F238E27FC236}">
                  <a16:creationId xmlns:a16="http://schemas.microsoft.com/office/drawing/2014/main" id="{AAE8F368-BE89-AC40-85E2-E83C2040F591}"/>
                </a:ext>
              </a:extLst>
            </p:cNvPr>
            <p:cNvSpPr>
              <a:spLocks/>
            </p:cNvSpPr>
            <p:nvPr/>
          </p:nvSpPr>
          <p:spPr bwMode="auto">
            <a:xfrm flipH="1">
              <a:off x="4233" y="3120"/>
              <a:ext cx="72" cy="288"/>
            </a:xfrm>
            <a:custGeom>
              <a:avLst/>
              <a:gdLst>
                <a:gd name="T0" fmla="*/ 0 w 48"/>
                <a:gd name="T1" fmla="*/ 0 h 192"/>
                <a:gd name="T2" fmla="*/ 72 w 48"/>
                <a:gd name="T3" fmla="*/ 144 h 192"/>
                <a:gd name="T4" fmla="*/ 0 w 48"/>
                <a:gd name="T5" fmla="*/ 288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4544" name="Oval 267">
            <a:extLst>
              <a:ext uri="{FF2B5EF4-FFF2-40B4-BE49-F238E27FC236}">
                <a16:creationId xmlns:a16="http://schemas.microsoft.com/office/drawing/2014/main" id="{5A0B6AB2-FFE6-1648-9524-DCC3729BBB2B}"/>
              </a:ext>
            </a:extLst>
          </p:cNvPr>
          <p:cNvSpPr>
            <a:spLocks noChangeArrowheads="1"/>
          </p:cNvSpPr>
          <p:nvPr/>
        </p:nvSpPr>
        <p:spPr bwMode="auto">
          <a:xfrm>
            <a:off x="3930650" y="4441825"/>
            <a:ext cx="1143000" cy="1143000"/>
          </a:xfrm>
          <a:prstGeom prst="ellipse">
            <a:avLst/>
          </a:prstGeom>
          <a:solidFill>
            <a:schemeClr val="hlink"/>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45" name="Rectangle 268">
            <a:extLst>
              <a:ext uri="{FF2B5EF4-FFF2-40B4-BE49-F238E27FC236}">
                <a16:creationId xmlns:a16="http://schemas.microsoft.com/office/drawing/2014/main" id="{80A8E43C-3CA2-044E-9AAD-CD5DD7DEB0C9}"/>
              </a:ext>
            </a:extLst>
          </p:cNvPr>
          <p:cNvSpPr>
            <a:spLocks noChangeArrowheads="1"/>
          </p:cNvSpPr>
          <p:nvPr/>
        </p:nvSpPr>
        <p:spPr bwMode="auto">
          <a:xfrm>
            <a:off x="3965575" y="4595813"/>
            <a:ext cx="1073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solidFill>
                  <a:srgbClr val="000000"/>
                </a:solidFill>
              </a:rPr>
              <a:t>YyRr</a:t>
            </a:r>
          </a:p>
        </p:txBody>
      </p:sp>
      <p:sp>
        <p:nvSpPr>
          <p:cNvPr id="427277" name="AutoShape 269">
            <a:extLst>
              <a:ext uri="{FF2B5EF4-FFF2-40B4-BE49-F238E27FC236}">
                <a16:creationId xmlns:a16="http://schemas.microsoft.com/office/drawing/2014/main" id="{315F6DED-03A6-2F4B-9721-FB8F1D906510}"/>
              </a:ext>
            </a:extLst>
          </p:cNvPr>
          <p:cNvSpPr>
            <a:spLocks noChangeArrowheads="1"/>
          </p:cNvSpPr>
          <p:nvPr/>
        </p:nvSpPr>
        <p:spPr bwMode="auto">
          <a:xfrm>
            <a:off x="5070475" y="4708525"/>
            <a:ext cx="768350" cy="609600"/>
          </a:xfrm>
          <a:custGeom>
            <a:avLst/>
            <a:gdLst>
              <a:gd name="T0" fmla="*/ 20498653 w 21600"/>
              <a:gd name="T1" fmla="*/ 0 h 21600"/>
              <a:gd name="T2" fmla="*/ 0 w 21600"/>
              <a:gd name="T3" fmla="*/ 8602133 h 21600"/>
              <a:gd name="T4" fmla="*/ 20498653 w 21600"/>
              <a:gd name="T5" fmla="*/ 17204267 h 21600"/>
              <a:gd name="T6" fmla="*/ 27331561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427278" name="AutoShape 270">
            <a:extLst>
              <a:ext uri="{FF2B5EF4-FFF2-40B4-BE49-F238E27FC236}">
                <a16:creationId xmlns:a16="http://schemas.microsoft.com/office/drawing/2014/main" id="{20970925-A5F1-3A4B-89C1-9FA33EF37C1C}"/>
              </a:ext>
            </a:extLst>
          </p:cNvPr>
          <p:cNvSpPr>
            <a:spLocks noChangeArrowheads="1"/>
          </p:cNvSpPr>
          <p:nvPr/>
        </p:nvSpPr>
        <p:spPr bwMode="auto">
          <a:xfrm flipH="1">
            <a:off x="3157538" y="4708525"/>
            <a:ext cx="768350" cy="609600"/>
          </a:xfrm>
          <a:custGeom>
            <a:avLst/>
            <a:gdLst>
              <a:gd name="T0" fmla="*/ 20498653 w 21600"/>
              <a:gd name="T1" fmla="*/ 0 h 21600"/>
              <a:gd name="T2" fmla="*/ 0 w 21600"/>
              <a:gd name="T3" fmla="*/ 8602133 h 21600"/>
              <a:gd name="T4" fmla="*/ 20498653 w 21600"/>
              <a:gd name="T5" fmla="*/ 17204267 h 21600"/>
              <a:gd name="T6" fmla="*/ 27331561 w 21600"/>
              <a:gd name="T7" fmla="*/ 860213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48" name="Freeform 271">
            <a:extLst>
              <a:ext uri="{FF2B5EF4-FFF2-40B4-BE49-F238E27FC236}">
                <a16:creationId xmlns:a16="http://schemas.microsoft.com/office/drawing/2014/main" id="{87CA92CE-E11C-674E-B019-782F78DC99FD}"/>
              </a:ext>
            </a:extLst>
          </p:cNvPr>
          <p:cNvSpPr>
            <a:spLocks/>
          </p:cNvSpPr>
          <p:nvPr/>
        </p:nvSpPr>
        <p:spPr bwMode="auto">
          <a:xfrm>
            <a:off x="4148138" y="5089525"/>
            <a:ext cx="76200" cy="304800"/>
          </a:xfrm>
          <a:custGeom>
            <a:avLst/>
            <a:gdLst>
              <a:gd name="T0" fmla="*/ 0 w 48"/>
              <a:gd name="T1" fmla="*/ 0 h 192"/>
              <a:gd name="T2" fmla="*/ 76200 w 48"/>
              <a:gd name="T3" fmla="*/ 152400 h 192"/>
              <a:gd name="T4" fmla="*/ 0 w 48"/>
              <a:gd name="T5" fmla="*/ 304800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FFEA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49" name="Freeform 272">
            <a:extLst>
              <a:ext uri="{FF2B5EF4-FFF2-40B4-BE49-F238E27FC236}">
                <a16:creationId xmlns:a16="http://schemas.microsoft.com/office/drawing/2014/main" id="{3855E619-A0FB-AF44-8AA4-D51117F7B2D9}"/>
              </a:ext>
            </a:extLst>
          </p:cNvPr>
          <p:cNvSpPr>
            <a:spLocks/>
          </p:cNvSpPr>
          <p:nvPr/>
        </p:nvSpPr>
        <p:spPr bwMode="auto">
          <a:xfrm>
            <a:off x="4370388" y="5156200"/>
            <a:ext cx="76200" cy="304800"/>
          </a:xfrm>
          <a:custGeom>
            <a:avLst/>
            <a:gdLst>
              <a:gd name="T0" fmla="*/ 0 w 48"/>
              <a:gd name="T1" fmla="*/ 0 h 192"/>
              <a:gd name="T2" fmla="*/ 76200 w 48"/>
              <a:gd name="T3" fmla="*/ 152400 h 192"/>
              <a:gd name="T4" fmla="*/ 0 w 48"/>
              <a:gd name="T5" fmla="*/ 304800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630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0" name="Freeform 273">
            <a:extLst>
              <a:ext uri="{FF2B5EF4-FFF2-40B4-BE49-F238E27FC236}">
                <a16:creationId xmlns:a16="http://schemas.microsoft.com/office/drawing/2014/main" id="{71A95B32-EEB5-FD4F-B90C-83927E680159}"/>
              </a:ext>
            </a:extLst>
          </p:cNvPr>
          <p:cNvSpPr>
            <a:spLocks/>
          </p:cNvSpPr>
          <p:nvPr/>
        </p:nvSpPr>
        <p:spPr bwMode="auto">
          <a:xfrm>
            <a:off x="4592638" y="5097463"/>
            <a:ext cx="114300" cy="457200"/>
          </a:xfrm>
          <a:custGeom>
            <a:avLst/>
            <a:gdLst>
              <a:gd name="T0" fmla="*/ 0 w 48"/>
              <a:gd name="T1" fmla="*/ 0 h 192"/>
              <a:gd name="T2" fmla="*/ 114300 w 48"/>
              <a:gd name="T3" fmla="*/ 228600 h 192"/>
              <a:gd name="T4" fmla="*/ 0 w 48"/>
              <a:gd name="T5" fmla="*/ 457200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0" y="0"/>
                </a:moveTo>
                <a:cubicBezTo>
                  <a:pt x="24" y="32"/>
                  <a:pt x="48" y="64"/>
                  <a:pt x="48" y="96"/>
                </a:cubicBezTo>
                <a:cubicBezTo>
                  <a:pt x="48" y="128"/>
                  <a:pt x="8" y="176"/>
                  <a:pt x="0" y="192"/>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4551" name="Freeform 274">
            <a:extLst>
              <a:ext uri="{FF2B5EF4-FFF2-40B4-BE49-F238E27FC236}">
                <a16:creationId xmlns:a16="http://schemas.microsoft.com/office/drawing/2014/main" id="{BDF2FF78-2623-2449-8423-FAEABD9BB9AB}"/>
              </a:ext>
            </a:extLst>
          </p:cNvPr>
          <p:cNvSpPr>
            <a:spLocks/>
          </p:cNvSpPr>
          <p:nvPr/>
        </p:nvSpPr>
        <p:spPr bwMode="auto">
          <a:xfrm>
            <a:off x="4822825" y="5072063"/>
            <a:ext cx="76200" cy="457200"/>
          </a:xfrm>
          <a:custGeom>
            <a:avLst/>
            <a:gdLst>
              <a:gd name="T0" fmla="*/ 0 w 72"/>
              <a:gd name="T1" fmla="*/ 0 h 331"/>
              <a:gd name="T2" fmla="*/ 35983 w 72"/>
              <a:gd name="T3" fmla="*/ 46963 h 331"/>
              <a:gd name="T4" fmla="*/ 10583 w 72"/>
              <a:gd name="T5" fmla="*/ 80114 h 331"/>
              <a:gd name="T6" fmla="*/ 50800 w 72"/>
              <a:gd name="T7" fmla="*/ 132602 h 331"/>
              <a:gd name="T8" fmla="*/ 61383 w 72"/>
              <a:gd name="T9" fmla="*/ 172659 h 331"/>
              <a:gd name="T10" fmla="*/ 25400 w 72"/>
              <a:gd name="T11" fmla="*/ 251391 h 331"/>
              <a:gd name="T12" fmla="*/ 65617 w 72"/>
              <a:gd name="T13" fmla="*/ 331505 h 331"/>
              <a:gd name="T14" fmla="*/ 61383 w 72"/>
              <a:gd name="T15" fmla="*/ 350842 h 331"/>
              <a:gd name="T16" fmla="*/ 30692 w 72"/>
              <a:gd name="T17" fmla="*/ 377086 h 331"/>
              <a:gd name="T18" fmla="*/ 45508 w 72"/>
              <a:gd name="T19" fmla="*/ 424050 h 331"/>
              <a:gd name="T20" fmla="*/ 76200 w 72"/>
              <a:gd name="T21" fmla="*/ 457200 h 3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331"/>
              <a:gd name="T35" fmla="*/ 72 w 72"/>
              <a:gd name="T36" fmla="*/ 331 h 3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331">
                <a:moveTo>
                  <a:pt x="0" y="0"/>
                </a:moveTo>
                <a:cubicBezTo>
                  <a:pt x="12" y="18"/>
                  <a:pt x="21" y="15"/>
                  <a:pt x="34" y="34"/>
                </a:cubicBezTo>
                <a:cubicBezTo>
                  <a:pt x="27" y="43"/>
                  <a:pt x="14" y="47"/>
                  <a:pt x="10" y="58"/>
                </a:cubicBezTo>
                <a:cubicBezTo>
                  <a:pt x="2" y="74"/>
                  <a:pt x="37" y="89"/>
                  <a:pt x="48" y="96"/>
                </a:cubicBezTo>
                <a:cubicBezTo>
                  <a:pt x="51" y="105"/>
                  <a:pt x="63" y="116"/>
                  <a:pt x="58" y="125"/>
                </a:cubicBezTo>
                <a:cubicBezTo>
                  <a:pt x="44" y="144"/>
                  <a:pt x="31" y="160"/>
                  <a:pt x="24" y="182"/>
                </a:cubicBezTo>
                <a:cubicBezTo>
                  <a:pt x="36" y="201"/>
                  <a:pt x="50" y="220"/>
                  <a:pt x="62" y="240"/>
                </a:cubicBezTo>
                <a:cubicBezTo>
                  <a:pt x="60" y="244"/>
                  <a:pt x="61" y="250"/>
                  <a:pt x="58" y="254"/>
                </a:cubicBezTo>
                <a:cubicBezTo>
                  <a:pt x="49" y="262"/>
                  <a:pt x="29" y="273"/>
                  <a:pt x="29" y="273"/>
                </a:cubicBezTo>
                <a:cubicBezTo>
                  <a:pt x="32" y="286"/>
                  <a:pt x="32" y="297"/>
                  <a:pt x="43" y="307"/>
                </a:cubicBezTo>
                <a:cubicBezTo>
                  <a:pt x="51" y="314"/>
                  <a:pt x="72" y="317"/>
                  <a:pt x="72" y="331"/>
                </a:cubicBezTo>
              </a:path>
            </a:pathLst>
          </a:custGeom>
          <a:noFill/>
          <a:ln w="571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7016">
                                            <p:txEl>
                                              <p:pRg st="0" end="0"/>
                                            </p:txEl>
                                          </p:spTgt>
                                        </p:tgtEl>
                                        <p:attrNameLst>
                                          <p:attrName>style.visibility</p:attrName>
                                        </p:attrNameLst>
                                      </p:cBhvr>
                                      <p:to>
                                        <p:strVal val="visible"/>
                                      </p:to>
                                    </p:set>
                                    <p:anim calcmode="lin" valueType="num">
                                      <p:cBhvr additive="base">
                                        <p:cTn id="7" dur="500" fill="hold"/>
                                        <p:tgtEl>
                                          <p:spTgt spid="4270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70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27016">
                                            <p:txEl>
                                              <p:pRg st="1" end="1"/>
                                            </p:txEl>
                                          </p:spTgt>
                                        </p:tgtEl>
                                        <p:attrNameLst>
                                          <p:attrName>style.visibility</p:attrName>
                                        </p:attrNameLst>
                                      </p:cBhvr>
                                      <p:to>
                                        <p:strVal val="visible"/>
                                      </p:to>
                                    </p:set>
                                    <p:anim calcmode="lin" valueType="num">
                                      <p:cBhvr additive="base">
                                        <p:cTn id="13" dur="500" fill="hold"/>
                                        <p:tgtEl>
                                          <p:spTgt spid="4270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270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4" name="Vibro Up"/>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427278"/>
                                        </p:tgtEl>
                                        <p:attrNameLst>
                                          <p:attrName>style.visibility</p:attrName>
                                        </p:attrNameLst>
                                      </p:cBhvr>
                                      <p:to>
                                        <p:strVal val="visible"/>
                                      </p:to>
                                    </p:set>
                                    <p:animEffect transition="in" filter="wipe(right)">
                                      <p:cBhvr>
                                        <p:cTn id="29" dur="500"/>
                                        <p:tgtEl>
                                          <p:spTgt spid="427278"/>
                                        </p:tgtEl>
                                      </p:cBhvr>
                                    </p:animEffect>
                                  </p:childTnLst>
                                  <p:subTnLst>
                                    <p:audio>
                                      <p:cMediaNode>
                                        <p:cTn display="0" masterRel="sameClick">
                                          <p:stCondLst>
                                            <p:cond evt="begin" delay="0">
                                              <p:tn val="27"/>
                                            </p:cond>
                                          </p:stCondLst>
                                          <p:endCondLst>
                                            <p:cond evt="onStopAudio" delay="0">
                                              <p:tgtEl>
                                                <p:sldTgt/>
                                              </p:tgtEl>
                                            </p:cond>
                                          </p:endCondLst>
                                        </p:cTn>
                                        <p:tgtEl>
                                          <p:sndTgt r:embed="rId5" name="Arrow"/>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32"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out)">
                                      <p:cBhvr>
                                        <p:cTn id="34" dur="1000"/>
                                        <p:tgtEl>
                                          <p:spTgt spid="22"/>
                                        </p:tgtEl>
                                      </p:cBhvr>
                                    </p:animEffect>
                                  </p:childTnLst>
                                  <p:subTnLst>
                                    <p:audio>
                                      <p:cMediaNode>
                                        <p:cTn display="0" masterRel="sameClick">
                                          <p:stCondLst>
                                            <p:cond evt="begin" delay="0">
                                              <p:tn val="32"/>
                                            </p:cond>
                                          </p:stCondLst>
                                          <p:endCondLst>
                                            <p:cond evt="onStopAudio" delay="0">
                                              <p:tgtEl>
                                                <p:sldTgt/>
                                              </p:tgtEl>
                                            </p:cond>
                                          </p:endCondLst>
                                        </p:cTn>
                                        <p:tgtEl>
                                          <p:sndTgt r:embed="rId4" name="Vibro Up"/>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subTnLst>
                                    <p:audio>
                                      <p:cMediaNode>
                                        <p:cTn display="0" masterRel="sameClick">
                                          <p:stCondLst>
                                            <p:cond evt="begin" delay="0">
                                              <p:tn val="42"/>
                                            </p:cond>
                                          </p:stCondLst>
                                          <p:endCondLst>
                                            <p:cond evt="onStopAudio" delay="0">
                                              <p:tgtEl>
                                                <p:sldTgt/>
                                              </p:tgtEl>
                                            </p:cond>
                                          </p:endCondLst>
                                        </p:cTn>
                                        <p:tgtEl>
                                          <p:sndTgt r:embed="rId4" name="Vibro Up"/>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27247">
                                            <p:txEl>
                                              <p:pRg st="0" end="0"/>
                                            </p:txEl>
                                          </p:spTgt>
                                        </p:tgtEl>
                                        <p:attrNameLst>
                                          <p:attrName>style.visibility</p:attrName>
                                        </p:attrNameLst>
                                      </p:cBhvr>
                                      <p:to>
                                        <p:strVal val="visible"/>
                                      </p:to>
                                    </p:set>
                                    <p:animEffect transition="in" filter="wipe(left)">
                                      <p:cBhvr>
                                        <p:cTn id="49" dur="500"/>
                                        <p:tgtEl>
                                          <p:spTgt spid="427247">
                                            <p:txEl>
                                              <p:pRg st="0" end="0"/>
                                            </p:txEl>
                                          </p:spTgt>
                                        </p:tgtEl>
                                      </p:cBhvr>
                                    </p:animEffect>
                                  </p:childTnLst>
                                  <p:subTnLst>
                                    <p:audio>
                                      <p:cMediaNode>
                                        <p:cTn display="0" masterRel="sameClick">
                                          <p:stCondLst>
                                            <p:cond evt="begin" delay="0">
                                              <p:tn val="47"/>
                                            </p:cond>
                                          </p:stCondLst>
                                          <p:endCondLst>
                                            <p:cond evt="onStopAudio" delay="0">
                                              <p:tgtEl>
                                                <p:sldTgt/>
                                              </p:tgtEl>
                                            </p:cond>
                                          </p:endCondLst>
                                        </p:cTn>
                                        <p:tgtEl>
                                          <p:sndTgt r:embed="rId6" name="Pong"/>
                                        </p:tgtEl>
                                      </p:cMediaNode>
                                    </p:audio>
                                  </p:subTnLst>
                                </p:cTn>
                              </p:par>
                            </p:childTnLst>
                          </p:cTn>
                        </p:par>
                        <p:par>
                          <p:cTn id="50" fill="hold" nodeType="afterGroup">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27248">
                                            <p:txEl>
                                              <p:pRg st="0" end="0"/>
                                            </p:txEl>
                                          </p:spTgt>
                                        </p:tgtEl>
                                        <p:attrNameLst>
                                          <p:attrName>style.visibility</p:attrName>
                                        </p:attrNameLst>
                                      </p:cBhvr>
                                      <p:to>
                                        <p:strVal val="visible"/>
                                      </p:to>
                                    </p:set>
                                    <p:animEffect transition="in" filter="wipe(left)">
                                      <p:cBhvr>
                                        <p:cTn id="53" dur="500"/>
                                        <p:tgtEl>
                                          <p:spTgt spid="427248">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subTnLst>
                                    <p:audio>
                                      <p:cMediaNode>
                                        <p:cTn display="0" masterRel="sameClick">
                                          <p:stCondLst>
                                            <p:cond evt="begin" delay="0">
                                              <p:tn val="56"/>
                                            </p:cond>
                                          </p:stCondLst>
                                          <p:endCondLst>
                                            <p:cond evt="onStopAudio" delay="0">
                                              <p:tgtEl>
                                                <p:sldTgt/>
                                              </p:tgtEl>
                                            </p:cond>
                                          </p:endCondLst>
                                        </p:cTn>
                                        <p:tgtEl>
                                          <p:sndTgt r:embed="rId4" name="Vibro Up"/>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427249">
                                            <p:txEl>
                                              <p:pRg st="0" end="0"/>
                                            </p:txEl>
                                          </p:spTgt>
                                        </p:tgtEl>
                                        <p:attrNameLst>
                                          <p:attrName>style.visibility</p:attrName>
                                        </p:attrNameLst>
                                      </p:cBhvr>
                                      <p:to>
                                        <p:strVal val="visible"/>
                                      </p:to>
                                    </p:set>
                                    <p:animEffect transition="in" filter="wipe(left)">
                                      <p:cBhvr>
                                        <p:cTn id="63" dur="500"/>
                                        <p:tgtEl>
                                          <p:spTgt spid="427249">
                                            <p:txEl>
                                              <p:pRg st="0" end="0"/>
                                            </p:txEl>
                                          </p:spTgt>
                                        </p:tgtEl>
                                      </p:cBhvr>
                                    </p:animEffect>
                                  </p:childTnLst>
                                  <p:subTnLst>
                                    <p:audio>
                                      <p:cMediaNode>
                                        <p:cTn display="0" masterRel="sameClick">
                                          <p:stCondLst>
                                            <p:cond evt="begin" delay="0">
                                              <p:tn val="61"/>
                                            </p:cond>
                                          </p:stCondLst>
                                          <p:endCondLst>
                                            <p:cond evt="onStopAudio" delay="0">
                                              <p:tgtEl>
                                                <p:sldTgt/>
                                              </p:tgtEl>
                                            </p:cond>
                                          </p:endCondLst>
                                        </p:cTn>
                                        <p:tgtEl>
                                          <p:sndTgt r:embed="rId6" name="Pong"/>
                                        </p:tgtEl>
                                      </p:cMediaNode>
                                    </p:audio>
                                  </p:subTnLst>
                                </p:cTn>
                              </p:par>
                            </p:childTnLst>
                          </p:cTn>
                        </p:par>
                        <p:par>
                          <p:cTn id="64" fill="hold" nodeType="afterGroup">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427250">
                                            <p:txEl>
                                              <p:pRg st="0" end="0"/>
                                            </p:txEl>
                                          </p:spTgt>
                                        </p:tgtEl>
                                        <p:attrNameLst>
                                          <p:attrName>style.visibility</p:attrName>
                                        </p:attrNameLst>
                                      </p:cBhvr>
                                      <p:to>
                                        <p:strVal val="visible"/>
                                      </p:to>
                                    </p:set>
                                    <p:animEffect transition="in" filter="wipe(left)">
                                      <p:cBhvr>
                                        <p:cTn id="67" dur="500"/>
                                        <p:tgtEl>
                                          <p:spTgt spid="42725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27277"/>
                                        </p:tgtEl>
                                        <p:attrNameLst>
                                          <p:attrName>style.visibility</p:attrName>
                                        </p:attrNameLst>
                                      </p:cBhvr>
                                      <p:to>
                                        <p:strVal val="visible"/>
                                      </p:to>
                                    </p:set>
                                    <p:animEffect transition="in" filter="wipe(left)">
                                      <p:cBhvr>
                                        <p:cTn id="72" dur="500"/>
                                        <p:tgtEl>
                                          <p:spTgt spid="427277"/>
                                        </p:tgtEl>
                                      </p:cBhvr>
                                    </p:animEffect>
                                  </p:childTnLst>
                                  <p:subTnLst>
                                    <p:audio>
                                      <p:cMediaNode>
                                        <p:cTn display="0" masterRel="sameClick">
                                          <p:stCondLst>
                                            <p:cond evt="begin" delay="0">
                                              <p:tn val="70"/>
                                            </p:cond>
                                          </p:stCondLst>
                                          <p:endCondLst>
                                            <p:cond evt="onStopAudio" delay="0">
                                              <p:tgtEl>
                                                <p:sldTgt/>
                                              </p:tgtEl>
                                            </p:cond>
                                          </p:endCondLst>
                                        </p:cTn>
                                        <p:tgtEl>
                                          <p:sndTgt r:embed="rId5" name="Arrow"/>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6" presetClass="entr" presetSubtype="32" fill="hold"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circle(out)">
                                      <p:cBhvr>
                                        <p:cTn id="77" dur="1000"/>
                                        <p:tgtEl>
                                          <p:spTgt spid="23"/>
                                        </p:tgtEl>
                                      </p:cBhvr>
                                    </p:animEffect>
                                  </p:childTnLst>
                                  <p:subTnLst>
                                    <p:audio>
                                      <p:cMediaNode>
                                        <p:cTn display="0" masterRel="sameClick">
                                          <p:stCondLst>
                                            <p:cond evt="begin" delay="0">
                                              <p:tn val="75"/>
                                            </p:cond>
                                          </p:stCondLst>
                                          <p:endCondLst>
                                            <p:cond evt="onStopAudio" delay="0">
                                              <p:tgtEl>
                                                <p:sldTgt/>
                                              </p:tgtEl>
                                            </p:cond>
                                          </p:endCondLst>
                                        </p:cTn>
                                        <p:tgtEl>
                                          <p:sndTgt r:embed="rId4" name="Vibro Up"/>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left)">
                                      <p:cBhvr>
                                        <p:cTn id="87" dur="500"/>
                                        <p:tgtEl>
                                          <p:spTgt spid="9"/>
                                        </p:tgtEl>
                                      </p:cBhvr>
                                    </p:animEffect>
                                  </p:childTnLst>
                                  <p:subTnLst>
                                    <p:audio>
                                      <p:cMediaNode>
                                        <p:cTn display="0" masterRel="sameClick">
                                          <p:stCondLst>
                                            <p:cond evt="begin" delay="0">
                                              <p:tn val="85"/>
                                            </p:cond>
                                          </p:stCondLst>
                                          <p:endCondLst>
                                            <p:cond evt="onStopAudio" delay="0">
                                              <p:tgtEl>
                                                <p:sldTgt/>
                                              </p:tgtEl>
                                            </p:cond>
                                          </p:endCondLst>
                                        </p:cTn>
                                        <p:tgtEl>
                                          <p:sndTgt r:embed="rId4" name="Vibro Up"/>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427251">
                                            <p:txEl>
                                              <p:pRg st="0" end="0"/>
                                            </p:txEl>
                                          </p:spTgt>
                                        </p:tgtEl>
                                        <p:attrNameLst>
                                          <p:attrName>style.visibility</p:attrName>
                                        </p:attrNameLst>
                                      </p:cBhvr>
                                      <p:to>
                                        <p:strVal val="visible"/>
                                      </p:to>
                                    </p:set>
                                    <p:animEffect transition="in" filter="wipe(left)">
                                      <p:cBhvr>
                                        <p:cTn id="92" dur="500"/>
                                        <p:tgtEl>
                                          <p:spTgt spid="427251">
                                            <p:txEl>
                                              <p:pRg st="0" end="0"/>
                                            </p:txEl>
                                          </p:spTgt>
                                        </p:tgtEl>
                                      </p:cBhvr>
                                    </p:animEffect>
                                  </p:childTnLst>
                                  <p:subTnLst>
                                    <p:audio>
                                      <p:cMediaNode>
                                        <p:cTn display="0" masterRel="sameClick">
                                          <p:stCondLst>
                                            <p:cond evt="begin" delay="0">
                                              <p:tn val="90"/>
                                            </p:cond>
                                          </p:stCondLst>
                                          <p:endCondLst>
                                            <p:cond evt="onStopAudio" delay="0">
                                              <p:tgtEl>
                                                <p:sldTgt/>
                                              </p:tgtEl>
                                            </p:cond>
                                          </p:endCondLst>
                                        </p:cTn>
                                        <p:tgtEl>
                                          <p:sndTgt r:embed="rId6" name="Pong"/>
                                        </p:tgtEl>
                                      </p:cMediaNode>
                                    </p:audio>
                                  </p:subTnLst>
                                </p:cTn>
                              </p:par>
                            </p:childTnLst>
                          </p:cTn>
                        </p:par>
                        <p:par>
                          <p:cTn id="93" fill="hold" nodeType="afterGroup">
                            <p:stCondLst>
                              <p:cond delay="500"/>
                            </p:stCondLst>
                            <p:childTnLst>
                              <p:par>
                                <p:cTn id="94" presetID="22" presetClass="entr" presetSubtype="8" fill="hold" grpId="0" nodeType="afterEffect">
                                  <p:stCondLst>
                                    <p:cond delay="0"/>
                                  </p:stCondLst>
                                  <p:childTnLst>
                                    <p:set>
                                      <p:cBhvr>
                                        <p:cTn id="95" dur="1" fill="hold">
                                          <p:stCondLst>
                                            <p:cond delay="0"/>
                                          </p:stCondLst>
                                        </p:cTn>
                                        <p:tgtEl>
                                          <p:spTgt spid="427252">
                                            <p:txEl>
                                              <p:pRg st="0" end="0"/>
                                            </p:txEl>
                                          </p:spTgt>
                                        </p:tgtEl>
                                        <p:attrNameLst>
                                          <p:attrName>style.visibility</p:attrName>
                                        </p:attrNameLst>
                                      </p:cBhvr>
                                      <p:to>
                                        <p:strVal val="visible"/>
                                      </p:to>
                                    </p:set>
                                    <p:animEffect transition="in" filter="wipe(left)">
                                      <p:cBhvr>
                                        <p:cTn id="96" dur="500"/>
                                        <p:tgtEl>
                                          <p:spTgt spid="427252">
                                            <p:txEl>
                                              <p:pRg st="0" end="0"/>
                                            </p:txEl>
                                          </p:spTgt>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subTnLst>
                                    <p:audio>
                                      <p:cMediaNode>
                                        <p:cTn display="0" masterRel="sameClick">
                                          <p:stCondLst>
                                            <p:cond evt="begin" delay="0">
                                              <p:tn val="99"/>
                                            </p:cond>
                                          </p:stCondLst>
                                          <p:endCondLst>
                                            <p:cond evt="onStopAudio" delay="0">
                                              <p:tgtEl>
                                                <p:sldTgt/>
                                              </p:tgtEl>
                                            </p:cond>
                                          </p:endCondLst>
                                        </p:cTn>
                                        <p:tgtEl>
                                          <p:sndTgt r:embed="rId4" name="Vibro Up"/>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27253">
                                            <p:txEl>
                                              <p:pRg st="0" end="0"/>
                                            </p:txEl>
                                          </p:spTgt>
                                        </p:tgtEl>
                                        <p:attrNameLst>
                                          <p:attrName>style.visibility</p:attrName>
                                        </p:attrNameLst>
                                      </p:cBhvr>
                                      <p:to>
                                        <p:strVal val="visible"/>
                                      </p:to>
                                    </p:set>
                                    <p:animEffect transition="in" filter="wipe(left)">
                                      <p:cBhvr>
                                        <p:cTn id="106" dur="500"/>
                                        <p:tgtEl>
                                          <p:spTgt spid="427253">
                                            <p:txEl>
                                              <p:pRg st="0" end="0"/>
                                            </p:txEl>
                                          </p:spTgt>
                                        </p:tgtEl>
                                      </p:cBhvr>
                                    </p:animEffect>
                                  </p:childTnLst>
                                  <p:subTnLst>
                                    <p:audio>
                                      <p:cMediaNode>
                                        <p:cTn display="0" masterRel="sameClick">
                                          <p:stCondLst>
                                            <p:cond evt="begin" delay="0">
                                              <p:tn val="104"/>
                                            </p:cond>
                                          </p:stCondLst>
                                          <p:endCondLst>
                                            <p:cond evt="onStopAudio" delay="0">
                                              <p:tgtEl>
                                                <p:sldTgt/>
                                              </p:tgtEl>
                                            </p:cond>
                                          </p:endCondLst>
                                        </p:cTn>
                                        <p:tgtEl>
                                          <p:sndTgt r:embed="rId6" name="Pong"/>
                                        </p:tgtEl>
                                      </p:cMediaNode>
                                    </p:audio>
                                  </p:subTnLst>
                                </p:cTn>
                              </p:par>
                            </p:childTnLst>
                          </p:cTn>
                        </p:par>
                        <p:par>
                          <p:cTn id="107" fill="hold" nodeType="afterGroup">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427254">
                                            <p:txEl>
                                              <p:pRg st="0" end="0"/>
                                            </p:txEl>
                                          </p:spTgt>
                                        </p:tgtEl>
                                        <p:attrNameLst>
                                          <p:attrName>style.visibility</p:attrName>
                                        </p:attrNameLst>
                                      </p:cBhvr>
                                      <p:to>
                                        <p:strVal val="visible"/>
                                      </p:to>
                                    </p:set>
                                    <p:animEffect transition="in" filter="wipe(left)">
                                      <p:cBhvr>
                                        <p:cTn id="110" dur="500"/>
                                        <p:tgtEl>
                                          <p:spTgt spid="427254">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427200"/>
                                        </p:tgtEl>
                                        <p:attrNameLst>
                                          <p:attrName>style.visibility</p:attrName>
                                        </p:attrNameLst>
                                      </p:cBhvr>
                                      <p:to>
                                        <p:strVal val="visible"/>
                                      </p:to>
                                    </p:set>
                                    <p:anim calcmode="lin" valueType="num">
                                      <p:cBhvr additive="base">
                                        <p:cTn id="115" dur="500" fill="hold"/>
                                        <p:tgtEl>
                                          <p:spTgt spid="427200"/>
                                        </p:tgtEl>
                                        <p:attrNameLst>
                                          <p:attrName>ppt_x</p:attrName>
                                        </p:attrNameLst>
                                      </p:cBhvr>
                                      <p:tavLst>
                                        <p:tav tm="0">
                                          <p:val>
                                            <p:strVal val="0-#ppt_w/2"/>
                                          </p:val>
                                        </p:tav>
                                        <p:tav tm="100000">
                                          <p:val>
                                            <p:strVal val="#ppt_x"/>
                                          </p:val>
                                        </p:tav>
                                      </p:tavLst>
                                    </p:anim>
                                    <p:anim calcmode="lin" valueType="num">
                                      <p:cBhvr additive="base">
                                        <p:cTn id="116" dur="500" fill="hold"/>
                                        <p:tgtEl>
                                          <p:spTgt spid="427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3" name="Whoosh"/>
                                        </p:tgtEl>
                                      </p:cMediaNode>
                                    </p:audio>
                                  </p:subTnLst>
                                </p:cTn>
                              </p:par>
                            </p:childTnLst>
                          </p:cTn>
                        </p:par>
                        <p:par>
                          <p:cTn id="117" fill="hold" nodeType="afterGroup">
                            <p:stCondLst>
                              <p:cond delay="500"/>
                            </p:stCondLst>
                            <p:childTnLst>
                              <p:par>
                                <p:cTn id="118" presetID="2" presetClass="entr" presetSubtype="8" fill="hold" grpId="0" nodeType="afterEffect">
                                  <p:stCondLst>
                                    <p:cond delay="0"/>
                                  </p:stCondLst>
                                  <p:childTnLst>
                                    <p:set>
                                      <p:cBhvr>
                                        <p:cTn id="119" dur="1" fill="hold">
                                          <p:stCondLst>
                                            <p:cond delay="0"/>
                                          </p:stCondLst>
                                        </p:cTn>
                                        <p:tgtEl>
                                          <p:spTgt spid="427193"/>
                                        </p:tgtEl>
                                        <p:attrNameLst>
                                          <p:attrName>style.visibility</p:attrName>
                                        </p:attrNameLst>
                                      </p:cBhvr>
                                      <p:to>
                                        <p:strVal val="visible"/>
                                      </p:to>
                                    </p:set>
                                    <p:anim calcmode="lin" valueType="num">
                                      <p:cBhvr additive="base">
                                        <p:cTn id="120" dur="500" fill="hold"/>
                                        <p:tgtEl>
                                          <p:spTgt spid="427193"/>
                                        </p:tgtEl>
                                        <p:attrNameLst>
                                          <p:attrName>ppt_x</p:attrName>
                                        </p:attrNameLst>
                                      </p:cBhvr>
                                      <p:tavLst>
                                        <p:tav tm="0">
                                          <p:val>
                                            <p:strVal val="0-#ppt_w/2"/>
                                          </p:val>
                                        </p:tav>
                                        <p:tav tm="100000">
                                          <p:val>
                                            <p:strVal val="#ppt_x"/>
                                          </p:val>
                                        </p:tav>
                                      </p:tavLst>
                                    </p:anim>
                                    <p:anim calcmode="lin" valueType="num">
                                      <p:cBhvr additive="base">
                                        <p:cTn id="121" dur="500" fill="hold"/>
                                        <p:tgtEl>
                                          <p:spTgt spid="4271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3" name="Whoosh"/>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8" fill="hold" grpId="0" nodeType="clickEffect">
                                  <p:stCondLst>
                                    <p:cond delay="0"/>
                                  </p:stCondLst>
                                  <p:childTnLst>
                                    <p:set>
                                      <p:cBhvr>
                                        <p:cTn id="125" dur="1" fill="hold">
                                          <p:stCondLst>
                                            <p:cond delay="0"/>
                                          </p:stCondLst>
                                        </p:cTn>
                                        <p:tgtEl>
                                          <p:spTgt spid="427194"/>
                                        </p:tgtEl>
                                        <p:attrNameLst>
                                          <p:attrName>style.visibility</p:attrName>
                                        </p:attrNameLst>
                                      </p:cBhvr>
                                      <p:to>
                                        <p:strVal val="visible"/>
                                      </p:to>
                                    </p:set>
                                    <p:anim calcmode="lin" valueType="num">
                                      <p:cBhvr additive="base">
                                        <p:cTn id="126" dur="500" fill="hold"/>
                                        <p:tgtEl>
                                          <p:spTgt spid="427194"/>
                                        </p:tgtEl>
                                        <p:attrNameLst>
                                          <p:attrName>ppt_x</p:attrName>
                                        </p:attrNameLst>
                                      </p:cBhvr>
                                      <p:tavLst>
                                        <p:tav tm="0">
                                          <p:val>
                                            <p:strVal val="0-#ppt_w/2"/>
                                          </p:val>
                                        </p:tav>
                                        <p:tav tm="100000">
                                          <p:val>
                                            <p:strVal val="#ppt_x"/>
                                          </p:val>
                                        </p:tav>
                                      </p:tavLst>
                                    </p:anim>
                                    <p:anim calcmode="lin" valueType="num">
                                      <p:cBhvr additive="base">
                                        <p:cTn id="127" dur="500" fill="hold"/>
                                        <p:tgtEl>
                                          <p:spTgt spid="427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3" name="Whoosh"/>
                                        </p:tgtEl>
                                      </p:cMediaNode>
                                    </p:audio>
                                  </p:subTnLst>
                                </p:cTn>
                              </p:par>
                            </p:childTnLst>
                          </p:cTn>
                        </p:par>
                        <p:par>
                          <p:cTn id="128" fill="hold" nodeType="afterGroup">
                            <p:stCondLst>
                              <p:cond delay="500"/>
                            </p:stCondLst>
                            <p:childTnLst>
                              <p:par>
                                <p:cTn id="129" presetID="2" presetClass="entr" presetSubtype="8" fill="hold" grpId="0" nodeType="afterEffect">
                                  <p:stCondLst>
                                    <p:cond delay="0"/>
                                  </p:stCondLst>
                                  <p:childTnLst>
                                    <p:set>
                                      <p:cBhvr>
                                        <p:cTn id="130" dur="1" fill="hold">
                                          <p:stCondLst>
                                            <p:cond delay="0"/>
                                          </p:stCondLst>
                                        </p:cTn>
                                        <p:tgtEl>
                                          <p:spTgt spid="427198"/>
                                        </p:tgtEl>
                                        <p:attrNameLst>
                                          <p:attrName>style.visibility</p:attrName>
                                        </p:attrNameLst>
                                      </p:cBhvr>
                                      <p:to>
                                        <p:strVal val="visible"/>
                                      </p:to>
                                    </p:set>
                                    <p:anim calcmode="lin" valueType="num">
                                      <p:cBhvr additive="base">
                                        <p:cTn id="131" dur="500" fill="hold"/>
                                        <p:tgtEl>
                                          <p:spTgt spid="427198"/>
                                        </p:tgtEl>
                                        <p:attrNameLst>
                                          <p:attrName>ppt_x</p:attrName>
                                        </p:attrNameLst>
                                      </p:cBhvr>
                                      <p:tavLst>
                                        <p:tav tm="0">
                                          <p:val>
                                            <p:strVal val="0-#ppt_w/2"/>
                                          </p:val>
                                        </p:tav>
                                        <p:tav tm="100000">
                                          <p:val>
                                            <p:strVal val="#ppt_x"/>
                                          </p:val>
                                        </p:tav>
                                      </p:tavLst>
                                    </p:anim>
                                    <p:anim calcmode="lin" valueType="num">
                                      <p:cBhvr additive="base">
                                        <p:cTn id="132" dur="500" fill="hold"/>
                                        <p:tgtEl>
                                          <p:spTgt spid="427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9"/>
                                            </p:cond>
                                          </p:stCondLst>
                                          <p:endCondLst>
                                            <p:cond evt="onStopAudio" delay="0">
                                              <p:tgtEl>
                                                <p:sldTgt/>
                                              </p:tgtEl>
                                            </p:cond>
                                          </p:endCondLst>
                                        </p:cTn>
                                        <p:tgtEl>
                                          <p:sndTgt r:embed="rId3" name="Whoosh"/>
                                        </p:tgtEl>
                                      </p:cMediaNode>
                                    </p:audio>
                                  </p:sub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8" fill="hold" grpId="0" nodeType="clickEffect">
                                  <p:stCondLst>
                                    <p:cond delay="0"/>
                                  </p:stCondLst>
                                  <p:childTnLst>
                                    <p:set>
                                      <p:cBhvr>
                                        <p:cTn id="136" dur="1" fill="hold">
                                          <p:stCondLst>
                                            <p:cond delay="0"/>
                                          </p:stCondLst>
                                        </p:cTn>
                                        <p:tgtEl>
                                          <p:spTgt spid="427195"/>
                                        </p:tgtEl>
                                        <p:attrNameLst>
                                          <p:attrName>style.visibility</p:attrName>
                                        </p:attrNameLst>
                                      </p:cBhvr>
                                      <p:to>
                                        <p:strVal val="visible"/>
                                      </p:to>
                                    </p:set>
                                    <p:anim calcmode="lin" valueType="num">
                                      <p:cBhvr additive="base">
                                        <p:cTn id="137" dur="500" fill="hold"/>
                                        <p:tgtEl>
                                          <p:spTgt spid="427195"/>
                                        </p:tgtEl>
                                        <p:attrNameLst>
                                          <p:attrName>ppt_x</p:attrName>
                                        </p:attrNameLst>
                                      </p:cBhvr>
                                      <p:tavLst>
                                        <p:tav tm="0">
                                          <p:val>
                                            <p:strVal val="0-#ppt_w/2"/>
                                          </p:val>
                                        </p:tav>
                                        <p:tav tm="100000">
                                          <p:val>
                                            <p:strVal val="#ppt_x"/>
                                          </p:val>
                                        </p:tav>
                                      </p:tavLst>
                                    </p:anim>
                                    <p:anim calcmode="lin" valueType="num">
                                      <p:cBhvr additive="base">
                                        <p:cTn id="138" dur="500" fill="hold"/>
                                        <p:tgtEl>
                                          <p:spTgt spid="427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3" name="Whoosh"/>
                                        </p:tgtEl>
                                      </p:cMediaNode>
                                    </p:audio>
                                  </p:subTnLst>
                                </p:cTn>
                              </p:par>
                            </p:childTnLst>
                          </p:cTn>
                        </p:par>
                        <p:par>
                          <p:cTn id="139" fill="hold" nodeType="afterGroup">
                            <p:stCondLst>
                              <p:cond delay="500"/>
                            </p:stCondLst>
                            <p:childTnLst>
                              <p:par>
                                <p:cTn id="140" presetID="2" presetClass="entr" presetSubtype="8" fill="hold" grpId="0" nodeType="afterEffect">
                                  <p:stCondLst>
                                    <p:cond delay="0"/>
                                  </p:stCondLst>
                                  <p:childTnLst>
                                    <p:set>
                                      <p:cBhvr>
                                        <p:cTn id="141" dur="1" fill="hold">
                                          <p:stCondLst>
                                            <p:cond delay="0"/>
                                          </p:stCondLst>
                                        </p:cTn>
                                        <p:tgtEl>
                                          <p:spTgt spid="427196"/>
                                        </p:tgtEl>
                                        <p:attrNameLst>
                                          <p:attrName>style.visibility</p:attrName>
                                        </p:attrNameLst>
                                      </p:cBhvr>
                                      <p:to>
                                        <p:strVal val="visible"/>
                                      </p:to>
                                    </p:set>
                                    <p:anim calcmode="lin" valueType="num">
                                      <p:cBhvr additive="base">
                                        <p:cTn id="142" dur="500" fill="hold"/>
                                        <p:tgtEl>
                                          <p:spTgt spid="427196"/>
                                        </p:tgtEl>
                                        <p:attrNameLst>
                                          <p:attrName>ppt_x</p:attrName>
                                        </p:attrNameLst>
                                      </p:cBhvr>
                                      <p:tavLst>
                                        <p:tav tm="0">
                                          <p:val>
                                            <p:strVal val="0-#ppt_w/2"/>
                                          </p:val>
                                        </p:tav>
                                        <p:tav tm="100000">
                                          <p:val>
                                            <p:strVal val="#ppt_x"/>
                                          </p:val>
                                        </p:tav>
                                      </p:tavLst>
                                    </p:anim>
                                    <p:anim calcmode="lin" valueType="num">
                                      <p:cBhvr additive="base">
                                        <p:cTn id="143" dur="500" fill="hold"/>
                                        <p:tgtEl>
                                          <p:spTgt spid="427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0"/>
                                            </p:cond>
                                          </p:stCondLst>
                                          <p:endCondLst>
                                            <p:cond evt="onStopAudio" delay="0">
                                              <p:tgtEl>
                                                <p:sldTgt/>
                                              </p:tgtEl>
                                            </p:cond>
                                          </p:endCondLst>
                                        </p:cTn>
                                        <p:tgtEl>
                                          <p:sndTgt r:embed="rId3" name="Whoosh"/>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 presetClass="entr" presetSubtype="8" fill="hold" grpId="0" nodeType="clickEffect">
                                  <p:stCondLst>
                                    <p:cond delay="0"/>
                                  </p:stCondLst>
                                  <p:childTnLst>
                                    <p:set>
                                      <p:cBhvr>
                                        <p:cTn id="147" dur="1" fill="hold">
                                          <p:stCondLst>
                                            <p:cond delay="0"/>
                                          </p:stCondLst>
                                        </p:cTn>
                                        <p:tgtEl>
                                          <p:spTgt spid="427197"/>
                                        </p:tgtEl>
                                        <p:attrNameLst>
                                          <p:attrName>style.visibility</p:attrName>
                                        </p:attrNameLst>
                                      </p:cBhvr>
                                      <p:to>
                                        <p:strVal val="visible"/>
                                      </p:to>
                                    </p:set>
                                    <p:anim calcmode="lin" valueType="num">
                                      <p:cBhvr additive="base">
                                        <p:cTn id="148" dur="500" fill="hold"/>
                                        <p:tgtEl>
                                          <p:spTgt spid="427197"/>
                                        </p:tgtEl>
                                        <p:attrNameLst>
                                          <p:attrName>ppt_x</p:attrName>
                                        </p:attrNameLst>
                                      </p:cBhvr>
                                      <p:tavLst>
                                        <p:tav tm="0">
                                          <p:val>
                                            <p:strVal val="0-#ppt_w/2"/>
                                          </p:val>
                                        </p:tav>
                                        <p:tav tm="100000">
                                          <p:val>
                                            <p:strVal val="#ppt_x"/>
                                          </p:val>
                                        </p:tav>
                                      </p:tavLst>
                                    </p:anim>
                                    <p:anim calcmode="lin" valueType="num">
                                      <p:cBhvr additive="base">
                                        <p:cTn id="149" dur="500" fill="hold"/>
                                        <p:tgtEl>
                                          <p:spTgt spid="427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6"/>
                                            </p:cond>
                                          </p:stCondLst>
                                          <p:endCondLst>
                                            <p:cond evt="onStopAudio" delay="0">
                                              <p:tgtEl>
                                                <p:sldTgt/>
                                              </p:tgtEl>
                                            </p:cond>
                                          </p:endCondLst>
                                        </p:cTn>
                                        <p:tgtEl>
                                          <p:sndTgt r:embed="rId3" name="Whoosh"/>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2" presetClass="entr" presetSubtype="8" fill="hold" grpId="0" nodeType="clickEffect">
                                  <p:stCondLst>
                                    <p:cond delay="0"/>
                                  </p:stCondLst>
                                  <p:childTnLst>
                                    <p:set>
                                      <p:cBhvr>
                                        <p:cTn id="153" dur="1" fill="hold">
                                          <p:stCondLst>
                                            <p:cond delay="0"/>
                                          </p:stCondLst>
                                        </p:cTn>
                                        <p:tgtEl>
                                          <p:spTgt spid="427016">
                                            <p:txEl>
                                              <p:pRg st="2" end="2"/>
                                            </p:txEl>
                                          </p:spTgt>
                                        </p:tgtEl>
                                        <p:attrNameLst>
                                          <p:attrName>style.visibility</p:attrName>
                                        </p:attrNameLst>
                                      </p:cBhvr>
                                      <p:to>
                                        <p:strVal val="visible"/>
                                      </p:to>
                                    </p:set>
                                    <p:anim calcmode="lin" valueType="num">
                                      <p:cBhvr additive="base">
                                        <p:cTn id="154" dur="500" fill="hold"/>
                                        <p:tgtEl>
                                          <p:spTgt spid="427016">
                                            <p:txEl>
                                              <p:pRg st="2" end="2"/>
                                            </p:txEl>
                                          </p:spTgt>
                                        </p:tgtEl>
                                        <p:attrNameLst>
                                          <p:attrName>ppt_x</p:attrName>
                                        </p:attrNameLst>
                                      </p:cBhvr>
                                      <p:tavLst>
                                        <p:tav tm="0">
                                          <p:val>
                                            <p:strVal val="0-#ppt_w/2"/>
                                          </p:val>
                                        </p:tav>
                                        <p:tav tm="100000">
                                          <p:val>
                                            <p:strVal val="#ppt_x"/>
                                          </p:val>
                                        </p:tav>
                                      </p:tavLst>
                                    </p:anim>
                                    <p:anim calcmode="lin" valueType="num">
                                      <p:cBhvr additive="base">
                                        <p:cTn id="155" dur="500" fill="hold"/>
                                        <p:tgtEl>
                                          <p:spTgt spid="4270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2"/>
                                            </p:cond>
                                          </p:stCondLst>
                                          <p:endCondLst>
                                            <p:cond evt="onStopAudio" delay="0">
                                              <p:tgtEl>
                                                <p:sldTgt/>
                                              </p:tgtEl>
                                            </p:cond>
                                          </p:endCondLst>
                                        </p:cTn>
                                        <p:tgtEl>
                                          <p:sndTgt r:embed="rId3" name="Whoosh"/>
                                        </p:tgtEl>
                                      </p:cMediaNode>
                                    </p:audio>
                                  </p:subTnLst>
                                </p:cTn>
                              </p:par>
                            </p:childTnLst>
                          </p:cTn>
                        </p:par>
                      </p:childTnLst>
                    </p:cTn>
                  </p:par>
                  <p:par>
                    <p:cTn id="156" fill="hold" nodeType="clickPar">
                      <p:stCondLst>
                        <p:cond delay="indefinite"/>
                      </p:stCondLst>
                      <p:childTnLst>
                        <p:par>
                          <p:cTn id="157" fill="hold" nodeType="withGroup">
                            <p:stCondLst>
                              <p:cond delay="0"/>
                            </p:stCondLst>
                            <p:childTnLst>
                              <p:par>
                                <p:cTn id="158" presetID="2" presetClass="entr" presetSubtype="8" fill="hold" grpId="0" nodeType="clickEffect">
                                  <p:stCondLst>
                                    <p:cond delay="0"/>
                                  </p:stCondLst>
                                  <p:childTnLst>
                                    <p:set>
                                      <p:cBhvr>
                                        <p:cTn id="159" dur="1" fill="hold">
                                          <p:stCondLst>
                                            <p:cond delay="0"/>
                                          </p:stCondLst>
                                        </p:cTn>
                                        <p:tgtEl>
                                          <p:spTgt spid="427016">
                                            <p:txEl>
                                              <p:pRg st="3" end="3"/>
                                            </p:txEl>
                                          </p:spTgt>
                                        </p:tgtEl>
                                        <p:attrNameLst>
                                          <p:attrName>style.visibility</p:attrName>
                                        </p:attrNameLst>
                                      </p:cBhvr>
                                      <p:to>
                                        <p:strVal val="visible"/>
                                      </p:to>
                                    </p:set>
                                    <p:anim calcmode="lin" valueType="num">
                                      <p:cBhvr additive="base">
                                        <p:cTn id="160" dur="500" fill="hold"/>
                                        <p:tgtEl>
                                          <p:spTgt spid="427016">
                                            <p:txEl>
                                              <p:pRg st="3" end="3"/>
                                            </p:txEl>
                                          </p:spTgt>
                                        </p:tgtEl>
                                        <p:attrNameLst>
                                          <p:attrName>ppt_x</p:attrName>
                                        </p:attrNameLst>
                                      </p:cBhvr>
                                      <p:tavLst>
                                        <p:tav tm="0">
                                          <p:val>
                                            <p:strVal val="0-#ppt_w/2"/>
                                          </p:val>
                                        </p:tav>
                                        <p:tav tm="100000">
                                          <p:val>
                                            <p:strVal val="#ppt_x"/>
                                          </p:val>
                                        </p:tav>
                                      </p:tavLst>
                                    </p:anim>
                                    <p:anim calcmode="lin" valueType="num">
                                      <p:cBhvr additive="base">
                                        <p:cTn id="161" dur="500" fill="hold"/>
                                        <p:tgtEl>
                                          <p:spTgt spid="4270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8"/>
                                            </p:cond>
                                          </p:stCondLst>
                                          <p:endCondLst>
                                            <p:cond evt="onStopAudio" delay="0">
                                              <p:tgtEl>
                                                <p:sldTgt/>
                                              </p:tgtEl>
                                            </p:cond>
                                          </p:endCondLst>
                                        </p:cTn>
                                        <p:tgtEl>
                                          <p:sndTgt r:embed="rId3" name="Whoosh"/>
                                        </p:tgtEl>
                                      </p:cMediaNode>
                                    </p:audio>
                                  </p:subTnLst>
                                </p:cTn>
                              </p:par>
                            </p:childTnLst>
                          </p:cTn>
                        </p:par>
                      </p:childTnLst>
                    </p:cTn>
                  </p:par>
                  <p:par>
                    <p:cTn id="162" fill="hold" nodeType="clickPar">
                      <p:stCondLst>
                        <p:cond delay="indefinite"/>
                      </p:stCondLst>
                      <p:childTnLst>
                        <p:par>
                          <p:cTn id="163" fill="hold" nodeType="withGroup">
                            <p:stCondLst>
                              <p:cond delay="0"/>
                            </p:stCondLst>
                            <p:childTnLst>
                              <p:par>
                                <p:cTn id="164" presetID="2" presetClass="entr" presetSubtype="8" fill="hold" grpId="0" nodeType="clickEffect">
                                  <p:stCondLst>
                                    <p:cond delay="0"/>
                                  </p:stCondLst>
                                  <p:childTnLst>
                                    <p:set>
                                      <p:cBhvr>
                                        <p:cTn id="165" dur="1" fill="hold">
                                          <p:stCondLst>
                                            <p:cond delay="0"/>
                                          </p:stCondLst>
                                        </p:cTn>
                                        <p:tgtEl>
                                          <p:spTgt spid="427016">
                                            <p:txEl>
                                              <p:pRg st="4" end="4"/>
                                            </p:txEl>
                                          </p:spTgt>
                                        </p:tgtEl>
                                        <p:attrNameLst>
                                          <p:attrName>style.visibility</p:attrName>
                                        </p:attrNameLst>
                                      </p:cBhvr>
                                      <p:to>
                                        <p:strVal val="visible"/>
                                      </p:to>
                                    </p:set>
                                    <p:anim calcmode="lin" valueType="num">
                                      <p:cBhvr additive="base">
                                        <p:cTn id="166" dur="500" fill="hold"/>
                                        <p:tgtEl>
                                          <p:spTgt spid="427016">
                                            <p:txEl>
                                              <p:pRg st="4" end="4"/>
                                            </p:txEl>
                                          </p:spTgt>
                                        </p:tgtEl>
                                        <p:attrNameLst>
                                          <p:attrName>ppt_x</p:attrName>
                                        </p:attrNameLst>
                                      </p:cBhvr>
                                      <p:tavLst>
                                        <p:tav tm="0">
                                          <p:val>
                                            <p:strVal val="0-#ppt_w/2"/>
                                          </p:val>
                                        </p:tav>
                                        <p:tav tm="100000">
                                          <p:val>
                                            <p:strVal val="#ppt_x"/>
                                          </p:val>
                                        </p:tav>
                                      </p:tavLst>
                                    </p:anim>
                                    <p:anim calcmode="lin" valueType="num">
                                      <p:cBhvr additive="base">
                                        <p:cTn id="167" dur="500" fill="hold"/>
                                        <p:tgtEl>
                                          <p:spTgt spid="4270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3" name="Whoosh"/>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nodeType="clickEffect">
                                  <p:stCondLst>
                                    <p:cond delay="0"/>
                                  </p:stCondLst>
                                  <p:childTnLst>
                                    <p:set>
                                      <p:cBhvr>
                                        <p:cTn id="171" dur="1" fill="hold">
                                          <p:stCondLst>
                                            <p:cond delay="499"/>
                                          </p:stCondLst>
                                        </p:cTn>
                                        <p:tgtEl>
                                          <p:spTgt spid="427286"/>
                                        </p:tgtEl>
                                        <p:attrNameLst>
                                          <p:attrName>style.visibility</p:attrName>
                                        </p:attrNameLst>
                                      </p:cBhvr>
                                      <p:to>
                                        <p:strVal val="visible"/>
                                      </p:to>
                                    </p:set>
                                  </p:childTnLst>
                                </p:cTn>
                              </p:par>
                            </p:childTnLst>
                          </p:cTn>
                        </p:par>
                        <p:par>
                          <p:cTn id="172" fill="hold" nodeType="afterGroup">
                            <p:stCondLst>
                              <p:cond delay="500"/>
                            </p:stCondLst>
                            <p:childTnLst>
                              <p:par>
                                <p:cTn id="173" presetID="22" presetClass="entr" presetSubtype="4" fill="hold" grpId="0" nodeType="afterEffect">
                                  <p:stCondLst>
                                    <p:cond delay="0"/>
                                  </p:stCondLst>
                                  <p:childTnLst>
                                    <p:set>
                                      <p:cBhvr>
                                        <p:cTn id="174" dur="1" fill="hold">
                                          <p:stCondLst>
                                            <p:cond delay="0"/>
                                          </p:stCondLst>
                                        </p:cTn>
                                        <p:tgtEl>
                                          <p:spTgt spid="427285"/>
                                        </p:tgtEl>
                                        <p:attrNameLst>
                                          <p:attrName>style.visibility</p:attrName>
                                        </p:attrNameLst>
                                      </p:cBhvr>
                                      <p:to>
                                        <p:strVal val="visible"/>
                                      </p:to>
                                    </p:set>
                                    <p:animEffect transition="in" filter="wipe(down)">
                                      <p:cBhvr>
                                        <p:cTn id="175" dur="500"/>
                                        <p:tgtEl>
                                          <p:spTgt spid="427285"/>
                                        </p:tgtEl>
                                      </p:cBhvr>
                                    </p:animEffect>
                                  </p:childTnLst>
                                  <p:subTnLst>
                                    <p:audio>
                                      <p:cMediaNode>
                                        <p:cTn display="0" masterRel="sameClick">
                                          <p:stCondLst>
                                            <p:cond evt="begin" delay="0">
                                              <p:tn val="173"/>
                                            </p:cond>
                                          </p:stCondLst>
                                          <p:endCondLst>
                                            <p:cond evt="onStopAudio" delay="0">
                                              <p:tgtEl>
                                                <p:sldTgt/>
                                              </p:tgtEl>
                                            </p:cond>
                                          </p:endCondLst>
                                        </p:cTn>
                                        <p:tgtEl>
                                          <p:sndTgt r:embed="rId7" name="Quack"/>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8" fill="hold" grpId="0" nodeType="clickEffect">
                                  <p:stCondLst>
                                    <p:cond delay="0"/>
                                  </p:stCondLst>
                                  <p:childTnLst>
                                    <p:set>
                                      <p:cBhvr>
                                        <p:cTn id="179" dur="1" fill="hold">
                                          <p:stCondLst>
                                            <p:cond delay="0"/>
                                          </p:stCondLst>
                                        </p:cTn>
                                        <p:tgtEl>
                                          <p:spTgt spid="427016">
                                            <p:txEl>
                                              <p:pRg st="5" end="5"/>
                                            </p:txEl>
                                          </p:spTgt>
                                        </p:tgtEl>
                                        <p:attrNameLst>
                                          <p:attrName>style.visibility</p:attrName>
                                        </p:attrNameLst>
                                      </p:cBhvr>
                                      <p:to>
                                        <p:strVal val="visible"/>
                                      </p:to>
                                    </p:set>
                                    <p:anim calcmode="lin" valueType="num">
                                      <p:cBhvr additive="base">
                                        <p:cTn id="180" dur="500" fill="hold"/>
                                        <p:tgtEl>
                                          <p:spTgt spid="427016">
                                            <p:txEl>
                                              <p:pRg st="5" end="5"/>
                                            </p:txEl>
                                          </p:spTgt>
                                        </p:tgtEl>
                                        <p:attrNameLst>
                                          <p:attrName>ppt_x</p:attrName>
                                        </p:attrNameLst>
                                      </p:cBhvr>
                                      <p:tavLst>
                                        <p:tav tm="0">
                                          <p:val>
                                            <p:strVal val="0-#ppt_w/2"/>
                                          </p:val>
                                        </p:tav>
                                        <p:tav tm="100000">
                                          <p:val>
                                            <p:strVal val="#ppt_x"/>
                                          </p:val>
                                        </p:tav>
                                      </p:tavLst>
                                    </p:anim>
                                    <p:anim calcmode="lin" valueType="num">
                                      <p:cBhvr additive="base">
                                        <p:cTn id="181" dur="500" fill="hold"/>
                                        <p:tgtEl>
                                          <p:spTgt spid="4270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8"/>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285" grpId="0" animBg="1" autoUpdateAnimBg="0"/>
      <p:bldP spid="427016" grpId="0" build="p" autoUpdateAnimBg="0"/>
      <p:bldP spid="427193" grpId="0" animBg="1" autoUpdateAnimBg="0"/>
      <p:bldP spid="427194" grpId="0" animBg="1" autoUpdateAnimBg="0"/>
      <p:bldP spid="427195" grpId="0" animBg="1" autoUpdateAnimBg="0"/>
      <p:bldP spid="427196" grpId="0" animBg="1" autoUpdateAnimBg="0"/>
      <p:bldP spid="427197" grpId="0" animBg="1" autoUpdateAnimBg="0"/>
      <p:bldP spid="427198" grpId="0" animBg="1" autoUpdateAnimBg="0"/>
      <p:bldP spid="427200" grpId="0" animBg="1" autoUpdateAnimBg="0"/>
      <p:bldP spid="427247" grpId="0" build="p" autoUpdateAnimBg="0"/>
      <p:bldP spid="427248" grpId="0" build="p" autoUpdateAnimBg="0"/>
      <p:bldP spid="427249" grpId="0" build="p" autoUpdateAnimBg="0"/>
      <p:bldP spid="427250" grpId="0" build="p" autoUpdateAnimBg="0"/>
      <p:bldP spid="427251" grpId="0" build="p" autoUpdateAnimBg="0"/>
      <p:bldP spid="427252" grpId="0" build="p" autoUpdateAnimBg="0"/>
      <p:bldP spid="427253" grpId="0" build="p" autoUpdateAnimBg="0"/>
      <p:bldP spid="427254" grpId="0" build="p" autoUpdateAnimBg="0"/>
      <p:bldP spid="427277" grpId="0" animBg="1"/>
      <p:bldP spid="42727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2">
            <a:extLst>
              <a:ext uri="{FF2B5EF4-FFF2-40B4-BE49-F238E27FC236}">
                <a16:creationId xmlns:a16="http://schemas.microsoft.com/office/drawing/2014/main" id="{5CB11411-DB33-A140-BF8C-85EFE85BB69F}"/>
              </a:ext>
            </a:extLst>
          </p:cNvPr>
          <p:cNvGrpSpPr>
            <a:grpSpLocks/>
          </p:cNvGrpSpPr>
          <p:nvPr/>
        </p:nvGrpSpPr>
        <p:grpSpPr bwMode="auto">
          <a:xfrm>
            <a:off x="5573713" y="1279525"/>
            <a:ext cx="3448050" cy="5192713"/>
            <a:chOff x="3241" y="768"/>
            <a:chExt cx="2317" cy="3552"/>
          </a:xfrm>
        </p:grpSpPr>
        <p:pic>
          <p:nvPicPr>
            <p:cNvPr id="66576" name="Picture 3" descr="13-08a-MitosisMeiosis-NL">
              <a:extLst>
                <a:ext uri="{FF2B5EF4-FFF2-40B4-BE49-F238E27FC236}">
                  <a16:creationId xmlns:a16="http://schemas.microsoft.com/office/drawing/2014/main" id="{CB1C369A-A7D1-914E-8236-BE4D79D33D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1963" b="4988"/>
            <a:stretch>
              <a:fillRect/>
            </a:stretch>
          </p:blipFill>
          <p:spPr bwMode="auto">
            <a:xfrm>
              <a:off x="3648" y="768"/>
              <a:ext cx="1910"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7" name="Rectangle 4">
              <a:extLst>
                <a:ext uri="{FF2B5EF4-FFF2-40B4-BE49-F238E27FC236}">
                  <a16:creationId xmlns:a16="http://schemas.microsoft.com/office/drawing/2014/main" id="{A31CFFB7-1286-A644-9423-3027C7DDC5E5}"/>
                </a:ext>
              </a:extLst>
            </p:cNvPr>
            <p:cNvSpPr>
              <a:spLocks noChangeArrowheads="1"/>
            </p:cNvSpPr>
            <p:nvPr/>
          </p:nvSpPr>
          <p:spPr bwMode="auto">
            <a:xfrm>
              <a:off x="3241" y="1008"/>
              <a:ext cx="1152" cy="3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
        <p:nvSpPr>
          <p:cNvPr id="66563" name="Rectangle 5">
            <a:extLst>
              <a:ext uri="{FF2B5EF4-FFF2-40B4-BE49-F238E27FC236}">
                <a16:creationId xmlns:a16="http://schemas.microsoft.com/office/drawing/2014/main" id="{12801A56-D5CE-2442-AA57-5B42DC74B0C6}"/>
              </a:ext>
            </a:extLst>
          </p:cNvPr>
          <p:cNvSpPr>
            <a:spLocks noGrp="1" noChangeArrowheads="1"/>
          </p:cNvSpPr>
          <p:nvPr>
            <p:ph type="title"/>
          </p:nvPr>
        </p:nvSpPr>
        <p:spPr/>
        <p:txBody>
          <a:bodyPr/>
          <a:lstStyle/>
          <a:p>
            <a:pPr eaLnBrk="1" hangingPunct="1"/>
            <a:r>
              <a:rPr lang="en-US" altLang="en-US"/>
              <a:t>Law of Independent Assortment</a:t>
            </a:r>
          </a:p>
        </p:txBody>
      </p:sp>
      <p:sp>
        <p:nvSpPr>
          <p:cNvPr id="66564" name="Rectangle 15" descr="Rectangle: Click to edit Master text styles&#13;&#10;Second level&#13;&#10;Third level&#13;&#10;Fourth level&#13;&#10;Fifth level">
            <a:extLst>
              <a:ext uri="{FF2B5EF4-FFF2-40B4-BE49-F238E27FC236}">
                <a16:creationId xmlns:a16="http://schemas.microsoft.com/office/drawing/2014/main" id="{C1105D20-A799-BF4A-AFDF-7ED2A4DA16D8}"/>
              </a:ext>
            </a:extLst>
          </p:cNvPr>
          <p:cNvSpPr>
            <a:spLocks noChangeArrowheads="1"/>
          </p:cNvSpPr>
          <p:nvPr/>
        </p:nvSpPr>
        <p:spPr bwMode="auto">
          <a:xfrm>
            <a:off x="838200" y="1370013"/>
            <a:ext cx="5688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spcBef>
                <a:spcPct val="20000"/>
              </a:spcBef>
              <a:buClr>
                <a:srgbClr val="0F116A"/>
              </a:buClr>
              <a:buSzPct val="120000"/>
              <a:buFont typeface="Wingdings" pitchFamily="2" charset="2"/>
              <a:buChar char="§"/>
            </a:pPr>
            <a:r>
              <a:rPr lang="en-US" altLang="en-US" sz="3000" dirty="0">
                <a:solidFill>
                  <a:srgbClr val="0F116A"/>
                </a:solidFill>
              </a:rPr>
              <a:t>Which stage of  meiosis creates the law of </a:t>
            </a:r>
            <a:r>
              <a:rPr lang="en-US" altLang="en-US" sz="3000" u="sng" dirty="0">
                <a:solidFill>
                  <a:srgbClr val="0F116A"/>
                </a:solidFill>
              </a:rPr>
              <a:t>independent assortment</a:t>
            </a:r>
            <a:r>
              <a:rPr lang="en-US" altLang="en-US" sz="3000" dirty="0">
                <a:solidFill>
                  <a:srgbClr val="0F116A"/>
                </a:solidFill>
              </a:rPr>
              <a:t>?</a:t>
            </a:r>
          </a:p>
        </p:txBody>
      </p:sp>
      <p:grpSp>
        <p:nvGrpSpPr>
          <p:cNvPr id="3" name="Group 18">
            <a:extLst>
              <a:ext uri="{FF2B5EF4-FFF2-40B4-BE49-F238E27FC236}">
                <a16:creationId xmlns:a16="http://schemas.microsoft.com/office/drawing/2014/main" id="{E65785FD-4D32-E54E-A675-D069511F3720}"/>
              </a:ext>
            </a:extLst>
          </p:cNvPr>
          <p:cNvGrpSpPr>
            <a:grpSpLocks/>
          </p:cNvGrpSpPr>
          <p:nvPr/>
        </p:nvGrpSpPr>
        <p:grpSpPr bwMode="auto">
          <a:xfrm>
            <a:off x="4521200" y="2800350"/>
            <a:ext cx="2725738" cy="854075"/>
            <a:chOff x="1625" y="2011"/>
            <a:chExt cx="1717" cy="538"/>
          </a:xfrm>
        </p:grpSpPr>
        <p:sp>
          <p:nvSpPr>
            <p:cNvPr id="66574" name="AutoShape 19">
              <a:extLst>
                <a:ext uri="{FF2B5EF4-FFF2-40B4-BE49-F238E27FC236}">
                  <a16:creationId xmlns:a16="http://schemas.microsoft.com/office/drawing/2014/main" id="{34E338E5-59BA-E446-BC0D-8C5ED13414C1}"/>
                </a:ext>
              </a:extLst>
            </p:cNvPr>
            <p:cNvSpPr>
              <a:spLocks noChangeArrowheads="1"/>
            </p:cNvSpPr>
            <p:nvPr/>
          </p:nvSpPr>
          <p:spPr bwMode="auto">
            <a:xfrm>
              <a:off x="1998" y="2213"/>
              <a:ext cx="1344" cy="336"/>
            </a:xfrm>
            <a:custGeom>
              <a:avLst/>
              <a:gdLst>
                <a:gd name="T0" fmla="*/ 63 w 21600"/>
                <a:gd name="T1" fmla="*/ 0 h 21600"/>
                <a:gd name="T2" fmla="*/ 0 w 21600"/>
                <a:gd name="T3" fmla="*/ 3 h 21600"/>
                <a:gd name="T4" fmla="*/ 63 w 21600"/>
                <a:gd name="T5" fmla="*/ 5 h 21600"/>
                <a:gd name="T6" fmla="*/ 84 w 21600"/>
                <a:gd name="T7" fmla="*/ 3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66575" name="Rectangle 20">
              <a:extLst>
                <a:ext uri="{FF2B5EF4-FFF2-40B4-BE49-F238E27FC236}">
                  <a16:creationId xmlns:a16="http://schemas.microsoft.com/office/drawing/2014/main" id="{AA7D490C-4CAC-514B-9330-0596A70E2138}"/>
                </a:ext>
              </a:extLst>
            </p:cNvPr>
            <p:cNvSpPr>
              <a:spLocks noChangeArrowheads="1"/>
            </p:cNvSpPr>
            <p:nvPr/>
          </p:nvSpPr>
          <p:spPr bwMode="auto">
            <a:xfrm>
              <a:off x="1625" y="2011"/>
              <a:ext cx="1365"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a:t>Metaphase 1</a:t>
              </a:r>
            </a:p>
          </p:txBody>
        </p:sp>
      </p:grpSp>
      <p:sp>
        <p:nvSpPr>
          <p:cNvPr id="429078" name="AutoShape 22">
            <a:extLst>
              <a:ext uri="{FF2B5EF4-FFF2-40B4-BE49-F238E27FC236}">
                <a16:creationId xmlns:a16="http://schemas.microsoft.com/office/drawing/2014/main" id="{A11EB852-B3F9-974B-A7DC-4BA6E06292CE}"/>
              </a:ext>
            </a:extLst>
          </p:cNvPr>
          <p:cNvSpPr>
            <a:spLocks noChangeArrowheads="1"/>
          </p:cNvSpPr>
          <p:nvPr/>
        </p:nvSpPr>
        <p:spPr bwMode="auto">
          <a:xfrm>
            <a:off x="1616075" y="4204256"/>
            <a:ext cx="4738688" cy="2621994"/>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tIns="0" rIns="0" bIns="0" anchor="b">
            <a:spAutoFit/>
          </a:bodyPr>
          <a:lstStyle>
            <a:lvl1pPr marL="228600" indent="-228600">
              <a:defRPr sz="2600" b="1">
                <a:solidFill>
                  <a:srgbClr val="CC0000"/>
                </a:solidFill>
                <a:latin typeface="Arial" panose="020B0604020202020204" pitchFamily="34" charset="0"/>
                <a:ea typeface="ＭＳ Ｐゴシック" panose="020B0600070205080204" pitchFamily="34" charset="-128"/>
              </a:defRPr>
            </a:lvl1pPr>
            <a:lvl2pPr marL="569913" indent="-227013">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buFont typeface="Wingdings" pitchFamily="2" charset="2"/>
              <a:buNone/>
            </a:pPr>
            <a:r>
              <a:rPr lang="en-US" altLang="en-US" sz="2200" dirty="0">
                <a:solidFill>
                  <a:schemeClr val="tx2"/>
                </a:solidFill>
              </a:rPr>
              <a:t>EXCEPTION</a:t>
            </a:r>
            <a:endParaRPr lang="en-US" altLang="en-US" sz="2200" dirty="0">
              <a:solidFill>
                <a:srgbClr val="0F116A"/>
              </a:solidFill>
            </a:endParaRPr>
          </a:p>
          <a:p>
            <a:pPr algn="l">
              <a:buFont typeface="Wingdings" pitchFamily="2" charset="2"/>
              <a:buChar char="§"/>
            </a:pPr>
            <a:r>
              <a:rPr lang="en-US" altLang="en-US" sz="2200" dirty="0">
                <a:solidFill>
                  <a:srgbClr val="0F116A"/>
                </a:solidFill>
              </a:rPr>
              <a:t>If genes are on same chromosome &amp; close together </a:t>
            </a:r>
          </a:p>
          <a:p>
            <a:pPr lvl="1" algn="l">
              <a:buClr>
                <a:schemeClr val="tx2"/>
              </a:buClr>
              <a:buFont typeface="Wingdings" pitchFamily="2" charset="2"/>
              <a:buChar char="§"/>
            </a:pPr>
            <a:r>
              <a:rPr lang="en-US" altLang="en-US" sz="2200" dirty="0">
                <a:solidFill>
                  <a:srgbClr val="0F116A"/>
                </a:solidFill>
              </a:rPr>
              <a:t>will usually be inherited together</a:t>
            </a:r>
          </a:p>
          <a:p>
            <a:pPr lvl="1" algn="l">
              <a:buClr>
                <a:schemeClr val="tx2"/>
              </a:buClr>
              <a:buFont typeface="Wingdings" pitchFamily="2" charset="2"/>
              <a:buChar char="§"/>
            </a:pPr>
            <a:r>
              <a:rPr lang="en-US" altLang="en-US" sz="2200" dirty="0">
                <a:solidFill>
                  <a:srgbClr val="0F116A"/>
                </a:solidFill>
              </a:rPr>
              <a:t>rarely crossover separately</a:t>
            </a:r>
          </a:p>
          <a:p>
            <a:pPr lvl="1" algn="l">
              <a:buClr>
                <a:schemeClr val="tx2"/>
              </a:buClr>
              <a:buFont typeface="Wingdings" pitchFamily="2" charset="2"/>
              <a:buChar char="§"/>
            </a:pPr>
            <a:r>
              <a:rPr lang="en-US" altLang="en-US" sz="2200" dirty="0">
                <a:solidFill>
                  <a:schemeClr val="tx1"/>
                </a:solidFill>
              </a:rPr>
              <a:t>“</a:t>
            </a:r>
            <a:r>
              <a:rPr lang="en-US" altLang="en-US" sz="2200" u="sng" dirty="0">
                <a:solidFill>
                  <a:schemeClr val="tx1"/>
                </a:solidFill>
              </a:rPr>
              <a:t>linked</a:t>
            </a:r>
            <a:r>
              <a:rPr lang="en-US" altLang="en-US" sz="2200" dirty="0">
                <a:solidFill>
                  <a:schemeClr val="tx1"/>
                </a:solidFill>
              </a:rPr>
              <a:t>”</a:t>
            </a:r>
          </a:p>
        </p:txBody>
      </p:sp>
      <p:grpSp>
        <p:nvGrpSpPr>
          <p:cNvPr id="4" name="Group 37">
            <a:extLst>
              <a:ext uri="{FF2B5EF4-FFF2-40B4-BE49-F238E27FC236}">
                <a16:creationId xmlns:a16="http://schemas.microsoft.com/office/drawing/2014/main" id="{D203B02B-DB75-3E42-8342-7489064BB3C5}"/>
              </a:ext>
            </a:extLst>
          </p:cNvPr>
          <p:cNvGrpSpPr>
            <a:grpSpLocks/>
          </p:cNvGrpSpPr>
          <p:nvPr/>
        </p:nvGrpSpPr>
        <p:grpSpPr bwMode="auto">
          <a:xfrm>
            <a:off x="6126163" y="4284663"/>
            <a:ext cx="420687" cy="2474912"/>
            <a:chOff x="3859" y="2699"/>
            <a:chExt cx="265" cy="1559"/>
          </a:xfrm>
        </p:grpSpPr>
        <p:pic>
          <p:nvPicPr>
            <p:cNvPr id="66570" name="Picture 29" descr="14-03-Alleles-NL">
              <a:extLst>
                <a:ext uri="{FF2B5EF4-FFF2-40B4-BE49-F238E27FC236}">
                  <a16:creationId xmlns:a16="http://schemas.microsoft.com/office/drawing/2014/main" id="{FADA3452-CEC4-0D48-BFEC-EB32B46443A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t="16800" r="24300" b="66000"/>
            <a:stretch>
              <a:fillRect/>
            </a:stretch>
          </p:blipFill>
          <p:spPr bwMode="auto">
            <a:xfrm rot="-5400000">
              <a:off x="3212" y="3346"/>
              <a:ext cx="1559"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30" descr="14-03-Alleles-NL">
              <a:extLst>
                <a:ext uri="{FF2B5EF4-FFF2-40B4-BE49-F238E27FC236}">
                  <a16:creationId xmlns:a16="http://schemas.microsoft.com/office/drawing/2014/main" id="{4870A1F2-11DC-1845-9C1C-EC08C9DF5487}"/>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8501" t="62399" r="34200" b="21600"/>
            <a:stretch>
              <a:fillRect/>
            </a:stretch>
          </p:blipFill>
          <p:spPr bwMode="auto">
            <a:xfrm rot="-5400000">
              <a:off x="3917" y="3256"/>
              <a:ext cx="15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31" descr="14-03-Alleles-NL">
              <a:extLst>
                <a:ext uri="{FF2B5EF4-FFF2-40B4-BE49-F238E27FC236}">
                  <a16:creationId xmlns:a16="http://schemas.microsoft.com/office/drawing/2014/main" id="{844B7A4D-C777-EC42-BA4B-1A55E3AE611C}"/>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1300" t="16800" r="43201" b="66000"/>
            <a:stretch>
              <a:fillRect/>
            </a:stretch>
          </p:blipFill>
          <p:spPr bwMode="auto">
            <a:xfrm rot="-5400000">
              <a:off x="3935" y="2841"/>
              <a:ext cx="11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32" descr="14-03-Alleles-NL">
              <a:extLst>
                <a:ext uri="{FF2B5EF4-FFF2-40B4-BE49-F238E27FC236}">
                  <a16:creationId xmlns:a16="http://schemas.microsoft.com/office/drawing/2014/main" id="{7C206BB2-3E84-794C-BCE9-C1C15043C445}"/>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59399" t="16800" r="35100" b="66000"/>
            <a:stretch>
              <a:fillRect/>
            </a:stretch>
          </p:blipFill>
          <p:spPr bwMode="auto">
            <a:xfrm rot="-5400000">
              <a:off x="3935" y="3388"/>
              <a:ext cx="114"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29089" name="Picture 33" descr="penguinL">
            <a:extLst>
              <a:ext uri="{FF2B5EF4-FFF2-40B4-BE49-F238E27FC236}">
                <a16:creationId xmlns:a16="http://schemas.microsoft.com/office/drawing/2014/main" id="{91C76D47-D8D8-CB40-9615-E8E8F00857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82563" y="556101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90" name="AutoShape 34">
            <a:extLst>
              <a:ext uri="{FF2B5EF4-FFF2-40B4-BE49-F238E27FC236}">
                <a16:creationId xmlns:a16="http://schemas.microsoft.com/office/drawing/2014/main" id="{3FAC999F-A711-0A4C-905F-57CC87610DC1}"/>
              </a:ext>
            </a:extLst>
          </p:cNvPr>
          <p:cNvSpPr>
            <a:spLocks noChangeArrowheads="1"/>
          </p:cNvSpPr>
          <p:nvPr/>
        </p:nvSpPr>
        <p:spPr bwMode="auto">
          <a:xfrm flipH="1">
            <a:off x="0" y="2859088"/>
            <a:ext cx="2274888" cy="1620837"/>
          </a:xfrm>
          <a:prstGeom prst="wedgeEllipseCallout">
            <a:avLst>
              <a:gd name="adj1" fmla="val 1569"/>
              <a:gd name="adj2" fmla="val 127375"/>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Remember</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Mendel didn</a:t>
            </a:r>
            <a:r>
              <a:rPr lang="en-US" altLang="en-US" sz="1800">
                <a:solidFill>
                  <a:srgbClr val="0F116A"/>
                </a:solidFill>
              </a:rPr>
              <a:t>’</a:t>
            </a:r>
            <a:r>
              <a:rPr lang="en-US" altLang="en-US" sz="1800">
                <a:solidFill>
                  <a:srgbClr val="0F116A"/>
                </a:solidFill>
                <a:latin typeface="Comic Sans MS" panose="030F0902030302020204" pitchFamily="66" charset="0"/>
              </a:rPr>
              <a:t>t</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even know DNA</a:t>
            </a:r>
            <a:br>
              <a:rPr lang="en-US" altLang="en-US" sz="1800">
                <a:solidFill>
                  <a:srgbClr val="0F116A"/>
                </a:solidFill>
                <a:latin typeface="Comic Sans MS" panose="030F0902030302020204" pitchFamily="66" charset="0"/>
              </a:rPr>
            </a:br>
            <a:r>
              <a:rPr lang="en-US" altLang="en-US" sz="1800">
                <a:solidFill>
                  <a:srgbClr val="0F116A"/>
                </a:solidFill>
              </a:rPr>
              <a:t>—</a:t>
            </a:r>
            <a:r>
              <a:rPr lang="en-US" altLang="en-US" sz="1800">
                <a:solidFill>
                  <a:srgbClr val="0F116A"/>
                </a:solidFill>
                <a:latin typeface="Comic Sans MS" panose="030F0902030302020204" pitchFamily="66" charset="0"/>
              </a:rPr>
              <a:t>or genes</a:t>
            </a:r>
            <a:r>
              <a:rPr lang="en-US" altLang="en-US" sz="1800">
                <a:solidFill>
                  <a:srgbClr val="0F116A"/>
                </a:solidFill>
              </a:rPr>
              <a:t>—</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existed</a:t>
            </a:r>
            <a:r>
              <a:rPr lang="en-US" altLang="en-US" sz="1800" i="1">
                <a:solidFill>
                  <a:srgbClr val="0F116A"/>
                </a:solidFill>
                <a:latin typeface="Comic Sans MS" panose="030F0902030302020204" pitchFamily="66" charset="0"/>
              </a:rPr>
              <a:t>!</a:t>
            </a:r>
            <a:endParaRPr lang="en-US" altLang="en-US" sz="1800">
              <a:solidFill>
                <a:srgbClr val="0F116A"/>
              </a:solidFill>
              <a:latin typeface="Comic Sans MS" panose="030F09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rrow"/>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29078">
                                            <p:bg/>
                                          </p:spTgt>
                                        </p:tgtEl>
                                        <p:attrNameLst>
                                          <p:attrName>style.visibility</p:attrName>
                                        </p:attrNameLst>
                                      </p:cBhvr>
                                      <p:to>
                                        <p:strVal val="visible"/>
                                      </p:to>
                                    </p:set>
                                    <p:anim calcmode="lin" valueType="num">
                                      <p:cBhvr additive="base">
                                        <p:cTn id="12" dur="500" fill="hold"/>
                                        <p:tgtEl>
                                          <p:spTgt spid="429078">
                                            <p:bg/>
                                          </p:spTgt>
                                        </p:tgtEl>
                                        <p:attrNameLst>
                                          <p:attrName>ppt_x</p:attrName>
                                        </p:attrNameLst>
                                      </p:cBhvr>
                                      <p:tavLst>
                                        <p:tav tm="0">
                                          <p:val>
                                            <p:strVal val="0-#ppt_w/2"/>
                                          </p:val>
                                        </p:tav>
                                        <p:tav tm="100000">
                                          <p:val>
                                            <p:strVal val="#ppt_x"/>
                                          </p:val>
                                        </p:tav>
                                      </p:tavLst>
                                    </p:anim>
                                    <p:anim calcmode="lin" valueType="num">
                                      <p:cBhvr additive="base">
                                        <p:cTn id="13" dur="500" fill="hold"/>
                                        <p:tgtEl>
                                          <p:spTgt spid="42907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
                                        </p:tgtEl>
                                      </p:cMediaNode>
                                    </p:audio>
                                  </p:subTnLst>
                                </p:cTn>
                              </p:par>
                              <p:par>
                                <p:cTn id="14" presetID="2" presetClass="entr" presetSubtype="8" fill="hold" grpId="0" nodeType="withEffect">
                                  <p:stCondLst>
                                    <p:cond delay="0"/>
                                  </p:stCondLst>
                                  <p:childTnLst>
                                    <p:set>
                                      <p:cBhvr>
                                        <p:cTn id="15" dur="1" fill="hold">
                                          <p:stCondLst>
                                            <p:cond delay="0"/>
                                          </p:stCondLst>
                                        </p:cTn>
                                        <p:tgtEl>
                                          <p:spTgt spid="429078">
                                            <p:txEl>
                                              <p:pRg st="0" end="0"/>
                                            </p:txEl>
                                          </p:spTgt>
                                        </p:tgtEl>
                                        <p:attrNameLst>
                                          <p:attrName>style.visibility</p:attrName>
                                        </p:attrNameLst>
                                      </p:cBhvr>
                                      <p:to>
                                        <p:strVal val="visible"/>
                                      </p:to>
                                    </p:set>
                                    <p:anim calcmode="lin" valueType="num">
                                      <p:cBhvr additive="base">
                                        <p:cTn id="16" dur="500" fill="hold"/>
                                        <p:tgtEl>
                                          <p:spTgt spid="429078">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290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429078">
                                            <p:txEl>
                                              <p:pRg st="1" end="1"/>
                                            </p:txEl>
                                          </p:spTgt>
                                        </p:tgtEl>
                                        <p:attrNameLst>
                                          <p:attrName>style.visibility</p:attrName>
                                        </p:attrNameLst>
                                      </p:cBhvr>
                                      <p:to>
                                        <p:strVal val="visible"/>
                                      </p:to>
                                    </p:set>
                                    <p:anim calcmode="lin" valueType="num">
                                      <p:cBhvr additive="base">
                                        <p:cTn id="22" dur="500" fill="hold"/>
                                        <p:tgtEl>
                                          <p:spTgt spid="429078">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290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5" name="Vibro Up"/>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29078">
                                            <p:txEl>
                                              <p:pRg st="2" end="2"/>
                                            </p:txEl>
                                          </p:spTgt>
                                        </p:tgtEl>
                                        <p:attrNameLst>
                                          <p:attrName>style.visibility</p:attrName>
                                        </p:attrNameLst>
                                      </p:cBhvr>
                                      <p:to>
                                        <p:strVal val="visible"/>
                                      </p:to>
                                    </p:set>
                                    <p:anim calcmode="lin" valueType="num">
                                      <p:cBhvr additive="base">
                                        <p:cTn id="33" dur="500" fill="hold"/>
                                        <p:tgtEl>
                                          <p:spTgt spid="429078">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2907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Whoosh"/>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29078">
                                            <p:txEl>
                                              <p:pRg st="3" end="3"/>
                                            </p:txEl>
                                          </p:spTgt>
                                        </p:tgtEl>
                                        <p:attrNameLst>
                                          <p:attrName>style.visibility</p:attrName>
                                        </p:attrNameLst>
                                      </p:cBhvr>
                                      <p:to>
                                        <p:strVal val="visible"/>
                                      </p:to>
                                    </p:set>
                                    <p:anim calcmode="lin" valueType="num">
                                      <p:cBhvr additive="base">
                                        <p:cTn id="39" dur="500" fill="hold"/>
                                        <p:tgtEl>
                                          <p:spTgt spid="429078">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2907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29078">
                                            <p:txEl>
                                              <p:pRg st="4" end="4"/>
                                            </p:txEl>
                                          </p:spTgt>
                                        </p:tgtEl>
                                        <p:attrNameLst>
                                          <p:attrName>style.visibility</p:attrName>
                                        </p:attrNameLst>
                                      </p:cBhvr>
                                      <p:to>
                                        <p:strVal val="visible"/>
                                      </p:to>
                                    </p:set>
                                    <p:anim calcmode="lin" valueType="num">
                                      <p:cBhvr additive="base">
                                        <p:cTn id="45" dur="500" fill="hold"/>
                                        <p:tgtEl>
                                          <p:spTgt spid="429078">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2907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Whoosh"/>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9089"/>
                                        </p:tgtEl>
                                        <p:attrNameLst>
                                          <p:attrName>style.visibility</p:attrName>
                                        </p:attrNameLst>
                                      </p:cBhvr>
                                      <p:to>
                                        <p:strVal val="visible"/>
                                      </p:to>
                                    </p:set>
                                    <p:animEffect transition="in" filter="wipe(down)">
                                      <p:cBhvr>
                                        <p:cTn id="51" dur="500"/>
                                        <p:tgtEl>
                                          <p:spTgt spid="429089"/>
                                        </p:tgtEl>
                                      </p:cBhvr>
                                    </p:animEffect>
                                  </p:childTnLst>
                                </p:cTn>
                              </p:par>
                            </p:childTnLst>
                          </p:cTn>
                        </p:par>
                        <p:par>
                          <p:cTn id="52" fill="hold" nodeType="afterGroup">
                            <p:stCondLst>
                              <p:cond delay="500"/>
                            </p:stCondLst>
                            <p:childTnLst>
                              <p:par>
                                <p:cTn id="53" presetID="22" presetClass="entr" presetSubtype="4" fill="hold" grpId="0" nodeType="afterEffect">
                                  <p:stCondLst>
                                    <p:cond delay="0"/>
                                  </p:stCondLst>
                                  <p:childTnLst>
                                    <p:set>
                                      <p:cBhvr>
                                        <p:cTn id="54" dur="1" fill="hold">
                                          <p:stCondLst>
                                            <p:cond delay="0"/>
                                          </p:stCondLst>
                                        </p:cTn>
                                        <p:tgtEl>
                                          <p:spTgt spid="429090"/>
                                        </p:tgtEl>
                                        <p:attrNameLst>
                                          <p:attrName>style.visibility</p:attrName>
                                        </p:attrNameLst>
                                      </p:cBhvr>
                                      <p:to>
                                        <p:strVal val="visible"/>
                                      </p:to>
                                    </p:set>
                                    <p:animEffect transition="in" filter="wipe(down)">
                                      <p:cBhvr>
                                        <p:cTn id="55" dur="500"/>
                                        <p:tgtEl>
                                          <p:spTgt spid="429090"/>
                                        </p:tgtEl>
                                      </p:cBhvr>
                                    </p:animEffect>
                                  </p:childTnLst>
                                  <p:subTnLst>
                                    <p:audio>
                                      <p:cMediaNode>
                                        <p:cTn display="0" masterRel="sameClick">
                                          <p:stCondLst>
                                            <p:cond evt="begin" delay="0">
                                              <p:tn val="53"/>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78" grpId="0" build="p" bldLvl="2" animBg="1" autoUpdateAnimBg="0"/>
      <p:bldP spid="429090"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6962-7182-9E4E-AC13-3E8BF4C804C7}"/>
              </a:ext>
            </a:extLst>
          </p:cNvPr>
          <p:cNvSpPr>
            <a:spLocks noGrp="1"/>
          </p:cNvSpPr>
          <p:nvPr>
            <p:ph type="title"/>
          </p:nvPr>
        </p:nvSpPr>
        <p:spPr>
          <a:xfrm>
            <a:off x="363021" y="346754"/>
            <a:ext cx="7772400" cy="762000"/>
          </a:xfrm>
        </p:spPr>
        <p:txBody>
          <a:bodyPr/>
          <a:lstStyle/>
          <a:p>
            <a:r>
              <a:rPr lang="en-US" dirty="0"/>
              <a:t>Linked Genes</a:t>
            </a:r>
          </a:p>
        </p:txBody>
      </p:sp>
      <p:sp>
        <p:nvSpPr>
          <p:cNvPr id="3" name="Content Placeholder 2">
            <a:extLst>
              <a:ext uri="{FF2B5EF4-FFF2-40B4-BE49-F238E27FC236}">
                <a16:creationId xmlns:a16="http://schemas.microsoft.com/office/drawing/2014/main" id="{E4CDCCFC-763B-8E43-9101-2B8CB5D95EC0}"/>
              </a:ext>
            </a:extLst>
          </p:cNvPr>
          <p:cNvSpPr>
            <a:spLocks noGrp="1"/>
          </p:cNvSpPr>
          <p:nvPr>
            <p:ph idx="1"/>
          </p:nvPr>
        </p:nvSpPr>
        <p:spPr>
          <a:xfrm>
            <a:off x="609600" y="1186665"/>
            <a:ext cx="8534400" cy="5173038"/>
          </a:xfrm>
        </p:spPr>
        <p:txBody>
          <a:bodyPr/>
          <a:lstStyle/>
          <a:p>
            <a:r>
              <a:rPr lang="en-US" sz="1600" dirty="0"/>
              <a:t>Sometimes genes on the same chromosomes stay together during assortment and move as a group. The group of genes is considered linked and tends to be inherited together. For example, the genes for flower color and pollen shape are linked on the same chromosomes and show up together. Since linked genes are found on the same chromosome, they cannot segregate independently, this violates the law of independent assortment.</a:t>
            </a:r>
          </a:p>
          <a:p>
            <a:r>
              <a:rPr lang="en-US" sz="1600" dirty="0"/>
              <a:t>Lets pretend that height and color genes are linked. A heterozygote for both traits still have two alleles for height (T or t) and two alleles for color (G and g). However, because height and color are located on the same chromosome, the allele for height and the allele for color are physically linked. For example, maybe the heterozygote has one chromosome with </a:t>
            </a:r>
            <a:r>
              <a:rPr lang="en-US" sz="1600" dirty="0" err="1"/>
              <a:t>Tg</a:t>
            </a:r>
            <a:r>
              <a:rPr lang="en-US" sz="1600" dirty="0"/>
              <a:t> and one chromosome with </a:t>
            </a:r>
            <a:r>
              <a:rPr lang="en-US" sz="1600" dirty="0" err="1"/>
              <a:t>tG</a:t>
            </a:r>
            <a:r>
              <a:rPr lang="en-US" sz="1600" dirty="0"/>
              <a:t>. When gametes formed, the T and g will travel together, and the t and G will travel together and be packaged into a gamete together. So, in the unlinked dihybrid shown earlier there were four possible gamete combinations (TG, </a:t>
            </a:r>
            <a:r>
              <a:rPr lang="en-US" sz="1600" dirty="0" err="1"/>
              <a:t>Tg</a:t>
            </a:r>
            <a:r>
              <a:rPr lang="en-US" sz="1600" dirty="0"/>
              <a:t>, </a:t>
            </a:r>
            <a:r>
              <a:rPr lang="en-US" sz="1600" dirty="0" err="1"/>
              <a:t>tG</a:t>
            </a:r>
            <a:r>
              <a:rPr lang="en-US" sz="1600" dirty="0"/>
              <a:t>, </a:t>
            </a:r>
            <a:r>
              <a:rPr lang="en-US" sz="1600" dirty="0" err="1"/>
              <a:t>tg</a:t>
            </a:r>
            <a:r>
              <a:rPr lang="en-US" sz="1600" dirty="0"/>
              <a:t>), but now there are only two (</a:t>
            </a:r>
            <a:r>
              <a:rPr lang="en-US" sz="1600" dirty="0" err="1"/>
              <a:t>Tg</a:t>
            </a:r>
            <a:r>
              <a:rPr lang="en-US" sz="1600" dirty="0"/>
              <a:t> and </a:t>
            </a:r>
            <a:r>
              <a:rPr lang="en-US" sz="1600" dirty="0" err="1"/>
              <a:t>tG</a:t>
            </a:r>
            <a:r>
              <a:rPr lang="en-US" sz="1600" dirty="0"/>
              <a:t>). The only way to physically separate linked alleles is by crossing over. If a crossover even occurs between the linked genes, then recombinant gametes can occur.</a:t>
            </a:r>
          </a:p>
          <a:p>
            <a:r>
              <a:rPr lang="en-US" sz="1600" dirty="0"/>
              <a:t>If the genes were unlinked, then the four gametes (TG, </a:t>
            </a:r>
            <a:r>
              <a:rPr lang="en-US" sz="1600" dirty="0" err="1"/>
              <a:t>Tg</a:t>
            </a:r>
            <a:r>
              <a:rPr lang="en-US" sz="1600" dirty="0"/>
              <a:t>, </a:t>
            </a:r>
            <a:r>
              <a:rPr lang="en-US" sz="1600" dirty="0" err="1"/>
              <a:t>tG</a:t>
            </a:r>
            <a:r>
              <a:rPr lang="en-US" sz="1600" dirty="0"/>
              <a:t>, </a:t>
            </a:r>
            <a:r>
              <a:rPr lang="en-US" sz="1600" dirty="0" err="1"/>
              <a:t>tg</a:t>
            </a:r>
            <a:r>
              <a:rPr lang="en-US" sz="1600" dirty="0"/>
              <a:t>) would be equally likely. However, if certain combinations of alleles are found more often in offspring, then this is a sign of possible linkage.  </a:t>
            </a:r>
          </a:p>
        </p:txBody>
      </p:sp>
    </p:spTree>
    <p:extLst>
      <p:ext uri="{BB962C8B-B14F-4D97-AF65-F5344CB8AC3E}">
        <p14:creationId xmlns:p14="http://schemas.microsoft.com/office/powerpoint/2010/main" val="3378234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CFB1-9843-264A-B84A-9ACF57DE2CB5}"/>
              </a:ext>
            </a:extLst>
          </p:cNvPr>
          <p:cNvSpPr>
            <a:spLocks noGrp="1"/>
          </p:cNvSpPr>
          <p:nvPr>
            <p:ph type="title"/>
          </p:nvPr>
        </p:nvSpPr>
        <p:spPr>
          <a:xfrm>
            <a:off x="660970" y="428946"/>
            <a:ext cx="7772400" cy="762000"/>
          </a:xfrm>
        </p:spPr>
        <p:txBody>
          <a:bodyPr/>
          <a:lstStyle/>
          <a:p>
            <a:r>
              <a:rPr lang="en-US" dirty="0"/>
              <a:t>Linkage Maps</a:t>
            </a:r>
          </a:p>
        </p:txBody>
      </p:sp>
      <p:sp>
        <p:nvSpPr>
          <p:cNvPr id="3" name="Content Placeholder 2">
            <a:extLst>
              <a:ext uri="{FF2B5EF4-FFF2-40B4-BE49-F238E27FC236}">
                <a16:creationId xmlns:a16="http://schemas.microsoft.com/office/drawing/2014/main" id="{B5E4D96E-CD04-934A-B3DC-66081A980CFE}"/>
              </a:ext>
            </a:extLst>
          </p:cNvPr>
          <p:cNvSpPr>
            <a:spLocks noGrp="1"/>
          </p:cNvSpPr>
          <p:nvPr>
            <p:ph idx="1"/>
          </p:nvPr>
        </p:nvSpPr>
        <p:spPr>
          <a:xfrm>
            <a:off x="660970" y="1371600"/>
            <a:ext cx="8380288" cy="5486400"/>
          </a:xfrm>
        </p:spPr>
        <p:txBody>
          <a:bodyPr/>
          <a:lstStyle/>
          <a:p>
            <a:r>
              <a:rPr lang="en-US" sz="1800" dirty="0"/>
              <a:t>A linkage map is a genetic map put together using crossover frequencies. Another unit of measurement, the map unit (also known as a centigram), is used to geographically relate genes on the basis of the frequencies. One map unit is equal to a 1 percent crossover frequency. A linkage map does not provide the exact location of genes, it gives only the relative location. </a:t>
            </a:r>
          </a:p>
          <a:p>
            <a:r>
              <a:rPr lang="en-US" sz="1800" dirty="0"/>
              <a:t>Imagine that you want to determine the relative location of four genes: A, B, C, and D. You know that A crosses over with C 20 percent of the time, B crosses over with C 15 percent of the time, A crosses over with D 10 percent of the time, and D crosses over with B 5 percent of the time. From this information you can determine the sequence. Gene A must be 20 units from gene C. Gene B must be 15 units from C, but B could be 5 or 35 units from B, you can determine that B must be 5 units from A as well, if A is also to be 10 units from D. This gives you the sequence of genes as ABDC.</a:t>
            </a:r>
          </a:p>
        </p:txBody>
      </p:sp>
    </p:spTree>
    <p:extLst>
      <p:ext uri="{BB962C8B-B14F-4D97-AF65-F5344CB8AC3E}">
        <p14:creationId xmlns:p14="http://schemas.microsoft.com/office/powerpoint/2010/main" val="3937875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7CACBC6D-C425-AD4B-81EA-22E33F55F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763" y="381000"/>
            <a:ext cx="5964237"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Rectangle 3" descr="Rectangle: Click to edit Master text styles&#13;&#10;Second level&#13;&#10;Third level&#13;&#10;Fourth level&#13;&#10;Fifth level">
            <a:extLst>
              <a:ext uri="{FF2B5EF4-FFF2-40B4-BE49-F238E27FC236}">
                <a16:creationId xmlns:a16="http://schemas.microsoft.com/office/drawing/2014/main" id="{E703DBB1-724A-4547-BE69-B5F7AADD009F}"/>
              </a:ext>
            </a:extLst>
          </p:cNvPr>
          <p:cNvSpPr>
            <a:spLocks noGrp="1" noChangeArrowheads="1"/>
          </p:cNvSpPr>
          <p:nvPr>
            <p:ph type="body" idx="1"/>
          </p:nvPr>
        </p:nvSpPr>
        <p:spPr>
          <a:xfrm>
            <a:off x="609600" y="1219200"/>
            <a:ext cx="2743200" cy="4419600"/>
          </a:xfrm>
        </p:spPr>
        <p:txBody>
          <a:bodyPr/>
          <a:lstStyle/>
          <a:p>
            <a:pPr marL="0" indent="0" eaLnBrk="1" hangingPunct="1">
              <a:buFontTx/>
              <a:buNone/>
            </a:pPr>
            <a:r>
              <a:rPr lang="en-US" altLang="en-US" sz="2400" dirty="0"/>
              <a:t>The chromosomal </a:t>
            </a:r>
            <a:br>
              <a:rPr lang="en-US" altLang="en-US" sz="2400" dirty="0"/>
            </a:br>
            <a:r>
              <a:rPr lang="en-US" altLang="en-US" sz="2400" dirty="0"/>
              <a:t>basis of Mendel’s </a:t>
            </a:r>
            <a:br>
              <a:rPr lang="en-US" altLang="en-US" sz="2400" dirty="0"/>
            </a:br>
            <a:r>
              <a:rPr lang="en-US" altLang="en-US" sz="2400" dirty="0"/>
              <a:t>laws…</a:t>
            </a:r>
          </a:p>
          <a:p>
            <a:pPr marL="0" indent="0" eaLnBrk="1" hangingPunct="1">
              <a:buFontTx/>
              <a:buNone/>
            </a:pPr>
            <a:endParaRPr lang="en-US" altLang="en-US" sz="2400" dirty="0"/>
          </a:p>
          <a:p>
            <a:pPr marL="0" indent="0" eaLnBrk="1" hangingPunct="1">
              <a:buFontTx/>
              <a:buNone/>
            </a:pPr>
            <a:r>
              <a:rPr lang="en-US" altLang="en-US" sz="2400" dirty="0"/>
              <a:t>Trace the genetic </a:t>
            </a:r>
            <a:br>
              <a:rPr lang="en-US" altLang="en-US" sz="2400" dirty="0"/>
            </a:br>
            <a:r>
              <a:rPr lang="en-US" altLang="en-US" sz="2400" dirty="0"/>
              <a:t>events through </a:t>
            </a:r>
            <a:br>
              <a:rPr lang="en-US" altLang="en-US" sz="2400" dirty="0"/>
            </a:br>
            <a:r>
              <a:rPr lang="en-US" altLang="en-US" sz="2400" dirty="0"/>
              <a:t>meiosis, gamete </a:t>
            </a:r>
            <a:br>
              <a:rPr lang="en-US" altLang="en-US" sz="2400" dirty="0"/>
            </a:br>
            <a:r>
              <a:rPr lang="en-US" altLang="en-US" sz="2400" dirty="0"/>
              <a:t>formation &amp; </a:t>
            </a:r>
            <a:br>
              <a:rPr lang="en-US" altLang="en-US" sz="2400" dirty="0"/>
            </a:br>
            <a:r>
              <a:rPr lang="en-US" altLang="en-US" sz="2400" dirty="0"/>
              <a:t>fertilization to offspring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7">
            <a:extLst>
              <a:ext uri="{FF2B5EF4-FFF2-40B4-BE49-F238E27FC236}">
                <a16:creationId xmlns:a16="http://schemas.microsoft.com/office/drawing/2014/main" id="{EAB321D9-05C3-AA4C-915D-C669D7DB0540}"/>
              </a:ext>
            </a:extLst>
          </p:cNvPr>
          <p:cNvSpPr>
            <a:spLocks noChangeArrowheads="1"/>
          </p:cNvSpPr>
          <p:nvPr/>
        </p:nvSpPr>
        <p:spPr bwMode="auto">
          <a:xfrm>
            <a:off x="266700" y="1323975"/>
            <a:ext cx="1308100" cy="5421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pic>
        <p:nvPicPr>
          <p:cNvPr id="19459" name="Picture 7" descr="13_08">
            <a:extLst>
              <a:ext uri="{FF2B5EF4-FFF2-40B4-BE49-F238E27FC236}">
                <a16:creationId xmlns:a16="http://schemas.microsoft.com/office/drawing/2014/main" id="{37AE7EA8-1E28-C14E-BD9B-3A78844DAD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875" t="9000" r="9000" b="1500"/>
          <a:stretch>
            <a:fillRect/>
          </a:stretch>
        </p:blipFill>
        <p:spPr bwMode="auto">
          <a:xfrm>
            <a:off x="3995738" y="1330325"/>
            <a:ext cx="51482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8">
            <a:extLst>
              <a:ext uri="{FF2B5EF4-FFF2-40B4-BE49-F238E27FC236}">
                <a16:creationId xmlns:a16="http://schemas.microsoft.com/office/drawing/2014/main" id="{2F60F44D-AD78-FA45-8940-ADBE4E10FC47}"/>
              </a:ext>
            </a:extLst>
          </p:cNvPr>
          <p:cNvSpPr>
            <a:spLocks noChangeArrowheads="1"/>
          </p:cNvSpPr>
          <p:nvPr/>
        </p:nvSpPr>
        <p:spPr bwMode="auto">
          <a:xfrm>
            <a:off x="5319713" y="952500"/>
            <a:ext cx="2960687" cy="361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400">
                <a:solidFill>
                  <a:srgbClr val="000000"/>
                </a:solidFill>
              </a:rPr>
              <a:t>Pollen transferred from white flower to stigma of purple flower  </a:t>
            </a:r>
          </a:p>
        </p:txBody>
      </p:sp>
      <p:sp>
        <p:nvSpPr>
          <p:cNvPr id="375817" name="Rectangle 9">
            <a:extLst>
              <a:ext uri="{FF2B5EF4-FFF2-40B4-BE49-F238E27FC236}">
                <a16:creationId xmlns:a16="http://schemas.microsoft.com/office/drawing/2014/main" id="{1513D7D5-429B-3D4B-B1FF-97329EDB3621}"/>
              </a:ext>
            </a:extLst>
          </p:cNvPr>
          <p:cNvSpPr>
            <a:spLocks noChangeArrowheads="1"/>
          </p:cNvSpPr>
          <p:nvPr/>
        </p:nvSpPr>
        <p:spPr bwMode="auto">
          <a:xfrm>
            <a:off x="8289925" y="3092450"/>
            <a:ext cx="7413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400">
                <a:solidFill>
                  <a:srgbClr val="000000"/>
                </a:solidFill>
              </a:rPr>
              <a:t>anthers</a:t>
            </a:r>
          </a:p>
          <a:p>
            <a:pPr algn="l" eaLnBrk="1" hangingPunct="1">
              <a:lnSpc>
                <a:spcPct val="85000"/>
              </a:lnSpc>
            </a:pPr>
            <a:r>
              <a:rPr lang="en-US" altLang="en-US" sz="1400">
                <a:solidFill>
                  <a:srgbClr val="000000"/>
                </a:solidFill>
              </a:rPr>
              <a:t>removed</a:t>
            </a:r>
            <a:endParaRPr lang="en-US" altLang="en-US" sz="1400">
              <a:solidFill>
                <a:schemeClr val="tx1"/>
              </a:solidFill>
            </a:endParaRPr>
          </a:p>
        </p:txBody>
      </p:sp>
      <p:sp>
        <p:nvSpPr>
          <p:cNvPr id="375818" name="Rectangle 10">
            <a:extLst>
              <a:ext uri="{FF2B5EF4-FFF2-40B4-BE49-F238E27FC236}">
                <a16:creationId xmlns:a16="http://schemas.microsoft.com/office/drawing/2014/main" id="{4A8CA31E-F0BC-D044-AE2E-783AFEA3F8E5}"/>
              </a:ext>
            </a:extLst>
          </p:cNvPr>
          <p:cNvSpPr>
            <a:spLocks noChangeArrowheads="1"/>
          </p:cNvSpPr>
          <p:nvPr/>
        </p:nvSpPr>
        <p:spPr bwMode="auto">
          <a:xfrm>
            <a:off x="5313363" y="3602038"/>
            <a:ext cx="2281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r>
              <a:rPr lang="en-US" altLang="en-US" sz="1600">
                <a:solidFill>
                  <a:srgbClr val="000000"/>
                </a:solidFill>
              </a:rPr>
              <a:t>all purple flowers result</a:t>
            </a:r>
            <a:endParaRPr lang="en-US" altLang="en-US" sz="1600">
              <a:solidFill>
                <a:schemeClr val="tx1"/>
              </a:solidFill>
            </a:endParaRPr>
          </a:p>
        </p:txBody>
      </p:sp>
      <p:sp>
        <p:nvSpPr>
          <p:cNvPr id="375819" name="Line 11">
            <a:extLst>
              <a:ext uri="{FF2B5EF4-FFF2-40B4-BE49-F238E27FC236}">
                <a16:creationId xmlns:a16="http://schemas.microsoft.com/office/drawing/2014/main" id="{ED5C1934-5CCA-0846-9606-16FA25C0B5DF}"/>
              </a:ext>
            </a:extLst>
          </p:cNvPr>
          <p:cNvSpPr>
            <a:spLocks noChangeShapeType="1"/>
          </p:cNvSpPr>
          <p:nvPr/>
        </p:nvSpPr>
        <p:spPr bwMode="auto">
          <a:xfrm flipH="1" flipV="1">
            <a:off x="7843838" y="2598738"/>
            <a:ext cx="434975" cy="52228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4" name="Rectangle 2">
            <a:extLst>
              <a:ext uri="{FF2B5EF4-FFF2-40B4-BE49-F238E27FC236}">
                <a16:creationId xmlns:a16="http://schemas.microsoft.com/office/drawing/2014/main" id="{2452E42C-2616-354A-9CCA-3B10D8DC78D0}"/>
              </a:ext>
            </a:extLst>
          </p:cNvPr>
          <p:cNvSpPr>
            <a:spLocks noGrp="1" noChangeArrowheads="1"/>
          </p:cNvSpPr>
          <p:nvPr>
            <p:ph type="title"/>
          </p:nvPr>
        </p:nvSpPr>
        <p:spPr/>
        <p:txBody>
          <a:bodyPr/>
          <a:lstStyle/>
          <a:p>
            <a:pPr eaLnBrk="1" hangingPunct="1"/>
            <a:r>
              <a:rPr lang="en-US" altLang="en-US"/>
              <a:t>Mendel’s work</a:t>
            </a:r>
          </a:p>
        </p:txBody>
      </p:sp>
      <p:sp>
        <p:nvSpPr>
          <p:cNvPr id="375822" name="AutoShape 14">
            <a:extLst>
              <a:ext uri="{FF2B5EF4-FFF2-40B4-BE49-F238E27FC236}">
                <a16:creationId xmlns:a16="http://schemas.microsoft.com/office/drawing/2014/main" id="{C6F1B4A6-D38E-8643-A201-51A959381ADF}"/>
              </a:ext>
            </a:extLst>
          </p:cNvPr>
          <p:cNvSpPr>
            <a:spLocks noChangeArrowheads="1"/>
          </p:cNvSpPr>
          <p:nvPr/>
        </p:nvSpPr>
        <p:spPr bwMode="auto">
          <a:xfrm flipH="1">
            <a:off x="6011863" y="5294313"/>
            <a:ext cx="1079500" cy="1079500"/>
          </a:xfrm>
          <a:custGeom>
            <a:avLst/>
            <a:gdLst>
              <a:gd name="T0" fmla="*/ 7785294 w 21600"/>
              <a:gd name="T1" fmla="*/ 8012589 h 21600"/>
              <a:gd name="T2" fmla="*/ 27232287 w 21600"/>
              <a:gd name="T3" fmla="*/ 48592493 h 21600"/>
              <a:gd name="T4" fmla="*/ 15403216 w 21600"/>
              <a:gd name="T5" fmla="*/ 15540602 h 21600"/>
              <a:gd name="T6" fmla="*/ 60693738 w 21600"/>
              <a:gd name="T7" fmla="*/ 26975006 h 21600"/>
              <a:gd name="T8" fmla="*/ 48594992 w 21600"/>
              <a:gd name="T9" fmla="*/ 39073802 h 21600"/>
              <a:gd name="T10" fmla="*/ 36496196 w 21600"/>
              <a:gd name="T11" fmla="*/ 2697500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12" y="10800"/>
                </a:moveTo>
                <a:cubicBezTo>
                  <a:pt x="17312" y="7203"/>
                  <a:pt x="14396" y="4288"/>
                  <a:pt x="10800" y="4288"/>
                </a:cubicBezTo>
                <a:cubicBezTo>
                  <a:pt x="7203" y="4288"/>
                  <a:pt x="4288" y="7203"/>
                  <a:pt x="4288" y="10800"/>
                </a:cubicBezTo>
                <a:cubicBezTo>
                  <a:pt x="4288" y="14396"/>
                  <a:pt x="7203" y="17312"/>
                  <a:pt x="10800" y="17312"/>
                </a:cubicBezTo>
                <a:cubicBezTo>
                  <a:pt x="10825" y="17312"/>
                  <a:pt x="10851" y="17311"/>
                  <a:pt x="10877" y="17311"/>
                </a:cubicBezTo>
                <a:lnTo>
                  <a:pt x="10928" y="21599"/>
                </a:lnTo>
                <a:cubicBezTo>
                  <a:pt x="10885" y="21599"/>
                  <a:pt x="10842" y="21599"/>
                  <a:pt x="10800" y="21600"/>
                </a:cubicBezTo>
                <a:cubicBezTo>
                  <a:pt x="4835" y="21600"/>
                  <a:pt x="0" y="16764"/>
                  <a:pt x="0" y="10800"/>
                </a:cubicBezTo>
                <a:cubicBezTo>
                  <a:pt x="0" y="4835"/>
                  <a:pt x="4835" y="0"/>
                  <a:pt x="10800" y="0"/>
                </a:cubicBezTo>
                <a:cubicBezTo>
                  <a:pt x="16764" y="-1"/>
                  <a:pt x="21599" y="4835"/>
                  <a:pt x="21600" y="10799"/>
                </a:cubicBezTo>
                <a:lnTo>
                  <a:pt x="21600" y="10800"/>
                </a:lnTo>
                <a:lnTo>
                  <a:pt x="24300" y="10800"/>
                </a:lnTo>
                <a:lnTo>
                  <a:pt x="19456" y="15644"/>
                </a:lnTo>
                <a:lnTo>
                  <a:pt x="14612" y="10800"/>
                </a:lnTo>
                <a:lnTo>
                  <a:pt x="17312" y="10800"/>
                </a:lnTo>
                <a:close/>
              </a:path>
            </a:pathLst>
          </a:custGeom>
          <a:solidFill>
            <a:schemeClr val="tx2"/>
          </a:solidFill>
          <a:ln w="9525">
            <a:solidFill>
              <a:srgbClr val="00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75827" name="Oval 19">
            <a:extLst>
              <a:ext uri="{FF2B5EF4-FFF2-40B4-BE49-F238E27FC236}">
                <a16:creationId xmlns:a16="http://schemas.microsoft.com/office/drawing/2014/main" id="{B5A0676C-191E-B24A-8DCA-8155B1A92FCF}"/>
              </a:ext>
            </a:extLst>
          </p:cNvPr>
          <p:cNvSpPr>
            <a:spLocks noChangeArrowheads="1"/>
          </p:cNvSpPr>
          <p:nvPr/>
        </p:nvSpPr>
        <p:spPr bwMode="auto">
          <a:xfrm>
            <a:off x="6189663" y="4192588"/>
            <a:ext cx="638175" cy="638175"/>
          </a:xfrm>
          <a:prstGeom prst="ellipse">
            <a:avLst/>
          </a:prstGeom>
          <a:solidFill>
            <a:srgbClr val="FFCC18"/>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F</a:t>
            </a:r>
            <a:r>
              <a:rPr lang="en-US" altLang="en-US" sz="3000" baseline="-25000"/>
              <a:t>1</a:t>
            </a:r>
          </a:p>
        </p:txBody>
      </p:sp>
      <p:sp>
        <p:nvSpPr>
          <p:cNvPr id="375828" name="Oval 20">
            <a:extLst>
              <a:ext uri="{FF2B5EF4-FFF2-40B4-BE49-F238E27FC236}">
                <a16:creationId xmlns:a16="http://schemas.microsoft.com/office/drawing/2014/main" id="{E1B73F62-1AEE-434E-AE2F-BA7BB590063E}"/>
              </a:ext>
            </a:extLst>
          </p:cNvPr>
          <p:cNvSpPr>
            <a:spLocks noChangeArrowheads="1"/>
          </p:cNvSpPr>
          <p:nvPr/>
        </p:nvSpPr>
        <p:spPr bwMode="auto">
          <a:xfrm>
            <a:off x="6189663" y="1401763"/>
            <a:ext cx="638175" cy="638175"/>
          </a:xfrm>
          <a:prstGeom prst="ellipse">
            <a:avLst/>
          </a:prstGeom>
          <a:solidFill>
            <a:srgbClr val="FFCC18"/>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P</a:t>
            </a:r>
            <a:endParaRPr lang="en-US" altLang="en-US" sz="3000" baseline="-25000"/>
          </a:p>
        </p:txBody>
      </p:sp>
      <p:sp>
        <p:nvSpPr>
          <p:cNvPr id="375829" name="Oval 21">
            <a:extLst>
              <a:ext uri="{FF2B5EF4-FFF2-40B4-BE49-F238E27FC236}">
                <a16:creationId xmlns:a16="http://schemas.microsoft.com/office/drawing/2014/main" id="{5CE784FA-8E33-8E4C-81F1-901E07CF52D9}"/>
              </a:ext>
            </a:extLst>
          </p:cNvPr>
          <p:cNvSpPr>
            <a:spLocks noChangeArrowheads="1"/>
          </p:cNvSpPr>
          <p:nvPr/>
        </p:nvSpPr>
        <p:spPr bwMode="auto">
          <a:xfrm>
            <a:off x="6189663" y="6124575"/>
            <a:ext cx="638175" cy="638175"/>
          </a:xfrm>
          <a:prstGeom prst="ellipse">
            <a:avLst/>
          </a:prstGeom>
          <a:solidFill>
            <a:srgbClr val="FFCC18"/>
          </a:solidFill>
          <a:ln w="9525">
            <a:solidFill>
              <a:schemeClr val="tx1"/>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3000"/>
              <a:t>F</a:t>
            </a:r>
            <a:r>
              <a:rPr lang="en-US" altLang="en-US" sz="3000" baseline="-25000"/>
              <a:t>2</a:t>
            </a:r>
          </a:p>
        </p:txBody>
      </p:sp>
      <p:sp>
        <p:nvSpPr>
          <p:cNvPr id="375830" name="Rectangle 22">
            <a:extLst>
              <a:ext uri="{FF2B5EF4-FFF2-40B4-BE49-F238E27FC236}">
                <a16:creationId xmlns:a16="http://schemas.microsoft.com/office/drawing/2014/main" id="{C07FDC1D-4C9C-9047-90BE-271BCA3BFC41}"/>
              </a:ext>
            </a:extLst>
          </p:cNvPr>
          <p:cNvSpPr>
            <a:spLocks noChangeArrowheads="1"/>
          </p:cNvSpPr>
          <p:nvPr/>
        </p:nvSpPr>
        <p:spPr bwMode="auto">
          <a:xfrm>
            <a:off x="6519863" y="5688013"/>
            <a:ext cx="1344612" cy="24447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600">
                <a:solidFill>
                  <a:srgbClr val="000000"/>
                </a:solidFill>
              </a:rPr>
              <a:t>self-pollinate</a:t>
            </a:r>
          </a:p>
        </p:txBody>
      </p:sp>
      <p:sp>
        <p:nvSpPr>
          <p:cNvPr id="19470" name="AutoShape 23">
            <a:extLst>
              <a:ext uri="{FF2B5EF4-FFF2-40B4-BE49-F238E27FC236}">
                <a16:creationId xmlns:a16="http://schemas.microsoft.com/office/drawing/2014/main" id="{89505732-10B6-D44A-9C57-080110E91900}"/>
              </a:ext>
            </a:extLst>
          </p:cNvPr>
          <p:cNvSpPr>
            <a:spLocks noChangeArrowheads="1"/>
          </p:cNvSpPr>
          <p:nvPr/>
        </p:nvSpPr>
        <p:spPr bwMode="auto">
          <a:xfrm>
            <a:off x="3992563" y="3787775"/>
            <a:ext cx="357187" cy="447675"/>
          </a:xfrm>
          <a:prstGeom prst="roundRect">
            <a:avLst>
              <a:gd name="adj" fmla="val 16667"/>
            </a:avLst>
          </a:pr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75811" name="Rectangle 3" descr="Rectangle: Click to edit Master text styles&#13;&#10;Second level&#13;&#10;Third level&#13;&#10;Fourth level&#13;&#10;Fifth level">
            <a:extLst>
              <a:ext uri="{FF2B5EF4-FFF2-40B4-BE49-F238E27FC236}">
                <a16:creationId xmlns:a16="http://schemas.microsoft.com/office/drawing/2014/main" id="{FA990018-AE7A-6147-B308-9E0E0EDE976A}"/>
              </a:ext>
            </a:extLst>
          </p:cNvPr>
          <p:cNvSpPr>
            <a:spLocks noGrp="1" noChangeArrowheads="1"/>
          </p:cNvSpPr>
          <p:nvPr>
            <p:ph type="body" idx="1"/>
          </p:nvPr>
        </p:nvSpPr>
        <p:spPr>
          <a:xfrm>
            <a:off x="204788" y="1379538"/>
            <a:ext cx="8558212" cy="5181600"/>
          </a:xfrm>
          <a:noFill/>
        </p:spPr>
        <p:txBody>
          <a:bodyPr/>
          <a:lstStyle/>
          <a:p>
            <a:pPr eaLnBrk="1" hangingPunct="1"/>
            <a:r>
              <a:rPr lang="en-US" altLang="en-US" dirty="0">
                <a:solidFill>
                  <a:schemeClr val="tx1"/>
                </a:solidFill>
              </a:rPr>
              <a:t>Bred pea plants</a:t>
            </a:r>
          </a:p>
          <a:p>
            <a:pPr lvl="1" eaLnBrk="1" hangingPunct="1"/>
            <a:r>
              <a:rPr lang="en-US" altLang="en-US" dirty="0">
                <a:ea typeface="ＭＳ Ｐゴシック" panose="020B0600070205080204" pitchFamily="34" charset="-128"/>
              </a:rPr>
              <a:t>cross-pollinate </a:t>
            </a:r>
            <a:br>
              <a:rPr lang="en-US" altLang="en-US" dirty="0">
                <a:ea typeface="ＭＳ Ｐゴシック" panose="020B0600070205080204" pitchFamily="34" charset="-128"/>
              </a:rPr>
            </a:br>
            <a:r>
              <a:rPr lang="en-US" altLang="en-US" u="sng" dirty="0">
                <a:ea typeface="ＭＳ Ｐゴシック" panose="020B0600070205080204" pitchFamily="34" charset="-128"/>
              </a:rPr>
              <a:t>true breeding parents</a:t>
            </a:r>
            <a:r>
              <a:rPr lang="en-US" altLang="en-US" dirty="0">
                <a:ea typeface="ＭＳ Ｐゴシック" panose="020B0600070205080204" pitchFamily="34" charset="-128"/>
              </a:rPr>
              <a:t> (P)</a:t>
            </a:r>
          </a:p>
          <a:p>
            <a:pPr marL="1085850" lvl="2" eaLnBrk="1" hangingPunct="1"/>
            <a:r>
              <a:rPr lang="en-US" altLang="en-US" dirty="0">
                <a:solidFill>
                  <a:schemeClr val="tx1"/>
                </a:solidFill>
                <a:ea typeface="ＭＳ Ｐゴシック" panose="020B0600070205080204" pitchFamily="34" charset="-128"/>
              </a:rPr>
              <a:t>P = parental</a:t>
            </a:r>
          </a:p>
          <a:p>
            <a:pPr lvl="1" eaLnBrk="1" hangingPunct="1"/>
            <a:r>
              <a:rPr lang="en-US" altLang="en-US" dirty="0">
                <a:ea typeface="ＭＳ Ｐゴシック" panose="020B0600070205080204" pitchFamily="34" charset="-128"/>
              </a:rPr>
              <a:t>raised seed &amp; then </a:t>
            </a:r>
            <a:br>
              <a:rPr lang="en-US" altLang="en-US" dirty="0">
                <a:ea typeface="ＭＳ Ｐゴシック" panose="020B0600070205080204" pitchFamily="34" charset="-128"/>
              </a:rPr>
            </a:br>
            <a:r>
              <a:rPr lang="en-US" altLang="en-US" dirty="0">
                <a:ea typeface="ＭＳ Ｐゴシック" panose="020B0600070205080204" pitchFamily="34" charset="-128"/>
              </a:rPr>
              <a:t>observed traits (F</a:t>
            </a:r>
            <a:r>
              <a:rPr lang="en-US" altLang="en-US" baseline="-25000" dirty="0">
                <a:ea typeface="ＭＳ Ｐゴシック" panose="020B0600070205080204" pitchFamily="34" charset="-128"/>
              </a:rPr>
              <a:t>1</a:t>
            </a:r>
            <a:r>
              <a:rPr lang="en-US" altLang="en-US" dirty="0">
                <a:ea typeface="ＭＳ Ｐゴシック" panose="020B0600070205080204" pitchFamily="34" charset="-128"/>
              </a:rPr>
              <a:t>)</a:t>
            </a:r>
          </a:p>
          <a:p>
            <a:pPr marL="1085850" lvl="2" eaLnBrk="1" hangingPunct="1"/>
            <a:r>
              <a:rPr lang="en-US" altLang="en-US" dirty="0">
                <a:solidFill>
                  <a:schemeClr val="tx1"/>
                </a:solidFill>
                <a:ea typeface="ＭＳ Ｐゴシック" panose="020B0600070205080204" pitchFamily="34" charset="-128"/>
              </a:rPr>
              <a:t>F = filial</a:t>
            </a:r>
          </a:p>
          <a:p>
            <a:pPr lvl="1" eaLnBrk="1" hangingPunct="1"/>
            <a:r>
              <a:rPr lang="en-US" altLang="en-US" dirty="0">
                <a:ea typeface="ＭＳ Ｐゴシック" panose="020B0600070205080204" pitchFamily="34" charset="-128"/>
              </a:rPr>
              <a:t>allowed offspring </a:t>
            </a:r>
            <a:br>
              <a:rPr lang="en-US" altLang="en-US" dirty="0">
                <a:ea typeface="ＭＳ Ｐゴシック" panose="020B0600070205080204" pitchFamily="34" charset="-128"/>
              </a:rPr>
            </a:br>
            <a:r>
              <a:rPr lang="en-US" altLang="en-US" dirty="0">
                <a:ea typeface="ＭＳ Ｐゴシック" panose="020B0600070205080204" pitchFamily="34" charset="-128"/>
              </a:rPr>
              <a:t>to </a:t>
            </a:r>
            <a:r>
              <a:rPr lang="en-US" altLang="en-US" u="sng" dirty="0">
                <a:ea typeface="ＭＳ Ｐゴシック" panose="020B0600070205080204" pitchFamily="34" charset="-128"/>
              </a:rPr>
              <a:t>self-pollinate</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&amp; observed next </a:t>
            </a:r>
            <a:br>
              <a:rPr lang="en-US" altLang="en-US" dirty="0">
                <a:ea typeface="ＭＳ Ｐゴシック" panose="020B0600070205080204" pitchFamily="34" charset="-128"/>
              </a:rPr>
            </a:br>
            <a:r>
              <a:rPr lang="en-US" altLang="en-US" dirty="0">
                <a:ea typeface="ＭＳ Ｐゴシック" panose="020B0600070205080204" pitchFamily="34" charset="-128"/>
              </a:rPr>
              <a:t>generation (F</a:t>
            </a:r>
            <a:r>
              <a:rPr lang="en-US" altLang="en-US" baseline="-25000" dirty="0">
                <a:ea typeface="ＭＳ Ｐゴシック" panose="020B0600070205080204" pitchFamily="34" charset="-128"/>
              </a:rPr>
              <a:t>2</a:t>
            </a:r>
            <a:r>
              <a:rPr lang="en-US" altLang="en-US" dirty="0">
                <a:ea typeface="ＭＳ Ｐゴシック" panose="020B0600070205080204"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5811">
                                            <p:txEl>
                                              <p:pRg st="1" end="1"/>
                                            </p:txEl>
                                          </p:spTgt>
                                        </p:tgtEl>
                                        <p:attrNameLst>
                                          <p:attrName>style.visibility</p:attrName>
                                        </p:attrNameLst>
                                      </p:cBhvr>
                                      <p:to>
                                        <p:strVal val="visible"/>
                                      </p:to>
                                    </p:set>
                                    <p:anim calcmode="lin" valueType="num">
                                      <p:cBhvr additive="base">
                                        <p:cTn id="7" dur="500" fill="hold"/>
                                        <p:tgtEl>
                                          <p:spTgt spid="3758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5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5811">
                                            <p:txEl>
                                              <p:pRg st="2" end="2"/>
                                            </p:txEl>
                                          </p:spTgt>
                                        </p:tgtEl>
                                        <p:attrNameLst>
                                          <p:attrName>style.visibility</p:attrName>
                                        </p:attrNameLst>
                                      </p:cBhvr>
                                      <p:to>
                                        <p:strVal val="visible"/>
                                      </p:to>
                                    </p:set>
                                    <p:anim calcmode="lin" valueType="num">
                                      <p:cBhvr additive="base">
                                        <p:cTn id="12" dur="500" fill="hold"/>
                                        <p:tgtEl>
                                          <p:spTgt spid="37581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5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5828"/>
                                        </p:tgtEl>
                                        <p:attrNameLst>
                                          <p:attrName>style.visibility</p:attrName>
                                        </p:attrNameLst>
                                      </p:cBhvr>
                                      <p:to>
                                        <p:strVal val="visible"/>
                                      </p:to>
                                    </p:set>
                                    <p:animEffect transition="in" filter="wipe(left)">
                                      <p:cBhvr>
                                        <p:cTn id="18" dur="500"/>
                                        <p:tgtEl>
                                          <p:spTgt spid="375828"/>
                                        </p:tgtEl>
                                      </p:cBhvr>
                                    </p:animEffect>
                                  </p:childTnLst>
                                  <p:subTnLst>
                                    <p:audio>
                                      <p:cMediaNode>
                                        <p:cTn display="0" masterRel="sameClick">
                                          <p:stCondLst>
                                            <p:cond evt="begin" delay="0">
                                              <p:tn val="16"/>
                                            </p:cond>
                                          </p:stCondLst>
                                          <p:endCondLst>
                                            <p:cond evt="onStopAudio" delay="0">
                                              <p:tgtEl>
                                                <p:sldTgt/>
                                              </p:tgtEl>
                                            </p:cond>
                                          </p:endCondLst>
                                        </p:cTn>
                                        <p:tgtEl>
                                          <p:sndTgt r:embed="rId4" name="Pong"/>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75819"/>
                                        </p:tgtEl>
                                        <p:attrNameLst>
                                          <p:attrName>style.visibility</p:attrName>
                                        </p:attrNameLst>
                                      </p:cBhvr>
                                      <p:to>
                                        <p:strVal val="visible"/>
                                      </p:to>
                                    </p:set>
                                    <p:animEffect transition="in" filter="wipe(left)">
                                      <p:cBhvr>
                                        <p:cTn id="23" dur="500"/>
                                        <p:tgtEl>
                                          <p:spTgt spid="375819"/>
                                        </p:tgtEl>
                                      </p:cBhvr>
                                    </p:animEffect>
                                  </p:childTnLst>
                                </p:cTn>
                              </p:par>
                            </p:childTnLst>
                          </p:cTn>
                        </p:par>
                        <p:par>
                          <p:cTn id="24" fill="hold" nodeType="afterGroup">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75817"/>
                                        </p:tgtEl>
                                        <p:attrNameLst>
                                          <p:attrName>style.visibility</p:attrName>
                                        </p:attrNameLst>
                                      </p:cBhvr>
                                      <p:to>
                                        <p:strVal val="visible"/>
                                      </p:to>
                                    </p:set>
                                    <p:animEffect transition="in" filter="wipe(left)">
                                      <p:cBhvr>
                                        <p:cTn id="27" dur="500"/>
                                        <p:tgtEl>
                                          <p:spTgt spid="375817"/>
                                        </p:tgtEl>
                                      </p:cBhvr>
                                    </p:animEffect>
                                  </p:childTnLst>
                                  <p:subTnLst>
                                    <p:audio>
                                      <p:cMediaNode>
                                        <p:cTn display="0" masterRel="sameClick">
                                          <p:stCondLst>
                                            <p:cond evt="begin" delay="0">
                                              <p:tn val="25"/>
                                            </p:cond>
                                          </p:stCondLst>
                                          <p:endCondLst>
                                            <p:cond evt="onStopAudio" delay="0">
                                              <p:tgtEl>
                                                <p:sldTgt/>
                                              </p:tgtEl>
                                            </p:cond>
                                          </p:endCondLst>
                                        </p:cTn>
                                        <p:tgtEl>
                                          <p:sndTgt r:embed="rId5" name="String"/>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75811">
                                            <p:txEl>
                                              <p:pRg st="3" end="3"/>
                                            </p:txEl>
                                          </p:spTgt>
                                        </p:tgtEl>
                                        <p:attrNameLst>
                                          <p:attrName>style.visibility</p:attrName>
                                        </p:attrNameLst>
                                      </p:cBhvr>
                                      <p:to>
                                        <p:strVal val="visible"/>
                                      </p:to>
                                    </p:set>
                                    <p:anim calcmode="lin" valueType="num">
                                      <p:cBhvr additive="base">
                                        <p:cTn id="32" dur="500" fill="hold"/>
                                        <p:tgtEl>
                                          <p:spTgt spid="375811">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758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5818">
                                            <p:txEl>
                                              <p:pRg st="0" end="0"/>
                                            </p:txEl>
                                          </p:spTgt>
                                        </p:tgtEl>
                                        <p:attrNameLst>
                                          <p:attrName>style.visibility</p:attrName>
                                        </p:attrNameLst>
                                      </p:cBhvr>
                                      <p:to>
                                        <p:strVal val="visible"/>
                                      </p:to>
                                    </p:set>
                                    <p:animEffect transition="in" filter="wipe(left)">
                                      <p:cBhvr>
                                        <p:cTn id="38" dur="500"/>
                                        <p:tgtEl>
                                          <p:spTgt spid="375818">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6" name="Vibro Up"/>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75827"/>
                                        </p:tgtEl>
                                        <p:attrNameLst>
                                          <p:attrName>style.visibility</p:attrName>
                                        </p:attrNameLst>
                                      </p:cBhvr>
                                      <p:to>
                                        <p:strVal val="visible"/>
                                      </p:to>
                                    </p:set>
                                    <p:animEffect transition="in" filter="wipe(left)">
                                      <p:cBhvr>
                                        <p:cTn id="43" dur="500"/>
                                        <p:tgtEl>
                                          <p:spTgt spid="375827"/>
                                        </p:tgtEl>
                                      </p:cBhvr>
                                    </p:animEffect>
                                  </p:childTnLst>
                                  <p:subTnLst>
                                    <p:audio>
                                      <p:cMediaNode>
                                        <p:cTn display="0" masterRel="sameClick">
                                          <p:stCondLst>
                                            <p:cond evt="begin" delay="0">
                                              <p:tn val="41"/>
                                            </p:cond>
                                          </p:stCondLst>
                                          <p:endCondLst>
                                            <p:cond evt="onStopAudio" delay="0">
                                              <p:tgtEl>
                                                <p:sldTgt/>
                                              </p:tgtEl>
                                            </p:cond>
                                          </p:endCondLst>
                                        </p:cTn>
                                        <p:tgtEl>
                                          <p:sndTgt r:embed="rId4" name="Pong"/>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75811">
                                            <p:txEl>
                                              <p:pRg st="4" end="4"/>
                                            </p:txEl>
                                          </p:spTgt>
                                        </p:tgtEl>
                                        <p:attrNameLst>
                                          <p:attrName>style.visibility</p:attrName>
                                        </p:attrNameLst>
                                      </p:cBhvr>
                                      <p:to>
                                        <p:strVal val="visible"/>
                                      </p:to>
                                    </p:set>
                                    <p:anim calcmode="lin" valueType="num">
                                      <p:cBhvr additive="base">
                                        <p:cTn id="48" dur="500" fill="hold"/>
                                        <p:tgtEl>
                                          <p:spTgt spid="375811">
                                            <p:txEl>
                                              <p:pRg st="4" end="4"/>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758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3" name="Whoosh"/>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375811">
                                            <p:txEl>
                                              <p:pRg st="5" end="5"/>
                                            </p:txEl>
                                          </p:spTgt>
                                        </p:tgtEl>
                                        <p:attrNameLst>
                                          <p:attrName>style.visibility</p:attrName>
                                        </p:attrNameLst>
                                      </p:cBhvr>
                                      <p:to>
                                        <p:strVal val="visible"/>
                                      </p:to>
                                    </p:set>
                                    <p:anim calcmode="lin" valueType="num">
                                      <p:cBhvr additive="base">
                                        <p:cTn id="54" dur="500" fill="hold"/>
                                        <p:tgtEl>
                                          <p:spTgt spid="375811">
                                            <p:txEl>
                                              <p:pRg st="5" end="5"/>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7581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3" name="Whoosh"/>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375822"/>
                                        </p:tgtEl>
                                        <p:attrNameLst>
                                          <p:attrName>style.visibility</p:attrName>
                                        </p:attrNameLst>
                                      </p:cBhvr>
                                      <p:to>
                                        <p:strVal val="visible"/>
                                      </p:to>
                                    </p:set>
                                    <p:animEffect transition="in" filter="wheel(1)">
                                      <p:cBhvr>
                                        <p:cTn id="60" dur="500"/>
                                        <p:tgtEl>
                                          <p:spTgt spid="375822"/>
                                        </p:tgtEl>
                                      </p:cBhvr>
                                    </p:animEffect>
                                  </p:childTnLst>
                                </p:cTn>
                              </p:par>
                            </p:childTnLst>
                          </p:cTn>
                        </p:par>
                        <p:par>
                          <p:cTn id="61" fill="hold" nodeType="afterGroup">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375830"/>
                                        </p:tgtEl>
                                        <p:attrNameLst>
                                          <p:attrName>style.visibility</p:attrName>
                                        </p:attrNameLst>
                                      </p:cBhvr>
                                      <p:to>
                                        <p:strVal val="visible"/>
                                      </p:to>
                                    </p:set>
                                    <p:animEffect transition="in" filter="wipe(left)">
                                      <p:cBhvr>
                                        <p:cTn id="64" dur="500"/>
                                        <p:tgtEl>
                                          <p:spTgt spid="375830"/>
                                        </p:tgtEl>
                                      </p:cBhvr>
                                    </p:animEffect>
                                  </p:childTnLst>
                                  <p:subTnLst>
                                    <p:audio>
                                      <p:cMediaNode>
                                        <p:cTn display="0" masterRel="sameClick">
                                          <p:stCondLst>
                                            <p:cond evt="begin" delay="0">
                                              <p:tn val="62"/>
                                            </p:cond>
                                          </p:stCondLst>
                                          <p:endCondLst>
                                            <p:cond evt="onStopAudio" delay="0">
                                              <p:tgtEl>
                                                <p:sldTgt/>
                                              </p:tgtEl>
                                            </p:cond>
                                          </p:endCondLst>
                                        </p:cTn>
                                        <p:tgtEl>
                                          <p:sndTgt r:embed="rId7" name="Chimes"/>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75829"/>
                                        </p:tgtEl>
                                        <p:attrNameLst>
                                          <p:attrName>style.visibility</p:attrName>
                                        </p:attrNameLst>
                                      </p:cBhvr>
                                      <p:to>
                                        <p:strVal val="visible"/>
                                      </p:to>
                                    </p:set>
                                    <p:animEffect transition="in" filter="wipe(left)">
                                      <p:cBhvr>
                                        <p:cTn id="69" dur="500"/>
                                        <p:tgtEl>
                                          <p:spTgt spid="375829"/>
                                        </p:tgtEl>
                                      </p:cBhvr>
                                    </p:animEffect>
                                  </p:childTnLst>
                                  <p:subTnLst>
                                    <p:audio>
                                      <p:cMediaNode>
                                        <p:cTn display="0" masterRel="sameClick">
                                          <p:stCondLst>
                                            <p:cond evt="begin" delay="0">
                                              <p:tn val="67"/>
                                            </p:cond>
                                          </p:stCondLst>
                                          <p:endCondLst>
                                            <p:cond evt="onStopAudio" delay="0">
                                              <p:tgtEl>
                                                <p:sldTgt/>
                                              </p:tgtEl>
                                            </p:cond>
                                          </p:endCondLst>
                                        </p:cTn>
                                        <p:tgtEl>
                                          <p:sndTgt r:embed="rId4"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7" grpId="0"/>
      <p:bldP spid="375818" grpId="0" build="p" autoUpdateAnimBg="0"/>
      <p:bldP spid="375822" grpId="0" animBg="1"/>
      <p:bldP spid="375827" grpId="0" animBg="1" autoUpdateAnimBg="0"/>
      <p:bldP spid="375828" grpId="0" animBg="1" autoUpdateAnimBg="0"/>
      <p:bldP spid="375829" grpId="0" animBg="1" autoUpdateAnimBg="0"/>
      <p:bldP spid="375830" grpId="0" animBg="1" autoUpdateAnimBg="0"/>
      <p:bldP spid="37581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1026">
            <a:extLst>
              <a:ext uri="{FF2B5EF4-FFF2-40B4-BE49-F238E27FC236}">
                <a16:creationId xmlns:a16="http://schemas.microsoft.com/office/drawing/2014/main" id="{D488C65F-6F44-F64F-9263-97C0E28DD8C4}"/>
              </a:ext>
            </a:extLst>
          </p:cNvPr>
          <p:cNvSpPr>
            <a:spLocks noGrp="1" noChangeArrowheads="1"/>
          </p:cNvSpPr>
          <p:nvPr>
            <p:ph type="title"/>
          </p:nvPr>
        </p:nvSpPr>
        <p:spPr/>
        <p:txBody>
          <a:bodyPr/>
          <a:lstStyle/>
          <a:p>
            <a:pPr eaLnBrk="1" hangingPunct="1"/>
            <a:r>
              <a:rPr lang="en-US" altLang="en-US"/>
              <a:t>Review: Mendel’s laws of heredity </a:t>
            </a:r>
          </a:p>
        </p:txBody>
      </p:sp>
      <p:sp>
        <p:nvSpPr>
          <p:cNvPr id="433155" name="Rectangle 1027" descr="Rectangle: Click to edit Master text styles&#13;&#10;Second level&#13;&#10;Third level&#13;&#10;Fourth level&#13;&#10;Fifth level">
            <a:extLst>
              <a:ext uri="{FF2B5EF4-FFF2-40B4-BE49-F238E27FC236}">
                <a16:creationId xmlns:a16="http://schemas.microsoft.com/office/drawing/2014/main" id="{0446F8A9-86A7-D34A-A37C-1816E014AFB1}"/>
              </a:ext>
            </a:extLst>
          </p:cNvPr>
          <p:cNvSpPr>
            <a:spLocks noGrp="1" noChangeArrowheads="1"/>
          </p:cNvSpPr>
          <p:nvPr>
            <p:ph type="body" idx="1"/>
          </p:nvPr>
        </p:nvSpPr>
        <p:spPr>
          <a:xfrm>
            <a:off x="838200" y="1371600"/>
            <a:ext cx="7772400" cy="4786313"/>
          </a:xfrm>
        </p:spPr>
        <p:txBody>
          <a:bodyPr/>
          <a:lstStyle/>
          <a:p>
            <a:pPr eaLnBrk="1" hangingPunct="1"/>
            <a:r>
              <a:rPr lang="en-US" altLang="en-US" sz="2600" u="sng" dirty="0"/>
              <a:t>Law of segregation</a:t>
            </a:r>
            <a:endParaRPr lang="en-US" altLang="en-US" sz="2600" dirty="0"/>
          </a:p>
          <a:p>
            <a:pPr lvl="1" eaLnBrk="1" hangingPunct="1"/>
            <a:r>
              <a:rPr lang="en-US" altLang="en-US" sz="2400" u="sng" dirty="0">
                <a:solidFill>
                  <a:srgbClr val="CC0000"/>
                </a:solidFill>
                <a:ea typeface="ＭＳ Ｐゴシック" panose="020B0600070205080204" pitchFamily="34" charset="-128"/>
              </a:rPr>
              <a:t>monohybrid cross</a:t>
            </a:r>
            <a:r>
              <a:rPr lang="en-US" altLang="en-US" sz="2400" dirty="0">
                <a:ea typeface="ＭＳ Ｐゴシック" panose="020B0600070205080204" pitchFamily="34" charset="-128"/>
              </a:rPr>
              <a:t> </a:t>
            </a:r>
          </a:p>
          <a:p>
            <a:pPr marL="1085850" lvl="2" eaLnBrk="1" hangingPunct="1"/>
            <a:r>
              <a:rPr lang="en-US" altLang="en-US" sz="2000" dirty="0">
                <a:ea typeface="ＭＳ Ｐゴシック" panose="020B0600070205080204" pitchFamily="34" charset="-128"/>
              </a:rPr>
              <a:t>single trait</a:t>
            </a:r>
          </a:p>
          <a:p>
            <a:pPr lvl="1" eaLnBrk="1" hangingPunct="1"/>
            <a:r>
              <a:rPr lang="en-US" altLang="en-US" sz="2400" dirty="0">
                <a:ea typeface="ＭＳ Ｐゴシック" panose="020B0600070205080204" pitchFamily="34" charset="-128"/>
              </a:rPr>
              <a:t>each </a:t>
            </a:r>
            <a:r>
              <a:rPr lang="en-US" altLang="en-US" sz="2400" u="sng" dirty="0">
                <a:solidFill>
                  <a:srgbClr val="CC0000"/>
                </a:solidFill>
                <a:ea typeface="ＭＳ Ｐゴシック" panose="020B0600070205080204" pitchFamily="34" charset="-128"/>
              </a:rPr>
              <a:t>allele</a:t>
            </a:r>
            <a:r>
              <a:rPr lang="en-US" altLang="en-US" sz="2400" dirty="0">
                <a:ea typeface="ＭＳ Ｐゴシック" panose="020B0600070205080204" pitchFamily="34" charset="-128"/>
              </a:rPr>
              <a:t> segregates into separate gametes</a:t>
            </a:r>
          </a:p>
          <a:p>
            <a:pPr marL="1085850" lvl="2" eaLnBrk="1" hangingPunct="1"/>
            <a:r>
              <a:rPr lang="en-US" altLang="en-US" sz="2000" dirty="0">
                <a:ea typeface="ＭＳ Ｐゴシック" panose="020B0600070205080204" pitchFamily="34" charset="-128"/>
              </a:rPr>
              <a:t>established by Metaphase 1</a:t>
            </a:r>
          </a:p>
          <a:p>
            <a:pPr eaLnBrk="1" hangingPunct="1"/>
            <a:r>
              <a:rPr lang="en-US" altLang="en-US" sz="2600" u="sng" dirty="0"/>
              <a:t>Law of independent assortment</a:t>
            </a:r>
            <a:endParaRPr lang="en-US" altLang="en-US" sz="2600" dirty="0"/>
          </a:p>
          <a:p>
            <a:pPr lvl="1" eaLnBrk="1" hangingPunct="1"/>
            <a:r>
              <a:rPr lang="en-US" altLang="en-US" sz="2400" u="sng" dirty="0">
                <a:solidFill>
                  <a:srgbClr val="CC0000"/>
                </a:solidFill>
                <a:ea typeface="ＭＳ Ｐゴシック" panose="020B0600070205080204" pitchFamily="34" charset="-128"/>
              </a:rPr>
              <a:t>dihybrid (or more) cross</a:t>
            </a:r>
            <a:endParaRPr lang="en-US" altLang="en-US" sz="2400" dirty="0">
              <a:ea typeface="ＭＳ Ｐゴシック" panose="020B0600070205080204" pitchFamily="34" charset="-128"/>
            </a:endParaRPr>
          </a:p>
          <a:p>
            <a:pPr marL="1085850" lvl="2" eaLnBrk="1" hangingPunct="1"/>
            <a:r>
              <a:rPr lang="en-US" altLang="en-US" sz="2000" dirty="0">
                <a:ea typeface="ＭＳ Ｐゴシック" panose="020B0600070205080204" pitchFamily="34" charset="-128"/>
              </a:rPr>
              <a:t>2 or more traits </a:t>
            </a:r>
          </a:p>
          <a:p>
            <a:pPr lvl="1" eaLnBrk="1" hangingPunct="1"/>
            <a:r>
              <a:rPr lang="en-US" altLang="en-US" sz="2400" u="sng" dirty="0">
                <a:solidFill>
                  <a:srgbClr val="CC0000"/>
                </a:solidFill>
                <a:ea typeface="ＭＳ Ｐゴシック" panose="020B0600070205080204" pitchFamily="34" charset="-128"/>
              </a:rPr>
              <a:t>genes</a:t>
            </a:r>
            <a:r>
              <a:rPr lang="en-US" altLang="en-US" sz="2400" dirty="0">
                <a:ea typeface="ＭＳ Ｐゴシック" panose="020B0600070205080204" pitchFamily="34" charset="-128"/>
              </a:rPr>
              <a:t> on separate chromosomes </a:t>
            </a:r>
            <a:br>
              <a:rPr lang="en-US" altLang="en-US" sz="2400" dirty="0">
                <a:ea typeface="ＭＳ Ｐゴシック" panose="020B0600070205080204" pitchFamily="34" charset="-128"/>
              </a:rPr>
            </a:br>
            <a:r>
              <a:rPr lang="en-US" altLang="en-US" sz="2400" dirty="0">
                <a:ea typeface="ＭＳ Ｐゴシック" panose="020B0600070205080204" pitchFamily="34" charset="-128"/>
              </a:rPr>
              <a:t>assort into gametes independently</a:t>
            </a:r>
          </a:p>
          <a:p>
            <a:pPr marL="1085850" lvl="2" eaLnBrk="1" hangingPunct="1"/>
            <a:r>
              <a:rPr lang="en-US" altLang="en-US" sz="2000" dirty="0">
                <a:ea typeface="ＭＳ Ｐゴシック" panose="020B0600070205080204" pitchFamily="34" charset="-128"/>
              </a:rPr>
              <a:t>established by Metaphase 1</a:t>
            </a:r>
          </a:p>
        </p:txBody>
      </p:sp>
      <p:grpSp>
        <p:nvGrpSpPr>
          <p:cNvPr id="70660" name="Group 1034">
            <a:extLst>
              <a:ext uri="{FF2B5EF4-FFF2-40B4-BE49-F238E27FC236}">
                <a16:creationId xmlns:a16="http://schemas.microsoft.com/office/drawing/2014/main" id="{E58E6228-2FFE-C14D-A145-5A01371D0818}"/>
              </a:ext>
            </a:extLst>
          </p:cNvPr>
          <p:cNvGrpSpPr>
            <a:grpSpLocks/>
          </p:cNvGrpSpPr>
          <p:nvPr/>
        </p:nvGrpSpPr>
        <p:grpSpPr bwMode="auto">
          <a:xfrm>
            <a:off x="7216775" y="4972050"/>
            <a:ext cx="1765300" cy="1765300"/>
            <a:chOff x="4056" y="2352"/>
            <a:chExt cx="912" cy="912"/>
          </a:xfrm>
        </p:grpSpPr>
        <p:sp>
          <p:nvSpPr>
            <p:cNvPr id="70663" name="Oval 1035">
              <a:extLst>
                <a:ext uri="{FF2B5EF4-FFF2-40B4-BE49-F238E27FC236}">
                  <a16:creationId xmlns:a16="http://schemas.microsoft.com/office/drawing/2014/main" id="{FAE41B08-2FEE-2240-9A93-5C00023F78BA}"/>
                </a:ext>
              </a:extLst>
            </p:cNvPr>
            <p:cNvSpPr>
              <a:spLocks noChangeArrowheads="1"/>
            </p:cNvSpPr>
            <p:nvPr/>
          </p:nvSpPr>
          <p:spPr bwMode="auto">
            <a:xfrm>
              <a:off x="4056" y="2352"/>
              <a:ext cx="912" cy="912"/>
            </a:xfrm>
            <a:prstGeom prst="ellipse">
              <a:avLst/>
            </a:prstGeom>
            <a:solidFill>
              <a:schemeClr val="bg2"/>
            </a:solidFill>
            <a:ln w="9525">
              <a:solidFill>
                <a:schemeClr val="bg2"/>
              </a:solidFill>
              <a:round/>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nvGrpSpPr>
            <p:cNvPr id="70664" name="Group 1036">
              <a:extLst>
                <a:ext uri="{FF2B5EF4-FFF2-40B4-BE49-F238E27FC236}">
                  <a16:creationId xmlns:a16="http://schemas.microsoft.com/office/drawing/2014/main" id="{84DC6117-03D2-914B-8548-582D64944C40}"/>
                </a:ext>
              </a:extLst>
            </p:cNvPr>
            <p:cNvGrpSpPr>
              <a:grpSpLocks/>
            </p:cNvGrpSpPr>
            <p:nvPr/>
          </p:nvGrpSpPr>
          <p:grpSpPr bwMode="auto">
            <a:xfrm flipV="1">
              <a:off x="4465" y="2414"/>
              <a:ext cx="192" cy="240"/>
              <a:chOff x="5376" y="2304"/>
              <a:chExt cx="240" cy="288"/>
            </a:xfrm>
          </p:grpSpPr>
          <p:sp>
            <p:nvSpPr>
              <p:cNvPr id="70674" name="Freeform 1037">
                <a:extLst>
                  <a:ext uri="{FF2B5EF4-FFF2-40B4-BE49-F238E27FC236}">
                    <a16:creationId xmlns:a16="http://schemas.microsoft.com/office/drawing/2014/main" id="{68234BCD-044C-A647-8271-8512C69AF4F7}"/>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70675" name="Freeform 1038">
                <a:extLst>
                  <a:ext uri="{FF2B5EF4-FFF2-40B4-BE49-F238E27FC236}">
                    <a16:creationId xmlns:a16="http://schemas.microsoft.com/office/drawing/2014/main" id="{374446AD-ADED-844C-8AA3-E7C1F6FE38A8}"/>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70665" name="Group 1039">
              <a:extLst>
                <a:ext uri="{FF2B5EF4-FFF2-40B4-BE49-F238E27FC236}">
                  <a16:creationId xmlns:a16="http://schemas.microsoft.com/office/drawing/2014/main" id="{6120032C-EEE4-EF4B-B7D4-E5614A92918F}"/>
                </a:ext>
              </a:extLst>
            </p:cNvPr>
            <p:cNvGrpSpPr>
              <a:grpSpLocks/>
            </p:cNvGrpSpPr>
            <p:nvPr/>
          </p:nvGrpSpPr>
          <p:grpSpPr bwMode="auto">
            <a:xfrm>
              <a:off x="4500" y="2688"/>
              <a:ext cx="236" cy="480"/>
              <a:chOff x="480" y="3024"/>
              <a:chExt cx="284" cy="576"/>
            </a:xfrm>
          </p:grpSpPr>
          <p:sp>
            <p:nvSpPr>
              <p:cNvPr id="70672" name="Freeform 1040">
                <a:extLst>
                  <a:ext uri="{FF2B5EF4-FFF2-40B4-BE49-F238E27FC236}">
                    <a16:creationId xmlns:a16="http://schemas.microsoft.com/office/drawing/2014/main" id="{4374B573-029B-8549-B09D-76134EF0F2BC}"/>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70673" name="Freeform 1041">
                <a:extLst>
                  <a:ext uri="{FF2B5EF4-FFF2-40B4-BE49-F238E27FC236}">
                    <a16:creationId xmlns:a16="http://schemas.microsoft.com/office/drawing/2014/main" id="{E147B260-5269-F149-9EDE-CAD326A35277}"/>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70666" name="Group 1042">
              <a:extLst>
                <a:ext uri="{FF2B5EF4-FFF2-40B4-BE49-F238E27FC236}">
                  <a16:creationId xmlns:a16="http://schemas.microsoft.com/office/drawing/2014/main" id="{0C779FB1-AAAF-C143-B238-5A3190E34B95}"/>
                </a:ext>
              </a:extLst>
            </p:cNvPr>
            <p:cNvGrpSpPr>
              <a:grpSpLocks/>
            </p:cNvGrpSpPr>
            <p:nvPr/>
          </p:nvGrpSpPr>
          <p:grpSpPr bwMode="auto">
            <a:xfrm flipV="1">
              <a:off x="4311" y="2400"/>
              <a:ext cx="192" cy="240"/>
              <a:chOff x="5376" y="2304"/>
              <a:chExt cx="240" cy="288"/>
            </a:xfrm>
          </p:grpSpPr>
          <p:sp>
            <p:nvSpPr>
              <p:cNvPr id="70670" name="Freeform 1043">
                <a:extLst>
                  <a:ext uri="{FF2B5EF4-FFF2-40B4-BE49-F238E27FC236}">
                    <a16:creationId xmlns:a16="http://schemas.microsoft.com/office/drawing/2014/main" id="{D71BD0FC-BC9D-EC4A-8A03-3E1C223635F0}"/>
                  </a:ext>
                </a:extLst>
              </p:cNvPr>
              <p:cNvSpPr>
                <a:spLocks/>
              </p:cNvSpPr>
              <p:nvPr/>
            </p:nvSpPr>
            <p:spPr bwMode="auto">
              <a:xfrm>
                <a:off x="5376"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70671" name="Freeform 1044">
                <a:extLst>
                  <a:ext uri="{FF2B5EF4-FFF2-40B4-BE49-F238E27FC236}">
                    <a16:creationId xmlns:a16="http://schemas.microsoft.com/office/drawing/2014/main" id="{680A458F-EE1B-2648-8034-F9CAE163074B}"/>
                  </a:ext>
                </a:extLst>
              </p:cNvPr>
              <p:cNvSpPr>
                <a:spLocks/>
              </p:cNvSpPr>
              <p:nvPr/>
            </p:nvSpPr>
            <p:spPr bwMode="auto">
              <a:xfrm flipH="1">
                <a:off x="5512" y="2304"/>
                <a:ext cx="104" cy="288"/>
              </a:xfrm>
              <a:custGeom>
                <a:avLst/>
                <a:gdLst>
                  <a:gd name="T0" fmla="*/ 0 w 104"/>
                  <a:gd name="T1" fmla="*/ 0 h 288"/>
                  <a:gd name="T2" fmla="*/ 96 w 104"/>
                  <a:gd name="T3" fmla="*/ 192 h 288"/>
                  <a:gd name="T4" fmla="*/ 48 w 104"/>
                  <a:gd name="T5" fmla="*/ 288 h 288"/>
                  <a:gd name="T6" fmla="*/ 0 60000 65536"/>
                  <a:gd name="T7" fmla="*/ 0 60000 65536"/>
                  <a:gd name="T8" fmla="*/ 0 60000 65536"/>
                  <a:gd name="T9" fmla="*/ 0 w 104"/>
                  <a:gd name="T10" fmla="*/ 0 h 288"/>
                  <a:gd name="T11" fmla="*/ 104 w 104"/>
                  <a:gd name="T12" fmla="*/ 288 h 288"/>
                </a:gdLst>
                <a:ahLst/>
                <a:cxnLst>
                  <a:cxn ang="T6">
                    <a:pos x="T0" y="T1"/>
                  </a:cxn>
                  <a:cxn ang="T7">
                    <a:pos x="T2" y="T3"/>
                  </a:cxn>
                  <a:cxn ang="T8">
                    <a:pos x="T4" y="T5"/>
                  </a:cxn>
                </a:cxnLst>
                <a:rect l="T9" t="T10" r="T11" b="T12"/>
                <a:pathLst>
                  <a:path w="104" h="288">
                    <a:moveTo>
                      <a:pt x="0" y="0"/>
                    </a:moveTo>
                    <a:cubicBezTo>
                      <a:pt x="44" y="72"/>
                      <a:pt x="88" y="144"/>
                      <a:pt x="96" y="192"/>
                    </a:cubicBezTo>
                    <a:cubicBezTo>
                      <a:pt x="104" y="240"/>
                      <a:pt x="76" y="264"/>
                      <a:pt x="48" y="288"/>
                    </a:cubicBezTo>
                  </a:path>
                </a:pathLst>
              </a:custGeom>
              <a:noFill/>
              <a:ln w="76200">
                <a:solidFill>
                  <a:srgbClr val="0F116A"/>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70667" name="Group 1045">
              <a:extLst>
                <a:ext uri="{FF2B5EF4-FFF2-40B4-BE49-F238E27FC236}">
                  <a16:creationId xmlns:a16="http://schemas.microsoft.com/office/drawing/2014/main" id="{819CA9EA-C06D-224A-8848-2228D7B8AE17}"/>
                </a:ext>
              </a:extLst>
            </p:cNvPr>
            <p:cNvGrpSpPr>
              <a:grpSpLocks/>
            </p:cNvGrpSpPr>
            <p:nvPr/>
          </p:nvGrpSpPr>
          <p:grpSpPr bwMode="auto">
            <a:xfrm>
              <a:off x="4315" y="2688"/>
              <a:ext cx="236" cy="480"/>
              <a:chOff x="480" y="3024"/>
              <a:chExt cx="284" cy="576"/>
            </a:xfrm>
          </p:grpSpPr>
          <p:sp>
            <p:nvSpPr>
              <p:cNvPr id="70668" name="Freeform 1046">
                <a:extLst>
                  <a:ext uri="{FF2B5EF4-FFF2-40B4-BE49-F238E27FC236}">
                    <a16:creationId xmlns:a16="http://schemas.microsoft.com/office/drawing/2014/main" id="{6820CF81-3DAA-1B4E-8C39-B68929D8C802}"/>
                  </a:ext>
                </a:extLst>
              </p:cNvPr>
              <p:cNvSpPr>
                <a:spLocks/>
              </p:cNvSpPr>
              <p:nvPr/>
            </p:nvSpPr>
            <p:spPr bwMode="auto">
              <a:xfrm>
                <a:off x="480"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70669" name="Freeform 1047">
                <a:extLst>
                  <a:ext uri="{FF2B5EF4-FFF2-40B4-BE49-F238E27FC236}">
                    <a16:creationId xmlns:a16="http://schemas.microsoft.com/office/drawing/2014/main" id="{9D062E6F-7899-774F-80A1-6213A08E4334}"/>
                  </a:ext>
                </a:extLst>
              </p:cNvPr>
              <p:cNvSpPr>
                <a:spLocks/>
              </p:cNvSpPr>
              <p:nvPr/>
            </p:nvSpPr>
            <p:spPr bwMode="auto">
              <a:xfrm flipH="1">
                <a:off x="624" y="3024"/>
                <a:ext cx="140" cy="576"/>
              </a:xfrm>
              <a:custGeom>
                <a:avLst/>
                <a:gdLst>
                  <a:gd name="T0" fmla="*/ 0 w 152"/>
                  <a:gd name="T1" fmla="*/ 0 h 624"/>
                  <a:gd name="T2" fmla="*/ 133 w 152"/>
                  <a:gd name="T3" fmla="*/ 266 h 624"/>
                  <a:gd name="T4" fmla="*/ 44 w 152"/>
                  <a:gd name="T5" fmla="*/ 576 h 624"/>
                  <a:gd name="T6" fmla="*/ 0 60000 65536"/>
                  <a:gd name="T7" fmla="*/ 0 60000 65536"/>
                  <a:gd name="T8" fmla="*/ 0 60000 65536"/>
                  <a:gd name="T9" fmla="*/ 0 w 152"/>
                  <a:gd name="T10" fmla="*/ 0 h 624"/>
                  <a:gd name="T11" fmla="*/ 152 w 152"/>
                  <a:gd name="T12" fmla="*/ 624 h 624"/>
                </a:gdLst>
                <a:ahLst/>
                <a:cxnLst>
                  <a:cxn ang="T6">
                    <a:pos x="T0" y="T1"/>
                  </a:cxn>
                  <a:cxn ang="T7">
                    <a:pos x="T2" y="T3"/>
                  </a:cxn>
                  <a:cxn ang="T8">
                    <a:pos x="T4" y="T5"/>
                  </a:cxn>
                </a:cxnLst>
                <a:rect l="T9" t="T10" r="T11" b="T12"/>
                <a:pathLst>
                  <a:path w="152" h="624">
                    <a:moveTo>
                      <a:pt x="0" y="0"/>
                    </a:moveTo>
                    <a:cubicBezTo>
                      <a:pt x="68" y="92"/>
                      <a:pt x="136" y="184"/>
                      <a:pt x="144" y="288"/>
                    </a:cubicBezTo>
                    <a:cubicBezTo>
                      <a:pt x="152" y="392"/>
                      <a:pt x="64" y="568"/>
                      <a:pt x="48" y="624"/>
                    </a:cubicBezTo>
                  </a:path>
                </a:pathLst>
              </a:custGeom>
              <a:noFill/>
              <a:ln w="762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70661" name="Rectangle 1049">
            <a:extLst>
              <a:ext uri="{FF2B5EF4-FFF2-40B4-BE49-F238E27FC236}">
                <a16:creationId xmlns:a16="http://schemas.microsoft.com/office/drawing/2014/main" id="{2649DE29-4ABC-884C-80A0-394B2CC74ED7}"/>
              </a:ext>
            </a:extLst>
          </p:cNvPr>
          <p:cNvSpPr>
            <a:spLocks noChangeArrowheads="1"/>
          </p:cNvSpPr>
          <p:nvPr/>
        </p:nvSpPr>
        <p:spPr bwMode="auto">
          <a:xfrm>
            <a:off x="5497513" y="6297613"/>
            <a:ext cx="17986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200"/>
              <a:t>metaphase1</a:t>
            </a:r>
            <a:endParaRPr lang="en-US" altLang="en-US"/>
          </a:p>
        </p:txBody>
      </p:sp>
      <p:sp>
        <p:nvSpPr>
          <p:cNvPr id="433178" name="AutoShape 1050">
            <a:extLst>
              <a:ext uri="{FF2B5EF4-FFF2-40B4-BE49-F238E27FC236}">
                <a16:creationId xmlns:a16="http://schemas.microsoft.com/office/drawing/2014/main" id="{8B63A90B-EF02-BB47-8E11-7CE713565D47}"/>
              </a:ext>
            </a:extLst>
          </p:cNvPr>
          <p:cNvSpPr>
            <a:spLocks noChangeArrowheads="1"/>
          </p:cNvSpPr>
          <p:nvPr/>
        </p:nvSpPr>
        <p:spPr bwMode="auto">
          <a:xfrm>
            <a:off x="2251075" y="6000750"/>
            <a:ext cx="2530475" cy="742950"/>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tIns="0" rIns="0" bIns="0" anchor="b">
            <a:spAutoFit/>
          </a:bodyPr>
          <a:lstStyle>
            <a:lvl1pPr marL="228600" indent="-228600">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buFont typeface="Wingdings" pitchFamily="2" charset="2"/>
              <a:buNone/>
            </a:pPr>
            <a:r>
              <a:rPr lang="en-US" altLang="en-US" sz="2200">
                <a:solidFill>
                  <a:schemeClr val="tx2"/>
                </a:solidFill>
              </a:rPr>
              <a:t>EXCEPTION</a:t>
            </a:r>
            <a:endParaRPr lang="en-US" altLang="en-US" sz="2200">
              <a:solidFill>
                <a:srgbClr val="0F116A"/>
              </a:solidFill>
            </a:endParaRPr>
          </a:p>
          <a:p>
            <a:pPr algn="l">
              <a:buFont typeface="Wingdings" pitchFamily="2" charset="2"/>
              <a:buChar char="§"/>
            </a:pPr>
            <a:r>
              <a:rPr lang="en-US" altLang="en-US" sz="2200">
                <a:solidFill>
                  <a:srgbClr val="0F116A"/>
                </a:solidFill>
              </a:rPr>
              <a:t>linked genes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55">
                                            <p:txEl>
                                              <p:pRg st="1" end="1"/>
                                            </p:txEl>
                                          </p:spTgt>
                                        </p:tgtEl>
                                        <p:attrNameLst>
                                          <p:attrName>style.visibility</p:attrName>
                                        </p:attrNameLst>
                                      </p:cBhvr>
                                      <p:to>
                                        <p:strVal val="visible"/>
                                      </p:to>
                                    </p:set>
                                    <p:anim calcmode="lin" valueType="num">
                                      <p:cBhvr additive="base">
                                        <p:cTn id="7"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3155">
                                            <p:txEl>
                                              <p:pRg st="2" end="2"/>
                                            </p:txEl>
                                          </p:spTgt>
                                        </p:tgtEl>
                                        <p:attrNameLst>
                                          <p:attrName>style.visibility</p:attrName>
                                        </p:attrNameLst>
                                      </p:cBhvr>
                                      <p:to>
                                        <p:strVal val="visible"/>
                                      </p:to>
                                    </p:set>
                                    <p:anim calcmode="lin" valueType="num">
                                      <p:cBhvr additive="base">
                                        <p:cTn id="13" dur="500" fill="hold"/>
                                        <p:tgtEl>
                                          <p:spTgt spid="4331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31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3155">
                                            <p:txEl>
                                              <p:pRg st="3" end="3"/>
                                            </p:txEl>
                                          </p:spTgt>
                                        </p:tgtEl>
                                        <p:attrNameLst>
                                          <p:attrName>style.visibility</p:attrName>
                                        </p:attrNameLst>
                                      </p:cBhvr>
                                      <p:to>
                                        <p:strVal val="visible"/>
                                      </p:to>
                                    </p:set>
                                    <p:anim calcmode="lin" valueType="num">
                                      <p:cBhvr additive="base">
                                        <p:cTn id="19" dur="500" fill="hold"/>
                                        <p:tgtEl>
                                          <p:spTgt spid="4331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331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3155">
                                            <p:txEl>
                                              <p:pRg st="4" end="4"/>
                                            </p:txEl>
                                          </p:spTgt>
                                        </p:tgtEl>
                                        <p:attrNameLst>
                                          <p:attrName>style.visibility</p:attrName>
                                        </p:attrNameLst>
                                      </p:cBhvr>
                                      <p:to>
                                        <p:strVal val="visible"/>
                                      </p:to>
                                    </p:set>
                                    <p:anim calcmode="lin" valueType="num">
                                      <p:cBhvr additive="base">
                                        <p:cTn id="25" dur="500" fill="hold"/>
                                        <p:tgtEl>
                                          <p:spTgt spid="4331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331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3155">
                                            <p:txEl>
                                              <p:pRg st="6" end="6"/>
                                            </p:txEl>
                                          </p:spTgt>
                                        </p:tgtEl>
                                        <p:attrNameLst>
                                          <p:attrName>style.visibility</p:attrName>
                                        </p:attrNameLst>
                                      </p:cBhvr>
                                      <p:to>
                                        <p:strVal val="visible"/>
                                      </p:to>
                                    </p:set>
                                    <p:anim calcmode="lin" valueType="num">
                                      <p:cBhvr additive="base">
                                        <p:cTn id="31" dur="500" fill="hold"/>
                                        <p:tgtEl>
                                          <p:spTgt spid="43315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3315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3155">
                                            <p:txEl>
                                              <p:pRg st="7" end="7"/>
                                            </p:txEl>
                                          </p:spTgt>
                                        </p:tgtEl>
                                        <p:attrNameLst>
                                          <p:attrName>style.visibility</p:attrName>
                                        </p:attrNameLst>
                                      </p:cBhvr>
                                      <p:to>
                                        <p:strVal val="visible"/>
                                      </p:to>
                                    </p:set>
                                    <p:anim calcmode="lin" valueType="num">
                                      <p:cBhvr additive="base">
                                        <p:cTn id="37" dur="500" fill="hold"/>
                                        <p:tgtEl>
                                          <p:spTgt spid="43315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3315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3155">
                                            <p:txEl>
                                              <p:pRg st="8" end="8"/>
                                            </p:txEl>
                                          </p:spTgt>
                                        </p:tgtEl>
                                        <p:attrNameLst>
                                          <p:attrName>style.visibility</p:attrName>
                                        </p:attrNameLst>
                                      </p:cBhvr>
                                      <p:to>
                                        <p:strVal val="visible"/>
                                      </p:to>
                                    </p:set>
                                    <p:anim calcmode="lin" valueType="num">
                                      <p:cBhvr additive="base">
                                        <p:cTn id="43" dur="500" fill="hold"/>
                                        <p:tgtEl>
                                          <p:spTgt spid="43315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3315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3155">
                                            <p:txEl>
                                              <p:pRg st="9" end="9"/>
                                            </p:txEl>
                                          </p:spTgt>
                                        </p:tgtEl>
                                        <p:attrNameLst>
                                          <p:attrName>style.visibility</p:attrName>
                                        </p:attrNameLst>
                                      </p:cBhvr>
                                      <p:to>
                                        <p:strVal val="visible"/>
                                      </p:to>
                                    </p:set>
                                    <p:anim calcmode="lin" valueType="num">
                                      <p:cBhvr additive="base">
                                        <p:cTn id="49" dur="500" fill="hold"/>
                                        <p:tgtEl>
                                          <p:spTgt spid="433155">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3315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3178">
                                            <p:bg/>
                                          </p:spTgt>
                                        </p:tgtEl>
                                        <p:attrNameLst>
                                          <p:attrName>style.visibility</p:attrName>
                                        </p:attrNameLst>
                                      </p:cBhvr>
                                      <p:to>
                                        <p:strVal val="visible"/>
                                      </p:to>
                                    </p:set>
                                    <p:anim calcmode="lin" valueType="num">
                                      <p:cBhvr additive="base">
                                        <p:cTn id="55" dur="500" fill="hold"/>
                                        <p:tgtEl>
                                          <p:spTgt spid="433178">
                                            <p:bg/>
                                          </p:spTgt>
                                        </p:tgtEl>
                                        <p:attrNameLst>
                                          <p:attrName>ppt_x</p:attrName>
                                        </p:attrNameLst>
                                      </p:cBhvr>
                                      <p:tavLst>
                                        <p:tav tm="0">
                                          <p:val>
                                            <p:strVal val="0-#ppt_w/2"/>
                                          </p:val>
                                        </p:tav>
                                        <p:tav tm="100000">
                                          <p:val>
                                            <p:strVal val="#ppt_x"/>
                                          </p:val>
                                        </p:tav>
                                      </p:tavLst>
                                    </p:anim>
                                    <p:anim calcmode="lin" valueType="num">
                                      <p:cBhvr additive="base">
                                        <p:cTn id="56" dur="500" fill="hold"/>
                                        <p:tgtEl>
                                          <p:spTgt spid="433178">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par>
                                <p:cTn id="57" presetID="2" presetClass="entr" presetSubtype="8" fill="hold" grpId="0" nodeType="withEffect">
                                  <p:stCondLst>
                                    <p:cond delay="0"/>
                                  </p:stCondLst>
                                  <p:childTnLst>
                                    <p:set>
                                      <p:cBhvr>
                                        <p:cTn id="58" dur="1" fill="hold">
                                          <p:stCondLst>
                                            <p:cond delay="0"/>
                                          </p:stCondLst>
                                        </p:cTn>
                                        <p:tgtEl>
                                          <p:spTgt spid="433178">
                                            <p:txEl>
                                              <p:pRg st="0" end="0"/>
                                            </p:txEl>
                                          </p:spTgt>
                                        </p:tgtEl>
                                        <p:attrNameLst>
                                          <p:attrName>style.visibility</p:attrName>
                                        </p:attrNameLst>
                                      </p:cBhvr>
                                      <p:to>
                                        <p:strVal val="visible"/>
                                      </p:to>
                                    </p:set>
                                    <p:anim calcmode="lin" valueType="num">
                                      <p:cBhvr additive="base">
                                        <p:cTn id="59" dur="500" fill="hold"/>
                                        <p:tgtEl>
                                          <p:spTgt spid="433178">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4331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433178">
                                            <p:txEl>
                                              <p:pRg st="1" end="1"/>
                                            </p:txEl>
                                          </p:spTgt>
                                        </p:tgtEl>
                                        <p:attrNameLst>
                                          <p:attrName>style.visibility</p:attrName>
                                        </p:attrNameLst>
                                      </p:cBhvr>
                                      <p:to>
                                        <p:strVal val="visible"/>
                                      </p:to>
                                    </p:set>
                                    <p:anim calcmode="lin" valueType="num">
                                      <p:cBhvr additive="base">
                                        <p:cTn id="65" dur="500" fill="hold"/>
                                        <p:tgtEl>
                                          <p:spTgt spid="433178">
                                            <p:txEl>
                                              <p:pRg st="1" end="1"/>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4331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autoUpdateAnimBg="0"/>
      <p:bldP spid="433178" grpId="0" build="p" bldLvl="2"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18E14DF-3467-624B-BB83-69632D8362D8}"/>
              </a:ext>
            </a:extLst>
          </p:cNvPr>
          <p:cNvSpPr>
            <a:spLocks noGrp="1" noChangeArrowheads="1"/>
          </p:cNvSpPr>
          <p:nvPr>
            <p:ph type="title"/>
          </p:nvPr>
        </p:nvSpPr>
        <p:spPr/>
        <p:txBody>
          <a:bodyPr/>
          <a:lstStyle/>
          <a:p>
            <a:pPr eaLnBrk="1" hangingPunct="1"/>
            <a:r>
              <a:rPr lang="en-US" altLang="en-US"/>
              <a:t>Mendel chose peas wisely</a:t>
            </a:r>
          </a:p>
        </p:txBody>
      </p:sp>
      <p:sp>
        <p:nvSpPr>
          <p:cNvPr id="72707" name="Rectangle 3" descr="Rectangle: Click to edit Master text styles&#13;&#10;Second level&#13;&#10;Third level&#13;&#10;Fourth level&#13;&#10;Fifth level">
            <a:extLst>
              <a:ext uri="{FF2B5EF4-FFF2-40B4-BE49-F238E27FC236}">
                <a16:creationId xmlns:a16="http://schemas.microsoft.com/office/drawing/2014/main" id="{7AE2F7B4-D343-5347-A25C-C8B835AA3353}"/>
              </a:ext>
            </a:extLst>
          </p:cNvPr>
          <p:cNvSpPr>
            <a:spLocks noGrp="1" noChangeArrowheads="1"/>
          </p:cNvSpPr>
          <p:nvPr>
            <p:ph type="body" idx="1"/>
          </p:nvPr>
        </p:nvSpPr>
        <p:spPr>
          <a:xfrm>
            <a:off x="687388" y="1308100"/>
            <a:ext cx="8304212" cy="5345113"/>
          </a:xfrm>
        </p:spPr>
        <p:txBody>
          <a:bodyPr/>
          <a:lstStyle/>
          <a:p>
            <a:pPr eaLnBrk="1" hangingPunct="1"/>
            <a:r>
              <a:rPr lang="en-US" altLang="en-US"/>
              <a:t>Pea plants are good for genetic research</a:t>
            </a:r>
            <a:endParaRPr lang="en-US" altLang="en-US">
              <a:solidFill>
                <a:srgbClr val="000000"/>
              </a:solidFill>
            </a:endParaRPr>
          </a:p>
          <a:p>
            <a:pPr lvl="1" eaLnBrk="1" hangingPunct="1">
              <a:buClrTx/>
            </a:pPr>
            <a:r>
              <a:rPr lang="en-US" altLang="en-US">
                <a:ea typeface="ＭＳ Ｐゴシック" panose="020B0600070205080204" pitchFamily="34" charset="-128"/>
              </a:rPr>
              <a:t>available in many varieties with distinct heritable features with different variations</a:t>
            </a:r>
          </a:p>
          <a:p>
            <a:pPr marL="1085850" lvl="2" eaLnBrk="1" hangingPunct="1"/>
            <a:r>
              <a:rPr lang="en-US" altLang="en-US">
                <a:ea typeface="ＭＳ Ｐゴシック" panose="020B0600070205080204" pitchFamily="34" charset="-128"/>
              </a:rPr>
              <a:t>flower color, seed color, seed shape, etc.</a:t>
            </a:r>
          </a:p>
          <a:p>
            <a:pPr lvl="1" eaLnBrk="1" hangingPunct="1">
              <a:buClrTx/>
            </a:pPr>
            <a:r>
              <a:rPr lang="en-US" altLang="en-US">
                <a:ea typeface="ＭＳ Ｐゴシック" panose="020B0600070205080204" pitchFamily="34" charset="-128"/>
              </a:rPr>
              <a:t>Mendel had strict control over </a:t>
            </a:r>
            <a:br>
              <a:rPr lang="en-US" altLang="en-US">
                <a:ea typeface="ＭＳ Ｐゴシック" panose="020B0600070205080204" pitchFamily="34" charset="-128"/>
              </a:rPr>
            </a:br>
            <a:r>
              <a:rPr lang="en-US" altLang="en-US">
                <a:ea typeface="ＭＳ Ｐゴシック" panose="020B0600070205080204" pitchFamily="34" charset="-128"/>
              </a:rPr>
              <a:t>which plants mated with which</a:t>
            </a:r>
          </a:p>
          <a:p>
            <a:pPr marL="1085850" lvl="2" eaLnBrk="1" hangingPunct="1"/>
            <a:r>
              <a:rPr lang="en-US" altLang="en-US">
                <a:ea typeface="ＭＳ Ｐゴシック" panose="020B0600070205080204" pitchFamily="34" charset="-128"/>
              </a:rPr>
              <a:t>each pea plant has male &amp; female </a:t>
            </a:r>
            <a:br>
              <a:rPr lang="en-US" altLang="en-US">
                <a:ea typeface="ＭＳ Ｐゴシック" panose="020B0600070205080204" pitchFamily="34" charset="-128"/>
              </a:rPr>
            </a:br>
            <a:r>
              <a:rPr lang="en-US" altLang="en-US">
                <a:ea typeface="ＭＳ Ｐゴシック" panose="020B0600070205080204" pitchFamily="34" charset="-128"/>
              </a:rPr>
              <a:t>structures</a:t>
            </a:r>
          </a:p>
          <a:p>
            <a:pPr marL="1085850" lvl="2" eaLnBrk="1" hangingPunct="1"/>
            <a:r>
              <a:rPr lang="en-US" altLang="en-US">
                <a:ea typeface="ＭＳ Ｐゴシック" panose="020B0600070205080204" pitchFamily="34" charset="-128"/>
              </a:rPr>
              <a:t>pea plants can self-fertilize</a:t>
            </a:r>
          </a:p>
          <a:p>
            <a:pPr marL="1085850" lvl="2" eaLnBrk="1" hangingPunct="1"/>
            <a:r>
              <a:rPr lang="en-US" altLang="en-US">
                <a:ea typeface="ＭＳ Ｐゴシック" panose="020B0600070205080204" pitchFamily="34" charset="-128"/>
              </a:rPr>
              <a:t>Mendel could also cross-pollinate </a:t>
            </a:r>
            <a:br>
              <a:rPr lang="en-US" altLang="en-US">
                <a:ea typeface="ＭＳ Ｐゴシック" panose="020B0600070205080204" pitchFamily="34" charset="-128"/>
              </a:rPr>
            </a:br>
            <a:r>
              <a:rPr lang="en-US" altLang="en-US">
                <a:ea typeface="ＭＳ Ｐゴシック" panose="020B0600070205080204" pitchFamily="34" charset="-128"/>
              </a:rPr>
              <a:t>plants: moving pollen from one plant </a:t>
            </a:r>
            <a:br>
              <a:rPr lang="en-US" altLang="en-US">
                <a:ea typeface="ＭＳ Ｐゴシック" panose="020B0600070205080204" pitchFamily="34" charset="-128"/>
              </a:rPr>
            </a:br>
            <a:r>
              <a:rPr lang="en-US" altLang="en-US">
                <a:ea typeface="ＭＳ Ｐゴシック" panose="020B0600070205080204" pitchFamily="34" charset="-128"/>
              </a:rPr>
              <a:t>to another</a:t>
            </a:r>
          </a:p>
        </p:txBody>
      </p:sp>
      <p:pic>
        <p:nvPicPr>
          <p:cNvPr id="72708" name="Picture 6" descr="13_04">
            <a:extLst>
              <a:ext uri="{FF2B5EF4-FFF2-40B4-BE49-F238E27FC236}">
                <a16:creationId xmlns:a16="http://schemas.microsoft.com/office/drawing/2014/main" id="{B8EDB79C-A324-D241-A57D-416709515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49" t="3000" r="33749" b="1500"/>
          <a:stretch>
            <a:fillRect/>
          </a:stretch>
        </p:blipFill>
        <p:spPr bwMode="auto">
          <a:xfrm>
            <a:off x="7461250" y="3167063"/>
            <a:ext cx="1652588"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E6D9402-7B6A-3A4C-B5F4-D9B565D47438}"/>
              </a:ext>
            </a:extLst>
          </p:cNvPr>
          <p:cNvSpPr>
            <a:spLocks noGrp="1" noChangeArrowheads="1"/>
          </p:cNvSpPr>
          <p:nvPr>
            <p:ph type="title"/>
          </p:nvPr>
        </p:nvSpPr>
        <p:spPr/>
        <p:txBody>
          <a:bodyPr/>
          <a:lstStyle/>
          <a:p>
            <a:pPr eaLnBrk="1" hangingPunct="1"/>
            <a:r>
              <a:rPr lang="en-US" altLang="en-US"/>
              <a:t>Mendel chose peas luckily</a:t>
            </a:r>
          </a:p>
        </p:txBody>
      </p:sp>
      <p:sp>
        <p:nvSpPr>
          <p:cNvPr id="74755" name="Rectangle 3" descr="Rectangle: Click to edit Master text styles&#13;&#10;Second level&#13;&#10;Third level&#13;&#10;Fourth level&#13;&#10;Fifth level">
            <a:extLst>
              <a:ext uri="{FF2B5EF4-FFF2-40B4-BE49-F238E27FC236}">
                <a16:creationId xmlns:a16="http://schemas.microsoft.com/office/drawing/2014/main" id="{ECF573E4-AFC0-8447-84C9-7C52EFCF33B1}"/>
              </a:ext>
            </a:extLst>
          </p:cNvPr>
          <p:cNvSpPr>
            <a:spLocks noGrp="1" noChangeArrowheads="1"/>
          </p:cNvSpPr>
          <p:nvPr>
            <p:ph type="body" idx="1"/>
          </p:nvPr>
        </p:nvSpPr>
        <p:spPr>
          <a:xfrm>
            <a:off x="838200" y="1371600"/>
            <a:ext cx="8305800" cy="3657600"/>
          </a:xfrm>
        </p:spPr>
        <p:txBody>
          <a:bodyPr/>
          <a:lstStyle/>
          <a:p>
            <a:pPr eaLnBrk="1" hangingPunct="1"/>
            <a:r>
              <a:rPr lang="en-US" altLang="en-US"/>
              <a:t>Pea plants are good for genetic research</a:t>
            </a:r>
            <a:endParaRPr lang="en-US" altLang="en-US" sz="2600">
              <a:solidFill>
                <a:srgbClr val="000000"/>
              </a:solidFill>
            </a:endParaRPr>
          </a:p>
          <a:p>
            <a:pPr lvl="1" eaLnBrk="1" hangingPunct="1">
              <a:buClrTx/>
            </a:pPr>
            <a:r>
              <a:rPr lang="en-US" altLang="en-US">
                <a:ea typeface="ＭＳ Ｐゴシック" panose="020B0600070205080204" pitchFamily="34" charset="-128"/>
              </a:rPr>
              <a:t>relatively simple genetically</a:t>
            </a:r>
            <a:endParaRPr lang="en-US" altLang="en-US" sz="2400">
              <a:ea typeface="ＭＳ Ｐゴシック" panose="020B0600070205080204" pitchFamily="34" charset="-128"/>
            </a:endParaRPr>
          </a:p>
          <a:p>
            <a:pPr marL="1085850" lvl="2" eaLnBrk="1" hangingPunct="1"/>
            <a:r>
              <a:rPr lang="en-US" altLang="en-US">
                <a:ea typeface="ＭＳ Ｐゴシック" panose="020B0600070205080204" pitchFamily="34" charset="-128"/>
              </a:rPr>
              <a:t>most characters are controlled by a single gene with each gene having only 2 alleles, </a:t>
            </a:r>
          </a:p>
          <a:p>
            <a:pPr marL="1428750" lvl="3" eaLnBrk="1" hangingPunct="1"/>
            <a:r>
              <a:rPr lang="en-US" altLang="en-US">
                <a:ea typeface="ＭＳ Ｐゴシック" panose="020B0600070205080204" pitchFamily="34" charset="-128"/>
              </a:rPr>
              <a:t>one completely dominant over </a:t>
            </a:r>
            <a:br>
              <a:rPr lang="en-US" altLang="en-US">
                <a:ea typeface="ＭＳ Ｐゴシック" panose="020B0600070205080204" pitchFamily="34" charset="-128"/>
              </a:rPr>
            </a:br>
            <a:r>
              <a:rPr lang="en-US" altLang="en-US">
                <a:ea typeface="ＭＳ Ｐゴシック" panose="020B0600070205080204" pitchFamily="34" charset="-128"/>
              </a:rPr>
              <a:t>the other</a:t>
            </a:r>
            <a:endParaRPr lang="en-US" altLang="en-US" sz="1800">
              <a:ea typeface="ＭＳ Ｐゴシック" panose="020B0600070205080204" pitchFamily="34" charset="-128"/>
            </a:endParaRPr>
          </a:p>
        </p:txBody>
      </p:sp>
      <p:pic>
        <p:nvPicPr>
          <p:cNvPr id="74756" name="Picture 4">
            <a:extLst>
              <a:ext uri="{FF2B5EF4-FFF2-40B4-BE49-F238E27FC236}">
                <a16:creationId xmlns:a16="http://schemas.microsoft.com/office/drawing/2014/main" id="{B70EC724-E2C7-E94C-98C6-C97C4666B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38813"/>
            <a:ext cx="1676400"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7">
            <a:extLst>
              <a:ext uri="{FF2B5EF4-FFF2-40B4-BE49-F238E27FC236}">
                <a16:creationId xmlns:a16="http://schemas.microsoft.com/office/drawing/2014/main" id="{AB692C8A-656F-B44F-B5E4-28C7A3B665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0213" y="3249613"/>
            <a:ext cx="2332037"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3" descr="13_08">
            <a:extLst>
              <a:ext uri="{FF2B5EF4-FFF2-40B4-BE49-F238E27FC236}">
                <a16:creationId xmlns:a16="http://schemas.microsoft.com/office/drawing/2014/main" id="{CC523A87-1C42-0246-A5D0-1DCE262BB9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875" t="9000" r="9000" b="1500"/>
          <a:stretch>
            <a:fillRect/>
          </a:stretch>
        </p:blipFill>
        <p:spPr bwMode="auto">
          <a:xfrm>
            <a:off x="2298700" y="3859213"/>
            <a:ext cx="362585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9" name="Line 17">
            <a:extLst>
              <a:ext uri="{FF2B5EF4-FFF2-40B4-BE49-F238E27FC236}">
                <a16:creationId xmlns:a16="http://schemas.microsoft.com/office/drawing/2014/main" id="{0C144FAE-D0DC-E74A-B60D-A9AEFC9371E4}"/>
              </a:ext>
            </a:extLst>
          </p:cNvPr>
          <p:cNvSpPr>
            <a:spLocks noChangeShapeType="1"/>
          </p:cNvSpPr>
          <p:nvPr/>
        </p:nvSpPr>
        <p:spPr bwMode="auto">
          <a:xfrm flipH="1" flipV="1">
            <a:off x="4949825" y="5202238"/>
            <a:ext cx="92075" cy="1682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783D-E55A-AB4D-BF2B-7E8B89D596E5}"/>
              </a:ext>
            </a:extLst>
          </p:cNvPr>
          <p:cNvSpPr>
            <a:spLocks noGrp="1"/>
          </p:cNvSpPr>
          <p:nvPr>
            <p:ph type="title"/>
          </p:nvPr>
        </p:nvSpPr>
        <p:spPr/>
        <p:txBody>
          <a:bodyPr/>
          <a:lstStyle/>
          <a:p>
            <a:r>
              <a:rPr lang="en-US" dirty="0"/>
              <a:t>Laws of Probability</a:t>
            </a:r>
          </a:p>
        </p:txBody>
      </p:sp>
      <p:sp>
        <p:nvSpPr>
          <p:cNvPr id="3" name="Content Placeholder 2">
            <a:extLst>
              <a:ext uri="{FF2B5EF4-FFF2-40B4-BE49-F238E27FC236}">
                <a16:creationId xmlns:a16="http://schemas.microsoft.com/office/drawing/2014/main" id="{2028B7D5-73CE-0545-A646-D1155B4611E1}"/>
              </a:ext>
            </a:extLst>
          </p:cNvPr>
          <p:cNvSpPr>
            <a:spLocks noGrp="1"/>
          </p:cNvSpPr>
          <p:nvPr>
            <p:ph idx="1"/>
          </p:nvPr>
        </p:nvSpPr>
        <p:spPr>
          <a:xfrm>
            <a:off x="609600" y="1238036"/>
            <a:ext cx="8305800" cy="5388796"/>
          </a:xfrm>
        </p:spPr>
        <p:txBody>
          <a:bodyPr/>
          <a:lstStyle/>
          <a:p>
            <a:r>
              <a:rPr lang="en-US" sz="2000" dirty="0"/>
              <a:t>Understanding how to predict offspring of genetic crosses involves familiarity with the basic laws of probability. There are two laws that you will use directly in solving genetic problems.</a:t>
            </a:r>
          </a:p>
          <a:p>
            <a:r>
              <a:rPr lang="en-US" sz="2000" dirty="0"/>
              <a:t>-</a:t>
            </a:r>
            <a:r>
              <a:rPr lang="en-US" sz="2000" u="sng" dirty="0"/>
              <a:t>The rule of multiplication:</a:t>
            </a:r>
            <a:r>
              <a:rPr lang="en-US" sz="2000" dirty="0"/>
              <a:t> When calculating the probability that two or more independent events will occur together in a specific combination, multiply the probabilities of each of the two events. Thus, the probability of a coin landing face up two times in two flips is ½ x ½ = ¼.  IF you cross two organisms with the genotypes </a:t>
            </a:r>
            <a:r>
              <a:rPr lang="en-US" sz="2000" dirty="0" err="1"/>
              <a:t>AABbCc</a:t>
            </a:r>
            <a:r>
              <a:rPr lang="en-US" sz="2000" dirty="0"/>
              <a:t> and </a:t>
            </a:r>
            <a:r>
              <a:rPr lang="en-US" sz="2000" dirty="0" err="1"/>
              <a:t>AbBbCc</a:t>
            </a:r>
            <a:r>
              <a:rPr lang="en-US" sz="2000" dirty="0"/>
              <a:t>, the probability of an offspring having the genotype </a:t>
            </a:r>
            <a:r>
              <a:rPr lang="en-US" sz="2000" dirty="0" err="1"/>
              <a:t>AaBbcc</a:t>
            </a:r>
            <a:r>
              <a:rPr lang="en-US" sz="2000" dirty="0"/>
              <a:t> is ½ x ½ x ¼ = 1/16</a:t>
            </a:r>
          </a:p>
          <a:p>
            <a:r>
              <a:rPr lang="en-US" sz="2000" dirty="0"/>
              <a:t>-</a:t>
            </a:r>
            <a:r>
              <a:rPr lang="en-US" sz="2000" u="sng" dirty="0"/>
              <a:t>The rule of addition:</a:t>
            </a:r>
            <a:r>
              <a:rPr lang="en-US" sz="2000" dirty="0"/>
              <a:t> When calculating the probability that any of two or more mutually exclusive events will occur, you need to add together their individual probabilities. For example, if you are tossing a die, what is the probability that it will land on either the side with 4 spots or the side with 5 spots? (1/6 + 1/6 = 2/6=1/3)</a:t>
            </a:r>
          </a:p>
          <a:p>
            <a:endParaRPr lang="en-US" sz="1200" dirty="0"/>
          </a:p>
        </p:txBody>
      </p:sp>
    </p:spTree>
    <p:extLst>
      <p:ext uri="{BB962C8B-B14F-4D97-AF65-F5344CB8AC3E}">
        <p14:creationId xmlns:p14="http://schemas.microsoft.com/office/powerpoint/2010/main" val="3706566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9">
            <a:extLst>
              <a:ext uri="{FF2B5EF4-FFF2-40B4-BE49-F238E27FC236}">
                <a16:creationId xmlns:a16="http://schemas.microsoft.com/office/drawing/2014/main" id="{D9C51C28-64E1-B14E-810F-88FF9007912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2006-2007</a:t>
            </a:r>
            <a:endParaRPr lang="en-US" altLang="en-US" sz="1400" b="0"/>
          </a:p>
        </p:txBody>
      </p:sp>
      <p:pic>
        <p:nvPicPr>
          <p:cNvPr id="15363" name="Picture 9">
            <a:extLst>
              <a:ext uri="{FF2B5EF4-FFF2-40B4-BE49-F238E27FC236}">
                <a16:creationId xmlns:a16="http://schemas.microsoft.com/office/drawing/2014/main" id="{7463D435-9542-994B-A3B6-EA0BD605B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733800"/>
            <a:ext cx="2133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3">
            <a:extLst>
              <a:ext uri="{FF2B5EF4-FFF2-40B4-BE49-F238E27FC236}">
                <a16:creationId xmlns:a16="http://schemas.microsoft.com/office/drawing/2014/main" id="{A8D82311-2FCA-5C41-8328-E7AB1E3D7D8C}"/>
              </a:ext>
            </a:extLst>
          </p:cNvPr>
          <p:cNvSpPr>
            <a:spLocks noChangeArrowheads="1"/>
          </p:cNvSpPr>
          <p:nvPr/>
        </p:nvSpPr>
        <p:spPr bwMode="auto">
          <a:xfrm>
            <a:off x="1581150" y="2943225"/>
            <a:ext cx="52149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600" b="1">
                <a:solidFill>
                  <a:schemeClr val="tx2"/>
                </a:solidFill>
              </a:rPr>
              <a:t>Beyond Mendel’s Laws</a:t>
            </a:r>
            <a:br>
              <a:rPr lang="en-US" altLang="en-US" sz="3600" b="1">
                <a:solidFill>
                  <a:schemeClr val="tx2"/>
                </a:solidFill>
              </a:rPr>
            </a:br>
            <a:r>
              <a:rPr lang="en-US" altLang="en-US" sz="3600" b="1">
                <a:solidFill>
                  <a:schemeClr val="tx2"/>
                </a:solidFill>
              </a:rPr>
              <a:t>of Inheritance</a:t>
            </a:r>
          </a:p>
        </p:txBody>
      </p:sp>
      <p:pic>
        <p:nvPicPr>
          <p:cNvPr id="15365" name="Picture 4">
            <a:extLst>
              <a:ext uri="{FF2B5EF4-FFF2-40B4-BE49-F238E27FC236}">
                <a16:creationId xmlns:a16="http://schemas.microsoft.com/office/drawing/2014/main" id="{84D5FE21-56E3-374F-9E11-EE5FFDE23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925" y="381000"/>
            <a:ext cx="26320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a:extLst>
              <a:ext uri="{FF2B5EF4-FFF2-40B4-BE49-F238E27FC236}">
                <a16:creationId xmlns:a16="http://schemas.microsoft.com/office/drawing/2014/main" id="{2D2AA256-C85F-664E-B589-ACD563AD7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213" y="3695700"/>
            <a:ext cx="137318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7" name="Picture 13" descr="13_18a">
            <a:extLst>
              <a:ext uri="{FF2B5EF4-FFF2-40B4-BE49-F238E27FC236}">
                <a16:creationId xmlns:a16="http://schemas.microsoft.com/office/drawing/2014/main" id="{CFF2FECF-8625-1C48-AFBB-EBAFB4346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125" t="9000" r="1125" b="14999"/>
          <a:stretch>
            <a:fillRect/>
          </a:stretch>
        </p:blipFill>
        <p:spPr bwMode="auto">
          <a:xfrm>
            <a:off x="174625" y="538163"/>
            <a:ext cx="3651250" cy="2127250"/>
          </a:xfrm>
          <a:prstGeom prst="rect">
            <a:avLst/>
          </a:prstGeom>
          <a:noFill/>
          <a:ln>
            <a:noFill/>
          </a:ln>
          <a:effectLst>
            <a:outerShdw dist="35921" dir="2700000" algn="ctr" rotWithShape="0">
              <a:srgbClr val="201A1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678" name="Picture 14" descr="13_18b">
            <a:extLst>
              <a:ext uri="{FF2B5EF4-FFF2-40B4-BE49-F238E27FC236}">
                <a16:creationId xmlns:a16="http://schemas.microsoft.com/office/drawing/2014/main" id="{5EB054C6-1488-AF4A-AE32-169BB46BD0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125" t="9000" r="1125" b="12000"/>
          <a:stretch>
            <a:fillRect/>
          </a:stretch>
        </p:blipFill>
        <p:spPr bwMode="auto">
          <a:xfrm>
            <a:off x="2466975" y="4432300"/>
            <a:ext cx="3602038" cy="2182813"/>
          </a:xfrm>
          <a:prstGeom prst="rect">
            <a:avLst/>
          </a:prstGeom>
          <a:noFill/>
          <a:ln>
            <a:noFill/>
          </a:ln>
          <a:effectLst>
            <a:outerShdw dist="35921" dir="2700000" algn="ctr" rotWithShape="0">
              <a:srgbClr val="201A1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397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E4407E7-7125-B842-9DC1-38FBE6E3EAE8}"/>
              </a:ext>
            </a:extLst>
          </p:cNvPr>
          <p:cNvSpPr>
            <a:spLocks noGrp="1" noChangeArrowheads="1"/>
          </p:cNvSpPr>
          <p:nvPr>
            <p:ph type="title"/>
          </p:nvPr>
        </p:nvSpPr>
        <p:spPr/>
        <p:txBody>
          <a:bodyPr/>
          <a:lstStyle/>
          <a:p>
            <a:pPr eaLnBrk="1" hangingPunct="1"/>
            <a:r>
              <a:rPr lang="en-US" altLang="en-US"/>
              <a:t>Extending Mendelian genetics</a:t>
            </a:r>
          </a:p>
        </p:txBody>
      </p:sp>
      <p:pic>
        <p:nvPicPr>
          <p:cNvPr id="17411" name="Picture 4" descr="f13-08_how_mendel_condu_cb">
            <a:extLst>
              <a:ext uri="{FF2B5EF4-FFF2-40B4-BE49-F238E27FC236}">
                <a16:creationId xmlns:a16="http://schemas.microsoft.com/office/drawing/2014/main" id="{A1BB2358-F427-AB43-9B55-5CD39F89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4626" t="2251" r="11250" b="41850"/>
          <a:stretch>
            <a:fillRect/>
          </a:stretch>
        </p:blipFill>
        <p:spPr bwMode="auto">
          <a:xfrm>
            <a:off x="4887913" y="4376738"/>
            <a:ext cx="425608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15" name="Rectangle 3" descr="Rectangle: Click to edit Master text styles&#13;&#10;Second level&#13;&#10;Third level&#13;&#10;Fourth level&#13;&#10;Fifth level">
            <a:extLst>
              <a:ext uri="{FF2B5EF4-FFF2-40B4-BE49-F238E27FC236}">
                <a16:creationId xmlns:a16="http://schemas.microsoft.com/office/drawing/2014/main" id="{FBA8279D-09F7-2047-B03C-AED331D4CC5B}"/>
              </a:ext>
            </a:extLst>
          </p:cNvPr>
          <p:cNvSpPr>
            <a:spLocks noGrp="1" noChangeArrowheads="1"/>
          </p:cNvSpPr>
          <p:nvPr>
            <p:ph type="body" idx="1"/>
          </p:nvPr>
        </p:nvSpPr>
        <p:spPr>
          <a:xfrm>
            <a:off x="838200" y="1371600"/>
            <a:ext cx="8305800" cy="4953000"/>
          </a:xfrm>
        </p:spPr>
        <p:txBody>
          <a:bodyPr/>
          <a:lstStyle/>
          <a:p>
            <a:pPr eaLnBrk="1" hangingPunct="1"/>
            <a:r>
              <a:rPr lang="en-US" altLang="en-US" dirty="0"/>
              <a:t>Mendel worked with a simple system</a:t>
            </a:r>
          </a:p>
          <a:p>
            <a:pPr lvl="1" eaLnBrk="1" hangingPunct="1"/>
            <a:r>
              <a:rPr lang="en-US" altLang="en-US" dirty="0">
                <a:ea typeface="ＭＳ Ｐゴシック" panose="020B0600070205080204" pitchFamily="34" charset="-128"/>
              </a:rPr>
              <a:t>peas are genetically simple</a:t>
            </a:r>
          </a:p>
          <a:p>
            <a:pPr lvl="1" eaLnBrk="1" hangingPunct="1">
              <a:buClrTx/>
            </a:pPr>
            <a:r>
              <a:rPr lang="en-US" altLang="en-US" dirty="0">
                <a:ea typeface="ＭＳ Ｐゴシック" panose="020B0600070205080204" pitchFamily="34" charset="-128"/>
              </a:rPr>
              <a:t>most traits are controlled by a single gene</a:t>
            </a:r>
          </a:p>
          <a:p>
            <a:pPr lvl="1" eaLnBrk="1" hangingPunct="1">
              <a:buClrTx/>
            </a:pPr>
            <a:r>
              <a:rPr lang="en-US" altLang="en-US" dirty="0">
                <a:ea typeface="ＭＳ Ｐゴシック" panose="020B0600070205080204" pitchFamily="34" charset="-128"/>
              </a:rPr>
              <a:t>each gene has only 2 alleles, 1 of which </a:t>
            </a:r>
            <a:br>
              <a:rPr lang="en-US" altLang="en-US" dirty="0">
                <a:ea typeface="ＭＳ Ｐゴシック" panose="020B0600070205080204" pitchFamily="34" charset="-128"/>
              </a:rPr>
            </a:br>
            <a:r>
              <a:rPr lang="en-US" altLang="en-US" dirty="0">
                <a:ea typeface="ＭＳ Ｐゴシック" panose="020B0600070205080204" pitchFamily="34" charset="-128"/>
              </a:rPr>
              <a:t>is completely dominant to the other</a:t>
            </a:r>
          </a:p>
          <a:p>
            <a:pPr eaLnBrk="1" hangingPunct="1">
              <a:buClrTx/>
            </a:pPr>
            <a:r>
              <a:rPr lang="en-US" altLang="en-US" dirty="0"/>
              <a:t>The relationship between </a:t>
            </a:r>
            <a:br>
              <a:rPr lang="en-US" altLang="en-US" dirty="0"/>
            </a:br>
            <a:r>
              <a:rPr lang="en-US" altLang="en-US" dirty="0"/>
              <a:t>genotype &amp; phenotype </a:t>
            </a:r>
            <a:br>
              <a:rPr lang="en-US" altLang="en-US" dirty="0"/>
            </a:br>
            <a:r>
              <a:rPr lang="en-US" altLang="en-US" dirty="0"/>
              <a:t>is rarely that simple</a:t>
            </a:r>
          </a:p>
        </p:txBody>
      </p:sp>
    </p:spTree>
    <p:extLst>
      <p:ext uri="{BB962C8B-B14F-4D97-AF65-F5344CB8AC3E}">
        <p14:creationId xmlns:p14="http://schemas.microsoft.com/office/powerpoint/2010/main" val="3083810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5">
                                            <p:txEl>
                                              <p:pRg st="1" end="1"/>
                                            </p:txEl>
                                          </p:spTgt>
                                        </p:tgtEl>
                                        <p:attrNameLst>
                                          <p:attrName>style.visibility</p:attrName>
                                        </p:attrNameLst>
                                      </p:cBhvr>
                                      <p:to>
                                        <p:strVal val="visible"/>
                                      </p:to>
                                    </p:set>
                                    <p:anim calcmode="lin" valueType="num">
                                      <p:cBhvr additive="base">
                                        <p:cTn id="7" dur="500" fill="hold"/>
                                        <p:tgtEl>
                                          <p:spTgt spid="3717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1715">
                                            <p:txEl>
                                              <p:pRg st="2" end="2"/>
                                            </p:txEl>
                                          </p:spTgt>
                                        </p:tgtEl>
                                        <p:attrNameLst>
                                          <p:attrName>style.visibility</p:attrName>
                                        </p:attrNameLst>
                                      </p:cBhvr>
                                      <p:to>
                                        <p:strVal val="visible"/>
                                      </p:to>
                                    </p:set>
                                    <p:anim calcmode="lin" valueType="num">
                                      <p:cBhvr additive="base">
                                        <p:cTn id="12" dur="500" fill="hold"/>
                                        <p:tgtEl>
                                          <p:spTgt spid="37171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717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71715">
                                            <p:txEl>
                                              <p:pRg st="3" end="3"/>
                                            </p:txEl>
                                          </p:spTgt>
                                        </p:tgtEl>
                                        <p:attrNameLst>
                                          <p:attrName>style.visibility</p:attrName>
                                        </p:attrNameLst>
                                      </p:cBhvr>
                                      <p:to>
                                        <p:strVal val="visible"/>
                                      </p:to>
                                    </p:set>
                                    <p:anim calcmode="lin" valueType="num">
                                      <p:cBhvr additive="base">
                                        <p:cTn id="17" dur="500" fill="hold"/>
                                        <p:tgtEl>
                                          <p:spTgt spid="37171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717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71715">
                                            <p:txEl>
                                              <p:pRg st="4" end="4"/>
                                            </p:txEl>
                                          </p:spTgt>
                                        </p:tgtEl>
                                        <p:attrNameLst>
                                          <p:attrName>style.visibility</p:attrName>
                                        </p:attrNameLst>
                                      </p:cBhvr>
                                      <p:to>
                                        <p:strVal val="visible"/>
                                      </p:to>
                                    </p:set>
                                    <p:anim calcmode="lin" valueType="num">
                                      <p:cBhvr additive="base">
                                        <p:cTn id="22" dur="500" fill="hold"/>
                                        <p:tgtEl>
                                          <p:spTgt spid="37171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717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856E4B7-92A4-5845-8235-958429310A42}"/>
              </a:ext>
            </a:extLst>
          </p:cNvPr>
          <p:cNvSpPr>
            <a:spLocks noGrp="1" noChangeArrowheads="1"/>
          </p:cNvSpPr>
          <p:nvPr>
            <p:ph type="title"/>
          </p:nvPr>
        </p:nvSpPr>
        <p:spPr/>
        <p:txBody>
          <a:bodyPr/>
          <a:lstStyle/>
          <a:p>
            <a:pPr eaLnBrk="1" hangingPunct="1"/>
            <a:r>
              <a:rPr lang="en-US" altLang="en-US"/>
              <a:t>Incomplete dominance</a:t>
            </a:r>
          </a:p>
        </p:txBody>
      </p:sp>
      <p:sp>
        <p:nvSpPr>
          <p:cNvPr id="373763" name="Rectangle 3" descr="Rectangle: Click to edit Master text styles&#13;&#10;Second level&#13;&#10;Third level&#13;&#10;Fourth level&#13;&#10;Fifth level">
            <a:extLst>
              <a:ext uri="{FF2B5EF4-FFF2-40B4-BE49-F238E27FC236}">
                <a16:creationId xmlns:a16="http://schemas.microsoft.com/office/drawing/2014/main" id="{D1669B65-D5EF-FA45-B638-352F5C866397}"/>
              </a:ext>
            </a:extLst>
          </p:cNvPr>
          <p:cNvSpPr>
            <a:spLocks noGrp="1" noChangeArrowheads="1"/>
          </p:cNvSpPr>
          <p:nvPr>
            <p:ph type="body" idx="1"/>
          </p:nvPr>
        </p:nvSpPr>
        <p:spPr>
          <a:xfrm>
            <a:off x="838200" y="1371600"/>
            <a:ext cx="7772400" cy="2982913"/>
          </a:xfrm>
        </p:spPr>
        <p:txBody>
          <a:bodyPr/>
          <a:lstStyle/>
          <a:p>
            <a:pPr eaLnBrk="1" hangingPunct="1">
              <a:lnSpc>
                <a:spcPct val="90000"/>
              </a:lnSpc>
            </a:pPr>
            <a:r>
              <a:rPr lang="en-US" altLang="en-US" dirty="0"/>
              <a:t>Heterozygote shows an intermediate, </a:t>
            </a:r>
            <a:r>
              <a:rPr lang="en-US" altLang="en-US" dirty="0">
                <a:solidFill>
                  <a:srgbClr val="FF0000"/>
                </a:solidFill>
              </a:rPr>
              <a:t>blended</a:t>
            </a:r>
            <a:r>
              <a:rPr lang="en-US" altLang="en-US" dirty="0"/>
              <a:t> phenotype</a:t>
            </a:r>
          </a:p>
          <a:p>
            <a:pPr lvl="1" eaLnBrk="1" hangingPunct="1">
              <a:lnSpc>
                <a:spcPct val="90000"/>
              </a:lnSpc>
            </a:pPr>
            <a:r>
              <a:rPr lang="en-US" altLang="en-US" sz="2400" u="sng" dirty="0">
                <a:ea typeface="ＭＳ Ｐゴシック" panose="020B0600070205080204" pitchFamily="34" charset="-128"/>
              </a:rPr>
              <a:t>example:</a:t>
            </a:r>
            <a:endParaRPr lang="en-US" altLang="en-US" dirty="0">
              <a:solidFill>
                <a:srgbClr val="CC0000"/>
              </a:solidFill>
              <a:ea typeface="ＭＳ Ｐゴシック" panose="020B0600070205080204" pitchFamily="34" charset="-128"/>
            </a:endParaRPr>
          </a:p>
          <a:p>
            <a:pPr lvl="2" eaLnBrk="1" hangingPunct="1">
              <a:lnSpc>
                <a:spcPct val="90000"/>
              </a:lnSpc>
            </a:pPr>
            <a:r>
              <a:rPr lang="en-US" altLang="en-US" dirty="0">
                <a:solidFill>
                  <a:srgbClr val="CC0000"/>
                </a:solidFill>
                <a:ea typeface="ＭＳ Ｐゴシック" panose="020B0600070205080204" pitchFamily="34" charset="-128"/>
              </a:rPr>
              <a:t>RR</a:t>
            </a:r>
            <a:r>
              <a:rPr lang="en-US" altLang="en-US" dirty="0">
                <a:ea typeface="ＭＳ Ｐゴシック" panose="020B0600070205080204" pitchFamily="34" charset="-128"/>
              </a:rPr>
              <a:t> = red flowers</a:t>
            </a:r>
          </a:p>
          <a:p>
            <a:pPr lvl="2" eaLnBrk="1" hangingPunct="1">
              <a:lnSpc>
                <a:spcPct val="90000"/>
              </a:lnSpc>
            </a:pPr>
            <a:r>
              <a:rPr lang="en-US" altLang="en-US" dirty="0" err="1">
                <a:solidFill>
                  <a:srgbClr val="201A17"/>
                </a:solidFill>
                <a:ea typeface="ＭＳ Ｐゴシック" panose="020B0600070205080204" pitchFamily="34" charset="-128"/>
              </a:rPr>
              <a:t>rr</a:t>
            </a:r>
            <a:r>
              <a:rPr lang="en-US" altLang="en-US" dirty="0">
                <a:ea typeface="ＭＳ Ｐゴシック" panose="020B0600070205080204" pitchFamily="34" charset="-128"/>
              </a:rPr>
              <a:t> = white flowers</a:t>
            </a:r>
          </a:p>
          <a:p>
            <a:pPr lvl="2" eaLnBrk="1" hangingPunct="1">
              <a:lnSpc>
                <a:spcPct val="90000"/>
              </a:lnSpc>
            </a:pPr>
            <a:r>
              <a:rPr lang="en-US" altLang="en-US" dirty="0">
                <a:solidFill>
                  <a:srgbClr val="C0119B"/>
                </a:solidFill>
                <a:ea typeface="ＭＳ Ｐゴシック" panose="020B0600070205080204" pitchFamily="34" charset="-128"/>
              </a:rPr>
              <a:t>Rr</a:t>
            </a:r>
            <a:r>
              <a:rPr lang="en-US" altLang="en-US" dirty="0">
                <a:ea typeface="ＭＳ Ｐゴシック" panose="020B0600070205080204" pitchFamily="34" charset="-128"/>
              </a:rPr>
              <a:t> = pink flowers</a:t>
            </a:r>
          </a:p>
          <a:p>
            <a:pPr lvl="3" eaLnBrk="1" hangingPunct="1">
              <a:lnSpc>
                <a:spcPct val="90000"/>
              </a:lnSpc>
            </a:pPr>
            <a:r>
              <a:rPr lang="en-US" altLang="en-US" dirty="0">
                <a:ea typeface="ＭＳ Ｐゴシック" panose="020B0600070205080204" pitchFamily="34" charset="-128"/>
              </a:rPr>
              <a:t>make 50% less color</a:t>
            </a:r>
          </a:p>
        </p:txBody>
      </p:sp>
      <p:pic>
        <p:nvPicPr>
          <p:cNvPr id="19460" name="Picture 4">
            <a:extLst>
              <a:ext uri="{FF2B5EF4-FFF2-40B4-BE49-F238E27FC236}">
                <a16:creationId xmlns:a16="http://schemas.microsoft.com/office/drawing/2014/main" id="{AB17C2A7-B972-C340-8C14-9AC617D62C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838" b="19460"/>
          <a:stretch>
            <a:fillRect/>
          </a:stretch>
        </p:blipFill>
        <p:spPr bwMode="auto">
          <a:xfrm>
            <a:off x="1143000" y="4343400"/>
            <a:ext cx="6904038"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65" name="Rectangle 5">
            <a:extLst>
              <a:ext uri="{FF2B5EF4-FFF2-40B4-BE49-F238E27FC236}">
                <a16:creationId xmlns:a16="http://schemas.microsoft.com/office/drawing/2014/main" id="{7CBE3B66-9A46-0741-A782-CE2D2FBD93D9}"/>
              </a:ext>
            </a:extLst>
          </p:cNvPr>
          <p:cNvSpPr>
            <a:spLocks noChangeArrowheads="1"/>
          </p:cNvSpPr>
          <p:nvPr/>
        </p:nvSpPr>
        <p:spPr bwMode="auto">
          <a:xfrm>
            <a:off x="2649538" y="6308725"/>
            <a:ext cx="735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C0000"/>
                </a:solidFill>
              </a:rPr>
              <a:t>RR</a:t>
            </a:r>
          </a:p>
        </p:txBody>
      </p:sp>
      <p:sp>
        <p:nvSpPr>
          <p:cNvPr id="373766" name="Rectangle 6">
            <a:extLst>
              <a:ext uri="{FF2B5EF4-FFF2-40B4-BE49-F238E27FC236}">
                <a16:creationId xmlns:a16="http://schemas.microsoft.com/office/drawing/2014/main" id="{833E9144-18F9-3046-A4E9-BB0F7BF8D0D0}"/>
              </a:ext>
            </a:extLst>
          </p:cNvPr>
          <p:cNvSpPr>
            <a:spLocks noChangeArrowheads="1"/>
          </p:cNvSpPr>
          <p:nvPr/>
        </p:nvSpPr>
        <p:spPr bwMode="auto">
          <a:xfrm>
            <a:off x="5097463" y="6308725"/>
            <a:ext cx="608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C0119B"/>
                </a:solidFill>
              </a:rPr>
              <a:t>Rr</a:t>
            </a:r>
            <a:endParaRPr lang="en-US" altLang="en-US" sz="3000" b="1">
              <a:solidFill>
                <a:srgbClr val="CC0000"/>
              </a:solidFill>
            </a:endParaRPr>
          </a:p>
        </p:txBody>
      </p:sp>
      <p:sp>
        <p:nvSpPr>
          <p:cNvPr id="373767" name="Rectangle 7">
            <a:extLst>
              <a:ext uri="{FF2B5EF4-FFF2-40B4-BE49-F238E27FC236}">
                <a16:creationId xmlns:a16="http://schemas.microsoft.com/office/drawing/2014/main" id="{78762922-0C0B-F046-86E3-2A0AEEDC33E2}"/>
              </a:ext>
            </a:extLst>
          </p:cNvPr>
          <p:cNvSpPr>
            <a:spLocks noChangeArrowheads="1"/>
          </p:cNvSpPr>
          <p:nvPr/>
        </p:nvSpPr>
        <p:spPr bwMode="auto">
          <a:xfrm>
            <a:off x="7615238" y="6308725"/>
            <a:ext cx="481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bg1"/>
                </a:solidFill>
              </a:rPr>
              <a:t>rr</a:t>
            </a:r>
          </a:p>
        </p:txBody>
      </p:sp>
    </p:spTree>
    <p:extLst>
      <p:ext uri="{BB962C8B-B14F-4D97-AF65-F5344CB8AC3E}">
        <p14:creationId xmlns:p14="http://schemas.microsoft.com/office/powerpoint/2010/main" val="4118290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3763">
                                            <p:txEl>
                                              <p:pRg st="1" end="1"/>
                                            </p:txEl>
                                          </p:spTgt>
                                        </p:tgtEl>
                                        <p:attrNameLst>
                                          <p:attrName>style.visibility</p:attrName>
                                        </p:attrNameLst>
                                      </p:cBhvr>
                                      <p:to>
                                        <p:strVal val="visible"/>
                                      </p:to>
                                    </p:set>
                                    <p:anim calcmode="lin" valueType="num">
                                      <p:cBhvr additive="base">
                                        <p:cTn id="7" dur="500" fill="hold"/>
                                        <p:tgtEl>
                                          <p:spTgt spid="3737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3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373763">
                                            <p:txEl>
                                              <p:pRg st="2" end="2"/>
                                            </p:txEl>
                                          </p:spTgt>
                                        </p:tgtEl>
                                        <p:attrNameLst>
                                          <p:attrName>style.visibility</p:attrName>
                                        </p:attrNameLst>
                                      </p:cBhvr>
                                      <p:to>
                                        <p:strVal val="visible"/>
                                      </p:to>
                                    </p:set>
                                    <p:anim calcmode="lin" valueType="num">
                                      <p:cBhvr additive="base">
                                        <p:cTn id="11" dur="500" fill="hold"/>
                                        <p:tgtEl>
                                          <p:spTgt spid="3737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73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3765">
                                            <p:txEl>
                                              <p:pRg st="0" end="0"/>
                                            </p:txEl>
                                          </p:spTgt>
                                        </p:tgtEl>
                                        <p:attrNameLst>
                                          <p:attrName>style.visibility</p:attrName>
                                        </p:attrNameLst>
                                      </p:cBhvr>
                                      <p:to>
                                        <p:strVal val="visible"/>
                                      </p:to>
                                    </p:set>
                                    <p:animEffect transition="in" filter="wipe(left)">
                                      <p:cBhvr>
                                        <p:cTn id="17" dur="500"/>
                                        <p:tgtEl>
                                          <p:spTgt spid="37376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Vibro Up"/>
                                        </p:tgtEl>
                                      </p:cMediaNode>
                                    </p:audio>
                                  </p:subTnLst>
                                </p:cTn>
                              </p:par>
                              <p:par>
                                <p:cTn id="18" presetID="2" presetClass="entr" presetSubtype="8" fill="hold" grpId="0" nodeType="withEffect">
                                  <p:stCondLst>
                                    <p:cond delay="0"/>
                                  </p:stCondLst>
                                  <p:childTnLst>
                                    <p:set>
                                      <p:cBhvr>
                                        <p:cTn id="19" dur="1" fill="hold">
                                          <p:stCondLst>
                                            <p:cond delay="0"/>
                                          </p:stCondLst>
                                        </p:cTn>
                                        <p:tgtEl>
                                          <p:spTgt spid="373763">
                                            <p:txEl>
                                              <p:pRg st="3" end="3"/>
                                            </p:txEl>
                                          </p:spTgt>
                                        </p:tgtEl>
                                        <p:attrNameLst>
                                          <p:attrName>style.visibility</p:attrName>
                                        </p:attrNameLst>
                                      </p:cBhvr>
                                      <p:to>
                                        <p:strVal val="visible"/>
                                      </p:to>
                                    </p:set>
                                    <p:anim calcmode="lin" valueType="num">
                                      <p:cBhvr additive="base">
                                        <p:cTn id="20" dur="500" fill="hold"/>
                                        <p:tgtEl>
                                          <p:spTgt spid="373763">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73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73767">
                                            <p:txEl>
                                              <p:pRg st="0" end="0"/>
                                            </p:txEl>
                                          </p:spTgt>
                                        </p:tgtEl>
                                        <p:attrNameLst>
                                          <p:attrName>style.visibility</p:attrName>
                                        </p:attrNameLst>
                                      </p:cBhvr>
                                      <p:to>
                                        <p:strVal val="visible"/>
                                      </p:to>
                                    </p:set>
                                    <p:animEffect transition="in" filter="wipe(left)">
                                      <p:cBhvr>
                                        <p:cTn id="26" dur="500"/>
                                        <p:tgtEl>
                                          <p:spTgt spid="373767">
                                            <p:txEl>
                                              <p:pRg st="0" end="0"/>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4" name="Vibro Up"/>
                                        </p:tgtEl>
                                      </p:cMediaNode>
                                    </p:audio>
                                  </p:subTnLst>
                                </p:cTn>
                              </p:par>
                              <p:par>
                                <p:cTn id="27" presetID="2" presetClass="entr" presetSubtype="8" fill="hold" grpId="0" nodeType="withEffect">
                                  <p:stCondLst>
                                    <p:cond delay="0"/>
                                  </p:stCondLst>
                                  <p:childTnLst>
                                    <p:set>
                                      <p:cBhvr>
                                        <p:cTn id="28" dur="1" fill="hold">
                                          <p:stCondLst>
                                            <p:cond delay="0"/>
                                          </p:stCondLst>
                                        </p:cTn>
                                        <p:tgtEl>
                                          <p:spTgt spid="373763">
                                            <p:txEl>
                                              <p:pRg st="4" end="4"/>
                                            </p:txEl>
                                          </p:spTgt>
                                        </p:tgtEl>
                                        <p:attrNameLst>
                                          <p:attrName>style.visibility</p:attrName>
                                        </p:attrNameLst>
                                      </p:cBhvr>
                                      <p:to>
                                        <p:strVal val="visible"/>
                                      </p:to>
                                    </p:set>
                                    <p:anim calcmode="lin" valueType="num">
                                      <p:cBhvr additive="base">
                                        <p:cTn id="29" dur="500" fill="hold"/>
                                        <p:tgtEl>
                                          <p:spTgt spid="37376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7376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73766">
                                            <p:txEl>
                                              <p:pRg st="0" end="0"/>
                                            </p:txEl>
                                          </p:spTgt>
                                        </p:tgtEl>
                                        <p:attrNameLst>
                                          <p:attrName>style.visibility</p:attrName>
                                        </p:attrNameLst>
                                      </p:cBhvr>
                                      <p:to>
                                        <p:strVal val="visible"/>
                                      </p:to>
                                    </p:set>
                                    <p:animEffect transition="in" filter="wipe(left)">
                                      <p:cBhvr>
                                        <p:cTn id="35" dur="500"/>
                                        <p:tgtEl>
                                          <p:spTgt spid="373766">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par>
                                <p:cTn id="36" presetID="2" presetClass="entr" presetSubtype="8" fill="hold" grpId="0" nodeType="withEffect">
                                  <p:stCondLst>
                                    <p:cond delay="0"/>
                                  </p:stCondLst>
                                  <p:childTnLst>
                                    <p:set>
                                      <p:cBhvr>
                                        <p:cTn id="37" dur="1" fill="hold">
                                          <p:stCondLst>
                                            <p:cond delay="0"/>
                                          </p:stCondLst>
                                        </p:cTn>
                                        <p:tgtEl>
                                          <p:spTgt spid="373763">
                                            <p:txEl>
                                              <p:pRg st="5" end="5"/>
                                            </p:txEl>
                                          </p:spTgt>
                                        </p:tgtEl>
                                        <p:attrNameLst>
                                          <p:attrName>style.visibility</p:attrName>
                                        </p:attrNameLst>
                                      </p:cBhvr>
                                      <p:to>
                                        <p:strVal val="visible"/>
                                      </p:to>
                                    </p:set>
                                    <p:anim calcmode="lin" valueType="num">
                                      <p:cBhvr additive="base">
                                        <p:cTn id="38" dur="500" fill="hold"/>
                                        <p:tgtEl>
                                          <p:spTgt spid="373763">
                                            <p:txEl>
                                              <p:pRg st="5" end="5"/>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7376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3" grpId="0" build="p" autoUpdateAnimBg="0"/>
      <p:bldP spid="373765" grpId="0" build="p" autoUpdateAnimBg="0"/>
      <p:bldP spid="373766" grpId="0" build="p" autoUpdateAnimBg="0"/>
      <p:bldP spid="37376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46EAC929-99E1-2449-805D-18A9B24B85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684" r="44211" b="81534"/>
          <a:stretch>
            <a:fillRect/>
          </a:stretch>
        </p:blipFill>
        <p:spPr bwMode="auto">
          <a:xfrm>
            <a:off x="5105400" y="1295400"/>
            <a:ext cx="814388"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a:extLst>
              <a:ext uri="{FF2B5EF4-FFF2-40B4-BE49-F238E27FC236}">
                <a16:creationId xmlns:a16="http://schemas.microsoft.com/office/drawing/2014/main" id="{6C68CAF5-688D-C145-9E8A-04B8DB312F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5789" b="81534"/>
          <a:stretch>
            <a:fillRect/>
          </a:stretch>
        </p:blipFill>
        <p:spPr bwMode="auto">
          <a:xfrm>
            <a:off x="3352800" y="1295400"/>
            <a:ext cx="89217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F4DA1ED0-934D-B941-9F54-91CC8FE46458}"/>
              </a:ext>
            </a:extLst>
          </p:cNvPr>
          <p:cNvSpPr>
            <a:spLocks noChangeArrowheads="1"/>
          </p:cNvSpPr>
          <p:nvPr/>
        </p:nvSpPr>
        <p:spPr bwMode="auto">
          <a:xfrm>
            <a:off x="0" y="6324600"/>
            <a:ext cx="1905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09" name="Rectangle 5">
            <a:extLst>
              <a:ext uri="{FF2B5EF4-FFF2-40B4-BE49-F238E27FC236}">
                <a16:creationId xmlns:a16="http://schemas.microsoft.com/office/drawing/2014/main" id="{443586DA-9D3D-014A-BC7B-1B2C23C6D4FE}"/>
              </a:ext>
            </a:extLst>
          </p:cNvPr>
          <p:cNvSpPr>
            <a:spLocks noGrp="1" noChangeArrowheads="1"/>
          </p:cNvSpPr>
          <p:nvPr>
            <p:ph type="title"/>
          </p:nvPr>
        </p:nvSpPr>
        <p:spPr/>
        <p:txBody>
          <a:bodyPr/>
          <a:lstStyle/>
          <a:p>
            <a:pPr eaLnBrk="1" hangingPunct="1"/>
            <a:r>
              <a:rPr lang="en-US" altLang="en-US"/>
              <a:t>Incomplete dominance</a:t>
            </a:r>
          </a:p>
        </p:txBody>
      </p:sp>
      <p:sp>
        <p:nvSpPr>
          <p:cNvPr id="21510" name="Rectangle 6">
            <a:extLst>
              <a:ext uri="{FF2B5EF4-FFF2-40B4-BE49-F238E27FC236}">
                <a16:creationId xmlns:a16="http://schemas.microsoft.com/office/drawing/2014/main" id="{106AFAA8-7379-4342-A230-1D46F2121F2B}"/>
              </a:ext>
            </a:extLst>
          </p:cNvPr>
          <p:cNvSpPr>
            <a:spLocks noChangeArrowheads="1"/>
          </p:cNvSpPr>
          <p:nvPr/>
        </p:nvSpPr>
        <p:spPr bwMode="auto">
          <a:xfrm>
            <a:off x="1373188" y="1552575"/>
            <a:ext cx="19843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CC0000"/>
                </a:solidFill>
              </a:rPr>
              <a:t>true-breeding</a:t>
            </a:r>
          </a:p>
          <a:p>
            <a:pPr eaLnBrk="1" hangingPunct="1">
              <a:lnSpc>
                <a:spcPct val="70000"/>
              </a:lnSpc>
              <a:spcBef>
                <a:spcPct val="20000"/>
              </a:spcBef>
              <a:buClr>
                <a:srgbClr val="0F116A"/>
              </a:buClr>
              <a:buSzPct val="120000"/>
            </a:pPr>
            <a:r>
              <a:rPr lang="en-US" altLang="en-US" sz="2200" b="1">
                <a:solidFill>
                  <a:srgbClr val="CC0000"/>
                </a:solidFill>
              </a:rPr>
              <a:t>red flowers</a:t>
            </a:r>
          </a:p>
        </p:txBody>
      </p:sp>
      <p:sp>
        <p:nvSpPr>
          <p:cNvPr id="21511" name="Rectangle 7">
            <a:extLst>
              <a:ext uri="{FF2B5EF4-FFF2-40B4-BE49-F238E27FC236}">
                <a16:creationId xmlns:a16="http://schemas.microsoft.com/office/drawing/2014/main" id="{4159B079-1FAE-A54A-A282-2EEBF98F7A21}"/>
              </a:ext>
            </a:extLst>
          </p:cNvPr>
          <p:cNvSpPr>
            <a:spLocks noChangeArrowheads="1"/>
          </p:cNvSpPr>
          <p:nvPr/>
        </p:nvSpPr>
        <p:spPr bwMode="auto">
          <a:xfrm>
            <a:off x="6235700" y="1552575"/>
            <a:ext cx="2062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000000"/>
                </a:solidFill>
              </a:rPr>
              <a:t>true-breeding </a:t>
            </a:r>
          </a:p>
          <a:p>
            <a:pPr eaLnBrk="1" hangingPunct="1">
              <a:lnSpc>
                <a:spcPct val="70000"/>
              </a:lnSpc>
              <a:spcBef>
                <a:spcPct val="20000"/>
              </a:spcBef>
              <a:buClr>
                <a:srgbClr val="0F116A"/>
              </a:buClr>
              <a:buSzPct val="120000"/>
            </a:pPr>
            <a:r>
              <a:rPr lang="en-US" altLang="en-US" sz="2200" b="1">
                <a:solidFill>
                  <a:srgbClr val="000000"/>
                </a:solidFill>
              </a:rPr>
              <a:t>white flowers</a:t>
            </a:r>
            <a:endParaRPr lang="en-US" altLang="en-US" sz="2200" b="1">
              <a:solidFill>
                <a:srgbClr val="0F116A"/>
              </a:solidFill>
            </a:endParaRPr>
          </a:p>
        </p:txBody>
      </p:sp>
      <p:sp>
        <p:nvSpPr>
          <p:cNvPr id="21512" name="Rectangle 8">
            <a:extLst>
              <a:ext uri="{FF2B5EF4-FFF2-40B4-BE49-F238E27FC236}">
                <a16:creationId xmlns:a16="http://schemas.microsoft.com/office/drawing/2014/main" id="{42436DBD-20A4-C74B-82B9-E281208D0088}"/>
              </a:ext>
            </a:extLst>
          </p:cNvPr>
          <p:cNvSpPr>
            <a:spLocks noChangeArrowheads="1"/>
          </p:cNvSpPr>
          <p:nvPr/>
        </p:nvSpPr>
        <p:spPr bwMode="auto">
          <a:xfrm>
            <a:off x="4378325" y="1512888"/>
            <a:ext cx="40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600" b="1">
                <a:solidFill>
                  <a:srgbClr val="0F116A"/>
                </a:solidFill>
              </a:rPr>
              <a:t>X</a:t>
            </a:r>
          </a:p>
        </p:txBody>
      </p:sp>
      <p:sp>
        <p:nvSpPr>
          <p:cNvPr id="21513" name="AutoShape 19">
            <a:extLst>
              <a:ext uri="{FF2B5EF4-FFF2-40B4-BE49-F238E27FC236}">
                <a16:creationId xmlns:a16="http://schemas.microsoft.com/office/drawing/2014/main" id="{336F7FFF-9C99-D245-AD99-B4A765CFB332}"/>
              </a:ext>
            </a:extLst>
          </p:cNvPr>
          <p:cNvSpPr>
            <a:spLocks noChangeArrowheads="1"/>
          </p:cNvSpPr>
          <p:nvPr/>
        </p:nvSpPr>
        <p:spPr bwMode="auto">
          <a:xfrm>
            <a:off x="4495800" y="2057400"/>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4" name="AutoShape 21">
            <a:extLst>
              <a:ext uri="{FF2B5EF4-FFF2-40B4-BE49-F238E27FC236}">
                <a16:creationId xmlns:a16="http://schemas.microsoft.com/office/drawing/2014/main" id="{9FCB3BC8-6E5D-924F-9FB0-59D6933BB907}"/>
              </a:ext>
            </a:extLst>
          </p:cNvPr>
          <p:cNvSpPr>
            <a:spLocks noChangeArrowheads="1"/>
          </p:cNvSpPr>
          <p:nvPr/>
        </p:nvSpPr>
        <p:spPr bwMode="auto">
          <a:xfrm>
            <a:off x="595313" y="1604963"/>
            <a:ext cx="466725" cy="493712"/>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b="1">
                <a:solidFill>
                  <a:srgbClr val="CC0000"/>
                </a:solidFill>
              </a:rPr>
              <a:t>P</a:t>
            </a:r>
          </a:p>
        </p:txBody>
      </p:sp>
      <p:sp>
        <p:nvSpPr>
          <p:cNvPr id="21515" name="Rectangle 37">
            <a:extLst>
              <a:ext uri="{FF2B5EF4-FFF2-40B4-BE49-F238E27FC236}">
                <a16:creationId xmlns:a16="http://schemas.microsoft.com/office/drawing/2014/main" id="{A54C582C-110C-0A4D-85E3-B9EC4E2ED4CA}"/>
              </a:ext>
            </a:extLst>
          </p:cNvPr>
          <p:cNvSpPr>
            <a:spLocks noChangeArrowheads="1"/>
          </p:cNvSpPr>
          <p:nvPr/>
        </p:nvSpPr>
        <p:spPr bwMode="auto">
          <a:xfrm>
            <a:off x="3743325" y="2320925"/>
            <a:ext cx="227013"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16" name="Rectangle 38">
            <a:extLst>
              <a:ext uri="{FF2B5EF4-FFF2-40B4-BE49-F238E27FC236}">
                <a16:creationId xmlns:a16="http://schemas.microsoft.com/office/drawing/2014/main" id="{EA3AE763-2128-0545-B7F1-3F11B07A7ECE}"/>
              </a:ext>
            </a:extLst>
          </p:cNvPr>
          <p:cNvSpPr>
            <a:spLocks noChangeArrowheads="1"/>
          </p:cNvSpPr>
          <p:nvPr/>
        </p:nvSpPr>
        <p:spPr bwMode="auto">
          <a:xfrm>
            <a:off x="5459413" y="2311400"/>
            <a:ext cx="227012" cy="193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58">
            <a:extLst>
              <a:ext uri="{FF2B5EF4-FFF2-40B4-BE49-F238E27FC236}">
                <a16:creationId xmlns:a16="http://schemas.microsoft.com/office/drawing/2014/main" id="{DC794921-9188-0A4B-8B26-83D2D3B4B1C4}"/>
              </a:ext>
            </a:extLst>
          </p:cNvPr>
          <p:cNvGrpSpPr>
            <a:grpSpLocks/>
          </p:cNvGrpSpPr>
          <p:nvPr/>
        </p:nvGrpSpPr>
        <p:grpSpPr bwMode="auto">
          <a:xfrm>
            <a:off x="565150" y="2957513"/>
            <a:ext cx="8420100" cy="1644650"/>
            <a:chOff x="356" y="1863"/>
            <a:chExt cx="5304" cy="1036"/>
          </a:xfrm>
        </p:grpSpPr>
        <p:sp>
          <p:nvSpPr>
            <p:cNvPr id="21535" name="AutoShape 9">
              <a:extLst>
                <a:ext uri="{FF2B5EF4-FFF2-40B4-BE49-F238E27FC236}">
                  <a16:creationId xmlns:a16="http://schemas.microsoft.com/office/drawing/2014/main" id="{0ED4C454-0719-6542-AA75-177757EFE35D}"/>
                </a:ext>
              </a:extLst>
            </p:cNvPr>
            <p:cNvSpPr>
              <a:spLocks noChangeArrowheads="1"/>
            </p:cNvSpPr>
            <p:nvPr/>
          </p:nvSpPr>
          <p:spPr bwMode="auto">
            <a:xfrm>
              <a:off x="4900" y="2169"/>
              <a:ext cx="760" cy="339"/>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b="1">
                  <a:solidFill>
                    <a:srgbClr val="CC0000"/>
                  </a:solidFill>
                </a:rPr>
                <a:t>100%</a:t>
              </a:r>
            </a:p>
          </p:txBody>
        </p:sp>
        <p:sp>
          <p:nvSpPr>
            <p:cNvPr id="21536" name="AutoShape 10">
              <a:extLst>
                <a:ext uri="{FF2B5EF4-FFF2-40B4-BE49-F238E27FC236}">
                  <a16:creationId xmlns:a16="http://schemas.microsoft.com/office/drawing/2014/main" id="{60453D0E-3887-B045-967C-3A4F262813BC}"/>
                </a:ext>
              </a:extLst>
            </p:cNvPr>
            <p:cNvSpPr>
              <a:spLocks noChangeArrowheads="1"/>
            </p:cNvSpPr>
            <p:nvPr/>
          </p:nvSpPr>
          <p:spPr bwMode="auto">
            <a:xfrm>
              <a:off x="2057" y="1863"/>
              <a:ext cx="1664" cy="22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0F116A"/>
                  </a:solidFill>
                </a:rPr>
                <a:t>100% </a:t>
              </a:r>
              <a:r>
                <a:rPr lang="en-US" altLang="en-US" sz="2200" b="1">
                  <a:solidFill>
                    <a:schemeClr val="tx2"/>
                  </a:solidFill>
                </a:rPr>
                <a:t>pink flowers</a:t>
              </a:r>
              <a:endParaRPr lang="en-US" altLang="en-US" sz="3000" b="1">
                <a:solidFill>
                  <a:srgbClr val="0F116A"/>
                </a:solidFill>
              </a:endParaRPr>
            </a:p>
          </p:txBody>
        </p:sp>
        <p:sp>
          <p:nvSpPr>
            <p:cNvPr id="21537" name="AutoShape 11">
              <a:extLst>
                <a:ext uri="{FF2B5EF4-FFF2-40B4-BE49-F238E27FC236}">
                  <a16:creationId xmlns:a16="http://schemas.microsoft.com/office/drawing/2014/main" id="{3E999E3D-AFF1-7E45-82F9-FB9F86EE0EDC}"/>
                </a:ext>
              </a:extLst>
            </p:cNvPr>
            <p:cNvSpPr>
              <a:spLocks noChangeArrowheads="1"/>
            </p:cNvSpPr>
            <p:nvPr/>
          </p:nvSpPr>
          <p:spPr bwMode="auto">
            <a:xfrm>
              <a:off x="356" y="2045"/>
              <a:ext cx="992" cy="664"/>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b="1">
                  <a:solidFill>
                    <a:srgbClr val="CC0000"/>
                  </a:solidFill>
                </a:rPr>
                <a:t>F</a:t>
              </a:r>
              <a:r>
                <a:rPr lang="en-US" altLang="en-US" sz="3000" b="1" baseline="-25000">
                  <a:solidFill>
                    <a:srgbClr val="CC0000"/>
                  </a:solidFill>
                </a:rPr>
                <a:t>1</a:t>
              </a:r>
            </a:p>
            <a:p>
              <a:pPr algn="l" eaLnBrk="1" hangingPunct="1">
                <a:lnSpc>
                  <a:spcPct val="70000"/>
                </a:lnSpc>
                <a:spcBef>
                  <a:spcPct val="20000"/>
                </a:spcBef>
                <a:buClr>
                  <a:srgbClr val="0F116A"/>
                </a:buClr>
                <a:buSzPct val="120000"/>
              </a:pPr>
              <a:r>
                <a:rPr lang="en-US" altLang="en-US" sz="2000" b="1">
                  <a:solidFill>
                    <a:srgbClr val="CC0000"/>
                  </a:solidFill>
                </a:rPr>
                <a:t>generation</a:t>
              </a:r>
            </a:p>
            <a:p>
              <a:pPr algn="l" eaLnBrk="1" hangingPunct="1">
                <a:lnSpc>
                  <a:spcPct val="70000"/>
                </a:lnSpc>
                <a:spcBef>
                  <a:spcPct val="20000"/>
                </a:spcBef>
                <a:buClr>
                  <a:srgbClr val="0F116A"/>
                </a:buClr>
                <a:buSzPct val="120000"/>
              </a:pPr>
              <a:r>
                <a:rPr lang="en-US" altLang="en-US" sz="2000" b="1">
                  <a:solidFill>
                    <a:srgbClr val="CC0000"/>
                  </a:solidFill>
                </a:rPr>
                <a:t>(hybrids)</a:t>
              </a:r>
              <a:endParaRPr lang="en-US" altLang="en-US" sz="3000" b="1">
                <a:solidFill>
                  <a:srgbClr val="CC0000"/>
                </a:solidFill>
              </a:endParaRPr>
            </a:p>
          </p:txBody>
        </p:sp>
        <p:grpSp>
          <p:nvGrpSpPr>
            <p:cNvPr id="21538" name="Group 25">
              <a:extLst>
                <a:ext uri="{FF2B5EF4-FFF2-40B4-BE49-F238E27FC236}">
                  <a16:creationId xmlns:a16="http://schemas.microsoft.com/office/drawing/2014/main" id="{81F6A240-ECC4-A244-A348-78AE31D3A540}"/>
                </a:ext>
              </a:extLst>
            </p:cNvPr>
            <p:cNvGrpSpPr>
              <a:grpSpLocks/>
            </p:cNvGrpSpPr>
            <p:nvPr/>
          </p:nvGrpSpPr>
          <p:grpSpPr bwMode="auto">
            <a:xfrm>
              <a:off x="1776" y="2112"/>
              <a:ext cx="2289" cy="696"/>
              <a:chOff x="1872" y="2208"/>
              <a:chExt cx="2289" cy="696"/>
            </a:xfrm>
          </p:grpSpPr>
          <p:pic>
            <p:nvPicPr>
              <p:cNvPr id="21547" name="Picture 26">
                <a:extLst>
                  <a:ext uri="{FF2B5EF4-FFF2-40B4-BE49-F238E27FC236}">
                    <a16:creationId xmlns:a16="http://schemas.microsoft.com/office/drawing/2014/main" id="{CB8FE4BF-D5AE-0E44-8099-D056B3EC88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1872" y="2208"/>
                <a:ext cx="51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8" name="Picture 27">
                <a:extLst>
                  <a:ext uri="{FF2B5EF4-FFF2-40B4-BE49-F238E27FC236}">
                    <a16:creationId xmlns:a16="http://schemas.microsoft.com/office/drawing/2014/main" id="{D727562B-FACA-8A45-9BA7-71898F5E94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2464" y="2208"/>
                <a:ext cx="51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9" name="Picture 28">
                <a:extLst>
                  <a:ext uri="{FF2B5EF4-FFF2-40B4-BE49-F238E27FC236}">
                    <a16:creationId xmlns:a16="http://schemas.microsoft.com/office/drawing/2014/main" id="{AC6721E8-423D-5949-B021-DF6BFA38F7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3056" y="2208"/>
                <a:ext cx="51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50" name="Picture 29">
                <a:extLst>
                  <a:ext uri="{FF2B5EF4-FFF2-40B4-BE49-F238E27FC236}">
                    <a16:creationId xmlns:a16="http://schemas.microsoft.com/office/drawing/2014/main" id="{D8FF5630-4D22-8A48-A48C-FEAF403923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3648" y="2208"/>
                <a:ext cx="51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39" name="Rectangle 39">
              <a:extLst>
                <a:ext uri="{FF2B5EF4-FFF2-40B4-BE49-F238E27FC236}">
                  <a16:creationId xmlns:a16="http://schemas.microsoft.com/office/drawing/2014/main" id="{B70D0C05-9C78-0A4D-8185-34937E14707D}"/>
                </a:ext>
              </a:extLst>
            </p:cNvPr>
            <p:cNvSpPr>
              <a:spLocks noChangeArrowheads="1"/>
            </p:cNvSpPr>
            <p:nvPr/>
          </p:nvSpPr>
          <p:spPr bwMode="auto">
            <a:xfrm>
              <a:off x="2029" y="277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0" name="Rectangle 41">
              <a:extLst>
                <a:ext uri="{FF2B5EF4-FFF2-40B4-BE49-F238E27FC236}">
                  <a16:creationId xmlns:a16="http://schemas.microsoft.com/office/drawing/2014/main" id="{1D9460A6-61F6-6E42-9028-C1CE5516B106}"/>
                </a:ext>
              </a:extLst>
            </p:cNvPr>
            <p:cNvSpPr>
              <a:spLocks noChangeArrowheads="1"/>
            </p:cNvSpPr>
            <p:nvPr/>
          </p:nvSpPr>
          <p:spPr bwMode="auto">
            <a:xfrm>
              <a:off x="2646" y="277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1" name="Rectangle 42">
              <a:extLst>
                <a:ext uri="{FF2B5EF4-FFF2-40B4-BE49-F238E27FC236}">
                  <a16:creationId xmlns:a16="http://schemas.microsoft.com/office/drawing/2014/main" id="{FF4CAAFC-5F47-7343-815B-71FECB1AA7C1}"/>
                </a:ext>
              </a:extLst>
            </p:cNvPr>
            <p:cNvSpPr>
              <a:spLocks noChangeArrowheads="1"/>
            </p:cNvSpPr>
            <p:nvPr/>
          </p:nvSpPr>
          <p:spPr bwMode="auto">
            <a:xfrm>
              <a:off x="3224" y="277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2" name="Rectangle 43">
              <a:extLst>
                <a:ext uri="{FF2B5EF4-FFF2-40B4-BE49-F238E27FC236}">
                  <a16:creationId xmlns:a16="http://schemas.microsoft.com/office/drawing/2014/main" id="{CF979054-21EA-8249-B1F2-FFFD260D2208}"/>
                </a:ext>
              </a:extLst>
            </p:cNvPr>
            <p:cNvSpPr>
              <a:spLocks noChangeArrowheads="1"/>
            </p:cNvSpPr>
            <p:nvPr/>
          </p:nvSpPr>
          <p:spPr bwMode="auto">
            <a:xfrm>
              <a:off x="3814" y="2772"/>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3" name="Rectangle 47">
              <a:extLst>
                <a:ext uri="{FF2B5EF4-FFF2-40B4-BE49-F238E27FC236}">
                  <a16:creationId xmlns:a16="http://schemas.microsoft.com/office/drawing/2014/main" id="{750E9618-1E98-B442-97C5-4EB9685B92A7}"/>
                </a:ext>
              </a:extLst>
            </p:cNvPr>
            <p:cNvSpPr>
              <a:spLocks noChangeArrowheads="1"/>
            </p:cNvSpPr>
            <p:nvPr/>
          </p:nvSpPr>
          <p:spPr bwMode="auto">
            <a:xfrm>
              <a:off x="2066" y="206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4" name="Rectangle 48">
              <a:extLst>
                <a:ext uri="{FF2B5EF4-FFF2-40B4-BE49-F238E27FC236}">
                  <a16:creationId xmlns:a16="http://schemas.microsoft.com/office/drawing/2014/main" id="{E0EAE22B-CCF0-E545-AD17-6B3E1E532430}"/>
                </a:ext>
              </a:extLst>
            </p:cNvPr>
            <p:cNvSpPr>
              <a:spLocks noChangeArrowheads="1"/>
            </p:cNvSpPr>
            <p:nvPr/>
          </p:nvSpPr>
          <p:spPr bwMode="auto">
            <a:xfrm>
              <a:off x="2652" y="206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5" name="Rectangle 49">
              <a:extLst>
                <a:ext uri="{FF2B5EF4-FFF2-40B4-BE49-F238E27FC236}">
                  <a16:creationId xmlns:a16="http://schemas.microsoft.com/office/drawing/2014/main" id="{201BAEF1-B719-214F-9520-8EFBDAE7B99C}"/>
                </a:ext>
              </a:extLst>
            </p:cNvPr>
            <p:cNvSpPr>
              <a:spLocks noChangeArrowheads="1"/>
            </p:cNvSpPr>
            <p:nvPr/>
          </p:nvSpPr>
          <p:spPr bwMode="auto">
            <a:xfrm>
              <a:off x="3257" y="206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46" name="Rectangle 50">
              <a:extLst>
                <a:ext uri="{FF2B5EF4-FFF2-40B4-BE49-F238E27FC236}">
                  <a16:creationId xmlns:a16="http://schemas.microsoft.com/office/drawing/2014/main" id="{D688F7CC-B17D-0448-8245-72E41A3C1920}"/>
                </a:ext>
              </a:extLst>
            </p:cNvPr>
            <p:cNvSpPr>
              <a:spLocks noChangeArrowheads="1"/>
            </p:cNvSpPr>
            <p:nvPr/>
          </p:nvSpPr>
          <p:spPr bwMode="auto">
            <a:xfrm>
              <a:off x="3839" y="2067"/>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75868" name="AutoShape 60">
            <a:extLst>
              <a:ext uri="{FF2B5EF4-FFF2-40B4-BE49-F238E27FC236}">
                <a16:creationId xmlns:a16="http://schemas.microsoft.com/office/drawing/2014/main" id="{407C4E31-692C-2D4D-BDA1-FA0A927938EE}"/>
              </a:ext>
            </a:extLst>
          </p:cNvPr>
          <p:cNvSpPr>
            <a:spLocks noChangeArrowheads="1"/>
          </p:cNvSpPr>
          <p:nvPr/>
        </p:nvSpPr>
        <p:spPr bwMode="auto">
          <a:xfrm flipH="1">
            <a:off x="4086225" y="4057650"/>
            <a:ext cx="1079500" cy="1079500"/>
          </a:xfrm>
          <a:custGeom>
            <a:avLst/>
            <a:gdLst>
              <a:gd name="T0" fmla="*/ 10465303 w 21600"/>
              <a:gd name="T1" fmla="*/ 5639788 h 21600"/>
              <a:gd name="T2" fmla="*/ 27227289 w 21600"/>
              <a:gd name="T3" fmla="*/ 48312723 h 21600"/>
              <a:gd name="T4" fmla="*/ 17363907 w 21600"/>
              <a:gd name="T5" fmla="*/ 14554009 h 21600"/>
              <a:gd name="T6" fmla="*/ 59509836 w 21600"/>
              <a:gd name="T7" fmla="*/ 35826806 h 21600"/>
              <a:gd name="T8" fmla="*/ 44313925 w 21600"/>
              <a:gd name="T9" fmla="*/ 44523728 h 21600"/>
              <a:gd name="T10" fmla="*/ 35619502 w 21600"/>
              <a:gd name="T11" fmla="*/ 293253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6" y="12450"/>
                </a:moveTo>
                <a:cubicBezTo>
                  <a:pt x="17012" y="11912"/>
                  <a:pt x="17087" y="11357"/>
                  <a:pt x="17087" y="10800"/>
                </a:cubicBezTo>
                <a:cubicBezTo>
                  <a:pt x="17087" y="7327"/>
                  <a:pt x="14272" y="4513"/>
                  <a:pt x="10800" y="4513"/>
                </a:cubicBezTo>
                <a:cubicBezTo>
                  <a:pt x="7327" y="4513"/>
                  <a:pt x="4513" y="7327"/>
                  <a:pt x="4513" y="10800"/>
                </a:cubicBezTo>
                <a:cubicBezTo>
                  <a:pt x="4513" y="14272"/>
                  <a:pt x="7327" y="17087"/>
                  <a:pt x="10800" y="17087"/>
                </a:cubicBezTo>
                <a:cubicBezTo>
                  <a:pt x="10825" y="17087"/>
                  <a:pt x="10850" y="17086"/>
                  <a:pt x="10875" y="17086"/>
                </a:cubicBezTo>
                <a:lnTo>
                  <a:pt x="10928" y="21599"/>
                </a:lnTo>
                <a:cubicBezTo>
                  <a:pt x="10885" y="21599"/>
                  <a:pt x="10842" y="21599"/>
                  <a:pt x="10800" y="21600"/>
                </a:cubicBezTo>
                <a:cubicBezTo>
                  <a:pt x="4835" y="21600"/>
                  <a:pt x="0" y="16764"/>
                  <a:pt x="0" y="10800"/>
                </a:cubicBezTo>
                <a:cubicBezTo>
                  <a:pt x="0" y="4835"/>
                  <a:pt x="4835" y="0"/>
                  <a:pt x="10800" y="0"/>
                </a:cubicBezTo>
                <a:cubicBezTo>
                  <a:pt x="16764" y="0"/>
                  <a:pt x="21600" y="4835"/>
                  <a:pt x="21600" y="10800"/>
                </a:cubicBezTo>
                <a:cubicBezTo>
                  <a:pt x="21600" y="11757"/>
                  <a:pt x="21472" y="12711"/>
                  <a:pt x="21221" y="13635"/>
                </a:cubicBezTo>
                <a:lnTo>
                  <a:pt x="23826" y="14344"/>
                </a:lnTo>
                <a:lnTo>
                  <a:pt x="17742" y="17826"/>
                </a:lnTo>
                <a:lnTo>
                  <a:pt x="14261" y="11741"/>
                </a:lnTo>
                <a:lnTo>
                  <a:pt x="16866" y="12450"/>
                </a:lnTo>
                <a:close/>
              </a:path>
            </a:pathLst>
          </a:custGeom>
          <a:solidFill>
            <a:schemeClr val="tx2"/>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75869" name="Rectangle 61">
            <a:extLst>
              <a:ext uri="{FF2B5EF4-FFF2-40B4-BE49-F238E27FC236}">
                <a16:creationId xmlns:a16="http://schemas.microsoft.com/office/drawing/2014/main" id="{DA20682D-C50C-DF4E-B39B-3321CA8C0C57}"/>
              </a:ext>
            </a:extLst>
          </p:cNvPr>
          <p:cNvSpPr>
            <a:spLocks noChangeArrowheads="1"/>
          </p:cNvSpPr>
          <p:nvPr/>
        </p:nvSpPr>
        <p:spPr bwMode="auto">
          <a:xfrm>
            <a:off x="4594225" y="4530725"/>
            <a:ext cx="1344613" cy="24447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a:solidFill>
                  <a:srgbClr val="000000"/>
                </a:solidFill>
              </a:rPr>
              <a:t>self-pollinate</a:t>
            </a:r>
          </a:p>
        </p:txBody>
      </p:sp>
      <p:grpSp>
        <p:nvGrpSpPr>
          <p:cNvPr id="4" name="Group 62">
            <a:extLst>
              <a:ext uri="{FF2B5EF4-FFF2-40B4-BE49-F238E27FC236}">
                <a16:creationId xmlns:a16="http://schemas.microsoft.com/office/drawing/2014/main" id="{5D587AC2-9173-AB47-9566-9A60AA4B9CA9}"/>
              </a:ext>
            </a:extLst>
          </p:cNvPr>
          <p:cNvGrpSpPr>
            <a:grpSpLocks/>
          </p:cNvGrpSpPr>
          <p:nvPr/>
        </p:nvGrpSpPr>
        <p:grpSpPr bwMode="auto">
          <a:xfrm>
            <a:off x="577850" y="5110163"/>
            <a:ext cx="8369300" cy="1744662"/>
            <a:chOff x="364" y="3221"/>
            <a:chExt cx="5272" cy="1099"/>
          </a:xfrm>
        </p:grpSpPr>
        <p:pic>
          <p:nvPicPr>
            <p:cNvPr id="21523" name="Picture 63">
              <a:extLst>
                <a:ext uri="{FF2B5EF4-FFF2-40B4-BE49-F238E27FC236}">
                  <a16:creationId xmlns:a16="http://schemas.microsoft.com/office/drawing/2014/main" id="{068A949D-F1DA-5043-B0EA-4ABF2339C3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2677" y="3576"/>
              <a:ext cx="51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 name="Rectangle 64">
              <a:extLst>
                <a:ext uri="{FF2B5EF4-FFF2-40B4-BE49-F238E27FC236}">
                  <a16:creationId xmlns:a16="http://schemas.microsoft.com/office/drawing/2014/main" id="{8D970EAC-4BA2-2D4D-B158-EF984927D8A5}"/>
                </a:ext>
              </a:extLst>
            </p:cNvPr>
            <p:cNvSpPr>
              <a:spLocks noChangeArrowheads="1"/>
            </p:cNvSpPr>
            <p:nvPr/>
          </p:nvSpPr>
          <p:spPr bwMode="auto">
            <a:xfrm>
              <a:off x="2970" y="3524"/>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1525" name="Picture 65">
              <a:extLst>
                <a:ext uri="{FF2B5EF4-FFF2-40B4-BE49-F238E27FC236}">
                  <a16:creationId xmlns:a16="http://schemas.microsoft.com/office/drawing/2014/main" id="{527320EA-69A2-754E-A87C-A65EE6214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684" r="44211" b="81534"/>
            <a:stretch>
              <a:fillRect/>
            </a:stretch>
          </p:blipFill>
          <p:spPr bwMode="auto">
            <a:xfrm>
              <a:off x="3493" y="3564"/>
              <a:ext cx="513"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6" name="AutoShape 66">
              <a:extLst>
                <a:ext uri="{FF2B5EF4-FFF2-40B4-BE49-F238E27FC236}">
                  <a16:creationId xmlns:a16="http://schemas.microsoft.com/office/drawing/2014/main" id="{A6AB44F8-1E96-4A40-A5A8-5C8F69E30E42}"/>
                </a:ext>
              </a:extLst>
            </p:cNvPr>
            <p:cNvSpPr>
              <a:spLocks noChangeArrowheads="1"/>
            </p:cNvSpPr>
            <p:nvPr/>
          </p:nvSpPr>
          <p:spPr bwMode="auto">
            <a:xfrm>
              <a:off x="3447" y="3221"/>
              <a:ext cx="602" cy="4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0F116A"/>
                  </a:solidFill>
                </a:rPr>
                <a:t>25%</a:t>
              </a:r>
            </a:p>
            <a:p>
              <a:pPr eaLnBrk="1" hangingPunct="1">
                <a:lnSpc>
                  <a:spcPct val="70000"/>
                </a:lnSpc>
                <a:spcBef>
                  <a:spcPct val="20000"/>
                </a:spcBef>
                <a:buClr>
                  <a:srgbClr val="0F116A"/>
                </a:buClr>
                <a:buSzPct val="120000"/>
              </a:pPr>
              <a:r>
                <a:rPr lang="en-US" altLang="en-US" sz="2200" b="1">
                  <a:solidFill>
                    <a:srgbClr val="000000"/>
                  </a:solidFill>
                </a:rPr>
                <a:t>white</a:t>
              </a:r>
              <a:endParaRPr lang="en-US" altLang="en-US" sz="2200" b="1">
                <a:solidFill>
                  <a:srgbClr val="0F116A"/>
                </a:solidFill>
              </a:endParaRPr>
            </a:p>
          </p:txBody>
        </p:sp>
        <p:sp>
          <p:nvSpPr>
            <p:cNvPr id="21527" name="AutoShape 67">
              <a:extLst>
                <a:ext uri="{FF2B5EF4-FFF2-40B4-BE49-F238E27FC236}">
                  <a16:creationId xmlns:a16="http://schemas.microsoft.com/office/drawing/2014/main" id="{FA68DFAD-3DD1-CC45-81AE-91DFC10A3883}"/>
                </a:ext>
              </a:extLst>
            </p:cNvPr>
            <p:cNvSpPr>
              <a:spLocks noChangeArrowheads="1"/>
            </p:cNvSpPr>
            <p:nvPr/>
          </p:nvSpPr>
          <p:spPr bwMode="auto">
            <a:xfrm>
              <a:off x="364" y="3613"/>
              <a:ext cx="978" cy="503"/>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b="1">
                  <a:solidFill>
                    <a:srgbClr val="CC0000"/>
                  </a:solidFill>
                </a:rPr>
                <a:t>F</a:t>
              </a:r>
              <a:r>
                <a:rPr lang="en-US" altLang="en-US" sz="3000" b="1" baseline="-25000">
                  <a:solidFill>
                    <a:srgbClr val="CC0000"/>
                  </a:solidFill>
                </a:rPr>
                <a:t>2</a:t>
              </a:r>
            </a:p>
            <a:p>
              <a:pPr algn="l" eaLnBrk="1" hangingPunct="1">
                <a:lnSpc>
                  <a:spcPct val="70000"/>
                </a:lnSpc>
                <a:spcBef>
                  <a:spcPct val="20000"/>
                </a:spcBef>
                <a:buClr>
                  <a:srgbClr val="0F116A"/>
                </a:buClr>
                <a:buSzPct val="120000"/>
              </a:pPr>
              <a:r>
                <a:rPr lang="en-US" altLang="en-US" sz="2000" b="1">
                  <a:solidFill>
                    <a:srgbClr val="CC0000"/>
                  </a:solidFill>
                </a:rPr>
                <a:t>generation</a:t>
              </a:r>
              <a:endParaRPr lang="en-US" altLang="en-US" sz="3000" b="1">
                <a:solidFill>
                  <a:srgbClr val="0F116A"/>
                </a:solidFill>
              </a:endParaRPr>
            </a:p>
          </p:txBody>
        </p:sp>
        <p:pic>
          <p:nvPicPr>
            <p:cNvPr id="21528" name="Picture 68">
              <a:extLst>
                <a:ext uri="{FF2B5EF4-FFF2-40B4-BE49-F238E27FC236}">
                  <a16:creationId xmlns:a16="http://schemas.microsoft.com/office/drawing/2014/main" id="{60856F32-A990-0947-A1D0-990CBD629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5789" b="81534"/>
            <a:stretch>
              <a:fillRect/>
            </a:stretch>
          </p:blipFill>
          <p:spPr bwMode="auto">
            <a:xfrm>
              <a:off x="1822" y="3558"/>
              <a:ext cx="562" cy="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AutoShape 69">
              <a:extLst>
                <a:ext uri="{FF2B5EF4-FFF2-40B4-BE49-F238E27FC236}">
                  <a16:creationId xmlns:a16="http://schemas.microsoft.com/office/drawing/2014/main" id="{F64FD779-1A69-9F40-B0D9-CD1F2D4517E2}"/>
                </a:ext>
              </a:extLst>
            </p:cNvPr>
            <p:cNvSpPr>
              <a:spLocks noChangeArrowheads="1"/>
            </p:cNvSpPr>
            <p:nvPr/>
          </p:nvSpPr>
          <p:spPr bwMode="auto">
            <a:xfrm>
              <a:off x="1838" y="3221"/>
              <a:ext cx="502" cy="4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0F116A"/>
                  </a:solidFill>
                </a:rPr>
                <a:t>25%</a:t>
              </a:r>
            </a:p>
            <a:p>
              <a:pPr eaLnBrk="1" hangingPunct="1">
                <a:lnSpc>
                  <a:spcPct val="70000"/>
                </a:lnSpc>
                <a:spcBef>
                  <a:spcPct val="20000"/>
                </a:spcBef>
                <a:buClr>
                  <a:srgbClr val="0F116A"/>
                </a:buClr>
                <a:buSzPct val="120000"/>
              </a:pPr>
              <a:r>
                <a:rPr lang="en-US" altLang="en-US" sz="2200" b="1">
                  <a:solidFill>
                    <a:schemeClr val="tx2"/>
                  </a:solidFill>
                </a:rPr>
                <a:t>red</a:t>
              </a:r>
              <a:endParaRPr lang="en-US" altLang="en-US" sz="2200" b="1">
                <a:solidFill>
                  <a:srgbClr val="0F116A"/>
                </a:solidFill>
              </a:endParaRPr>
            </a:p>
          </p:txBody>
        </p:sp>
        <p:sp>
          <p:nvSpPr>
            <p:cNvPr id="21530" name="AutoShape 70">
              <a:extLst>
                <a:ext uri="{FF2B5EF4-FFF2-40B4-BE49-F238E27FC236}">
                  <a16:creationId xmlns:a16="http://schemas.microsoft.com/office/drawing/2014/main" id="{CF9E7D44-D95B-AE4F-8803-CEB4A2F0AA72}"/>
                </a:ext>
              </a:extLst>
            </p:cNvPr>
            <p:cNvSpPr>
              <a:spLocks noChangeArrowheads="1"/>
            </p:cNvSpPr>
            <p:nvPr/>
          </p:nvSpPr>
          <p:spPr bwMode="auto">
            <a:xfrm>
              <a:off x="4932" y="3349"/>
              <a:ext cx="704" cy="339"/>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b="1">
                  <a:solidFill>
                    <a:srgbClr val="CC0000"/>
                  </a:solidFill>
                </a:rPr>
                <a:t>1:2:1</a:t>
              </a:r>
            </a:p>
          </p:txBody>
        </p:sp>
        <p:sp>
          <p:nvSpPr>
            <p:cNvPr id="21531" name="Rectangle 71">
              <a:extLst>
                <a:ext uri="{FF2B5EF4-FFF2-40B4-BE49-F238E27FC236}">
                  <a16:creationId xmlns:a16="http://schemas.microsoft.com/office/drawing/2014/main" id="{3560C206-B00E-4F43-B8F8-95206618742B}"/>
                </a:ext>
              </a:extLst>
            </p:cNvPr>
            <p:cNvSpPr>
              <a:spLocks noChangeArrowheads="1"/>
            </p:cNvSpPr>
            <p:nvPr/>
          </p:nvSpPr>
          <p:spPr bwMode="auto">
            <a:xfrm>
              <a:off x="2074" y="4198"/>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2" name="Rectangle 72">
              <a:extLst>
                <a:ext uri="{FF2B5EF4-FFF2-40B4-BE49-F238E27FC236}">
                  <a16:creationId xmlns:a16="http://schemas.microsoft.com/office/drawing/2014/main" id="{DA6034B4-5AAF-2E44-A0F3-A2AB3D227A2E}"/>
                </a:ext>
              </a:extLst>
            </p:cNvPr>
            <p:cNvSpPr>
              <a:spLocks noChangeArrowheads="1"/>
            </p:cNvSpPr>
            <p:nvPr/>
          </p:nvSpPr>
          <p:spPr bwMode="auto">
            <a:xfrm>
              <a:off x="2938" y="4198"/>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3" name="Rectangle 73">
              <a:extLst>
                <a:ext uri="{FF2B5EF4-FFF2-40B4-BE49-F238E27FC236}">
                  <a16:creationId xmlns:a16="http://schemas.microsoft.com/office/drawing/2014/main" id="{37D91DD5-5165-CE4B-899F-4E015E39A3EE}"/>
                </a:ext>
              </a:extLst>
            </p:cNvPr>
            <p:cNvSpPr>
              <a:spLocks noChangeArrowheads="1"/>
            </p:cNvSpPr>
            <p:nvPr/>
          </p:nvSpPr>
          <p:spPr bwMode="auto">
            <a:xfrm>
              <a:off x="3706" y="4198"/>
              <a:ext cx="143" cy="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1534" name="AutoShape 74">
              <a:extLst>
                <a:ext uri="{FF2B5EF4-FFF2-40B4-BE49-F238E27FC236}">
                  <a16:creationId xmlns:a16="http://schemas.microsoft.com/office/drawing/2014/main" id="{9FB7FE0C-A603-F24F-B0E9-2B4E8CCF912A}"/>
                </a:ext>
              </a:extLst>
            </p:cNvPr>
            <p:cNvSpPr>
              <a:spLocks noChangeArrowheads="1"/>
            </p:cNvSpPr>
            <p:nvPr/>
          </p:nvSpPr>
          <p:spPr bwMode="auto">
            <a:xfrm>
              <a:off x="2641" y="3221"/>
              <a:ext cx="512" cy="4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0F116A"/>
                  </a:solidFill>
                </a:rPr>
                <a:t>50%</a:t>
              </a:r>
            </a:p>
            <a:p>
              <a:pPr eaLnBrk="1" hangingPunct="1">
                <a:lnSpc>
                  <a:spcPct val="70000"/>
                </a:lnSpc>
                <a:spcBef>
                  <a:spcPct val="20000"/>
                </a:spcBef>
                <a:buClr>
                  <a:srgbClr val="0F116A"/>
                </a:buClr>
                <a:buSzPct val="120000"/>
              </a:pPr>
              <a:r>
                <a:rPr lang="en-US" altLang="en-US" sz="2200" b="1">
                  <a:solidFill>
                    <a:schemeClr val="tx2"/>
                  </a:solidFill>
                </a:rPr>
                <a:t>pink</a:t>
              </a:r>
              <a:endParaRPr lang="en-US" altLang="en-US" sz="2200" b="1">
                <a:solidFill>
                  <a:srgbClr val="0F116A"/>
                </a:solidFill>
              </a:endParaRPr>
            </a:p>
          </p:txBody>
        </p:sp>
      </p:grpSp>
      <p:pic>
        <p:nvPicPr>
          <p:cNvPr id="375883" name="Picture 75" descr="penguinL">
            <a:extLst>
              <a:ext uri="{FF2B5EF4-FFF2-40B4-BE49-F238E27FC236}">
                <a16:creationId xmlns:a16="http://schemas.microsoft.com/office/drawing/2014/main" id="{2ADAFA1C-FD9E-7B4A-83A3-648628BA8D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413"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84" name="AutoShape 76">
            <a:extLst>
              <a:ext uri="{FF2B5EF4-FFF2-40B4-BE49-F238E27FC236}">
                <a16:creationId xmlns:a16="http://schemas.microsoft.com/office/drawing/2014/main" id="{B5455DAA-B1E1-9144-BCE7-2C548B140442}"/>
              </a:ext>
            </a:extLst>
          </p:cNvPr>
          <p:cNvSpPr>
            <a:spLocks noChangeArrowheads="1"/>
          </p:cNvSpPr>
          <p:nvPr/>
        </p:nvSpPr>
        <p:spPr bwMode="auto">
          <a:xfrm>
            <a:off x="7053263" y="4135438"/>
            <a:ext cx="1954212" cy="919162"/>
          </a:xfrm>
          <a:prstGeom prst="wedgeEllipseCallout">
            <a:avLst>
              <a:gd name="adj1" fmla="val -49190"/>
              <a:gd name="adj2" fmla="val 118394"/>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It’s like</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flipping 2 </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pennies</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Tree>
    <p:extLst>
      <p:ext uri="{BB962C8B-B14F-4D97-AF65-F5344CB8AC3E}">
        <p14:creationId xmlns:p14="http://schemas.microsoft.com/office/powerpoint/2010/main" val="3758659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375868"/>
                                        </p:tgtEl>
                                        <p:attrNameLst>
                                          <p:attrName>style.visibility</p:attrName>
                                        </p:attrNameLst>
                                      </p:cBhvr>
                                      <p:to>
                                        <p:strVal val="visible"/>
                                      </p:to>
                                    </p:set>
                                    <p:animEffect transition="in" filter="wheel(1)">
                                      <p:cBhvr>
                                        <p:cTn id="13" dur="500"/>
                                        <p:tgtEl>
                                          <p:spTgt spid="375868"/>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75869"/>
                                        </p:tgtEl>
                                        <p:attrNameLst>
                                          <p:attrName>style.visibility</p:attrName>
                                        </p:attrNameLst>
                                      </p:cBhvr>
                                      <p:to>
                                        <p:strVal val="visible"/>
                                      </p:to>
                                    </p:set>
                                    <p:animEffect transition="in" filter="wipe(left)">
                                      <p:cBhvr>
                                        <p:cTn id="17" dur="500"/>
                                        <p:tgtEl>
                                          <p:spTgt spid="375869"/>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nodeType="clickEffect">
                                  <p:stCondLst>
                                    <p:cond delay="0"/>
                                  </p:stCondLst>
                                  <p:childTnLst>
                                    <p:set>
                                      <p:cBhvr>
                                        <p:cTn id="27" dur="1" fill="hold">
                                          <p:stCondLst>
                                            <p:cond delay="0"/>
                                          </p:stCondLst>
                                        </p:cTn>
                                        <p:tgtEl>
                                          <p:spTgt spid="375883"/>
                                        </p:tgtEl>
                                        <p:attrNameLst>
                                          <p:attrName>style.visibility</p:attrName>
                                        </p:attrNameLst>
                                      </p:cBhvr>
                                      <p:to>
                                        <p:strVal val="visible"/>
                                      </p:to>
                                    </p:set>
                                    <p:animEffect transition="in" filter="wipe(down)">
                                      <p:cBhvr>
                                        <p:cTn id="28" dur="500"/>
                                        <p:tgtEl>
                                          <p:spTgt spid="375883"/>
                                        </p:tgtEl>
                                      </p:cBhvr>
                                    </p:animEffect>
                                  </p:childTnLst>
                                </p:cTn>
                              </p:par>
                            </p:childTnLst>
                          </p:cTn>
                        </p:par>
                        <p:par>
                          <p:cTn id="29" fill="hold" nodeType="afterGroup">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375884"/>
                                        </p:tgtEl>
                                        <p:attrNameLst>
                                          <p:attrName>style.visibility</p:attrName>
                                        </p:attrNameLst>
                                      </p:cBhvr>
                                      <p:to>
                                        <p:strVal val="visible"/>
                                      </p:to>
                                    </p:set>
                                    <p:animEffect transition="in" filter="wipe(down)">
                                      <p:cBhvr>
                                        <p:cTn id="32" dur="500"/>
                                        <p:tgtEl>
                                          <p:spTgt spid="375884"/>
                                        </p:tgtEl>
                                      </p:cBhvr>
                                    </p:animEffect>
                                  </p:childTnLst>
                                  <p:subTnLst>
                                    <p:audio>
                                      <p:cMediaNode>
                                        <p:cTn display="0" masterRel="sameClick">
                                          <p:stCondLst>
                                            <p:cond evt="begin" delay="0">
                                              <p:tn val="30"/>
                                            </p:cond>
                                          </p:stCondLst>
                                          <p:endCondLst>
                                            <p:cond evt="onStopAudio" delay="0">
                                              <p:tgtEl>
                                                <p:sldTgt/>
                                              </p:tgtEl>
                                            </p:cond>
                                          </p:endCondLst>
                                        </p:cTn>
                                        <p:tgtEl>
                                          <p:sndTgt r:embed="rId5"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68" grpId="0" animBg="1"/>
      <p:bldP spid="375869" grpId="0" animBg="1" autoUpdateAnimBg="0"/>
      <p:bldP spid="37588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2">
            <a:extLst>
              <a:ext uri="{FF2B5EF4-FFF2-40B4-BE49-F238E27FC236}">
                <a16:creationId xmlns:a16="http://schemas.microsoft.com/office/drawing/2014/main" id="{806ED4B4-3219-AA4E-9582-A2734DEC3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5789" b="81534"/>
          <a:stretch>
            <a:fillRect/>
          </a:stretch>
        </p:blipFill>
        <p:spPr bwMode="auto">
          <a:xfrm>
            <a:off x="2116138" y="3962400"/>
            <a:ext cx="7032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59" name="Picture 3">
            <a:extLst>
              <a:ext uri="{FF2B5EF4-FFF2-40B4-BE49-F238E27FC236}">
                <a16:creationId xmlns:a16="http://schemas.microsoft.com/office/drawing/2014/main" id="{8FE06E4C-F830-4944-8F07-9E1734070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684" r="44211" b="81534"/>
          <a:stretch>
            <a:fillRect/>
          </a:stretch>
        </p:blipFill>
        <p:spPr bwMode="auto">
          <a:xfrm>
            <a:off x="3614738" y="5181600"/>
            <a:ext cx="652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0" name="Picture 4">
            <a:extLst>
              <a:ext uri="{FF2B5EF4-FFF2-40B4-BE49-F238E27FC236}">
                <a16:creationId xmlns:a16="http://schemas.microsoft.com/office/drawing/2014/main" id="{962B2681-885E-3B40-BE2A-54CB525DB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2133600" y="5334000"/>
            <a:ext cx="561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7861" name="Picture 5">
            <a:extLst>
              <a:ext uri="{FF2B5EF4-FFF2-40B4-BE49-F238E27FC236}">
                <a16:creationId xmlns:a16="http://schemas.microsoft.com/office/drawing/2014/main" id="{FC8E1848-4CDD-994F-88FF-BD027715E4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3581400" y="4038600"/>
            <a:ext cx="561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7862" name="Group 6">
            <a:extLst>
              <a:ext uri="{FF2B5EF4-FFF2-40B4-BE49-F238E27FC236}">
                <a16:creationId xmlns:a16="http://schemas.microsoft.com/office/drawing/2014/main" id="{3703ACB3-C41F-A740-8B50-5C366663F970}"/>
              </a:ext>
            </a:extLst>
          </p:cNvPr>
          <p:cNvGraphicFramePr>
            <a:graphicFrameLocks noGrp="1"/>
          </p:cNvGraphicFramePr>
          <p:nvPr/>
        </p:nvGraphicFramePr>
        <p:xfrm>
          <a:off x="1722438" y="3644900"/>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3569" name="Picture 17">
            <a:extLst>
              <a:ext uri="{FF2B5EF4-FFF2-40B4-BE49-F238E27FC236}">
                <a16:creationId xmlns:a16="http://schemas.microsoft.com/office/drawing/2014/main" id="{881B137D-08E0-6146-9B5D-B8F59305AF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1876425" y="1752600"/>
            <a:ext cx="561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18">
            <a:extLst>
              <a:ext uri="{FF2B5EF4-FFF2-40B4-BE49-F238E27FC236}">
                <a16:creationId xmlns:a16="http://schemas.microsoft.com/office/drawing/2014/main" id="{690B3315-EE0B-854D-BFBB-C058BC7FB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3629025" y="1752600"/>
            <a:ext cx="561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Rectangle 19">
            <a:extLst>
              <a:ext uri="{FF2B5EF4-FFF2-40B4-BE49-F238E27FC236}">
                <a16:creationId xmlns:a16="http://schemas.microsoft.com/office/drawing/2014/main" id="{1DF9BDFC-11DC-B24E-AC0B-3A2A6CF82616}"/>
              </a:ext>
            </a:extLst>
          </p:cNvPr>
          <p:cNvSpPr>
            <a:spLocks noGrp="1" noChangeArrowheads="1"/>
          </p:cNvSpPr>
          <p:nvPr>
            <p:ph type="title"/>
          </p:nvPr>
        </p:nvSpPr>
        <p:spPr/>
        <p:txBody>
          <a:bodyPr/>
          <a:lstStyle/>
          <a:p>
            <a:pPr eaLnBrk="1" hangingPunct="1"/>
            <a:r>
              <a:rPr lang="en-US" altLang="en-US"/>
              <a:t>Incomplete dominance</a:t>
            </a:r>
          </a:p>
        </p:txBody>
      </p:sp>
      <p:grpSp>
        <p:nvGrpSpPr>
          <p:cNvPr id="2" name="Group 21">
            <a:extLst>
              <a:ext uri="{FF2B5EF4-FFF2-40B4-BE49-F238E27FC236}">
                <a16:creationId xmlns:a16="http://schemas.microsoft.com/office/drawing/2014/main" id="{8788E071-6A19-244D-AC23-20B277FC2ACA}"/>
              </a:ext>
            </a:extLst>
          </p:cNvPr>
          <p:cNvGrpSpPr>
            <a:grpSpLocks/>
          </p:cNvGrpSpPr>
          <p:nvPr/>
        </p:nvGrpSpPr>
        <p:grpSpPr bwMode="auto">
          <a:xfrm>
            <a:off x="2154238" y="2697163"/>
            <a:ext cx="2041525" cy="887412"/>
            <a:chOff x="1741" y="1699"/>
            <a:chExt cx="1286" cy="559"/>
          </a:xfrm>
        </p:grpSpPr>
        <p:sp>
          <p:nvSpPr>
            <p:cNvPr id="23628" name="Rectangle 22">
              <a:extLst>
                <a:ext uri="{FF2B5EF4-FFF2-40B4-BE49-F238E27FC236}">
                  <a16:creationId xmlns:a16="http://schemas.microsoft.com/office/drawing/2014/main" id="{B3746210-3ECA-FB46-B169-17E85B475B91}"/>
                </a:ext>
              </a:extLst>
            </p:cNvPr>
            <p:cNvSpPr>
              <a:spLocks noChangeArrowheads="1"/>
            </p:cNvSpPr>
            <p:nvPr/>
          </p:nvSpPr>
          <p:spPr bwMode="auto">
            <a:xfrm>
              <a:off x="1741" y="1912"/>
              <a:ext cx="4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p>
          </p:txBody>
        </p:sp>
        <p:sp>
          <p:nvSpPr>
            <p:cNvPr id="23629" name="Rectangle 23">
              <a:extLst>
                <a:ext uri="{FF2B5EF4-FFF2-40B4-BE49-F238E27FC236}">
                  <a16:creationId xmlns:a16="http://schemas.microsoft.com/office/drawing/2014/main" id="{5E0BAA96-B4FB-8D49-8BF1-B06BA8390812}"/>
                </a:ext>
              </a:extLst>
            </p:cNvPr>
            <p:cNvSpPr>
              <a:spLocks noChangeArrowheads="1"/>
            </p:cNvSpPr>
            <p:nvPr/>
          </p:nvSpPr>
          <p:spPr bwMode="auto">
            <a:xfrm>
              <a:off x="2587" y="1912"/>
              <a:ext cx="44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W</a:t>
              </a:r>
            </a:p>
          </p:txBody>
        </p:sp>
        <p:sp>
          <p:nvSpPr>
            <p:cNvPr id="23630" name="Rectangle 24">
              <a:extLst>
                <a:ext uri="{FF2B5EF4-FFF2-40B4-BE49-F238E27FC236}">
                  <a16:creationId xmlns:a16="http://schemas.microsoft.com/office/drawing/2014/main" id="{343BEA58-A06B-8E45-9206-4FB796F01807}"/>
                </a:ext>
              </a:extLst>
            </p:cNvPr>
            <p:cNvSpPr>
              <a:spLocks noChangeArrowheads="1"/>
            </p:cNvSpPr>
            <p:nvPr/>
          </p:nvSpPr>
          <p:spPr bwMode="auto">
            <a:xfrm>
              <a:off x="1757" y="1699"/>
              <a:ext cx="119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6301"/>
                  </a:solidFill>
                </a:rPr>
                <a:t>male / sperm</a:t>
              </a:r>
              <a:endParaRPr lang="en-US" altLang="en-US" sz="3000" b="1">
                <a:solidFill>
                  <a:srgbClr val="0F116A"/>
                </a:solidFill>
              </a:endParaRPr>
            </a:p>
          </p:txBody>
        </p:sp>
      </p:grpSp>
      <p:grpSp>
        <p:nvGrpSpPr>
          <p:cNvPr id="3" name="Group 25">
            <a:extLst>
              <a:ext uri="{FF2B5EF4-FFF2-40B4-BE49-F238E27FC236}">
                <a16:creationId xmlns:a16="http://schemas.microsoft.com/office/drawing/2014/main" id="{D7C7C295-E553-E74C-AFA8-BBEAF73ADE57}"/>
              </a:ext>
            </a:extLst>
          </p:cNvPr>
          <p:cNvGrpSpPr>
            <a:grpSpLocks/>
          </p:cNvGrpSpPr>
          <p:nvPr/>
        </p:nvGrpSpPr>
        <p:grpSpPr bwMode="auto">
          <a:xfrm>
            <a:off x="671513" y="3962400"/>
            <a:ext cx="923925" cy="1954213"/>
            <a:chOff x="423" y="2496"/>
            <a:chExt cx="582" cy="1231"/>
          </a:xfrm>
        </p:grpSpPr>
        <p:sp>
          <p:nvSpPr>
            <p:cNvPr id="23625" name="Rectangle 26">
              <a:extLst>
                <a:ext uri="{FF2B5EF4-FFF2-40B4-BE49-F238E27FC236}">
                  <a16:creationId xmlns:a16="http://schemas.microsoft.com/office/drawing/2014/main" id="{0A745CB6-BEB0-7346-B998-7B79E51957D6}"/>
                </a:ext>
              </a:extLst>
            </p:cNvPr>
            <p:cNvSpPr>
              <a:spLocks noChangeArrowheads="1"/>
            </p:cNvSpPr>
            <p:nvPr/>
          </p:nvSpPr>
          <p:spPr bwMode="auto">
            <a:xfrm>
              <a:off x="589" y="2584"/>
              <a:ext cx="4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p>
          </p:txBody>
        </p:sp>
        <p:sp>
          <p:nvSpPr>
            <p:cNvPr id="23626" name="Rectangle 27">
              <a:extLst>
                <a:ext uri="{FF2B5EF4-FFF2-40B4-BE49-F238E27FC236}">
                  <a16:creationId xmlns:a16="http://schemas.microsoft.com/office/drawing/2014/main" id="{1F267178-E5C7-1048-AB99-34BC258D6A69}"/>
                </a:ext>
              </a:extLst>
            </p:cNvPr>
            <p:cNvSpPr>
              <a:spLocks noChangeArrowheads="1"/>
            </p:cNvSpPr>
            <p:nvPr/>
          </p:nvSpPr>
          <p:spPr bwMode="auto">
            <a:xfrm>
              <a:off x="565" y="3312"/>
              <a:ext cx="44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W</a:t>
              </a:r>
            </a:p>
          </p:txBody>
        </p:sp>
        <p:sp>
          <p:nvSpPr>
            <p:cNvPr id="23627" name="Rectangle 28">
              <a:extLst>
                <a:ext uri="{FF2B5EF4-FFF2-40B4-BE49-F238E27FC236}">
                  <a16:creationId xmlns:a16="http://schemas.microsoft.com/office/drawing/2014/main" id="{5C181E05-02B1-E140-9459-AD02E76C4553}"/>
                </a:ext>
              </a:extLst>
            </p:cNvPr>
            <p:cNvSpPr>
              <a:spLocks noChangeArrowheads="1"/>
            </p:cNvSpPr>
            <p:nvPr/>
          </p:nvSpPr>
          <p:spPr bwMode="auto">
            <a:xfrm rot="-5400000">
              <a:off x="-58" y="2977"/>
              <a:ext cx="123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06301"/>
                  </a:solidFill>
                </a:rPr>
                <a:t>female / eggs</a:t>
              </a:r>
              <a:endParaRPr lang="en-US" altLang="en-US" sz="3000" b="1">
                <a:solidFill>
                  <a:srgbClr val="0F116A"/>
                </a:solidFill>
              </a:endParaRPr>
            </a:p>
          </p:txBody>
        </p:sp>
      </p:grpSp>
      <p:sp>
        <p:nvSpPr>
          <p:cNvPr id="377885" name="Rectangle 29">
            <a:extLst>
              <a:ext uri="{FF2B5EF4-FFF2-40B4-BE49-F238E27FC236}">
                <a16:creationId xmlns:a16="http://schemas.microsoft.com/office/drawing/2014/main" id="{10B42A7C-073B-2D4D-849D-24AC94F5BD40}"/>
              </a:ext>
            </a:extLst>
          </p:cNvPr>
          <p:cNvSpPr>
            <a:spLocks noChangeArrowheads="1"/>
          </p:cNvSpPr>
          <p:nvPr/>
        </p:nvSpPr>
        <p:spPr bwMode="auto">
          <a:xfrm>
            <a:off x="1889125" y="3810000"/>
            <a:ext cx="1101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r>
              <a:rPr lang="en-US" altLang="en-US" sz="3000" b="1">
                <a:solidFill>
                  <a:srgbClr val="0F116A"/>
                </a:solidFill>
              </a:rPr>
              <a:t>C</a:t>
            </a:r>
            <a:r>
              <a:rPr lang="en-US" altLang="en-US" sz="3000" b="1" baseline="30000">
                <a:solidFill>
                  <a:srgbClr val="0F116A"/>
                </a:solidFill>
              </a:rPr>
              <a:t>R</a:t>
            </a:r>
          </a:p>
        </p:txBody>
      </p:sp>
      <p:sp>
        <p:nvSpPr>
          <p:cNvPr id="377886" name="Rectangle 30">
            <a:extLst>
              <a:ext uri="{FF2B5EF4-FFF2-40B4-BE49-F238E27FC236}">
                <a16:creationId xmlns:a16="http://schemas.microsoft.com/office/drawing/2014/main" id="{39F3B283-1B7B-E343-9CEF-A20081C8736C}"/>
              </a:ext>
            </a:extLst>
          </p:cNvPr>
          <p:cNvSpPr>
            <a:spLocks noChangeArrowheads="1"/>
          </p:cNvSpPr>
          <p:nvPr/>
        </p:nvSpPr>
        <p:spPr bwMode="auto">
          <a:xfrm>
            <a:off x="1860550" y="5029200"/>
            <a:ext cx="1157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r>
              <a:rPr lang="en-US" altLang="en-US" sz="3000" b="1">
                <a:solidFill>
                  <a:srgbClr val="0F116A"/>
                </a:solidFill>
              </a:rPr>
              <a:t>C</a:t>
            </a:r>
            <a:r>
              <a:rPr lang="en-US" altLang="en-US" sz="3000" b="1" baseline="30000">
                <a:solidFill>
                  <a:srgbClr val="0F116A"/>
                </a:solidFill>
              </a:rPr>
              <a:t>W</a:t>
            </a:r>
          </a:p>
        </p:txBody>
      </p:sp>
      <p:sp>
        <p:nvSpPr>
          <p:cNvPr id="377887" name="Rectangle 31">
            <a:extLst>
              <a:ext uri="{FF2B5EF4-FFF2-40B4-BE49-F238E27FC236}">
                <a16:creationId xmlns:a16="http://schemas.microsoft.com/office/drawing/2014/main" id="{E34A351A-C69D-B040-869B-5CA794178C42}"/>
              </a:ext>
            </a:extLst>
          </p:cNvPr>
          <p:cNvSpPr>
            <a:spLocks noChangeArrowheads="1"/>
          </p:cNvSpPr>
          <p:nvPr/>
        </p:nvSpPr>
        <p:spPr bwMode="auto">
          <a:xfrm>
            <a:off x="3281363" y="5029200"/>
            <a:ext cx="12144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W</a:t>
            </a:r>
            <a:r>
              <a:rPr lang="en-US" altLang="en-US" sz="3000" b="1">
                <a:solidFill>
                  <a:srgbClr val="0F116A"/>
                </a:solidFill>
              </a:rPr>
              <a:t>C</a:t>
            </a:r>
            <a:r>
              <a:rPr lang="en-US" altLang="en-US" sz="3000" b="1" baseline="30000">
                <a:solidFill>
                  <a:srgbClr val="0F116A"/>
                </a:solidFill>
              </a:rPr>
              <a:t>W</a:t>
            </a:r>
          </a:p>
        </p:txBody>
      </p:sp>
      <p:sp>
        <p:nvSpPr>
          <p:cNvPr id="377888" name="Rectangle 32">
            <a:extLst>
              <a:ext uri="{FF2B5EF4-FFF2-40B4-BE49-F238E27FC236}">
                <a16:creationId xmlns:a16="http://schemas.microsoft.com/office/drawing/2014/main" id="{0BD96569-16DD-C942-B236-F20007367BC5}"/>
              </a:ext>
            </a:extLst>
          </p:cNvPr>
          <p:cNvSpPr>
            <a:spLocks noChangeArrowheads="1"/>
          </p:cNvSpPr>
          <p:nvPr/>
        </p:nvSpPr>
        <p:spPr bwMode="auto">
          <a:xfrm>
            <a:off x="3308350" y="3810000"/>
            <a:ext cx="1157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r>
              <a:rPr lang="en-US" altLang="en-US" sz="3000" b="1">
                <a:solidFill>
                  <a:srgbClr val="0F116A"/>
                </a:solidFill>
              </a:rPr>
              <a:t>C</a:t>
            </a:r>
            <a:r>
              <a:rPr lang="en-US" altLang="en-US" sz="3000" b="1" baseline="30000">
                <a:solidFill>
                  <a:srgbClr val="0F116A"/>
                </a:solidFill>
              </a:rPr>
              <a:t>W</a:t>
            </a:r>
          </a:p>
        </p:txBody>
      </p:sp>
      <p:grpSp>
        <p:nvGrpSpPr>
          <p:cNvPr id="4" name="Group 33">
            <a:extLst>
              <a:ext uri="{FF2B5EF4-FFF2-40B4-BE49-F238E27FC236}">
                <a16:creationId xmlns:a16="http://schemas.microsoft.com/office/drawing/2014/main" id="{5E437C9C-6A18-DC4A-B715-C7A06C84D7AB}"/>
              </a:ext>
            </a:extLst>
          </p:cNvPr>
          <p:cNvGrpSpPr>
            <a:grpSpLocks/>
          </p:cNvGrpSpPr>
          <p:nvPr/>
        </p:nvGrpSpPr>
        <p:grpSpPr bwMode="auto">
          <a:xfrm>
            <a:off x="8001000" y="4876800"/>
            <a:ext cx="920750" cy="762000"/>
            <a:chOff x="5040" y="3408"/>
            <a:chExt cx="580" cy="480"/>
          </a:xfrm>
        </p:grpSpPr>
        <p:sp>
          <p:nvSpPr>
            <p:cNvPr id="23623" name="Rectangle 34">
              <a:extLst>
                <a:ext uri="{FF2B5EF4-FFF2-40B4-BE49-F238E27FC236}">
                  <a16:creationId xmlns:a16="http://schemas.microsoft.com/office/drawing/2014/main" id="{4C3A70A2-9D71-8F42-95F3-0B5EA26F826B}"/>
                </a:ext>
              </a:extLst>
            </p:cNvPr>
            <p:cNvSpPr>
              <a:spLocks noChangeArrowheads="1"/>
            </p:cNvSpPr>
            <p:nvPr/>
          </p:nvSpPr>
          <p:spPr bwMode="auto">
            <a:xfrm>
              <a:off x="5088" y="3456"/>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25%</a:t>
              </a:r>
              <a:endParaRPr lang="en-US" altLang="en-US" sz="2600" b="1">
                <a:solidFill>
                  <a:srgbClr val="0F116A"/>
                </a:solidFill>
              </a:endParaRPr>
            </a:p>
          </p:txBody>
        </p:sp>
        <p:sp>
          <p:nvSpPr>
            <p:cNvPr id="23624" name="Line 35">
              <a:extLst>
                <a:ext uri="{FF2B5EF4-FFF2-40B4-BE49-F238E27FC236}">
                  <a16:creationId xmlns:a16="http://schemas.microsoft.com/office/drawing/2014/main" id="{CAB916A3-B34A-4B4B-BB7F-0C1FC1BCCF54}"/>
                </a:ext>
              </a:extLst>
            </p:cNvPr>
            <p:cNvSpPr>
              <a:spLocks noChangeShapeType="1"/>
            </p:cNvSpPr>
            <p:nvPr/>
          </p:nvSpPr>
          <p:spPr bwMode="auto">
            <a:xfrm>
              <a:off x="5040" y="3408"/>
              <a:ext cx="0" cy="48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7892" name="AutoShape 36">
            <a:extLst>
              <a:ext uri="{FF2B5EF4-FFF2-40B4-BE49-F238E27FC236}">
                <a16:creationId xmlns:a16="http://schemas.microsoft.com/office/drawing/2014/main" id="{39DF3FC0-E855-144F-92F9-080625895BF2}"/>
              </a:ext>
            </a:extLst>
          </p:cNvPr>
          <p:cNvSpPr>
            <a:spLocks noChangeArrowheads="1"/>
          </p:cNvSpPr>
          <p:nvPr/>
        </p:nvSpPr>
        <p:spPr bwMode="auto">
          <a:xfrm>
            <a:off x="8008938" y="5799138"/>
            <a:ext cx="1000125" cy="533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1:2:1</a:t>
            </a:r>
            <a:endParaRPr lang="en-US" altLang="en-US" sz="3000" b="1">
              <a:solidFill>
                <a:srgbClr val="0F116A"/>
              </a:solidFill>
            </a:endParaRPr>
          </a:p>
        </p:txBody>
      </p:sp>
      <p:grpSp>
        <p:nvGrpSpPr>
          <p:cNvPr id="5" name="Group 37">
            <a:extLst>
              <a:ext uri="{FF2B5EF4-FFF2-40B4-BE49-F238E27FC236}">
                <a16:creationId xmlns:a16="http://schemas.microsoft.com/office/drawing/2014/main" id="{0A968299-1CDA-2148-9A9F-F2F42C262620}"/>
              </a:ext>
            </a:extLst>
          </p:cNvPr>
          <p:cNvGrpSpPr>
            <a:grpSpLocks/>
          </p:cNvGrpSpPr>
          <p:nvPr/>
        </p:nvGrpSpPr>
        <p:grpSpPr bwMode="auto">
          <a:xfrm>
            <a:off x="7010400" y="2362200"/>
            <a:ext cx="920750" cy="762000"/>
            <a:chOff x="4416" y="1488"/>
            <a:chExt cx="580" cy="480"/>
          </a:xfrm>
        </p:grpSpPr>
        <p:sp>
          <p:nvSpPr>
            <p:cNvPr id="23621" name="Rectangle 38">
              <a:extLst>
                <a:ext uri="{FF2B5EF4-FFF2-40B4-BE49-F238E27FC236}">
                  <a16:creationId xmlns:a16="http://schemas.microsoft.com/office/drawing/2014/main" id="{7477B829-57EB-0A47-B65C-E3520C073860}"/>
                </a:ext>
              </a:extLst>
            </p:cNvPr>
            <p:cNvSpPr>
              <a:spLocks noChangeArrowheads="1"/>
            </p:cNvSpPr>
            <p:nvPr/>
          </p:nvSpPr>
          <p:spPr bwMode="auto">
            <a:xfrm>
              <a:off x="4464" y="1584"/>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25%</a:t>
              </a:r>
              <a:endParaRPr lang="en-US" altLang="en-US" sz="2600" b="1">
                <a:solidFill>
                  <a:srgbClr val="0F116A"/>
                </a:solidFill>
              </a:endParaRPr>
            </a:p>
          </p:txBody>
        </p:sp>
        <p:sp>
          <p:nvSpPr>
            <p:cNvPr id="23622" name="Line 39">
              <a:extLst>
                <a:ext uri="{FF2B5EF4-FFF2-40B4-BE49-F238E27FC236}">
                  <a16:creationId xmlns:a16="http://schemas.microsoft.com/office/drawing/2014/main" id="{31113A74-0CD5-BD4D-B2BA-04A8833264AE}"/>
                </a:ext>
              </a:extLst>
            </p:cNvPr>
            <p:cNvSpPr>
              <a:spLocks noChangeShapeType="1"/>
            </p:cNvSpPr>
            <p:nvPr/>
          </p:nvSpPr>
          <p:spPr bwMode="auto">
            <a:xfrm>
              <a:off x="4416" y="1488"/>
              <a:ext cx="0" cy="48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40">
            <a:extLst>
              <a:ext uri="{FF2B5EF4-FFF2-40B4-BE49-F238E27FC236}">
                <a16:creationId xmlns:a16="http://schemas.microsoft.com/office/drawing/2014/main" id="{9AA9BD2A-2C1A-4B42-A0AC-7DCB69AD3FFD}"/>
              </a:ext>
            </a:extLst>
          </p:cNvPr>
          <p:cNvGrpSpPr>
            <a:grpSpLocks/>
          </p:cNvGrpSpPr>
          <p:nvPr/>
        </p:nvGrpSpPr>
        <p:grpSpPr bwMode="auto">
          <a:xfrm>
            <a:off x="7010400" y="3200400"/>
            <a:ext cx="920750" cy="1600200"/>
            <a:chOff x="4416" y="2016"/>
            <a:chExt cx="580" cy="1008"/>
          </a:xfrm>
        </p:grpSpPr>
        <p:sp>
          <p:nvSpPr>
            <p:cNvPr id="23619" name="Line 41">
              <a:extLst>
                <a:ext uri="{FF2B5EF4-FFF2-40B4-BE49-F238E27FC236}">
                  <a16:creationId xmlns:a16="http://schemas.microsoft.com/office/drawing/2014/main" id="{FD61820B-0641-224F-95EE-FC54326B0A84}"/>
                </a:ext>
              </a:extLst>
            </p:cNvPr>
            <p:cNvSpPr>
              <a:spLocks noChangeShapeType="1"/>
            </p:cNvSpPr>
            <p:nvPr/>
          </p:nvSpPr>
          <p:spPr bwMode="auto">
            <a:xfrm>
              <a:off x="4416" y="2016"/>
              <a:ext cx="0" cy="1008"/>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20" name="Rectangle 42">
              <a:extLst>
                <a:ext uri="{FF2B5EF4-FFF2-40B4-BE49-F238E27FC236}">
                  <a16:creationId xmlns:a16="http://schemas.microsoft.com/office/drawing/2014/main" id="{3675BB66-AD57-9B42-8DE4-AF88564C9290}"/>
                </a:ext>
              </a:extLst>
            </p:cNvPr>
            <p:cNvSpPr>
              <a:spLocks noChangeArrowheads="1"/>
            </p:cNvSpPr>
            <p:nvPr/>
          </p:nvSpPr>
          <p:spPr bwMode="auto">
            <a:xfrm>
              <a:off x="4464" y="2304"/>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50%</a:t>
              </a:r>
              <a:endParaRPr lang="en-US" altLang="en-US" sz="2600" b="1">
                <a:solidFill>
                  <a:srgbClr val="0F116A"/>
                </a:solidFill>
              </a:endParaRPr>
            </a:p>
          </p:txBody>
        </p:sp>
      </p:grpSp>
      <p:grpSp>
        <p:nvGrpSpPr>
          <p:cNvPr id="7" name="Group 43">
            <a:extLst>
              <a:ext uri="{FF2B5EF4-FFF2-40B4-BE49-F238E27FC236}">
                <a16:creationId xmlns:a16="http://schemas.microsoft.com/office/drawing/2014/main" id="{25DBFAC4-6A6F-324A-950E-2AC2F9DBDB8A}"/>
              </a:ext>
            </a:extLst>
          </p:cNvPr>
          <p:cNvGrpSpPr>
            <a:grpSpLocks/>
          </p:cNvGrpSpPr>
          <p:nvPr/>
        </p:nvGrpSpPr>
        <p:grpSpPr bwMode="auto">
          <a:xfrm>
            <a:off x="7010400" y="4876800"/>
            <a:ext cx="920750" cy="762000"/>
            <a:chOff x="5040" y="3408"/>
            <a:chExt cx="580" cy="480"/>
          </a:xfrm>
        </p:grpSpPr>
        <p:sp>
          <p:nvSpPr>
            <p:cNvPr id="23617" name="Rectangle 44">
              <a:extLst>
                <a:ext uri="{FF2B5EF4-FFF2-40B4-BE49-F238E27FC236}">
                  <a16:creationId xmlns:a16="http://schemas.microsoft.com/office/drawing/2014/main" id="{BB68C6D8-B1B3-8147-9D9C-4F9E015FAE59}"/>
                </a:ext>
              </a:extLst>
            </p:cNvPr>
            <p:cNvSpPr>
              <a:spLocks noChangeArrowheads="1"/>
            </p:cNvSpPr>
            <p:nvPr/>
          </p:nvSpPr>
          <p:spPr bwMode="auto">
            <a:xfrm>
              <a:off x="5088" y="3456"/>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000000"/>
                  </a:solidFill>
                </a:rPr>
                <a:t>25%</a:t>
              </a:r>
              <a:endParaRPr lang="en-US" altLang="en-US" sz="2600" b="1">
                <a:solidFill>
                  <a:srgbClr val="0F116A"/>
                </a:solidFill>
              </a:endParaRPr>
            </a:p>
          </p:txBody>
        </p:sp>
        <p:sp>
          <p:nvSpPr>
            <p:cNvPr id="23618" name="Line 45">
              <a:extLst>
                <a:ext uri="{FF2B5EF4-FFF2-40B4-BE49-F238E27FC236}">
                  <a16:creationId xmlns:a16="http://schemas.microsoft.com/office/drawing/2014/main" id="{37A37C1D-DDCA-E441-8388-6B651D75C772}"/>
                </a:ext>
              </a:extLst>
            </p:cNvPr>
            <p:cNvSpPr>
              <a:spLocks noChangeShapeType="1"/>
            </p:cNvSpPr>
            <p:nvPr/>
          </p:nvSpPr>
          <p:spPr bwMode="auto">
            <a:xfrm>
              <a:off x="5040" y="3408"/>
              <a:ext cx="0" cy="48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77902" name="AutoShape 46">
            <a:extLst>
              <a:ext uri="{FF2B5EF4-FFF2-40B4-BE49-F238E27FC236}">
                <a16:creationId xmlns:a16="http://schemas.microsoft.com/office/drawing/2014/main" id="{53185F9D-E728-6E40-97B3-2CE8DE5099B2}"/>
              </a:ext>
            </a:extLst>
          </p:cNvPr>
          <p:cNvSpPr>
            <a:spLocks noChangeArrowheads="1"/>
          </p:cNvSpPr>
          <p:nvPr/>
        </p:nvSpPr>
        <p:spPr bwMode="auto">
          <a:xfrm>
            <a:off x="6892925" y="5799138"/>
            <a:ext cx="1000125" cy="533400"/>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1:2:1</a:t>
            </a:r>
            <a:endParaRPr lang="en-US" altLang="en-US" sz="3000" b="1">
              <a:solidFill>
                <a:srgbClr val="0F116A"/>
              </a:solidFill>
            </a:endParaRPr>
          </a:p>
        </p:txBody>
      </p:sp>
      <p:sp>
        <p:nvSpPr>
          <p:cNvPr id="377903" name="Rectangle 47">
            <a:extLst>
              <a:ext uri="{FF2B5EF4-FFF2-40B4-BE49-F238E27FC236}">
                <a16:creationId xmlns:a16="http://schemas.microsoft.com/office/drawing/2014/main" id="{1D745212-493F-C346-B48A-A931BB67115D}"/>
              </a:ext>
            </a:extLst>
          </p:cNvPr>
          <p:cNvSpPr>
            <a:spLocks noChangeArrowheads="1"/>
          </p:cNvSpPr>
          <p:nvPr/>
        </p:nvSpPr>
        <p:spPr bwMode="auto">
          <a:xfrm>
            <a:off x="6553200" y="1720850"/>
            <a:ext cx="1200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6301"/>
                </a:solidFill>
              </a:rPr>
              <a:t>%</a:t>
            </a:r>
          </a:p>
          <a:p>
            <a:r>
              <a:rPr lang="en-US" altLang="en-US" sz="1800" b="1">
                <a:solidFill>
                  <a:srgbClr val="006301"/>
                </a:solidFill>
              </a:rPr>
              <a:t>genotype</a:t>
            </a:r>
            <a:endParaRPr lang="en-US" altLang="en-US" sz="2200" b="1">
              <a:solidFill>
                <a:srgbClr val="006301"/>
              </a:solidFill>
            </a:endParaRPr>
          </a:p>
        </p:txBody>
      </p:sp>
      <p:sp>
        <p:nvSpPr>
          <p:cNvPr id="377904" name="Rectangle 48">
            <a:extLst>
              <a:ext uri="{FF2B5EF4-FFF2-40B4-BE49-F238E27FC236}">
                <a16:creationId xmlns:a16="http://schemas.microsoft.com/office/drawing/2014/main" id="{CA1EEF8E-D22E-CB41-8CC1-81D0BD373F36}"/>
              </a:ext>
            </a:extLst>
          </p:cNvPr>
          <p:cNvSpPr>
            <a:spLocks noChangeArrowheads="1"/>
          </p:cNvSpPr>
          <p:nvPr/>
        </p:nvSpPr>
        <p:spPr bwMode="auto">
          <a:xfrm>
            <a:off x="7804150" y="1720850"/>
            <a:ext cx="1339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6301"/>
                </a:solidFill>
              </a:rPr>
              <a:t>%</a:t>
            </a:r>
          </a:p>
          <a:p>
            <a:r>
              <a:rPr lang="en-US" altLang="en-US" sz="1800" b="1">
                <a:solidFill>
                  <a:srgbClr val="006301"/>
                </a:solidFill>
              </a:rPr>
              <a:t>phenotype</a:t>
            </a:r>
            <a:endParaRPr lang="en-US" altLang="en-US" sz="2200" b="1">
              <a:solidFill>
                <a:srgbClr val="006301"/>
              </a:solidFill>
            </a:endParaRPr>
          </a:p>
        </p:txBody>
      </p:sp>
      <p:grpSp>
        <p:nvGrpSpPr>
          <p:cNvPr id="8" name="Group 49">
            <a:extLst>
              <a:ext uri="{FF2B5EF4-FFF2-40B4-BE49-F238E27FC236}">
                <a16:creationId xmlns:a16="http://schemas.microsoft.com/office/drawing/2014/main" id="{34B30A15-F3CE-6A46-8CC4-AD27236EB62A}"/>
              </a:ext>
            </a:extLst>
          </p:cNvPr>
          <p:cNvGrpSpPr>
            <a:grpSpLocks/>
          </p:cNvGrpSpPr>
          <p:nvPr/>
        </p:nvGrpSpPr>
        <p:grpSpPr bwMode="auto">
          <a:xfrm>
            <a:off x="4876800" y="2362200"/>
            <a:ext cx="1922463" cy="914400"/>
            <a:chOff x="3072" y="1488"/>
            <a:chExt cx="1211" cy="576"/>
          </a:xfrm>
        </p:grpSpPr>
        <p:sp>
          <p:nvSpPr>
            <p:cNvPr id="23615" name="Rectangle 50">
              <a:extLst>
                <a:ext uri="{FF2B5EF4-FFF2-40B4-BE49-F238E27FC236}">
                  <a16:creationId xmlns:a16="http://schemas.microsoft.com/office/drawing/2014/main" id="{70922DE0-E201-3D41-A9A8-50A77F948D74}"/>
                </a:ext>
              </a:extLst>
            </p:cNvPr>
            <p:cNvSpPr>
              <a:spLocks noChangeArrowheads="1"/>
            </p:cNvSpPr>
            <p:nvPr/>
          </p:nvSpPr>
          <p:spPr bwMode="auto">
            <a:xfrm>
              <a:off x="3072" y="1574"/>
              <a:ext cx="69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r>
                <a:rPr lang="en-US" altLang="en-US" sz="3000" b="1">
                  <a:solidFill>
                    <a:srgbClr val="0F116A"/>
                  </a:solidFill>
                </a:rPr>
                <a:t>C</a:t>
              </a:r>
              <a:r>
                <a:rPr lang="en-US" altLang="en-US" sz="3000" b="1" baseline="30000">
                  <a:solidFill>
                    <a:srgbClr val="0F116A"/>
                  </a:solidFill>
                </a:rPr>
                <a:t>R</a:t>
              </a:r>
            </a:p>
          </p:txBody>
        </p:sp>
        <p:pic>
          <p:nvPicPr>
            <p:cNvPr id="23616" name="Picture 51">
              <a:extLst>
                <a:ext uri="{FF2B5EF4-FFF2-40B4-BE49-F238E27FC236}">
                  <a16:creationId xmlns:a16="http://schemas.microsoft.com/office/drawing/2014/main" id="{35A13230-43C3-E440-8141-DAC2F663A8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5789" b="81534"/>
            <a:stretch>
              <a:fillRect/>
            </a:stretch>
          </p:blipFill>
          <p:spPr bwMode="auto">
            <a:xfrm>
              <a:off x="3840" y="1488"/>
              <a:ext cx="44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52">
            <a:extLst>
              <a:ext uri="{FF2B5EF4-FFF2-40B4-BE49-F238E27FC236}">
                <a16:creationId xmlns:a16="http://schemas.microsoft.com/office/drawing/2014/main" id="{B1E5E4B1-D39E-6845-8FE4-4B9BD95033C1}"/>
              </a:ext>
            </a:extLst>
          </p:cNvPr>
          <p:cNvGrpSpPr>
            <a:grpSpLocks/>
          </p:cNvGrpSpPr>
          <p:nvPr/>
        </p:nvGrpSpPr>
        <p:grpSpPr bwMode="auto">
          <a:xfrm>
            <a:off x="4876800" y="3276600"/>
            <a:ext cx="1857375" cy="762000"/>
            <a:chOff x="3072" y="2064"/>
            <a:chExt cx="1170" cy="480"/>
          </a:xfrm>
        </p:grpSpPr>
        <p:sp>
          <p:nvSpPr>
            <p:cNvPr id="23613" name="Rectangle 53">
              <a:extLst>
                <a:ext uri="{FF2B5EF4-FFF2-40B4-BE49-F238E27FC236}">
                  <a16:creationId xmlns:a16="http://schemas.microsoft.com/office/drawing/2014/main" id="{B9F1D3CA-0336-C346-B9EC-8956F13EBB28}"/>
                </a:ext>
              </a:extLst>
            </p:cNvPr>
            <p:cNvSpPr>
              <a:spLocks noChangeArrowheads="1"/>
            </p:cNvSpPr>
            <p:nvPr/>
          </p:nvSpPr>
          <p:spPr bwMode="auto">
            <a:xfrm>
              <a:off x="3072" y="2118"/>
              <a:ext cx="7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r>
                <a:rPr lang="en-US" altLang="en-US" sz="3000" b="1">
                  <a:solidFill>
                    <a:srgbClr val="0F116A"/>
                  </a:solidFill>
                </a:rPr>
                <a:t>C</a:t>
              </a:r>
              <a:r>
                <a:rPr lang="en-US" altLang="en-US" sz="3000" b="1" baseline="30000">
                  <a:solidFill>
                    <a:srgbClr val="0F116A"/>
                  </a:solidFill>
                </a:rPr>
                <a:t>W</a:t>
              </a:r>
            </a:p>
          </p:txBody>
        </p:sp>
        <p:pic>
          <p:nvPicPr>
            <p:cNvPr id="23614" name="Picture 54">
              <a:extLst>
                <a:ext uri="{FF2B5EF4-FFF2-40B4-BE49-F238E27FC236}">
                  <a16:creationId xmlns:a16="http://schemas.microsoft.com/office/drawing/2014/main" id="{B3CA5772-B3BC-104F-B868-6CFF637E22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3888" y="2064"/>
              <a:ext cx="3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55">
            <a:extLst>
              <a:ext uri="{FF2B5EF4-FFF2-40B4-BE49-F238E27FC236}">
                <a16:creationId xmlns:a16="http://schemas.microsoft.com/office/drawing/2014/main" id="{9F6A1E3B-F863-444F-9C2C-3BF677F88427}"/>
              </a:ext>
            </a:extLst>
          </p:cNvPr>
          <p:cNvGrpSpPr>
            <a:grpSpLocks/>
          </p:cNvGrpSpPr>
          <p:nvPr/>
        </p:nvGrpSpPr>
        <p:grpSpPr bwMode="auto">
          <a:xfrm>
            <a:off x="4876800" y="4038600"/>
            <a:ext cx="1857375" cy="762000"/>
            <a:chOff x="3072" y="2544"/>
            <a:chExt cx="1170" cy="480"/>
          </a:xfrm>
        </p:grpSpPr>
        <p:sp>
          <p:nvSpPr>
            <p:cNvPr id="23611" name="Rectangle 56">
              <a:extLst>
                <a:ext uri="{FF2B5EF4-FFF2-40B4-BE49-F238E27FC236}">
                  <a16:creationId xmlns:a16="http://schemas.microsoft.com/office/drawing/2014/main" id="{F29CEE66-6CDE-4D40-8F48-799E843FC2F9}"/>
                </a:ext>
              </a:extLst>
            </p:cNvPr>
            <p:cNvSpPr>
              <a:spLocks noChangeArrowheads="1"/>
            </p:cNvSpPr>
            <p:nvPr/>
          </p:nvSpPr>
          <p:spPr bwMode="auto">
            <a:xfrm>
              <a:off x="3072" y="2662"/>
              <a:ext cx="72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R</a:t>
              </a:r>
              <a:r>
                <a:rPr lang="en-US" altLang="en-US" sz="3000" b="1">
                  <a:solidFill>
                    <a:srgbClr val="0F116A"/>
                  </a:solidFill>
                </a:rPr>
                <a:t>C</a:t>
              </a:r>
              <a:r>
                <a:rPr lang="en-US" altLang="en-US" sz="3000" b="1" baseline="30000">
                  <a:solidFill>
                    <a:srgbClr val="0F116A"/>
                  </a:solidFill>
                </a:rPr>
                <a:t>W</a:t>
              </a:r>
            </a:p>
          </p:txBody>
        </p:sp>
        <p:pic>
          <p:nvPicPr>
            <p:cNvPr id="23612" name="Picture 57">
              <a:extLst>
                <a:ext uri="{FF2B5EF4-FFF2-40B4-BE49-F238E27FC236}">
                  <a16:creationId xmlns:a16="http://schemas.microsoft.com/office/drawing/2014/main" id="{83E88FDD-39AD-204B-B2C6-934C57C2F8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5790" t="31985" r="62105" b="50174"/>
            <a:stretch>
              <a:fillRect/>
            </a:stretch>
          </p:blipFill>
          <p:spPr bwMode="auto">
            <a:xfrm>
              <a:off x="3888" y="2544"/>
              <a:ext cx="35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58">
            <a:extLst>
              <a:ext uri="{FF2B5EF4-FFF2-40B4-BE49-F238E27FC236}">
                <a16:creationId xmlns:a16="http://schemas.microsoft.com/office/drawing/2014/main" id="{64FC28A4-D02D-A048-BC86-0C85E591ED4A}"/>
              </a:ext>
            </a:extLst>
          </p:cNvPr>
          <p:cNvGrpSpPr>
            <a:grpSpLocks/>
          </p:cNvGrpSpPr>
          <p:nvPr/>
        </p:nvGrpSpPr>
        <p:grpSpPr bwMode="auto">
          <a:xfrm>
            <a:off x="4876800" y="4800600"/>
            <a:ext cx="1871663" cy="914400"/>
            <a:chOff x="3072" y="3024"/>
            <a:chExt cx="1179" cy="576"/>
          </a:xfrm>
        </p:grpSpPr>
        <p:sp>
          <p:nvSpPr>
            <p:cNvPr id="23609" name="Rectangle 59">
              <a:extLst>
                <a:ext uri="{FF2B5EF4-FFF2-40B4-BE49-F238E27FC236}">
                  <a16:creationId xmlns:a16="http://schemas.microsoft.com/office/drawing/2014/main" id="{814F39EA-F51A-1F48-AD78-919AC50CEB8E}"/>
                </a:ext>
              </a:extLst>
            </p:cNvPr>
            <p:cNvSpPr>
              <a:spLocks noChangeArrowheads="1"/>
            </p:cNvSpPr>
            <p:nvPr/>
          </p:nvSpPr>
          <p:spPr bwMode="auto">
            <a:xfrm>
              <a:off x="3072" y="3206"/>
              <a:ext cx="76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C</a:t>
              </a:r>
              <a:r>
                <a:rPr lang="en-US" altLang="en-US" sz="3000" b="1" baseline="30000">
                  <a:solidFill>
                    <a:srgbClr val="0F116A"/>
                  </a:solidFill>
                </a:rPr>
                <a:t>W</a:t>
              </a:r>
              <a:r>
                <a:rPr lang="en-US" altLang="en-US" sz="3000" b="1">
                  <a:solidFill>
                    <a:srgbClr val="0F116A"/>
                  </a:solidFill>
                </a:rPr>
                <a:t>C</a:t>
              </a:r>
              <a:r>
                <a:rPr lang="en-US" altLang="en-US" sz="3000" b="1" baseline="30000">
                  <a:solidFill>
                    <a:srgbClr val="0F116A"/>
                  </a:solidFill>
                </a:rPr>
                <a:t>W</a:t>
              </a:r>
              <a:endParaRPr lang="en-US" altLang="en-US" sz="3000" b="1">
                <a:solidFill>
                  <a:srgbClr val="0F116A"/>
                </a:solidFill>
              </a:endParaRPr>
            </a:p>
          </p:txBody>
        </p:sp>
        <p:pic>
          <p:nvPicPr>
            <p:cNvPr id="23610" name="Picture 60">
              <a:extLst>
                <a:ext uri="{FF2B5EF4-FFF2-40B4-BE49-F238E27FC236}">
                  <a16:creationId xmlns:a16="http://schemas.microsoft.com/office/drawing/2014/main" id="{CB751C00-F717-644F-B9FD-C2ADEC4898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3684" r="44211" b="81534"/>
            <a:stretch>
              <a:fillRect/>
            </a:stretch>
          </p:blipFill>
          <p:spPr bwMode="auto">
            <a:xfrm>
              <a:off x="3840" y="3024"/>
              <a:ext cx="411"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61">
            <a:extLst>
              <a:ext uri="{FF2B5EF4-FFF2-40B4-BE49-F238E27FC236}">
                <a16:creationId xmlns:a16="http://schemas.microsoft.com/office/drawing/2014/main" id="{1BE87F67-FB30-634F-A630-DCB35807C4EA}"/>
              </a:ext>
            </a:extLst>
          </p:cNvPr>
          <p:cNvGrpSpPr>
            <a:grpSpLocks/>
          </p:cNvGrpSpPr>
          <p:nvPr/>
        </p:nvGrpSpPr>
        <p:grpSpPr bwMode="auto">
          <a:xfrm>
            <a:off x="8001000" y="2362200"/>
            <a:ext cx="920750" cy="762000"/>
            <a:chOff x="4416" y="1488"/>
            <a:chExt cx="580" cy="480"/>
          </a:xfrm>
        </p:grpSpPr>
        <p:sp>
          <p:nvSpPr>
            <p:cNvPr id="23607" name="Rectangle 62">
              <a:extLst>
                <a:ext uri="{FF2B5EF4-FFF2-40B4-BE49-F238E27FC236}">
                  <a16:creationId xmlns:a16="http://schemas.microsoft.com/office/drawing/2014/main" id="{D316520F-56E2-3A4E-AFB8-D2E64235D340}"/>
                </a:ext>
              </a:extLst>
            </p:cNvPr>
            <p:cNvSpPr>
              <a:spLocks noChangeArrowheads="1"/>
            </p:cNvSpPr>
            <p:nvPr/>
          </p:nvSpPr>
          <p:spPr bwMode="auto">
            <a:xfrm>
              <a:off x="4464" y="1584"/>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25%</a:t>
              </a:r>
              <a:endParaRPr lang="en-US" altLang="en-US" sz="2600" b="1">
                <a:solidFill>
                  <a:srgbClr val="0F116A"/>
                </a:solidFill>
              </a:endParaRPr>
            </a:p>
          </p:txBody>
        </p:sp>
        <p:sp>
          <p:nvSpPr>
            <p:cNvPr id="23608" name="Line 63">
              <a:extLst>
                <a:ext uri="{FF2B5EF4-FFF2-40B4-BE49-F238E27FC236}">
                  <a16:creationId xmlns:a16="http://schemas.microsoft.com/office/drawing/2014/main" id="{02C58BB2-E663-8049-B3EC-6373649D4A14}"/>
                </a:ext>
              </a:extLst>
            </p:cNvPr>
            <p:cNvSpPr>
              <a:spLocks noChangeShapeType="1"/>
            </p:cNvSpPr>
            <p:nvPr/>
          </p:nvSpPr>
          <p:spPr bwMode="auto">
            <a:xfrm>
              <a:off x="4416" y="1488"/>
              <a:ext cx="0" cy="48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64">
            <a:extLst>
              <a:ext uri="{FF2B5EF4-FFF2-40B4-BE49-F238E27FC236}">
                <a16:creationId xmlns:a16="http://schemas.microsoft.com/office/drawing/2014/main" id="{C83D6B52-FA0C-BA4D-9830-5327EF26B59F}"/>
              </a:ext>
            </a:extLst>
          </p:cNvPr>
          <p:cNvGrpSpPr>
            <a:grpSpLocks/>
          </p:cNvGrpSpPr>
          <p:nvPr/>
        </p:nvGrpSpPr>
        <p:grpSpPr bwMode="auto">
          <a:xfrm>
            <a:off x="8001000" y="3200400"/>
            <a:ext cx="920750" cy="1600200"/>
            <a:chOff x="4416" y="2016"/>
            <a:chExt cx="580" cy="1008"/>
          </a:xfrm>
        </p:grpSpPr>
        <p:sp>
          <p:nvSpPr>
            <p:cNvPr id="23605" name="Line 65">
              <a:extLst>
                <a:ext uri="{FF2B5EF4-FFF2-40B4-BE49-F238E27FC236}">
                  <a16:creationId xmlns:a16="http://schemas.microsoft.com/office/drawing/2014/main" id="{92CEDD3A-17AD-4B42-9BE8-8A4A974E20AE}"/>
                </a:ext>
              </a:extLst>
            </p:cNvPr>
            <p:cNvSpPr>
              <a:spLocks noChangeShapeType="1"/>
            </p:cNvSpPr>
            <p:nvPr/>
          </p:nvSpPr>
          <p:spPr bwMode="auto">
            <a:xfrm>
              <a:off x="4416" y="2016"/>
              <a:ext cx="0" cy="1008"/>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6" name="Rectangle 66">
              <a:extLst>
                <a:ext uri="{FF2B5EF4-FFF2-40B4-BE49-F238E27FC236}">
                  <a16:creationId xmlns:a16="http://schemas.microsoft.com/office/drawing/2014/main" id="{90FBE611-B01B-8744-97EF-98FE57BBCB4C}"/>
                </a:ext>
              </a:extLst>
            </p:cNvPr>
            <p:cNvSpPr>
              <a:spLocks noChangeArrowheads="1"/>
            </p:cNvSpPr>
            <p:nvPr/>
          </p:nvSpPr>
          <p:spPr bwMode="auto">
            <a:xfrm>
              <a:off x="4464" y="2304"/>
              <a:ext cx="532"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chemeClr val="tx2"/>
                  </a:solidFill>
                </a:rPr>
                <a:t>50%</a:t>
              </a:r>
              <a:endParaRPr lang="en-US" altLang="en-US" sz="2600" b="1">
                <a:solidFill>
                  <a:srgbClr val="0F116A"/>
                </a:solidFill>
              </a:endParaRPr>
            </a:p>
          </p:txBody>
        </p:sp>
      </p:grpSp>
      <p:sp>
        <p:nvSpPr>
          <p:cNvPr id="23592" name="Rectangle 67">
            <a:extLst>
              <a:ext uri="{FF2B5EF4-FFF2-40B4-BE49-F238E27FC236}">
                <a16:creationId xmlns:a16="http://schemas.microsoft.com/office/drawing/2014/main" id="{A779C969-6452-214E-A50A-699B13516CC2}"/>
              </a:ext>
            </a:extLst>
          </p:cNvPr>
          <p:cNvSpPr>
            <a:spLocks noChangeArrowheads="1"/>
          </p:cNvSpPr>
          <p:nvPr/>
        </p:nvSpPr>
        <p:spPr bwMode="auto">
          <a:xfrm>
            <a:off x="2092325" y="2441575"/>
            <a:ext cx="227013" cy="133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3" name="Rectangle 68">
            <a:extLst>
              <a:ext uri="{FF2B5EF4-FFF2-40B4-BE49-F238E27FC236}">
                <a16:creationId xmlns:a16="http://schemas.microsoft.com/office/drawing/2014/main" id="{F8FC4CF5-BCA1-5D45-B2AA-96932B6F3DB7}"/>
              </a:ext>
            </a:extLst>
          </p:cNvPr>
          <p:cNvSpPr>
            <a:spLocks noChangeArrowheads="1"/>
          </p:cNvSpPr>
          <p:nvPr/>
        </p:nvSpPr>
        <p:spPr bwMode="auto">
          <a:xfrm>
            <a:off x="3871913" y="2478088"/>
            <a:ext cx="227012" cy="133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4" name="Rectangle 69">
            <a:extLst>
              <a:ext uri="{FF2B5EF4-FFF2-40B4-BE49-F238E27FC236}">
                <a16:creationId xmlns:a16="http://schemas.microsoft.com/office/drawing/2014/main" id="{78643D1B-E55A-9149-8233-820859B0EF7B}"/>
              </a:ext>
            </a:extLst>
          </p:cNvPr>
          <p:cNvSpPr>
            <a:spLocks noChangeArrowheads="1"/>
          </p:cNvSpPr>
          <p:nvPr/>
        </p:nvSpPr>
        <p:spPr bwMode="auto">
          <a:xfrm>
            <a:off x="3962400" y="1724025"/>
            <a:ext cx="227013" cy="133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5" name="Rectangle 70">
            <a:extLst>
              <a:ext uri="{FF2B5EF4-FFF2-40B4-BE49-F238E27FC236}">
                <a16:creationId xmlns:a16="http://schemas.microsoft.com/office/drawing/2014/main" id="{5C3649DA-DCC8-F746-B965-B99C18E0D578}"/>
              </a:ext>
            </a:extLst>
          </p:cNvPr>
          <p:cNvSpPr>
            <a:spLocks noChangeArrowheads="1"/>
          </p:cNvSpPr>
          <p:nvPr/>
        </p:nvSpPr>
        <p:spPr bwMode="auto">
          <a:xfrm>
            <a:off x="2211388" y="1724025"/>
            <a:ext cx="227012" cy="133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6" name="Rectangle 20" descr="Rectangle: Click to edit Master text styles&#13;&#10;Second level&#13;&#10;Third level&#13;&#10;Fourth level&#13;&#10;Fifth level">
            <a:extLst>
              <a:ext uri="{FF2B5EF4-FFF2-40B4-BE49-F238E27FC236}">
                <a16:creationId xmlns:a16="http://schemas.microsoft.com/office/drawing/2014/main" id="{E95EF484-1C5B-EA4B-A8C6-435BECE6D502}"/>
              </a:ext>
            </a:extLst>
          </p:cNvPr>
          <p:cNvSpPr>
            <a:spLocks noGrp="1" noChangeArrowheads="1"/>
          </p:cNvSpPr>
          <p:nvPr>
            <p:ph type="body" idx="1"/>
          </p:nvPr>
        </p:nvSpPr>
        <p:spPr>
          <a:xfrm>
            <a:off x="1371600" y="1371600"/>
            <a:ext cx="3276600" cy="533400"/>
          </a:xfrm>
          <a:noFill/>
        </p:spPr>
        <p:txBody>
          <a:bodyPr/>
          <a:lstStyle/>
          <a:p>
            <a:pPr algn="ctr">
              <a:lnSpc>
                <a:spcPct val="90000"/>
              </a:lnSpc>
              <a:spcBef>
                <a:spcPct val="0"/>
              </a:spcBef>
              <a:buClrTx/>
              <a:buSzTx/>
              <a:buFontTx/>
              <a:buNone/>
            </a:pPr>
            <a:r>
              <a:rPr lang="en-US" altLang="en-US"/>
              <a:t>C</a:t>
            </a:r>
            <a:r>
              <a:rPr lang="en-US" altLang="en-US" baseline="30000"/>
              <a:t>R</a:t>
            </a:r>
            <a:r>
              <a:rPr lang="en-US" altLang="en-US"/>
              <a:t>C</a:t>
            </a:r>
            <a:r>
              <a:rPr lang="en-US" altLang="en-US" baseline="30000"/>
              <a:t>W</a:t>
            </a:r>
            <a:r>
              <a:rPr lang="en-US" altLang="en-US"/>
              <a:t>   x   C</a:t>
            </a:r>
            <a:r>
              <a:rPr lang="en-US" altLang="en-US" baseline="30000"/>
              <a:t>R</a:t>
            </a:r>
            <a:r>
              <a:rPr lang="en-US" altLang="en-US"/>
              <a:t>C</a:t>
            </a:r>
            <a:r>
              <a:rPr lang="en-US" altLang="en-US" baseline="30000"/>
              <a:t>W</a:t>
            </a:r>
            <a:endParaRPr lang="en-US" altLang="en-US"/>
          </a:p>
        </p:txBody>
      </p:sp>
      <p:sp>
        <p:nvSpPr>
          <p:cNvPr id="23597" name="Rectangle 71">
            <a:extLst>
              <a:ext uri="{FF2B5EF4-FFF2-40B4-BE49-F238E27FC236}">
                <a16:creationId xmlns:a16="http://schemas.microsoft.com/office/drawing/2014/main" id="{F2413520-B2B6-0F44-9E39-D302E63893FC}"/>
              </a:ext>
            </a:extLst>
          </p:cNvPr>
          <p:cNvSpPr>
            <a:spLocks noChangeArrowheads="1"/>
          </p:cNvSpPr>
          <p:nvPr/>
        </p:nvSpPr>
        <p:spPr bwMode="auto">
          <a:xfrm>
            <a:off x="2395538" y="4738688"/>
            <a:ext cx="195262" cy="119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8" name="Rectangle 72">
            <a:extLst>
              <a:ext uri="{FF2B5EF4-FFF2-40B4-BE49-F238E27FC236}">
                <a16:creationId xmlns:a16="http://schemas.microsoft.com/office/drawing/2014/main" id="{C548E57F-C4EC-E648-9193-DAB04C3578F6}"/>
              </a:ext>
            </a:extLst>
          </p:cNvPr>
          <p:cNvSpPr>
            <a:spLocks noChangeArrowheads="1"/>
          </p:cNvSpPr>
          <p:nvPr/>
        </p:nvSpPr>
        <p:spPr bwMode="auto">
          <a:xfrm>
            <a:off x="3833813" y="4738688"/>
            <a:ext cx="195262" cy="119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99" name="Rectangle 73">
            <a:extLst>
              <a:ext uri="{FF2B5EF4-FFF2-40B4-BE49-F238E27FC236}">
                <a16:creationId xmlns:a16="http://schemas.microsoft.com/office/drawing/2014/main" id="{96A8B615-7EF0-664A-92B0-A73B19B3814C}"/>
              </a:ext>
            </a:extLst>
          </p:cNvPr>
          <p:cNvSpPr>
            <a:spLocks noChangeArrowheads="1"/>
          </p:cNvSpPr>
          <p:nvPr/>
        </p:nvSpPr>
        <p:spPr bwMode="auto">
          <a:xfrm>
            <a:off x="2371725" y="6026150"/>
            <a:ext cx="195263" cy="119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0" name="Rectangle 74">
            <a:extLst>
              <a:ext uri="{FF2B5EF4-FFF2-40B4-BE49-F238E27FC236}">
                <a16:creationId xmlns:a16="http://schemas.microsoft.com/office/drawing/2014/main" id="{DAA92EE3-53CF-974F-B1E2-E796DCE5579C}"/>
              </a:ext>
            </a:extLst>
          </p:cNvPr>
          <p:cNvSpPr>
            <a:spLocks noChangeArrowheads="1"/>
          </p:cNvSpPr>
          <p:nvPr/>
        </p:nvSpPr>
        <p:spPr bwMode="auto">
          <a:xfrm>
            <a:off x="3848100" y="6002338"/>
            <a:ext cx="195263" cy="119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1" name="Rectangle 75">
            <a:extLst>
              <a:ext uri="{FF2B5EF4-FFF2-40B4-BE49-F238E27FC236}">
                <a16:creationId xmlns:a16="http://schemas.microsoft.com/office/drawing/2014/main" id="{3B9D2197-854B-9747-B4FF-3011B6ACDB4C}"/>
              </a:ext>
            </a:extLst>
          </p:cNvPr>
          <p:cNvSpPr>
            <a:spLocks noChangeArrowheads="1"/>
          </p:cNvSpPr>
          <p:nvPr/>
        </p:nvSpPr>
        <p:spPr bwMode="auto">
          <a:xfrm>
            <a:off x="6343650" y="5618163"/>
            <a:ext cx="195263" cy="119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2" name="Rectangle 76">
            <a:extLst>
              <a:ext uri="{FF2B5EF4-FFF2-40B4-BE49-F238E27FC236}">
                <a16:creationId xmlns:a16="http://schemas.microsoft.com/office/drawing/2014/main" id="{CE62C099-211E-C841-9E81-5CFAEBD7FD26}"/>
              </a:ext>
            </a:extLst>
          </p:cNvPr>
          <p:cNvSpPr>
            <a:spLocks noChangeArrowheads="1"/>
          </p:cNvSpPr>
          <p:nvPr/>
        </p:nvSpPr>
        <p:spPr bwMode="auto">
          <a:xfrm>
            <a:off x="6442075" y="4759325"/>
            <a:ext cx="195263" cy="1190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3" name="Rectangle 77">
            <a:extLst>
              <a:ext uri="{FF2B5EF4-FFF2-40B4-BE49-F238E27FC236}">
                <a16:creationId xmlns:a16="http://schemas.microsoft.com/office/drawing/2014/main" id="{B3E30028-B6BB-4844-8196-7A948CC8978A}"/>
              </a:ext>
            </a:extLst>
          </p:cNvPr>
          <p:cNvSpPr>
            <a:spLocks noChangeArrowheads="1"/>
          </p:cNvSpPr>
          <p:nvPr/>
        </p:nvSpPr>
        <p:spPr bwMode="auto">
          <a:xfrm>
            <a:off x="6442075" y="3989388"/>
            <a:ext cx="195263" cy="119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604" name="Freeform 78">
            <a:extLst>
              <a:ext uri="{FF2B5EF4-FFF2-40B4-BE49-F238E27FC236}">
                <a16:creationId xmlns:a16="http://schemas.microsoft.com/office/drawing/2014/main" id="{5AA9579B-E514-FD4E-BBAF-A557C1FB3A05}"/>
              </a:ext>
            </a:extLst>
          </p:cNvPr>
          <p:cNvSpPr>
            <a:spLocks/>
          </p:cNvSpPr>
          <p:nvPr/>
        </p:nvSpPr>
        <p:spPr bwMode="auto">
          <a:xfrm>
            <a:off x="6410325" y="3141663"/>
            <a:ext cx="190500" cy="265112"/>
          </a:xfrm>
          <a:custGeom>
            <a:avLst/>
            <a:gdLst>
              <a:gd name="T0" fmla="*/ 0 w 120"/>
              <a:gd name="T1" fmla="*/ 74612 h 167"/>
              <a:gd name="T2" fmla="*/ 84138 w 120"/>
              <a:gd name="T3" fmla="*/ 188912 h 167"/>
              <a:gd name="T4" fmla="*/ 176213 w 120"/>
              <a:gd name="T5" fmla="*/ 234950 h 167"/>
              <a:gd name="T6" fmla="*/ 190500 w 120"/>
              <a:gd name="T7" fmla="*/ 106362 h 167"/>
              <a:gd name="T8" fmla="*/ 15875 w 120"/>
              <a:gd name="T9" fmla="*/ 0 h 167"/>
              <a:gd name="T10" fmla="*/ 0 w 120"/>
              <a:gd name="T11" fmla="*/ 74612 h 167"/>
              <a:gd name="T12" fmla="*/ 0 60000 65536"/>
              <a:gd name="T13" fmla="*/ 0 60000 65536"/>
              <a:gd name="T14" fmla="*/ 0 60000 65536"/>
              <a:gd name="T15" fmla="*/ 0 60000 65536"/>
              <a:gd name="T16" fmla="*/ 0 60000 65536"/>
              <a:gd name="T17" fmla="*/ 0 60000 65536"/>
              <a:gd name="T18" fmla="*/ 0 w 120"/>
              <a:gd name="T19" fmla="*/ 0 h 167"/>
              <a:gd name="T20" fmla="*/ 120 w 120"/>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20" h="167">
                <a:moveTo>
                  <a:pt x="0" y="47"/>
                </a:moveTo>
                <a:cubicBezTo>
                  <a:pt x="48" y="120"/>
                  <a:pt x="19" y="119"/>
                  <a:pt x="53" y="119"/>
                </a:cubicBezTo>
                <a:cubicBezTo>
                  <a:pt x="107" y="154"/>
                  <a:pt x="91" y="167"/>
                  <a:pt x="111" y="148"/>
                </a:cubicBezTo>
                <a:lnTo>
                  <a:pt x="120" y="67"/>
                </a:lnTo>
                <a:lnTo>
                  <a:pt x="10" y="0"/>
                </a:lnTo>
                <a:lnTo>
                  <a:pt x="0" y="4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928683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7862"/>
                                        </p:tgtEl>
                                        <p:attrNameLst>
                                          <p:attrName>style.visibility</p:attrName>
                                        </p:attrNameLst>
                                      </p:cBhvr>
                                      <p:to>
                                        <p:strVal val="visible"/>
                                      </p:to>
                                    </p:set>
                                    <p:animEffect transition="in" filter="wipe(left)">
                                      <p:cBhvr>
                                        <p:cTn id="7" dur="500"/>
                                        <p:tgtEl>
                                          <p:spTgt spid="3778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77885"/>
                                        </p:tgtEl>
                                        <p:attrNameLst>
                                          <p:attrName>style.visibility</p:attrName>
                                        </p:attrNameLst>
                                      </p:cBhvr>
                                      <p:to>
                                        <p:strVal val="visible"/>
                                      </p:to>
                                    </p:set>
                                    <p:animEffect transition="in" filter="wipe(left)">
                                      <p:cBhvr>
                                        <p:cTn id="24" dur="500"/>
                                        <p:tgtEl>
                                          <p:spTgt spid="377885"/>
                                        </p:tgtEl>
                                      </p:cBhvr>
                                    </p:animEffect>
                                  </p:childTnLst>
                                  <p:subTnLst>
                                    <p:audio>
                                      <p:cMediaNode>
                                        <p:cTn display="0" masterRel="sameClick">
                                          <p:stCondLst>
                                            <p:cond evt="begin" delay="0">
                                              <p:tn val="22"/>
                                            </p:cond>
                                          </p:stCondLst>
                                          <p:endCondLst>
                                            <p:cond evt="onStopAudio" delay="0">
                                              <p:tgtEl>
                                                <p:sldTgt/>
                                              </p:tgtEl>
                                            </p:cond>
                                          </p:endCondLst>
                                        </p:cTn>
                                        <p:tgtEl>
                                          <p:sndTgt r:embed="rId4" name="Pencil Check"/>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77888"/>
                                        </p:tgtEl>
                                        <p:attrNameLst>
                                          <p:attrName>style.visibility</p:attrName>
                                        </p:attrNameLst>
                                      </p:cBhvr>
                                      <p:to>
                                        <p:strVal val="visible"/>
                                      </p:to>
                                    </p:set>
                                    <p:animEffect transition="in" filter="wipe(left)">
                                      <p:cBhvr>
                                        <p:cTn id="29" dur="500"/>
                                        <p:tgtEl>
                                          <p:spTgt spid="377888"/>
                                        </p:tgtEl>
                                      </p:cBhvr>
                                    </p:animEffect>
                                  </p:childTnLst>
                                  <p:subTnLst>
                                    <p:audio>
                                      <p:cMediaNode>
                                        <p:cTn display="0" masterRel="sameClick">
                                          <p:stCondLst>
                                            <p:cond evt="begin" delay="0">
                                              <p:tn val="27"/>
                                            </p:cond>
                                          </p:stCondLst>
                                          <p:endCondLst>
                                            <p:cond evt="onStopAudio" delay="0">
                                              <p:tgtEl>
                                                <p:sldTgt/>
                                              </p:tgtEl>
                                            </p:cond>
                                          </p:endCondLst>
                                        </p:cTn>
                                        <p:tgtEl>
                                          <p:sndTgt r:embed="rId4" name="Pencil Check"/>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7886"/>
                                        </p:tgtEl>
                                        <p:attrNameLst>
                                          <p:attrName>style.visibility</p:attrName>
                                        </p:attrNameLst>
                                      </p:cBhvr>
                                      <p:to>
                                        <p:strVal val="visible"/>
                                      </p:to>
                                    </p:set>
                                    <p:animEffect transition="in" filter="wipe(left)">
                                      <p:cBhvr>
                                        <p:cTn id="34" dur="500"/>
                                        <p:tgtEl>
                                          <p:spTgt spid="377886"/>
                                        </p:tgtEl>
                                      </p:cBhvr>
                                    </p:animEffect>
                                  </p:childTnLst>
                                  <p:subTnLst>
                                    <p:audio>
                                      <p:cMediaNode>
                                        <p:cTn display="0" masterRel="sameClick">
                                          <p:stCondLst>
                                            <p:cond evt="begin" delay="0">
                                              <p:tn val="32"/>
                                            </p:cond>
                                          </p:stCondLst>
                                          <p:endCondLst>
                                            <p:cond evt="onStopAudio" delay="0">
                                              <p:tgtEl>
                                                <p:sldTgt/>
                                              </p:tgtEl>
                                            </p:cond>
                                          </p:endCondLst>
                                        </p:cTn>
                                        <p:tgtEl>
                                          <p:sndTgt r:embed="rId4" name="Pencil Check"/>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77887"/>
                                        </p:tgtEl>
                                        <p:attrNameLst>
                                          <p:attrName>style.visibility</p:attrName>
                                        </p:attrNameLst>
                                      </p:cBhvr>
                                      <p:to>
                                        <p:strVal val="visible"/>
                                      </p:to>
                                    </p:set>
                                    <p:animEffect transition="in" filter="wipe(left)">
                                      <p:cBhvr>
                                        <p:cTn id="39" dur="500"/>
                                        <p:tgtEl>
                                          <p:spTgt spid="377887"/>
                                        </p:tgtEl>
                                      </p:cBhvr>
                                    </p:animEffect>
                                  </p:childTnLst>
                                  <p:subTnLst>
                                    <p:audio>
                                      <p:cMediaNode>
                                        <p:cTn display="0" masterRel="sameClick">
                                          <p:stCondLst>
                                            <p:cond evt="begin" delay="0">
                                              <p:tn val="37"/>
                                            </p:cond>
                                          </p:stCondLst>
                                          <p:endCondLst>
                                            <p:cond evt="onStopAudio" delay="0">
                                              <p:tgtEl>
                                                <p:sldTgt/>
                                              </p:tgtEl>
                                            </p:cond>
                                          </p:endCondLst>
                                        </p:cTn>
                                        <p:tgtEl>
                                          <p:sndTgt r:embed="rId4" name="Pencil Check"/>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2" fill="hold" nodeType="clickEffect">
                                  <p:stCondLst>
                                    <p:cond delay="0"/>
                                  </p:stCondLst>
                                  <p:childTnLst>
                                    <p:set>
                                      <p:cBhvr>
                                        <p:cTn id="43" dur="1" fill="hold">
                                          <p:stCondLst>
                                            <p:cond delay="0"/>
                                          </p:stCondLst>
                                        </p:cTn>
                                        <p:tgtEl>
                                          <p:spTgt spid="377858"/>
                                        </p:tgtEl>
                                        <p:attrNameLst>
                                          <p:attrName>style.visibility</p:attrName>
                                        </p:attrNameLst>
                                      </p:cBhvr>
                                      <p:to>
                                        <p:strVal val="visible"/>
                                      </p:to>
                                    </p:set>
                                    <p:animEffect transition="in" filter="wipe(right)">
                                      <p:cBhvr>
                                        <p:cTn id="44" dur="500"/>
                                        <p:tgtEl>
                                          <p:spTgt spid="377858"/>
                                        </p:tgtEl>
                                      </p:cBhvr>
                                    </p:animEffect>
                                  </p:childTnLst>
                                  <p:subTnLst>
                                    <p:audio>
                                      <p:cMediaNode>
                                        <p:cTn display="0" masterRel="sameClick">
                                          <p:stCondLst>
                                            <p:cond evt="begin" delay="0">
                                              <p:tn val="42"/>
                                            </p:cond>
                                          </p:stCondLst>
                                          <p:endCondLst>
                                            <p:cond evt="onStopAudio" delay="0">
                                              <p:tgtEl>
                                                <p:sldTgt/>
                                              </p:tgtEl>
                                            </p:cond>
                                          </p:endCondLst>
                                        </p:cTn>
                                        <p:tgtEl>
                                          <p:sndTgt r:embed="rId4" name="Pencil Check"/>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2" fill="hold" nodeType="clickEffect">
                                  <p:stCondLst>
                                    <p:cond delay="0"/>
                                  </p:stCondLst>
                                  <p:childTnLst>
                                    <p:set>
                                      <p:cBhvr>
                                        <p:cTn id="48" dur="1" fill="hold">
                                          <p:stCondLst>
                                            <p:cond delay="0"/>
                                          </p:stCondLst>
                                        </p:cTn>
                                        <p:tgtEl>
                                          <p:spTgt spid="377861"/>
                                        </p:tgtEl>
                                        <p:attrNameLst>
                                          <p:attrName>style.visibility</p:attrName>
                                        </p:attrNameLst>
                                      </p:cBhvr>
                                      <p:to>
                                        <p:strVal val="visible"/>
                                      </p:to>
                                    </p:set>
                                    <p:animEffect transition="in" filter="wipe(right)">
                                      <p:cBhvr>
                                        <p:cTn id="49" dur="500"/>
                                        <p:tgtEl>
                                          <p:spTgt spid="377861"/>
                                        </p:tgtEl>
                                      </p:cBhvr>
                                    </p:animEffect>
                                  </p:childTnLst>
                                  <p:subTnLst>
                                    <p:audio>
                                      <p:cMediaNode>
                                        <p:cTn display="0" masterRel="sameClick">
                                          <p:stCondLst>
                                            <p:cond evt="begin" delay="0">
                                              <p:tn val="47"/>
                                            </p:cond>
                                          </p:stCondLst>
                                          <p:endCondLst>
                                            <p:cond evt="onStopAudio" delay="0">
                                              <p:tgtEl>
                                                <p:sldTgt/>
                                              </p:tgtEl>
                                            </p:cond>
                                          </p:endCondLst>
                                        </p:cTn>
                                        <p:tgtEl>
                                          <p:sndTgt r:embed="rId4" name="Pencil Check"/>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2" fill="hold" nodeType="clickEffect">
                                  <p:stCondLst>
                                    <p:cond delay="0"/>
                                  </p:stCondLst>
                                  <p:childTnLst>
                                    <p:set>
                                      <p:cBhvr>
                                        <p:cTn id="53" dur="1" fill="hold">
                                          <p:stCondLst>
                                            <p:cond delay="0"/>
                                          </p:stCondLst>
                                        </p:cTn>
                                        <p:tgtEl>
                                          <p:spTgt spid="377860"/>
                                        </p:tgtEl>
                                        <p:attrNameLst>
                                          <p:attrName>style.visibility</p:attrName>
                                        </p:attrNameLst>
                                      </p:cBhvr>
                                      <p:to>
                                        <p:strVal val="visible"/>
                                      </p:to>
                                    </p:set>
                                    <p:animEffect transition="in" filter="wipe(right)">
                                      <p:cBhvr>
                                        <p:cTn id="54" dur="500"/>
                                        <p:tgtEl>
                                          <p:spTgt spid="377860"/>
                                        </p:tgtEl>
                                      </p:cBhvr>
                                    </p:animEffect>
                                  </p:childTnLst>
                                  <p:subTnLst>
                                    <p:audio>
                                      <p:cMediaNode>
                                        <p:cTn display="0" masterRel="sameClick">
                                          <p:stCondLst>
                                            <p:cond evt="begin" delay="0">
                                              <p:tn val="52"/>
                                            </p:cond>
                                          </p:stCondLst>
                                          <p:endCondLst>
                                            <p:cond evt="onStopAudio" delay="0">
                                              <p:tgtEl>
                                                <p:sldTgt/>
                                              </p:tgtEl>
                                            </p:cond>
                                          </p:endCondLst>
                                        </p:cTn>
                                        <p:tgtEl>
                                          <p:sndTgt r:embed="rId4" name="Pencil Check"/>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2" fill="hold" nodeType="clickEffect">
                                  <p:stCondLst>
                                    <p:cond delay="0"/>
                                  </p:stCondLst>
                                  <p:childTnLst>
                                    <p:set>
                                      <p:cBhvr>
                                        <p:cTn id="58" dur="1" fill="hold">
                                          <p:stCondLst>
                                            <p:cond delay="0"/>
                                          </p:stCondLst>
                                        </p:cTn>
                                        <p:tgtEl>
                                          <p:spTgt spid="377859"/>
                                        </p:tgtEl>
                                        <p:attrNameLst>
                                          <p:attrName>style.visibility</p:attrName>
                                        </p:attrNameLst>
                                      </p:cBhvr>
                                      <p:to>
                                        <p:strVal val="visible"/>
                                      </p:to>
                                    </p:set>
                                    <p:animEffect transition="in" filter="wipe(right)">
                                      <p:cBhvr>
                                        <p:cTn id="59" dur="500"/>
                                        <p:tgtEl>
                                          <p:spTgt spid="377859"/>
                                        </p:tgtEl>
                                      </p:cBhvr>
                                    </p:animEffect>
                                  </p:childTnLst>
                                  <p:subTnLst>
                                    <p:audio>
                                      <p:cMediaNode>
                                        <p:cTn display="0" masterRel="sameClick">
                                          <p:stCondLst>
                                            <p:cond evt="begin" delay="0">
                                              <p:tn val="57"/>
                                            </p:cond>
                                          </p:stCondLst>
                                          <p:endCondLst>
                                            <p:cond evt="onStopAudio" delay="0">
                                              <p:tgtEl>
                                                <p:sldTgt/>
                                              </p:tgtEl>
                                            </p:cond>
                                          </p:endCondLst>
                                        </p:cTn>
                                        <p:tgtEl>
                                          <p:sndTgt r:embed="rId4" name="Pencil Check"/>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1"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ppt_x"/>
                                          </p:val>
                                        </p:tav>
                                        <p:tav tm="100000">
                                          <p:val>
                                            <p:strVal val="#ppt_x"/>
                                          </p:val>
                                        </p:tav>
                                      </p:tavLst>
                                    </p:anim>
                                    <p:anim calcmode="lin" valueType="num">
                                      <p:cBhvr additive="base">
                                        <p:cTn id="65"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
                                        </p:tgtEl>
                                      </p:cMediaNode>
                                    </p:audio>
                                  </p:subTnLst>
                                </p:cTn>
                              </p:par>
                            </p:childTnLst>
                          </p:cTn>
                        </p:par>
                        <p:par>
                          <p:cTn id="66" fill="hold" nodeType="afterGroup">
                            <p:stCondLst>
                              <p:cond delay="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childTnLst>
                          </p:cTn>
                        </p:par>
                        <p:par>
                          <p:cTn id="71" fill="hold" nodeType="afterGroup">
                            <p:stCondLst>
                              <p:cond delay="1000"/>
                            </p:stCondLst>
                            <p:childTnLst>
                              <p:par>
                                <p:cTn id="72" presetID="2" presetClass="entr" presetSubtype="1"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additive="base">
                                        <p:cTn id="74" dur="500" fill="hold"/>
                                        <p:tgtEl>
                                          <p:spTgt spid="9"/>
                                        </p:tgtEl>
                                        <p:attrNameLst>
                                          <p:attrName>ppt_x</p:attrName>
                                        </p:attrNameLst>
                                      </p:cBhvr>
                                      <p:tavLst>
                                        <p:tav tm="0">
                                          <p:val>
                                            <p:strVal val="#ppt_x"/>
                                          </p:val>
                                        </p:tav>
                                        <p:tav tm="100000">
                                          <p:val>
                                            <p:strVal val="#ppt_x"/>
                                          </p:val>
                                        </p:tav>
                                      </p:tavLst>
                                    </p:anim>
                                    <p:anim calcmode="lin" valueType="num">
                                      <p:cBhvr additive="base">
                                        <p:cTn id="75" dur="500" fill="hold"/>
                                        <p:tgtEl>
                                          <p:spTgt spid="9"/>
                                        </p:tgtEl>
                                        <p:attrNameLst>
                                          <p:attrName>ppt_y</p:attrName>
                                        </p:attrNameLst>
                                      </p:cBhvr>
                                      <p:tavLst>
                                        <p:tav tm="0">
                                          <p:val>
                                            <p:strVal val="0-#ppt_h/2"/>
                                          </p:val>
                                        </p:tav>
                                        <p:tav tm="100000">
                                          <p:val>
                                            <p:strVal val="#ppt_y"/>
                                          </p:val>
                                        </p:tav>
                                      </p:tavLst>
                                    </p:anim>
                                  </p:childTnLst>
                                </p:cTn>
                              </p:par>
                            </p:childTnLst>
                          </p:cTn>
                        </p:par>
                        <p:par>
                          <p:cTn id="76" fill="hold" nodeType="afterGroup">
                            <p:stCondLst>
                              <p:cond delay="1500"/>
                            </p:stCondLst>
                            <p:childTnLst>
                              <p:par>
                                <p:cTn id="77" presetID="2" presetClass="entr" presetSubtype="1" fill="hold" nodeType="after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Whoosh"/>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77903"/>
                                        </p:tgtEl>
                                        <p:attrNameLst>
                                          <p:attrName>style.visibility</p:attrName>
                                        </p:attrNameLst>
                                      </p:cBhvr>
                                      <p:to>
                                        <p:strVal val="visible"/>
                                      </p:to>
                                    </p:set>
                                    <p:animEffect transition="in" filter="wipe(left)">
                                      <p:cBhvr>
                                        <p:cTn id="85" dur="500"/>
                                        <p:tgtEl>
                                          <p:spTgt spid="37790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wipe(left)">
                                      <p:cBhvr>
                                        <p:cTn id="90" dur="500"/>
                                        <p:tgtEl>
                                          <p:spTgt spid="5"/>
                                        </p:tgtEl>
                                      </p:cBhvr>
                                    </p:animEffect>
                                  </p:childTnLst>
                                  <p:subTnLst>
                                    <p:audio>
                                      <p:cMediaNode>
                                        <p:cTn display="0" masterRel="sameClick">
                                          <p:stCondLst>
                                            <p:cond evt="begin" delay="0">
                                              <p:tn val="88"/>
                                            </p:cond>
                                          </p:stCondLst>
                                          <p:endCondLst>
                                            <p:cond evt="onStopAudio" delay="0">
                                              <p:tgtEl>
                                                <p:sldTgt/>
                                              </p:tgtEl>
                                            </p:cond>
                                          </p:endCondLst>
                                        </p:cTn>
                                        <p:tgtEl>
                                          <p:sndTgt r:embed="rId3" name="Whoosh"/>
                                        </p:tgtEl>
                                      </p:cMediaNode>
                                    </p:audio>
                                  </p:subTnLst>
                                </p:cTn>
                              </p:par>
                            </p:childTnLst>
                          </p:cTn>
                        </p:par>
                        <p:par>
                          <p:cTn id="91" fill="hold" nodeType="afterGroup">
                            <p:stCondLst>
                              <p:cond delay="500"/>
                            </p:stCondLst>
                            <p:childTnLst>
                              <p:par>
                                <p:cTn id="92" presetID="22" presetClass="entr" presetSubtype="8"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wipe(left)">
                                      <p:cBhvr>
                                        <p:cTn id="94" dur="500"/>
                                        <p:tgtEl>
                                          <p:spTgt spid="6"/>
                                        </p:tgtEl>
                                      </p:cBhvr>
                                    </p:animEffect>
                                  </p:childTnLst>
                                </p:cTn>
                              </p:par>
                            </p:childTnLst>
                          </p:cTn>
                        </p:par>
                        <p:par>
                          <p:cTn id="95" fill="hold" nodeType="afterGroup">
                            <p:stCondLst>
                              <p:cond delay="1000"/>
                            </p:stCondLst>
                            <p:childTnLst>
                              <p:par>
                                <p:cTn id="96" presetID="22" presetClass="entr" presetSubtype="8" fill="hold"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wipe(left)">
                                      <p:cBhvr>
                                        <p:cTn id="98" dur="500"/>
                                        <p:tgtEl>
                                          <p:spTgt spid="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377902"/>
                                        </p:tgtEl>
                                        <p:attrNameLst>
                                          <p:attrName>style.visibility</p:attrName>
                                        </p:attrNameLst>
                                      </p:cBhvr>
                                      <p:to>
                                        <p:strVal val="visible"/>
                                      </p:to>
                                    </p:set>
                                    <p:animEffect transition="in" filter="wipe(left)">
                                      <p:cBhvr>
                                        <p:cTn id="103" dur="500"/>
                                        <p:tgtEl>
                                          <p:spTgt spid="377902"/>
                                        </p:tgtEl>
                                      </p:cBhvr>
                                    </p:animEffect>
                                  </p:childTnLst>
                                  <p:subTnLst>
                                    <p:audio>
                                      <p:cMediaNode>
                                        <p:cTn display="0" masterRel="sameClick">
                                          <p:stCondLst>
                                            <p:cond evt="begin" delay="0">
                                              <p:tn val="101"/>
                                            </p:cond>
                                          </p:stCondLst>
                                          <p:endCondLst>
                                            <p:cond evt="onStopAudio" delay="0">
                                              <p:tgtEl>
                                                <p:sldTgt/>
                                              </p:tgtEl>
                                            </p:cond>
                                          </p:endCondLst>
                                        </p:cTn>
                                        <p:tgtEl>
                                          <p:sndTgt r:embed="rId5" name="Pong"/>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77904"/>
                                        </p:tgtEl>
                                        <p:attrNameLst>
                                          <p:attrName>style.visibility</p:attrName>
                                        </p:attrNameLst>
                                      </p:cBhvr>
                                      <p:to>
                                        <p:strVal val="visible"/>
                                      </p:to>
                                    </p:set>
                                    <p:animEffect transition="in" filter="wipe(left)">
                                      <p:cBhvr>
                                        <p:cTn id="108" dur="500"/>
                                        <p:tgtEl>
                                          <p:spTgt spid="37790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wipe(left)">
                                      <p:cBhvr>
                                        <p:cTn id="113" dur="500"/>
                                        <p:tgtEl>
                                          <p:spTgt spid="12"/>
                                        </p:tgtEl>
                                      </p:cBhvr>
                                    </p:animEffect>
                                  </p:childTnLst>
                                  <p:subTnLst>
                                    <p:audio>
                                      <p:cMediaNode>
                                        <p:cTn display="0" masterRel="sameClick">
                                          <p:stCondLst>
                                            <p:cond evt="begin" delay="0">
                                              <p:tn val="111"/>
                                            </p:cond>
                                          </p:stCondLst>
                                          <p:endCondLst>
                                            <p:cond evt="onStopAudio" delay="0">
                                              <p:tgtEl>
                                                <p:sldTgt/>
                                              </p:tgtEl>
                                            </p:cond>
                                          </p:endCondLst>
                                        </p:cTn>
                                        <p:tgtEl>
                                          <p:sndTgt r:embed="rId3" name="Whoosh"/>
                                        </p:tgtEl>
                                      </p:cMediaNode>
                                    </p:audio>
                                  </p:subTnLst>
                                </p:cTn>
                              </p:par>
                            </p:childTnLst>
                          </p:cTn>
                        </p:par>
                        <p:par>
                          <p:cTn id="114" fill="hold" nodeType="afterGroup">
                            <p:stCondLst>
                              <p:cond delay="500"/>
                            </p:stCondLst>
                            <p:childTnLst>
                              <p:par>
                                <p:cTn id="115" presetID="22" presetClass="entr" presetSubtype="8" fill="hold" nodeType="afterEffect">
                                  <p:stCondLst>
                                    <p:cond delay="0"/>
                                  </p:stCondLst>
                                  <p:childTnLst>
                                    <p:set>
                                      <p:cBhvr>
                                        <p:cTn id="116" dur="1" fill="hold">
                                          <p:stCondLst>
                                            <p:cond delay="0"/>
                                          </p:stCondLst>
                                        </p:cTn>
                                        <p:tgtEl>
                                          <p:spTgt spid="13"/>
                                        </p:tgtEl>
                                        <p:attrNameLst>
                                          <p:attrName>style.visibility</p:attrName>
                                        </p:attrNameLst>
                                      </p:cBhvr>
                                      <p:to>
                                        <p:strVal val="visible"/>
                                      </p:to>
                                    </p:set>
                                    <p:animEffect transition="in" filter="wipe(left)">
                                      <p:cBhvr>
                                        <p:cTn id="117" dur="500"/>
                                        <p:tgtEl>
                                          <p:spTgt spid="13"/>
                                        </p:tgtEl>
                                      </p:cBhvr>
                                    </p:animEffect>
                                  </p:childTnLst>
                                </p:cTn>
                              </p:par>
                            </p:childTnLst>
                          </p:cTn>
                        </p:par>
                        <p:par>
                          <p:cTn id="118" fill="hold" nodeType="afterGroup">
                            <p:stCondLst>
                              <p:cond delay="1000"/>
                            </p:stCondLst>
                            <p:childTnLst>
                              <p:par>
                                <p:cTn id="119" presetID="22" presetClass="entr" presetSubtype="8" fill="hold" nodeType="after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377892"/>
                                        </p:tgtEl>
                                        <p:attrNameLst>
                                          <p:attrName>style.visibility</p:attrName>
                                        </p:attrNameLst>
                                      </p:cBhvr>
                                      <p:to>
                                        <p:strVal val="visible"/>
                                      </p:to>
                                    </p:set>
                                    <p:animEffect transition="in" filter="wipe(left)">
                                      <p:cBhvr>
                                        <p:cTn id="126" dur="500"/>
                                        <p:tgtEl>
                                          <p:spTgt spid="377892"/>
                                        </p:tgtEl>
                                      </p:cBhvr>
                                    </p:animEffect>
                                  </p:childTnLst>
                                  <p:subTnLst>
                                    <p:audio>
                                      <p:cMediaNode>
                                        <p:cTn display="0" masterRel="sameClick">
                                          <p:stCondLst>
                                            <p:cond evt="begin" delay="0">
                                              <p:tn val="124"/>
                                            </p:cond>
                                          </p:stCondLst>
                                          <p:endCondLst>
                                            <p:cond evt="onStopAudio" delay="0">
                                              <p:tgtEl>
                                                <p:sldTgt/>
                                              </p:tgtEl>
                                            </p:cond>
                                          </p:endCondLst>
                                        </p:cTn>
                                        <p:tgtEl>
                                          <p:sndTgt r:embed="rId5"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85" grpId="0" autoUpdateAnimBg="0"/>
      <p:bldP spid="377886" grpId="0" autoUpdateAnimBg="0"/>
      <p:bldP spid="377887" grpId="0" autoUpdateAnimBg="0"/>
      <p:bldP spid="377888" grpId="0" autoUpdateAnimBg="0"/>
      <p:bldP spid="377892" grpId="0" animBg="1" autoUpdateAnimBg="0"/>
      <p:bldP spid="377902" grpId="0" animBg="1" autoUpdateAnimBg="0"/>
      <p:bldP spid="377903" grpId="0" autoUpdateAnimBg="0"/>
      <p:bldP spid="37790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5">
            <a:extLst>
              <a:ext uri="{FF2B5EF4-FFF2-40B4-BE49-F238E27FC236}">
                <a16:creationId xmlns:a16="http://schemas.microsoft.com/office/drawing/2014/main" id="{74CF83B5-2F1B-5048-883D-A6B9D89E4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435" r="6467"/>
          <a:stretch>
            <a:fillRect/>
          </a:stretch>
        </p:blipFill>
        <p:spPr bwMode="auto">
          <a:xfrm>
            <a:off x="6384925" y="4656138"/>
            <a:ext cx="2708275"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6AC52016-88BB-5142-96ED-E1804800C4A0}"/>
              </a:ext>
            </a:extLst>
          </p:cNvPr>
          <p:cNvSpPr>
            <a:spLocks noGrp="1" noChangeArrowheads="1"/>
          </p:cNvSpPr>
          <p:nvPr>
            <p:ph type="title"/>
          </p:nvPr>
        </p:nvSpPr>
        <p:spPr/>
        <p:txBody>
          <a:bodyPr/>
          <a:lstStyle/>
          <a:p>
            <a:pPr eaLnBrk="1" hangingPunct="1"/>
            <a:r>
              <a:rPr lang="en-US" altLang="en-US"/>
              <a:t>Co-dominance</a:t>
            </a:r>
          </a:p>
        </p:txBody>
      </p:sp>
      <p:sp>
        <p:nvSpPr>
          <p:cNvPr id="379907" name="Rectangle 3" descr="Rectangle: Click to edit Master text styles&#13;&#10;Second level&#13;&#10;Third level&#13;&#10;Fourth level&#13;&#10;Fifth level">
            <a:extLst>
              <a:ext uri="{FF2B5EF4-FFF2-40B4-BE49-F238E27FC236}">
                <a16:creationId xmlns:a16="http://schemas.microsoft.com/office/drawing/2014/main" id="{5AE98D55-A481-3247-AD46-B5FE6FE26819}"/>
              </a:ext>
            </a:extLst>
          </p:cNvPr>
          <p:cNvSpPr>
            <a:spLocks noGrp="1" noChangeArrowheads="1"/>
          </p:cNvSpPr>
          <p:nvPr>
            <p:ph type="body" idx="1"/>
          </p:nvPr>
        </p:nvSpPr>
        <p:spPr>
          <a:xfrm>
            <a:off x="604838" y="1371600"/>
            <a:ext cx="8005762" cy="5181600"/>
          </a:xfrm>
        </p:spPr>
        <p:txBody>
          <a:bodyPr/>
          <a:lstStyle/>
          <a:p>
            <a:pPr eaLnBrk="1" hangingPunct="1">
              <a:lnSpc>
                <a:spcPct val="90000"/>
              </a:lnSpc>
            </a:pPr>
            <a:r>
              <a:rPr lang="en-US" altLang="en-US" dirty="0"/>
              <a:t>2 alleles affect the phenotype equally &amp; separately</a:t>
            </a:r>
          </a:p>
          <a:p>
            <a:pPr lvl="1" eaLnBrk="1" hangingPunct="1">
              <a:lnSpc>
                <a:spcPct val="90000"/>
              </a:lnSpc>
            </a:pPr>
            <a:r>
              <a:rPr lang="en-US" altLang="en-US" dirty="0">
                <a:solidFill>
                  <a:srgbClr val="FF0000"/>
                </a:solidFill>
                <a:ea typeface="ＭＳ Ｐゴシック" panose="020B0600070205080204" pitchFamily="34" charset="-128"/>
              </a:rPr>
              <a:t>not</a:t>
            </a:r>
            <a:r>
              <a:rPr lang="en-US" altLang="en-US" dirty="0">
                <a:ea typeface="ＭＳ Ｐゴシック" panose="020B0600070205080204" pitchFamily="34" charset="-128"/>
              </a:rPr>
              <a:t> blended phenotype</a:t>
            </a:r>
          </a:p>
          <a:p>
            <a:pPr lvl="1" eaLnBrk="1" hangingPunct="1">
              <a:lnSpc>
                <a:spcPct val="90000"/>
              </a:lnSpc>
            </a:pPr>
            <a:r>
              <a:rPr lang="en-US" altLang="en-US" u="sng" dirty="0">
                <a:ea typeface="ＭＳ Ｐゴシック" panose="020B0600070205080204" pitchFamily="34" charset="-128"/>
              </a:rPr>
              <a:t>example</a:t>
            </a:r>
            <a:r>
              <a:rPr lang="en-US" altLang="en-US" dirty="0">
                <a:ea typeface="ＭＳ Ｐゴシック" panose="020B0600070205080204" pitchFamily="34" charset="-128"/>
              </a:rPr>
              <a:t>: ABO blood groups</a:t>
            </a:r>
          </a:p>
          <a:p>
            <a:pPr lvl="1" eaLnBrk="1" hangingPunct="1">
              <a:lnSpc>
                <a:spcPct val="90000"/>
              </a:lnSpc>
            </a:pPr>
            <a:r>
              <a:rPr lang="en-US" altLang="en-US" dirty="0">
                <a:ea typeface="ＭＳ Ｐゴシック" panose="020B0600070205080204" pitchFamily="34" charset="-128"/>
              </a:rPr>
              <a:t>3 alleles</a:t>
            </a:r>
            <a:endParaRPr lang="en-US" altLang="en-US" dirty="0">
              <a:solidFill>
                <a:srgbClr val="0F116A"/>
              </a:solidFill>
              <a:ea typeface="ＭＳ Ｐゴシック" panose="020B0600070205080204" pitchFamily="34" charset="-128"/>
            </a:endParaRPr>
          </a:p>
          <a:p>
            <a:pPr marL="1085850" lvl="2" eaLnBrk="1" hangingPunct="1">
              <a:lnSpc>
                <a:spcPct val="90000"/>
              </a:lnSpc>
            </a:pPr>
            <a:r>
              <a:rPr lang="en-US" altLang="en-US" dirty="0">
                <a:ea typeface="ＭＳ Ｐゴシック" panose="020B0600070205080204" pitchFamily="34" charset="-128"/>
              </a:rPr>
              <a:t>I</a:t>
            </a:r>
            <a:r>
              <a:rPr lang="en-US" altLang="en-US" baseline="30000" dirty="0">
                <a:ea typeface="ＭＳ Ｐゴシック" panose="020B0600070205080204" pitchFamily="34" charset="-128"/>
              </a:rPr>
              <a:t>A</a:t>
            </a:r>
            <a:r>
              <a:rPr lang="en-US" altLang="en-US" dirty="0">
                <a:ea typeface="ＭＳ Ｐゴシック" panose="020B0600070205080204" pitchFamily="34" charset="-128"/>
              </a:rPr>
              <a:t>, I</a:t>
            </a:r>
            <a:r>
              <a:rPr lang="en-US" altLang="en-US" baseline="30000" dirty="0">
                <a:ea typeface="ＭＳ Ｐゴシック" panose="020B0600070205080204" pitchFamily="34" charset="-128"/>
              </a:rPr>
              <a:t>B</a:t>
            </a:r>
            <a:r>
              <a:rPr lang="en-US" altLang="en-US" dirty="0">
                <a:ea typeface="ＭＳ Ｐゴシック" panose="020B0600070205080204" pitchFamily="34" charset="-128"/>
              </a:rPr>
              <a:t>, </a:t>
            </a:r>
            <a:r>
              <a:rPr lang="en-US" altLang="en-US" i="1" dirty="0" err="1">
                <a:ea typeface="ＭＳ Ｐゴシック" panose="020B0600070205080204" pitchFamily="34" charset="-128"/>
              </a:rPr>
              <a:t>i</a:t>
            </a:r>
            <a:endParaRPr lang="en-US" altLang="en-US" dirty="0">
              <a:ea typeface="ＭＳ Ｐゴシック" panose="020B0600070205080204" pitchFamily="34" charset="-128"/>
            </a:endParaRPr>
          </a:p>
          <a:p>
            <a:pPr marL="1085850" lvl="2" eaLnBrk="1" hangingPunct="1">
              <a:lnSpc>
                <a:spcPct val="90000"/>
              </a:lnSpc>
            </a:pPr>
            <a:r>
              <a:rPr lang="en-US" altLang="en-US" dirty="0">
                <a:ea typeface="ＭＳ Ｐゴシック" panose="020B0600070205080204" pitchFamily="34" charset="-128"/>
              </a:rPr>
              <a:t>I</a:t>
            </a:r>
            <a:r>
              <a:rPr lang="en-US" altLang="en-US" baseline="30000" dirty="0">
                <a:ea typeface="ＭＳ Ｐゴシック" panose="020B0600070205080204" pitchFamily="34" charset="-128"/>
              </a:rPr>
              <a:t>A </a:t>
            </a:r>
            <a:r>
              <a:rPr lang="en-US" altLang="en-US" dirty="0">
                <a:ea typeface="ＭＳ Ｐゴシック" panose="020B0600070205080204" pitchFamily="34" charset="-128"/>
              </a:rPr>
              <a:t>&amp; I</a:t>
            </a:r>
            <a:r>
              <a:rPr lang="en-US" altLang="en-US" baseline="30000" dirty="0">
                <a:ea typeface="ＭＳ Ｐゴシック" panose="020B0600070205080204" pitchFamily="34" charset="-128"/>
              </a:rPr>
              <a:t>B</a:t>
            </a:r>
            <a:r>
              <a:rPr lang="en-US" altLang="en-US" dirty="0">
                <a:ea typeface="ＭＳ Ｐゴシック" panose="020B0600070205080204" pitchFamily="34" charset="-128"/>
              </a:rPr>
              <a:t> alleles are co-dominant to each other</a:t>
            </a:r>
          </a:p>
          <a:p>
            <a:pPr lvl="3" eaLnBrk="1" hangingPunct="1">
              <a:lnSpc>
                <a:spcPct val="90000"/>
              </a:lnSpc>
            </a:pPr>
            <a:r>
              <a:rPr lang="en-US" altLang="en-US" dirty="0">
                <a:ea typeface="ＭＳ Ｐゴシック" panose="020B0600070205080204" pitchFamily="34" charset="-128"/>
              </a:rPr>
              <a:t>both antigens are produced</a:t>
            </a:r>
          </a:p>
          <a:p>
            <a:pPr marL="1085850" lvl="2" eaLnBrk="1" hangingPunct="1">
              <a:lnSpc>
                <a:spcPct val="90000"/>
              </a:lnSpc>
            </a:pPr>
            <a:r>
              <a:rPr lang="en-US" altLang="en-US" dirty="0">
                <a:ea typeface="ＭＳ Ｐゴシック" panose="020B0600070205080204" pitchFamily="34" charset="-128"/>
              </a:rPr>
              <a:t>both I</a:t>
            </a:r>
            <a:r>
              <a:rPr lang="en-US" altLang="en-US" baseline="30000" dirty="0">
                <a:ea typeface="ＭＳ Ｐゴシック" panose="020B0600070205080204" pitchFamily="34" charset="-128"/>
              </a:rPr>
              <a:t>A </a:t>
            </a:r>
            <a:r>
              <a:rPr lang="en-US" altLang="en-US" dirty="0">
                <a:ea typeface="ＭＳ Ｐゴシック" panose="020B0600070205080204" pitchFamily="34" charset="-128"/>
              </a:rPr>
              <a:t>&amp; I</a:t>
            </a:r>
            <a:r>
              <a:rPr lang="en-US" altLang="en-US" baseline="30000" dirty="0">
                <a:ea typeface="ＭＳ Ｐゴシック" panose="020B0600070205080204" pitchFamily="34" charset="-128"/>
              </a:rPr>
              <a:t>B</a:t>
            </a:r>
            <a:r>
              <a:rPr lang="en-US" altLang="en-US" dirty="0">
                <a:ea typeface="ＭＳ Ｐゴシック" panose="020B0600070205080204" pitchFamily="34" charset="-128"/>
              </a:rPr>
              <a:t> are dominant to </a:t>
            </a:r>
            <a:r>
              <a:rPr lang="en-US" altLang="en-US" i="1" dirty="0" err="1">
                <a:ea typeface="ＭＳ Ｐゴシック" panose="020B0600070205080204" pitchFamily="34" charset="-128"/>
              </a:rPr>
              <a:t>i</a:t>
            </a:r>
            <a:r>
              <a:rPr lang="en-US" altLang="en-US" dirty="0">
                <a:ea typeface="ＭＳ Ｐゴシック" panose="020B0600070205080204" pitchFamily="34" charset="-128"/>
              </a:rPr>
              <a:t> allele</a:t>
            </a:r>
          </a:p>
          <a:p>
            <a:pPr lvl="1" eaLnBrk="1" hangingPunct="1">
              <a:lnSpc>
                <a:spcPct val="90000"/>
              </a:lnSpc>
            </a:pPr>
            <a:r>
              <a:rPr lang="en-US" altLang="en-US" dirty="0">
                <a:ea typeface="ＭＳ Ｐゴシック" panose="020B0600070205080204" pitchFamily="34" charset="-128"/>
              </a:rPr>
              <a:t>produces glycoprotein </a:t>
            </a:r>
            <a:br>
              <a:rPr lang="en-US" altLang="en-US" dirty="0">
                <a:ea typeface="ＭＳ Ｐゴシック" panose="020B0600070205080204" pitchFamily="34" charset="-128"/>
              </a:rPr>
            </a:br>
            <a:r>
              <a:rPr lang="en-US" altLang="en-US" dirty="0">
                <a:ea typeface="ＭＳ Ｐゴシック" panose="020B0600070205080204" pitchFamily="34" charset="-128"/>
              </a:rPr>
              <a:t>antigen markers on the </a:t>
            </a:r>
            <a:br>
              <a:rPr lang="en-US" altLang="en-US" dirty="0">
                <a:ea typeface="ＭＳ Ｐゴシック" panose="020B0600070205080204" pitchFamily="34" charset="-128"/>
              </a:rPr>
            </a:br>
            <a:r>
              <a:rPr lang="en-US" altLang="en-US" dirty="0">
                <a:ea typeface="ＭＳ Ｐゴシック" panose="020B0600070205080204" pitchFamily="34" charset="-128"/>
              </a:rPr>
              <a:t>surface of red blood cells</a:t>
            </a:r>
          </a:p>
        </p:txBody>
      </p:sp>
      <p:pic>
        <p:nvPicPr>
          <p:cNvPr id="379908" name="Picture 4">
            <a:extLst>
              <a:ext uri="{FF2B5EF4-FFF2-40B4-BE49-F238E27FC236}">
                <a16:creationId xmlns:a16="http://schemas.microsoft.com/office/drawing/2014/main" id="{74D5D881-AF89-E24E-B467-6F6D26964F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75" y="1968500"/>
            <a:ext cx="2743200" cy="2047875"/>
          </a:xfrm>
          <a:prstGeom prst="rect">
            <a:avLst/>
          </a:prstGeom>
          <a:noFill/>
          <a:ln w="9525">
            <a:solidFill>
              <a:srgbClr val="582B00"/>
            </a:solidFill>
            <a:miter lim="800000"/>
            <a:headEnd/>
            <a:tailEnd/>
          </a:ln>
          <a:effectLst>
            <a:outerShdw dist="35921" dir="2700000" algn="ctr" rotWithShape="0">
              <a:srgbClr val="201A17">
                <a:alpha val="7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385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9907">
                                            <p:txEl>
                                              <p:pRg st="0" end="0"/>
                                            </p:txEl>
                                          </p:spTgt>
                                        </p:tgtEl>
                                        <p:attrNameLst>
                                          <p:attrName>style.visibility</p:attrName>
                                        </p:attrNameLst>
                                      </p:cBhvr>
                                      <p:to>
                                        <p:strVal val="visible"/>
                                      </p:to>
                                    </p:set>
                                    <p:anim calcmode="lin" valueType="num">
                                      <p:cBhvr additive="base">
                                        <p:cTn id="7" dur="500" fill="hold"/>
                                        <p:tgtEl>
                                          <p:spTgt spid="379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99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9907">
                                            <p:txEl>
                                              <p:pRg st="1" end="1"/>
                                            </p:txEl>
                                          </p:spTgt>
                                        </p:tgtEl>
                                        <p:attrNameLst>
                                          <p:attrName>style.visibility</p:attrName>
                                        </p:attrNameLst>
                                      </p:cBhvr>
                                      <p:to>
                                        <p:strVal val="visible"/>
                                      </p:to>
                                    </p:set>
                                    <p:anim calcmode="lin" valueType="num">
                                      <p:cBhvr additive="base">
                                        <p:cTn id="13" dur="500" fill="hold"/>
                                        <p:tgtEl>
                                          <p:spTgt spid="379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990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9907">
                                            <p:txEl>
                                              <p:pRg st="2" end="2"/>
                                            </p:txEl>
                                          </p:spTgt>
                                        </p:tgtEl>
                                        <p:attrNameLst>
                                          <p:attrName>style.visibility</p:attrName>
                                        </p:attrNameLst>
                                      </p:cBhvr>
                                      <p:to>
                                        <p:strVal val="visible"/>
                                      </p:to>
                                    </p:set>
                                    <p:anim calcmode="lin" valueType="num">
                                      <p:cBhvr additive="base">
                                        <p:cTn id="19" dur="500" fill="hold"/>
                                        <p:tgtEl>
                                          <p:spTgt spid="3799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990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9907">
                                            <p:txEl>
                                              <p:pRg st="3" end="3"/>
                                            </p:txEl>
                                          </p:spTgt>
                                        </p:tgtEl>
                                        <p:attrNameLst>
                                          <p:attrName>style.visibility</p:attrName>
                                        </p:attrNameLst>
                                      </p:cBhvr>
                                      <p:to>
                                        <p:strVal val="visible"/>
                                      </p:to>
                                    </p:set>
                                    <p:anim calcmode="lin" valueType="num">
                                      <p:cBhvr additive="base">
                                        <p:cTn id="25" dur="500" fill="hold"/>
                                        <p:tgtEl>
                                          <p:spTgt spid="3799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990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9907">
                                            <p:txEl>
                                              <p:pRg st="4" end="4"/>
                                            </p:txEl>
                                          </p:spTgt>
                                        </p:tgtEl>
                                        <p:attrNameLst>
                                          <p:attrName>style.visibility</p:attrName>
                                        </p:attrNameLst>
                                      </p:cBhvr>
                                      <p:to>
                                        <p:strVal val="visible"/>
                                      </p:to>
                                    </p:set>
                                    <p:anim calcmode="lin" valueType="num">
                                      <p:cBhvr additive="base">
                                        <p:cTn id="31" dur="500" fill="hold"/>
                                        <p:tgtEl>
                                          <p:spTgt spid="3799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990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9907">
                                            <p:txEl>
                                              <p:pRg st="5" end="5"/>
                                            </p:txEl>
                                          </p:spTgt>
                                        </p:tgtEl>
                                        <p:attrNameLst>
                                          <p:attrName>style.visibility</p:attrName>
                                        </p:attrNameLst>
                                      </p:cBhvr>
                                      <p:to>
                                        <p:strVal val="visible"/>
                                      </p:to>
                                    </p:set>
                                    <p:anim calcmode="lin" valueType="num">
                                      <p:cBhvr additive="base">
                                        <p:cTn id="37" dur="500" fill="hold"/>
                                        <p:tgtEl>
                                          <p:spTgt spid="37990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990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9907">
                                            <p:txEl>
                                              <p:pRg st="6" end="6"/>
                                            </p:txEl>
                                          </p:spTgt>
                                        </p:tgtEl>
                                        <p:attrNameLst>
                                          <p:attrName>style.visibility</p:attrName>
                                        </p:attrNameLst>
                                      </p:cBhvr>
                                      <p:to>
                                        <p:strVal val="visible"/>
                                      </p:to>
                                    </p:set>
                                    <p:anim calcmode="lin" valueType="num">
                                      <p:cBhvr additive="base">
                                        <p:cTn id="43" dur="500" fill="hold"/>
                                        <p:tgtEl>
                                          <p:spTgt spid="37990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990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9907">
                                            <p:txEl>
                                              <p:pRg st="7" end="7"/>
                                            </p:txEl>
                                          </p:spTgt>
                                        </p:tgtEl>
                                        <p:attrNameLst>
                                          <p:attrName>style.visibility</p:attrName>
                                        </p:attrNameLst>
                                      </p:cBhvr>
                                      <p:to>
                                        <p:strVal val="visible"/>
                                      </p:to>
                                    </p:set>
                                    <p:anim calcmode="lin" valueType="num">
                                      <p:cBhvr additive="base">
                                        <p:cTn id="49" dur="500" fill="hold"/>
                                        <p:tgtEl>
                                          <p:spTgt spid="37990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990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79907">
                                            <p:txEl>
                                              <p:pRg st="8" end="8"/>
                                            </p:txEl>
                                          </p:spTgt>
                                        </p:tgtEl>
                                        <p:attrNameLst>
                                          <p:attrName>style.visibility</p:attrName>
                                        </p:attrNameLst>
                                      </p:cBhvr>
                                      <p:to>
                                        <p:strVal val="visible"/>
                                      </p:to>
                                    </p:set>
                                    <p:anim calcmode="lin" valueType="num">
                                      <p:cBhvr additive="base">
                                        <p:cTn id="55" dur="500" fill="hold"/>
                                        <p:tgtEl>
                                          <p:spTgt spid="37990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7990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D6393F66-CD9C-7E40-99D1-AE586BC00605}"/>
              </a:ext>
            </a:extLst>
          </p:cNvPr>
          <p:cNvSpPr>
            <a:spLocks noChangeArrowheads="1"/>
          </p:cNvSpPr>
          <p:nvPr/>
        </p:nvSpPr>
        <p:spPr bwMode="auto">
          <a:xfrm>
            <a:off x="639763" y="669925"/>
            <a:ext cx="68754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3000">
                <a:solidFill>
                  <a:schemeClr val="tx2"/>
                </a:solidFill>
              </a:rPr>
              <a:t>Mendel collected data for 7 pea traits</a:t>
            </a:r>
            <a:endParaRPr lang="en-US" altLang="en-US" sz="3000">
              <a:solidFill>
                <a:srgbClr val="0F116A"/>
              </a:solidFill>
            </a:endParaRPr>
          </a:p>
        </p:txBody>
      </p:sp>
      <p:pic>
        <p:nvPicPr>
          <p:cNvPr id="377864" name="Picture 8" descr="table13-01_seven_charac">
            <a:extLst>
              <a:ext uri="{FF2B5EF4-FFF2-40B4-BE49-F238E27FC236}">
                <a16:creationId xmlns:a16="http://schemas.microsoft.com/office/drawing/2014/main" id="{737E1344-32C9-0143-8062-52BC3D5CA5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11"/>
          <a:stretch>
            <a:fillRect/>
          </a:stretch>
        </p:blipFill>
        <p:spPr bwMode="auto">
          <a:xfrm>
            <a:off x="1295400" y="1228725"/>
            <a:ext cx="66294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377864"/>
                                        </p:tgtEl>
                                        <p:attrNameLst>
                                          <p:attrName>style.visibility</p:attrName>
                                        </p:attrNameLst>
                                      </p:cBhvr>
                                      <p:to>
                                        <p:strVal val="visible"/>
                                      </p:to>
                                    </p:set>
                                    <p:animEffect transition="in" filter="wipe(left)">
                                      <p:cBhvr>
                                        <p:cTn id="7" dur="500"/>
                                        <p:tgtEl>
                                          <p:spTgt spid="37786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EB32334-3AC7-5E46-987D-FC65A6D44B48}"/>
              </a:ext>
            </a:extLst>
          </p:cNvPr>
          <p:cNvSpPr>
            <a:spLocks noGrp="1" noChangeArrowheads="1"/>
          </p:cNvSpPr>
          <p:nvPr>
            <p:ph type="title"/>
          </p:nvPr>
        </p:nvSpPr>
        <p:spPr/>
        <p:txBody>
          <a:bodyPr/>
          <a:lstStyle/>
          <a:p>
            <a:pPr eaLnBrk="1" hangingPunct="1"/>
            <a:r>
              <a:rPr lang="en-US" altLang="en-US"/>
              <a:t>Genetics of Blood type</a:t>
            </a:r>
          </a:p>
        </p:txBody>
      </p:sp>
      <p:graphicFrame>
        <p:nvGraphicFramePr>
          <p:cNvPr id="462988" name="Group 140">
            <a:extLst>
              <a:ext uri="{FF2B5EF4-FFF2-40B4-BE49-F238E27FC236}">
                <a16:creationId xmlns:a16="http://schemas.microsoft.com/office/drawing/2014/main" id="{BE270A1C-D641-904C-8C28-004F7ABE5FFC}"/>
              </a:ext>
            </a:extLst>
          </p:cNvPr>
          <p:cNvGraphicFramePr>
            <a:graphicFrameLocks noGrp="1"/>
          </p:cNvGraphicFramePr>
          <p:nvPr/>
        </p:nvGraphicFramePr>
        <p:xfrm>
          <a:off x="127000" y="1574800"/>
          <a:ext cx="8929688" cy="4419600"/>
        </p:xfrm>
        <a:graphic>
          <a:graphicData uri="http://schemas.openxmlformats.org/drawingml/2006/table">
            <a:tbl>
              <a:tblPr/>
              <a:tblGrid>
                <a:gridCol w="1460500">
                  <a:extLst>
                    <a:ext uri="{9D8B030D-6E8A-4147-A177-3AD203B41FA5}">
                      <a16:colId xmlns:a16="http://schemas.microsoft.com/office/drawing/2014/main" val="3031644329"/>
                    </a:ext>
                  </a:extLst>
                </a:gridCol>
                <a:gridCol w="1714500">
                  <a:extLst>
                    <a:ext uri="{9D8B030D-6E8A-4147-A177-3AD203B41FA5}">
                      <a16:colId xmlns:a16="http://schemas.microsoft.com/office/drawing/2014/main" val="3953761620"/>
                    </a:ext>
                  </a:extLst>
                </a:gridCol>
                <a:gridCol w="2000250">
                  <a:extLst>
                    <a:ext uri="{9D8B030D-6E8A-4147-A177-3AD203B41FA5}">
                      <a16:colId xmlns:a16="http://schemas.microsoft.com/office/drawing/2014/main" val="877685873"/>
                    </a:ext>
                  </a:extLst>
                </a:gridCol>
                <a:gridCol w="2087563">
                  <a:extLst>
                    <a:ext uri="{9D8B030D-6E8A-4147-A177-3AD203B41FA5}">
                      <a16:colId xmlns:a16="http://schemas.microsoft.com/office/drawing/2014/main" val="654635987"/>
                    </a:ext>
                  </a:extLst>
                </a:gridCol>
                <a:gridCol w="1666875">
                  <a:extLst>
                    <a:ext uri="{9D8B030D-6E8A-4147-A177-3AD203B41FA5}">
                      <a16:colId xmlns:a16="http://schemas.microsoft.com/office/drawing/2014/main" val="3522631768"/>
                    </a:ext>
                  </a:extLst>
                </a:gridCol>
              </a:tblGrid>
              <a:tr h="419100">
                <a:tc>
                  <a:txBody>
                    <a:bodyPr/>
                    <a:lstStyle>
                      <a:lvl1pPr marL="58738"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58738"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pheno-type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116A"/>
                    </a:solidFill>
                  </a:tcPr>
                </a:tc>
                <a:tc>
                  <a:txBody>
                    <a:bodyPr/>
                    <a:lstStyle>
                      <a:lvl1pPr marL="31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genotype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116A"/>
                    </a:solidFill>
                  </a:tcPr>
                </a:tc>
                <a:tc>
                  <a:txBody>
                    <a:bodyPr/>
                    <a:lstStyle>
                      <a:lvl1pPr marL="31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31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antigen</a:t>
                      </a:r>
                      <a:b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b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on RBC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116A"/>
                    </a:solidFill>
                  </a:tcPr>
                </a:tc>
                <a:tc>
                  <a:txBody>
                    <a:bodyPr/>
                    <a:lstStyle>
                      <a:lvl1pPr marL="58738"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58738"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antibodies</a:t>
                      </a:r>
                      <a:b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b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in blood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116A"/>
                    </a:solidFill>
                  </a:tcPr>
                </a:tc>
                <a:tc>
                  <a:txBody>
                    <a:bodyPr/>
                    <a:lstStyle>
                      <a:lvl1pPr marL="58738"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58738"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donation</a:t>
                      </a:r>
                      <a:b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br>
                      <a:r>
                        <a:rPr kumimoji="0" lang="en-US" altLang="en-US" sz="2600" b="1" i="0" u="none" strike="noStrike" cap="none" normalizeH="0" baseline="0">
                          <a:ln>
                            <a:noFill/>
                          </a:ln>
                          <a:solidFill>
                            <a:schemeClr val="bg1"/>
                          </a:solidFill>
                          <a:effectLst/>
                          <a:latin typeface="Arial" panose="020B0604020202020204" pitchFamily="34" charset="0"/>
                          <a:ea typeface="ＭＳ Ｐゴシック" panose="020B0600070205080204" pitchFamily="34" charset="-128"/>
                        </a:rPr>
                        <a:t>status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F116A"/>
                    </a:solidFill>
                  </a:tcPr>
                </a:tc>
                <a:extLst>
                  <a:ext uri="{0D108BD9-81ED-4DB2-BD59-A6C34878D82A}">
                    <a16:rowId xmlns:a16="http://schemas.microsoft.com/office/drawing/2014/main" val="569967207"/>
                  </a:ext>
                </a:extLst>
              </a:tr>
              <a:tr h="812800">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A </a:t>
                      </a: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A </a:t>
                      </a:r>
                      <a:r>
                        <a:rPr kumimoji="0" lang="en-US" altLang="en-US" sz="2200" b="1" i="0" u="none" strike="noStrike" cap="none" normalizeH="0" baseline="30000">
                          <a:ln>
                            <a:noFill/>
                          </a:ln>
                          <a:solidFill>
                            <a:srgbClr val="CC0000"/>
                          </a:solidFill>
                          <a:effectLst/>
                          <a:latin typeface="Arial" panose="020B0604020202020204" pitchFamily="34" charset="0"/>
                          <a:ea typeface="ＭＳ Ｐゴシック" panose="020B0600070205080204" pitchFamily="34" charset="-128"/>
                        </a:rPr>
                        <a:t>or</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 </a:t>
                      </a: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A </a:t>
                      </a:r>
                      <a:r>
                        <a:rPr kumimoji="0" lang="en-US" altLang="en-US" sz="3000" b="1" i="1"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endPar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type A</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 antigens</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on surface </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of RBC</a:t>
                      </a:r>
                      <a:endParaRPr kumimoji="0" lang="en-US" altLang="en-US" sz="2600" b="1"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anti-B</a:t>
                      </a:r>
                      <a:r>
                        <a:rPr kumimoji="0" lang="en-US" altLang="en-US" sz="1600" b="1" i="0" u="none" strike="noStrike" cap="none" normalizeH="0" baseline="0">
                          <a:ln>
                            <a:noFill/>
                          </a:ln>
                          <a:solidFill>
                            <a:srgbClr val="CC0000"/>
                          </a:solidFill>
                          <a:effectLst/>
                          <a:latin typeface="Arial" panose="020B0604020202020204" pitchFamily="34" charset="0"/>
                          <a:ea typeface="ＭＳ Ｐゴシック" panose="020B0600070205080204" pitchFamily="34" charset="-128"/>
                        </a:rPr>
                        <a:t> </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antibodies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__</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9407440"/>
                  </a:ext>
                </a:extLst>
              </a:tr>
              <a:tr h="812800">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B</a:t>
                      </a:r>
                      <a:endParaRPr kumimoji="0" lang="en-US" altLang="en-US" sz="2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B </a:t>
                      </a: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B </a:t>
                      </a:r>
                      <a:r>
                        <a:rPr kumimoji="0" lang="en-US" altLang="en-US" sz="2200" b="1" i="0" u="none" strike="noStrike" cap="none" normalizeH="0" baseline="30000">
                          <a:ln>
                            <a:noFill/>
                          </a:ln>
                          <a:solidFill>
                            <a:srgbClr val="CC0000"/>
                          </a:solidFill>
                          <a:effectLst/>
                          <a:latin typeface="Arial" panose="020B0604020202020204" pitchFamily="34" charset="0"/>
                          <a:ea typeface="ＭＳ Ｐゴシック" panose="020B0600070205080204" pitchFamily="34" charset="-128"/>
                        </a:rPr>
                        <a:t>or</a:t>
                      </a: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 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B </a:t>
                      </a:r>
                      <a:r>
                        <a:rPr kumimoji="0" lang="en-US" altLang="en-US" sz="3000" b="1" i="1"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type B</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 antigens</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on surface </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of RBC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anti-A</a:t>
                      </a:r>
                      <a:r>
                        <a:rPr kumimoji="0" lang="en-US" altLang="en-US" sz="1600" b="1" i="0" u="none" strike="noStrike" cap="none" normalizeH="0" baseline="0">
                          <a:ln>
                            <a:noFill/>
                          </a:ln>
                          <a:solidFill>
                            <a:srgbClr val="CC0000"/>
                          </a:solidFill>
                          <a:effectLst/>
                          <a:latin typeface="Arial" panose="020B0604020202020204" pitchFamily="34" charset="0"/>
                          <a:ea typeface="ＭＳ Ｐゴシック" panose="020B0600070205080204" pitchFamily="34" charset="-128"/>
                        </a:rPr>
                        <a:t> </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antibodies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__</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156742303"/>
                  </a:ext>
                </a:extLst>
              </a:tr>
              <a:tr h="812800">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AB</a:t>
                      </a:r>
                      <a:endParaRPr kumimoji="0" lang="en-US" altLang="en-US" sz="2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A </a:t>
                      </a: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0"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B</a:t>
                      </a:r>
                      <a:endPar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both type A &amp; </a:t>
                      </a:r>
                      <a:b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b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type B</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 antigens </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on surface </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of RBC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8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no</a:t>
                      </a:r>
                      <a:r>
                        <a:rPr kumimoji="0" lang="en-US" altLang="en-US" sz="1600" b="1" i="0" u="none" strike="noStrike" cap="none" normalizeH="0" baseline="0">
                          <a:ln>
                            <a:noFill/>
                          </a:ln>
                          <a:solidFill>
                            <a:srgbClr val="CC0000"/>
                          </a:solidFill>
                          <a:effectLst/>
                          <a:latin typeface="Arial" panose="020B0604020202020204" pitchFamily="34" charset="0"/>
                          <a:ea typeface="ＭＳ Ｐゴシック" panose="020B0600070205080204" pitchFamily="34" charset="-128"/>
                        </a:rPr>
                        <a:t> </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antibodies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80000"/>
                        </a:lnSpc>
                        <a:spcBef>
                          <a:spcPct val="20000"/>
                        </a:spcBef>
                        <a:spcAft>
                          <a:spcPct val="0"/>
                        </a:spcAft>
                        <a:buClr>
                          <a:srgbClr val="0F116A"/>
                        </a:buClr>
                        <a:buSzPct val="120000"/>
                        <a:buFont typeface="Wingdings" pitchFamily="2" charset="2"/>
                        <a:buNone/>
                        <a:tabLst/>
                      </a:pPr>
                      <a:r>
                        <a:rPr kumimoji="0" lang="en-US" altLang="en-US" sz="23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universal recipient</a:t>
                      </a:r>
                      <a:endPar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91800033"/>
                  </a:ext>
                </a:extLst>
              </a:tr>
              <a:tr h="812800">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a:t>
                      </a:r>
                      <a:endParaRPr kumimoji="0" lang="en-US" altLang="en-US" sz="2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3000" b="1" i="1"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r>
                        <a:rPr kumimoji="0" lang="en-US" altLang="en-US" sz="3000" b="1" i="1" u="none" strike="noStrike" cap="none" normalizeH="0" baseline="30000">
                          <a:ln>
                            <a:noFill/>
                          </a:ln>
                          <a:solidFill>
                            <a:srgbClr val="0F116A"/>
                          </a:solidFill>
                          <a:effectLst/>
                          <a:latin typeface="Arial" panose="020B0604020202020204" pitchFamily="34" charset="0"/>
                          <a:ea typeface="ＭＳ Ｐゴシック" panose="020B0600070205080204" pitchFamily="34" charset="-128"/>
                        </a:rPr>
                        <a:t> </a:t>
                      </a:r>
                      <a:r>
                        <a:rPr kumimoji="0" lang="en-US" altLang="en-US" sz="3000" b="1" i="1"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i</a:t>
                      </a:r>
                      <a:endParaRPr kumimoji="0" lang="en-US" altLang="en-US" sz="30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no antigens</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 </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on surface </a:t>
                      </a:r>
                      <a:b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b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of RBC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16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anti-A &amp; anti-B</a:t>
                      </a:r>
                      <a:r>
                        <a:rPr kumimoji="0" lang="en-US" altLang="en-US" sz="1600" b="1" i="0" u="none" strike="noStrike" cap="none" normalizeH="0" baseline="0">
                          <a:ln>
                            <a:noFill/>
                          </a:ln>
                          <a:solidFill>
                            <a:srgbClr val="CC0000"/>
                          </a:solidFill>
                          <a:effectLst/>
                          <a:latin typeface="Arial" panose="020B0604020202020204" pitchFamily="34" charset="0"/>
                          <a:ea typeface="ＭＳ Ｐゴシック" panose="020B0600070205080204" pitchFamily="34" charset="-128"/>
                        </a:rPr>
                        <a:t> </a:t>
                      </a:r>
                      <a:r>
                        <a:rPr kumimoji="0" lang="en-US" altLang="en-US" sz="16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rPr>
                        <a:t>antibodies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marL="117475" algn="l">
                        <a:spcBef>
                          <a:spcPct val="20000"/>
                        </a:spcBef>
                        <a:buClr>
                          <a:srgbClr val="0F116A"/>
                        </a:buClr>
                        <a:buSzPct val="120000"/>
                        <a:buFont typeface="Wingdings" pitchFamily="2" charset="2"/>
                        <a:defRPr sz="2600" b="1">
                          <a:solidFill>
                            <a:srgbClr val="0F116A"/>
                          </a:solidFill>
                          <a:latin typeface="Arial" panose="020B0604020202020204" pitchFamily="34" charset="0"/>
                          <a:ea typeface="ＭＳ Ｐゴシック" panose="020B0600070205080204" pitchFamily="34" charset="-128"/>
                        </a:defRPr>
                      </a:lvl1pPr>
                      <a:lvl2pPr marL="37931725" indent="-37474525" algn="l">
                        <a:spcBef>
                          <a:spcPct val="20000"/>
                        </a:spcBef>
                        <a:buClr>
                          <a:schemeClr val="tx1"/>
                        </a:buClr>
                        <a:buSzPct val="60000"/>
                        <a:buFont typeface="Wingdings" pitchFamily="2" charset="2"/>
                        <a:defRPr sz="2400" b="1">
                          <a:solidFill>
                            <a:schemeClr val="tx1"/>
                          </a:solidFill>
                          <a:latin typeface="Arial" panose="020B0604020202020204" pitchFamily="34" charset="0"/>
                          <a:ea typeface="ＭＳ Ｐゴシック" panose="020B0600070205080204" pitchFamily="34" charset="-128"/>
                        </a:defRPr>
                      </a:lvl2pPr>
                      <a:lvl3pPr>
                        <a:spcBef>
                          <a:spcPct val="20000"/>
                        </a:spcBef>
                        <a:defRPr sz="2000" b="1">
                          <a:solidFill>
                            <a:srgbClr val="0F116A"/>
                          </a:solidFill>
                          <a:latin typeface="Arial" panose="020B0604020202020204" pitchFamily="34" charset="0"/>
                          <a:ea typeface="ＭＳ Ｐゴシック" panose="020B0600070205080204" pitchFamily="34" charset="-128"/>
                        </a:defRPr>
                      </a:lvl3pPr>
                      <a:lvl4pPr>
                        <a:spcBef>
                          <a:spcPct val="20000"/>
                        </a:spcBef>
                        <a:defRPr b="1">
                          <a:solidFill>
                            <a:schemeClr val="tx1"/>
                          </a:solidFill>
                          <a:latin typeface="Arial" panose="020B0604020202020204" pitchFamily="34" charset="0"/>
                          <a:ea typeface="ＭＳ Ｐゴシック" panose="020B0600070205080204" pitchFamily="34" charset="-128"/>
                        </a:defRPr>
                      </a:lvl4pPr>
                      <a:lvl5pPr>
                        <a:spcBef>
                          <a:spcPct val="20000"/>
                        </a:spcBef>
                        <a:defRPr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117475" marR="0" lvl="0" indent="0" algn="ctr" defTabSz="914400" rtl="0" eaLnBrk="1" fontAlgn="base" latinLnBrk="0" hangingPunct="1">
                        <a:lnSpc>
                          <a:spcPct val="100000"/>
                        </a:lnSpc>
                        <a:spcBef>
                          <a:spcPct val="20000"/>
                        </a:spcBef>
                        <a:spcAft>
                          <a:spcPct val="0"/>
                        </a:spcAft>
                        <a:buClr>
                          <a:srgbClr val="0F116A"/>
                        </a:buClr>
                        <a:buSzPct val="120000"/>
                        <a:buFont typeface="Wingdings" pitchFamily="2" charset="2"/>
                        <a:buNone/>
                        <a:tabLst/>
                      </a:pPr>
                      <a:r>
                        <a:rPr kumimoji="0" lang="en-US" altLang="en-US" sz="2300" b="1" i="0" u="sng" strike="noStrike" cap="none" normalizeH="0" baseline="0">
                          <a:ln>
                            <a:noFill/>
                          </a:ln>
                          <a:solidFill>
                            <a:srgbClr val="CC0000"/>
                          </a:solidFill>
                          <a:effectLst/>
                          <a:latin typeface="Arial" panose="020B0604020202020204" pitchFamily="34" charset="0"/>
                          <a:ea typeface="ＭＳ Ｐゴシック" panose="020B0600070205080204" pitchFamily="34" charset="-128"/>
                        </a:rPr>
                        <a:t>universal donor</a:t>
                      </a:r>
                      <a:endParaRPr kumimoji="0" lang="en-US" altLang="en-US" sz="2300" b="1" i="0" u="none" strike="noStrike" cap="none" normalizeH="0" baseline="0">
                        <a:ln>
                          <a:noFill/>
                        </a:ln>
                        <a:solidFill>
                          <a:srgbClr val="0F116A"/>
                        </a:solidFill>
                        <a:effectLst/>
                        <a:latin typeface="Arial" panose="020B0604020202020204" pitchFamily="34" charset="0"/>
                        <a:ea typeface="ＭＳ Ｐゴシック" panose="020B0600070205080204" pitchFamily="34" charset="-12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3380405693"/>
                  </a:ext>
                </a:extLst>
              </a:tr>
            </a:tbl>
          </a:graphicData>
        </a:graphic>
      </p:graphicFrame>
      <p:sp>
        <p:nvSpPr>
          <p:cNvPr id="462967" name="Rectangle 119">
            <a:extLst>
              <a:ext uri="{FF2B5EF4-FFF2-40B4-BE49-F238E27FC236}">
                <a16:creationId xmlns:a16="http://schemas.microsoft.com/office/drawing/2014/main" id="{50615B59-DE58-1040-8022-AC58157A3BC7}"/>
              </a:ext>
            </a:extLst>
          </p:cNvPr>
          <p:cNvSpPr>
            <a:spLocks noChangeArrowheads="1"/>
          </p:cNvSpPr>
          <p:nvPr/>
        </p:nvSpPr>
        <p:spPr bwMode="auto">
          <a:xfrm>
            <a:off x="1651000" y="2562225"/>
            <a:ext cx="1601788" cy="671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68" name="Rectangle 120">
            <a:extLst>
              <a:ext uri="{FF2B5EF4-FFF2-40B4-BE49-F238E27FC236}">
                <a16:creationId xmlns:a16="http://schemas.microsoft.com/office/drawing/2014/main" id="{B6B5709A-4587-7249-892B-482C3D29CC92}"/>
              </a:ext>
            </a:extLst>
          </p:cNvPr>
          <p:cNvSpPr>
            <a:spLocks noChangeArrowheads="1"/>
          </p:cNvSpPr>
          <p:nvPr/>
        </p:nvSpPr>
        <p:spPr bwMode="auto">
          <a:xfrm>
            <a:off x="3563938" y="2514600"/>
            <a:ext cx="681037"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69" name="Rectangle 121">
            <a:extLst>
              <a:ext uri="{FF2B5EF4-FFF2-40B4-BE49-F238E27FC236}">
                <a16:creationId xmlns:a16="http://schemas.microsoft.com/office/drawing/2014/main" id="{39FFAECA-F2C4-DB45-BCFE-CF95AC9F45CE}"/>
              </a:ext>
            </a:extLst>
          </p:cNvPr>
          <p:cNvSpPr>
            <a:spLocks noChangeArrowheads="1"/>
          </p:cNvSpPr>
          <p:nvPr/>
        </p:nvSpPr>
        <p:spPr bwMode="auto">
          <a:xfrm>
            <a:off x="5357813" y="2514600"/>
            <a:ext cx="823912"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71" name="Rectangle 123">
            <a:extLst>
              <a:ext uri="{FF2B5EF4-FFF2-40B4-BE49-F238E27FC236}">
                <a16:creationId xmlns:a16="http://schemas.microsoft.com/office/drawing/2014/main" id="{3FD4E542-52E1-0140-93E2-8CF6734E701C}"/>
              </a:ext>
            </a:extLst>
          </p:cNvPr>
          <p:cNvSpPr>
            <a:spLocks noChangeArrowheads="1"/>
          </p:cNvSpPr>
          <p:nvPr/>
        </p:nvSpPr>
        <p:spPr bwMode="auto">
          <a:xfrm>
            <a:off x="1684338" y="3360738"/>
            <a:ext cx="1568450" cy="6715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72" name="Rectangle 124">
            <a:extLst>
              <a:ext uri="{FF2B5EF4-FFF2-40B4-BE49-F238E27FC236}">
                <a16:creationId xmlns:a16="http://schemas.microsoft.com/office/drawing/2014/main" id="{608CE2EF-C8AC-5241-B1F5-F50C3A1FD96D}"/>
              </a:ext>
            </a:extLst>
          </p:cNvPr>
          <p:cNvSpPr>
            <a:spLocks noChangeArrowheads="1"/>
          </p:cNvSpPr>
          <p:nvPr/>
        </p:nvSpPr>
        <p:spPr bwMode="auto">
          <a:xfrm>
            <a:off x="3357563" y="3352800"/>
            <a:ext cx="866775" cy="22225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73" name="Rectangle 125">
            <a:extLst>
              <a:ext uri="{FF2B5EF4-FFF2-40B4-BE49-F238E27FC236}">
                <a16:creationId xmlns:a16="http://schemas.microsoft.com/office/drawing/2014/main" id="{F7E1F0E5-7F1C-C64B-BD4B-FECD09F71188}"/>
              </a:ext>
            </a:extLst>
          </p:cNvPr>
          <p:cNvSpPr>
            <a:spLocks noChangeArrowheads="1"/>
          </p:cNvSpPr>
          <p:nvPr/>
        </p:nvSpPr>
        <p:spPr bwMode="auto">
          <a:xfrm>
            <a:off x="5500688" y="3360738"/>
            <a:ext cx="676275" cy="6715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74" name="Rectangle 126">
            <a:extLst>
              <a:ext uri="{FF2B5EF4-FFF2-40B4-BE49-F238E27FC236}">
                <a16:creationId xmlns:a16="http://schemas.microsoft.com/office/drawing/2014/main" id="{B170F51A-CA7F-BA4B-8F48-D7AD7BC14B2C}"/>
              </a:ext>
            </a:extLst>
          </p:cNvPr>
          <p:cNvSpPr>
            <a:spLocks noChangeArrowheads="1"/>
          </p:cNvSpPr>
          <p:nvPr/>
        </p:nvSpPr>
        <p:spPr bwMode="auto">
          <a:xfrm>
            <a:off x="1811338" y="4238625"/>
            <a:ext cx="1379537"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76" name="Rectangle 128">
            <a:extLst>
              <a:ext uri="{FF2B5EF4-FFF2-40B4-BE49-F238E27FC236}">
                <a16:creationId xmlns:a16="http://schemas.microsoft.com/office/drawing/2014/main" id="{9A2EF5A7-81E1-EA41-AC5D-010E65DA2E0F}"/>
              </a:ext>
            </a:extLst>
          </p:cNvPr>
          <p:cNvSpPr>
            <a:spLocks noChangeArrowheads="1"/>
          </p:cNvSpPr>
          <p:nvPr/>
        </p:nvSpPr>
        <p:spPr bwMode="auto">
          <a:xfrm>
            <a:off x="5549900" y="4159250"/>
            <a:ext cx="481013" cy="96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79" name="Rectangle 131">
            <a:extLst>
              <a:ext uri="{FF2B5EF4-FFF2-40B4-BE49-F238E27FC236}">
                <a16:creationId xmlns:a16="http://schemas.microsoft.com/office/drawing/2014/main" id="{0FFBB60F-9800-184F-90ED-DA8138157D75}"/>
              </a:ext>
            </a:extLst>
          </p:cNvPr>
          <p:cNvSpPr>
            <a:spLocks noChangeArrowheads="1"/>
          </p:cNvSpPr>
          <p:nvPr/>
        </p:nvSpPr>
        <p:spPr bwMode="auto">
          <a:xfrm>
            <a:off x="7566025" y="4183063"/>
            <a:ext cx="1403350" cy="96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80" name="Rectangle 132">
            <a:extLst>
              <a:ext uri="{FF2B5EF4-FFF2-40B4-BE49-F238E27FC236}">
                <a16:creationId xmlns:a16="http://schemas.microsoft.com/office/drawing/2014/main" id="{B6B11BB8-D824-0042-A054-5E02B7E1A65E}"/>
              </a:ext>
            </a:extLst>
          </p:cNvPr>
          <p:cNvSpPr>
            <a:spLocks noChangeArrowheads="1"/>
          </p:cNvSpPr>
          <p:nvPr/>
        </p:nvSpPr>
        <p:spPr bwMode="auto">
          <a:xfrm>
            <a:off x="1930400" y="5259388"/>
            <a:ext cx="1157288" cy="6715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81" name="Rectangle 133">
            <a:extLst>
              <a:ext uri="{FF2B5EF4-FFF2-40B4-BE49-F238E27FC236}">
                <a16:creationId xmlns:a16="http://schemas.microsoft.com/office/drawing/2014/main" id="{A949AF66-5970-F84D-AD7C-F1076378C3F2}"/>
              </a:ext>
            </a:extLst>
          </p:cNvPr>
          <p:cNvSpPr>
            <a:spLocks noChangeArrowheads="1"/>
          </p:cNvSpPr>
          <p:nvPr/>
        </p:nvSpPr>
        <p:spPr bwMode="auto">
          <a:xfrm>
            <a:off x="3414713" y="5227638"/>
            <a:ext cx="1639887" cy="2778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82" name="Rectangle 134">
            <a:extLst>
              <a:ext uri="{FF2B5EF4-FFF2-40B4-BE49-F238E27FC236}">
                <a16:creationId xmlns:a16="http://schemas.microsoft.com/office/drawing/2014/main" id="{841488AA-42E6-0649-A020-98784E60FEFE}"/>
              </a:ext>
            </a:extLst>
          </p:cNvPr>
          <p:cNvSpPr>
            <a:spLocks noChangeArrowheads="1"/>
          </p:cNvSpPr>
          <p:nvPr/>
        </p:nvSpPr>
        <p:spPr bwMode="auto">
          <a:xfrm>
            <a:off x="5478463" y="5219700"/>
            <a:ext cx="1708150" cy="3667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2983" name="Rectangle 135">
            <a:extLst>
              <a:ext uri="{FF2B5EF4-FFF2-40B4-BE49-F238E27FC236}">
                <a16:creationId xmlns:a16="http://schemas.microsoft.com/office/drawing/2014/main" id="{ED3DA4D8-8452-AC40-8CC3-80995F4141DC}"/>
              </a:ext>
            </a:extLst>
          </p:cNvPr>
          <p:cNvSpPr>
            <a:spLocks noChangeArrowheads="1"/>
          </p:cNvSpPr>
          <p:nvPr/>
        </p:nvSpPr>
        <p:spPr bwMode="auto">
          <a:xfrm>
            <a:off x="7486650" y="5219700"/>
            <a:ext cx="1490663" cy="7112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138">
            <a:extLst>
              <a:ext uri="{FF2B5EF4-FFF2-40B4-BE49-F238E27FC236}">
                <a16:creationId xmlns:a16="http://schemas.microsoft.com/office/drawing/2014/main" id="{37B42E1D-DDBE-8F46-9AD0-A95CF2852081}"/>
              </a:ext>
            </a:extLst>
          </p:cNvPr>
          <p:cNvGrpSpPr>
            <a:grpSpLocks/>
          </p:cNvGrpSpPr>
          <p:nvPr/>
        </p:nvGrpSpPr>
        <p:grpSpPr bwMode="auto">
          <a:xfrm>
            <a:off x="3502025" y="4137025"/>
            <a:ext cx="1531938" cy="515938"/>
            <a:chOff x="2206" y="2606"/>
            <a:chExt cx="965" cy="325"/>
          </a:xfrm>
        </p:grpSpPr>
        <p:sp>
          <p:nvSpPr>
            <p:cNvPr id="27703" name="Rectangle 127">
              <a:extLst>
                <a:ext uri="{FF2B5EF4-FFF2-40B4-BE49-F238E27FC236}">
                  <a16:creationId xmlns:a16="http://schemas.microsoft.com/office/drawing/2014/main" id="{D410B964-4503-F443-955C-3DE026BC2A7E}"/>
                </a:ext>
              </a:extLst>
            </p:cNvPr>
            <p:cNvSpPr>
              <a:spLocks noChangeArrowheads="1"/>
            </p:cNvSpPr>
            <p:nvPr/>
          </p:nvSpPr>
          <p:spPr bwMode="auto">
            <a:xfrm>
              <a:off x="2206" y="2620"/>
              <a:ext cx="481" cy="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7704" name="Rectangle 136">
              <a:extLst>
                <a:ext uri="{FF2B5EF4-FFF2-40B4-BE49-F238E27FC236}">
                  <a16:creationId xmlns:a16="http://schemas.microsoft.com/office/drawing/2014/main" id="{E2471872-9181-3B41-8329-050DD6DD3063}"/>
                </a:ext>
              </a:extLst>
            </p:cNvPr>
            <p:cNvSpPr>
              <a:spLocks noChangeArrowheads="1"/>
            </p:cNvSpPr>
            <p:nvPr/>
          </p:nvSpPr>
          <p:spPr bwMode="auto">
            <a:xfrm>
              <a:off x="2599" y="2606"/>
              <a:ext cx="572" cy="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extLst>
      <p:ext uri="{BB962C8B-B14F-4D97-AF65-F5344CB8AC3E}">
        <p14:creationId xmlns:p14="http://schemas.microsoft.com/office/powerpoint/2010/main" val="3760044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500"/>
                                        <p:tgtEl>
                                          <p:spTgt spid="462967"/>
                                        </p:tgtEl>
                                      </p:cBhvr>
                                    </p:animEffect>
                                    <p:set>
                                      <p:cBhvr>
                                        <p:cTn id="7" dur="1" fill="hold">
                                          <p:stCondLst>
                                            <p:cond delay="499"/>
                                          </p:stCondLst>
                                        </p:cTn>
                                        <p:tgtEl>
                                          <p:spTgt spid="46296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2" fill="hold" grpId="0" nodeType="clickEffect">
                                  <p:stCondLst>
                                    <p:cond delay="0"/>
                                  </p:stCondLst>
                                  <p:childTnLst>
                                    <p:animEffect transition="out" filter="wipe(right)">
                                      <p:cBhvr>
                                        <p:cTn id="11" dur="500"/>
                                        <p:tgtEl>
                                          <p:spTgt spid="462968"/>
                                        </p:tgtEl>
                                      </p:cBhvr>
                                    </p:animEffect>
                                    <p:set>
                                      <p:cBhvr>
                                        <p:cTn id="12" dur="1" fill="hold">
                                          <p:stCondLst>
                                            <p:cond delay="499"/>
                                          </p:stCondLst>
                                        </p:cTn>
                                        <p:tgtEl>
                                          <p:spTgt spid="46296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Quack"/>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2" fill="hold" grpId="0" nodeType="clickEffect">
                                  <p:stCondLst>
                                    <p:cond delay="0"/>
                                  </p:stCondLst>
                                  <p:childTnLst>
                                    <p:animEffect transition="out" filter="wipe(right)">
                                      <p:cBhvr>
                                        <p:cTn id="16" dur="500"/>
                                        <p:tgtEl>
                                          <p:spTgt spid="462969"/>
                                        </p:tgtEl>
                                      </p:cBhvr>
                                    </p:animEffect>
                                    <p:set>
                                      <p:cBhvr>
                                        <p:cTn id="17" dur="1" fill="hold">
                                          <p:stCondLst>
                                            <p:cond delay="499"/>
                                          </p:stCondLst>
                                        </p:cTn>
                                        <p:tgtEl>
                                          <p:spTgt spid="462969"/>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3" name="Quack"/>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2" fill="hold" grpId="0" nodeType="clickEffect">
                                  <p:stCondLst>
                                    <p:cond delay="0"/>
                                  </p:stCondLst>
                                  <p:childTnLst>
                                    <p:animEffect transition="out" filter="wipe(right)">
                                      <p:cBhvr>
                                        <p:cTn id="21" dur="500"/>
                                        <p:tgtEl>
                                          <p:spTgt spid="462971"/>
                                        </p:tgtEl>
                                      </p:cBhvr>
                                    </p:animEffect>
                                    <p:set>
                                      <p:cBhvr>
                                        <p:cTn id="22" dur="1" fill="hold">
                                          <p:stCondLst>
                                            <p:cond delay="499"/>
                                          </p:stCondLst>
                                        </p:cTn>
                                        <p:tgtEl>
                                          <p:spTgt spid="46297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Quack"/>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2" fill="hold" grpId="0" nodeType="clickEffect">
                                  <p:stCondLst>
                                    <p:cond delay="0"/>
                                  </p:stCondLst>
                                  <p:childTnLst>
                                    <p:animEffect transition="out" filter="wipe(right)">
                                      <p:cBhvr>
                                        <p:cTn id="26" dur="500"/>
                                        <p:tgtEl>
                                          <p:spTgt spid="462972"/>
                                        </p:tgtEl>
                                      </p:cBhvr>
                                    </p:animEffect>
                                    <p:set>
                                      <p:cBhvr>
                                        <p:cTn id="27" dur="1" fill="hold">
                                          <p:stCondLst>
                                            <p:cond delay="499"/>
                                          </p:stCondLst>
                                        </p:cTn>
                                        <p:tgtEl>
                                          <p:spTgt spid="46297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Quack"/>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xit" presetSubtype="2" fill="hold" grpId="0" nodeType="clickEffect">
                                  <p:stCondLst>
                                    <p:cond delay="0"/>
                                  </p:stCondLst>
                                  <p:childTnLst>
                                    <p:animEffect transition="out" filter="wipe(right)">
                                      <p:cBhvr>
                                        <p:cTn id="31" dur="500"/>
                                        <p:tgtEl>
                                          <p:spTgt spid="462973"/>
                                        </p:tgtEl>
                                      </p:cBhvr>
                                    </p:animEffect>
                                    <p:set>
                                      <p:cBhvr>
                                        <p:cTn id="32" dur="1" fill="hold">
                                          <p:stCondLst>
                                            <p:cond delay="499"/>
                                          </p:stCondLst>
                                        </p:cTn>
                                        <p:tgtEl>
                                          <p:spTgt spid="462973"/>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3" name="Quack"/>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xit" presetSubtype="2" fill="hold" grpId="0" nodeType="clickEffect">
                                  <p:stCondLst>
                                    <p:cond delay="0"/>
                                  </p:stCondLst>
                                  <p:childTnLst>
                                    <p:animEffect transition="out" filter="wipe(right)">
                                      <p:cBhvr>
                                        <p:cTn id="36" dur="500"/>
                                        <p:tgtEl>
                                          <p:spTgt spid="462974"/>
                                        </p:tgtEl>
                                      </p:cBhvr>
                                    </p:animEffect>
                                    <p:set>
                                      <p:cBhvr>
                                        <p:cTn id="37" dur="1" fill="hold">
                                          <p:stCondLst>
                                            <p:cond delay="499"/>
                                          </p:stCondLst>
                                        </p:cTn>
                                        <p:tgtEl>
                                          <p:spTgt spid="462974"/>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Quack"/>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xit" presetSubtype="2" fill="hold" nodeType="clickEffect">
                                  <p:stCondLst>
                                    <p:cond delay="0"/>
                                  </p:stCondLst>
                                  <p:childTnLst>
                                    <p:animEffect transition="out" filter="wipe(right)">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2" fill="hold" grpId="0" nodeType="clickEffect">
                                  <p:stCondLst>
                                    <p:cond delay="0"/>
                                  </p:stCondLst>
                                  <p:childTnLst>
                                    <p:animEffect transition="out" filter="wipe(right)">
                                      <p:cBhvr>
                                        <p:cTn id="46" dur="500"/>
                                        <p:tgtEl>
                                          <p:spTgt spid="462976"/>
                                        </p:tgtEl>
                                      </p:cBhvr>
                                    </p:animEffect>
                                    <p:set>
                                      <p:cBhvr>
                                        <p:cTn id="47" dur="1" fill="hold">
                                          <p:stCondLst>
                                            <p:cond delay="499"/>
                                          </p:stCondLst>
                                        </p:cTn>
                                        <p:tgtEl>
                                          <p:spTgt spid="46297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Quack"/>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xit" presetSubtype="2" fill="hold" grpId="0" nodeType="clickEffect">
                                  <p:stCondLst>
                                    <p:cond delay="0"/>
                                  </p:stCondLst>
                                  <p:childTnLst>
                                    <p:animEffect transition="out" filter="wipe(right)">
                                      <p:cBhvr>
                                        <p:cTn id="51" dur="500"/>
                                        <p:tgtEl>
                                          <p:spTgt spid="462979"/>
                                        </p:tgtEl>
                                      </p:cBhvr>
                                    </p:animEffect>
                                    <p:set>
                                      <p:cBhvr>
                                        <p:cTn id="52" dur="1" fill="hold">
                                          <p:stCondLst>
                                            <p:cond delay="499"/>
                                          </p:stCondLst>
                                        </p:cTn>
                                        <p:tgtEl>
                                          <p:spTgt spid="462979"/>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xit" presetSubtype="2" fill="hold" grpId="0" nodeType="clickEffect">
                                  <p:stCondLst>
                                    <p:cond delay="0"/>
                                  </p:stCondLst>
                                  <p:childTnLst>
                                    <p:animEffect transition="out" filter="wipe(right)">
                                      <p:cBhvr>
                                        <p:cTn id="56" dur="500"/>
                                        <p:tgtEl>
                                          <p:spTgt spid="462980"/>
                                        </p:tgtEl>
                                      </p:cBhvr>
                                    </p:animEffect>
                                    <p:set>
                                      <p:cBhvr>
                                        <p:cTn id="57" dur="1" fill="hold">
                                          <p:stCondLst>
                                            <p:cond delay="499"/>
                                          </p:stCondLst>
                                        </p:cTn>
                                        <p:tgtEl>
                                          <p:spTgt spid="46298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3" name="Quack"/>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xit" presetSubtype="2" fill="hold" grpId="0" nodeType="clickEffect">
                                  <p:stCondLst>
                                    <p:cond delay="0"/>
                                  </p:stCondLst>
                                  <p:childTnLst>
                                    <p:animEffect transition="out" filter="wipe(right)">
                                      <p:cBhvr>
                                        <p:cTn id="61" dur="500"/>
                                        <p:tgtEl>
                                          <p:spTgt spid="462981"/>
                                        </p:tgtEl>
                                      </p:cBhvr>
                                    </p:animEffect>
                                    <p:set>
                                      <p:cBhvr>
                                        <p:cTn id="62" dur="1" fill="hold">
                                          <p:stCondLst>
                                            <p:cond delay="499"/>
                                          </p:stCondLst>
                                        </p:cTn>
                                        <p:tgtEl>
                                          <p:spTgt spid="46298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Quack"/>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xit" presetSubtype="2" fill="hold" grpId="0" nodeType="clickEffect">
                                  <p:stCondLst>
                                    <p:cond delay="0"/>
                                  </p:stCondLst>
                                  <p:childTnLst>
                                    <p:animEffect transition="out" filter="wipe(right)">
                                      <p:cBhvr>
                                        <p:cTn id="66" dur="500"/>
                                        <p:tgtEl>
                                          <p:spTgt spid="462982"/>
                                        </p:tgtEl>
                                      </p:cBhvr>
                                    </p:animEffect>
                                    <p:set>
                                      <p:cBhvr>
                                        <p:cTn id="67" dur="1" fill="hold">
                                          <p:stCondLst>
                                            <p:cond delay="499"/>
                                          </p:stCondLst>
                                        </p:cTn>
                                        <p:tgtEl>
                                          <p:spTgt spid="462982"/>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Quack"/>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xit" presetSubtype="2" fill="hold" grpId="0" nodeType="clickEffect">
                                  <p:stCondLst>
                                    <p:cond delay="0"/>
                                  </p:stCondLst>
                                  <p:childTnLst>
                                    <p:animEffect transition="out" filter="wipe(right)">
                                      <p:cBhvr>
                                        <p:cTn id="71" dur="500"/>
                                        <p:tgtEl>
                                          <p:spTgt spid="462983"/>
                                        </p:tgtEl>
                                      </p:cBhvr>
                                    </p:animEffect>
                                    <p:set>
                                      <p:cBhvr>
                                        <p:cTn id="72" dur="1" fill="hold">
                                          <p:stCondLst>
                                            <p:cond delay="499"/>
                                          </p:stCondLst>
                                        </p:cTn>
                                        <p:tgtEl>
                                          <p:spTgt spid="4629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967" grpId="0" animBg="1" autoUpdateAnimBg="0"/>
      <p:bldP spid="462968" grpId="0" animBg="1" autoUpdateAnimBg="0"/>
      <p:bldP spid="462969" grpId="0" animBg="1" autoUpdateAnimBg="0"/>
      <p:bldP spid="462971" grpId="0" animBg="1" autoUpdateAnimBg="0"/>
      <p:bldP spid="462972" grpId="0" animBg="1" autoUpdateAnimBg="0"/>
      <p:bldP spid="462973" grpId="0" animBg="1" autoUpdateAnimBg="0"/>
      <p:bldP spid="462974" grpId="0" animBg="1" autoUpdateAnimBg="0"/>
      <p:bldP spid="462976" grpId="0" animBg="1" autoUpdateAnimBg="0"/>
      <p:bldP spid="462979" grpId="0" animBg="1" autoUpdateAnimBg="0"/>
      <p:bldP spid="462980" grpId="0" animBg="1" autoUpdateAnimBg="0"/>
      <p:bldP spid="462981" grpId="0" animBg="1" autoUpdateAnimBg="0"/>
      <p:bldP spid="462982" grpId="0" animBg="1" autoUpdateAnimBg="0"/>
      <p:bldP spid="462983"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69880DE-69A6-3249-A510-DC4D13A0198E}"/>
              </a:ext>
            </a:extLst>
          </p:cNvPr>
          <p:cNvSpPr>
            <a:spLocks noGrp="1" noChangeArrowheads="1"/>
          </p:cNvSpPr>
          <p:nvPr>
            <p:ph type="title"/>
          </p:nvPr>
        </p:nvSpPr>
        <p:spPr/>
        <p:txBody>
          <a:bodyPr/>
          <a:lstStyle/>
          <a:p>
            <a:pPr eaLnBrk="1" hangingPunct="1"/>
            <a:r>
              <a:rPr lang="en-US" altLang="en-US"/>
              <a:t>Blood compatibility</a:t>
            </a:r>
          </a:p>
        </p:txBody>
      </p:sp>
      <p:sp>
        <p:nvSpPr>
          <p:cNvPr id="29699" name="Rectangle 3" descr="Rectangle: Click to edit Master text styles&#13;&#10;Second level&#13;&#10;Third level&#13;&#10;Fourth level&#13;&#10;Fifth level">
            <a:extLst>
              <a:ext uri="{FF2B5EF4-FFF2-40B4-BE49-F238E27FC236}">
                <a16:creationId xmlns:a16="http://schemas.microsoft.com/office/drawing/2014/main" id="{21FE9A3B-B0BD-694F-9CDF-54AF091BAC59}"/>
              </a:ext>
            </a:extLst>
          </p:cNvPr>
          <p:cNvSpPr>
            <a:spLocks noGrp="1" noChangeArrowheads="1"/>
          </p:cNvSpPr>
          <p:nvPr>
            <p:ph type="body" idx="1"/>
          </p:nvPr>
        </p:nvSpPr>
        <p:spPr>
          <a:xfrm>
            <a:off x="838200" y="1371600"/>
            <a:ext cx="6781800" cy="5105400"/>
          </a:xfrm>
        </p:spPr>
        <p:txBody>
          <a:bodyPr/>
          <a:lstStyle/>
          <a:p>
            <a:pPr eaLnBrk="1" hangingPunct="1">
              <a:buClrTx/>
            </a:pPr>
            <a:r>
              <a:rPr lang="en-US" altLang="en-US" sz="2600" dirty="0"/>
              <a:t>Matching compatible blood groups </a:t>
            </a:r>
          </a:p>
          <a:p>
            <a:pPr lvl="1" eaLnBrk="1" hangingPunct="1">
              <a:buClrTx/>
            </a:pPr>
            <a:r>
              <a:rPr lang="en-US" altLang="en-US" sz="2500" dirty="0">
                <a:ea typeface="ＭＳ Ｐゴシック" panose="020B0600070205080204" pitchFamily="34" charset="-128"/>
              </a:rPr>
              <a:t>critical for blood transfusions </a:t>
            </a:r>
          </a:p>
          <a:p>
            <a:pPr eaLnBrk="1" hangingPunct="1">
              <a:buClrTx/>
            </a:pPr>
            <a:r>
              <a:rPr lang="en-US" altLang="en-US" sz="2600" dirty="0"/>
              <a:t>A person produces antibodies against antigens in foreign blood</a:t>
            </a:r>
          </a:p>
          <a:p>
            <a:pPr lvl="1" eaLnBrk="1" hangingPunct="1">
              <a:buClrTx/>
            </a:pPr>
            <a:r>
              <a:rPr lang="en-US" altLang="en-US" sz="2400" dirty="0">
                <a:ea typeface="ＭＳ Ｐゴシック" panose="020B0600070205080204" pitchFamily="34" charset="-128"/>
              </a:rPr>
              <a:t>wrong blood type</a:t>
            </a:r>
          </a:p>
          <a:p>
            <a:pPr lvl="2" eaLnBrk="1" hangingPunct="1"/>
            <a:r>
              <a:rPr lang="en-US" altLang="en-US" sz="2000" dirty="0">
                <a:ea typeface="ＭＳ Ｐゴシック" panose="020B0600070205080204" pitchFamily="34" charset="-128"/>
              </a:rPr>
              <a:t>donor’s blood has A or B antigen that is </a:t>
            </a:r>
            <a:r>
              <a:rPr lang="en-US" altLang="en-US" sz="2000" u="sng" dirty="0">
                <a:ea typeface="ＭＳ Ｐゴシック" panose="020B0600070205080204" pitchFamily="34" charset="-128"/>
              </a:rPr>
              <a:t>foreign</a:t>
            </a:r>
            <a:r>
              <a:rPr lang="en-US" altLang="en-US" sz="2000" dirty="0">
                <a:ea typeface="ＭＳ Ｐゴシック" panose="020B0600070205080204" pitchFamily="34" charset="-128"/>
              </a:rPr>
              <a:t> to recipient</a:t>
            </a:r>
          </a:p>
          <a:p>
            <a:pPr lvl="2" eaLnBrk="1" hangingPunct="1"/>
            <a:r>
              <a:rPr lang="en-US" altLang="en-US" sz="2000" dirty="0">
                <a:ea typeface="ＭＳ Ｐゴシック" panose="020B0600070205080204" pitchFamily="34" charset="-128"/>
              </a:rPr>
              <a:t>antibodies in recipient’s blood bind to foreign molecules</a:t>
            </a:r>
          </a:p>
          <a:p>
            <a:pPr lvl="2" eaLnBrk="1" hangingPunct="1"/>
            <a:r>
              <a:rPr lang="en-US" altLang="en-US" sz="2000" dirty="0">
                <a:ea typeface="ＭＳ Ｐゴシック" panose="020B0600070205080204" pitchFamily="34" charset="-128"/>
              </a:rPr>
              <a:t>cause donated blood cells to clump together</a:t>
            </a:r>
          </a:p>
          <a:p>
            <a:pPr lvl="2" eaLnBrk="1" hangingPunct="1"/>
            <a:r>
              <a:rPr lang="en-US" altLang="en-US" sz="2000" dirty="0">
                <a:ea typeface="ＭＳ Ｐゴシック" panose="020B0600070205080204" pitchFamily="34" charset="-128"/>
              </a:rPr>
              <a:t>can kill the recipient</a:t>
            </a:r>
          </a:p>
        </p:txBody>
      </p:sp>
      <p:pic>
        <p:nvPicPr>
          <p:cNvPr id="29700" name="Picture 4">
            <a:extLst>
              <a:ext uri="{FF2B5EF4-FFF2-40B4-BE49-F238E27FC236}">
                <a16:creationId xmlns:a16="http://schemas.microsoft.com/office/drawing/2014/main" id="{EB7BE9E7-23CB-D641-861E-CE130516F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5" y="1295400"/>
            <a:ext cx="16478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a:extLst>
              <a:ext uri="{FF2B5EF4-FFF2-40B4-BE49-F238E27FC236}">
                <a16:creationId xmlns:a16="http://schemas.microsoft.com/office/drawing/2014/main" id="{E54F18E5-7C7C-B14D-8EBC-187DF5ADB273}"/>
              </a:ext>
            </a:extLst>
          </p:cNvPr>
          <p:cNvSpPr>
            <a:spLocks noChangeArrowheads="1"/>
          </p:cNvSpPr>
          <p:nvPr/>
        </p:nvSpPr>
        <p:spPr bwMode="auto">
          <a:xfrm>
            <a:off x="7450138" y="2987675"/>
            <a:ext cx="15875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chemeClr val="tx2"/>
                </a:solidFill>
              </a:rPr>
              <a:t>Karl Landsteiner</a:t>
            </a:r>
          </a:p>
          <a:p>
            <a:r>
              <a:rPr lang="en-US" altLang="en-US" sz="1400" b="1">
                <a:solidFill>
                  <a:schemeClr val="tx2"/>
                </a:solidFill>
              </a:rPr>
              <a:t>(1868-1943)</a:t>
            </a:r>
          </a:p>
        </p:txBody>
      </p:sp>
      <p:sp>
        <p:nvSpPr>
          <p:cNvPr id="29702" name="Rectangle 6">
            <a:extLst>
              <a:ext uri="{FF2B5EF4-FFF2-40B4-BE49-F238E27FC236}">
                <a16:creationId xmlns:a16="http://schemas.microsoft.com/office/drawing/2014/main" id="{F2B33970-CC24-6041-B901-2F831A22A178}"/>
              </a:ext>
            </a:extLst>
          </p:cNvPr>
          <p:cNvSpPr>
            <a:spLocks noChangeArrowheads="1"/>
          </p:cNvSpPr>
          <p:nvPr/>
        </p:nvSpPr>
        <p:spPr bwMode="auto">
          <a:xfrm>
            <a:off x="6610350" y="304800"/>
            <a:ext cx="2465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1901 </a:t>
            </a:r>
            <a:r>
              <a:rPr lang="en-US" altLang="en-US" sz="3400" b="1">
                <a:solidFill>
                  <a:srgbClr val="000005"/>
                </a:solidFill>
              </a:rPr>
              <a:t>| </a:t>
            </a:r>
            <a:r>
              <a:rPr lang="en-US" altLang="en-US" sz="3400" b="1">
                <a:solidFill>
                  <a:srgbClr val="CC0000"/>
                </a:solidFill>
              </a:rPr>
              <a:t>1930</a:t>
            </a:r>
            <a:endParaRPr lang="en-US" altLang="en-US" sz="3000" b="1">
              <a:solidFill>
                <a:srgbClr val="0F116A"/>
              </a:solidFill>
            </a:endParaRPr>
          </a:p>
        </p:txBody>
      </p:sp>
    </p:spTree>
    <p:extLst>
      <p:ext uri="{BB962C8B-B14F-4D97-AF65-F5344CB8AC3E}">
        <p14:creationId xmlns:p14="http://schemas.microsoft.com/office/powerpoint/2010/main" val="3176907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5">
            <a:extLst>
              <a:ext uri="{FF2B5EF4-FFF2-40B4-BE49-F238E27FC236}">
                <a16:creationId xmlns:a16="http://schemas.microsoft.com/office/drawing/2014/main" id="{D03DE19F-83B1-9145-987F-FC32279211CE}"/>
              </a:ext>
            </a:extLst>
          </p:cNvPr>
          <p:cNvSpPr>
            <a:spLocks noGrp="1" noChangeArrowheads="1"/>
          </p:cNvSpPr>
          <p:nvPr>
            <p:ph type="title"/>
          </p:nvPr>
        </p:nvSpPr>
        <p:spPr>
          <a:noFill/>
        </p:spPr>
        <p:txBody>
          <a:bodyPr/>
          <a:lstStyle/>
          <a:p>
            <a:pPr eaLnBrk="1" hangingPunct="1"/>
            <a:r>
              <a:rPr lang="en-US" altLang="en-US"/>
              <a:t>Blood donation</a:t>
            </a:r>
          </a:p>
        </p:txBody>
      </p:sp>
      <p:pic>
        <p:nvPicPr>
          <p:cNvPr id="31747" name="Picture 16">
            <a:extLst>
              <a:ext uri="{FF2B5EF4-FFF2-40B4-BE49-F238E27FC236}">
                <a16:creationId xmlns:a16="http://schemas.microsoft.com/office/drawing/2014/main" id="{8E1AECAA-07AA-3145-80BB-1C60283FBA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842"/>
          <a:stretch>
            <a:fillRect/>
          </a:stretch>
        </p:blipFill>
        <p:spPr bwMode="auto">
          <a:xfrm>
            <a:off x="533400" y="1371600"/>
            <a:ext cx="830580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65" name="Rectangle 17">
            <a:extLst>
              <a:ext uri="{FF2B5EF4-FFF2-40B4-BE49-F238E27FC236}">
                <a16:creationId xmlns:a16="http://schemas.microsoft.com/office/drawing/2014/main" id="{C4EF1714-2919-3545-842F-ABE091171F24}"/>
              </a:ext>
            </a:extLst>
          </p:cNvPr>
          <p:cNvSpPr>
            <a:spLocks noChangeArrowheads="1"/>
          </p:cNvSpPr>
          <p:nvPr/>
        </p:nvSpPr>
        <p:spPr bwMode="auto">
          <a:xfrm>
            <a:off x="6076950" y="3003550"/>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86066" name="Rectangle 18">
            <a:extLst>
              <a:ext uri="{FF2B5EF4-FFF2-40B4-BE49-F238E27FC236}">
                <a16:creationId xmlns:a16="http://schemas.microsoft.com/office/drawing/2014/main" id="{9AED5D96-6A52-9748-9213-8847E3B65C0C}"/>
              </a:ext>
            </a:extLst>
          </p:cNvPr>
          <p:cNvSpPr>
            <a:spLocks noChangeArrowheads="1"/>
          </p:cNvSpPr>
          <p:nvPr/>
        </p:nvSpPr>
        <p:spPr bwMode="auto">
          <a:xfrm>
            <a:off x="6892925" y="3003550"/>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86067" name="Rectangle 19">
            <a:extLst>
              <a:ext uri="{FF2B5EF4-FFF2-40B4-BE49-F238E27FC236}">
                <a16:creationId xmlns:a16="http://schemas.microsoft.com/office/drawing/2014/main" id="{9A7AFA56-6564-3641-8B00-67FE97BC6BF7}"/>
              </a:ext>
            </a:extLst>
          </p:cNvPr>
          <p:cNvSpPr>
            <a:spLocks noChangeArrowheads="1"/>
          </p:cNvSpPr>
          <p:nvPr/>
        </p:nvSpPr>
        <p:spPr bwMode="auto">
          <a:xfrm>
            <a:off x="5230813" y="3921125"/>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86068" name="Rectangle 20">
            <a:extLst>
              <a:ext uri="{FF2B5EF4-FFF2-40B4-BE49-F238E27FC236}">
                <a16:creationId xmlns:a16="http://schemas.microsoft.com/office/drawing/2014/main" id="{33C55844-6DE0-BA46-8374-A67C83916784}"/>
              </a:ext>
            </a:extLst>
          </p:cNvPr>
          <p:cNvSpPr>
            <a:spLocks noChangeArrowheads="1"/>
          </p:cNvSpPr>
          <p:nvPr/>
        </p:nvSpPr>
        <p:spPr bwMode="auto">
          <a:xfrm>
            <a:off x="6892925" y="3921125"/>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86069" name="Rectangle 21">
            <a:extLst>
              <a:ext uri="{FF2B5EF4-FFF2-40B4-BE49-F238E27FC236}">
                <a16:creationId xmlns:a16="http://schemas.microsoft.com/office/drawing/2014/main" id="{8C43B35D-BE47-E84F-B653-4D1CC547D6BF}"/>
              </a:ext>
            </a:extLst>
          </p:cNvPr>
          <p:cNvSpPr>
            <a:spLocks noChangeArrowheads="1"/>
          </p:cNvSpPr>
          <p:nvPr/>
        </p:nvSpPr>
        <p:spPr bwMode="auto">
          <a:xfrm>
            <a:off x="5224463" y="5765800"/>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86070" name="Rectangle 22">
            <a:extLst>
              <a:ext uri="{FF2B5EF4-FFF2-40B4-BE49-F238E27FC236}">
                <a16:creationId xmlns:a16="http://schemas.microsoft.com/office/drawing/2014/main" id="{33FB191C-04AB-C64B-8E85-9C3CEFDDB6D0}"/>
              </a:ext>
            </a:extLst>
          </p:cNvPr>
          <p:cNvSpPr>
            <a:spLocks noChangeArrowheads="1"/>
          </p:cNvSpPr>
          <p:nvPr/>
        </p:nvSpPr>
        <p:spPr bwMode="auto">
          <a:xfrm>
            <a:off x="6078538" y="5765800"/>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86071" name="Rectangle 23">
            <a:extLst>
              <a:ext uri="{FF2B5EF4-FFF2-40B4-BE49-F238E27FC236}">
                <a16:creationId xmlns:a16="http://schemas.microsoft.com/office/drawing/2014/main" id="{D3552D0B-C41B-F049-93A2-838746260B42}"/>
              </a:ext>
            </a:extLst>
          </p:cNvPr>
          <p:cNvSpPr>
            <a:spLocks noChangeArrowheads="1"/>
          </p:cNvSpPr>
          <p:nvPr/>
        </p:nvSpPr>
        <p:spPr bwMode="auto">
          <a:xfrm>
            <a:off x="6934200" y="5765800"/>
            <a:ext cx="733425" cy="212725"/>
          </a:xfrm>
          <a:prstGeom prst="rect">
            <a:avLst/>
          </a:prstGeom>
          <a:solidFill>
            <a:srgbClr val="FFCC18">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clotting</a:t>
            </a:r>
            <a:endParaRPr lang="en-US" altLang="en-US" sz="1400" b="1">
              <a:solidFill>
                <a:srgbClr val="0F116A"/>
              </a:solidFill>
            </a:endParaRPr>
          </a:p>
        </p:txBody>
      </p:sp>
      <p:sp>
        <p:nvSpPr>
          <p:cNvPr id="31755" name="Rectangle 24">
            <a:extLst>
              <a:ext uri="{FF2B5EF4-FFF2-40B4-BE49-F238E27FC236}">
                <a16:creationId xmlns:a16="http://schemas.microsoft.com/office/drawing/2014/main" id="{ADFE093F-DD3D-514E-8A9C-CF9113B77361}"/>
              </a:ext>
            </a:extLst>
          </p:cNvPr>
          <p:cNvSpPr>
            <a:spLocks noChangeArrowheads="1"/>
          </p:cNvSpPr>
          <p:nvPr/>
        </p:nvSpPr>
        <p:spPr bwMode="auto">
          <a:xfrm>
            <a:off x="2405063" y="1773238"/>
            <a:ext cx="1030287" cy="255587"/>
          </a:xfrm>
          <a:prstGeom prst="rect">
            <a:avLst/>
          </a:prstGeom>
          <a:solidFill>
            <a:srgbClr val="F3BF8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7100514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6065"/>
                                        </p:tgtEl>
                                        <p:attrNameLst>
                                          <p:attrName>style.visibility</p:attrName>
                                        </p:attrNameLst>
                                      </p:cBhvr>
                                      <p:to>
                                        <p:strVal val="visible"/>
                                      </p:to>
                                    </p:set>
                                    <p:animEffect transition="in" filter="wipe(left)">
                                      <p:cBhvr>
                                        <p:cTn id="7" dur="500"/>
                                        <p:tgtEl>
                                          <p:spTgt spid="386065"/>
                                        </p:tgtEl>
                                      </p:cBhvr>
                                    </p:animEffect>
                                  </p:childTnLst>
                                  <p:subTnLst>
                                    <p:audio>
                                      <p:cMediaNode>
                                        <p:cTn display="0" masterRel="sameClick">
                                          <p:stCondLst>
                                            <p:cond evt="begin" delay="0">
                                              <p:tn val="5"/>
                                            </p:cond>
                                          </p:stCondLst>
                                          <p:endCondLst>
                                            <p:cond evt="onStopAudio" delay="0">
                                              <p:tgtEl>
                                                <p:sldTgt/>
                                              </p:tgtEl>
                                            </p:cond>
                                          </p:endCondLst>
                                        </p:cTn>
                                        <p:tgtEl>
                                          <p:sndTgt r:embed="rId3" name="Pong"/>
                                        </p:tgtEl>
                                      </p:cMediaNode>
                                    </p:audio>
                                  </p:subTnLst>
                                </p:cTn>
                              </p:par>
                              <p:par>
                                <p:cTn id="8" presetID="22" presetClass="entr" presetSubtype="8" fill="hold" grpId="0" nodeType="withEffect">
                                  <p:stCondLst>
                                    <p:cond delay="0"/>
                                  </p:stCondLst>
                                  <p:childTnLst>
                                    <p:set>
                                      <p:cBhvr>
                                        <p:cTn id="9" dur="1" fill="hold">
                                          <p:stCondLst>
                                            <p:cond delay="0"/>
                                          </p:stCondLst>
                                        </p:cTn>
                                        <p:tgtEl>
                                          <p:spTgt spid="386066"/>
                                        </p:tgtEl>
                                        <p:attrNameLst>
                                          <p:attrName>style.visibility</p:attrName>
                                        </p:attrNameLst>
                                      </p:cBhvr>
                                      <p:to>
                                        <p:strVal val="visible"/>
                                      </p:to>
                                    </p:set>
                                    <p:animEffect transition="in" filter="wipe(left)">
                                      <p:cBhvr>
                                        <p:cTn id="10" dur="500"/>
                                        <p:tgtEl>
                                          <p:spTgt spid="386066"/>
                                        </p:tgtEl>
                                      </p:cBhvr>
                                    </p:animEffect>
                                  </p:childTnLst>
                                  <p:subTnLst>
                                    <p:audio>
                                      <p:cMediaNode>
                                        <p:cTn display="0" masterRel="sameClick">
                                          <p:stCondLst>
                                            <p:cond evt="begin" delay="0">
                                              <p:tn val="8"/>
                                            </p:cond>
                                          </p:stCondLst>
                                          <p:endCondLst>
                                            <p:cond evt="onStopAudio" delay="0">
                                              <p:tgtEl>
                                                <p:sldTgt/>
                                              </p:tgtEl>
                                            </p:cond>
                                          </p:endCondLst>
                                        </p:cTn>
                                        <p:tgtEl>
                                          <p:sndTgt r:embed="rId3" name="Pong"/>
                                        </p:tgtEl>
                                      </p:cMediaNode>
                                    </p:audio>
                                  </p:subTnLst>
                                </p:cTn>
                              </p:par>
                              <p:par>
                                <p:cTn id="11" presetID="22" presetClass="entr" presetSubtype="8" fill="hold" grpId="0" nodeType="withEffect">
                                  <p:stCondLst>
                                    <p:cond delay="0"/>
                                  </p:stCondLst>
                                  <p:childTnLst>
                                    <p:set>
                                      <p:cBhvr>
                                        <p:cTn id="12" dur="1" fill="hold">
                                          <p:stCondLst>
                                            <p:cond delay="0"/>
                                          </p:stCondLst>
                                        </p:cTn>
                                        <p:tgtEl>
                                          <p:spTgt spid="386067"/>
                                        </p:tgtEl>
                                        <p:attrNameLst>
                                          <p:attrName>style.visibility</p:attrName>
                                        </p:attrNameLst>
                                      </p:cBhvr>
                                      <p:to>
                                        <p:strVal val="visible"/>
                                      </p:to>
                                    </p:set>
                                    <p:animEffect transition="in" filter="wipe(left)">
                                      <p:cBhvr>
                                        <p:cTn id="13" dur="500"/>
                                        <p:tgtEl>
                                          <p:spTgt spid="386067"/>
                                        </p:tgtEl>
                                      </p:cBhvr>
                                    </p:animEffect>
                                  </p:childTnLst>
                                  <p:subTnLst>
                                    <p:audio>
                                      <p:cMediaNode>
                                        <p:cTn display="0" masterRel="sameClick">
                                          <p:stCondLst>
                                            <p:cond evt="begin" delay="0">
                                              <p:tn val="11"/>
                                            </p:cond>
                                          </p:stCondLst>
                                          <p:endCondLst>
                                            <p:cond evt="onStopAudio" delay="0">
                                              <p:tgtEl>
                                                <p:sldTgt/>
                                              </p:tgtEl>
                                            </p:cond>
                                          </p:endCondLst>
                                        </p:cTn>
                                        <p:tgtEl>
                                          <p:sndTgt r:embed="rId3" name="Pong"/>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386068"/>
                                        </p:tgtEl>
                                        <p:attrNameLst>
                                          <p:attrName>style.visibility</p:attrName>
                                        </p:attrNameLst>
                                      </p:cBhvr>
                                      <p:to>
                                        <p:strVal val="visible"/>
                                      </p:to>
                                    </p:set>
                                    <p:animEffect transition="in" filter="wipe(left)">
                                      <p:cBhvr>
                                        <p:cTn id="16" dur="500"/>
                                        <p:tgtEl>
                                          <p:spTgt spid="386068"/>
                                        </p:tgtEl>
                                      </p:cBhvr>
                                    </p:animEffect>
                                  </p:childTnLst>
                                  <p:subTnLst>
                                    <p:audio>
                                      <p:cMediaNode>
                                        <p:cTn display="0" masterRel="sameClick">
                                          <p:stCondLst>
                                            <p:cond evt="begin" delay="0">
                                              <p:tn val="14"/>
                                            </p:cond>
                                          </p:stCondLst>
                                          <p:endCondLst>
                                            <p:cond evt="onStopAudio" delay="0">
                                              <p:tgtEl>
                                                <p:sldTgt/>
                                              </p:tgtEl>
                                            </p:cond>
                                          </p:endCondLst>
                                        </p:cTn>
                                        <p:tgtEl>
                                          <p:sndTgt r:embed="rId3" name="Pong"/>
                                        </p:tgtEl>
                                      </p:cMediaNode>
                                    </p:audio>
                                  </p:subTnLst>
                                </p:cTn>
                              </p:par>
                              <p:par>
                                <p:cTn id="17" presetID="22" presetClass="entr" presetSubtype="8" fill="hold" grpId="0" nodeType="withEffect">
                                  <p:stCondLst>
                                    <p:cond delay="0"/>
                                  </p:stCondLst>
                                  <p:childTnLst>
                                    <p:set>
                                      <p:cBhvr>
                                        <p:cTn id="18" dur="1" fill="hold">
                                          <p:stCondLst>
                                            <p:cond delay="0"/>
                                          </p:stCondLst>
                                        </p:cTn>
                                        <p:tgtEl>
                                          <p:spTgt spid="386069"/>
                                        </p:tgtEl>
                                        <p:attrNameLst>
                                          <p:attrName>style.visibility</p:attrName>
                                        </p:attrNameLst>
                                      </p:cBhvr>
                                      <p:to>
                                        <p:strVal val="visible"/>
                                      </p:to>
                                    </p:set>
                                    <p:animEffect transition="in" filter="wipe(left)">
                                      <p:cBhvr>
                                        <p:cTn id="19" dur="500"/>
                                        <p:tgtEl>
                                          <p:spTgt spid="386069"/>
                                        </p:tgtEl>
                                      </p:cBhvr>
                                    </p:animEffect>
                                  </p:childTnLst>
                                  <p:subTnLst>
                                    <p:audio>
                                      <p:cMediaNode>
                                        <p:cTn display="0" masterRel="sameClick">
                                          <p:stCondLst>
                                            <p:cond evt="begin" delay="0">
                                              <p:tn val="17"/>
                                            </p:cond>
                                          </p:stCondLst>
                                          <p:endCondLst>
                                            <p:cond evt="onStopAudio" delay="0">
                                              <p:tgtEl>
                                                <p:sldTgt/>
                                              </p:tgtEl>
                                            </p:cond>
                                          </p:endCondLst>
                                        </p:cTn>
                                        <p:tgtEl>
                                          <p:sndTgt r:embed="rId3" name="Pong"/>
                                        </p:tgtEl>
                                      </p:cMediaNode>
                                    </p:audio>
                                  </p:subTnLst>
                                </p:cTn>
                              </p:par>
                              <p:par>
                                <p:cTn id="20" presetID="22" presetClass="entr" presetSubtype="8" fill="hold" grpId="0" nodeType="withEffect">
                                  <p:stCondLst>
                                    <p:cond delay="0"/>
                                  </p:stCondLst>
                                  <p:childTnLst>
                                    <p:set>
                                      <p:cBhvr>
                                        <p:cTn id="21" dur="1" fill="hold">
                                          <p:stCondLst>
                                            <p:cond delay="0"/>
                                          </p:stCondLst>
                                        </p:cTn>
                                        <p:tgtEl>
                                          <p:spTgt spid="386070"/>
                                        </p:tgtEl>
                                        <p:attrNameLst>
                                          <p:attrName>style.visibility</p:attrName>
                                        </p:attrNameLst>
                                      </p:cBhvr>
                                      <p:to>
                                        <p:strVal val="visible"/>
                                      </p:to>
                                    </p:set>
                                    <p:animEffect transition="in" filter="wipe(left)">
                                      <p:cBhvr>
                                        <p:cTn id="22" dur="500"/>
                                        <p:tgtEl>
                                          <p:spTgt spid="386070"/>
                                        </p:tgtEl>
                                      </p:cBhvr>
                                    </p:animEffect>
                                  </p:childTnLst>
                                  <p:subTnLst>
                                    <p:audio>
                                      <p:cMediaNode>
                                        <p:cTn display="0" masterRel="sameClick">
                                          <p:stCondLst>
                                            <p:cond evt="begin" delay="0">
                                              <p:tn val="20"/>
                                            </p:cond>
                                          </p:stCondLst>
                                          <p:endCondLst>
                                            <p:cond evt="onStopAudio" delay="0">
                                              <p:tgtEl>
                                                <p:sldTgt/>
                                              </p:tgtEl>
                                            </p:cond>
                                          </p:endCondLst>
                                        </p:cTn>
                                        <p:tgtEl>
                                          <p:sndTgt r:embed="rId3" name="Pong"/>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386071"/>
                                        </p:tgtEl>
                                        <p:attrNameLst>
                                          <p:attrName>style.visibility</p:attrName>
                                        </p:attrNameLst>
                                      </p:cBhvr>
                                      <p:to>
                                        <p:strVal val="visible"/>
                                      </p:to>
                                    </p:set>
                                    <p:animEffect transition="in" filter="wipe(left)">
                                      <p:cBhvr>
                                        <p:cTn id="25" dur="500"/>
                                        <p:tgtEl>
                                          <p:spTgt spid="386071"/>
                                        </p:tgtEl>
                                      </p:cBhvr>
                                    </p:animEffect>
                                  </p:childTnLst>
                                  <p:subTnLst>
                                    <p:audio>
                                      <p:cMediaNode>
                                        <p:cTn display="0" masterRel="sameClick">
                                          <p:stCondLst>
                                            <p:cond evt="begin" delay="0">
                                              <p:tn val="23"/>
                                            </p:cond>
                                          </p:stCondLst>
                                          <p:endCondLst>
                                            <p:cond evt="onStopAudio" delay="0">
                                              <p:tgtEl>
                                                <p:sldTgt/>
                                              </p:tgtEl>
                                            </p:cond>
                                          </p:endCondLst>
                                        </p:cTn>
                                        <p:tgtEl>
                                          <p:sndTgt r:embed="rId3" name="Po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65" grpId="0" animBg="1" autoUpdateAnimBg="0"/>
      <p:bldP spid="386066" grpId="0" animBg="1" autoUpdateAnimBg="0"/>
      <p:bldP spid="386067" grpId="0" animBg="1" autoUpdateAnimBg="0"/>
      <p:bldP spid="386068" grpId="0" animBg="1" autoUpdateAnimBg="0"/>
      <p:bldP spid="386069" grpId="0" animBg="1" autoUpdateAnimBg="0"/>
      <p:bldP spid="386070" grpId="0" animBg="1" autoUpdateAnimBg="0"/>
      <p:bldP spid="386071"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70AB957-8777-FA44-814F-E52464F22B00}"/>
              </a:ext>
            </a:extLst>
          </p:cNvPr>
          <p:cNvSpPr>
            <a:spLocks noGrp="1" noChangeArrowheads="1"/>
          </p:cNvSpPr>
          <p:nvPr>
            <p:ph type="title"/>
          </p:nvPr>
        </p:nvSpPr>
        <p:spPr/>
        <p:txBody>
          <a:bodyPr/>
          <a:lstStyle/>
          <a:p>
            <a:pPr eaLnBrk="1" hangingPunct="1"/>
            <a:r>
              <a:rPr lang="en-US" altLang="en-US"/>
              <a:t>Pleiotropy </a:t>
            </a:r>
          </a:p>
        </p:txBody>
      </p:sp>
      <p:pic>
        <p:nvPicPr>
          <p:cNvPr id="33795" name="Picture 3" descr="dwarfism">
            <a:extLst>
              <a:ext uri="{FF2B5EF4-FFF2-40B4-BE49-F238E27FC236}">
                <a16:creationId xmlns:a16="http://schemas.microsoft.com/office/drawing/2014/main" id="{A7BD91E9-1EE8-504B-B9A5-04A7E9CE2A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660" b="5107"/>
          <a:stretch>
            <a:fillRect/>
          </a:stretch>
        </p:blipFill>
        <p:spPr bwMode="auto">
          <a:xfrm>
            <a:off x="0" y="4222750"/>
            <a:ext cx="39624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a:extLst>
              <a:ext uri="{FF2B5EF4-FFF2-40B4-BE49-F238E27FC236}">
                <a16:creationId xmlns:a16="http://schemas.microsoft.com/office/drawing/2014/main" id="{3C9CEF0B-E9C8-DE4F-98E9-27A0B6E15C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150" y="2362200"/>
            <a:ext cx="33718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a:extLst>
              <a:ext uri="{FF2B5EF4-FFF2-40B4-BE49-F238E27FC236}">
                <a16:creationId xmlns:a16="http://schemas.microsoft.com/office/drawing/2014/main" id="{EBB16FB6-CABC-1042-9594-1BBDAAC251DC}"/>
              </a:ext>
            </a:extLst>
          </p:cNvPr>
          <p:cNvSpPr>
            <a:spLocks noChangeArrowheads="1"/>
          </p:cNvSpPr>
          <p:nvPr/>
        </p:nvSpPr>
        <p:spPr bwMode="auto">
          <a:xfrm>
            <a:off x="5715000" y="2895600"/>
            <a:ext cx="2133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88102" name="Rectangle 6" descr="Rectangle: Click to edit Master text styles&#13;&#10;Second level&#13;&#10;Third level&#13;&#10;Fourth level&#13;&#10;Fifth level">
            <a:extLst>
              <a:ext uri="{FF2B5EF4-FFF2-40B4-BE49-F238E27FC236}">
                <a16:creationId xmlns:a16="http://schemas.microsoft.com/office/drawing/2014/main" id="{F76CA6EC-8CC7-6F41-8A54-2F41B65DADEF}"/>
              </a:ext>
            </a:extLst>
          </p:cNvPr>
          <p:cNvSpPr>
            <a:spLocks noGrp="1" noChangeArrowheads="1"/>
          </p:cNvSpPr>
          <p:nvPr>
            <p:ph type="body" idx="1"/>
          </p:nvPr>
        </p:nvSpPr>
        <p:spPr>
          <a:xfrm>
            <a:off x="533400" y="1371600"/>
            <a:ext cx="7772400" cy="2978150"/>
          </a:xfrm>
        </p:spPr>
        <p:txBody>
          <a:bodyPr/>
          <a:lstStyle/>
          <a:p>
            <a:pPr eaLnBrk="1" hangingPunct="1">
              <a:buClrTx/>
            </a:pPr>
            <a:r>
              <a:rPr lang="en-US" altLang="en-US" dirty="0"/>
              <a:t>Most genes are </a:t>
            </a:r>
            <a:r>
              <a:rPr lang="en-US" altLang="en-US" u="sng" dirty="0">
                <a:solidFill>
                  <a:srgbClr val="CC0000"/>
                </a:solidFill>
              </a:rPr>
              <a:t>pleiotropic</a:t>
            </a:r>
            <a:r>
              <a:rPr lang="en-US" altLang="en-US" dirty="0"/>
              <a:t> </a:t>
            </a:r>
          </a:p>
          <a:p>
            <a:pPr lvl="1" eaLnBrk="1" hangingPunct="1">
              <a:buClrTx/>
            </a:pPr>
            <a:r>
              <a:rPr lang="en-US" altLang="en-US" dirty="0">
                <a:ea typeface="ＭＳ Ｐゴシック" panose="020B0600070205080204" pitchFamily="34" charset="-128"/>
              </a:rPr>
              <a:t>one gene affects more than one phenotypic character</a:t>
            </a:r>
          </a:p>
          <a:p>
            <a:pPr lvl="2" eaLnBrk="1" hangingPunct="1">
              <a:buClrTx/>
            </a:pPr>
            <a:r>
              <a:rPr lang="en-US" altLang="en-US" dirty="0">
                <a:ea typeface="ＭＳ Ｐゴシック" panose="020B0600070205080204" pitchFamily="34" charset="-128"/>
              </a:rPr>
              <a:t>wide-ranging effects due to a single gene</a:t>
            </a:r>
          </a:p>
          <a:p>
            <a:pPr lvl="2" eaLnBrk="1" hangingPunct="1">
              <a:buClrTx/>
            </a:pPr>
            <a:r>
              <a:rPr lang="en-US" altLang="en-US" dirty="0">
                <a:ea typeface="ＭＳ Ｐゴシック" panose="020B0600070205080204" pitchFamily="34" charset="-128"/>
              </a:rPr>
              <a:t>dwarfism (achondroplasia) </a:t>
            </a:r>
          </a:p>
          <a:p>
            <a:pPr lvl="2" eaLnBrk="1" hangingPunct="1">
              <a:buClrTx/>
            </a:pPr>
            <a:r>
              <a:rPr lang="en-US" altLang="en-US" dirty="0">
                <a:ea typeface="ＭＳ Ｐゴシック" panose="020B0600070205080204" pitchFamily="34" charset="-128"/>
              </a:rPr>
              <a:t>gigantism (acromegaly)</a:t>
            </a:r>
          </a:p>
        </p:txBody>
      </p:sp>
      <p:pic>
        <p:nvPicPr>
          <p:cNvPr id="33799" name="Picture 7">
            <a:extLst>
              <a:ext uri="{FF2B5EF4-FFF2-40B4-BE49-F238E27FC236}">
                <a16:creationId xmlns:a16="http://schemas.microsoft.com/office/drawing/2014/main" id="{B9701C24-35F5-6B4F-8BE1-DAC160CE1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5425" y="4221163"/>
            <a:ext cx="1709738"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257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102">
                                            <p:txEl>
                                              <p:pRg st="1" end="1"/>
                                            </p:txEl>
                                          </p:spTgt>
                                        </p:tgtEl>
                                        <p:attrNameLst>
                                          <p:attrName>style.visibility</p:attrName>
                                        </p:attrNameLst>
                                      </p:cBhvr>
                                      <p:to>
                                        <p:strVal val="visible"/>
                                      </p:to>
                                    </p:set>
                                    <p:anim calcmode="lin" valueType="num">
                                      <p:cBhvr additive="base">
                                        <p:cTn id="7" dur="500" fill="hold"/>
                                        <p:tgtEl>
                                          <p:spTgt spid="38810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10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102">
                                            <p:txEl>
                                              <p:pRg st="2" end="2"/>
                                            </p:txEl>
                                          </p:spTgt>
                                        </p:tgtEl>
                                        <p:attrNameLst>
                                          <p:attrName>style.visibility</p:attrName>
                                        </p:attrNameLst>
                                      </p:cBhvr>
                                      <p:to>
                                        <p:strVal val="visible"/>
                                      </p:to>
                                    </p:set>
                                    <p:anim calcmode="lin" valueType="num">
                                      <p:cBhvr additive="base">
                                        <p:cTn id="13" dur="500" fill="hold"/>
                                        <p:tgtEl>
                                          <p:spTgt spid="38810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10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102">
                                            <p:txEl>
                                              <p:pRg st="3" end="3"/>
                                            </p:txEl>
                                          </p:spTgt>
                                        </p:tgtEl>
                                        <p:attrNameLst>
                                          <p:attrName>style.visibility</p:attrName>
                                        </p:attrNameLst>
                                      </p:cBhvr>
                                      <p:to>
                                        <p:strVal val="visible"/>
                                      </p:to>
                                    </p:set>
                                    <p:anim calcmode="lin" valueType="num">
                                      <p:cBhvr additive="base">
                                        <p:cTn id="19" dur="500" fill="hold"/>
                                        <p:tgtEl>
                                          <p:spTgt spid="38810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10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102">
                                            <p:txEl>
                                              <p:pRg st="4" end="4"/>
                                            </p:txEl>
                                          </p:spTgt>
                                        </p:tgtEl>
                                        <p:attrNameLst>
                                          <p:attrName>style.visibility</p:attrName>
                                        </p:attrNameLst>
                                      </p:cBhvr>
                                      <p:to>
                                        <p:strVal val="visible"/>
                                      </p:to>
                                    </p:set>
                                    <p:anim calcmode="lin" valueType="num">
                                      <p:cBhvr additive="base">
                                        <p:cTn id="25" dur="500" fill="hold"/>
                                        <p:tgtEl>
                                          <p:spTgt spid="38810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10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102"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72EB4174-45A1-7D48-9A4C-2E7C56E20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66"/>
          <a:stretch>
            <a:fillRect/>
          </a:stretch>
        </p:blipFill>
        <p:spPr bwMode="auto">
          <a:xfrm>
            <a:off x="4886325" y="976313"/>
            <a:ext cx="4265613"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a:extLst>
              <a:ext uri="{FF2B5EF4-FFF2-40B4-BE49-F238E27FC236}">
                <a16:creationId xmlns:a16="http://schemas.microsoft.com/office/drawing/2014/main" id="{F83DBA8D-7130-1543-9762-72B13FA669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063750"/>
            <a:ext cx="42545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4">
            <a:extLst>
              <a:ext uri="{FF2B5EF4-FFF2-40B4-BE49-F238E27FC236}">
                <a16:creationId xmlns:a16="http://schemas.microsoft.com/office/drawing/2014/main" id="{F51186AB-CC63-E742-A049-405EB5554856}"/>
              </a:ext>
            </a:extLst>
          </p:cNvPr>
          <p:cNvSpPr>
            <a:spLocks noGrp="1" noChangeArrowheads="1"/>
          </p:cNvSpPr>
          <p:nvPr>
            <p:ph type="title"/>
          </p:nvPr>
        </p:nvSpPr>
        <p:spPr>
          <a:noFill/>
        </p:spPr>
        <p:txBody>
          <a:bodyPr/>
          <a:lstStyle/>
          <a:p>
            <a:pPr eaLnBrk="1" hangingPunct="1"/>
            <a:r>
              <a:rPr lang="en-US" altLang="en-US"/>
              <a:t>Acromegaly: André the Giant </a:t>
            </a:r>
          </a:p>
        </p:txBody>
      </p:sp>
      <p:pic>
        <p:nvPicPr>
          <p:cNvPr id="390149" name="Picture 5">
            <a:extLst>
              <a:ext uri="{FF2B5EF4-FFF2-40B4-BE49-F238E27FC236}">
                <a16:creationId xmlns:a16="http://schemas.microsoft.com/office/drawing/2014/main" id="{7CE261E3-C907-6847-807F-A57699CF24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0" y="3881438"/>
            <a:ext cx="2073275" cy="2976562"/>
          </a:xfrm>
          <a:prstGeom prst="rect">
            <a:avLst/>
          </a:prstGeom>
          <a:noFill/>
          <a:ln>
            <a:noFill/>
          </a:ln>
          <a:effectLst>
            <a:outerShdw dist="35921" dir="2700000" algn="ctr" rotWithShape="0">
              <a:srgbClr val="201A17"/>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a:extLst>
              <a:ext uri="{FF2B5EF4-FFF2-40B4-BE49-F238E27FC236}">
                <a16:creationId xmlns:a16="http://schemas.microsoft.com/office/drawing/2014/main" id="{A9A09C10-A89C-054B-9B56-55F30DCD91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1274763"/>
            <a:ext cx="2379662"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417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a:extLst>
              <a:ext uri="{FF2B5EF4-FFF2-40B4-BE49-F238E27FC236}">
                <a16:creationId xmlns:a16="http://schemas.microsoft.com/office/drawing/2014/main" id="{DC924EC4-BD10-A948-83DF-19CBDB108836}"/>
              </a:ext>
            </a:extLst>
          </p:cNvPr>
          <p:cNvSpPr>
            <a:spLocks noChangeArrowheads="1"/>
          </p:cNvSpPr>
          <p:nvPr/>
        </p:nvSpPr>
        <p:spPr bwMode="auto">
          <a:xfrm>
            <a:off x="1463675" y="1562100"/>
            <a:ext cx="20478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    x   aa</a:t>
            </a:r>
          </a:p>
        </p:txBody>
      </p:sp>
      <p:sp>
        <p:nvSpPr>
          <p:cNvPr id="37891" name="Rectangle 4">
            <a:extLst>
              <a:ext uri="{FF2B5EF4-FFF2-40B4-BE49-F238E27FC236}">
                <a16:creationId xmlns:a16="http://schemas.microsoft.com/office/drawing/2014/main" id="{0866CDB7-F421-F84D-9FC5-C01BA5440E2B}"/>
              </a:ext>
            </a:extLst>
          </p:cNvPr>
          <p:cNvSpPr>
            <a:spLocks noGrp="1" noChangeArrowheads="1"/>
          </p:cNvSpPr>
          <p:nvPr>
            <p:ph type="title"/>
          </p:nvPr>
        </p:nvSpPr>
        <p:spPr>
          <a:xfrm>
            <a:off x="609600" y="685800"/>
            <a:ext cx="8534400" cy="762000"/>
          </a:xfrm>
        </p:spPr>
        <p:txBody>
          <a:bodyPr/>
          <a:lstStyle/>
          <a:p>
            <a:pPr eaLnBrk="1" hangingPunct="1"/>
            <a:r>
              <a:rPr lang="en-US" altLang="en-US"/>
              <a:t>Inheritance pattern of Achondroplasia</a:t>
            </a:r>
          </a:p>
        </p:txBody>
      </p:sp>
      <p:graphicFrame>
        <p:nvGraphicFramePr>
          <p:cNvPr id="490501" name="Group 5">
            <a:extLst>
              <a:ext uri="{FF2B5EF4-FFF2-40B4-BE49-F238E27FC236}">
                <a16:creationId xmlns:a16="http://schemas.microsoft.com/office/drawing/2014/main" id="{B00322BD-4F26-2F45-BDE2-A4F1E8C4052D}"/>
              </a:ext>
            </a:extLst>
          </p:cNvPr>
          <p:cNvGraphicFramePr>
            <a:graphicFrameLocks noGrp="1"/>
          </p:cNvGraphicFramePr>
          <p:nvPr/>
        </p:nvGraphicFramePr>
        <p:xfrm>
          <a:off x="1100138" y="3554413"/>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90512" name="Rectangle 16">
            <a:extLst>
              <a:ext uri="{FF2B5EF4-FFF2-40B4-BE49-F238E27FC236}">
                <a16:creationId xmlns:a16="http://schemas.microsoft.com/office/drawing/2014/main" id="{0721A1D9-C400-814F-9CD4-D55B31ED6025}"/>
              </a:ext>
            </a:extLst>
          </p:cNvPr>
          <p:cNvSpPr>
            <a:spLocks noChangeArrowheads="1"/>
          </p:cNvSpPr>
          <p:nvPr/>
        </p:nvSpPr>
        <p:spPr bwMode="auto">
          <a:xfrm>
            <a:off x="1711325" y="3005138"/>
            <a:ext cx="395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13" name="Rectangle 17">
            <a:extLst>
              <a:ext uri="{FF2B5EF4-FFF2-40B4-BE49-F238E27FC236}">
                <a16:creationId xmlns:a16="http://schemas.microsoft.com/office/drawing/2014/main" id="{AD87F3A1-6479-084E-8329-6CC149041271}"/>
              </a:ext>
            </a:extLst>
          </p:cNvPr>
          <p:cNvSpPr>
            <a:spLocks noChangeArrowheads="1"/>
          </p:cNvSpPr>
          <p:nvPr/>
        </p:nvSpPr>
        <p:spPr bwMode="auto">
          <a:xfrm>
            <a:off x="3036888" y="3005138"/>
            <a:ext cx="395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14" name="Rectangle 18">
            <a:extLst>
              <a:ext uri="{FF2B5EF4-FFF2-40B4-BE49-F238E27FC236}">
                <a16:creationId xmlns:a16="http://schemas.microsoft.com/office/drawing/2014/main" id="{755F9A2E-AF04-0C4C-BD13-4644E45CDB9B}"/>
              </a:ext>
            </a:extLst>
          </p:cNvPr>
          <p:cNvSpPr>
            <a:spLocks noChangeArrowheads="1"/>
          </p:cNvSpPr>
          <p:nvPr/>
        </p:nvSpPr>
        <p:spPr bwMode="auto">
          <a:xfrm>
            <a:off x="622300" y="3970338"/>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15" name="Rectangle 19">
            <a:extLst>
              <a:ext uri="{FF2B5EF4-FFF2-40B4-BE49-F238E27FC236}">
                <a16:creationId xmlns:a16="http://schemas.microsoft.com/office/drawing/2014/main" id="{549E1A8B-29DA-E043-A723-6C14FBC70F76}"/>
              </a:ext>
            </a:extLst>
          </p:cNvPr>
          <p:cNvSpPr>
            <a:spLocks noChangeArrowheads="1"/>
          </p:cNvSpPr>
          <p:nvPr/>
        </p:nvSpPr>
        <p:spPr bwMode="auto">
          <a:xfrm>
            <a:off x="654050" y="5148263"/>
            <a:ext cx="395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graphicFrame>
        <p:nvGraphicFramePr>
          <p:cNvPr id="490516" name="Group 20">
            <a:extLst>
              <a:ext uri="{FF2B5EF4-FFF2-40B4-BE49-F238E27FC236}">
                <a16:creationId xmlns:a16="http://schemas.microsoft.com/office/drawing/2014/main" id="{725D36D3-49EB-8A47-A1FC-FEC492823ED6}"/>
              </a:ext>
            </a:extLst>
          </p:cNvPr>
          <p:cNvGraphicFramePr>
            <a:graphicFrameLocks noGrp="1"/>
          </p:cNvGraphicFramePr>
          <p:nvPr/>
        </p:nvGraphicFramePr>
        <p:xfrm>
          <a:off x="5519738" y="3554413"/>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0F116A"/>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90527" name="Rectangle 31">
            <a:extLst>
              <a:ext uri="{FF2B5EF4-FFF2-40B4-BE49-F238E27FC236}">
                <a16:creationId xmlns:a16="http://schemas.microsoft.com/office/drawing/2014/main" id="{51E1678A-4555-564D-90B1-E1D8EEE75AD2}"/>
              </a:ext>
            </a:extLst>
          </p:cNvPr>
          <p:cNvSpPr>
            <a:spLocks noChangeArrowheads="1"/>
          </p:cNvSpPr>
          <p:nvPr/>
        </p:nvSpPr>
        <p:spPr bwMode="auto">
          <a:xfrm>
            <a:off x="5995988" y="3005138"/>
            <a:ext cx="458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28" name="Rectangle 32">
            <a:extLst>
              <a:ext uri="{FF2B5EF4-FFF2-40B4-BE49-F238E27FC236}">
                <a16:creationId xmlns:a16="http://schemas.microsoft.com/office/drawing/2014/main" id="{453EC5B6-BF02-4544-8FCF-A704EC3E4927}"/>
              </a:ext>
            </a:extLst>
          </p:cNvPr>
          <p:cNvSpPr>
            <a:spLocks noChangeArrowheads="1"/>
          </p:cNvSpPr>
          <p:nvPr/>
        </p:nvSpPr>
        <p:spPr bwMode="auto">
          <a:xfrm>
            <a:off x="7456488" y="3005138"/>
            <a:ext cx="395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29" name="Rectangle 33">
            <a:extLst>
              <a:ext uri="{FF2B5EF4-FFF2-40B4-BE49-F238E27FC236}">
                <a16:creationId xmlns:a16="http://schemas.microsoft.com/office/drawing/2014/main" id="{4B9827C7-F86A-2247-8944-E33E79ADC726}"/>
              </a:ext>
            </a:extLst>
          </p:cNvPr>
          <p:cNvSpPr>
            <a:spLocks noChangeArrowheads="1"/>
          </p:cNvSpPr>
          <p:nvPr/>
        </p:nvSpPr>
        <p:spPr bwMode="auto">
          <a:xfrm>
            <a:off x="5003800" y="3970338"/>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30" name="Rectangle 34">
            <a:extLst>
              <a:ext uri="{FF2B5EF4-FFF2-40B4-BE49-F238E27FC236}">
                <a16:creationId xmlns:a16="http://schemas.microsoft.com/office/drawing/2014/main" id="{ECF59CF0-D6A6-1843-A9E8-41E0972B483C}"/>
              </a:ext>
            </a:extLst>
          </p:cNvPr>
          <p:cNvSpPr>
            <a:spLocks noChangeArrowheads="1"/>
          </p:cNvSpPr>
          <p:nvPr/>
        </p:nvSpPr>
        <p:spPr bwMode="auto">
          <a:xfrm>
            <a:off x="5035550" y="5148263"/>
            <a:ext cx="395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t>
            </a:r>
          </a:p>
        </p:txBody>
      </p:sp>
      <p:sp>
        <p:nvSpPr>
          <p:cNvPr id="490531" name="Rectangle 35">
            <a:extLst>
              <a:ext uri="{FF2B5EF4-FFF2-40B4-BE49-F238E27FC236}">
                <a16:creationId xmlns:a16="http://schemas.microsoft.com/office/drawing/2014/main" id="{F686F1B7-1EEE-7643-B01F-F7CC3B43B033}"/>
              </a:ext>
            </a:extLst>
          </p:cNvPr>
          <p:cNvSpPr>
            <a:spLocks noChangeArrowheads="1"/>
          </p:cNvSpPr>
          <p:nvPr/>
        </p:nvSpPr>
        <p:spPr bwMode="auto">
          <a:xfrm>
            <a:off x="5930900" y="1562100"/>
            <a:ext cx="21113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    x   Aa</a:t>
            </a:r>
          </a:p>
        </p:txBody>
      </p:sp>
      <p:sp>
        <p:nvSpPr>
          <p:cNvPr id="490545" name="Rectangle 49">
            <a:extLst>
              <a:ext uri="{FF2B5EF4-FFF2-40B4-BE49-F238E27FC236}">
                <a16:creationId xmlns:a16="http://schemas.microsoft.com/office/drawing/2014/main" id="{4EA6BE10-4435-9444-80FF-AC3AA4A7F63F}"/>
              </a:ext>
            </a:extLst>
          </p:cNvPr>
          <p:cNvSpPr>
            <a:spLocks noChangeArrowheads="1"/>
          </p:cNvSpPr>
          <p:nvPr/>
        </p:nvSpPr>
        <p:spPr bwMode="auto">
          <a:xfrm>
            <a:off x="1573213" y="3968750"/>
            <a:ext cx="6715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46" name="Rectangle 50">
            <a:extLst>
              <a:ext uri="{FF2B5EF4-FFF2-40B4-BE49-F238E27FC236}">
                <a16:creationId xmlns:a16="http://schemas.microsoft.com/office/drawing/2014/main" id="{E5B29E5B-3217-A64E-8929-14A95FE0FDAA}"/>
              </a:ext>
            </a:extLst>
          </p:cNvPr>
          <p:cNvSpPr>
            <a:spLocks noChangeArrowheads="1"/>
          </p:cNvSpPr>
          <p:nvPr/>
        </p:nvSpPr>
        <p:spPr bwMode="auto">
          <a:xfrm>
            <a:off x="1606550" y="5149850"/>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47" name="Rectangle 51">
            <a:extLst>
              <a:ext uri="{FF2B5EF4-FFF2-40B4-BE49-F238E27FC236}">
                <a16:creationId xmlns:a16="http://schemas.microsoft.com/office/drawing/2014/main" id="{A91B676C-7CEA-B646-924C-D2D2FFE2ACE8}"/>
              </a:ext>
            </a:extLst>
          </p:cNvPr>
          <p:cNvSpPr>
            <a:spLocks noChangeArrowheads="1"/>
          </p:cNvSpPr>
          <p:nvPr/>
        </p:nvSpPr>
        <p:spPr bwMode="auto">
          <a:xfrm>
            <a:off x="2943225" y="5149850"/>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48" name="Rectangle 52">
            <a:extLst>
              <a:ext uri="{FF2B5EF4-FFF2-40B4-BE49-F238E27FC236}">
                <a16:creationId xmlns:a16="http://schemas.microsoft.com/office/drawing/2014/main" id="{1E623DCB-3F5A-DC4B-950C-AB4150B9DA31}"/>
              </a:ext>
            </a:extLst>
          </p:cNvPr>
          <p:cNvSpPr>
            <a:spLocks noChangeArrowheads="1"/>
          </p:cNvSpPr>
          <p:nvPr/>
        </p:nvSpPr>
        <p:spPr bwMode="auto">
          <a:xfrm>
            <a:off x="2898775" y="3970338"/>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49" name="AutoShape 53">
            <a:extLst>
              <a:ext uri="{FF2B5EF4-FFF2-40B4-BE49-F238E27FC236}">
                <a16:creationId xmlns:a16="http://schemas.microsoft.com/office/drawing/2014/main" id="{77463B08-DDDD-E947-83F4-8F3EBB861401}"/>
              </a:ext>
            </a:extLst>
          </p:cNvPr>
          <p:cNvSpPr>
            <a:spLocks noChangeArrowheads="1"/>
          </p:cNvSpPr>
          <p:nvPr/>
        </p:nvSpPr>
        <p:spPr bwMode="auto">
          <a:xfrm>
            <a:off x="541338" y="6283325"/>
            <a:ext cx="4059237" cy="4651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50% dwarf</a:t>
            </a:r>
            <a:r>
              <a:rPr lang="en-US" altLang="en-US" sz="2200" b="1">
                <a:solidFill>
                  <a:srgbClr val="201A17"/>
                </a:solidFill>
              </a:rPr>
              <a:t>:50% normal </a:t>
            </a:r>
            <a:r>
              <a:rPr lang="en-US" altLang="en-US" sz="1800" b="1">
                <a:solidFill>
                  <a:srgbClr val="201A17"/>
                </a:solidFill>
              </a:rPr>
              <a:t>or</a:t>
            </a:r>
            <a:r>
              <a:rPr lang="en-US" altLang="en-US" sz="2200" b="1">
                <a:solidFill>
                  <a:srgbClr val="201A17"/>
                </a:solidFill>
              </a:rPr>
              <a:t> </a:t>
            </a:r>
            <a:r>
              <a:rPr lang="en-US" altLang="en-US" sz="2200" b="1">
                <a:solidFill>
                  <a:srgbClr val="CC0000"/>
                </a:solidFill>
              </a:rPr>
              <a:t>1:1</a:t>
            </a:r>
            <a:endParaRPr lang="en-US" altLang="en-US" sz="2200" b="1">
              <a:solidFill>
                <a:srgbClr val="201A17"/>
              </a:solidFill>
            </a:endParaRPr>
          </a:p>
        </p:txBody>
      </p:sp>
      <p:sp>
        <p:nvSpPr>
          <p:cNvPr id="490553" name="Rectangle 57">
            <a:extLst>
              <a:ext uri="{FF2B5EF4-FFF2-40B4-BE49-F238E27FC236}">
                <a16:creationId xmlns:a16="http://schemas.microsoft.com/office/drawing/2014/main" id="{5A1C723E-D516-F444-BA7C-FC483B6E3087}"/>
              </a:ext>
            </a:extLst>
          </p:cNvPr>
          <p:cNvSpPr>
            <a:spLocks noChangeArrowheads="1"/>
          </p:cNvSpPr>
          <p:nvPr/>
        </p:nvSpPr>
        <p:spPr bwMode="auto">
          <a:xfrm>
            <a:off x="5857875" y="3970338"/>
            <a:ext cx="735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54" name="Rectangle 58">
            <a:extLst>
              <a:ext uri="{FF2B5EF4-FFF2-40B4-BE49-F238E27FC236}">
                <a16:creationId xmlns:a16="http://schemas.microsoft.com/office/drawing/2014/main" id="{1CBE9A32-3443-5D43-BEE0-3CDE02BA4577}"/>
              </a:ext>
            </a:extLst>
          </p:cNvPr>
          <p:cNvSpPr>
            <a:spLocks noChangeArrowheads="1"/>
          </p:cNvSpPr>
          <p:nvPr/>
        </p:nvSpPr>
        <p:spPr bwMode="auto">
          <a:xfrm>
            <a:off x="7350125" y="5149850"/>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55" name="Rectangle 59">
            <a:extLst>
              <a:ext uri="{FF2B5EF4-FFF2-40B4-BE49-F238E27FC236}">
                <a16:creationId xmlns:a16="http://schemas.microsoft.com/office/drawing/2014/main" id="{71F94158-0D58-324F-9ACE-905B243DFCDA}"/>
              </a:ext>
            </a:extLst>
          </p:cNvPr>
          <p:cNvSpPr>
            <a:spLocks noChangeArrowheads="1"/>
          </p:cNvSpPr>
          <p:nvPr/>
        </p:nvSpPr>
        <p:spPr bwMode="auto">
          <a:xfrm>
            <a:off x="7318375" y="3970338"/>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56" name="AutoShape 60">
            <a:extLst>
              <a:ext uri="{FF2B5EF4-FFF2-40B4-BE49-F238E27FC236}">
                <a16:creationId xmlns:a16="http://schemas.microsoft.com/office/drawing/2014/main" id="{6B63B09A-F6A0-B947-9855-AC0D638DF1A1}"/>
              </a:ext>
            </a:extLst>
          </p:cNvPr>
          <p:cNvSpPr>
            <a:spLocks noChangeArrowheads="1"/>
          </p:cNvSpPr>
          <p:nvPr/>
        </p:nvSpPr>
        <p:spPr bwMode="auto">
          <a:xfrm>
            <a:off x="4975225" y="6283325"/>
            <a:ext cx="4059238" cy="46513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67% dwarf</a:t>
            </a:r>
            <a:r>
              <a:rPr lang="en-US" altLang="en-US" sz="2200" b="1">
                <a:solidFill>
                  <a:srgbClr val="0F116A"/>
                </a:solidFill>
              </a:rPr>
              <a:t>:</a:t>
            </a:r>
            <a:r>
              <a:rPr lang="en-US" altLang="en-US" sz="2200" b="1">
                <a:solidFill>
                  <a:srgbClr val="201A17"/>
                </a:solidFill>
              </a:rPr>
              <a:t>33%</a:t>
            </a:r>
            <a:r>
              <a:rPr lang="en-US" altLang="en-US" sz="2200" b="1">
                <a:solidFill>
                  <a:srgbClr val="CC0000"/>
                </a:solidFill>
              </a:rPr>
              <a:t> </a:t>
            </a:r>
            <a:r>
              <a:rPr lang="en-US" altLang="en-US" sz="2200" b="1">
                <a:solidFill>
                  <a:srgbClr val="000000"/>
                </a:solidFill>
              </a:rPr>
              <a:t>normal</a:t>
            </a:r>
            <a:r>
              <a:rPr lang="en-US" altLang="en-US" sz="2200" b="1">
                <a:solidFill>
                  <a:srgbClr val="CC0000"/>
                </a:solidFill>
              </a:rPr>
              <a:t> </a:t>
            </a:r>
            <a:r>
              <a:rPr lang="en-US" altLang="en-US" sz="1800" b="1">
                <a:solidFill>
                  <a:srgbClr val="201A17"/>
                </a:solidFill>
              </a:rPr>
              <a:t>or</a:t>
            </a:r>
            <a:r>
              <a:rPr lang="en-US" altLang="en-US" sz="2200" b="1">
                <a:solidFill>
                  <a:srgbClr val="201A17"/>
                </a:solidFill>
              </a:rPr>
              <a:t> </a:t>
            </a:r>
            <a:r>
              <a:rPr lang="en-US" altLang="en-US" sz="2200" b="1">
                <a:solidFill>
                  <a:srgbClr val="CC0000"/>
                </a:solidFill>
              </a:rPr>
              <a:t>2:1</a:t>
            </a:r>
            <a:endParaRPr lang="en-US" altLang="en-US" sz="2200" b="1">
              <a:solidFill>
                <a:srgbClr val="000000"/>
              </a:solidFill>
            </a:endParaRPr>
          </a:p>
        </p:txBody>
      </p:sp>
      <p:sp>
        <p:nvSpPr>
          <p:cNvPr id="490558" name="Rectangle 62">
            <a:extLst>
              <a:ext uri="{FF2B5EF4-FFF2-40B4-BE49-F238E27FC236}">
                <a16:creationId xmlns:a16="http://schemas.microsoft.com/office/drawing/2014/main" id="{3250295B-8E4B-0148-94E3-318E4BBFFEC0}"/>
              </a:ext>
            </a:extLst>
          </p:cNvPr>
          <p:cNvSpPr>
            <a:spLocks noChangeArrowheads="1"/>
          </p:cNvSpPr>
          <p:nvPr/>
        </p:nvSpPr>
        <p:spPr bwMode="auto">
          <a:xfrm>
            <a:off x="5889625" y="5149850"/>
            <a:ext cx="6715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Aa</a:t>
            </a:r>
          </a:p>
        </p:txBody>
      </p:sp>
      <p:sp>
        <p:nvSpPr>
          <p:cNvPr id="490560" name="Text Box 64">
            <a:extLst>
              <a:ext uri="{FF2B5EF4-FFF2-40B4-BE49-F238E27FC236}">
                <a16:creationId xmlns:a16="http://schemas.microsoft.com/office/drawing/2014/main" id="{BAE02EB1-EB36-4C47-A33D-F7AD8E5FBAB3}"/>
              </a:ext>
            </a:extLst>
          </p:cNvPr>
          <p:cNvSpPr txBox="1">
            <a:spLocks noChangeArrowheads="1"/>
          </p:cNvSpPr>
          <p:nvPr/>
        </p:nvSpPr>
        <p:spPr bwMode="auto">
          <a:xfrm>
            <a:off x="5719763" y="3711575"/>
            <a:ext cx="9667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0000"/>
              </a:lnSpc>
            </a:pPr>
            <a:r>
              <a:rPr lang="en-US" altLang="en-US" sz="10800">
                <a:solidFill>
                  <a:srgbClr val="CC0000"/>
                </a:solidFill>
                <a:sym typeface="Zapf Dingbats" charset="2"/>
              </a:rPr>
              <a:t></a:t>
            </a:r>
            <a:endParaRPr lang="en-US" altLang="en-US" sz="8200">
              <a:solidFill>
                <a:srgbClr val="CC0000"/>
              </a:solidFill>
            </a:endParaRPr>
          </a:p>
        </p:txBody>
      </p:sp>
      <p:pic>
        <p:nvPicPr>
          <p:cNvPr id="490561" name="Picture 65">
            <a:extLst>
              <a:ext uri="{FF2B5EF4-FFF2-40B4-BE49-F238E27FC236}">
                <a16:creationId xmlns:a16="http://schemas.microsoft.com/office/drawing/2014/main" id="{4DA1540B-2087-3A40-9A9E-E72CD87019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825" y="1489075"/>
            <a:ext cx="877888" cy="1354138"/>
          </a:xfrm>
          <a:prstGeom prst="rect">
            <a:avLst/>
          </a:prstGeom>
          <a:noFill/>
          <a:ln w="9525">
            <a:solidFill>
              <a:srgbClr val="201A17"/>
            </a:solidFill>
            <a:miter lim="800000"/>
            <a:headEnd/>
            <a:tailEnd/>
          </a:ln>
          <a:extLst>
            <a:ext uri="{909E8E84-426E-40DD-AFC4-6F175D3DCCD1}">
              <a14:hiddenFill xmlns:a14="http://schemas.microsoft.com/office/drawing/2010/main">
                <a:solidFill>
                  <a:srgbClr val="FFFFFF"/>
                </a:solidFill>
              </a14:hiddenFill>
            </a:ext>
          </a:extLst>
        </p:spPr>
      </p:pic>
      <p:pic>
        <p:nvPicPr>
          <p:cNvPr id="490564" name="Picture 68">
            <a:extLst>
              <a:ext uri="{FF2B5EF4-FFF2-40B4-BE49-F238E27FC236}">
                <a16:creationId xmlns:a16="http://schemas.microsoft.com/office/drawing/2014/main" id="{3A014A6C-8018-6349-AA5B-0343FFA07B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925" y="1489075"/>
            <a:ext cx="877888" cy="1354138"/>
          </a:xfrm>
          <a:prstGeom prst="rect">
            <a:avLst/>
          </a:prstGeom>
          <a:noFill/>
          <a:ln w="9525">
            <a:solidFill>
              <a:srgbClr val="201A17"/>
            </a:solidFill>
            <a:miter lim="800000"/>
            <a:headEnd/>
            <a:tailEnd/>
          </a:ln>
          <a:extLst>
            <a:ext uri="{909E8E84-426E-40DD-AFC4-6F175D3DCCD1}">
              <a14:hiddenFill xmlns:a14="http://schemas.microsoft.com/office/drawing/2010/main">
                <a:solidFill>
                  <a:srgbClr val="FFFFFF"/>
                </a:solidFill>
              </a14:hiddenFill>
            </a:ext>
          </a:extLst>
        </p:spPr>
      </p:pic>
      <p:pic>
        <p:nvPicPr>
          <p:cNvPr id="490565" name="Picture 69">
            <a:extLst>
              <a:ext uri="{FF2B5EF4-FFF2-40B4-BE49-F238E27FC236}">
                <a16:creationId xmlns:a16="http://schemas.microsoft.com/office/drawing/2014/main" id="{8FA0EF68-CF4A-8C4D-946F-13F33946BD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32763" y="1489075"/>
            <a:ext cx="877887" cy="1354138"/>
          </a:xfrm>
          <a:prstGeom prst="rect">
            <a:avLst/>
          </a:prstGeom>
          <a:noFill/>
          <a:ln w="9525">
            <a:solidFill>
              <a:srgbClr val="201A17"/>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2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0498">
                                            <p:txEl>
                                              <p:pRg st="0" end="0"/>
                                            </p:txEl>
                                          </p:spTgt>
                                        </p:tgtEl>
                                        <p:attrNameLst>
                                          <p:attrName>style.visibility</p:attrName>
                                        </p:attrNameLst>
                                      </p:cBhvr>
                                      <p:to>
                                        <p:strVal val="visible"/>
                                      </p:to>
                                    </p:set>
                                    <p:anim calcmode="lin" valueType="num">
                                      <p:cBhvr additive="base">
                                        <p:cTn id="7" dur="500" fill="hold"/>
                                        <p:tgtEl>
                                          <p:spTgt spid="4904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04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90561"/>
                                        </p:tgtEl>
                                        <p:attrNameLst>
                                          <p:attrName>style.visibility</p:attrName>
                                        </p:attrNameLst>
                                      </p:cBhvr>
                                      <p:to>
                                        <p:strVal val="visible"/>
                                      </p:to>
                                    </p:set>
                                    <p:animEffect transition="in" filter="wipe(left)">
                                      <p:cBhvr>
                                        <p:cTn id="13" dur="500"/>
                                        <p:tgtEl>
                                          <p:spTgt spid="490561"/>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90531"/>
                                        </p:tgtEl>
                                        <p:attrNameLst>
                                          <p:attrName>style.visibility</p:attrName>
                                        </p:attrNameLst>
                                      </p:cBhvr>
                                      <p:to>
                                        <p:strVal val="visible"/>
                                      </p:to>
                                    </p:set>
                                    <p:anim calcmode="lin" valueType="num">
                                      <p:cBhvr additive="base">
                                        <p:cTn id="18" dur="500" fill="hold"/>
                                        <p:tgtEl>
                                          <p:spTgt spid="490531"/>
                                        </p:tgtEl>
                                        <p:attrNameLst>
                                          <p:attrName>ppt_x</p:attrName>
                                        </p:attrNameLst>
                                      </p:cBhvr>
                                      <p:tavLst>
                                        <p:tav tm="0">
                                          <p:val>
                                            <p:strVal val="1+#ppt_w/2"/>
                                          </p:val>
                                        </p:tav>
                                        <p:tav tm="100000">
                                          <p:val>
                                            <p:strVal val="#ppt_x"/>
                                          </p:val>
                                        </p:tav>
                                      </p:tavLst>
                                    </p:anim>
                                    <p:anim calcmode="lin" valueType="num">
                                      <p:cBhvr additive="base">
                                        <p:cTn id="19" dur="500" fill="hold"/>
                                        <p:tgtEl>
                                          <p:spTgt spid="4905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90564"/>
                                        </p:tgtEl>
                                        <p:attrNameLst>
                                          <p:attrName>style.visibility</p:attrName>
                                        </p:attrNameLst>
                                      </p:cBhvr>
                                      <p:to>
                                        <p:strVal val="visible"/>
                                      </p:to>
                                    </p:set>
                                    <p:animEffect transition="in" filter="wipe(left)">
                                      <p:cBhvr>
                                        <p:cTn id="24" dur="500"/>
                                        <p:tgtEl>
                                          <p:spTgt spid="490564"/>
                                        </p:tgtEl>
                                      </p:cBhvr>
                                    </p:animEffect>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490565"/>
                                        </p:tgtEl>
                                        <p:attrNameLst>
                                          <p:attrName>style.visibility</p:attrName>
                                        </p:attrNameLst>
                                      </p:cBhvr>
                                      <p:to>
                                        <p:strVal val="visible"/>
                                      </p:to>
                                    </p:set>
                                    <p:animEffect transition="in" filter="wipe(left)">
                                      <p:cBhvr>
                                        <p:cTn id="29" dur="500"/>
                                        <p:tgtEl>
                                          <p:spTgt spid="490565"/>
                                        </p:tgtEl>
                                      </p:cBhvr>
                                    </p:animEffect>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490501"/>
                                        </p:tgtEl>
                                        <p:attrNameLst>
                                          <p:attrName>style.visibility</p:attrName>
                                        </p:attrNameLst>
                                      </p:cBhvr>
                                      <p:to>
                                        <p:strVal val="visible"/>
                                      </p:to>
                                    </p:set>
                                    <p:animEffect transition="in" filter="wipe(left)">
                                      <p:cBhvr>
                                        <p:cTn id="34" dur="500"/>
                                        <p:tgtEl>
                                          <p:spTgt spid="49050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90513"/>
                                        </p:tgtEl>
                                        <p:attrNameLst>
                                          <p:attrName>style.visibility</p:attrName>
                                        </p:attrNameLst>
                                      </p:cBhvr>
                                      <p:to>
                                        <p:strVal val="visible"/>
                                      </p:to>
                                    </p:set>
                                    <p:anim calcmode="lin" valueType="num">
                                      <p:cBhvr additive="base">
                                        <p:cTn id="39" dur="500" fill="hold"/>
                                        <p:tgtEl>
                                          <p:spTgt spid="490513"/>
                                        </p:tgtEl>
                                        <p:attrNameLst>
                                          <p:attrName>ppt_x</p:attrName>
                                        </p:attrNameLst>
                                      </p:cBhvr>
                                      <p:tavLst>
                                        <p:tav tm="0">
                                          <p:val>
                                            <p:strVal val="0-#ppt_w/2"/>
                                          </p:val>
                                        </p:tav>
                                        <p:tav tm="100000">
                                          <p:val>
                                            <p:strVal val="#ppt_x"/>
                                          </p:val>
                                        </p:tav>
                                      </p:tavLst>
                                    </p:anim>
                                    <p:anim calcmode="lin" valueType="num">
                                      <p:cBhvr additive="base">
                                        <p:cTn id="40" dur="500" fill="hold"/>
                                        <p:tgtEl>
                                          <p:spTgt spid="4905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Whoosh"/>
                                        </p:tgtEl>
                                      </p:cMediaNode>
                                    </p:audio>
                                  </p:subTnLst>
                                </p:cTn>
                              </p:par>
                            </p:childTnLst>
                          </p:cTn>
                        </p:par>
                        <p:par>
                          <p:cTn id="41" fill="hold" nodeType="afterGroup">
                            <p:stCondLst>
                              <p:cond delay="500"/>
                            </p:stCondLst>
                            <p:childTnLst>
                              <p:par>
                                <p:cTn id="42" presetID="2" presetClass="entr" presetSubtype="8" fill="hold" grpId="0" nodeType="afterEffect">
                                  <p:stCondLst>
                                    <p:cond delay="0"/>
                                  </p:stCondLst>
                                  <p:childTnLst>
                                    <p:set>
                                      <p:cBhvr>
                                        <p:cTn id="43" dur="1" fill="hold">
                                          <p:stCondLst>
                                            <p:cond delay="0"/>
                                          </p:stCondLst>
                                        </p:cTn>
                                        <p:tgtEl>
                                          <p:spTgt spid="490512"/>
                                        </p:tgtEl>
                                        <p:attrNameLst>
                                          <p:attrName>style.visibility</p:attrName>
                                        </p:attrNameLst>
                                      </p:cBhvr>
                                      <p:to>
                                        <p:strVal val="visible"/>
                                      </p:to>
                                    </p:set>
                                    <p:anim calcmode="lin" valueType="num">
                                      <p:cBhvr additive="base">
                                        <p:cTn id="44" dur="500" fill="hold"/>
                                        <p:tgtEl>
                                          <p:spTgt spid="490512"/>
                                        </p:tgtEl>
                                        <p:attrNameLst>
                                          <p:attrName>ppt_x</p:attrName>
                                        </p:attrNameLst>
                                      </p:cBhvr>
                                      <p:tavLst>
                                        <p:tav tm="0">
                                          <p:val>
                                            <p:strVal val="0-#ppt_w/2"/>
                                          </p:val>
                                        </p:tav>
                                        <p:tav tm="100000">
                                          <p:val>
                                            <p:strVal val="#ppt_x"/>
                                          </p:val>
                                        </p:tav>
                                      </p:tavLst>
                                    </p:anim>
                                    <p:anim calcmode="lin" valueType="num">
                                      <p:cBhvr additive="base">
                                        <p:cTn id="45" dur="500" fill="hold"/>
                                        <p:tgtEl>
                                          <p:spTgt spid="4905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490514"/>
                                        </p:tgtEl>
                                        <p:attrNameLst>
                                          <p:attrName>style.visibility</p:attrName>
                                        </p:attrNameLst>
                                      </p:cBhvr>
                                      <p:to>
                                        <p:strVal val="visible"/>
                                      </p:to>
                                    </p:set>
                                    <p:anim calcmode="lin" valueType="num">
                                      <p:cBhvr additive="base">
                                        <p:cTn id="50" dur="500" fill="hold"/>
                                        <p:tgtEl>
                                          <p:spTgt spid="490514"/>
                                        </p:tgtEl>
                                        <p:attrNameLst>
                                          <p:attrName>ppt_x</p:attrName>
                                        </p:attrNameLst>
                                      </p:cBhvr>
                                      <p:tavLst>
                                        <p:tav tm="0">
                                          <p:val>
                                            <p:strVal val="0-#ppt_w/2"/>
                                          </p:val>
                                        </p:tav>
                                        <p:tav tm="100000">
                                          <p:val>
                                            <p:strVal val="#ppt_x"/>
                                          </p:val>
                                        </p:tav>
                                      </p:tavLst>
                                    </p:anim>
                                    <p:anim calcmode="lin" valueType="num">
                                      <p:cBhvr additive="base">
                                        <p:cTn id="51" dur="500" fill="hold"/>
                                        <p:tgtEl>
                                          <p:spTgt spid="4905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3" name="Whoosh"/>
                                        </p:tgtEl>
                                      </p:cMediaNode>
                                    </p:audio>
                                  </p:subTnLst>
                                </p:cTn>
                              </p:par>
                            </p:childTnLst>
                          </p:cTn>
                        </p:par>
                        <p:par>
                          <p:cTn id="52" fill="hold" nodeType="afterGroup">
                            <p:stCondLst>
                              <p:cond delay="500"/>
                            </p:stCondLst>
                            <p:childTnLst>
                              <p:par>
                                <p:cTn id="53" presetID="2" presetClass="entr" presetSubtype="8" fill="hold" grpId="0" nodeType="afterEffect">
                                  <p:stCondLst>
                                    <p:cond delay="0"/>
                                  </p:stCondLst>
                                  <p:childTnLst>
                                    <p:set>
                                      <p:cBhvr>
                                        <p:cTn id="54" dur="1" fill="hold">
                                          <p:stCondLst>
                                            <p:cond delay="0"/>
                                          </p:stCondLst>
                                        </p:cTn>
                                        <p:tgtEl>
                                          <p:spTgt spid="490515"/>
                                        </p:tgtEl>
                                        <p:attrNameLst>
                                          <p:attrName>style.visibility</p:attrName>
                                        </p:attrNameLst>
                                      </p:cBhvr>
                                      <p:to>
                                        <p:strVal val="visible"/>
                                      </p:to>
                                    </p:set>
                                    <p:anim calcmode="lin" valueType="num">
                                      <p:cBhvr additive="base">
                                        <p:cTn id="55" dur="500" fill="hold"/>
                                        <p:tgtEl>
                                          <p:spTgt spid="490515"/>
                                        </p:tgtEl>
                                        <p:attrNameLst>
                                          <p:attrName>ppt_x</p:attrName>
                                        </p:attrNameLst>
                                      </p:cBhvr>
                                      <p:tavLst>
                                        <p:tav tm="0">
                                          <p:val>
                                            <p:strVal val="0-#ppt_w/2"/>
                                          </p:val>
                                        </p:tav>
                                        <p:tav tm="100000">
                                          <p:val>
                                            <p:strVal val="#ppt_x"/>
                                          </p:val>
                                        </p:tav>
                                      </p:tavLst>
                                    </p:anim>
                                    <p:anim calcmode="lin" valueType="num">
                                      <p:cBhvr additive="base">
                                        <p:cTn id="56" dur="500" fill="hold"/>
                                        <p:tgtEl>
                                          <p:spTgt spid="4905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90545"/>
                                        </p:tgtEl>
                                        <p:attrNameLst>
                                          <p:attrName>style.visibility</p:attrName>
                                        </p:attrNameLst>
                                      </p:cBhvr>
                                      <p:to>
                                        <p:strVal val="visible"/>
                                      </p:to>
                                    </p:set>
                                    <p:animEffect transition="in" filter="wipe(left)">
                                      <p:cBhvr>
                                        <p:cTn id="61" dur="500"/>
                                        <p:tgtEl>
                                          <p:spTgt spid="490545"/>
                                        </p:tgtEl>
                                      </p:cBhvr>
                                    </p:animEffect>
                                  </p:childTnLst>
                                  <p:subTnLst>
                                    <p:audio>
                                      <p:cMediaNode>
                                        <p:cTn display="0" masterRel="sameClick">
                                          <p:stCondLst>
                                            <p:cond evt="begin" delay="0">
                                              <p:tn val="59"/>
                                            </p:cond>
                                          </p:stCondLst>
                                          <p:endCondLst>
                                            <p:cond evt="onStopAudio" delay="0">
                                              <p:tgtEl>
                                                <p:sldTgt/>
                                              </p:tgtEl>
                                            </p:cond>
                                          </p:endCondLst>
                                        </p:cTn>
                                        <p:tgtEl>
                                          <p:sndTgt r:embed="rId4"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90548"/>
                                        </p:tgtEl>
                                        <p:attrNameLst>
                                          <p:attrName>style.visibility</p:attrName>
                                        </p:attrNameLst>
                                      </p:cBhvr>
                                      <p:to>
                                        <p:strVal val="visible"/>
                                      </p:to>
                                    </p:set>
                                    <p:animEffect transition="in" filter="wipe(left)">
                                      <p:cBhvr>
                                        <p:cTn id="66" dur="500"/>
                                        <p:tgtEl>
                                          <p:spTgt spid="490548"/>
                                        </p:tgtEl>
                                      </p:cBhvr>
                                    </p:animEffect>
                                  </p:childTnLst>
                                  <p:subTnLst>
                                    <p:audio>
                                      <p:cMediaNode>
                                        <p:cTn display="0" masterRel="sameClick">
                                          <p:stCondLst>
                                            <p:cond evt="begin" delay="0">
                                              <p:tn val="64"/>
                                            </p:cond>
                                          </p:stCondLst>
                                          <p:endCondLst>
                                            <p:cond evt="onStopAudio" delay="0">
                                              <p:tgtEl>
                                                <p:sldTgt/>
                                              </p:tgtEl>
                                            </p:cond>
                                          </p:endCondLst>
                                        </p:cTn>
                                        <p:tgtEl>
                                          <p:sndTgt r:embed="rId4" name="Pencil Check"/>
                                        </p:tgtEl>
                                      </p:cMediaNode>
                                    </p:audio>
                                  </p:subTnLst>
                                </p:cTn>
                              </p:par>
                            </p:childTnLst>
                          </p:cTn>
                        </p:par>
                        <p:par>
                          <p:cTn id="67" fill="hold" nodeType="afterGroup">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490546"/>
                                        </p:tgtEl>
                                        <p:attrNameLst>
                                          <p:attrName>style.visibility</p:attrName>
                                        </p:attrNameLst>
                                      </p:cBhvr>
                                      <p:to>
                                        <p:strVal val="visible"/>
                                      </p:to>
                                    </p:set>
                                    <p:animEffect transition="in" filter="wipe(left)">
                                      <p:cBhvr>
                                        <p:cTn id="70" dur="500"/>
                                        <p:tgtEl>
                                          <p:spTgt spid="490546"/>
                                        </p:tgtEl>
                                      </p:cBhvr>
                                    </p:animEffect>
                                  </p:childTnLst>
                                  <p:subTnLst>
                                    <p:audio>
                                      <p:cMediaNode>
                                        <p:cTn display="0" masterRel="sameClick">
                                          <p:stCondLst>
                                            <p:cond evt="begin" delay="0">
                                              <p:tn val="68"/>
                                            </p:cond>
                                          </p:stCondLst>
                                          <p:endCondLst>
                                            <p:cond evt="onStopAudio" delay="0">
                                              <p:tgtEl>
                                                <p:sldTgt/>
                                              </p:tgtEl>
                                            </p:cond>
                                          </p:endCondLst>
                                        </p:cTn>
                                        <p:tgtEl>
                                          <p:sndTgt r:embed="rId4" name="Pencil Check"/>
                                        </p:tgtEl>
                                      </p:cMediaNode>
                                    </p:audio>
                                  </p:subTnLst>
                                </p:cTn>
                              </p:par>
                            </p:childTnLst>
                          </p:cTn>
                        </p:par>
                        <p:par>
                          <p:cTn id="71" fill="hold" nodeType="afterGroup">
                            <p:stCondLst>
                              <p:cond delay="1000"/>
                            </p:stCondLst>
                            <p:childTnLst>
                              <p:par>
                                <p:cTn id="72" presetID="22" presetClass="entr" presetSubtype="8" fill="hold" grpId="0" nodeType="afterEffect">
                                  <p:stCondLst>
                                    <p:cond delay="0"/>
                                  </p:stCondLst>
                                  <p:childTnLst>
                                    <p:set>
                                      <p:cBhvr>
                                        <p:cTn id="73" dur="1" fill="hold">
                                          <p:stCondLst>
                                            <p:cond delay="0"/>
                                          </p:stCondLst>
                                        </p:cTn>
                                        <p:tgtEl>
                                          <p:spTgt spid="490547"/>
                                        </p:tgtEl>
                                        <p:attrNameLst>
                                          <p:attrName>style.visibility</p:attrName>
                                        </p:attrNameLst>
                                      </p:cBhvr>
                                      <p:to>
                                        <p:strVal val="visible"/>
                                      </p:to>
                                    </p:set>
                                    <p:animEffect transition="in" filter="wipe(left)">
                                      <p:cBhvr>
                                        <p:cTn id="74" dur="500"/>
                                        <p:tgtEl>
                                          <p:spTgt spid="490547"/>
                                        </p:tgtEl>
                                      </p:cBhvr>
                                    </p:animEffect>
                                  </p:childTnLst>
                                  <p:subTnLst>
                                    <p:audio>
                                      <p:cMediaNode>
                                        <p:cTn display="0" masterRel="sameClick">
                                          <p:stCondLst>
                                            <p:cond evt="begin" delay="0">
                                              <p:tn val="72"/>
                                            </p:cond>
                                          </p:stCondLst>
                                          <p:endCondLst>
                                            <p:cond evt="onStopAudio" delay="0">
                                              <p:tgtEl>
                                                <p:sldTgt/>
                                              </p:tgtEl>
                                            </p:cond>
                                          </p:endCondLst>
                                        </p:cTn>
                                        <p:tgtEl>
                                          <p:sndTgt r:embed="rId4" name="Pencil Check"/>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90549"/>
                                        </p:tgtEl>
                                        <p:attrNameLst>
                                          <p:attrName>style.visibility</p:attrName>
                                        </p:attrNameLst>
                                      </p:cBhvr>
                                      <p:to>
                                        <p:strVal val="visible"/>
                                      </p:to>
                                    </p:set>
                                    <p:animEffect transition="in" filter="wipe(left)">
                                      <p:cBhvr>
                                        <p:cTn id="79" dur="500"/>
                                        <p:tgtEl>
                                          <p:spTgt spid="490549"/>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
                                        </p:tgtEl>
                                      </p:cMediaNode>
                                    </p:audio>
                                  </p:subTnLst>
                                </p:cTn>
                              </p:par>
                            </p:childTnLst>
                          </p:cTn>
                        </p:par>
                        <p:par>
                          <p:cTn id="80" fill="hold" nodeType="afterGroup">
                            <p:stCondLst>
                              <p:cond delay="500"/>
                            </p:stCondLst>
                            <p:childTnLst>
                              <p:par>
                                <p:cTn id="81" presetID="22" presetClass="entr" presetSubtype="8" fill="hold" nodeType="afterEffect">
                                  <p:stCondLst>
                                    <p:cond delay="0"/>
                                  </p:stCondLst>
                                  <p:childTnLst>
                                    <p:set>
                                      <p:cBhvr>
                                        <p:cTn id="82" dur="1" fill="hold">
                                          <p:stCondLst>
                                            <p:cond delay="0"/>
                                          </p:stCondLst>
                                        </p:cTn>
                                        <p:tgtEl>
                                          <p:spTgt spid="490516"/>
                                        </p:tgtEl>
                                        <p:attrNameLst>
                                          <p:attrName>style.visibility</p:attrName>
                                        </p:attrNameLst>
                                      </p:cBhvr>
                                      <p:to>
                                        <p:strVal val="visible"/>
                                      </p:to>
                                    </p:set>
                                    <p:animEffect transition="in" filter="wipe(left)">
                                      <p:cBhvr>
                                        <p:cTn id="83" dur="500"/>
                                        <p:tgtEl>
                                          <p:spTgt spid="49051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childTnLst>
                                    <p:set>
                                      <p:cBhvr>
                                        <p:cTn id="87" dur="1" fill="hold">
                                          <p:stCondLst>
                                            <p:cond delay="0"/>
                                          </p:stCondLst>
                                        </p:cTn>
                                        <p:tgtEl>
                                          <p:spTgt spid="490527"/>
                                        </p:tgtEl>
                                        <p:attrNameLst>
                                          <p:attrName>style.visibility</p:attrName>
                                        </p:attrNameLst>
                                      </p:cBhvr>
                                      <p:to>
                                        <p:strVal val="visible"/>
                                      </p:to>
                                    </p:set>
                                    <p:anim calcmode="lin" valueType="num">
                                      <p:cBhvr additive="base">
                                        <p:cTn id="88" dur="500" fill="hold"/>
                                        <p:tgtEl>
                                          <p:spTgt spid="490527"/>
                                        </p:tgtEl>
                                        <p:attrNameLst>
                                          <p:attrName>ppt_x</p:attrName>
                                        </p:attrNameLst>
                                      </p:cBhvr>
                                      <p:tavLst>
                                        <p:tav tm="0">
                                          <p:val>
                                            <p:strVal val="1+#ppt_w/2"/>
                                          </p:val>
                                        </p:tav>
                                        <p:tav tm="100000">
                                          <p:val>
                                            <p:strVal val="#ppt_x"/>
                                          </p:val>
                                        </p:tav>
                                      </p:tavLst>
                                    </p:anim>
                                    <p:anim calcmode="lin" valueType="num">
                                      <p:cBhvr additive="base">
                                        <p:cTn id="89" dur="500" fill="hold"/>
                                        <p:tgtEl>
                                          <p:spTgt spid="4905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3" name="Whoosh"/>
                                        </p:tgtEl>
                                      </p:cMediaNode>
                                    </p:audio>
                                  </p:subTnLst>
                                </p:cTn>
                              </p:par>
                            </p:childTnLst>
                          </p:cTn>
                        </p:par>
                        <p:par>
                          <p:cTn id="90" fill="hold" nodeType="afterGroup">
                            <p:stCondLst>
                              <p:cond delay="500"/>
                            </p:stCondLst>
                            <p:childTnLst>
                              <p:par>
                                <p:cTn id="91" presetID="2" presetClass="entr" presetSubtype="2" fill="hold" grpId="0" nodeType="afterEffect">
                                  <p:stCondLst>
                                    <p:cond delay="0"/>
                                  </p:stCondLst>
                                  <p:childTnLst>
                                    <p:set>
                                      <p:cBhvr>
                                        <p:cTn id="92" dur="1" fill="hold">
                                          <p:stCondLst>
                                            <p:cond delay="0"/>
                                          </p:stCondLst>
                                        </p:cTn>
                                        <p:tgtEl>
                                          <p:spTgt spid="490528"/>
                                        </p:tgtEl>
                                        <p:attrNameLst>
                                          <p:attrName>style.visibility</p:attrName>
                                        </p:attrNameLst>
                                      </p:cBhvr>
                                      <p:to>
                                        <p:strVal val="visible"/>
                                      </p:to>
                                    </p:set>
                                    <p:anim calcmode="lin" valueType="num">
                                      <p:cBhvr additive="base">
                                        <p:cTn id="93" dur="500" fill="hold"/>
                                        <p:tgtEl>
                                          <p:spTgt spid="490528"/>
                                        </p:tgtEl>
                                        <p:attrNameLst>
                                          <p:attrName>ppt_x</p:attrName>
                                        </p:attrNameLst>
                                      </p:cBhvr>
                                      <p:tavLst>
                                        <p:tav tm="0">
                                          <p:val>
                                            <p:strVal val="1+#ppt_w/2"/>
                                          </p:val>
                                        </p:tav>
                                        <p:tav tm="100000">
                                          <p:val>
                                            <p:strVal val="#ppt_x"/>
                                          </p:val>
                                        </p:tav>
                                      </p:tavLst>
                                    </p:anim>
                                    <p:anim calcmode="lin" valueType="num">
                                      <p:cBhvr additive="base">
                                        <p:cTn id="94" dur="500" fill="hold"/>
                                        <p:tgtEl>
                                          <p:spTgt spid="4905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3" name="Whoosh"/>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490529"/>
                                        </p:tgtEl>
                                        <p:attrNameLst>
                                          <p:attrName>style.visibility</p:attrName>
                                        </p:attrNameLst>
                                      </p:cBhvr>
                                      <p:to>
                                        <p:strVal val="visible"/>
                                      </p:to>
                                    </p:set>
                                    <p:anim calcmode="lin" valueType="num">
                                      <p:cBhvr additive="base">
                                        <p:cTn id="99" dur="500" fill="hold"/>
                                        <p:tgtEl>
                                          <p:spTgt spid="490529"/>
                                        </p:tgtEl>
                                        <p:attrNameLst>
                                          <p:attrName>ppt_x</p:attrName>
                                        </p:attrNameLst>
                                      </p:cBhvr>
                                      <p:tavLst>
                                        <p:tav tm="0">
                                          <p:val>
                                            <p:strVal val="0-#ppt_w/2"/>
                                          </p:val>
                                        </p:tav>
                                        <p:tav tm="100000">
                                          <p:val>
                                            <p:strVal val="#ppt_x"/>
                                          </p:val>
                                        </p:tav>
                                      </p:tavLst>
                                    </p:anim>
                                    <p:anim calcmode="lin" valueType="num">
                                      <p:cBhvr additive="base">
                                        <p:cTn id="100" dur="500" fill="hold"/>
                                        <p:tgtEl>
                                          <p:spTgt spid="4905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3" name="Whoosh"/>
                                        </p:tgtEl>
                                      </p:cMediaNode>
                                    </p:audio>
                                  </p:subTnLst>
                                </p:cTn>
                              </p:par>
                            </p:childTnLst>
                          </p:cTn>
                        </p:par>
                        <p:par>
                          <p:cTn id="101" fill="hold" nodeType="afterGroup">
                            <p:stCondLst>
                              <p:cond delay="500"/>
                            </p:stCondLst>
                            <p:childTnLst>
                              <p:par>
                                <p:cTn id="102" presetID="2" presetClass="entr" presetSubtype="8" fill="hold" grpId="0" nodeType="afterEffect">
                                  <p:stCondLst>
                                    <p:cond delay="0"/>
                                  </p:stCondLst>
                                  <p:childTnLst>
                                    <p:set>
                                      <p:cBhvr>
                                        <p:cTn id="103" dur="1" fill="hold">
                                          <p:stCondLst>
                                            <p:cond delay="0"/>
                                          </p:stCondLst>
                                        </p:cTn>
                                        <p:tgtEl>
                                          <p:spTgt spid="490530"/>
                                        </p:tgtEl>
                                        <p:attrNameLst>
                                          <p:attrName>style.visibility</p:attrName>
                                        </p:attrNameLst>
                                      </p:cBhvr>
                                      <p:to>
                                        <p:strVal val="visible"/>
                                      </p:to>
                                    </p:set>
                                    <p:anim calcmode="lin" valueType="num">
                                      <p:cBhvr additive="base">
                                        <p:cTn id="104" dur="500" fill="hold"/>
                                        <p:tgtEl>
                                          <p:spTgt spid="490530"/>
                                        </p:tgtEl>
                                        <p:attrNameLst>
                                          <p:attrName>ppt_x</p:attrName>
                                        </p:attrNameLst>
                                      </p:cBhvr>
                                      <p:tavLst>
                                        <p:tav tm="0">
                                          <p:val>
                                            <p:strVal val="0-#ppt_w/2"/>
                                          </p:val>
                                        </p:tav>
                                        <p:tav tm="100000">
                                          <p:val>
                                            <p:strVal val="#ppt_x"/>
                                          </p:val>
                                        </p:tav>
                                      </p:tavLst>
                                    </p:anim>
                                    <p:anim calcmode="lin" valueType="num">
                                      <p:cBhvr additive="base">
                                        <p:cTn id="105" dur="500" fill="hold"/>
                                        <p:tgtEl>
                                          <p:spTgt spid="4905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3" name="Whoosh"/>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grpId="0" nodeType="clickEffect">
                                  <p:stCondLst>
                                    <p:cond delay="0"/>
                                  </p:stCondLst>
                                  <p:childTnLst>
                                    <p:set>
                                      <p:cBhvr>
                                        <p:cTn id="109" dur="1" fill="hold">
                                          <p:stCondLst>
                                            <p:cond delay="0"/>
                                          </p:stCondLst>
                                        </p:cTn>
                                        <p:tgtEl>
                                          <p:spTgt spid="490553"/>
                                        </p:tgtEl>
                                        <p:attrNameLst>
                                          <p:attrName>style.visibility</p:attrName>
                                        </p:attrNameLst>
                                      </p:cBhvr>
                                      <p:to>
                                        <p:strVal val="visible"/>
                                      </p:to>
                                    </p:set>
                                    <p:animEffect transition="in" filter="wipe(right)">
                                      <p:cBhvr>
                                        <p:cTn id="110" dur="500"/>
                                        <p:tgtEl>
                                          <p:spTgt spid="490553"/>
                                        </p:tgtEl>
                                      </p:cBhvr>
                                    </p:animEffect>
                                  </p:childTnLst>
                                  <p:subTnLst>
                                    <p:audio>
                                      <p:cMediaNode>
                                        <p:cTn display="0" masterRel="sameClick">
                                          <p:stCondLst>
                                            <p:cond evt="begin" delay="0">
                                              <p:tn val="108"/>
                                            </p:cond>
                                          </p:stCondLst>
                                          <p:endCondLst>
                                            <p:cond evt="onStopAudio" delay="0">
                                              <p:tgtEl>
                                                <p:sldTgt/>
                                              </p:tgtEl>
                                            </p:cond>
                                          </p:endCondLst>
                                        </p:cTn>
                                        <p:tgtEl>
                                          <p:sndTgt r:embed="rId4" name="Pencil Check"/>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2" fill="hold" grpId="0" nodeType="clickEffect">
                                  <p:stCondLst>
                                    <p:cond delay="0"/>
                                  </p:stCondLst>
                                  <p:childTnLst>
                                    <p:set>
                                      <p:cBhvr>
                                        <p:cTn id="114" dur="1" fill="hold">
                                          <p:stCondLst>
                                            <p:cond delay="0"/>
                                          </p:stCondLst>
                                        </p:cTn>
                                        <p:tgtEl>
                                          <p:spTgt spid="490555"/>
                                        </p:tgtEl>
                                        <p:attrNameLst>
                                          <p:attrName>style.visibility</p:attrName>
                                        </p:attrNameLst>
                                      </p:cBhvr>
                                      <p:to>
                                        <p:strVal val="visible"/>
                                      </p:to>
                                    </p:set>
                                    <p:animEffect transition="in" filter="wipe(right)">
                                      <p:cBhvr>
                                        <p:cTn id="115" dur="500"/>
                                        <p:tgtEl>
                                          <p:spTgt spid="490555"/>
                                        </p:tgtEl>
                                      </p:cBhvr>
                                    </p:animEffect>
                                  </p:childTnLst>
                                  <p:subTnLst>
                                    <p:audio>
                                      <p:cMediaNode>
                                        <p:cTn display="0" masterRel="sameClick">
                                          <p:stCondLst>
                                            <p:cond evt="begin" delay="0">
                                              <p:tn val="113"/>
                                            </p:cond>
                                          </p:stCondLst>
                                          <p:endCondLst>
                                            <p:cond evt="onStopAudio" delay="0">
                                              <p:tgtEl>
                                                <p:sldTgt/>
                                              </p:tgtEl>
                                            </p:cond>
                                          </p:endCondLst>
                                        </p:cTn>
                                        <p:tgtEl>
                                          <p:sndTgt r:embed="rId4" name="Pencil Check"/>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2" fill="hold" grpId="0" nodeType="clickEffect">
                                  <p:stCondLst>
                                    <p:cond delay="0"/>
                                  </p:stCondLst>
                                  <p:childTnLst>
                                    <p:set>
                                      <p:cBhvr>
                                        <p:cTn id="119" dur="1" fill="hold">
                                          <p:stCondLst>
                                            <p:cond delay="0"/>
                                          </p:stCondLst>
                                        </p:cTn>
                                        <p:tgtEl>
                                          <p:spTgt spid="490558"/>
                                        </p:tgtEl>
                                        <p:attrNameLst>
                                          <p:attrName>style.visibility</p:attrName>
                                        </p:attrNameLst>
                                      </p:cBhvr>
                                      <p:to>
                                        <p:strVal val="visible"/>
                                      </p:to>
                                    </p:set>
                                    <p:animEffect transition="in" filter="wipe(right)">
                                      <p:cBhvr>
                                        <p:cTn id="120" dur="500"/>
                                        <p:tgtEl>
                                          <p:spTgt spid="490558"/>
                                        </p:tgtEl>
                                      </p:cBhvr>
                                    </p:animEffect>
                                  </p:childTnLst>
                                  <p:subTnLst>
                                    <p:audio>
                                      <p:cMediaNode>
                                        <p:cTn display="0" masterRel="sameClick">
                                          <p:stCondLst>
                                            <p:cond evt="begin" delay="0">
                                              <p:tn val="118"/>
                                            </p:cond>
                                          </p:stCondLst>
                                          <p:endCondLst>
                                            <p:cond evt="onStopAudio" delay="0">
                                              <p:tgtEl>
                                                <p:sldTgt/>
                                              </p:tgtEl>
                                            </p:cond>
                                          </p:endCondLst>
                                        </p:cTn>
                                        <p:tgtEl>
                                          <p:sndTgt r:embed="rId4" name="Pencil Check"/>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490554"/>
                                        </p:tgtEl>
                                        <p:attrNameLst>
                                          <p:attrName>style.visibility</p:attrName>
                                        </p:attrNameLst>
                                      </p:cBhvr>
                                      <p:to>
                                        <p:strVal val="visible"/>
                                      </p:to>
                                    </p:set>
                                    <p:animEffect transition="in" filter="wipe(right)">
                                      <p:cBhvr>
                                        <p:cTn id="125" dur="500"/>
                                        <p:tgtEl>
                                          <p:spTgt spid="490554"/>
                                        </p:tgtEl>
                                      </p:cBhvr>
                                    </p:animEffect>
                                  </p:childTnLst>
                                  <p:subTnLst>
                                    <p:audio>
                                      <p:cMediaNode>
                                        <p:cTn display="0" masterRel="sameClick">
                                          <p:stCondLst>
                                            <p:cond evt="begin" delay="0">
                                              <p:tn val="123"/>
                                            </p:cond>
                                          </p:stCondLst>
                                          <p:endCondLst>
                                            <p:cond evt="onStopAudio" delay="0">
                                              <p:tgtEl>
                                                <p:sldTgt/>
                                              </p:tgtEl>
                                            </p:cond>
                                          </p:endCondLst>
                                        </p:cTn>
                                        <p:tgtEl>
                                          <p:sndTgt r:embed="rId4" name="Pencil Check"/>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490560">
                                            <p:txEl>
                                              <p:pRg st="0" end="0"/>
                                            </p:txEl>
                                          </p:spTgt>
                                        </p:tgtEl>
                                        <p:attrNameLst>
                                          <p:attrName>style.visibility</p:attrName>
                                        </p:attrNameLst>
                                      </p:cBhvr>
                                      <p:to>
                                        <p:strVal val="visible"/>
                                      </p:to>
                                    </p:set>
                                    <p:animEffect transition="in" filter="wipe(left)">
                                      <p:cBhvr>
                                        <p:cTn id="130" dur="500"/>
                                        <p:tgtEl>
                                          <p:spTgt spid="490560">
                                            <p:txEl>
                                              <p:pRg st="0" end="0"/>
                                            </p:txEl>
                                          </p:spTgt>
                                        </p:tgtEl>
                                      </p:cBhvr>
                                    </p:animEffect>
                                  </p:childTnLst>
                                  <p:subTnLst>
                                    <p:audio>
                                      <p:cMediaNode>
                                        <p:cTn display="0" masterRel="sameClick">
                                          <p:stCondLst>
                                            <p:cond evt="begin" delay="0">
                                              <p:tn val="128"/>
                                            </p:cond>
                                          </p:stCondLst>
                                          <p:endCondLst>
                                            <p:cond evt="onStopAudio" delay="0">
                                              <p:tgtEl>
                                                <p:sldTgt/>
                                              </p:tgtEl>
                                            </p:cond>
                                          </p:endCondLst>
                                        </p:cTn>
                                        <p:tgtEl>
                                          <p:sndTgt r:embed="rId6" name="String"/>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490556"/>
                                        </p:tgtEl>
                                        <p:attrNameLst>
                                          <p:attrName>style.visibility</p:attrName>
                                        </p:attrNameLst>
                                      </p:cBhvr>
                                      <p:to>
                                        <p:strVal val="visible"/>
                                      </p:to>
                                    </p:set>
                                    <p:animEffect transition="in" filter="wipe(left)">
                                      <p:cBhvr>
                                        <p:cTn id="135" dur="500"/>
                                        <p:tgtEl>
                                          <p:spTgt spid="490556"/>
                                        </p:tgtEl>
                                      </p:cBhvr>
                                    </p:animEffect>
                                  </p:childTnLst>
                                  <p:subTnLst>
                                    <p:audio>
                                      <p:cMediaNode>
                                        <p:cTn display="0" masterRel="sameClick">
                                          <p:stCondLst>
                                            <p:cond evt="begin" delay="0">
                                              <p:tn val="133"/>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8" grpId="0" build="p" autoUpdateAnimBg="0"/>
      <p:bldP spid="490512" grpId="0" autoUpdateAnimBg="0"/>
      <p:bldP spid="490513" grpId="0" autoUpdateAnimBg="0"/>
      <p:bldP spid="490514" grpId="0" autoUpdateAnimBg="0"/>
      <p:bldP spid="490515" grpId="0" autoUpdateAnimBg="0"/>
      <p:bldP spid="490527" grpId="0" autoUpdateAnimBg="0"/>
      <p:bldP spid="490528" grpId="0" autoUpdateAnimBg="0"/>
      <p:bldP spid="490529" grpId="0" autoUpdateAnimBg="0"/>
      <p:bldP spid="490530" grpId="0" autoUpdateAnimBg="0"/>
      <p:bldP spid="490531" grpId="0" autoUpdateAnimBg="0"/>
      <p:bldP spid="490545" grpId="0" autoUpdateAnimBg="0"/>
      <p:bldP spid="490546" grpId="0" autoUpdateAnimBg="0"/>
      <p:bldP spid="490547" grpId="0" autoUpdateAnimBg="0"/>
      <p:bldP spid="490548" grpId="0" autoUpdateAnimBg="0"/>
      <p:bldP spid="490549" grpId="0" animBg="1" autoUpdateAnimBg="0"/>
      <p:bldP spid="490553" grpId="0" autoUpdateAnimBg="0"/>
      <p:bldP spid="490554" grpId="0" autoUpdateAnimBg="0"/>
      <p:bldP spid="490555" grpId="0" autoUpdateAnimBg="0"/>
      <p:bldP spid="490556" grpId="0" animBg="1" autoUpdateAnimBg="0"/>
      <p:bldP spid="490558" grpId="0" autoUpdateAnimBg="0"/>
      <p:bldP spid="490560"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799EFA3-0CFF-484F-AC88-CA78F3FE3A36}"/>
              </a:ext>
            </a:extLst>
          </p:cNvPr>
          <p:cNvSpPr>
            <a:spLocks noGrp="1" noChangeArrowheads="1"/>
          </p:cNvSpPr>
          <p:nvPr>
            <p:ph type="title"/>
          </p:nvPr>
        </p:nvSpPr>
        <p:spPr/>
        <p:txBody>
          <a:bodyPr/>
          <a:lstStyle/>
          <a:p>
            <a:pPr eaLnBrk="1" hangingPunct="1"/>
            <a:r>
              <a:rPr lang="en-US" altLang="en-US"/>
              <a:t>Epistasis </a:t>
            </a:r>
          </a:p>
        </p:txBody>
      </p:sp>
      <p:sp>
        <p:nvSpPr>
          <p:cNvPr id="394271" name="AutoShape 31">
            <a:extLst>
              <a:ext uri="{FF2B5EF4-FFF2-40B4-BE49-F238E27FC236}">
                <a16:creationId xmlns:a16="http://schemas.microsoft.com/office/drawing/2014/main" id="{F2103083-4E65-414C-A0E6-BA1E29D34042}"/>
              </a:ext>
            </a:extLst>
          </p:cNvPr>
          <p:cNvSpPr>
            <a:spLocks noChangeArrowheads="1"/>
          </p:cNvSpPr>
          <p:nvPr/>
        </p:nvSpPr>
        <p:spPr bwMode="auto">
          <a:xfrm>
            <a:off x="147638" y="2965450"/>
            <a:ext cx="1073150" cy="533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i="1">
                <a:solidFill>
                  <a:srgbClr val="201A17"/>
                </a:solidFill>
              </a:rPr>
              <a:t>B_C_</a:t>
            </a:r>
          </a:p>
        </p:txBody>
      </p:sp>
      <p:sp>
        <p:nvSpPr>
          <p:cNvPr id="394272" name="AutoShape 32">
            <a:extLst>
              <a:ext uri="{FF2B5EF4-FFF2-40B4-BE49-F238E27FC236}">
                <a16:creationId xmlns:a16="http://schemas.microsoft.com/office/drawing/2014/main" id="{E34FA044-DF85-D64E-8ED1-E60B32C67767}"/>
              </a:ext>
            </a:extLst>
          </p:cNvPr>
          <p:cNvSpPr>
            <a:spLocks noChangeArrowheads="1"/>
          </p:cNvSpPr>
          <p:nvPr/>
        </p:nvSpPr>
        <p:spPr bwMode="auto">
          <a:xfrm>
            <a:off x="147638" y="2955925"/>
            <a:ext cx="1082675" cy="542925"/>
          </a:xfrm>
          <a:prstGeom prst="roundRect">
            <a:avLst>
              <a:gd name="adj" fmla="val 16667"/>
            </a:avLst>
          </a:prstGeom>
          <a:solidFill>
            <a:srgbClr val="201A17"/>
          </a:solidFill>
          <a:ln w="9525">
            <a:solidFill>
              <a:srgbClr val="201A17"/>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i="1">
                <a:solidFill>
                  <a:schemeClr val="bg1"/>
                </a:solidFill>
              </a:rPr>
              <a:t>B_C_</a:t>
            </a:r>
          </a:p>
        </p:txBody>
      </p:sp>
      <p:sp>
        <p:nvSpPr>
          <p:cNvPr id="394273" name="AutoShape 33">
            <a:extLst>
              <a:ext uri="{FF2B5EF4-FFF2-40B4-BE49-F238E27FC236}">
                <a16:creationId xmlns:a16="http://schemas.microsoft.com/office/drawing/2014/main" id="{52390961-D569-C441-9EFA-E72860F0D6A9}"/>
              </a:ext>
            </a:extLst>
          </p:cNvPr>
          <p:cNvSpPr>
            <a:spLocks noChangeArrowheads="1"/>
          </p:cNvSpPr>
          <p:nvPr/>
        </p:nvSpPr>
        <p:spPr bwMode="auto">
          <a:xfrm>
            <a:off x="147638" y="3656013"/>
            <a:ext cx="1054100" cy="533400"/>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i="1">
                <a:solidFill>
                  <a:srgbClr val="201A17"/>
                </a:solidFill>
              </a:rPr>
              <a:t>bbC_</a:t>
            </a:r>
          </a:p>
        </p:txBody>
      </p:sp>
      <p:sp>
        <p:nvSpPr>
          <p:cNvPr id="394274" name="AutoShape 34">
            <a:extLst>
              <a:ext uri="{FF2B5EF4-FFF2-40B4-BE49-F238E27FC236}">
                <a16:creationId xmlns:a16="http://schemas.microsoft.com/office/drawing/2014/main" id="{509300B2-C7E8-F440-9B0C-6216BEF73609}"/>
              </a:ext>
            </a:extLst>
          </p:cNvPr>
          <p:cNvSpPr>
            <a:spLocks noChangeArrowheads="1"/>
          </p:cNvSpPr>
          <p:nvPr/>
        </p:nvSpPr>
        <p:spPr bwMode="auto">
          <a:xfrm>
            <a:off x="147638" y="3656013"/>
            <a:ext cx="1063625" cy="542925"/>
          </a:xfrm>
          <a:prstGeom prst="roundRect">
            <a:avLst>
              <a:gd name="adj" fmla="val 16667"/>
            </a:avLst>
          </a:prstGeom>
          <a:solidFill>
            <a:srgbClr val="582B00"/>
          </a:solidFill>
          <a:ln w="9525">
            <a:solidFill>
              <a:srgbClr val="660000"/>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i="1">
                <a:solidFill>
                  <a:schemeClr val="bg1"/>
                </a:solidFill>
              </a:rPr>
              <a:t>bbC_</a:t>
            </a:r>
          </a:p>
        </p:txBody>
      </p:sp>
      <p:sp>
        <p:nvSpPr>
          <p:cNvPr id="394275" name="AutoShape 35">
            <a:extLst>
              <a:ext uri="{FF2B5EF4-FFF2-40B4-BE49-F238E27FC236}">
                <a16:creationId xmlns:a16="http://schemas.microsoft.com/office/drawing/2014/main" id="{28545042-8BEA-2441-B9E2-EE5442F11DF5}"/>
              </a:ext>
            </a:extLst>
          </p:cNvPr>
          <p:cNvSpPr>
            <a:spLocks noChangeArrowheads="1"/>
          </p:cNvSpPr>
          <p:nvPr/>
        </p:nvSpPr>
        <p:spPr bwMode="auto">
          <a:xfrm>
            <a:off x="147638" y="4357688"/>
            <a:ext cx="1065212" cy="542925"/>
          </a:xfrm>
          <a:prstGeom prst="roundRect">
            <a:avLst>
              <a:gd name="adj" fmla="val 16667"/>
            </a:avLst>
          </a:prstGeom>
          <a:solidFill>
            <a:schemeClr val="bg1"/>
          </a:solidFill>
          <a:ln w="9525">
            <a:solidFill>
              <a:schemeClr val="bg1"/>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i="1">
                <a:solidFill>
                  <a:srgbClr val="201A17"/>
                </a:solidFill>
              </a:rPr>
              <a:t>_ _cc</a:t>
            </a:r>
          </a:p>
        </p:txBody>
      </p:sp>
      <p:sp>
        <p:nvSpPr>
          <p:cNvPr id="394276" name="AutoShape 36">
            <a:extLst>
              <a:ext uri="{FF2B5EF4-FFF2-40B4-BE49-F238E27FC236}">
                <a16:creationId xmlns:a16="http://schemas.microsoft.com/office/drawing/2014/main" id="{11F2050B-15D2-1048-859A-C9AA1A6337C7}"/>
              </a:ext>
            </a:extLst>
          </p:cNvPr>
          <p:cNvSpPr>
            <a:spLocks noChangeArrowheads="1"/>
          </p:cNvSpPr>
          <p:nvPr/>
        </p:nvSpPr>
        <p:spPr bwMode="auto">
          <a:xfrm>
            <a:off x="147638" y="4357688"/>
            <a:ext cx="1065212" cy="542925"/>
          </a:xfrm>
          <a:prstGeom prst="roundRect">
            <a:avLst>
              <a:gd name="adj" fmla="val 16667"/>
            </a:avLst>
          </a:prstGeom>
          <a:solidFill>
            <a:schemeClr val="bg1"/>
          </a:solidFill>
          <a:ln w="9525">
            <a:solidFill>
              <a:srgbClr val="201A17"/>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i="1">
                <a:solidFill>
                  <a:srgbClr val="201A17"/>
                </a:solidFill>
              </a:rPr>
              <a:t>_ _cc</a:t>
            </a:r>
          </a:p>
        </p:txBody>
      </p:sp>
      <p:pic>
        <p:nvPicPr>
          <p:cNvPr id="39945" name="Picture 37">
            <a:extLst>
              <a:ext uri="{FF2B5EF4-FFF2-40B4-BE49-F238E27FC236}">
                <a16:creationId xmlns:a16="http://schemas.microsoft.com/office/drawing/2014/main" id="{42B2EB60-F9FC-C749-9D75-366D3B6A8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4466"/>
          <a:stretch>
            <a:fillRect/>
          </a:stretch>
        </p:blipFill>
        <p:spPr bwMode="auto">
          <a:xfrm>
            <a:off x="5038725" y="2133600"/>
            <a:ext cx="40957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78" name="Oval 38">
            <a:extLst>
              <a:ext uri="{FF2B5EF4-FFF2-40B4-BE49-F238E27FC236}">
                <a16:creationId xmlns:a16="http://schemas.microsoft.com/office/drawing/2014/main" id="{85CB688F-42AE-F54F-B528-3C95DFB181E3}"/>
              </a:ext>
            </a:extLst>
          </p:cNvPr>
          <p:cNvSpPr>
            <a:spLocks noChangeArrowheads="1"/>
          </p:cNvSpPr>
          <p:nvPr/>
        </p:nvSpPr>
        <p:spPr bwMode="auto">
          <a:xfrm>
            <a:off x="5838825" y="5121275"/>
            <a:ext cx="685800" cy="533400"/>
          </a:xfrm>
          <a:prstGeom prst="ellipse">
            <a:avLst/>
          </a:prstGeom>
          <a:noFill/>
          <a:ln w="38100">
            <a:solidFill>
              <a:srgbClr val="582B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279" name="Oval 39">
            <a:extLst>
              <a:ext uri="{FF2B5EF4-FFF2-40B4-BE49-F238E27FC236}">
                <a16:creationId xmlns:a16="http://schemas.microsoft.com/office/drawing/2014/main" id="{E9322A7A-1D13-8D47-8A0B-4FA666275906}"/>
              </a:ext>
            </a:extLst>
          </p:cNvPr>
          <p:cNvSpPr>
            <a:spLocks noChangeArrowheads="1"/>
          </p:cNvSpPr>
          <p:nvPr/>
        </p:nvSpPr>
        <p:spPr bwMode="auto">
          <a:xfrm>
            <a:off x="6719888" y="4254500"/>
            <a:ext cx="685800" cy="533400"/>
          </a:xfrm>
          <a:prstGeom prst="ellipse">
            <a:avLst/>
          </a:prstGeom>
          <a:noFill/>
          <a:ln w="38100">
            <a:solidFill>
              <a:srgbClr val="582B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280" name="Oval 40">
            <a:extLst>
              <a:ext uri="{FF2B5EF4-FFF2-40B4-BE49-F238E27FC236}">
                <a16:creationId xmlns:a16="http://schemas.microsoft.com/office/drawing/2014/main" id="{0AA0B42A-3F8B-364A-AB7B-B9AC0E38290C}"/>
              </a:ext>
            </a:extLst>
          </p:cNvPr>
          <p:cNvSpPr>
            <a:spLocks noChangeArrowheads="1"/>
          </p:cNvSpPr>
          <p:nvPr/>
        </p:nvSpPr>
        <p:spPr bwMode="auto">
          <a:xfrm>
            <a:off x="7594600" y="5091113"/>
            <a:ext cx="685800" cy="533400"/>
          </a:xfrm>
          <a:prstGeom prst="ellipse">
            <a:avLst/>
          </a:prstGeom>
          <a:noFill/>
          <a:ln w="38100">
            <a:solidFill>
              <a:srgbClr val="582B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281" name="Oval 41">
            <a:extLst>
              <a:ext uri="{FF2B5EF4-FFF2-40B4-BE49-F238E27FC236}">
                <a16:creationId xmlns:a16="http://schemas.microsoft.com/office/drawing/2014/main" id="{BCB1F0A2-801C-F045-9E03-94BF26B388EE}"/>
              </a:ext>
            </a:extLst>
          </p:cNvPr>
          <p:cNvSpPr>
            <a:spLocks noChangeArrowheads="1"/>
          </p:cNvSpPr>
          <p:nvPr/>
        </p:nvSpPr>
        <p:spPr bwMode="auto">
          <a:xfrm>
            <a:off x="6705600" y="5105400"/>
            <a:ext cx="685800" cy="533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282" name="Oval 42">
            <a:extLst>
              <a:ext uri="{FF2B5EF4-FFF2-40B4-BE49-F238E27FC236}">
                <a16:creationId xmlns:a16="http://schemas.microsoft.com/office/drawing/2014/main" id="{4947BF08-BFA9-6E4C-A6C5-72E074B142D1}"/>
              </a:ext>
            </a:extLst>
          </p:cNvPr>
          <p:cNvSpPr>
            <a:spLocks noChangeArrowheads="1"/>
          </p:cNvSpPr>
          <p:nvPr/>
        </p:nvSpPr>
        <p:spPr bwMode="auto">
          <a:xfrm>
            <a:off x="6248400" y="5562600"/>
            <a:ext cx="685800" cy="533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4283" name="Oval 43">
            <a:extLst>
              <a:ext uri="{FF2B5EF4-FFF2-40B4-BE49-F238E27FC236}">
                <a16:creationId xmlns:a16="http://schemas.microsoft.com/office/drawing/2014/main" id="{4EA3417B-60F3-284E-88B5-D9462782D304}"/>
              </a:ext>
            </a:extLst>
          </p:cNvPr>
          <p:cNvSpPr>
            <a:spLocks noChangeArrowheads="1"/>
          </p:cNvSpPr>
          <p:nvPr/>
        </p:nvSpPr>
        <p:spPr bwMode="auto">
          <a:xfrm>
            <a:off x="7162800" y="5562600"/>
            <a:ext cx="685800" cy="533400"/>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94285" name="Picture 45" descr="penguinL">
            <a:extLst>
              <a:ext uri="{FF2B5EF4-FFF2-40B4-BE49-F238E27FC236}">
                <a16:creationId xmlns:a16="http://schemas.microsoft.com/office/drawing/2014/main" id="{FDF86D77-EA32-8842-A383-BFC73E24B4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31750" y="5557838"/>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86" name="AutoShape 46">
            <a:extLst>
              <a:ext uri="{FF2B5EF4-FFF2-40B4-BE49-F238E27FC236}">
                <a16:creationId xmlns:a16="http://schemas.microsoft.com/office/drawing/2014/main" id="{91394493-8D18-9947-B48C-AE9C73B0B942}"/>
              </a:ext>
            </a:extLst>
          </p:cNvPr>
          <p:cNvSpPr>
            <a:spLocks noChangeArrowheads="1"/>
          </p:cNvSpPr>
          <p:nvPr/>
        </p:nvSpPr>
        <p:spPr bwMode="auto">
          <a:xfrm flipH="1">
            <a:off x="1976438" y="5819775"/>
            <a:ext cx="3565525" cy="1016000"/>
          </a:xfrm>
          <a:prstGeom prst="wedgeEllipseCallout">
            <a:avLst>
              <a:gd name="adj1" fmla="val 76847"/>
              <a:gd name="adj2" fmla="val -45315"/>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0F116A"/>
                </a:solidFill>
                <a:latin typeface="Comic Sans MS" panose="030F0902030302020204" pitchFamily="66" charset="0"/>
              </a:rPr>
              <a:t>How would you know that</a:t>
            </a:r>
            <a:br>
              <a:rPr lang="en-US" altLang="en-US" sz="1600" b="1">
                <a:solidFill>
                  <a:srgbClr val="0F116A"/>
                </a:solidFill>
                <a:latin typeface="Comic Sans MS" panose="030F0902030302020204" pitchFamily="66" charset="0"/>
              </a:rPr>
            </a:br>
            <a:r>
              <a:rPr lang="en-US" altLang="en-US" sz="1600" b="1">
                <a:solidFill>
                  <a:srgbClr val="0F116A"/>
                </a:solidFill>
                <a:latin typeface="Comic Sans MS" panose="030F0902030302020204" pitchFamily="66" charset="0"/>
              </a:rPr>
              <a:t>difference wasn</a:t>
            </a:r>
            <a:r>
              <a:rPr lang="en-US" altLang="en-US" sz="1600" b="1">
                <a:solidFill>
                  <a:srgbClr val="0F116A"/>
                </a:solidFill>
              </a:rPr>
              <a:t>’</a:t>
            </a:r>
            <a:r>
              <a:rPr lang="en-US" altLang="en-US" sz="1600" b="1">
                <a:solidFill>
                  <a:srgbClr val="0F116A"/>
                </a:solidFill>
                <a:latin typeface="Comic Sans MS" panose="030F0902030302020204" pitchFamily="66" charset="0"/>
              </a:rPr>
              <a:t>t random chance?</a:t>
            </a:r>
          </a:p>
          <a:p>
            <a:r>
              <a:rPr lang="en-US" altLang="en-US" sz="1600" b="1">
                <a:solidFill>
                  <a:srgbClr val="0F116A"/>
                </a:solidFill>
                <a:latin typeface="Comic Sans MS" panose="030F0902030302020204" pitchFamily="66" charset="0"/>
              </a:rPr>
              <a:t>Chi-square test</a:t>
            </a:r>
            <a:r>
              <a:rPr lang="en-US" altLang="en-US" sz="16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
        <p:nvSpPr>
          <p:cNvPr id="394244" name="Rectangle 4" descr="Rectangle: Click to edit Master text styles&#13;&#10;Second level&#13;&#10;Third level&#13;&#10;Fourth level&#13;&#10;Fifth level">
            <a:extLst>
              <a:ext uri="{FF2B5EF4-FFF2-40B4-BE49-F238E27FC236}">
                <a16:creationId xmlns:a16="http://schemas.microsoft.com/office/drawing/2014/main" id="{1B2EFDB2-C829-344E-8736-7A63DAC9B637}"/>
              </a:ext>
            </a:extLst>
          </p:cNvPr>
          <p:cNvSpPr>
            <a:spLocks noGrp="1" noChangeArrowheads="1"/>
          </p:cNvSpPr>
          <p:nvPr>
            <p:ph type="body" idx="1"/>
          </p:nvPr>
        </p:nvSpPr>
        <p:spPr>
          <a:xfrm>
            <a:off x="601663" y="1219200"/>
            <a:ext cx="8383587" cy="4648200"/>
          </a:xfrm>
        </p:spPr>
        <p:txBody>
          <a:bodyPr/>
          <a:lstStyle/>
          <a:p>
            <a:pPr eaLnBrk="1" hangingPunct="1">
              <a:buClrTx/>
            </a:pPr>
            <a:r>
              <a:rPr lang="en-US" altLang="en-US" dirty="0"/>
              <a:t>One </a:t>
            </a:r>
            <a:r>
              <a:rPr lang="en-US" altLang="en-US" i="1" u="sng" dirty="0"/>
              <a:t>gene</a:t>
            </a:r>
            <a:r>
              <a:rPr lang="en-US" altLang="en-US" dirty="0"/>
              <a:t> completely masks another </a:t>
            </a:r>
            <a:r>
              <a:rPr lang="en-US" altLang="en-US" i="1" u="sng" dirty="0"/>
              <a:t>gene</a:t>
            </a:r>
            <a:endParaRPr lang="en-US" altLang="en-US" dirty="0"/>
          </a:p>
          <a:p>
            <a:pPr lvl="1" eaLnBrk="1" hangingPunct="1">
              <a:buClrTx/>
            </a:pPr>
            <a:r>
              <a:rPr lang="en-US" altLang="en-US" dirty="0">
                <a:ea typeface="ＭＳ Ｐゴシック" panose="020B0600070205080204" pitchFamily="34" charset="-128"/>
              </a:rPr>
              <a:t>coat color in mice = 2 separate genes</a:t>
            </a:r>
          </a:p>
          <a:p>
            <a:pPr marL="1085850" lvl="2" eaLnBrk="1" hangingPunct="1"/>
            <a:r>
              <a:rPr lang="en-US" altLang="en-US" u="sng" dirty="0" err="1">
                <a:solidFill>
                  <a:srgbClr val="000000"/>
                </a:solidFill>
                <a:ea typeface="ＭＳ Ｐゴシック" panose="020B0600070205080204" pitchFamily="34" charset="-128"/>
              </a:rPr>
              <a:t>C,c</a:t>
            </a:r>
            <a:r>
              <a:rPr lang="en-US" altLang="en-US" dirty="0">
                <a:solidFill>
                  <a:srgbClr val="000000"/>
                </a:solidFill>
                <a:ea typeface="ＭＳ Ｐゴシック" panose="020B0600070205080204" pitchFamily="34" charset="-128"/>
              </a:rPr>
              <a:t>:</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pigment (</a:t>
            </a:r>
            <a:r>
              <a:rPr lang="en-US" altLang="en-US" dirty="0">
                <a:solidFill>
                  <a:srgbClr val="391C00"/>
                </a:solidFill>
                <a:ea typeface="ＭＳ Ｐゴシック" panose="020B0600070205080204" pitchFamily="34" charset="-128"/>
              </a:rPr>
              <a:t>C</a:t>
            </a:r>
            <a:r>
              <a:rPr lang="en-US" altLang="en-US" dirty="0">
                <a:ea typeface="ＭＳ Ｐゴシック" panose="020B0600070205080204" pitchFamily="34" charset="-128"/>
              </a:rPr>
              <a:t>) or </a:t>
            </a:r>
            <a:br>
              <a:rPr lang="en-US" altLang="en-US" dirty="0">
                <a:ea typeface="ＭＳ Ｐゴシック" panose="020B0600070205080204" pitchFamily="34" charset="-128"/>
              </a:rPr>
            </a:br>
            <a:r>
              <a:rPr lang="en-US" altLang="en-US" dirty="0">
                <a:ea typeface="ＭＳ Ｐゴシック" panose="020B0600070205080204" pitchFamily="34" charset="-128"/>
              </a:rPr>
              <a:t>no pigment (</a:t>
            </a:r>
            <a:r>
              <a:rPr lang="en-US" altLang="en-US" i="1" dirty="0">
                <a:solidFill>
                  <a:srgbClr val="808080"/>
                </a:solidFill>
                <a:ea typeface="ＭＳ Ｐゴシック" panose="020B0600070205080204" pitchFamily="34" charset="-128"/>
              </a:rPr>
              <a:t>c</a:t>
            </a:r>
            <a:r>
              <a:rPr lang="en-US" altLang="en-US" dirty="0">
                <a:ea typeface="ＭＳ Ｐゴシック" panose="020B0600070205080204" pitchFamily="34" charset="-128"/>
              </a:rPr>
              <a:t>)</a:t>
            </a:r>
          </a:p>
          <a:p>
            <a:pPr marL="1085850" lvl="2" eaLnBrk="1" hangingPunct="1"/>
            <a:r>
              <a:rPr lang="en-US" altLang="en-US" u="sng" dirty="0" err="1">
                <a:solidFill>
                  <a:srgbClr val="000000"/>
                </a:solidFill>
                <a:ea typeface="ＭＳ Ｐゴシック" panose="020B0600070205080204" pitchFamily="34" charset="-128"/>
              </a:rPr>
              <a:t>B,b</a:t>
            </a:r>
            <a:r>
              <a:rPr lang="en-US" altLang="en-US" dirty="0">
                <a:solidFill>
                  <a:srgbClr val="000000"/>
                </a:solidFill>
                <a:ea typeface="ＭＳ Ｐゴシック" panose="020B0600070205080204" pitchFamily="34" charset="-128"/>
              </a:rPr>
              <a:t>:</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more pigment (black=</a:t>
            </a:r>
            <a:r>
              <a:rPr lang="en-US" altLang="en-US" dirty="0">
                <a:solidFill>
                  <a:srgbClr val="000000"/>
                </a:solidFill>
                <a:ea typeface="ＭＳ Ｐゴシック" panose="020B0600070205080204" pitchFamily="34" charset="-128"/>
              </a:rPr>
              <a:t>B</a:t>
            </a:r>
            <a:r>
              <a:rPr lang="en-US" altLang="en-US" dirty="0">
                <a:ea typeface="ＭＳ Ｐゴシック" panose="020B0600070205080204" pitchFamily="34" charset="-128"/>
              </a:rPr>
              <a:t>) </a:t>
            </a:r>
            <a:br>
              <a:rPr lang="en-US" altLang="en-US" dirty="0">
                <a:ea typeface="ＭＳ Ｐゴシック" panose="020B0600070205080204" pitchFamily="34" charset="-128"/>
              </a:rPr>
            </a:br>
            <a:r>
              <a:rPr lang="en-US" altLang="en-US" dirty="0">
                <a:ea typeface="ＭＳ Ｐゴシック" panose="020B0600070205080204" pitchFamily="34" charset="-128"/>
              </a:rPr>
              <a:t>or less (brown=</a:t>
            </a:r>
            <a:r>
              <a:rPr lang="en-US" altLang="en-US" dirty="0">
                <a:solidFill>
                  <a:srgbClr val="391C00"/>
                </a:solidFill>
                <a:ea typeface="ＭＳ Ｐゴシック" panose="020B0600070205080204" pitchFamily="34" charset="-128"/>
              </a:rPr>
              <a:t>b</a:t>
            </a:r>
            <a:r>
              <a:rPr lang="en-US" altLang="en-US" dirty="0">
                <a:ea typeface="ＭＳ Ｐゴシック" panose="020B0600070205080204" pitchFamily="34" charset="-128"/>
              </a:rPr>
              <a:t>)</a:t>
            </a:r>
          </a:p>
          <a:p>
            <a:pPr marL="1085850" lvl="2" eaLnBrk="1" hangingPunct="1"/>
            <a:r>
              <a:rPr lang="en-US" altLang="en-US" i="1" dirty="0">
                <a:solidFill>
                  <a:srgbClr val="808080"/>
                </a:solidFill>
                <a:ea typeface="ＭＳ Ｐゴシック" panose="020B0600070205080204" pitchFamily="34" charset="-128"/>
              </a:rPr>
              <a:t>cc</a:t>
            </a:r>
            <a:r>
              <a:rPr lang="en-US" altLang="en-US" dirty="0">
                <a:ea typeface="ＭＳ Ｐゴシック" panose="020B0600070205080204" pitchFamily="34" charset="-128"/>
              </a:rPr>
              <a:t> = albino, </a:t>
            </a:r>
            <a:br>
              <a:rPr lang="en-US" altLang="en-US" dirty="0">
                <a:ea typeface="ＭＳ Ｐゴシック" panose="020B0600070205080204" pitchFamily="34" charset="-128"/>
              </a:rPr>
            </a:br>
            <a:r>
              <a:rPr lang="en-US" altLang="en-US" dirty="0">
                <a:ea typeface="ＭＳ Ｐゴシック" panose="020B0600070205080204" pitchFamily="34" charset="-128"/>
              </a:rPr>
              <a:t>no matter B allele</a:t>
            </a:r>
          </a:p>
          <a:p>
            <a:pPr marL="1085850" lvl="2" eaLnBrk="1" hangingPunct="1"/>
            <a:r>
              <a:rPr lang="en-US" altLang="en-US" dirty="0">
                <a:ea typeface="ＭＳ Ｐゴシック" panose="020B0600070205080204" pitchFamily="34" charset="-128"/>
              </a:rPr>
              <a:t>9:3:3:1 becomes 9:3:4</a:t>
            </a:r>
          </a:p>
        </p:txBody>
      </p:sp>
      <p:sp>
        <p:nvSpPr>
          <p:cNvPr id="394284" name="Oval 44">
            <a:extLst>
              <a:ext uri="{FF2B5EF4-FFF2-40B4-BE49-F238E27FC236}">
                <a16:creationId xmlns:a16="http://schemas.microsoft.com/office/drawing/2014/main" id="{14212626-82ED-5C43-B549-8F1633A4AAB7}"/>
              </a:ext>
            </a:extLst>
          </p:cNvPr>
          <p:cNvSpPr>
            <a:spLocks noChangeArrowheads="1"/>
          </p:cNvSpPr>
          <p:nvPr/>
        </p:nvSpPr>
        <p:spPr bwMode="auto">
          <a:xfrm>
            <a:off x="6718300" y="6007100"/>
            <a:ext cx="685800" cy="533400"/>
          </a:xfrm>
          <a:prstGeom prst="ellipse">
            <a:avLst/>
          </a:prstGeom>
          <a:noFill/>
          <a:ln w="38100">
            <a:solidFill>
              <a:srgbClr val="00840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3154735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4">
                                            <p:txEl>
                                              <p:pRg st="1" end="1"/>
                                            </p:txEl>
                                          </p:spTgt>
                                        </p:tgtEl>
                                        <p:attrNameLst>
                                          <p:attrName>style.visibility</p:attrName>
                                        </p:attrNameLst>
                                      </p:cBhvr>
                                      <p:to>
                                        <p:strVal val="visible"/>
                                      </p:to>
                                    </p:set>
                                    <p:anim calcmode="lin" valueType="num">
                                      <p:cBhvr additive="base">
                                        <p:cTn id="7" dur="500" fill="hold"/>
                                        <p:tgtEl>
                                          <p:spTgt spid="3942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42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4244">
                                            <p:txEl>
                                              <p:pRg st="2" end="2"/>
                                            </p:txEl>
                                          </p:spTgt>
                                        </p:tgtEl>
                                        <p:attrNameLst>
                                          <p:attrName>style.visibility</p:attrName>
                                        </p:attrNameLst>
                                      </p:cBhvr>
                                      <p:to>
                                        <p:strVal val="visible"/>
                                      </p:to>
                                    </p:set>
                                    <p:anim calcmode="lin" valueType="num">
                                      <p:cBhvr additive="base">
                                        <p:cTn id="13" dur="500" fill="hold"/>
                                        <p:tgtEl>
                                          <p:spTgt spid="3942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42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4244">
                                            <p:txEl>
                                              <p:pRg st="3" end="3"/>
                                            </p:txEl>
                                          </p:spTgt>
                                        </p:tgtEl>
                                        <p:attrNameLst>
                                          <p:attrName>style.visibility</p:attrName>
                                        </p:attrNameLst>
                                      </p:cBhvr>
                                      <p:to>
                                        <p:strVal val="visible"/>
                                      </p:to>
                                    </p:set>
                                    <p:anim calcmode="lin" valueType="num">
                                      <p:cBhvr additive="base">
                                        <p:cTn id="19" dur="500" fill="hold"/>
                                        <p:tgtEl>
                                          <p:spTgt spid="39424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424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4244">
                                            <p:txEl>
                                              <p:pRg st="4" end="4"/>
                                            </p:txEl>
                                          </p:spTgt>
                                        </p:tgtEl>
                                        <p:attrNameLst>
                                          <p:attrName>style.visibility</p:attrName>
                                        </p:attrNameLst>
                                      </p:cBhvr>
                                      <p:to>
                                        <p:strVal val="visible"/>
                                      </p:to>
                                    </p:set>
                                    <p:anim calcmode="lin" valueType="num">
                                      <p:cBhvr additive="base">
                                        <p:cTn id="25" dur="500" fill="hold"/>
                                        <p:tgtEl>
                                          <p:spTgt spid="39424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424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4271">
                                            <p:txEl>
                                              <p:pRg st="0" end="0"/>
                                            </p:txEl>
                                          </p:spTgt>
                                        </p:tgtEl>
                                        <p:attrNameLst>
                                          <p:attrName>style.visibility</p:attrName>
                                        </p:attrNameLst>
                                      </p:cBhvr>
                                      <p:to>
                                        <p:strVal val="visible"/>
                                      </p:to>
                                    </p:set>
                                    <p:animEffect transition="in" filter="wipe(left)">
                                      <p:cBhvr>
                                        <p:cTn id="31" dur="500"/>
                                        <p:tgtEl>
                                          <p:spTgt spid="394271">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4" name="Pencil Check"/>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94272"/>
                                        </p:tgtEl>
                                        <p:attrNameLst>
                                          <p:attrName>style.visibility</p:attrName>
                                        </p:attrNameLst>
                                      </p:cBhvr>
                                      <p:to>
                                        <p:strVal val="visible"/>
                                      </p:to>
                                    </p:set>
                                    <p:animEffect transition="in" filter="wipe(left)">
                                      <p:cBhvr>
                                        <p:cTn id="36" dur="500"/>
                                        <p:tgtEl>
                                          <p:spTgt spid="394272"/>
                                        </p:tgtEl>
                                      </p:cBhvr>
                                    </p:animEffect>
                                  </p:childTnLst>
                                  <p:subTnLst>
                                    <p:audio>
                                      <p:cMediaNode>
                                        <p:cTn display="0" masterRel="sameClick">
                                          <p:stCondLst>
                                            <p:cond evt="begin" delay="0">
                                              <p:tn val="34"/>
                                            </p:cond>
                                          </p:stCondLst>
                                          <p:endCondLst>
                                            <p:cond evt="onStopAudio" delay="0">
                                              <p:tgtEl>
                                                <p:sldTgt/>
                                              </p:tgtEl>
                                            </p:cond>
                                          </p:endCondLst>
                                        </p:cTn>
                                        <p:tgtEl>
                                          <p:sndTgt r:embed="rId5" name="String"/>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94273">
                                            <p:txEl>
                                              <p:pRg st="0" end="0"/>
                                            </p:txEl>
                                          </p:spTgt>
                                        </p:tgtEl>
                                        <p:attrNameLst>
                                          <p:attrName>style.visibility</p:attrName>
                                        </p:attrNameLst>
                                      </p:cBhvr>
                                      <p:to>
                                        <p:strVal val="visible"/>
                                      </p:to>
                                    </p:set>
                                    <p:animEffect transition="in" filter="wipe(left)">
                                      <p:cBhvr>
                                        <p:cTn id="41" dur="500"/>
                                        <p:tgtEl>
                                          <p:spTgt spid="394273">
                                            <p:txEl>
                                              <p:pRg st="0" end="0"/>
                                            </p:txEl>
                                          </p:spTgt>
                                        </p:tgtEl>
                                      </p:cBhvr>
                                    </p:animEffect>
                                  </p:childTnLst>
                                  <p:subTnLst>
                                    <p:audio>
                                      <p:cMediaNode>
                                        <p:cTn display="0" masterRel="sameClick">
                                          <p:stCondLst>
                                            <p:cond evt="begin" delay="0">
                                              <p:tn val="39"/>
                                            </p:cond>
                                          </p:stCondLst>
                                          <p:endCondLst>
                                            <p:cond evt="onStopAudio" delay="0">
                                              <p:tgtEl>
                                                <p:sldTgt/>
                                              </p:tgtEl>
                                            </p:cond>
                                          </p:endCondLst>
                                        </p:cTn>
                                        <p:tgtEl>
                                          <p:sndTgt r:embed="rId4" name="Pencil Check"/>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94274"/>
                                        </p:tgtEl>
                                        <p:attrNameLst>
                                          <p:attrName>style.visibility</p:attrName>
                                        </p:attrNameLst>
                                      </p:cBhvr>
                                      <p:to>
                                        <p:strVal val="visible"/>
                                      </p:to>
                                    </p:set>
                                    <p:animEffect transition="in" filter="wipe(left)">
                                      <p:cBhvr>
                                        <p:cTn id="46" dur="500"/>
                                        <p:tgtEl>
                                          <p:spTgt spid="394274"/>
                                        </p:tgtEl>
                                      </p:cBhvr>
                                    </p:animEffect>
                                  </p:childTnLst>
                                  <p:subTnLst>
                                    <p:audio>
                                      <p:cMediaNode>
                                        <p:cTn display="0" masterRel="sameClick">
                                          <p:stCondLst>
                                            <p:cond evt="begin" delay="0">
                                              <p:tn val="44"/>
                                            </p:cond>
                                          </p:stCondLst>
                                          <p:endCondLst>
                                            <p:cond evt="onStopAudio" delay="0">
                                              <p:tgtEl>
                                                <p:sldTgt/>
                                              </p:tgtEl>
                                            </p:cond>
                                          </p:endCondLst>
                                        </p:cTn>
                                        <p:tgtEl>
                                          <p:sndTgt r:embed="rId5" name="String"/>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94278"/>
                                        </p:tgtEl>
                                        <p:attrNameLst>
                                          <p:attrName>style.visibility</p:attrName>
                                        </p:attrNameLst>
                                      </p:cBhvr>
                                      <p:to>
                                        <p:strVal val="visible"/>
                                      </p:to>
                                    </p:set>
                                    <p:animEffect transition="in" filter="wipe(left)">
                                      <p:cBhvr>
                                        <p:cTn id="51" dur="500"/>
                                        <p:tgtEl>
                                          <p:spTgt spid="394278"/>
                                        </p:tgtEl>
                                      </p:cBhvr>
                                    </p:animEffect>
                                  </p:childTnLst>
                                  <p:subTnLst>
                                    <p:audio>
                                      <p:cMediaNode>
                                        <p:cTn display="0" masterRel="sameClick">
                                          <p:stCondLst>
                                            <p:cond evt="begin" delay="0">
                                              <p:tn val="49"/>
                                            </p:cond>
                                          </p:stCondLst>
                                          <p:endCondLst>
                                            <p:cond evt="onStopAudio" delay="0">
                                              <p:tgtEl>
                                                <p:sldTgt/>
                                              </p:tgtEl>
                                            </p:cond>
                                          </p:endCondLst>
                                        </p:cTn>
                                        <p:tgtEl>
                                          <p:sndTgt r:embed="rId4" name="Pencil Check"/>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94279"/>
                                        </p:tgtEl>
                                        <p:attrNameLst>
                                          <p:attrName>style.visibility</p:attrName>
                                        </p:attrNameLst>
                                      </p:cBhvr>
                                      <p:to>
                                        <p:strVal val="visible"/>
                                      </p:to>
                                    </p:set>
                                    <p:animEffect transition="in" filter="wipe(left)">
                                      <p:cBhvr>
                                        <p:cTn id="56" dur="500"/>
                                        <p:tgtEl>
                                          <p:spTgt spid="394279"/>
                                        </p:tgtEl>
                                      </p:cBhvr>
                                    </p:animEffect>
                                  </p:childTnLst>
                                  <p:subTnLst>
                                    <p:audio>
                                      <p:cMediaNode>
                                        <p:cTn display="0" masterRel="sameClick">
                                          <p:stCondLst>
                                            <p:cond evt="begin" delay="0">
                                              <p:tn val="54"/>
                                            </p:cond>
                                          </p:stCondLst>
                                          <p:endCondLst>
                                            <p:cond evt="onStopAudio" delay="0">
                                              <p:tgtEl>
                                                <p:sldTgt/>
                                              </p:tgtEl>
                                            </p:cond>
                                          </p:endCondLst>
                                        </p:cTn>
                                        <p:tgtEl>
                                          <p:sndTgt r:embed="rId4" name="Pencil Check"/>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94280"/>
                                        </p:tgtEl>
                                        <p:attrNameLst>
                                          <p:attrName>style.visibility</p:attrName>
                                        </p:attrNameLst>
                                      </p:cBhvr>
                                      <p:to>
                                        <p:strVal val="visible"/>
                                      </p:to>
                                    </p:set>
                                    <p:animEffect transition="in" filter="wipe(left)">
                                      <p:cBhvr>
                                        <p:cTn id="61" dur="500"/>
                                        <p:tgtEl>
                                          <p:spTgt spid="394280"/>
                                        </p:tgtEl>
                                      </p:cBhvr>
                                    </p:animEffect>
                                  </p:childTnLst>
                                  <p:subTnLst>
                                    <p:audio>
                                      <p:cMediaNode>
                                        <p:cTn display="0" masterRel="sameClick">
                                          <p:stCondLst>
                                            <p:cond evt="begin" delay="0">
                                              <p:tn val="59"/>
                                            </p:cond>
                                          </p:stCondLst>
                                          <p:endCondLst>
                                            <p:cond evt="onStopAudio" delay="0">
                                              <p:tgtEl>
                                                <p:sldTgt/>
                                              </p:tgtEl>
                                            </p:cond>
                                          </p:endCondLst>
                                        </p:cTn>
                                        <p:tgtEl>
                                          <p:sndTgt r:embed="rId4" name="Pencil Check"/>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394275">
                                            <p:txEl>
                                              <p:pRg st="0" end="0"/>
                                            </p:txEl>
                                          </p:spTgt>
                                        </p:tgtEl>
                                        <p:attrNameLst>
                                          <p:attrName>style.visibility</p:attrName>
                                        </p:attrNameLst>
                                      </p:cBhvr>
                                      <p:to>
                                        <p:strVal val="visible"/>
                                      </p:to>
                                    </p:set>
                                    <p:animEffect transition="in" filter="wipe(left)">
                                      <p:cBhvr>
                                        <p:cTn id="66" dur="500"/>
                                        <p:tgtEl>
                                          <p:spTgt spid="394275">
                                            <p:txEl>
                                              <p:pRg st="0" end="0"/>
                                            </p:txEl>
                                          </p:spTgt>
                                        </p:tgtEl>
                                      </p:cBhvr>
                                    </p:animEffect>
                                  </p:childTnLst>
                                  <p:subTnLst>
                                    <p:audio>
                                      <p:cMediaNode>
                                        <p:cTn display="0" masterRel="sameClick">
                                          <p:stCondLst>
                                            <p:cond evt="begin" delay="0">
                                              <p:tn val="64"/>
                                            </p:cond>
                                          </p:stCondLst>
                                          <p:endCondLst>
                                            <p:cond evt="onStopAudio" delay="0">
                                              <p:tgtEl>
                                                <p:sldTgt/>
                                              </p:tgtEl>
                                            </p:cond>
                                          </p:endCondLst>
                                        </p:cTn>
                                        <p:tgtEl>
                                          <p:sndTgt r:embed="rId4" name="Pencil Check"/>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4276"/>
                                        </p:tgtEl>
                                        <p:attrNameLst>
                                          <p:attrName>style.visibility</p:attrName>
                                        </p:attrNameLst>
                                      </p:cBhvr>
                                      <p:to>
                                        <p:strVal val="visible"/>
                                      </p:to>
                                    </p:set>
                                    <p:animEffect transition="in" filter="wipe(left)">
                                      <p:cBhvr>
                                        <p:cTn id="71" dur="500"/>
                                        <p:tgtEl>
                                          <p:spTgt spid="394276"/>
                                        </p:tgtEl>
                                      </p:cBhvr>
                                    </p:animEffect>
                                  </p:childTnLst>
                                  <p:subTnLst>
                                    <p:audio>
                                      <p:cMediaNode>
                                        <p:cTn display="0" masterRel="sameClick">
                                          <p:stCondLst>
                                            <p:cond evt="begin" delay="0">
                                              <p:tn val="69"/>
                                            </p:cond>
                                          </p:stCondLst>
                                          <p:endCondLst>
                                            <p:cond evt="onStopAudio" delay="0">
                                              <p:tgtEl>
                                                <p:sldTgt/>
                                              </p:tgtEl>
                                            </p:cond>
                                          </p:endCondLst>
                                        </p:cTn>
                                        <p:tgtEl>
                                          <p:sndTgt r:embed="rId5" name="String"/>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94282"/>
                                        </p:tgtEl>
                                        <p:attrNameLst>
                                          <p:attrName>style.visibility</p:attrName>
                                        </p:attrNameLst>
                                      </p:cBhvr>
                                      <p:to>
                                        <p:strVal val="visible"/>
                                      </p:to>
                                    </p:set>
                                    <p:animEffect transition="in" filter="wipe(left)">
                                      <p:cBhvr>
                                        <p:cTn id="76" dur="500"/>
                                        <p:tgtEl>
                                          <p:spTgt spid="394282"/>
                                        </p:tgtEl>
                                      </p:cBhvr>
                                    </p:animEffect>
                                  </p:childTnLst>
                                  <p:subTnLst>
                                    <p:audio>
                                      <p:cMediaNode>
                                        <p:cTn display="0" masterRel="sameClick">
                                          <p:stCondLst>
                                            <p:cond evt="begin" delay="0">
                                              <p:tn val="74"/>
                                            </p:cond>
                                          </p:stCondLst>
                                          <p:endCondLst>
                                            <p:cond evt="onStopAudio" delay="0">
                                              <p:tgtEl>
                                                <p:sldTgt/>
                                              </p:tgtEl>
                                            </p:cond>
                                          </p:endCondLst>
                                        </p:cTn>
                                        <p:tgtEl>
                                          <p:sndTgt r:embed="rId4" name="Pencil Check"/>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94281"/>
                                        </p:tgtEl>
                                        <p:attrNameLst>
                                          <p:attrName>style.visibility</p:attrName>
                                        </p:attrNameLst>
                                      </p:cBhvr>
                                      <p:to>
                                        <p:strVal val="visible"/>
                                      </p:to>
                                    </p:set>
                                    <p:animEffect transition="in" filter="wipe(left)">
                                      <p:cBhvr>
                                        <p:cTn id="81" dur="500"/>
                                        <p:tgtEl>
                                          <p:spTgt spid="394281"/>
                                        </p:tgtEl>
                                      </p:cBhvr>
                                    </p:animEffect>
                                  </p:childTnLst>
                                  <p:subTnLst>
                                    <p:audio>
                                      <p:cMediaNode>
                                        <p:cTn display="0" masterRel="sameClick">
                                          <p:stCondLst>
                                            <p:cond evt="begin" delay="0">
                                              <p:tn val="79"/>
                                            </p:cond>
                                          </p:stCondLst>
                                          <p:endCondLst>
                                            <p:cond evt="onStopAudio" delay="0">
                                              <p:tgtEl>
                                                <p:sldTgt/>
                                              </p:tgtEl>
                                            </p:cond>
                                          </p:endCondLst>
                                        </p:cTn>
                                        <p:tgtEl>
                                          <p:sndTgt r:embed="rId4" name="Pencil Check"/>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94283"/>
                                        </p:tgtEl>
                                        <p:attrNameLst>
                                          <p:attrName>style.visibility</p:attrName>
                                        </p:attrNameLst>
                                      </p:cBhvr>
                                      <p:to>
                                        <p:strVal val="visible"/>
                                      </p:to>
                                    </p:set>
                                    <p:animEffect transition="in" filter="wipe(left)">
                                      <p:cBhvr>
                                        <p:cTn id="86" dur="500"/>
                                        <p:tgtEl>
                                          <p:spTgt spid="394283"/>
                                        </p:tgtEl>
                                      </p:cBhvr>
                                    </p:animEffect>
                                  </p:childTnLst>
                                  <p:subTnLst>
                                    <p:audio>
                                      <p:cMediaNode>
                                        <p:cTn display="0" masterRel="sameClick">
                                          <p:stCondLst>
                                            <p:cond evt="begin" delay="0">
                                              <p:tn val="84"/>
                                            </p:cond>
                                          </p:stCondLst>
                                          <p:endCondLst>
                                            <p:cond evt="onStopAudio" delay="0">
                                              <p:tgtEl>
                                                <p:sldTgt/>
                                              </p:tgtEl>
                                            </p:cond>
                                          </p:endCondLst>
                                        </p:cTn>
                                        <p:tgtEl>
                                          <p:sndTgt r:embed="rId4" name="Pencil Check"/>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394284"/>
                                        </p:tgtEl>
                                        <p:attrNameLst>
                                          <p:attrName>style.visibility</p:attrName>
                                        </p:attrNameLst>
                                      </p:cBhvr>
                                      <p:to>
                                        <p:strVal val="visible"/>
                                      </p:to>
                                    </p:set>
                                    <p:animEffect transition="in" filter="wipe(left)">
                                      <p:cBhvr>
                                        <p:cTn id="91" dur="500"/>
                                        <p:tgtEl>
                                          <p:spTgt spid="394284"/>
                                        </p:tgtEl>
                                      </p:cBhvr>
                                    </p:animEffect>
                                  </p:childTnLst>
                                  <p:subTnLst>
                                    <p:audio>
                                      <p:cMediaNode>
                                        <p:cTn display="0" masterRel="sameClick">
                                          <p:stCondLst>
                                            <p:cond evt="begin" delay="0">
                                              <p:tn val="89"/>
                                            </p:cond>
                                          </p:stCondLst>
                                          <p:endCondLst>
                                            <p:cond evt="onStopAudio" delay="0">
                                              <p:tgtEl>
                                                <p:sldTgt/>
                                              </p:tgtEl>
                                            </p:cond>
                                          </p:endCondLst>
                                        </p:cTn>
                                        <p:tgtEl>
                                          <p:sndTgt r:embed="rId5" name="String"/>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394244">
                                            <p:txEl>
                                              <p:pRg st="5" end="5"/>
                                            </p:txEl>
                                          </p:spTgt>
                                        </p:tgtEl>
                                        <p:attrNameLst>
                                          <p:attrName>style.visibility</p:attrName>
                                        </p:attrNameLst>
                                      </p:cBhvr>
                                      <p:to>
                                        <p:strVal val="visible"/>
                                      </p:to>
                                    </p:set>
                                    <p:anim calcmode="lin" valueType="num">
                                      <p:cBhvr additive="base">
                                        <p:cTn id="96" dur="500" fill="hold"/>
                                        <p:tgtEl>
                                          <p:spTgt spid="394244">
                                            <p:txEl>
                                              <p:pRg st="5" end="5"/>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394244">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3" name="Whoosh"/>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499"/>
                                          </p:stCondLst>
                                        </p:cTn>
                                        <p:tgtEl>
                                          <p:spTgt spid="394285"/>
                                        </p:tgtEl>
                                        <p:attrNameLst>
                                          <p:attrName>style.visibility</p:attrName>
                                        </p:attrNameLst>
                                      </p:cBhvr>
                                      <p:to>
                                        <p:strVal val="visible"/>
                                      </p:to>
                                    </p:set>
                                  </p:childTnLst>
                                </p:cTn>
                              </p:par>
                            </p:childTnLst>
                          </p:cTn>
                        </p:par>
                        <p:par>
                          <p:cTn id="102" fill="hold" nodeType="afterGroup">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394286">
                                            <p:bg/>
                                          </p:spTgt>
                                        </p:tgtEl>
                                        <p:attrNameLst>
                                          <p:attrName>style.visibility</p:attrName>
                                        </p:attrNameLst>
                                      </p:cBhvr>
                                      <p:to>
                                        <p:strVal val="visible"/>
                                      </p:to>
                                    </p:set>
                                    <p:animEffect transition="in" filter="wipe(left)">
                                      <p:cBhvr>
                                        <p:cTn id="105" dur="500"/>
                                        <p:tgtEl>
                                          <p:spTgt spid="394286">
                                            <p:bg/>
                                          </p:spTgt>
                                        </p:tgtEl>
                                      </p:cBhvr>
                                    </p:animEffect>
                                  </p:childTnLst>
                                  <p:subTnLst>
                                    <p:audio>
                                      <p:cMediaNode>
                                        <p:cTn display="0" masterRel="sameClick">
                                          <p:stCondLst>
                                            <p:cond evt="begin" delay="0">
                                              <p:tn val="103"/>
                                            </p:cond>
                                          </p:stCondLst>
                                          <p:endCondLst>
                                            <p:cond evt="onStopAudio" delay="0">
                                              <p:tgtEl>
                                                <p:sldTgt/>
                                              </p:tgtEl>
                                            </p:cond>
                                          </p:endCondLst>
                                        </p:cTn>
                                        <p:tgtEl>
                                          <p:sndTgt r:embed="rId6" name="Quack"/>
                                        </p:tgtEl>
                                      </p:cMediaNode>
                                    </p:audio>
                                  </p:subTnLst>
                                </p:cTn>
                              </p:par>
                              <p:par>
                                <p:cTn id="106" presetID="22" presetClass="entr" presetSubtype="8" fill="hold" grpId="0" nodeType="withEffect">
                                  <p:stCondLst>
                                    <p:cond delay="0"/>
                                  </p:stCondLst>
                                  <p:childTnLst>
                                    <p:set>
                                      <p:cBhvr>
                                        <p:cTn id="107" dur="1" fill="hold">
                                          <p:stCondLst>
                                            <p:cond delay="0"/>
                                          </p:stCondLst>
                                        </p:cTn>
                                        <p:tgtEl>
                                          <p:spTgt spid="394286">
                                            <p:txEl>
                                              <p:pRg st="0" end="0"/>
                                            </p:txEl>
                                          </p:spTgt>
                                        </p:tgtEl>
                                        <p:attrNameLst>
                                          <p:attrName>style.visibility</p:attrName>
                                        </p:attrNameLst>
                                      </p:cBhvr>
                                      <p:to>
                                        <p:strVal val="visible"/>
                                      </p:to>
                                    </p:set>
                                    <p:animEffect transition="in" filter="wipe(left)">
                                      <p:cBhvr>
                                        <p:cTn id="108" dur="500"/>
                                        <p:tgtEl>
                                          <p:spTgt spid="394286">
                                            <p:txEl>
                                              <p:pRg st="0" end="0"/>
                                            </p:txEl>
                                          </p:spTgt>
                                        </p:tgtEl>
                                      </p:cBhvr>
                                    </p:animEffect>
                                  </p:childTnLst>
                                  <p:subTnLst>
                                    <p:audio>
                                      <p:cMediaNode>
                                        <p:cTn display="0" masterRel="sameClick">
                                          <p:stCondLst>
                                            <p:cond evt="begin" delay="0">
                                              <p:tn val="106"/>
                                            </p:cond>
                                          </p:stCondLst>
                                          <p:endCondLst>
                                            <p:cond evt="onStopAudio" delay="0">
                                              <p:tgtEl>
                                                <p:sldTgt/>
                                              </p:tgtEl>
                                            </p:cond>
                                          </p:endCondLst>
                                        </p:cTn>
                                        <p:tgtEl>
                                          <p:sndTgt r:embed="rId6" name="Quack"/>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394286">
                                            <p:txEl>
                                              <p:pRg st="1" end="1"/>
                                            </p:txEl>
                                          </p:spTgt>
                                        </p:tgtEl>
                                        <p:attrNameLst>
                                          <p:attrName>style.visibility</p:attrName>
                                        </p:attrNameLst>
                                      </p:cBhvr>
                                      <p:to>
                                        <p:strVal val="visible"/>
                                      </p:to>
                                    </p:set>
                                    <p:animEffect transition="in" filter="wipe(left)">
                                      <p:cBhvr>
                                        <p:cTn id="113" dur="500"/>
                                        <p:tgtEl>
                                          <p:spTgt spid="394286">
                                            <p:txEl>
                                              <p:pRg st="1" end="1"/>
                                            </p:txEl>
                                          </p:spTgt>
                                        </p:tgtEl>
                                      </p:cBhvr>
                                    </p:animEffect>
                                  </p:childTnLst>
                                  <p:subTnLst>
                                    <p:audio>
                                      <p:cMediaNode>
                                        <p:cTn display="0" masterRel="sameClick">
                                          <p:stCondLst>
                                            <p:cond evt="begin" delay="0">
                                              <p:tn val="111"/>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71" grpId="0" build="p" autoUpdateAnimBg="0"/>
      <p:bldP spid="394272" grpId="0" animBg="1" autoUpdateAnimBg="0"/>
      <p:bldP spid="394273" grpId="0" build="p" autoUpdateAnimBg="0"/>
      <p:bldP spid="394274" grpId="0" animBg="1" autoUpdateAnimBg="0"/>
      <p:bldP spid="394275" grpId="0" build="p" autoUpdateAnimBg="0"/>
      <p:bldP spid="394276" grpId="0" animBg="1" autoUpdateAnimBg="0"/>
      <p:bldP spid="394278" grpId="0" animBg="1"/>
      <p:bldP spid="394279" grpId="0" animBg="1"/>
      <p:bldP spid="394280" grpId="0" animBg="1"/>
      <p:bldP spid="394281" grpId="0" animBg="1"/>
      <p:bldP spid="394282" grpId="0" animBg="1"/>
      <p:bldP spid="394283" grpId="0" animBg="1"/>
      <p:bldP spid="394286" grpId="0" build="p" animBg="1" autoUpdateAnimBg="0"/>
      <p:bldP spid="394244" grpId="0" build="p" autoUpdateAnimBg="0"/>
      <p:bldP spid="39428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9581AF5-6F18-144E-9550-9F270B6F967A}"/>
              </a:ext>
            </a:extLst>
          </p:cNvPr>
          <p:cNvSpPr>
            <a:spLocks noGrp="1" noChangeArrowheads="1"/>
          </p:cNvSpPr>
          <p:nvPr>
            <p:ph type="title"/>
          </p:nvPr>
        </p:nvSpPr>
        <p:spPr/>
        <p:txBody>
          <a:bodyPr/>
          <a:lstStyle/>
          <a:p>
            <a:pPr eaLnBrk="1" hangingPunct="1"/>
            <a:r>
              <a:rPr lang="en-US" altLang="en-US"/>
              <a:t>Epistasis in Labrador retrievers</a:t>
            </a:r>
          </a:p>
        </p:txBody>
      </p:sp>
      <p:sp>
        <p:nvSpPr>
          <p:cNvPr id="445444" name="Rectangle 4" descr="Rectangle: Click to edit Master text styles&#13;&#10;Second level&#13;&#10;Third level&#13;&#10;Fourth level&#13;&#10;Fifth level">
            <a:extLst>
              <a:ext uri="{FF2B5EF4-FFF2-40B4-BE49-F238E27FC236}">
                <a16:creationId xmlns:a16="http://schemas.microsoft.com/office/drawing/2014/main" id="{EE34AEC9-C0E1-3643-B1D9-432EAC5CD786}"/>
              </a:ext>
            </a:extLst>
          </p:cNvPr>
          <p:cNvSpPr>
            <a:spLocks noGrp="1" noChangeArrowheads="1"/>
          </p:cNvSpPr>
          <p:nvPr>
            <p:ph type="body" idx="1"/>
          </p:nvPr>
        </p:nvSpPr>
        <p:spPr>
          <a:xfrm>
            <a:off x="685800" y="1371600"/>
            <a:ext cx="8442325" cy="1447800"/>
          </a:xfrm>
        </p:spPr>
        <p:txBody>
          <a:bodyPr/>
          <a:lstStyle/>
          <a:p>
            <a:pPr eaLnBrk="1" hangingPunct="1">
              <a:buClrTx/>
            </a:pPr>
            <a:r>
              <a:rPr lang="en-US" altLang="en-US" sz="2600" dirty="0"/>
              <a:t>2 genes: (</a:t>
            </a:r>
            <a:r>
              <a:rPr lang="en-US" altLang="en-US" sz="2600" dirty="0" err="1">
                <a:solidFill>
                  <a:schemeClr val="tx2"/>
                </a:solidFill>
              </a:rPr>
              <a:t>E,e</a:t>
            </a:r>
            <a:r>
              <a:rPr lang="en-US" altLang="en-US" sz="2600" dirty="0">
                <a:solidFill>
                  <a:schemeClr val="tx2"/>
                </a:solidFill>
              </a:rPr>
              <a:t>)</a:t>
            </a:r>
            <a:r>
              <a:rPr lang="en-US" altLang="en-US" sz="2600" dirty="0"/>
              <a:t> &amp; (</a:t>
            </a:r>
            <a:r>
              <a:rPr lang="en-US" altLang="en-US" sz="2600" dirty="0" err="1">
                <a:solidFill>
                  <a:schemeClr val="tx2"/>
                </a:solidFill>
              </a:rPr>
              <a:t>B,b</a:t>
            </a:r>
            <a:r>
              <a:rPr lang="en-US" altLang="en-US" sz="2600" dirty="0">
                <a:solidFill>
                  <a:schemeClr val="tx2"/>
                </a:solidFill>
              </a:rPr>
              <a:t>)</a:t>
            </a:r>
            <a:endParaRPr lang="en-US" altLang="en-US" sz="2600" dirty="0"/>
          </a:p>
          <a:p>
            <a:pPr lvl="1" eaLnBrk="1" hangingPunct="1"/>
            <a:r>
              <a:rPr lang="en-US" altLang="en-US" sz="2400" dirty="0">
                <a:ea typeface="ＭＳ Ｐゴシック" panose="020B0600070205080204" pitchFamily="34" charset="-128"/>
              </a:rPr>
              <a:t>pigment (</a:t>
            </a:r>
            <a:r>
              <a:rPr lang="en-US" altLang="en-US" sz="2400" dirty="0">
                <a:solidFill>
                  <a:srgbClr val="582B00"/>
                </a:solidFill>
                <a:ea typeface="ＭＳ Ｐゴシック" panose="020B0600070205080204" pitchFamily="34" charset="-128"/>
              </a:rPr>
              <a:t>E</a:t>
            </a:r>
            <a:r>
              <a:rPr lang="en-US" altLang="en-US" sz="2400" dirty="0">
                <a:ea typeface="ＭＳ Ｐゴシック" panose="020B0600070205080204" pitchFamily="34" charset="-128"/>
              </a:rPr>
              <a:t>) or no pigment (</a:t>
            </a:r>
            <a:r>
              <a:rPr lang="en-US" altLang="en-US" sz="2400" dirty="0">
                <a:solidFill>
                  <a:srgbClr val="FFCC18"/>
                </a:solidFill>
                <a:ea typeface="ＭＳ Ｐゴシック" panose="020B0600070205080204" pitchFamily="34" charset="-128"/>
              </a:rPr>
              <a:t>e</a:t>
            </a:r>
            <a:r>
              <a:rPr lang="en-US" altLang="en-US" sz="2400" dirty="0">
                <a:ea typeface="ＭＳ Ｐゴシック" panose="020B0600070205080204" pitchFamily="34" charset="-128"/>
              </a:rPr>
              <a:t>)</a:t>
            </a:r>
          </a:p>
          <a:p>
            <a:pPr lvl="1" eaLnBrk="1" hangingPunct="1"/>
            <a:r>
              <a:rPr lang="en-US" altLang="en-US" sz="2400" dirty="0">
                <a:ea typeface="ＭＳ Ｐゴシック" panose="020B0600070205080204" pitchFamily="34" charset="-128"/>
              </a:rPr>
              <a:t>pigment concentration: black (</a:t>
            </a:r>
            <a:r>
              <a:rPr lang="en-US" altLang="en-US" sz="2400" dirty="0">
                <a:solidFill>
                  <a:srgbClr val="201A17"/>
                </a:solidFill>
                <a:ea typeface="ＭＳ Ｐゴシック" panose="020B0600070205080204" pitchFamily="34" charset="-128"/>
              </a:rPr>
              <a:t>B</a:t>
            </a:r>
            <a:r>
              <a:rPr lang="en-US" altLang="en-US" sz="2400" dirty="0">
                <a:ea typeface="ＭＳ Ｐゴシック" panose="020B0600070205080204" pitchFamily="34" charset="-128"/>
              </a:rPr>
              <a:t>) to brown</a:t>
            </a:r>
            <a:r>
              <a:rPr lang="en-US" altLang="en-US" sz="2400" dirty="0">
                <a:solidFill>
                  <a:schemeClr val="tx2"/>
                </a:solidFill>
                <a:ea typeface="ＭＳ Ｐゴシック" panose="020B0600070205080204" pitchFamily="34" charset="-128"/>
              </a:rPr>
              <a:t> </a:t>
            </a:r>
            <a:r>
              <a:rPr lang="en-US" altLang="en-US" sz="2400" dirty="0">
                <a:ea typeface="ＭＳ Ｐゴシック" panose="020B0600070205080204" pitchFamily="34" charset="-128"/>
              </a:rPr>
              <a:t>(</a:t>
            </a:r>
            <a:r>
              <a:rPr lang="en-US" altLang="en-US" sz="2400" dirty="0">
                <a:solidFill>
                  <a:srgbClr val="582B00"/>
                </a:solidFill>
                <a:ea typeface="ＭＳ Ｐゴシック" panose="020B0600070205080204" pitchFamily="34" charset="-128"/>
              </a:rPr>
              <a:t>b</a:t>
            </a:r>
            <a:r>
              <a:rPr lang="en-US" altLang="en-US" sz="2400" dirty="0">
                <a:ea typeface="ＭＳ Ｐゴシック" panose="020B0600070205080204" pitchFamily="34" charset="-128"/>
              </a:rPr>
              <a:t>)</a:t>
            </a:r>
          </a:p>
        </p:txBody>
      </p:sp>
      <p:pic>
        <p:nvPicPr>
          <p:cNvPr id="41988" name="Picture 11" descr="f13-20_the_effect_of_ep">
            <a:extLst>
              <a:ext uri="{FF2B5EF4-FFF2-40B4-BE49-F238E27FC236}">
                <a16:creationId xmlns:a16="http://schemas.microsoft.com/office/drawing/2014/main" id="{B7DF893C-7A15-204A-BA23-7C40CA167D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251" b="4500"/>
          <a:stretch>
            <a:fillRect/>
          </a:stretch>
        </p:blipFill>
        <p:spPr bwMode="auto">
          <a:xfrm>
            <a:off x="1600200" y="2819400"/>
            <a:ext cx="5738813"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5456" name="AutoShape 16">
            <a:extLst>
              <a:ext uri="{FF2B5EF4-FFF2-40B4-BE49-F238E27FC236}">
                <a16:creationId xmlns:a16="http://schemas.microsoft.com/office/drawing/2014/main" id="{2224DBE5-9CC5-6244-83EE-5CEE6ADE8F66}"/>
              </a:ext>
            </a:extLst>
          </p:cNvPr>
          <p:cNvSpPr>
            <a:spLocks noChangeArrowheads="1"/>
          </p:cNvSpPr>
          <p:nvPr/>
        </p:nvSpPr>
        <p:spPr bwMode="auto">
          <a:xfrm>
            <a:off x="6251575" y="5270500"/>
            <a:ext cx="7810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1A17"/>
                </a:solidFill>
              </a:rPr>
              <a:t>E–B–</a:t>
            </a:r>
          </a:p>
        </p:txBody>
      </p:sp>
      <p:sp>
        <p:nvSpPr>
          <p:cNvPr id="445457" name="AutoShape 17">
            <a:extLst>
              <a:ext uri="{FF2B5EF4-FFF2-40B4-BE49-F238E27FC236}">
                <a16:creationId xmlns:a16="http://schemas.microsoft.com/office/drawing/2014/main" id="{4D838391-B931-6B4D-BEC4-142BB497CBD1}"/>
              </a:ext>
            </a:extLst>
          </p:cNvPr>
          <p:cNvSpPr>
            <a:spLocks noChangeArrowheads="1"/>
          </p:cNvSpPr>
          <p:nvPr/>
        </p:nvSpPr>
        <p:spPr bwMode="auto">
          <a:xfrm>
            <a:off x="4791075" y="5270500"/>
            <a:ext cx="7683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1A17"/>
                </a:solidFill>
              </a:rPr>
              <a:t>E–bb</a:t>
            </a:r>
          </a:p>
        </p:txBody>
      </p:sp>
      <p:sp>
        <p:nvSpPr>
          <p:cNvPr id="445458" name="AutoShape 18">
            <a:extLst>
              <a:ext uri="{FF2B5EF4-FFF2-40B4-BE49-F238E27FC236}">
                <a16:creationId xmlns:a16="http://schemas.microsoft.com/office/drawing/2014/main" id="{CEEC0570-5139-2B4B-BCFC-DFEC70E9B9C4}"/>
              </a:ext>
            </a:extLst>
          </p:cNvPr>
          <p:cNvSpPr>
            <a:spLocks noChangeArrowheads="1"/>
          </p:cNvSpPr>
          <p:nvPr/>
        </p:nvSpPr>
        <p:spPr bwMode="auto">
          <a:xfrm>
            <a:off x="3360738" y="5270500"/>
            <a:ext cx="7556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1A17"/>
                </a:solidFill>
              </a:rPr>
              <a:t>eeB–</a:t>
            </a:r>
          </a:p>
        </p:txBody>
      </p:sp>
      <p:sp>
        <p:nvSpPr>
          <p:cNvPr id="445459" name="AutoShape 19">
            <a:extLst>
              <a:ext uri="{FF2B5EF4-FFF2-40B4-BE49-F238E27FC236}">
                <a16:creationId xmlns:a16="http://schemas.microsoft.com/office/drawing/2014/main" id="{C063C1CE-DCD0-6545-8BF2-E4EFFEE7CE5D}"/>
              </a:ext>
            </a:extLst>
          </p:cNvPr>
          <p:cNvSpPr>
            <a:spLocks noChangeArrowheads="1"/>
          </p:cNvSpPr>
          <p:nvPr/>
        </p:nvSpPr>
        <p:spPr bwMode="auto">
          <a:xfrm>
            <a:off x="1952625" y="5270500"/>
            <a:ext cx="742950" cy="306388"/>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201A17"/>
                </a:solidFill>
              </a:rPr>
              <a:t>eebb</a:t>
            </a:r>
          </a:p>
        </p:txBody>
      </p:sp>
    </p:spTree>
    <p:extLst>
      <p:ext uri="{BB962C8B-B14F-4D97-AF65-F5344CB8AC3E}">
        <p14:creationId xmlns:p14="http://schemas.microsoft.com/office/powerpoint/2010/main" val="465209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5444">
                                            <p:txEl>
                                              <p:pRg st="0" end="0"/>
                                            </p:txEl>
                                          </p:spTgt>
                                        </p:tgtEl>
                                        <p:attrNameLst>
                                          <p:attrName>style.visibility</p:attrName>
                                        </p:attrNameLst>
                                      </p:cBhvr>
                                      <p:to>
                                        <p:strVal val="visible"/>
                                      </p:to>
                                    </p:set>
                                    <p:anim calcmode="lin" valueType="num">
                                      <p:cBhvr additive="base">
                                        <p:cTn id="7" dur="500" fill="hold"/>
                                        <p:tgtEl>
                                          <p:spTgt spid="4454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454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5444">
                                            <p:txEl>
                                              <p:pRg st="1" end="1"/>
                                            </p:txEl>
                                          </p:spTgt>
                                        </p:tgtEl>
                                        <p:attrNameLst>
                                          <p:attrName>style.visibility</p:attrName>
                                        </p:attrNameLst>
                                      </p:cBhvr>
                                      <p:to>
                                        <p:strVal val="visible"/>
                                      </p:to>
                                    </p:set>
                                    <p:anim calcmode="lin" valueType="num">
                                      <p:cBhvr additive="base">
                                        <p:cTn id="13" dur="500" fill="hold"/>
                                        <p:tgtEl>
                                          <p:spTgt spid="4454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454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5444">
                                            <p:txEl>
                                              <p:pRg st="2" end="2"/>
                                            </p:txEl>
                                          </p:spTgt>
                                        </p:tgtEl>
                                        <p:attrNameLst>
                                          <p:attrName>style.visibility</p:attrName>
                                        </p:attrNameLst>
                                      </p:cBhvr>
                                      <p:to>
                                        <p:strVal val="visible"/>
                                      </p:to>
                                    </p:set>
                                    <p:anim calcmode="lin" valueType="num">
                                      <p:cBhvr additive="base">
                                        <p:cTn id="19" dur="500" fill="hold"/>
                                        <p:tgtEl>
                                          <p:spTgt spid="4454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454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45456"/>
                                        </p:tgtEl>
                                        <p:attrNameLst>
                                          <p:attrName>style.visibility</p:attrName>
                                        </p:attrNameLst>
                                      </p:cBhvr>
                                      <p:to>
                                        <p:strVal val="visible"/>
                                      </p:to>
                                    </p:set>
                                    <p:animEffect transition="in" filter="wipe(left)">
                                      <p:cBhvr>
                                        <p:cTn id="25" dur="500"/>
                                        <p:tgtEl>
                                          <p:spTgt spid="445456"/>
                                        </p:tgtEl>
                                      </p:cBhvr>
                                    </p:animEffect>
                                  </p:childTnLst>
                                  <p:subTnLst>
                                    <p:audio>
                                      <p:cMediaNode>
                                        <p:cTn display="0" masterRel="sameClick">
                                          <p:stCondLst>
                                            <p:cond evt="begin" delay="0">
                                              <p:tn val="23"/>
                                            </p:cond>
                                          </p:stCondLst>
                                          <p:endCondLst>
                                            <p:cond evt="onStopAudio" delay="0">
                                              <p:tgtEl>
                                                <p:sldTgt/>
                                              </p:tgtEl>
                                            </p:cond>
                                          </p:endCondLst>
                                        </p:cTn>
                                        <p:tgtEl>
                                          <p:sndTgt r:embed="rId4" name="Vibro Up"/>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45457"/>
                                        </p:tgtEl>
                                        <p:attrNameLst>
                                          <p:attrName>style.visibility</p:attrName>
                                        </p:attrNameLst>
                                      </p:cBhvr>
                                      <p:to>
                                        <p:strVal val="visible"/>
                                      </p:to>
                                    </p:set>
                                    <p:animEffect transition="in" filter="wipe(left)">
                                      <p:cBhvr>
                                        <p:cTn id="30" dur="500"/>
                                        <p:tgtEl>
                                          <p:spTgt spid="445457"/>
                                        </p:tgtEl>
                                      </p:cBhvr>
                                    </p:animEffect>
                                  </p:childTnLst>
                                  <p:subTnLst>
                                    <p:audio>
                                      <p:cMediaNode>
                                        <p:cTn display="0" masterRel="sameClick">
                                          <p:stCondLst>
                                            <p:cond evt="begin" delay="0">
                                              <p:tn val="28"/>
                                            </p:cond>
                                          </p:stCondLst>
                                          <p:endCondLst>
                                            <p:cond evt="onStopAudio" delay="0">
                                              <p:tgtEl>
                                                <p:sldTgt/>
                                              </p:tgtEl>
                                            </p:cond>
                                          </p:endCondLst>
                                        </p:cTn>
                                        <p:tgtEl>
                                          <p:sndTgt r:embed="rId4" name="Vibro Up"/>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45458"/>
                                        </p:tgtEl>
                                        <p:attrNameLst>
                                          <p:attrName>style.visibility</p:attrName>
                                        </p:attrNameLst>
                                      </p:cBhvr>
                                      <p:to>
                                        <p:strVal val="visible"/>
                                      </p:to>
                                    </p:set>
                                    <p:animEffect transition="in" filter="wipe(left)">
                                      <p:cBhvr>
                                        <p:cTn id="35" dur="500"/>
                                        <p:tgtEl>
                                          <p:spTgt spid="445458"/>
                                        </p:tgtEl>
                                      </p:cBhvr>
                                    </p:animEffect>
                                  </p:childTnLst>
                                  <p:subTnLst>
                                    <p:audio>
                                      <p:cMediaNode>
                                        <p:cTn display="0" masterRel="sameClick">
                                          <p:stCondLst>
                                            <p:cond evt="begin" delay="0">
                                              <p:tn val="33"/>
                                            </p:cond>
                                          </p:stCondLst>
                                          <p:endCondLst>
                                            <p:cond evt="onStopAudio" delay="0">
                                              <p:tgtEl>
                                                <p:sldTgt/>
                                              </p:tgtEl>
                                            </p:cond>
                                          </p:endCondLst>
                                        </p:cTn>
                                        <p:tgtEl>
                                          <p:sndTgt r:embed="rId4" name="Vibro Up"/>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5459"/>
                                        </p:tgtEl>
                                        <p:attrNameLst>
                                          <p:attrName>style.visibility</p:attrName>
                                        </p:attrNameLst>
                                      </p:cBhvr>
                                      <p:to>
                                        <p:strVal val="visible"/>
                                      </p:to>
                                    </p:set>
                                    <p:animEffect transition="in" filter="wipe(left)">
                                      <p:cBhvr>
                                        <p:cTn id="40" dur="500"/>
                                        <p:tgtEl>
                                          <p:spTgt spid="445459"/>
                                        </p:tgtEl>
                                      </p:cBhvr>
                                    </p:animEffect>
                                  </p:childTnLst>
                                  <p:subTnLst>
                                    <p:audio>
                                      <p:cMediaNode>
                                        <p:cTn display="0" masterRel="sameClick">
                                          <p:stCondLst>
                                            <p:cond evt="begin" delay="0">
                                              <p:tn val="38"/>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4" grpId="0" build="p" autoUpdateAnimBg="0"/>
      <p:bldP spid="445456" grpId="0" animBg="1" autoUpdateAnimBg="0"/>
      <p:bldP spid="445457" grpId="0" animBg="1" autoUpdateAnimBg="0"/>
      <p:bldP spid="445458" grpId="0" animBg="1" autoUpdateAnimBg="0"/>
      <p:bldP spid="445459" grpId="0" animBg="1"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C8C6E687-6207-5745-88DF-335121721E15}"/>
              </a:ext>
            </a:extLst>
          </p:cNvPr>
          <p:cNvSpPr>
            <a:spLocks noGrp="1" noChangeArrowheads="1"/>
          </p:cNvSpPr>
          <p:nvPr>
            <p:ph type="title"/>
          </p:nvPr>
        </p:nvSpPr>
        <p:spPr>
          <a:xfrm>
            <a:off x="609600" y="685800"/>
            <a:ext cx="3406775" cy="1349375"/>
          </a:xfrm>
        </p:spPr>
        <p:txBody>
          <a:bodyPr/>
          <a:lstStyle/>
          <a:p>
            <a:pPr eaLnBrk="1" hangingPunct="1"/>
            <a:r>
              <a:rPr lang="en-US" altLang="en-US"/>
              <a:t>Epistasis in grain color</a:t>
            </a:r>
          </a:p>
        </p:txBody>
      </p:sp>
      <p:pic>
        <p:nvPicPr>
          <p:cNvPr id="44035" name="Picture 38" descr="13_19">
            <a:extLst>
              <a:ext uri="{FF2B5EF4-FFF2-40B4-BE49-F238E27FC236}">
                <a16:creationId xmlns:a16="http://schemas.microsoft.com/office/drawing/2014/main" id="{E613EA95-7F12-D942-8415-36C3D34AD0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7999" r="19125"/>
          <a:stretch>
            <a:fillRect/>
          </a:stretch>
        </p:blipFill>
        <p:spPr bwMode="auto">
          <a:xfrm>
            <a:off x="3697288" y="427038"/>
            <a:ext cx="5289550" cy="630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51">
            <a:extLst>
              <a:ext uri="{FF2B5EF4-FFF2-40B4-BE49-F238E27FC236}">
                <a16:creationId xmlns:a16="http://schemas.microsoft.com/office/drawing/2014/main" id="{1880FE3B-EE7E-5345-A4AB-E14FF0333CBB}"/>
              </a:ext>
            </a:extLst>
          </p:cNvPr>
          <p:cNvSpPr>
            <a:spLocks noChangeArrowheads="1"/>
          </p:cNvSpPr>
          <p:nvPr/>
        </p:nvSpPr>
        <p:spPr bwMode="auto">
          <a:xfrm>
            <a:off x="7381875" y="5295900"/>
            <a:ext cx="1073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b="1">
                <a:solidFill>
                  <a:srgbClr val="000000"/>
                </a:solidFill>
              </a:rPr>
              <a:t>9/16 purple</a:t>
            </a:r>
          </a:p>
          <a:p>
            <a:pPr algn="l" eaLnBrk="1" hangingPunct="1"/>
            <a:r>
              <a:rPr lang="en-US" altLang="en-US" sz="1600" b="1">
                <a:solidFill>
                  <a:srgbClr val="000000"/>
                </a:solidFill>
              </a:rPr>
              <a:t>7/16 white</a:t>
            </a:r>
            <a:endParaRPr lang="en-US" altLang="en-US" sz="1600" b="1"/>
          </a:p>
        </p:txBody>
      </p:sp>
      <p:sp>
        <p:nvSpPr>
          <p:cNvPr id="44037" name="Rectangle 52">
            <a:extLst>
              <a:ext uri="{FF2B5EF4-FFF2-40B4-BE49-F238E27FC236}">
                <a16:creationId xmlns:a16="http://schemas.microsoft.com/office/drawing/2014/main" id="{ABBAD40B-476E-8F40-A291-6B9B2C55E2B9}"/>
              </a:ext>
            </a:extLst>
          </p:cNvPr>
          <p:cNvSpPr>
            <a:spLocks noChangeArrowheads="1"/>
          </p:cNvSpPr>
          <p:nvPr/>
        </p:nvSpPr>
        <p:spPr bwMode="auto">
          <a:xfrm>
            <a:off x="7289800" y="2378075"/>
            <a:ext cx="1296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F</a:t>
            </a:r>
            <a:r>
              <a:rPr lang="en-US" altLang="en-US" sz="1600" b="1" baseline="-25000">
                <a:solidFill>
                  <a:srgbClr val="000000"/>
                </a:solidFill>
              </a:rPr>
              <a:t>1</a:t>
            </a:r>
            <a:r>
              <a:rPr lang="en-US" altLang="en-US" sz="1600" b="1">
                <a:solidFill>
                  <a:srgbClr val="000000"/>
                </a:solidFill>
              </a:rPr>
              <a:t> generation</a:t>
            </a:r>
            <a:endParaRPr lang="en-US" altLang="en-US" sz="1600" b="1"/>
          </a:p>
        </p:txBody>
      </p:sp>
      <p:sp>
        <p:nvSpPr>
          <p:cNvPr id="44038" name="Rectangle 53">
            <a:extLst>
              <a:ext uri="{FF2B5EF4-FFF2-40B4-BE49-F238E27FC236}">
                <a16:creationId xmlns:a16="http://schemas.microsoft.com/office/drawing/2014/main" id="{E5A6FEBD-7BC1-C54E-A7A7-94791D2F3615}"/>
              </a:ext>
            </a:extLst>
          </p:cNvPr>
          <p:cNvSpPr>
            <a:spLocks noChangeArrowheads="1"/>
          </p:cNvSpPr>
          <p:nvPr/>
        </p:nvSpPr>
        <p:spPr bwMode="auto">
          <a:xfrm>
            <a:off x="7296150" y="2727325"/>
            <a:ext cx="936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b="1">
                <a:solidFill>
                  <a:srgbClr val="000000"/>
                </a:solidFill>
              </a:rPr>
              <a:t>All purple</a:t>
            </a:r>
          </a:p>
          <a:p>
            <a:pPr algn="l" eaLnBrk="1" hangingPunct="1"/>
            <a:r>
              <a:rPr lang="en-US" altLang="en-US" sz="1600" b="1">
                <a:solidFill>
                  <a:srgbClr val="000000"/>
                </a:solidFill>
              </a:rPr>
              <a:t>(</a:t>
            </a:r>
            <a:r>
              <a:rPr lang="en-US" altLang="en-US" sz="1600" b="1" i="1">
                <a:solidFill>
                  <a:srgbClr val="000000"/>
                </a:solidFill>
              </a:rPr>
              <a:t>AaBb</a:t>
            </a:r>
            <a:r>
              <a:rPr lang="en-US" altLang="en-US" sz="1600" b="1">
                <a:solidFill>
                  <a:srgbClr val="000000"/>
                </a:solidFill>
              </a:rPr>
              <a:t>)</a:t>
            </a:r>
            <a:endParaRPr lang="en-US" altLang="en-US" sz="1600" b="1"/>
          </a:p>
        </p:txBody>
      </p:sp>
      <p:sp>
        <p:nvSpPr>
          <p:cNvPr id="44039" name="Rectangle 54">
            <a:extLst>
              <a:ext uri="{FF2B5EF4-FFF2-40B4-BE49-F238E27FC236}">
                <a16:creationId xmlns:a16="http://schemas.microsoft.com/office/drawing/2014/main" id="{C4B6FFED-1DF9-AF41-8C5A-F2B426C27ECA}"/>
              </a:ext>
            </a:extLst>
          </p:cNvPr>
          <p:cNvSpPr>
            <a:spLocks noChangeArrowheads="1"/>
          </p:cNvSpPr>
          <p:nvPr/>
        </p:nvSpPr>
        <p:spPr bwMode="auto">
          <a:xfrm>
            <a:off x="5834063" y="1119188"/>
            <a:ext cx="134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X</a:t>
            </a:r>
            <a:endParaRPr lang="en-US" altLang="en-US" sz="1600" b="1"/>
          </a:p>
        </p:txBody>
      </p:sp>
      <p:sp>
        <p:nvSpPr>
          <p:cNvPr id="44040" name="Rectangle 67">
            <a:extLst>
              <a:ext uri="{FF2B5EF4-FFF2-40B4-BE49-F238E27FC236}">
                <a16:creationId xmlns:a16="http://schemas.microsoft.com/office/drawing/2014/main" id="{59A287F2-3493-D44B-957E-B6A4EA2C7547}"/>
              </a:ext>
            </a:extLst>
          </p:cNvPr>
          <p:cNvSpPr>
            <a:spLocks noChangeArrowheads="1"/>
          </p:cNvSpPr>
          <p:nvPr/>
        </p:nvSpPr>
        <p:spPr bwMode="auto">
          <a:xfrm>
            <a:off x="5634038" y="3541713"/>
            <a:ext cx="496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Eggs</a:t>
            </a:r>
            <a:endParaRPr lang="en-US" altLang="en-US" sz="1600" b="1"/>
          </a:p>
        </p:txBody>
      </p:sp>
      <p:sp>
        <p:nvSpPr>
          <p:cNvPr id="44041" name="Rectangle 69">
            <a:extLst>
              <a:ext uri="{FF2B5EF4-FFF2-40B4-BE49-F238E27FC236}">
                <a16:creationId xmlns:a16="http://schemas.microsoft.com/office/drawing/2014/main" id="{147E7A8F-6EC4-8A49-B80C-C954F356FBBE}"/>
              </a:ext>
            </a:extLst>
          </p:cNvPr>
          <p:cNvSpPr>
            <a:spLocks noChangeArrowheads="1"/>
          </p:cNvSpPr>
          <p:nvPr/>
        </p:nvSpPr>
        <p:spPr bwMode="auto">
          <a:xfrm>
            <a:off x="7262813" y="1346200"/>
            <a:ext cx="6556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b="1">
                <a:solidFill>
                  <a:srgbClr val="000000"/>
                </a:solidFill>
              </a:rPr>
              <a:t>White</a:t>
            </a:r>
          </a:p>
          <a:p>
            <a:pPr algn="l" eaLnBrk="1" hangingPunct="1"/>
            <a:r>
              <a:rPr lang="en-US" altLang="en-US" sz="1600" b="1">
                <a:solidFill>
                  <a:srgbClr val="000000"/>
                </a:solidFill>
              </a:rPr>
              <a:t>(</a:t>
            </a:r>
            <a:r>
              <a:rPr lang="en-US" altLang="en-US" sz="1600" b="1" i="1">
                <a:solidFill>
                  <a:srgbClr val="000000"/>
                </a:solidFill>
              </a:rPr>
              <a:t>aaBB</a:t>
            </a:r>
            <a:r>
              <a:rPr lang="en-US" altLang="en-US" sz="1600" b="1">
                <a:solidFill>
                  <a:srgbClr val="000000"/>
                </a:solidFill>
              </a:rPr>
              <a:t>)</a:t>
            </a:r>
            <a:endParaRPr lang="en-US" altLang="en-US" sz="1600" b="1"/>
          </a:p>
        </p:txBody>
      </p:sp>
      <p:sp>
        <p:nvSpPr>
          <p:cNvPr id="44042" name="Rectangle 70">
            <a:extLst>
              <a:ext uri="{FF2B5EF4-FFF2-40B4-BE49-F238E27FC236}">
                <a16:creationId xmlns:a16="http://schemas.microsoft.com/office/drawing/2014/main" id="{106CB584-FAE0-2B4B-A3F6-B96E946E783D}"/>
              </a:ext>
            </a:extLst>
          </p:cNvPr>
          <p:cNvSpPr>
            <a:spLocks noChangeArrowheads="1"/>
          </p:cNvSpPr>
          <p:nvPr/>
        </p:nvSpPr>
        <p:spPr bwMode="auto">
          <a:xfrm>
            <a:off x="3808413" y="1346200"/>
            <a:ext cx="6778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600" b="1">
                <a:solidFill>
                  <a:srgbClr val="000000"/>
                </a:solidFill>
              </a:rPr>
              <a:t>White</a:t>
            </a:r>
          </a:p>
          <a:p>
            <a:pPr algn="l" eaLnBrk="1" hangingPunct="1"/>
            <a:r>
              <a:rPr lang="en-US" altLang="en-US" sz="1600" b="1">
                <a:solidFill>
                  <a:srgbClr val="000000"/>
                </a:solidFill>
              </a:rPr>
              <a:t>(</a:t>
            </a:r>
            <a:r>
              <a:rPr lang="en-US" altLang="en-US" sz="1600" b="1" i="1">
                <a:solidFill>
                  <a:srgbClr val="000000"/>
                </a:solidFill>
              </a:rPr>
              <a:t>AAbb</a:t>
            </a:r>
            <a:r>
              <a:rPr lang="en-US" altLang="en-US" sz="1600" b="1">
                <a:solidFill>
                  <a:srgbClr val="000000"/>
                </a:solidFill>
              </a:rPr>
              <a:t>)</a:t>
            </a:r>
            <a:endParaRPr lang="en-US" altLang="en-US" sz="1600" b="1"/>
          </a:p>
        </p:txBody>
      </p:sp>
      <p:sp>
        <p:nvSpPr>
          <p:cNvPr id="44043" name="Rectangle 71">
            <a:extLst>
              <a:ext uri="{FF2B5EF4-FFF2-40B4-BE49-F238E27FC236}">
                <a16:creationId xmlns:a16="http://schemas.microsoft.com/office/drawing/2014/main" id="{369C75EB-FFC2-D34F-B02A-C76A11443917}"/>
              </a:ext>
            </a:extLst>
          </p:cNvPr>
          <p:cNvSpPr>
            <a:spLocks noChangeArrowheads="1"/>
          </p:cNvSpPr>
          <p:nvPr/>
        </p:nvSpPr>
        <p:spPr bwMode="auto">
          <a:xfrm>
            <a:off x="7289800" y="4940300"/>
            <a:ext cx="1296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F</a:t>
            </a:r>
            <a:r>
              <a:rPr lang="en-US" altLang="en-US" sz="1600" b="1" baseline="-25000">
                <a:solidFill>
                  <a:srgbClr val="000000"/>
                </a:solidFill>
              </a:rPr>
              <a:t>2</a:t>
            </a:r>
            <a:r>
              <a:rPr lang="en-US" altLang="en-US" sz="1600" b="1">
                <a:solidFill>
                  <a:srgbClr val="000000"/>
                </a:solidFill>
              </a:rPr>
              <a:t> generation</a:t>
            </a:r>
            <a:endParaRPr lang="en-US" altLang="en-US" sz="1600" b="1"/>
          </a:p>
        </p:txBody>
      </p:sp>
      <p:sp>
        <p:nvSpPr>
          <p:cNvPr id="464970" name="Rectangle 74">
            <a:extLst>
              <a:ext uri="{FF2B5EF4-FFF2-40B4-BE49-F238E27FC236}">
                <a16:creationId xmlns:a16="http://schemas.microsoft.com/office/drawing/2014/main" id="{DE29296E-0A16-D947-82B8-FA5783BD63B3}"/>
              </a:ext>
            </a:extLst>
          </p:cNvPr>
          <p:cNvSpPr>
            <a:spLocks noChangeArrowheads="1"/>
          </p:cNvSpPr>
          <p:nvPr/>
        </p:nvSpPr>
        <p:spPr bwMode="auto">
          <a:xfrm>
            <a:off x="796925" y="2614613"/>
            <a:ext cx="2514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F116A"/>
                </a:solidFill>
              </a:rPr>
              <a:t>A = enzyme 1</a:t>
            </a:r>
          </a:p>
          <a:p>
            <a:r>
              <a:rPr lang="en-US" altLang="en-US" sz="2800" b="1">
                <a:solidFill>
                  <a:srgbClr val="0F116A"/>
                </a:solidFill>
              </a:rPr>
              <a:t>+</a:t>
            </a:r>
          </a:p>
          <a:p>
            <a:r>
              <a:rPr lang="en-US" altLang="en-US" sz="2800" b="1">
                <a:solidFill>
                  <a:srgbClr val="0F116A"/>
                </a:solidFill>
              </a:rPr>
              <a:t>B = enzyme 2</a:t>
            </a:r>
          </a:p>
          <a:p>
            <a:r>
              <a:rPr lang="en-US" altLang="en-US" sz="2800" b="1">
                <a:solidFill>
                  <a:srgbClr val="0F116A"/>
                </a:solidFill>
                <a:sym typeface="Symbol" pitchFamily="2" charset="2"/>
              </a:rPr>
              <a:t></a:t>
            </a:r>
            <a:endParaRPr lang="en-US" altLang="en-US" sz="2800" b="1">
              <a:solidFill>
                <a:srgbClr val="0F116A"/>
              </a:solidFill>
            </a:endParaRPr>
          </a:p>
          <a:p>
            <a:r>
              <a:rPr lang="en-US" altLang="en-US" sz="2800" b="1">
                <a:solidFill>
                  <a:schemeClr val="tx2"/>
                </a:solidFill>
              </a:rPr>
              <a:t>purple color</a:t>
            </a:r>
            <a:endParaRPr lang="en-US" altLang="en-US" sz="2800" b="1">
              <a:solidFill>
                <a:srgbClr val="0F116A"/>
              </a:solidFill>
            </a:endParaRPr>
          </a:p>
          <a:p>
            <a:r>
              <a:rPr lang="en-US" altLang="en-US" sz="2800" b="1">
                <a:solidFill>
                  <a:schemeClr val="tx2"/>
                </a:solidFill>
              </a:rPr>
              <a:t>(anthocyanin)</a:t>
            </a:r>
            <a:endParaRPr lang="en-US" altLang="en-US" sz="2800" b="1">
              <a:solidFill>
                <a:srgbClr val="0F116A"/>
              </a:solidFill>
            </a:endParaRPr>
          </a:p>
        </p:txBody>
      </p:sp>
      <p:sp>
        <p:nvSpPr>
          <p:cNvPr id="44045" name="Rectangle 84">
            <a:extLst>
              <a:ext uri="{FF2B5EF4-FFF2-40B4-BE49-F238E27FC236}">
                <a16:creationId xmlns:a16="http://schemas.microsoft.com/office/drawing/2014/main" id="{983FAB48-F7F2-7A4F-B8B3-B7AFE0F6B4D9}"/>
              </a:ext>
            </a:extLst>
          </p:cNvPr>
          <p:cNvSpPr>
            <a:spLocks noChangeArrowheads="1"/>
          </p:cNvSpPr>
          <p:nvPr/>
        </p:nvSpPr>
        <p:spPr bwMode="auto">
          <a:xfrm>
            <a:off x="4318000" y="4371975"/>
            <a:ext cx="293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46" name="Rectangle 85">
            <a:extLst>
              <a:ext uri="{FF2B5EF4-FFF2-40B4-BE49-F238E27FC236}">
                <a16:creationId xmlns:a16="http://schemas.microsoft.com/office/drawing/2014/main" id="{44D004F3-CD94-8C46-A7CE-35529D44E1B0}"/>
              </a:ext>
            </a:extLst>
          </p:cNvPr>
          <p:cNvSpPr>
            <a:spLocks noChangeArrowheads="1"/>
          </p:cNvSpPr>
          <p:nvPr/>
        </p:nvSpPr>
        <p:spPr bwMode="auto">
          <a:xfrm>
            <a:off x="4813300" y="3876675"/>
            <a:ext cx="293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47" name="Rectangle 86">
            <a:extLst>
              <a:ext uri="{FF2B5EF4-FFF2-40B4-BE49-F238E27FC236}">
                <a16:creationId xmlns:a16="http://schemas.microsoft.com/office/drawing/2014/main" id="{E6C3E2E6-5E0A-B149-8E04-D6D1B6309AF3}"/>
              </a:ext>
            </a:extLst>
          </p:cNvPr>
          <p:cNvSpPr>
            <a:spLocks noChangeArrowheads="1"/>
          </p:cNvSpPr>
          <p:nvPr/>
        </p:nvSpPr>
        <p:spPr bwMode="auto">
          <a:xfrm>
            <a:off x="5408613" y="3876675"/>
            <a:ext cx="271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48" name="Rectangle 87">
            <a:extLst>
              <a:ext uri="{FF2B5EF4-FFF2-40B4-BE49-F238E27FC236}">
                <a16:creationId xmlns:a16="http://schemas.microsoft.com/office/drawing/2014/main" id="{EC2F8D57-050D-D74A-B8F3-EA8468176D0B}"/>
              </a:ext>
            </a:extLst>
          </p:cNvPr>
          <p:cNvSpPr>
            <a:spLocks noChangeArrowheads="1"/>
          </p:cNvSpPr>
          <p:nvPr/>
        </p:nvSpPr>
        <p:spPr bwMode="auto">
          <a:xfrm>
            <a:off x="6002338" y="387667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49" name="Rectangle 88">
            <a:extLst>
              <a:ext uri="{FF2B5EF4-FFF2-40B4-BE49-F238E27FC236}">
                <a16:creationId xmlns:a16="http://schemas.microsoft.com/office/drawing/2014/main" id="{40EA7FF0-18D9-9E43-8955-77577472C4D5}"/>
              </a:ext>
            </a:extLst>
          </p:cNvPr>
          <p:cNvSpPr>
            <a:spLocks noChangeArrowheads="1"/>
          </p:cNvSpPr>
          <p:nvPr/>
        </p:nvSpPr>
        <p:spPr bwMode="auto">
          <a:xfrm>
            <a:off x="6626225" y="3876675"/>
            <a:ext cx="236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50" name="Rectangle 89">
            <a:extLst>
              <a:ext uri="{FF2B5EF4-FFF2-40B4-BE49-F238E27FC236}">
                <a16:creationId xmlns:a16="http://schemas.microsoft.com/office/drawing/2014/main" id="{F8534CCB-8208-CF45-93AF-21BE7145A338}"/>
              </a:ext>
            </a:extLst>
          </p:cNvPr>
          <p:cNvSpPr>
            <a:spLocks noChangeArrowheads="1"/>
          </p:cNvSpPr>
          <p:nvPr/>
        </p:nvSpPr>
        <p:spPr bwMode="auto">
          <a:xfrm>
            <a:off x="4329113" y="5002213"/>
            <a:ext cx="2714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51" name="Rectangle 90">
            <a:extLst>
              <a:ext uri="{FF2B5EF4-FFF2-40B4-BE49-F238E27FC236}">
                <a16:creationId xmlns:a16="http://schemas.microsoft.com/office/drawing/2014/main" id="{5156606C-EF6E-434E-8D3F-8AF102831275}"/>
              </a:ext>
            </a:extLst>
          </p:cNvPr>
          <p:cNvSpPr>
            <a:spLocks noChangeArrowheads="1"/>
          </p:cNvSpPr>
          <p:nvPr/>
        </p:nvSpPr>
        <p:spPr bwMode="auto">
          <a:xfrm>
            <a:off x="4333875" y="5603875"/>
            <a:ext cx="260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52" name="Rectangle 91">
            <a:extLst>
              <a:ext uri="{FF2B5EF4-FFF2-40B4-BE49-F238E27FC236}">
                <a16:creationId xmlns:a16="http://schemas.microsoft.com/office/drawing/2014/main" id="{4E98123A-BD0F-FF46-86E3-01A9C54363E9}"/>
              </a:ext>
            </a:extLst>
          </p:cNvPr>
          <p:cNvSpPr>
            <a:spLocks noChangeArrowheads="1"/>
          </p:cNvSpPr>
          <p:nvPr/>
        </p:nvSpPr>
        <p:spPr bwMode="auto">
          <a:xfrm>
            <a:off x="4346575" y="6219825"/>
            <a:ext cx="2365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ab</a:t>
            </a:r>
            <a:endParaRPr lang="en-US" altLang="en-US" sz="1600" b="1"/>
          </a:p>
        </p:txBody>
      </p:sp>
      <p:sp>
        <p:nvSpPr>
          <p:cNvPr id="44053" name="Rectangle 92">
            <a:extLst>
              <a:ext uri="{FF2B5EF4-FFF2-40B4-BE49-F238E27FC236}">
                <a16:creationId xmlns:a16="http://schemas.microsoft.com/office/drawing/2014/main" id="{D01AEB46-FACD-2243-AFD8-4D703185D0E3}"/>
              </a:ext>
            </a:extLst>
          </p:cNvPr>
          <p:cNvSpPr>
            <a:spLocks noChangeArrowheads="1"/>
          </p:cNvSpPr>
          <p:nvPr/>
        </p:nvSpPr>
        <p:spPr bwMode="auto">
          <a:xfrm>
            <a:off x="4667250" y="4398963"/>
            <a:ext cx="587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54" name="Rectangle 93">
            <a:extLst>
              <a:ext uri="{FF2B5EF4-FFF2-40B4-BE49-F238E27FC236}">
                <a16:creationId xmlns:a16="http://schemas.microsoft.com/office/drawing/2014/main" id="{D7E0D5AF-40B6-0D41-B7DD-FCB62731636A}"/>
              </a:ext>
            </a:extLst>
          </p:cNvPr>
          <p:cNvSpPr>
            <a:spLocks noChangeArrowheads="1"/>
          </p:cNvSpPr>
          <p:nvPr/>
        </p:nvSpPr>
        <p:spPr bwMode="auto">
          <a:xfrm>
            <a:off x="4737100" y="5002213"/>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55" name="Rectangle 94">
            <a:extLst>
              <a:ext uri="{FF2B5EF4-FFF2-40B4-BE49-F238E27FC236}">
                <a16:creationId xmlns:a16="http://schemas.microsoft.com/office/drawing/2014/main" id="{45A56EFE-A174-C240-8835-84939FE371B0}"/>
              </a:ext>
            </a:extLst>
          </p:cNvPr>
          <p:cNvSpPr>
            <a:spLocks noChangeArrowheads="1"/>
          </p:cNvSpPr>
          <p:nvPr/>
        </p:nvSpPr>
        <p:spPr bwMode="auto">
          <a:xfrm>
            <a:off x="4721225" y="5603875"/>
            <a:ext cx="554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56" name="Rectangle 95">
            <a:extLst>
              <a:ext uri="{FF2B5EF4-FFF2-40B4-BE49-F238E27FC236}">
                <a16:creationId xmlns:a16="http://schemas.microsoft.com/office/drawing/2014/main" id="{C2700AF0-5FDD-A84F-81A9-DB93B7D2ADC8}"/>
              </a:ext>
            </a:extLst>
          </p:cNvPr>
          <p:cNvSpPr>
            <a:spLocks noChangeArrowheads="1"/>
          </p:cNvSpPr>
          <p:nvPr/>
        </p:nvSpPr>
        <p:spPr bwMode="auto">
          <a:xfrm>
            <a:off x="4675188" y="620712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57" name="Rectangle 96">
            <a:extLst>
              <a:ext uri="{FF2B5EF4-FFF2-40B4-BE49-F238E27FC236}">
                <a16:creationId xmlns:a16="http://schemas.microsoft.com/office/drawing/2014/main" id="{F8C4C4C0-720B-7D47-B16C-5D3F9E76F8BA}"/>
              </a:ext>
            </a:extLst>
          </p:cNvPr>
          <p:cNvSpPr>
            <a:spLocks noChangeArrowheads="1"/>
          </p:cNvSpPr>
          <p:nvPr/>
        </p:nvSpPr>
        <p:spPr bwMode="auto">
          <a:xfrm>
            <a:off x="5329238" y="4398963"/>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58" name="Rectangle 97">
            <a:extLst>
              <a:ext uri="{FF2B5EF4-FFF2-40B4-BE49-F238E27FC236}">
                <a16:creationId xmlns:a16="http://schemas.microsoft.com/office/drawing/2014/main" id="{3800E332-7411-0D45-BEEA-222EA9081286}"/>
              </a:ext>
            </a:extLst>
          </p:cNvPr>
          <p:cNvSpPr>
            <a:spLocks noChangeArrowheads="1"/>
          </p:cNvSpPr>
          <p:nvPr/>
        </p:nvSpPr>
        <p:spPr bwMode="auto">
          <a:xfrm>
            <a:off x="5287963" y="5002213"/>
            <a:ext cx="541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59" name="Rectangle 98">
            <a:extLst>
              <a:ext uri="{FF2B5EF4-FFF2-40B4-BE49-F238E27FC236}">
                <a16:creationId xmlns:a16="http://schemas.microsoft.com/office/drawing/2014/main" id="{282957B9-6FB5-6249-BF40-20F2E47713F8}"/>
              </a:ext>
            </a:extLst>
          </p:cNvPr>
          <p:cNvSpPr>
            <a:spLocks noChangeArrowheads="1"/>
          </p:cNvSpPr>
          <p:nvPr/>
        </p:nvSpPr>
        <p:spPr bwMode="auto">
          <a:xfrm>
            <a:off x="5294313" y="5603875"/>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0" name="Rectangle 99">
            <a:extLst>
              <a:ext uri="{FF2B5EF4-FFF2-40B4-BE49-F238E27FC236}">
                <a16:creationId xmlns:a16="http://schemas.microsoft.com/office/drawing/2014/main" id="{CE36492E-562C-704B-A03B-D0FD311EA4C0}"/>
              </a:ext>
            </a:extLst>
          </p:cNvPr>
          <p:cNvSpPr>
            <a:spLocks noChangeArrowheads="1"/>
          </p:cNvSpPr>
          <p:nvPr/>
        </p:nvSpPr>
        <p:spPr bwMode="auto">
          <a:xfrm>
            <a:off x="5305425" y="6207125"/>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1" name="Rectangle 100">
            <a:extLst>
              <a:ext uri="{FF2B5EF4-FFF2-40B4-BE49-F238E27FC236}">
                <a16:creationId xmlns:a16="http://schemas.microsoft.com/office/drawing/2014/main" id="{4D9EEB43-6C2D-3748-9534-22EA3C522E62}"/>
              </a:ext>
            </a:extLst>
          </p:cNvPr>
          <p:cNvSpPr>
            <a:spLocks noChangeArrowheads="1"/>
          </p:cNvSpPr>
          <p:nvPr/>
        </p:nvSpPr>
        <p:spPr bwMode="auto">
          <a:xfrm>
            <a:off x="5937250" y="4398963"/>
            <a:ext cx="554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2" name="Rectangle 101">
            <a:extLst>
              <a:ext uri="{FF2B5EF4-FFF2-40B4-BE49-F238E27FC236}">
                <a16:creationId xmlns:a16="http://schemas.microsoft.com/office/drawing/2014/main" id="{A4F05395-9DCC-6642-A30F-97497E0FD0BB}"/>
              </a:ext>
            </a:extLst>
          </p:cNvPr>
          <p:cNvSpPr>
            <a:spLocks noChangeArrowheads="1"/>
          </p:cNvSpPr>
          <p:nvPr/>
        </p:nvSpPr>
        <p:spPr bwMode="auto">
          <a:xfrm>
            <a:off x="5891213" y="5002213"/>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3" name="Rectangle 102">
            <a:extLst>
              <a:ext uri="{FF2B5EF4-FFF2-40B4-BE49-F238E27FC236}">
                <a16:creationId xmlns:a16="http://schemas.microsoft.com/office/drawing/2014/main" id="{CF522795-60E8-1B4C-B955-D0C50985F5F6}"/>
              </a:ext>
            </a:extLst>
          </p:cNvPr>
          <p:cNvSpPr>
            <a:spLocks noChangeArrowheads="1"/>
          </p:cNvSpPr>
          <p:nvPr/>
        </p:nvSpPr>
        <p:spPr bwMode="auto">
          <a:xfrm>
            <a:off x="5883275" y="5603875"/>
            <a:ext cx="519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4" name="Rectangle 103">
            <a:extLst>
              <a:ext uri="{FF2B5EF4-FFF2-40B4-BE49-F238E27FC236}">
                <a16:creationId xmlns:a16="http://schemas.microsoft.com/office/drawing/2014/main" id="{571FE92B-845E-E044-8143-E6A643945C1B}"/>
              </a:ext>
            </a:extLst>
          </p:cNvPr>
          <p:cNvSpPr>
            <a:spLocks noChangeArrowheads="1"/>
          </p:cNvSpPr>
          <p:nvPr/>
        </p:nvSpPr>
        <p:spPr bwMode="auto">
          <a:xfrm>
            <a:off x="5888038" y="6207125"/>
            <a:ext cx="496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5" name="Rectangle 104">
            <a:extLst>
              <a:ext uri="{FF2B5EF4-FFF2-40B4-BE49-F238E27FC236}">
                <a16:creationId xmlns:a16="http://schemas.microsoft.com/office/drawing/2014/main" id="{4C668DA0-DE3C-A749-B820-67D533F86B46}"/>
              </a:ext>
            </a:extLst>
          </p:cNvPr>
          <p:cNvSpPr>
            <a:spLocks noChangeArrowheads="1"/>
          </p:cNvSpPr>
          <p:nvPr/>
        </p:nvSpPr>
        <p:spPr bwMode="auto">
          <a:xfrm>
            <a:off x="6488113" y="4398963"/>
            <a:ext cx="53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6" name="Rectangle 105">
            <a:extLst>
              <a:ext uri="{FF2B5EF4-FFF2-40B4-BE49-F238E27FC236}">
                <a16:creationId xmlns:a16="http://schemas.microsoft.com/office/drawing/2014/main" id="{872C9DF0-E115-3E4B-BE19-B9037ECC28D7}"/>
              </a:ext>
            </a:extLst>
          </p:cNvPr>
          <p:cNvSpPr>
            <a:spLocks noChangeArrowheads="1"/>
          </p:cNvSpPr>
          <p:nvPr/>
        </p:nvSpPr>
        <p:spPr bwMode="auto">
          <a:xfrm>
            <a:off x="6499225" y="5002213"/>
            <a:ext cx="50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7" name="Rectangle 106">
            <a:extLst>
              <a:ext uri="{FF2B5EF4-FFF2-40B4-BE49-F238E27FC236}">
                <a16:creationId xmlns:a16="http://schemas.microsoft.com/office/drawing/2014/main" id="{8E0B0FD8-0900-3242-AE90-30255375A6FE}"/>
              </a:ext>
            </a:extLst>
          </p:cNvPr>
          <p:cNvSpPr>
            <a:spLocks noChangeArrowheads="1"/>
          </p:cNvSpPr>
          <p:nvPr/>
        </p:nvSpPr>
        <p:spPr bwMode="auto">
          <a:xfrm>
            <a:off x="6484938" y="5603875"/>
            <a:ext cx="4968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8" name="Rectangle 107">
            <a:extLst>
              <a:ext uri="{FF2B5EF4-FFF2-40B4-BE49-F238E27FC236}">
                <a16:creationId xmlns:a16="http://schemas.microsoft.com/office/drawing/2014/main" id="{7BADE4E0-DA61-1C43-9989-AAEB7FC63DE8}"/>
              </a:ext>
            </a:extLst>
          </p:cNvPr>
          <p:cNvSpPr>
            <a:spLocks noChangeArrowheads="1"/>
          </p:cNvSpPr>
          <p:nvPr/>
        </p:nvSpPr>
        <p:spPr bwMode="auto">
          <a:xfrm>
            <a:off x="6496050" y="6207125"/>
            <a:ext cx="4746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aabb</a:t>
            </a:r>
            <a:endParaRPr lang="en-US" altLang="en-US" sz="1600" b="1"/>
          </a:p>
        </p:txBody>
      </p:sp>
      <p:sp>
        <p:nvSpPr>
          <p:cNvPr id="44069" name="Rectangle 108">
            <a:extLst>
              <a:ext uri="{FF2B5EF4-FFF2-40B4-BE49-F238E27FC236}">
                <a16:creationId xmlns:a16="http://schemas.microsoft.com/office/drawing/2014/main" id="{BE1D624E-3A74-B84D-9170-3EDD9A4E3D44}"/>
              </a:ext>
            </a:extLst>
          </p:cNvPr>
          <p:cNvSpPr>
            <a:spLocks noChangeArrowheads="1"/>
          </p:cNvSpPr>
          <p:nvPr/>
        </p:nvSpPr>
        <p:spPr bwMode="auto">
          <a:xfrm>
            <a:off x="3921125" y="5256213"/>
            <a:ext cx="6318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1">
                <a:solidFill>
                  <a:srgbClr val="000000"/>
                </a:solidFill>
              </a:rPr>
              <a:t>Sperm</a:t>
            </a:r>
            <a:endParaRPr lang="en-US" altLang="en-US" sz="1600" b="1"/>
          </a:p>
        </p:txBody>
      </p:sp>
      <p:sp>
        <p:nvSpPr>
          <p:cNvPr id="465005" name="Oval 109">
            <a:extLst>
              <a:ext uri="{FF2B5EF4-FFF2-40B4-BE49-F238E27FC236}">
                <a16:creationId xmlns:a16="http://schemas.microsoft.com/office/drawing/2014/main" id="{EDB11B98-2E64-9C4E-A71A-938CD3ACFEC2}"/>
              </a:ext>
            </a:extLst>
          </p:cNvPr>
          <p:cNvSpPr>
            <a:spLocks noChangeArrowheads="1"/>
          </p:cNvSpPr>
          <p:nvPr/>
        </p:nvSpPr>
        <p:spPr bwMode="auto">
          <a:xfrm>
            <a:off x="5189538" y="4811713"/>
            <a:ext cx="685800" cy="6365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06" name="Oval 110">
            <a:extLst>
              <a:ext uri="{FF2B5EF4-FFF2-40B4-BE49-F238E27FC236}">
                <a16:creationId xmlns:a16="http://schemas.microsoft.com/office/drawing/2014/main" id="{2F6CCF61-BC5D-734B-B1B8-60312A5B7B30}"/>
              </a:ext>
            </a:extLst>
          </p:cNvPr>
          <p:cNvSpPr>
            <a:spLocks noChangeArrowheads="1"/>
          </p:cNvSpPr>
          <p:nvPr/>
        </p:nvSpPr>
        <p:spPr bwMode="auto">
          <a:xfrm>
            <a:off x="6396038" y="4811713"/>
            <a:ext cx="685800" cy="6365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07" name="Oval 111">
            <a:extLst>
              <a:ext uri="{FF2B5EF4-FFF2-40B4-BE49-F238E27FC236}">
                <a16:creationId xmlns:a16="http://schemas.microsoft.com/office/drawing/2014/main" id="{81F73899-0F81-BF44-AFCB-D83D5C9D98BB}"/>
              </a:ext>
            </a:extLst>
          </p:cNvPr>
          <p:cNvSpPr>
            <a:spLocks noChangeArrowheads="1"/>
          </p:cNvSpPr>
          <p:nvPr/>
        </p:nvSpPr>
        <p:spPr bwMode="auto">
          <a:xfrm>
            <a:off x="5784850" y="5375275"/>
            <a:ext cx="685800" cy="6365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08" name="Oval 112">
            <a:extLst>
              <a:ext uri="{FF2B5EF4-FFF2-40B4-BE49-F238E27FC236}">
                <a16:creationId xmlns:a16="http://schemas.microsoft.com/office/drawing/2014/main" id="{6EEA76B9-834F-CE42-B5E6-8C16C2FE0DDB}"/>
              </a:ext>
            </a:extLst>
          </p:cNvPr>
          <p:cNvSpPr>
            <a:spLocks noChangeArrowheads="1"/>
          </p:cNvSpPr>
          <p:nvPr/>
        </p:nvSpPr>
        <p:spPr bwMode="auto">
          <a:xfrm>
            <a:off x="6411913" y="5391150"/>
            <a:ext cx="685800" cy="6365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09" name="Oval 113">
            <a:extLst>
              <a:ext uri="{FF2B5EF4-FFF2-40B4-BE49-F238E27FC236}">
                <a16:creationId xmlns:a16="http://schemas.microsoft.com/office/drawing/2014/main" id="{689281C0-9E7E-DB4D-86F6-D4D16B12C79D}"/>
              </a:ext>
            </a:extLst>
          </p:cNvPr>
          <p:cNvSpPr>
            <a:spLocks noChangeArrowheads="1"/>
          </p:cNvSpPr>
          <p:nvPr/>
        </p:nvSpPr>
        <p:spPr bwMode="auto">
          <a:xfrm>
            <a:off x="5189538" y="5978525"/>
            <a:ext cx="685800" cy="6365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10" name="Oval 114">
            <a:extLst>
              <a:ext uri="{FF2B5EF4-FFF2-40B4-BE49-F238E27FC236}">
                <a16:creationId xmlns:a16="http://schemas.microsoft.com/office/drawing/2014/main" id="{D757C387-C4DC-104F-8158-1C0875973E78}"/>
              </a:ext>
            </a:extLst>
          </p:cNvPr>
          <p:cNvSpPr>
            <a:spLocks noChangeArrowheads="1"/>
          </p:cNvSpPr>
          <p:nvPr/>
        </p:nvSpPr>
        <p:spPr bwMode="auto">
          <a:xfrm>
            <a:off x="5816600" y="5954713"/>
            <a:ext cx="685800" cy="636587"/>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11" name="Oval 115">
            <a:extLst>
              <a:ext uri="{FF2B5EF4-FFF2-40B4-BE49-F238E27FC236}">
                <a16:creationId xmlns:a16="http://schemas.microsoft.com/office/drawing/2014/main" id="{5E5A1F94-75E5-ED47-AEE6-0B077E54F44B}"/>
              </a:ext>
            </a:extLst>
          </p:cNvPr>
          <p:cNvSpPr>
            <a:spLocks noChangeArrowheads="1"/>
          </p:cNvSpPr>
          <p:nvPr/>
        </p:nvSpPr>
        <p:spPr bwMode="auto">
          <a:xfrm>
            <a:off x="6427788" y="5946775"/>
            <a:ext cx="685800" cy="636588"/>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65012" name="AutoShape 116">
            <a:extLst>
              <a:ext uri="{FF2B5EF4-FFF2-40B4-BE49-F238E27FC236}">
                <a16:creationId xmlns:a16="http://schemas.microsoft.com/office/drawing/2014/main" id="{780C9507-F6EE-3D4A-9804-15EACB8923AD}"/>
              </a:ext>
            </a:extLst>
          </p:cNvPr>
          <p:cNvSpPr>
            <a:spLocks noChangeArrowheads="1"/>
          </p:cNvSpPr>
          <p:nvPr/>
        </p:nvSpPr>
        <p:spPr bwMode="auto">
          <a:xfrm>
            <a:off x="1741488" y="6097588"/>
            <a:ext cx="742950" cy="56673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F116A"/>
                </a:solidFill>
              </a:rPr>
              <a:t>9:</a:t>
            </a:r>
            <a:r>
              <a:rPr lang="en-US" altLang="en-US" sz="2800" b="1">
                <a:solidFill>
                  <a:srgbClr val="CC0000"/>
                </a:solidFill>
              </a:rPr>
              <a:t>7</a:t>
            </a:r>
            <a:endParaRPr lang="en-US" altLang="en-US" sz="2800" b="1">
              <a:solidFill>
                <a:srgbClr val="0F116A"/>
              </a:solidFill>
            </a:endParaRPr>
          </a:p>
        </p:txBody>
      </p:sp>
      <p:sp>
        <p:nvSpPr>
          <p:cNvPr id="465013" name="AutoShape 117">
            <a:extLst>
              <a:ext uri="{FF2B5EF4-FFF2-40B4-BE49-F238E27FC236}">
                <a16:creationId xmlns:a16="http://schemas.microsoft.com/office/drawing/2014/main" id="{57A43D9C-1823-4040-AF51-20FAC97AB9E5}"/>
              </a:ext>
            </a:extLst>
          </p:cNvPr>
          <p:cNvSpPr>
            <a:spLocks noChangeArrowheads="1"/>
          </p:cNvSpPr>
          <p:nvPr/>
        </p:nvSpPr>
        <p:spPr bwMode="auto">
          <a:xfrm>
            <a:off x="1425575" y="5424488"/>
            <a:ext cx="1381125" cy="56673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800" b="1">
                <a:solidFill>
                  <a:srgbClr val="0F116A"/>
                </a:solidFill>
              </a:rPr>
              <a:t>9:</a:t>
            </a:r>
            <a:r>
              <a:rPr lang="en-US" altLang="en-US" sz="2800" b="1">
                <a:solidFill>
                  <a:srgbClr val="CC0000"/>
                </a:solidFill>
              </a:rPr>
              <a:t>3:3:1</a:t>
            </a:r>
          </a:p>
        </p:txBody>
      </p:sp>
    </p:spTree>
    <p:extLst>
      <p:ext uri="{BB962C8B-B14F-4D97-AF65-F5344CB8AC3E}">
        <p14:creationId xmlns:p14="http://schemas.microsoft.com/office/powerpoint/2010/main" val="2265549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4970">
                                            <p:txEl>
                                              <p:pRg st="0" end="0"/>
                                            </p:txEl>
                                          </p:spTgt>
                                        </p:tgtEl>
                                        <p:attrNameLst>
                                          <p:attrName>style.visibility</p:attrName>
                                        </p:attrNameLst>
                                      </p:cBhvr>
                                      <p:to>
                                        <p:strVal val="visible"/>
                                      </p:to>
                                    </p:set>
                                    <p:anim calcmode="lin" valueType="num">
                                      <p:cBhvr additive="base">
                                        <p:cTn id="7" dur="500" fill="hold"/>
                                        <p:tgtEl>
                                          <p:spTgt spid="4649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497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64970">
                                            <p:txEl>
                                              <p:pRg st="1" end="1"/>
                                            </p:txEl>
                                          </p:spTgt>
                                        </p:tgtEl>
                                        <p:attrNameLst>
                                          <p:attrName>style.visibility</p:attrName>
                                        </p:attrNameLst>
                                      </p:cBhvr>
                                      <p:to>
                                        <p:strVal val="visible"/>
                                      </p:to>
                                    </p:set>
                                    <p:animEffect transition="in" filter="wipe(up)">
                                      <p:cBhvr>
                                        <p:cTn id="13" dur="500"/>
                                        <p:tgtEl>
                                          <p:spTgt spid="464970">
                                            <p:txEl>
                                              <p:pRg st="1" end="1"/>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64970">
                                            <p:txEl>
                                              <p:pRg st="2" end="2"/>
                                            </p:txEl>
                                          </p:spTgt>
                                        </p:tgtEl>
                                        <p:attrNameLst>
                                          <p:attrName>style.visibility</p:attrName>
                                        </p:attrNameLst>
                                      </p:cBhvr>
                                      <p:to>
                                        <p:strVal val="visible"/>
                                      </p:to>
                                    </p:set>
                                    <p:anim calcmode="lin" valueType="num">
                                      <p:cBhvr additive="base">
                                        <p:cTn id="18" dur="500" fill="hold"/>
                                        <p:tgtEl>
                                          <p:spTgt spid="464970">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6497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64970">
                                            <p:txEl>
                                              <p:pRg st="3" end="3"/>
                                            </p:txEl>
                                          </p:spTgt>
                                        </p:tgtEl>
                                        <p:attrNameLst>
                                          <p:attrName>style.visibility</p:attrName>
                                        </p:attrNameLst>
                                      </p:cBhvr>
                                      <p:to>
                                        <p:strVal val="visible"/>
                                      </p:to>
                                    </p:set>
                                    <p:animEffect transition="in" filter="wipe(up)">
                                      <p:cBhvr>
                                        <p:cTn id="24" dur="500"/>
                                        <p:tgtEl>
                                          <p:spTgt spid="464970">
                                            <p:txEl>
                                              <p:pRg st="3" end="3"/>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2"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64970">
                                            <p:txEl>
                                              <p:pRg st="4" end="4"/>
                                            </p:txEl>
                                          </p:spTgt>
                                        </p:tgtEl>
                                        <p:attrNameLst>
                                          <p:attrName>style.visibility</p:attrName>
                                        </p:attrNameLst>
                                      </p:cBhvr>
                                      <p:to>
                                        <p:strVal val="visible"/>
                                      </p:to>
                                    </p:set>
                                    <p:anim calcmode="lin" valueType="num">
                                      <p:cBhvr additive="base">
                                        <p:cTn id="29" dur="500" fill="hold"/>
                                        <p:tgtEl>
                                          <p:spTgt spid="464970">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6497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himes"/>
                                        </p:tgtEl>
                                      </p:cMediaNode>
                                    </p:audio>
                                  </p:subTnLst>
                                </p:cTn>
                              </p:par>
                              <p:par>
                                <p:cTn id="31" presetID="2" presetClass="entr" presetSubtype="8" fill="hold" grpId="0" nodeType="withEffect">
                                  <p:stCondLst>
                                    <p:cond delay="0"/>
                                  </p:stCondLst>
                                  <p:childTnLst>
                                    <p:set>
                                      <p:cBhvr>
                                        <p:cTn id="32" dur="1" fill="hold">
                                          <p:stCondLst>
                                            <p:cond delay="0"/>
                                          </p:stCondLst>
                                        </p:cTn>
                                        <p:tgtEl>
                                          <p:spTgt spid="464970">
                                            <p:txEl>
                                              <p:pRg st="5" end="5"/>
                                            </p:txEl>
                                          </p:spTgt>
                                        </p:tgtEl>
                                        <p:attrNameLst>
                                          <p:attrName>style.visibility</p:attrName>
                                        </p:attrNameLst>
                                      </p:cBhvr>
                                      <p:to>
                                        <p:strVal val="visible"/>
                                      </p:to>
                                    </p:set>
                                    <p:anim calcmode="lin" valueType="num">
                                      <p:cBhvr additive="base">
                                        <p:cTn id="33" dur="500" fill="hold"/>
                                        <p:tgtEl>
                                          <p:spTgt spid="464970">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6497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Chimes"/>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65005"/>
                                        </p:tgtEl>
                                        <p:attrNameLst>
                                          <p:attrName>style.visibility</p:attrName>
                                        </p:attrNameLst>
                                      </p:cBhvr>
                                      <p:to>
                                        <p:strVal val="visible"/>
                                      </p:to>
                                    </p:set>
                                    <p:animEffect transition="in" filter="wipe(left)">
                                      <p:cBhvr>
                                        <p:cTn id="39" dur="500"/>
                                        <p:tgtEl>
                                          <p:spTgt spid="465005"/>
                                        </p:tgtEl>
                                      </p:cBhvr>
                                    </p:animEffect>
                                  </p:childTnLst>
                                  <p:subTnLst>
                                    <p:audio>
                                      <p:cMediaNode>
                                        <p:cTn display="0" masterRel="sameClick">
                                          <p:stCondLst>
                                            <p:cond evt="begin" delay="0">
                                              <p:tn val="37"/>
                                            </p:cond>
                                          </p:stCondLst>
                                          <p:endCondLst>
                                            <p:cond evt="onStopAudio" delay="0">
                                              <p:tgtEl>
                                                <p:sldTgt/>
                                              </p:tgtEl>
                                            </p:cond>
                                          </p:endCondLst>
                                        </p:cTn>
                                        <p:tgtEl>
                                          <p:sndTgt r:embed="rId4" name="Pencil Check"/>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65006"/>
                                        </p:tgtEl>
                                        <p:attrNameLst>
                                          <p:attrName>style.visibility</p:attrName>
                                        </p:attrNameLst>
                                      </p:cBhvr>
                                      <p:to>
                                        <p:strVal val="visible"/>
                                      </p:to>
                                    </p:set>
                                    <p:animEffect transition="in" filter="wipe(left)">
                                      <p:cBhvr>
                                        <p:cTn id="44" dur="500"/>
                                        <p:tgtEl>
                                          <p:spTgt spid="465006"/>
                                        </p:tgtEl>
                                      </p:cBhvr>
                                    </p:animEffect>
                                  </p:childTnLst>
                                  <p:subTnLst>
                                    <p:audio>
                                      <p:cMediaNode>
                                        <p:cTn display="0" masterRel="sameClick">
                                          <p:stCondLst>
                                            <p:cond evt="begin" delay="0">
                                              <p:tn val="42"/>
                                            </p:cond>
                                          </p:stCondLst>
                                          <p:endCondLst>
                                            <p:cond evt="onStopAudio" delay="0">
                                              <p:tgtEl>
                                                <p:sldTgt/>
                                              </p:tgtEl>
                                            </p:cond>
                                          </p:endCondLst>
                                        </p:cTn>
                                        <p:tgtEl>
                                          <p:sndTgt r:embed="rId4" name="Pencil Check"/>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65007"/>
                                        </p:tgtEl>
                                        <p:attrNameLst>
                                          <p:attrName>style.visibility</p:attrName>
                                        </p:attrNameLst>
                                      </p:cBhvr>
                                      <p:to>
                                        <p:strVal val="visible"/>
                                      </p:to>
                                    </p:set>
                                    <p:animEffect transition="in" filter="wipe(left)">
                                      <p:cBhvr>
                                        <p:cTn id="49" dur="500"/>
                                        <p:tgtEl>
                                          <p:spTgt spid="465007"/>
                                        </p:tgtEl>
                                      </p:cBhvr>
                                    </p:animEffect>
                                  </p:childTnLst>
                                  <p:subTnLst>
                                    <p:audio>
                                      <p:cMediaNode>
                                        <p:cTn display="0" masterRel="sameClick">
                                          <p:stCondLst>
                                            <p:cond evt="begin" delay="0">
                                              <p:tn val="47"/>
                                            </p:cond>
                                          </p:stCondLst>
                                          <p:endCondLst>
                                            <p:cond evt="onStopAudio" delay="0">
                                              <p:tgtEl>
                                                <p:sldTgt/>
                                              </p:tgtEl>
                                            </p:cond>
                                          </p:endCondLst>
                                        </p:cTn>
                                        <p:tgtEl>
                                          <p:sndTgt r:embed="rId4" name="Pencil Check"/>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65008"/>
                                        </p:tgtEl>
                                        <p:attrNameLst>
                                          <p:attrName>style.visibility</p:attrName>
                                        </p:attrNameLst>
                                      </p:cBhvr>
                                      <p:to>
                                        <p:strVal val="visible"/>
                                      </p:to>
                                    </p:set>
                                    <p:animEffect transition="in" filter="wipe(left)">
                                      <p:cBhvr>
                                        <p:cTn id="54" dur="500"/>
                                        <p:tgtEl>
                                          <p:spTgt spid="465008"/>
                                        </p:tgtEl>
                                      </p:cBhvr>
                                    </p:animEffect>
                                  </p:childTnLst>
                                  <p:subTnLst>
                                    <p:audio>
                                      <p:cMediaNode>
                                        <p:cTn display="0" masterRel="sameClick">
                                          <p:stCondLst>
                                            <p:cond evt="begin" delay="0">
                                              <p:tn val="52"/>
                                            </p:cond>
                                          </p:stCondLst>
                                          <p:endCondLst>
                                            <p:cond evt="onStopAudio" delay="0">
                                              <p:tgtEl>
                                                <p:sldTgt/>
                                              </p:tgtEl>
                                            </p:cond>
                                          </p:endCondLst>
                                        </p:cTn>
                                        <p:tgtEl>
                                          <p:sndTgt r:embed="rId4" name="Pencil Check"/>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65009"/>
                                        </p:tgtEl>
                                        <p:attrNameLst>
                                          <p:attrName>style.visibility</p:attrName>
                                        </p:attrNameLst>
                                      </p:cBhvr>
                                      <p:to>
                                        <p:strVal val="visible"/>
                                      </p:to>
                                    </p:set>
                                    <p:animEffect transition="in" filter="wipe(left)">
                                      <p:cBhvr>
                                        <p:cTn id="59" dur="500"/>
                                        <p:tgtEl>
                                          <p:spTgt spid="465009"/>
                                        </p:tgtEl>
                                      </p:cBhvr>
                                    </p:animEffect>
                                  </p:childTnLst>
                                  <p:subTnLst>
                                    <p:audio>
                                      <p:cMediaNode>
                                        <p:cTn display="0" masterRel="sameClick">
                                          <p:stCondLst>
                                            <p:cond evt="begin" delay="0">
                                              <p:tn val="57"/>
                                            </p:cond>
                                          </p:stCondLst>
                                          <p:endCondLst>
                                            <p:cond evt="onStopAudio" delay="0">
                                              <p:tgtEl>
                                                <p:sldTgt/>
                                              </p:tgtEl>
                                            </p:cond>
                                          </p:endCondLst>
                                        </p:cTn>
                                        <p:tgtEl>
                                          <p:sndTgt r:embed="rId4" name="Pencil Check"/>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65010"/>
                                        </p:tgtEl>
                                        <p:attrNameLst>
                                          <p:attrName>style.visibility</p:attrName>
                                        </p:attrNameLst>
                                      </p:cBhvr>
                                      <p:to>
                                        <p:strVal val="visible"/>
                                      </p:to>
                                    </p:set>
                                    <p:animEffect transition="in" filter="wipe(left)">
                                      <p:cBhvr>
                                        <p:cTn id="64" dur="500"/>
                                        <p:tgtEl>
                                          <p:spTgt spid="465010"/>
                                        </p:tgtEl>
                                      </p:cBhvr>
                                    </p:animEffect>
                                  </p:childTnLst>
                                  <p:subTnLst>
                                    <p:audio>
                                      <p:cMediaNode>
                                        <p:cTn display="0" masterRel="sameClick">
                                          <p:stCondLst>
                                            <p:cond evt="begin" delay="0">
                                              <p:tn val="62"/>
                                            </p:cond>
                                          </p:stCondLst>
                                          <p:endCondLst>
                                            <p:cond evt="onStopAudio" delay="0">
                                              <p:tgtEl>
                                                <p:sldTgt/>
                                              </p:tgtEl>
                                            </p:cond>
                                          </p:endCondLst>
                                        </p:cTn>
                                        <p:tgtEl>
                                          <p:sndTgt r:embed="rId4" name="Pencil Check"/>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465011"/>
                                        </p:tgtEl>
                                        <p:attrNameLst>
                                          <p:attrName>style.visibility</p:attrName>
                                        </p:attrNameLst>
                                      </p:cBhvr>
                                      <p:to>
                                        <p:strVal val="visible"/>
                                      </p:to>
                                    </p:set>
                                    <p:animEffect transition="in" filter="wipe(left)">
                                      <p:cBhvr>
                                        <p:cTn id="69" dur="500"/>
                                        <p:tgtEl>
                                          <p:spTgt spid="465011"/>
                                        </p:tgtEl>
                                      </p:cBhvr>
                                    </p:animEffect>
                                  </p:childTnLst>
                                  <p:subTnLst>
                                    <p:audio>
                                      <p:cMediaNode>
                                        <p:cTn display="0" masterRel="sameClick">
                                          <p:stCondLst>
                                            <p:cond evt="begin" delay="0">
                                              <p:tn val="67"/>
                                            </p:cond>
                                          </p:stCondLst>
                                          <p:endCondLst>
                                            <p:cond evt="onStopAudio" delay="0">
                                              <p:tgtEl>
                                                <p:sldTgt/>
                                              </p:tgtEl>
                                            </p:cond>
                                          </p:endCondLst>
                                        </p:cTn>
                                        <p:tgtEl>
                                          <p:sndTgt r:embed="rId4" name="Pencil Check"/>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465013"/>
                                        </p:tgtEl>
                                        <p:attrNameLst>
                                          <p:attrName>style.visibility</p:attrName>
                                        </p:attrNameLst>
                                      </p:cBhvr>
                                      <p:to>
                                        <p:strVal val="visible"/>
                                      </p:to>
                                    </p:set>
                                    <p:animEffect transition="in" filter="wipe(left)">
                                      <p:cBhvr>
                                        <p:cTn id="74" dur="500"/>
                                        <p:tgtEl>
                                          <p:spTgt spid="465013"/>
                                        </p:tgtEl>
                                      </p:cBhvr>
                                    </p:animEffect>
                                  </p:childTnLst>
                                  <p:subTnLst>
                                    <p:audio>
                                      <p:cMediaNode>
                                        <p:cTn display="0" masterRel="sameClick">
                                          <p:stCondLst>
                                            <p:cond evt="begin" delay="0">
                                              <p:tn val="72"/>
                                            </p:cond>
                                          </p:stCondLst>
                                          <p:endCondLst>
                                            <p:cond evt="onStopAudio" delay="0">
                                              <p:tgtEl>
                                                <p:sldTgt/>
                                              </p:tgtEl>
                                            </p:cond>
                                          </p:endCondLst>
                                        </p:cTn>
                                        <p:tgtEl>
                                          <p:sndTgt r:embed="rId5" name="Vibro Up"/>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65012"/>
                                        </p:tgtEl>
                                        <p:attrNameLst>
                                          <p:attrName>style.visibility</p:attrName>
                                        </p:attrNameLst>
                                      </p:cBhvr>
                                      <p:to>
                                        <p:strVal val="visible"/>
                                      </p:to>
                                    </p:set>
                                    <p:animEffect transition="in" filter="wipe(left)">
                                      <p:cBhvr>
                                        <p:cTn id="79" dur="500"/>
                                        <p:tgtEl>
                                          <p:spTgt spid="465012"/>
                                        </p:tgtEl>
                                      </p:cBhvr>
                                    </p:animEffect>
                                  </p:childTnLst>
                                  <p:subTnLst>
                                    <p:audio>
                                      <p:cMediaNode>
                                        <p:cTn display="0" masterRel="sameClick">
                                          <p:stCondLst>
                                            <p:cond evt="begin" delay="0">
                                              <p:tn val="77"/>
                                            </p:cond>
                                          </p:stCondLst>
                                          <p:endCondLst>
                                            <p:cond evt="onStopAudio" delay="0">
                                              <p:tgtEl>
                                                <p:sldTgt/>
                                              </p:tgtEl>
                                            </p:cond>
                                          </p:endCondLst>
                                        </p:cTn>
                                        <p:tgtEl>
                                          <p:sndTgt r:embed="rId6"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70" grpId="0" build="p" autoUpdateAnimBg="0"/>
      <p:bldP spid="465005" grpId="0" animBg="1"/>
      <p:bldP spid="465006" grpId="0" animBg="1"/>
      <p:bldP spid="465007" grpId="0" animBg="1"/>
      <p:bldP spid="465008" grpId="0" animBg="1"/>
      <p:bldP spid="465009" grpId="0" animBg="1"/>
      <p:bldP spid="465010" grpId="0" animBg="1"/>
      <p:bldP spid="465011" grpId="0" animBg="1"/>
      <p:bldP spid="465012" grpId="0" animBg="1" autoUpdateAnimBg="0"/>
      <p:bldP spid="465013"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A150DBC-70C2-A64A-B151-DE5205D709E0}"/>
              </a:ext>
            </a:extLst>
          </p:cNvPr>
          <p:cNvSpPr>
            <a:spLocks noGrp="1" noChangeArrowheads="1"/>
          </p:cNvSpPr>
          <p:nvPr>
            <p:ph type="title"/>
          </p:nvPr>
        </p:nvSpPr>
        <p:spPr/>
        <p:txBody>
          <a:bodyPr/>
          <a:lstStyle/>
          <a:p>
            <a:pPr eaLnBrk="1" hangingPunct="1"/>
            <a:r>
              <a:rPr lang="en-US" altLang="en-US"/>
              <a:t>Polygenic inheritance</a:t>
            </a:r>
          </a:p>
        </p:txBody>
      </p:sp>
      <p:pic>
        <p:nvPicPr>
          <p:cNvPr id="45059" name="Picture 3">
            <a:extLst>
              <a:ext uri="{FF2B5EF4-FFF2-40B4-BE49-F238E27FC236}">
                <a16:creationId xmlns:a16="http://schemas.microsoft.com/office/drawing/2014/main" id="{C6589405-1A62-264B-924E-96A2F75A4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355"/>
          <a:stretch>
            <a:fillRect/>
          </a:stretch>
        </p:blipFill>
        <p:spPr bwMode="auto">
          <a:xfrm>
            <a:off x="5146675" y="2286000"/>
            <a:ext cx="38465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2" name="Rectangle 4" descr="Rectangle: Click to edit Master text styles&#13;&#10;Second level&#13;&#10;Third level&#13;&#10;Fourth level&#13;&#10;Fifth level">
            <a:extLst>
              <a:ext uri="{FF2B5EF4-FFF2-40B4-BE49-F238E27FC236}">
                <a16:creationId xmlns:a16="http://schemas.microsoft.com/office/drawing/2014/main" id="{79A97D02-36DC-024B-B808-372899B72CB6}"/>
              </a:ext>
            </a:extLst>
          </p:cNvPr>
          <p:cNvSpPr>
            <a:spLocks noGrp="1" noChangeArrowheads="1"/>
          </p:cNvSpPr>
          <p:nvPr>
            <p:ph type="body" idx="1"/>
          </p:nvPr>
        </p:nvSpPr>
        <p:spPr>
          <a:xfrm>
            <a:off x="838200" y="1371600"/>
            <a:ext cx="7772400" cy="5486400"/>
          </a:xfrm>
        </p:spPr>
        <p:txBody>
          <a:bodyPr/>
          <a:lstStyle/>
          <a:p>
            <a:pPr eaLnBrk="1" hangingPunct="1"/>
            <a:r>
              <a:rPr lang="en-US" altLang="en-US" dirty="0"/>
              <a:t>Some phenotypes determined by additive effects of 2 or more genes on a single character</a:t>
            </a:r>
          </a:p>
          <a:p>
            <a:pPr lvl="1" eaLnBrk="1" hangingPunct="1"/>
            <a:r>
              <a:rPr lang="en-US" altLang="en-US" dirty="0">
                <a:ea typeface="ＭＳ Ｐゴシック" panose="020B0600070205080204" pitchFamily="34" charset="-128"/>
              </a:rPr>
              <a:t>phenotypes on a continuum</a:t>
            </a:r>
          </a:p>
          <a:p>
            <a:pPr lvl="1" eaLnBrk="1" hangingPunct="1"/>
            <a:r>
              <a:rPr lang="en-US" altLang="en-US" dirty="0">
                <a:ea typeface="ＭＳ Ｐゴシック" panose="020B0600070205080204" pitchFamily="34" charset="-128"/>
              </a:rPr>
              <a:t>human traits</a:t>
            </a:r>
          </a:p>
          <a:p>
            <a:pPr lvl="2" eaLnBrk="1" hangingPunct="1"/>
            <a:r>
              <a:rPr lang="en-US" altLang="en-US" dirty="0">
                <a:ea typeface="ＭＳ Ｐゴシック" panose="020B0600070205080204" pitchFamily="34" charset="-128"/>
              </a:rPr>
              <a:t>skin color</a:t>
            </a:r>
          </a:p>
          <a:p>
            <a:pPr lvl="2" eaLnBrk="1" hangingPunct="1"/>
            <a:r>
              <a:rPr lang="en-US" altLang="en-US" dirty="0">
                <a:ea typeface="ＭＳ Ｐゴシック" panose="020B0600070205080204" pitchFamily="34" charset="-128"/>
              </a:rPr>
              <a:t>height</a:t>
            </a:r>
          </a:p>
          <a:p>
            <a:pPr lvl="2" eaLnBrk="1" hangingPunct="1"/>
            <a:r>
              <a:rPr lang="en-US" altLang="en-US" dirty="0">
                <a:ea typeface="ＭＳ Ｐゴシック" panose="020B0600070205080204" pitchFamily="34" charset="-128"/>
              </a:rPr>
              <a:t>weight</a:t>
            </a:r>
          </a:p>
          <a:p>
            <a:pPr lvl="2" eaLnBrk="1" hangingPunct="1"/>
            <a:r>
              <a:rPr lang="en-US" altLang="en-US" dirty="0">
                <a:ea typeface="ＭＳ Ｐゴシック" panose="020B0600070205080204" pitchFamily="34" charset="-128"/>
              </a:rPr>
              <a:t>eye color</a:t>
            </a:r>
          </a:p>
          <a:p>
            <a:pPr lvl="2" eaLnBrk="1" hangingPunct="1"/>
            <a:r>
              <a:rPr lang="en-US" altLang="en-US" dirty="0">
                <a:ea typeface="ＭＳ Ｐゴシック" panose="020B0600070205080204" pitchFamily="34" charset="-128"/>
              </a:rPr>
              <a:t>intelligence</a:t>
            </a:r>
          </a:p>
          <a:p>
            <a:pPr lvl="2" eaLnBrk="1" hangingPunct="1"/>
            <a:r>
              <a:rPr lang="en-US" altLang="en-US" dirty="0">
                <a:ea typeface="ＭＳ Ｐゴシック" panose="020B0600070205080204" pitchFamily="34" charset="-128"/>
              </a:rPr>
              <a:t>behaviors</a:t>
            </a:r>
          </a:p>
        </p:txBody>
      </p:sp>
      <p:sp>
        <p:nvSpPr>
          <p:cNvPr id="45061" name="Rectangle 5">
            <a:extLst>
              <a:ext uri="{FF2B5EF4-FFF2-40B4-BE49-F238E27FC236}">
                <a16:creationId xmlns:a16="http://schemas.microsoft.com/office/drawing/2014/main" id="{9A805BB0-EC61-8F48-8839-553E6814ADE1}"/>
              </a:ext>
            </a:extLst>
          </p:cNvPr>
          <p:cNvSpPr>
            <a:spLocks noChangeArrowheads="1"/>
          </p:cNvSpPr>
          <p:nvPr/>
        </p:nvSpPr>
        <p:spPr bwMode="auto">
          <a:xfrm>
            <a:off x="2284413" y="56435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93256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6292">
                                            <p:txEl>
                                              <p:pRg st="0" end="0"/>
                                            </p:txEl>
                                          </p:spTgt>
                                        </p:tgtEl>
                                        <p:attrNameLst>
                                          <p:attrName>style.visibility</p:attrName>
                                        </p:attrNameLst>
                                      </p:cBhvr>
                                      <p:to>
                                        <p:strVal val="visible"/>
                                      </p:to>
                                    </p:set>
                                    <p:anim calcmode="lin" valueType="num">
                                      <p:cBhvr additive="base">
                                        <p:cTn id="7" dur="500" fill="hold"/>
                                        <p:tgtEl>
                                          <p:spTgt spid="3962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62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6292">
                                            <p:txEl>
                                              <p:pRg st="1" end="1"/>
                                            </p:txEl>
                                          </p:spTgt>
                                        </p:tgtEl>
                                        <p:attrNameLst>
                                          <p:attrName>style.visibility</p:attrName>
                                        </p:attrNameLst>
                                      </p:cBhvr>
                                      <p:to>
                                        <p:strVal val="visible"/>
                                      </p:to>
                                    </p:set>
                                    <p:anim calcmode="lin" valueType="num">
                                      <p:cBhvr additive="base">
                                        <p:cTn id="13" dur="500" fill="hold"/>
                                        <p:tgtEl>
                                          <p:spTgt spid="3962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62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6292">
                                            <p:txEl>
                                              <p:pRg st="2" end="2"/>
                                            </p:txEl>
                                          </p:spTgt>
                                        </p:tgtEl>
                                        <p:attrNameLst>
                                          <p:attrName>style.visibility</p:attrName>
                                        </p:attrNameLst>
                                      </p:cBhvr>
                                      <p:to>
                                        <p:strVal val="visible"/>
                                      </p:to>
                                    </p:set>
                                    <p:anim calcmode="lin" valueType="num">
                                      <p:cBhvr additive="base">
                                        <p:cTn id="19" dur="500" fill="hold"/>
                                        <p:tgtEl>
                                          <p:spTgt spid="3962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62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96292">
                                            <p:txEl>
                                              <p:pRg st="3" end="3"/>
                                            </p:txEl>
                                          </p:spTgt>
                                        </p:tgtEl>
                                        <p:attrNameLst>
                                          <p:attrName>style.visibility</p:attrName>
                                        </p:attrNameLst>
                                      </p:cBhvr>
                                      <p:to>
                                        <p:strVal val="visible"/>
                                      </p:to>
                                    </p:set>
                                    <p:anim calcmode="lin" valueType="num">
                                      <p:cBhvr additive="base">
                                        <p:cTn id="24" dur="500" fill="hold"/>
                                        <p:tgtEl>
                                          <p:spTgt spid="396292">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9629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par>
                                <p:cTn id="26" presetID="2" presetClass="entr" presetSubtype="8" fill="hold" grpId="0" nodeType="withEffect">
                                  <p:stCondLst>
                                    <p:cond delay="0"/>
                                  </p:stCondLst>
                                  <p:childTnLst>
                                    <p:set>
                                      <p:cBhvr>
                                        <p:cTn id="27" dur="1" fill="hold">
                                          <p:stCondLst>
                                            <p:cond delay="0"/>
                                          </p:stCondLst>
                                        </p:cTn>
                                        <p:tgtEl>
                                          <p:spTgt spid="396292">
                                            <p:txEl>
                                              <p:pRg st="4" end="4"/>
                                            </p:txEl>
                                          </p:spTgt>
                                        </p:tgtEl>
                                        <p:attrNameLst>
                                          <p:attrName>style.visibility</p:attrName>
                                        </p:attrNameLst>
                                      </p:cBhvr>
                                      <p:to>
                                        <p:strVal val="visible"/>
                                      </p:to>
                                    </p:set>
                                    <p:anim calcmode="lin" valueType="num">
                                      <p:cBhvr additive="base">
                                        <p:cTn id="28" dur="500" fill="hold"/>
                                        <p:tgtEl>
                                          <p:spTgt spid="396292">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962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
                                        </p:tgtEl>
                                      </p:cMediaNode>
                                    </p:audio>
                                  </p:subTnLst>
                                </p:cTn>
                              </p:par>
                              <p:par>
                                <p:cTn id="30" presetID="2" presetClass="entr" presetSubtype="8" fill="hold" grpId="0" nodeType="withEffect">
                                  <p:stCondLst>
                                    <p:cond delay="0"/>
                                  </p:stCondLst>
                                  <p:childTnLst>
                                    <p:set>
                                      <p:cBhvr>
                                        <p:cTn id="31" dur="1" fill="hold">
                                          <p:stCondLst>
                                            <p:cond delay="0"/>
                                          </p:stCondLst>
                                        </p:cTn>
                                        <p:tgtEl>
                                          <p:spTgt spid="396292">
                                            <p:txEl>
                                              <p:pRg st="5" end="5"/>
                                            </p:txEl>
                                          </p:spTgt>
                                        </p:tgtEl>
                                        <p:attrNameLst>
                                          <p:attrName>style.visibility</p:attrName>
                                        </p:attrNameLst>
                                      </p:cBhvr>
                                      <p:to>
                                        <p:strVal val="visible"/>
                                      </p:to>
                                    </p:set>
                                    <p:anim calcmode="lin" valueType="num">
                                      <p:cBhvr additive="base">
                                        <p:cTn id="32" dur="500" fill="hold"/>
                                        <p:tgtEl>
                                          <p:spTgt spid="396292">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96292">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
                                        </p:tgtEl>
                                      </p:cMediaNode>
                                    </p:audio>
                                  </p:subTnLst>
                                </p:cTn>
                              </p:par>
                              <p:par>
                                <p:cTn id="34" presetID="2" presetClass="entr" presetSubtype="8" fill="hold" grpId="0" nodeType="withEffect">
                                  <p:stCondLst>
                                    <p:cond delay="0"/>
                                  </p:stCondLst>
                                  <p:childTnLst>
                                    <p:set>
                                      <p:cBhvr>
                                        <p:cTn id="35" dur="1" fill="hold">
                                          <p:stCondLst>
                                            <p:cond delay="0"/>
                                          </p:stCondLst>
                                        </p:cTn>
                                        <p:tgtEl>
                                          <p:spTgt spid="396292">
                                            <p:txEl>
                                              <p:pRg st="6" end="6"/>
                                            </p:txEl>
                                          </p:spTgt>
                                        </p:tgtEl>
                                        <p:attrNameLst>
                                          <p:attrName>style.visibility</p:attrName>
                                        </p:attrNameLst>
                                      </p:cBhvr>
                                      <p:to>
                                        <p:strVal val="visible"/>
                                      </p:to>
                                    </p:set>
                                    <p:anim calcmode="lin" valueType="num">
                                      <p:cBhvr additive="base">
                                        <p:cTn id="36" dur="500" fill="hold"/>
                                        <p:tgtEl>
                                          <p:spTgt spid="396292">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9629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par>
                                <p:cTn id="38" presetID="2" presetClass="entr" presetSubtype="8" fill="hold" grpId="0" nodeType="withEffect">
                                  <p:stCondLst>
                                    <p:cond delay="0"/>
                                  </p:stCondLst>
                                  <p:childTnLst>
                                    <p:set>
                                      <p:cBhvr>
                                        <p:cTn id="39" dur="1" fill="hold">
                                          <p:stCondLst>
                                            <p:cond delay="0"/>
                                          </p:stCondLst>
                                        </p:cTn>
                                        <p:tgtEl>
                                          <p:spTgt spid="396292">
                                            <p:txEl>
                                              <p:pRg st="7" end="7"/>
                                            </p:txEl>
                                          </p:spTgt>
                                        </p:tgtEl>
                                        <p:attrNameLst>
                                          <p:attrName>style.visibility</p:attrName>
                                        </p:attrNameLst>
                                      </p:cBhvr>
                                      <p:to>
                                        <p:strVal val="visible"/>
                                      </p:to>
                                    </p:set>
                                    <p:anim calcmode="lin" valueType="num">
                                      <p:cBhvr additive="base">
                                        <p:cTn id="40" dur="500" fill="hold"/>
                                        <p:tgtEl>
                                          <p:spTgt spid="396292">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96292">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3" name="Whoosh"/>
                                        </p:tgtEl>
                                      </p:cMediaNode>
                                    </p:audio>
                                  </p:subTnLst>
                                </p:cTn>
                              </p:par>
                              <p:par>
                                <p:cTn id="42" presetID="2" presetClass="entr" presetSubtype="8" fill="hold" grpId="0" nodeType="withEffect">
                                  <p:stCondLst>
                                    <p:cond delay="0"/>
                                  </p:stCondLst>
                                  <p:childTnLst>
                                    <p:set>
                                      <p:cBhvr>
                                        <p:cTn id="43" dur="1" fill="hold">
                                          <p:stCondLst>
                                            <p:cond delay="0"/>
                                          </p:stCondLst>
                                        </p:cTn>
                                        <p:tgtEl>
                                          <p:spTgt spid="396292">
                                            <p:txEl>
                                              <p:pRg st="8" end="8"/>
                                            </p:txEl>
                                          </p:spTgt>
                                        </p:tgtEl>
                                        <p:attrNameLst>
                                          <p:attrName>style.visibility</p:attrName>
                                        </p:attrNameLst>
                                      </p:cBhvr>
                                      <p:to>
                                        <p:strVal val="visible"/>
                                      </p:to>
                                    </p:set>
                                    <p:anim calcmode="lin" valueType="num">
                                      <p:cBhvr additive="base">
                                        <p:cTn id="44" dur="500" fill="hold"/>
                                        <p:tgtEl>
                                          <p:spTgt spid="396292">
                                            <p:txEl>
                                              <p:pRg st="8" end="8"/>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9629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a:extLst>
              <a:ext uri="{FF2B5EF4-FFF2-40B4-BE49-F238E27FC236}">
                <a16:creationId xmlns:a16="http://schemas.microsoft.com/office/drawing/2014/main" id="{CECB6245-5835-0D49-99C7-9F9CD7021F17}"/>
              </a:ext>
            </a:extLst>
          </p:cNvPr>
          <p:cNvGrpSpPr>
            <a:grpSpLocks/>
          </p:cNvGrpSpPr>
          <p:nvPr/>
        </p:nvGrpSpPr>
        <p:grpSpPr bwMode="auto">
          <a:xfrm>
            <a:off x="0" y="5311775"/>
            <a:ext cx="8747125" cy="1543050"/>
            <a:chOff x="0" y="3348"/>
            <a:chExt cx="5510" cy="972"/>
          </a:xfrm>
        </p:grpSpPr>
        <p:sp>
          <p:nvSpPr>
            <p:cNvPr id="23577" name="Rectangle 60">
              <a:extLst>
                <a:ext uri="{FF2B5EF4-FFF2-40B4-BE49-F238E27FC236}">
                  <a16:creationId xmlns:a16="http://schemas.microsoft.com/office/drawing/2014/main" id="{CC947596-1F20-0B48-A3FB-C23B5B692B93}"/>
                </a:ext>
              </a:extLst>
            </p:cNvPr>
            <p:cNvSpPr>
              <a:spLocks noChangeArrowheads="1"/>
            </p:cNvSpPr>
            <p:nvPr/>
          </p:nvSpPr>
          <p:spPr bwMode="auto">
            <a:xfrm>
              <a:off x="0" y="3984"/>
              <a:ext cx="1200" cy="3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23578" name="Rectangle 61">
              <a:extLst>
                <a:ext uri="{FF2B5EF4-FFF2-40B4-BE49-F238E27FC236}">
                  <a16:creationId xmlns:a16="http://schemas.microsoft.com/office/drawing/2014/main" id="{0656F8AA-4D4A-4449-8E40-A79A0B9FFD0A}"/>
                </a:ext>
              </a:extLst>
            </p:cNvPr>
            <p:cNvSpPr>
              <a:spLocks noChangeArrowheads="1"/>
            </p:cNvSpPr>
            <p:nvPr/>
          </p:nvSpPr>
          <p:spPr bwMode="auto">
            <a:xfrm>
              <a:off x="74" y="3620"/>
              <a:ext cx="934" cy="489"/>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2</a:t>
              </a:r>
            </a:p>
            <a:p>
              <a:pPr algn="l" eaLnBrk="1" hangingPunct="1">
                <a:lnSpc>
                  <a:spcPct val="70000"/>
                </a:lnSpc>
                <a:spcBef>
                  <a:spcPct val="20000"/>
                </a:spcBef>
                <a:buClr>
                  <a:srgbClr val="0F116A"/>
                </a:buClr>
                <a:buSzPct val="120000"/>
              </a:pPr>
              <a:r>
                <a:rPr lang="en-US" altLang="en-US" sz="2000"/>
                <a:t>generation</a:t>
              </a:r>
              <a:endParaRPr lang="en-US" altLang="en-US" sz="3000">
                <a:solidFill>
                  <a:srgbClr val="0F116A"/>
                </a:solidFill>
              </a:endParaRPr>
            </a:p>
          </p:txBody>
        </p:sp>
        <p:sp>
          <p:nvSpPr>
            <p:cNvPr id="23579" name="Rectangle 62">
              <a:extLst>
                <a:ext uri="{FF2B5EF4-FFF2-40B4-BE49-F238E27FC236}">
                  <a16:creationId xmlns:a16="http://schemas.microsoft.com/office/drawing/2014/main" id="{8B4EDF95-494E-0B47-9D8A-B61B81111C3B}"/>
                </a:ext>
              </a:extLst>
            </p:cNvPr>
            <p:cNvSpPr>
              <a:spLocks noChangeArrowheads="1"/>
            </p:cNvSpPr>
            <p:nvPr/>
          </p:nvSpPr>
          <p:spPr bwMode="auto">
            <a:xfrm>
              <a:off x="5047" y="3360"/>
              <a:ext cx="463" cy="31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a:solidFill>
                    <a:srgbClr val="0F116A"/>
                  </a:solidFill>
                </a:rPr>
                <a:t>3:1</a:t>
              </a:r>
            </a:p>
          </p:txBody>
        </p:sp>
        <p:grpSp>
          <p:nvGrpSpPr>
            <p:cNvPr id="23580" name="Group 63">
              <a:extLst>
                <a:ext uri="{FF2B5EF4-FFF2-40B4-BE49-F238E27FC236}">
                  <a16:creationId xmlns:a16="http://schemas.microsoft.com/office/drawing/2014/main" id="{597196F9-CAB0-C94B-8C05-D6C2B210F823}"/>
                </a:ext>
              </a:extLst>
            </p:cNvPr>
            <p:cNvGrpSpPr>
              <a:grpSpLocks/>
            </p:cNvGrpSpPr>
            <p:nvPr/>
          </p:nvGrpSpPr>
          <p:grpSpPr bwMode="auto">
            <a:xfrm>
              <a:off x="1112" y="3348"/>
              <a:ext cx="1681" cy="972"/>
              <a:chOff x="1293" y="3348"/>
              <a:chExt cx="1681" cy="972"/>
            </a:xfrm>
          </p:grpSpPr>
          <p:sp>
            <p:nvSpPr>
              <p:cNvPr id="23584" name="Rectangle 64">
                <a:extLst>
                  <a:ext uri="{FF2B5EF4-FFF2-40B4-BE49-F238E27FC236}">
                    <a16:creationId xmlns:a16="http://schemas.microsoft.com/office/drawing/2014/main" id="{F900538D-A8EA-FA4E-AA40-6D9418503A7F}"/>
                  </a:ext>
                </a:extLst>
              </p:cNvPr>
              <p:cNvSpPr>
                <a:spLocks noChangeArrowheads="1"/>
              </p:cNvSpPr>
              <p:nvPr/>
            </p:nvSpPr>
            <p:spPr bwMode="auto">
              <a:xfrm>
                <a:off x="1293" y="3348"/>
                <a:ext cx="1681" cy="3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75%</a:t>
                </a:r>
              </a:p>
              <a:p>
                <a:pPr eaLnBrk="1" hangingPunct="1">
                  <a:lnSpc>
                    <a:spcPct val="70000"/>
                  </a:lnSpc>
                  <a:spcBef>
                    <a:spcPct val="20000"/>
                  </a:spcBef>
                  <a:buClr>
                    <a:srgbClr val="0F116A"/>
                  </a:buClr>
                  <a:buSzPct val="120000"/>
                </a:pPr>
                <a:r>
                  <a:rPr lang="en-US" altLang="en-US" sz="2200">
                    <a:solidFill>
                      <a:schemeClr val="tx2"/>
                    </a:solidFill>
                  </a:rPr>
                  <a:t>purple-flower peas</a:t>
                </a:r>
                <a:endParaRPr lang="en-US" altLang="en-US" sz="2200">
                  <a:solidFill>
                    <a:srgbClr val="0F116A"/>
                  </a:solidFill>
                </a:endParaRPr>
              </a:p>
            </p:txBody>
          </p:sp>
          <p:grpSp>
            <p:nvGrpSpPr>
              <p:cNvPr id="23585" name="Group 65">
                <a:extLst>
                  <a:ext uri="{FF2B5EF4-FFF2-40B4-BE49-F238E27FC236}">
                    <a16:creationId xmlns:a16="http://schemas.microsoft.com/office/drawing/2014/main" id="{2CC7D239-10A9-C543-A918-F919B9C302AD}"/>
                  </a:ext>
                </a:extLst>
              </p:cNvPr>
              <p:cNvGrpSpPr>
                <a:grpSpLocks/>
              </p:cNvGrpSpPr>
              <p:nvPr/>
            </p:nvGrpSpPr>
            <p:grpSpPr bwMode="auto">
              <a:xfrm>
                <a:off x="1379" y="3744"/>
                <a:ext cx="1510" cy="576"/>
                <a:chOff x="1391" y="3744"/>
                <a:chExt cx="1510" cy="576"/>
              </a:xfrm>
            </p:grpSpPr>
            <p:pic>
              <p:nvPicPr>
                <p:cNvPr id="23586" name="Picture 66" descr="13_11b">
                  <a:extLst>
                    <a:ext uri="{FF2B5EF4-FFF2-40B4-BE49-F238E27FC236}">
                      <a16:creationId xmlns:a16="http://schemas.microsoft.com/office/drawing/2014/main" id="{03304F5C-E086-3C48-87BF-EF4241BFD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1391" y="374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7" name="Picture 67" descr="13_11b">
                  <a:extLst>
                    <a:ext uri="{FF2B5EF4-FFF2-40B4-BE49-F238E27FC236}">
                      <a16:creationId xmlns:a16="http://schemas.microsoft.com/office/drawing/2014/main" id="{A1606FE8-547D-B643-85F4-2292D29D68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1919" y="374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8" name="Picture 68" descr="13_11b">
                  <a:extLst>
                    <a:ext uri="{FF2B5EF4-FFF2-40B4-BE49-F238E27FC236}">
                      <a16:creationId xmlns:a16="http://schemas.microsoft.com/office/drawing/2014/main" id="{260B59BF-8883-1F44-BE3F-D692434073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2448" y="374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3581" name="Group 69">
              <a:extLst>
                <a:ext uri="{FF2B5EF4-FFF2-40B4-BE49-F238E27FC236}">
                  <a16:creationId xmlns:a16="http://schemas.microsoft.com/office/drawing/2014/main" id="{A57E17B2-4145-1144-9D19-10AD38327BDC}"/>
                </a:ext>
              </a:extLst>
            </p:cNvPr>
            <p:cNvGrpSpPr>
              <a:grpSpLocks/>
            </p:cNvGrpSpPr>
            <p:nvPr/>
          </p:nvGrpSpPr>
          <p:grpSpPr bwMode="auto">
            <a:xfrm>
              <a:off x="3019" y="3348"/>
              <a:ext cx="1593" cy="959"/>
              <a:chOff x="3025" y="3348"/>
              <a:chExt cx="1593" cy="959"/>
            </a:xfrm>
          </p:grpSpPr>
          <p:sp>
            <p:nvSpPr>
              <p:cNvPr id="23582" name="Rectangle 70">
                <a:extLst>
                  <a:ext uri="{FF2B5EF4-FFF2-40B4-BE49-F238E27FC236}">
                    <a16:creationId xmlns:a16="http://schemas.microsoft.com/office/drawing/2014/main" id="{ACE6825D-2A0A-E845-A7C6-04476DAC4F37}"/>
                  </a:ext>
                </a:extLst>
              </p:cNvPr>
              <p:cNvSpPr>
                <a:spLocks noChangeArrowheads="1"/>
              </p:cNvSpPr>
              <p:nvPr/>
            </p:nvSpPr>
            <p:spPr bwMode="auto">
              <a:xfrm>
                <a:off x="3025" y="3348"/>
                <a:ext cx="1593" cy="3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25%</a:t>
                </a:r>
              </a:p>
              <a:p>
                <a:pPr eaLnBrk="1" hangingPunct="1">
                  <a:lnSpc>
                    <a:spcPct val="70000"/>
                  </a:lnSpc>
                  <a:spcBef>
                    <a:spcPct val="20000"/>
                  </a:spcBef>
                  <a:buClr>
                    <a:srgbClr val="0F116A"/>
                  </a:buClr>
                  <a:buSzPct val="120000"/>
                </a:pPr>
                <a:r>
                  <a:rPr lang="en-US" altLang="en-US" sz="2200">
                    <a:solidFill>
                      <a:srgbClr val="000000"/>
                    </a:solidFill>
                  </a:rPr>
                  <a:t>white-flower peas</a:t>
                </a:r>
                <a:endParaRPr lang="en-US" altLang="en-US" sz="2200">
                  <a:solidFill>
                    <a:srgbClr val="0F116A"/>
                  </a:solidFill>
                </a:endParaRPr>
              </a:p>
            </p:txBody>
          </p:sp>
          <p:pic>
            <p:nvPicPr>
              <p:cNvPr id="23583" name="Picture 71" descr="13_11b">
                <a:extLst>
                  <a:ext uri="{FF2B5EF4-FFF2-40B4-BE49-F238E27FC236}">
                    <a16:creationId xmlns:a16="http://schemas.microsoft.com/office/drawing/2014/main" id="{14ABF82D-41AE-164A-BF9F-AF75DE93E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8751" t="66000" r="4500" b="7500"/>
              <a:stretch>
                <a:fillRect/>
              </a:stretch>
            </p:blipFill>
            <p:spPr bwMode="auto">
              <a:xfrm>
                <a:off x="3583" y="3744"/>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3555" name="Rectangle 5">
            <a:extLst>
              <a:ext uri="{FF2B5EF4-FFF2-40B4-BE49-F238E27FC236}">
                <a16:creationId xmlns:a16="http://schemas.microsoft.com/office/drawing/2014/main" id="{01F6CB3F-ED41-D84A-81F7-E94C8C780271}"/>
              </a:ext>
            </a:extLst>
          </p:cNvPr>
          <p:cNvSpPr>
            <a:spLocks noGrp="1" noChangeArrowheads="1"/>
          </p:cNvSpPr>
          <p:nvPr>
            <p:ph type="title"/>
          </p:nvPr>
        </p:nvSpPr>
        <p:spPr/>
        <p:txBody>
          <a:bodyPr/>
          <a:lstStyle/>
          <a:p>
            <a:pPr eaLnBrk="1" hangingPunct="1"/>
            <a:r>
              <a:rPr lang="en-US" altLang="en-US"/>
              <a:t>Looking closer at Mendel’s work</a:t>
            </a:r>
          </a:p>
        </p:txBody>
      </p:sp>
      <p:sp>
        <p:nvSpPr>
          <p:cNvPr id="23556" name="AutoShape 17">
            <a:extLst>
              <a:ext uri="{FF2B5EF4-FFF2-40B4-BE49-F238E27FC236}">
                <a16:creationId xmlns:a16="http://schemas.microsoft.com/office/drawing/2014/main" id="{0193F4C6-0933-7443-9586-611B448E27E4}"/>
              </a:ext>
            </a:extLst>
          </p:cNvPr>
          <p:cNvSpPr>
            <a:spLocks noChangeArrowheads="1"/>
          </p:cNvSpPr>
          <p:nvPr/>
        </p:nvSpPr>
        <p:spPr bwMode="auto">
          <a:xfrm>
            <a:off x="4429125" y="2057400"/>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23557" name="Rectangle 27">
            <a:extLst>
              <a:ext uri="{FF2B5EF4-FFF2-40B4-BE49-F238E27FC236}">
                <a16:creationId xmlns:a16="http://schemas.microsoft.com/office/drawing/2014/main" id="{00189090-9AA1-5E4E-BC20-6AF8454F684C}"/>
              </a:ext>
            </a:extLst>
          </p:cNvPr>
          <p:cNvSpPr>
            <a:spLocks noChangeArrowheads="1"/>
          </p:cNvSpPr>
          <p:nvPr/>
        </p:nvSpPr>
        <p:spPr bwMode="auto">
          <a:xfrm>
            <a:off x="109538" y="1600200"/>
            <a:ext cx="438150" cy="503238"/>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P</a:t>
            </a:r>
          </a:p>
        </p:txBody>
      </p:sp>
      <p:grpSp>
        <p:nvGrpSpPr>
          <p:cNvPr id="6" name="Group 53">
            <a:extLst>
              <a:ext uri="{FF2B5EF4-FFF2-40B4-BE49-F238E27FC236}">
                <a16:creationId xmlns:a16="http://schemas.microsoft.com/office/drawing/2014/main" id="{B7824E74-CD36-F643-AFB0-22A5B9235807}"/>
              </a:ext>
            </a:extLst>
          </p:cNvPr>
          <p:cNvGrpSpPr>
            <a:grpSpLocks/>
          </p:cNvGrpSpPr>
          <p:nvPr/>
        </p:nvGrpSpPr>
        <p:grpSpPr bwMode="auto">
          <a:xfrm>
            <a:off x="109538" y="3124200"/>
            <a:ext cx="8843962" cy="1600200"/>
            <a:chOff x="69" y="1968"/>
            <a:chExt cx="5571" cy="1008"/>
          </a:xfrm>
        </p:grpSpPr>
        <p:sp>
          <p:nvSpPr>
            <p:cNvPr id="23568" name="Rectangle 10">
              <a:extLst>
                <a:ext uri="{FF2B5EF4-FFF2-40B4-BE49-F238E27FC236}">
                  <a16:creationId xmlns:a16="http://schemas.microsoft.com/office/drawing/2014/main" id="{E45F8DDB-71AB-6641-B71D-4CA3EB6A71B8}"/>
                </a:ext>
              </a:extLst>
            </p:cNvPr>
            <p:cNvSpPr>
              <a:spLocks noChangeArrowheads="1"/>
            </p:cNvSpPr>
            <p:nvPr/>
          </p:nvSpPr>
          <p:spPr bwMode="auto">
            <a:xfrm>
              <a:off x="4910" y="2180"/>
              <a:ext cx="730" cy="31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3000">
                  <a:solidFill>
                    <a:srgbClr val="0F116A"/>
                  </a:solidFill>
                </a:rPr>
                <a:t>100%</a:t>
              </a:r>
            </a:p>
          </p:txBody>
        </p:sp>
        <p:sp>
          <p:nvSpPr>
            <p:cNvPr id="23569" name="Rectangle 12">
              <a:extLst>
                <a:ext uri="{FF2B5EF4-FFF2-40B4-BE49-F238E27FC236}">
                  <a16:creationId xmlns:a16="http://schemas.microsoft.com/office/drawing/2014/main" id="{E204B98E-4EDD-C241-BC78-DD9611B11C6F}"/>
                </a:ext>
              </a:extLst>
            </p:cNvPr>
            <p:cNvSpPr>
              <a:spLocks noChangeArrowheads="1"/>
            </p:cNvSpPr>
            <p:nvPr/>
          </p:nvSpPr>
          <p:spPr bwMode="auto">
            <a:xfrm>
              <a:off x="69" y="2047"/>
              <a:ext cx="934" cy="661"/>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3716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a:t>F</a:t>
              </a:r>
              <a:r>
                <a:rPr lang="en-US" altLang="en-US" sz="3000" baseline="-25000"/>
                <a:t>1</a:t>
              </a:r>
            </a:p>
            <a:p>
              <a:pPr algn="l" eaLnBrk="1" hangingPunct="1">
                <a:lnSpc>
                  <a:spcPct val="70000"/>
                </a:lnSpc>
                <a:spcBef>
                  <a:spcPct val="20000"/>
                </a:spcBef>
                <a:buClr>
                  <a:srgbClr val="0F116A"/>
                </a:buClr>
                <a:buSzPct val="120000"/>
              </a:pPr>
              <a:r>
                <a:rPr lang="en-US" altLang="en-US" sz="2000"/>
                <a:t>generation</a:t>
              </a:r>
            </a:p>
            <a:p>
              <a:pPr algn="l" eaLnBrk="1" hangingPunct="1">
                <a:lnSpc>
                  <a:spcPct val="70000"/>
                </a:lnSpc>
                <a:spcBef>
                  <a:spcPct val="20000"/>
                </a:spcBef>
                <a:buClr>
                  <a:srgbClr val="0F116A"/>
                </a:buClr>
                <a:buSzPct val="120000"/>
              </a:pPr>
              <a:r>
                <a:rPr lang="en-US" altLang="en-US" sz="2000"/>
                <a:t>(hybrids)</a:t>
              </a:r>
              <a:endParaRPr lang="en-US" altLang="en-US" sz="3000"/>
            </a:p>
          </p:txBody>
        </p:sp>
        <p:grpSp>
          <p:nvGrpSpPr>
            <p:cNvPr id="23570" name="Group 49">
              <a:extLst>
                <a:ext uri="{FF2B5EF4-FFF2-40B4-BE49-F238E27FC236}">
                  <a16:creationId xmlns:a16="http://schemas.microsoft.com/office/drawing/2014/main" id="{E8C3716C-8DD0-8948-B6D1-2EB225AA1F1C}"/>
                </a:ext>
              </a:extLst>
            </p:cNvPr>
            <p:cNvGrpSpPr>
              <a:grpSpLocks/>
            </p:cNvGrpSpPr>
            <p:nvPr/>
          </p:nvGrpSpPr>
          <p:grpSpPr bwMode="auto">
            <a:xfrm>
              <a:off x="1843" y="1968"/>
              <a:ext cx="2037" cy="1008"/>
              <a:chOff x="1872" y="1968"/>
              <a:chExt cx="2037" cy="1008"/>
            </a:xfrm>
          </p:grpSpPr>
          <p:sp>
            <p:nvSpPr>
              <p:cNvPr id="23571" name="Rectangle 11">
                <a:extLst>
                  <a:ext uri="{FF2B5EF4-FFF2-40B4-BE49-F238E27FC236}">
                    <a16:creationId xmlns:a16="http://schemas.microsoft.com/office/drawing/2014/main" id="{73C0646D-0688-7647-8F98-20D8BD95EBEB}"/>
                  </a:ext>
                </a:extLst>
              </p:cNvPr>
              <p:cNvSpPr>
                <a:spLocks noChangeArrowheads="1"/>
              </p:cNvSpPr>
              <p:nvPr/>
            </p:nvSpPr>
            <p:spPr bwMode="auto">
              <a:xfrm>
                <a:off x="2050" y="1968"/>
                <a:ext cx="1681" cy="39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F116A"/>
                    </a:solidFill>
                  </a:rPr>
                  <a:t>100%</a:t>
                </a:r>
              </a:p>
              <a:p>
                <a:pPr eaLnBrk="1" hangingPunct="1">
                  <a:lnSpc>
                    <a:spcPct val="70000"/>
                  </a:lnSpc>
                  <a:spcBef>
                    <a:spcPct val="20000"/>
                  </a:spcBef>
                  <a:buClr>
                    <a:srgbClr val="0F116A"/>
                  </a:buClr>
                  <a:buSzPct val="120000"/>
                </a:pPr>
                <a:r>
                  <a:rPr lang="en-US" altLang="en-US" sz="2200">
                    <a:solidFill>
                      <a:schemeClr val="tx2"/>
                    </a:solidFill>
                  </a:rPr>
                  <a:t>purple-flower peas</a:t>
                </a:r>
                <a:endParaRPr lang="en-US" altLang="en-US" sz="3000">
                  <a:solidFill>
                    <a:srgbClr val="0F116A"/>
                  </a:solidFill>
                </a:endParaRPr>
              </a:p>
            </p:txBody>
          </p:sp>
          <p:grpSp>
            <p:nvGrpSpPr>
              <p:cNvPr id="23572" name="Group 48">
                <a:extLst>
                  <a:ext uri="{FF2B5EF4-FFF2-40B4-BE49-F238E27FC236}">
                    <a16:creationId xmlns:a16="http://schemas.microsoft.com/office/drawing/2014/main" id="{4140EB66-1846-E14D-B414-01622297A61A}"/>
                  </a:ext>
                </a:extLst>
              </p:cNvPr>
              <p:cNvGrpSpPr>
                <a:grpSpLocks/>
              </p:cNvGrpSpPr>
              <p:nvPr/>
            </p:nvGrpSpPr>
            <p:grpSpPr bwMode="auto">
              <a:xfrm>
                <a:off x="1872" y="2400"/>
                <a:ext cx="2037" cy="576"/>
                <a:chOff x="1872" y="2400"/>
                <a:chExt cx="2037" cy="576"/>
              </a:xfrm>
            </p:grpSpPr>
            <p:pic>
              <p:nvPicPr>
                <p:cNvPr id="23573" name="Picture 34" descr="13_11b">
                  <a:extLst>
                    <a:ext uri="{FF2B5EF4-FFF2-40B4-BE49-F238E27FC236}">
                      <a16:creationId xmlns:a16="http://schemas.microsoft.com/office/drawing/2014/main" id="{3F143961-B03E-7649-85A8-354DDA46C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1872"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74" name="Picture 35" descr="13_11b">
                  <a:extLst>
                    <a:ext uri="{FF2B5EF4-FFF2-40B4-BE49-F238E27FC236}">
                      <a16:creationId xmlns:a16="http://schemas.microsoft.com/office/drawing/2014/main" id="{8087DB51-97FF-C647-8866-60A9FA7264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2400"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75" name="Picture 36" descr="13_11b">
                  <a:extLst>
                    <a:ext uri="{FF2B5EF4-FFF2-40B4-BE49-F238E27FC236}">
                      <a16:creationId xmlns:a16="http://schemas.microsoft.com/office/drawing/2014/main" id="{0FE1D2D5-6A5A-7A43-B774-687201D375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2928"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3576" name="Picture 37" descr="13_11b">
                  <a:extLst>
                    <a:ext uri="{FF2B5EF4-FFF2-40B4-BE49-F238E27FC236}">
                      <a16:creationId xmlns:a16="http://schemas.microsoft.com/office/drawing/2014/main" id="{1CFAE55F-B0CF-7240-8B6C-6D0F878567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3456" y="2400"/>
                  <a:ext cx="453" cy="576"/>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pic>
          </p:grpSp>
        </p:grpSp>
      </p:grpSp>
      <p:sp>
        <p:nvSpPr>
          <p:cNvPr id="23559" name="Rectangle 8">
            <a:extLst>
              <a:ext uri="{FF2B5EF4-FFF2-40B4-BE49-F238E27FC236}">
                <a16:creationId xmlns:a16="http://schemas.microsoft.com/office/drawing/2014/main" id="{4233BBD1-B015-7849-89EF-23FF0BA000B8}"/>
              </a:ext>
            </a:extLst>
          </p:cNvPr>
          <p:cNvSpPr>
            <a:spLocks noChangeArrowheads="1"/>
          </p:cNvSpPr>
          <p:nvPr/>
        </p:nvSpPr>
        <p:spPr bwMode="auto">
          <a:xfrm>
            <a:off x="4346575" y="1512888"/>
            <a:ext cx="40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a:solidFill>
                  <a:srgbClr val="0F116A"/>
                </a:solidFill>
              </a:rPr>
              <a:t>X</a:t>
            </a:r>
          </a:p>
        </p:txBody>
      </p:sp>
      <p:grpSp>
        <p:nvGrpSpPr>
          <p:cNvPr id="23560" name="Group 50">
            <a:extLst>
              <a:ext uri="{FF2B5EF4-FFF2-40B4-BE49-F238E27FC236}">
                <a16:creationId xmlns:a16="http://schemas.microsoft.com/office/drawing/2014/main" id="{9A0AB01F-C18D-DC42-8E24-49EC724BE5FE}"/>
              </a:ext>
            </a:extLst>
          </p:cNvPr>
          <p:cNvGrpSpPr>
            <a:grpSpLocks/>
          </p:cNvGrpSpPr>
          <p:nvPr/>
        </p:nvGrpSpPr>
        <p:grpSpPr bwMode="auto">
          <a:xfrm>
            <a:off x="1690688" y="1371600"/>
            <a:ext cx="2668587" cy="1538288"/>
            <a:chOff x="1105" y="864"/>
            <a:chExt cx="1681" cy="969"/>
          </a:xfrm>
        </p:grpSpPr>
        <p:sp>
          <p:nvSpPr>
            <p:cNvPr id="23566" name="Rectangle 6">
              <a:extLst>
                <a:ext uri="{FF2B5EF4-FFF2-40B4-BE49-F238E27FC236}">
                  <a16:creationId xmlns:a16="http://schemas.microsoft.com/office/drawing/2014/main" id="{0C7BDF3D-63A7-DB49-A353-A966CA3761CF}"/>
                </a:ext>
              </a:extLst>
            </p:cNvPr>
            <p:cNvSpPr>
              <a:spLocks noChangeArrowheads="1"/>
            </p:cNvSpPr>
            <p:nvPr/>
          </p:nvSpPr>
          <p:spPr bwMode="auto">
            <a:xfrm>
              <a:off x="1105" y="864"/>
              <a:ext cx="1681"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chemeClr val="tx2"/>
                  </a:solidFill>
                </a:rPr>
                <a:t>true-breeding</a:t>
              </a:r>
            </a:p>
            <a:p>
              <a:pPr eaLnBrk="1" hangingPunct="1">
                <a:lnSpc>
                  <a:spcPct val="70000"/>
                </a:lnSpc>
                <a:spcBef>
                  <a:spcPct val="20000"/>
                </a:spcBef>
                <a:buClr>
                  <a:srgbClr val="0F116A"/>
                </a:buClr>
                <a:buSzPct val="120000"/>
              </a:pPr>
              <a:r>
                <a:rPr lang="en-US" altLang="en-US" sz="2200">
                  <a:solidFill>
                    <a:schemeClr val="tx2"/>
                  </a:solidFill>
                </a:rPr>
                <a:t>purple-flower peas</a:t>
              </a:r>
              <a:endParaRPr lang="en-US" altLang="en-US" sz="2200">
                <a:solidFill>
                  <a:srgbClr val="0F116A"/>
                </a:solidFill>
              </a:endParaRPr>
            </a:p>
          </p:txBody>
        </p:sp>
        <p:pic>
          <p:nvPicPr>
            <p:cNvPr id="23567" name="Picture 33" descr="13_11b">
              <a:extLst>
                <a:ext uri="{FF2B5EF4-FFF2-40B4-BE49-F238E27FC236}">
                  <a16:creationId xmlns:a16="http://schemas.microsoft.com/office/drawing/2014/main" id="{DB65F2EB-8855-EF48-8F10-188FB08BE6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1728" y="1257"/>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1" name="Group 51">
            <a:extLst>
              <a:ext uri="{FF2B5EF4-FFF2-40B4-BE49-F238E27FC236}">
                <a16:creationId xmlns:a16="http://schemas.microsoft.com/office/drawing/2014/main" id="{AC3AA4FC-8EEB-D54D-AE57-9007EC9D1329}"/>
              </a:ext>
            </a:extLst>
          </p:cNvPr>
          <p:cNvGrpSpPr>
            <a:grpSpLocks/>
          </p:cNvGrpSpPr>
          <p:nvPr/>
        </p:nvGrpSpPr>
        <p:grpSpPr bwMode="auto">
          <a:xfrm>
            <a:off x="4833938" y="1371600"/>
            <a:ext cx="2528887" cy="1517650"/>
            <a:chOff x="3025" y="864"/>
            <a:chExt cx="1593" cy="956"/>
          </a:xfrm>
        </p:grpSpPr>
        <p:sp>
          <p:nvSpPr>
            <p:cNvPr id="23564" name="Rectangle 7">
              <a:extLst>
                <a:ext uri="{FF2B5EF4-FFF2-40B4-BE49-F238E27FC236}">
                  <a16:creationId xmlns:a16="http://schemas.microsoft.com/office/drawing/2014/main" id="{C2B6F25D-5194-8340-88F3-8C7364878D3C}"/>
                </a:ext>
              </a:extLst>
            </p:cNvPr>
            <p:cNvSpPr>
              <a:spLocks noChangeArrowheads="1"/>
            </p:cNvSpPr>
            <p:nvPr/>
          </p:nvSpPr>
          <p:spPr bwMode="auto">
            <a:xfrm>
              <a:off x="3025" y="864"/>
              <a:ext cx="1593"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a:solidFill>
                    <a:srgbClr val="000000"/>
                  </a:solidFill>
                </a:rPr>
                <a:t>true-breeding </a:t>
              </a:r>
            </a:p>
            <a:p>
              <a:pPr eaLnBrk="1" hangingPunct="1">
                <a:lnSpc>
                  <a:spcPct val="70000"/>
                </a:lnSpc>
                <a:spcBef>
                  <a:spcPct val="20000"/>
                </a:spcBef>
                <a:buClr>
                  <a:srgbClr val="0F116A"/>
                </a:buClr>
                <a:buSzPct val="120000"/>
              </a:pPr>
              <a:r>
                <a:rPr lang="en-US" altLang="en-US" sz="2200">
                  <a:solidFill>
                    <a:srgbClr val="000000"/>
                  </a:solidFill>
                </a:rPr>
                <a:t>white-flower peas</a:t>
              </a:r>
              <a:endParaRPr lang="en-US" altLang="en-US" sz="2200">
                <a:solidFill>
                  <a:srgbClr val="0F116A"/>
                </a:solidFill>
              </a:endParaRPr>
            </a:p>
          </p:txBody>
        </p:sp>
        <p:pic>
          <p:nvPicPr>
            <p:cNvPr id="23565" name="Picture 43" descr="13_11b">
              <a:extLst>
                <a:ext uri="{FF2B5EF4-FFF2-40B4-BE49-F238E27FC236}">
                  <a16:creationId xmlns:a16="http://schemas.microsoft.com/office/drawing/2014/main" id="{95CDCAD5-4EC5-DC40-B944-E53EC9C06C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8751" t="66000" r="4500" b="7500"/>
            <a:stretch>
              <a:fillRect/>
            </a:stretch>
          </p:blipFill>
          <p:spPr bwMode="auto">
            <a:xfrm>
              <a:off x="3614" y="1257"/>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961" name="AutoShape 57">
            <a:extLst>
              <a:ext uri="{FF2B5EF4-FFF2-40B4-BE49-F238E27FC236}">
                <a16:creationId xmlns:a16="http://schemas.microsoft.com/office/drawing/2014/main" id="{B95812DC-C9F8-0D40-B5AB-9EAE92B805BC}"/>
              </a:ext>
            </a:extLst>
          </p:cNvPr>
          <p:cNvSpPr>
            <a:spLocks noChangeArrowheads="1"/>
          </p:cNvSpPr>
          <p:nvPr/>
        </p:nvSpPr>
        <p:spPr bwMode="auto">
          <a:xfrm flipH="1">
            <a:off x="3906838" y="4452938"/>
            <a:ext cx="1079500" cy="1079500"/>
          </a:xfrm>
          <a:custGeom>
            <a:avLst/>
            <a:gdLst>
              <a:gd name="T0" fmla="*/ 10465303 w 21600"/>
              <a:gd name="T1" fmla="*/ 5639788 h 21600"/>
              <a:gd name="T2" fmla="*/ 27227289 w 21600"/>
              <a:gd name="T3" fmla="*/ 48312723 h 21600"/>
              <a:gd name="T4" fmla="*/ 17363907 w 21600"/>
              <a:gd name="T5" fmla="*/ 14554009 h 21600"/>
              <a:gd name="T6" fmla="*/ 59509836 w 21600"/>
              <a:gd name="T7" fmla="*/ 35826806 h 21600"/>
              <a:gd name="T8" fmla="*/ 44313925 w 21600"/>
              <a:gd name="T9" fmla="*/ 44523728 h 21600"/>
              <a:gd name="T10" fmla="*/ 35619502 w 21600"/>
              <a:gd name="T11" fmla="*/ 293253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6" y="12450"/>
                </a:moveTo>
                <a:cubicBezTo>
                  <a:pt x="17012" y="11912"/>
                  <a:pt x="17087" y="11357"/>
                  <a:pt x="17087" y="10800"/>
                </a:cubicBezTo>
                <a:cubicBezTo>
                  <a:pt x="17087" y="7327"/>
                  <a:pt x="14272" y="4513"/>
                  <a:pt x="10800" y="4513"/>
                </a:cubicBezTo>
                <a:cubicBezTo>
                  <a:pt x="7327" y="4513"/>
                  <a:pt x="4513" y="7327"/>
                  <a:pt x="4513" y="10800"/>
                </a:cubicBezTo>
                <a:cubicBezTo>
                  <a:pt x="4513" y="14272"/>
                  <a:pt x="7327" y="17087"/>
                  <a:pt x="10800" y="17087"/>
                </a:cubicBezTo>
                <a:cubicBezTo>
                  <a:pt x="10825" y="17087"/>
                  <a:pt x="10850" y="17086"/>
                  <a:pt x="10875" y="17086"/>
                </a:cubicBezTo>
                <a:lnTo>
                  <a:pt x="10928" y="21599"/>
                </a:lnTo>
                <a:cubicBezTo>
                  <a:pt x="10885" y="21599"/>
                  <a:pt x="10842" y="21599"/>
                  <a:pt x="10800" y="21600"/>
                </a:cubicBezTo>
                <a:cubicBezTo>
                  <a:pt x="4835" y="21600"/>
                  <a:pt x="0" y="16764"/>
                  <a:pt x="0" y="10800"/>
                </a:cubicBezTo>
                <a:cubicBezTo>
                  <a:pt x="0" y="4835"/>
                  <a:pt x="4835" y="0"/>
                  <a:pt x="10800" y="0"/>
                </a:cubicBezTo>
                <a:cubicBezTo>
                  <a:pt x="16764" y="0"/>
                  <a:pt x="21600" y="4835"/>
                  <a:pt x="21600" y="10800"/>
                </a:cubicBezTo>
                <a:cubicBezTo>
                  <a:pt x="21600" y="11757"/>
                  <a:pt x="21472" y="12711"/>
                  <a:pt x="21221" y="13635"/>
                </a:cubicBezTo>
                <a:lnTo>
                  <a:pt x="23826" y="14344"/>
                </a:lnTo>
                <a:lnTo>
                  <a:pt x="17742" y="17826"/>
                </a:lnTo>
                <a:lnTo>
                  <a:pt x="14261" y="11741"/>
                </a:lnTo>
                <a:lnTo>
                  <a:pt x="16866" y="12450"/>
                </a:lnTo>
                <a:close/>
              </a:path>
            </a:pathLst>
          </a:custGeom>
          <a:solidFill>
            <a:schemeClr val="tx2"/>
          </a:solidFill>
          <a:ln w="9525">
            <a:solidFill>
              <a:srgbClr val="00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79962" name="Rectangle 58">
            <a:extLst>
              <a:ext uri="{FF2B5EF4-FFF2-40B4-BE49-F238E27FC236}">
                <a16:creationId xmlns:a16="http://schemas.microsoft.com/office/drawing/2014/main" id="{B40154A4-572E-D74A-B29E-419865D42667}"/>
              </a:ext>
            </a:extLst>
          </p:cNvPr>
          <p:cNvSpPr>
            <a:spLocks noChangeArrowheads="1"/>
          </p:cNvSpPr>
          <p:nvPr/>
        </p:nvSpPr>
        <p:spPr bwMode="auto">
          <a:xfrm>
            <a:off x="4414838" y="4926013"/>
            <a:ext cx="1344612" cy="24447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1600">
                <a:solidFill>
                  <a:srgbClr val="000000"/>
                </a:solidFill>
              </a:rPr>
              <a:t>self-pollinate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9961"/>
                                        </p:tgtEl>
                                        <p:attrNameLst>
                                          <p:attrName>style.visibility</p:attrName>
                                        </p:attrNameLst>
                                      </p:cBhvr>
                                      <p:to>
                                        <p:strVal val="visible"/>
                                      </p:to>
                                    </p:set>
                                    <p:animEffect transition="in" filter="wheel(1)">
                                      <p:cBhvr>
                                        <p:cTn id="12" dur="500"/>
                                        <p:tgtEl>
                                          <p:spTgt spid="379961"/>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79962"/>
                                        </p:tgtEl>
                                        <p:attrNameLst>
                                          <p:attrName>style.visibility</p:attrName>
                                        </p:attrNameLst>
                                      </p:cBhvr>
                                      <p:to>
                                        <p:strVal val="visible"/>
                                      </p:to>
                                    </p:set>
                                    <p:animEffect transition="in" filter="wipe(left)">
                                      <p:cBhvr>
                                        <p:cTn id="16" dur="500"/>
                                        <p:tgtEl>
                                          <p:spTgt spid="379962"/>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61" grpId="0" animBg="1"/>
      <p:bldP spid="379962"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2">
            <a:extLst>
              <a:ext uri="{FF2B5EF4-FFF2-40B4-BE49-F238E27FC236}">
                <a16:creationId xmlns:a16="http://schemas.microsoft.com/office/drawing/2014/main" id="{1F6C1607-4593-B644-B154-EE6ABEE568DB}"/>
              </a:ext>
            </a:extLst>
          </p:cNvPr>
          <p:cNvSpPr>
            <a:spLocks noChangeArrowheads="1"/>
          </p:cNvSpPr>
          <p:nvPr/>
        </p:nvSpPr>
        <p:spPr bwMode="auto">
          <a:xfrm>
            <a:off x="0" y="6229350"/>
            <a:ext cx="1550988" cy="62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98369" name="Rectangle 33">
            <a:extLst>
              <a:ext uri="{FF2B5EF4-FFF2-40B4-BE49-F238E27FC236}">
                <a16:creationId xmlns:a16="http://schemas.microsoft.com/office/drawing/2014/main" id="{44B18478-B7F7-8947-B8C2-95414E67FEA0}"/>
              </a:ext>
            </a:extLst>
          </p:cNvPr>
          <p:cNvSpPr>
            <a:spLocks noChangeArrowheads="1"/>
          </p:cNvSpPr>
          <p:nvPr/>
        </p:nvSpPr>
        <p:spPr bwMode="auto">
          <a:xfrm>
            <a:off x="1243013" y="6165850"/>
            <a:ext cx="930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a:solidFill>
                  <a:srgbClr val="201A17"/>
                </a:solidFill>
              </a:rPr>
              <a:t>enzyme</a:t>
            </a:r>
          </a:p>
        </p:txBody>
      </p:sp>
      <p:sp>
        <p:nvSpPr>
          <p:cNvPr id="47108" name="Rectangle 11">
            <a:extLst>
              <a:ext uri="{FF2B5EF4-FFF2-40B4-BE49-F238E27FC236}">
                <a16:creationId xmlns:a16="http://schemas.microsoft.com/office/drawing/2014/main" id="{BC71F745-D673-2240-8B7D-8B10CC4F9BD8}"/>
              </a:ext>
            </a:extLst>
          </p:cNvPr>
          <p:cNvSpPr>
            <a:spLocks noChangeArrowheads="1"/>
          </p:cNvSpPr>
          <p:nvPr/>
        </p:nvSpPr>
        <p:spPr bwMode="auto">
          <a:xfrm>
            <a:off x="228600" y="6324600"/>
            <a:ext cx="990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7109" name="Rectangle 2">
            <a:extLst>
              <a:ext uri="{FF2B5EF4-FFF2-40B4-BE49-F238E27FC236}">
                <a16:creationId xmlns:a16="http://schemas.microsoft.com/office/drawing/2014/main" id="{7DEFA5F7-2CD2-424C-92BE-B482AAD620C1}"/>
              </a:ext>
            </a:extLst>
          </p:cNvPr>
          <p:cNvSpPr>
            <a:spLocks noGrp="1" noChangeArrowheads="1"/>
          </p:cNvSpPr>
          <p:nvPr>
            <p:ph type="title"/>
          </p:nvPr>
        </p:nvSpPr>
        <p:spPr/>
        <p:txBody>
          <a:bodyPr/>
          <a:lstStyle/>
          <a:p>
            <a:pPr eaLnBrk="1" hangingPunct="1"/>
            <a:r>
              <a:rPr lang="en-US" altLang="en-US"/>
              <a:t>Skin color: Albinism</a:t>
            </a:r>
          </a:p>
        </p:txBody>
      </p:sp>
      <p:pic>
        <p:nvPicPr>
          <p:cNvPr id="47111" name="Picture 4">
            <a:extLst>
              <a:ext uri="{FF2B5EF4-FFF2-40B4-BE49-F238E27FC236}">
                <a16:creationId xmlns:a16="http://schemas.microsoft.com/office/drawing/2014/main" id="{2E42BB55-D93D-BE46-B0E6-94143540C9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3733800"/>
            <a:ext cx="17780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5">
            <a:extLst>
              <a:ext uri="{FF2B5EF4-FFF2-40B4-BE49-F238E27FC236}">
                <a16:creationId xmlns:a16="http://schemas.microsoft.com/office/drawing/2014/main" id="{FDBFCA5B-B47D-2448-9A99-C6AF885B9A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94400" y="990600"/>
            <a:ext cx="2921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6">
            <a:extLst>
              <a:ext uri="{FF2B5EF4-FFF2-40B4-BE49-F238E27FC236}">
                <a16:creationId xmlns:a16="http://schemas.microsoft.com/office/drawing/2014/main" id="{641C0FDB-A709-4045-B0C1-864BE6E176A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94400" y="3924300"/>
            <a:ext cx="2921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Rectangle 8">
            <a:extLst>
              <a:ext uri="{FF2B5EF4-FFF2-40B4-BE49-F238E27FC236}">
                <a16:creationId xmlns:a16="http://schemas.microsoft.com/office/drawing/2014/main" id="{B6D9339B-5FE1-764E-9D3C-F2B8D1EC8FDF}"/>
              </a:ext>
            </a:extLst>
          </p:cNvPr>
          <p:cNvSpPr>
            <a:spLocks noChangeArrowheads="1"/>
          </p:cNvSpPr>
          <p:nvPr/>
        </p:nvSpPr>
        <p:spPr bwMode="auto">
          <a:xfrm>
            <a:off x="4049713" y="2898775"/>
            <a:ext cx="13017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albino</a:t>
            </a:r>
            <a:br>
              <a:rPr lang="en-US" altLang="en-US" sz="2200" b="1">
                <a:solidFill>
                  <a:srgbClr val="0F116A"/>
                </a:solidFill>
              </a:rPr>
            </a:br>
            <a:r>
              <a:rPr lang="en-US" altLang="en-US" sz="2200" b="1">
                <a:solidFill>
                  <a:srgbClr val="0F116A"/>
                </a:solidFill>
              </a:rPr>
              <a:t>Africans</a:t>
            </a:r>
          </a:p>
        </p:txBody>
      </p:sp>
      <p:sp>
        <p:nvSpPr>
          <p:cNvPr id="47116" name="Rectangle 9" descr="Rectangle: Click to edit Master text styles&#13;&#10;Second level&#13;&#10;Third level&#13;&#10;Fourth level&#13;&#10;Fifth level">
            <a:extLst>
              <a:ext uri="{FF2B5EF4-FFF2-40B4-BE49-F238E27FC236}">
                <a16:creationId xmlns:a16="http://schemas.microsoft.com/office/drawing/2014/main" id="{DB9D317F-F057-574F-B0B6-5A947E749684}"/>
              </a:ext>
            </a:extLst>
          </p:cNvPr>
          <p:cNvSpPr>
            <a:spLocks noGrp="1" noChangeArrowheads="1"/>
          </p:cNvSpPr>
          <p:nvPr>
            <p:ph type="body" idx="1"/>
          </p:nvPr>
        </p:nvSpPr>
        <p:spPr>
          <a:xfrm>
            <a:off x="685800" y="1371600"/>
            <a:ext cx="5410200" cy="1219200"/>
          </a:xfrm>
          <a:noFill/>
        </p:spPr>
        <p:txBody>
          <a:bodyPr/>
          <a:lstStyle/>
          <a:p>
            <a:pPr eaLnBrk="1" hangingPunct="1"/>
            <a:r>
              <a:rPr lang="en-US" altLang="en-US" sz="2600"/>
              <a:t>However albinism can be inherited as a single gene trait</a:t>
            </a:r>
          </a:p>
        </p:txBody>
      </p:sp>
      <p:sp>
        <p:nvSpPr>
          <p:cNvPr id="398346" name="Rectangle 10">
            <a:extLst>
              <a:ext uri="{FF2B5EF4-FFF2-40B4-BE49-F238E27FC236}">
                <a16:creationId xmlns:a16="http://schemas.microsoft.com/office/drawing/2014/main" id="{B09B651D-8D66-4E44-91D1-249DB8225083}"/>
              </a:ext>
            </a:extLst>
          </p:cNvPr>
          <p:cNvSpPr>
            <a:spLocks noChangeArrowheads="1"/>
          </p:cNvSpPr>
          <p:nvPr/>
        </p:nvSpPr>
        <p:spPr bwMode="auto">
          <a:xfrm>
            <a:off x="63500" y="5668963"/>
            <a:ext cx="4114800"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660000"/>
                </a:solidFill>
              </a:rPr>
              <a:t>melanin = universal brown color</a:t>
            </a:r>
            <a:endParaRPr lang="en-US" altLang="en-US" sz="1800" b="1">
              <a:solidFill>
                <a:srgbClr val="0F116A"/>
              </a:solidFill>
            </a:endParaRPr>
          </a:p>
        </p:txBody>
      </p:sp>
      <p:sp>
        <p:nvSpPr>
          <p:cNvPr id="398358" name="Rectangle 22">
            <a:extLst>
              <a:ext uri="{FF2B5EF4-FFF2-40B4-BE49-F238E27FC236}">
                <a16:creationId xmlns:a16="http://schemas.microsoft.com/office/drawing/2014/main" id="{6244128E-494C-AD43-A9A9-CC3CD612F053}"/>
              </a:ext>
            </a:extLst>
          </p:cNvPr>
          <p:cNvSpPr>
            <a:spLocks noChangeArrowheads="1"/>
          </p:cNvSpPr>
          <p:nvPr/>
        </p:nvSpPr>
        <p:spPr bwMode="auto">
          <a:xfrm>
            <a:off x="65088" y="6310313"/>
            <a:ext cx="1179512" cy="33496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0F116A"/>
                </a:solidFill>
              </a:rPr>
              <a:t>tyrosine</a:t>
            </a:r>
          </a:p>
        </p:txBody>
      </p:sp>
      <p:sp>
        <p:nvSpPr>
          <p:cNvPr id="398359" name="Rectangle 23">
            <a:extLst>
              <a:ext uri="{FF2B5EF4-FFF2-40B4-BE49-F238E27FC236}">
                <a16:creationId xmlns:a16="http://schemas.microsoft.com/office/drawing/2014/main" id="{418CF1FB-B233-E049-9DBF-6C78EA4F223D}"/>
              </a:ext>
            </a:extLst>
          </p:cNvPr>
          <p:cNvSpPr>
            <a:spLocks noChangeArrowheads="1"/>
          </p:cNvSpPr>
          <p:nvPr/>
        </p:nvSpPr>
        <p:spPr bwMode="auto">
          <a:xfrm>
            <a:off x="2413000" y="6307138"/>
            <a:ext cx="1147763" cy="268287"/>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4572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0000"/>
              </a:lnSpc>
            </a:pPr>
            <a:r>
              <a:rPr lang="en-US" altLang="en-US" sz="2200" b="1">
                <a:solidFill>
                  <a:srgbClr val="660000"/>
                </a:solidFill>
              </a:rPr>
              <a:t>melanin</a:t>
            </a:r>
          </a:p>
        </p:txBody>
      </p:sp>
      <p:sp>
        <p:nvSpPr>
          <p:cNvPr id="398360" name="Line 24">
            <a:extLst>
              <a:ext uri="{FF2B5EF4-FFF2-40B4-BE49-F238E27FC236}">
                <a16:creationId xmlns:a16="http://schemas.microsoft.com/office/drawing/2014/main" id="{45FE6B38-F4D9-8F45-B927-6D843EDFE837}"/>
              </a:ext>
            </a:extLst>
          </p:cNvPr>
          <p:cNvSpPr>
            <a:spLocks noChangeShapeType="1"/>
          </p:cNvSpPr>
          <p:nvPr/>
        </p:nvSpPr>
        <p:spPr bwMode="auto">
          <a:xfrm rot="-5400000">
            <a:off x="1807369" y="5963444"/>
            <a:ext cx="0" cy="998538"/>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25">
            <a:extLst>
              <a:ext uri="{FF2B5EF4-FFF2-40B4-BE49-F238E27FC236}">
                <a16:creationId xmlns:a16="http://schemas.microsoft.com/office/drawing/2014/main" id="{DF255D42-6115-324C-8B0D-C901E79048D2}"/>
              </a:ext>
            </a:extLst>
          </p:cNvPr>
          <p:cNvGrpSpPr>
            <a:grpSpLocks/>
          </p:cNvGrpSpPr>
          <p:nvPr/>
        </p:nvGrpSpPr>
        <p:grpSpPr bwMode="auto">
          <a:xfrm>
            <a:off x="1585913" y="6332538"/>
            <a:ext cx="3952875" cy="517525"/>
            <a:chOff x="3102" y="1402"/>
            <a:chExt cx="2490" cy="326"/>
          </a:xfrm>
        </p:grpSpPr>
        <p:sp>
          <p:nvSpPr>
            <p:cNvPr id="47122" name="Rectangle 26">
              <a:extLst>
                <a:ext uri="{FF2B5EF4-FFF2-40B4-BE49-F238E27FC236}">
                  <a16:creationId xmlns:a16="http://schemas.microsoft.com/office/drawing/2014/main" id="{711BBBA5-B1B0-5441-89B2-5CC3576D0269}"/>
                </a:ext>
              </a:extLst>
            </p:cNvPr>
            <p:cNvSpPr>
              <a:spLocks noChangeArrowheads="1"/>
            </p:cNvSpPr>
            <p:nvPr/>
          </p:nvSpPr>
          <p:spPr bwMode="auto">
            <a:xfrm>
              <a:off x="4820" y="1530"/>
              <a:ext cx="772" cy="19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36576" rIns="45720" bIns="9144"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80000"/>
                </a:lnSpc>
              </a:pPr>
              <a:r>
                <a:rPr lang="en-US" altLang="en-US" sz="2200" b="1">
                  <a:solidFill>
                    <a:schemeClr val="bg1"/>
                  </a:solidFill>
                </a:rPr>
                <a:t>albinism</a:t>
              </a:r>
            </a:p>
          </p:txBody>
        </p:sp>
        <p:grpSp>
          <p:nvGrpSpPr>
            <p:cNvPr id="47123" name="Group 27">
              <a:extLst>
                <a:ext uri="{FF2B5EF4-FFF2-40B4-BE49-F238E27FC236}">
                  <a16:creationId xmlns:a16="http://schemas.microsoft.com/office/drawing/2014/main" id="{59ECCAAB-A578-8D4C-832A-0FEF1CE13DFB}"/>
                </a:ext>
              </a:extLst>
            </p:cNvPr>
            <p:cNvGrpSpPr>
              <a:grpSpLocks/>
            </p:cNvGrpSpPr>
            <p:nvPr/>
          </p:nvGrpSpPr>
          <p:grpSpPr bwMode="auto">
            <a:xfrm>
              <a:off x="3102" y="1402"/>
              <a:ext cx="1700" cy="220"/>
              <a:chOff x="3102" y="1402"/>
              <a:chExt cx="1700" cy="220"/>
            </a:xfrm>
          </p:grpSpPr>
          <p:sp>
            <p:nvSpPr>
              <p:cNvPr id="47124" name="Line 28">
                <a:extLst>
                  <a:ext uri="{FF2B5EF4-FFF2-40B4-BE49-F238E27FC236}">
                    <a16:creationId xmlns:a16="http://schemas.microsoft.com/office/drawing/2014/main" id="{34452285-1610-1444-9CC4-69E63B2CD62B}"/>
                  </a:ext>
                </a:extLst>
              </p:cNvPr>
              <p:cNvSpPr>
                <a:spLocks noChangeShapeType="1"/>
              </p:cNvSpPr>
              <p:nvPr/>
            </p:nvSpPr>
            <p:spPr bwMode="auto">
              <a:xfrm>
                <a:off x="3102" y="1402"/>
                <a:ext cx="138" cy="138"/>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29">
                <a:extLst>
                  <a:ext uri="{FF2B5EF4-FFF2-40B4-BE49-F238E27FC236}">
                    <a16:creationId xmlns:a16="http://schemas.microsoft.com/office/drawing/2014/main" id="{A82594E7-C30B-884A-9C76-2159F8046AA0}"/>
                  </a:ext>
                </a:extLst>
              </p:cNvPr>
              <p:cNvSpPr>
                <a:spLocks noChangeShapeType="1"/>
              </p:cNvSpPr>
              <p:nvPr/>
            </p:nvSpPr>
            <p:spPr bwMode="auto">
              <a:xfrm flipH="1">
                <a:off x="3102" y="1402"/>
                <a:ext cx="138" cy="138"/>
              </a:xfrm>
              <a:prstGeom prst="line">
                <a:avLst/>
              </a:prstGeom>
              <a:noFill/>
              <a:ln w="76200">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30">
                <a:extLst>
                  <a:ext uri="{FF2B5EF4-FFF2-40B4-BE49-F238E27FC236}">
                    <a16:creationId xmlns:a16="http://schemas.microsoft.com/office/drawing/2014/main" id="{666443B3-B5C4-0349-8779-BF37F6EF04FB}"/>
                  </a:ext>
                </a:extLst>
              </p:cNvPr>
              <p:cNvSpPr>
                <a:spLocks noChangeShapeType="1"/>
              </p:cNvSpPr>
              <p:nvPr/>
            </p:nvSpPr>
            <p:spPr bwMode="auto">
              <a:xfrm rot="-5400000">
                <a:off x="4006" y="826"/>
                <a:ext cx="0" cy="1592"/>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7" name="Freeform 31">
                <a:extLst>
                  <a:ext uri="{FF2B5EF4-FFF2-40B4-BE49-F238E27FC236}">
                    <a16:creationId xmlns:a16="http://schemas.microsoft.com/office/drawing/2014/main" id="{16297127-5B2C-9D4A-841D-A483927178F0}"/>
                  </a:ext>
                </a:extLst>
              </p:cNvPr>
              <p:cNvSpPr>
                <a:spLocks/>
              </p:cNvSpPr>
              <p:nvPr/>
            </p:nvSpPr>
            <p:spPr bwMode="auto">
              <a:xfrm>
                <a:off x="3169" y="1519"/>
                <a:ext cx="311" cy="101"/>
              </a:xfrm>
              <a:custGeom>
                <a:avLst/>
                <a:gdLst>
                  <a:gd name="T0" fmla="*/ 0 w 311"/>
                  <a:gd name="T1" fmla="*/ 0 h 101"/>
                  <a:gd name="T2" fmla="*/ 46 w 311"/>
                  <a:gd name="T3" fmla="*/ 101 h 101"/>
                  <a:gd name="T4" fmla="*/ 311 w 311"/>
                  <a:gd name="T5" fmla="*/ 101 h 101"/>
                  <a:gd name="T6" fmla="*/ 0 60000 65536"/>
                  <a:gd name="T7" fmla="*/ 0 60000 65536"/>
                  <a:gd name="T8" fmla="*/ 0 60000 65536"/>
                  <a:gd name="T9" fmla="*/ 0 w 311"/>
                  <a:gd name="T10" fmla="*/ 0 h 101"/>
                  <a:gd name="T11" fmla="*/ 311 w 311"/>
                  <a:gd name="T12" fmla="*/ 101 h 101"/>
                </a:gdLst>
                <a:ahLst/>
                <a:cxnLst>
                  <a:cxn ang="T6">
                    <a:pos x="T0" y="T1"/>
                  </a:cxn>
                  <a:cxn ang="T7">
                    <a:pos x="T2" y="T3"/>
                  </a:cxn>
                  <a:cxn ang="T8">
                    <a:pos x="T4" y="T5"/>
                  </a:cxn>
                </a:cxnLst>
                <a:rect l="T9" t="T10" r="T11" b="T12"/>
                <a:pathLst>
                  <a:path w="311" h="101">
                    <a:moveTo>
                      <a:pt x="0" y="0"/>
                    </a:moveTo>
                    <a:lnTo>
                      <a:pt x="46" y="101"/>
                    </a:lnTo>
                    <a:lnTo>
                      <a:pt x="311" y="101"/>
                    </a:lnTo>
                  </a:path>
                </a:pathLst>
              </a:custGeom>
              <a:noFill/>
              <a:ln w="5715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pic>
        <p:nvPicPr>
          <p:cNvPr id="4" name="Picture 3">
            <a:extLst>
              <a:ext uri="{FF2B5EF4-FFF2-40B4-BE49-F238E27FC236}">
                <a16:creationId xmlns:a16="http://schemas.microsoft.com/office/drawing/2014/main" id="{7A83966A-412A-DF4B-895C-B69BE472FA6E}"/>
              </a:ext>
            </a:extLst>
          </p:cNvPr>
          <p:cNvPicPr>
            <a:picLocks noChangeAspect="1"/>
          </p:cNvPicPr>
          <p:nvPr/>
        </p:nvPicPr>
        <p:blipFill>
          <a:blip r:embed="rId11"/>
          <a:stretch>
            <a:fillRect/>
          </a:stretch>
        </p:blipFill>
        <p:spPr>
          <a:xfrm>
            <a:off x="375692" y="2898774"/>
            <a:ext cx="3239839" cy="2022287"/>
          </a:xfrm>
          <a:prstGeom prst="rect">
            <a:avLst/>
          </a:prstGeom>
        </p:spPr>
      </p:pic>
    </p:spTree>
    <p:extLst>
      <p:ext uri="{BB962C8B-B14F-4D97-AF65-F5344CB8AC3E}">
        <p14:creationId xmlns:p14="http://schemas.microsoft.com/office/powerpoint/2010/main" val="581241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46"/>
                                        </p:tgtEl>
                                        <p:attrNameLst>
                                          <p:attrName>style.visibility</p:attrName>
                                        </p:attrNameLst>
                                      </p:cBhvr>
                                      <p:to>
                                        <p:strVal val="visible"/>
                                      </p:to>
                                    </p:set>
                                    <p:animEffect transition="in" filter="wipe(left)">
                                      <p:cBhvr>
                                        <p:cTn id="7" dur="500"/>
                                        <p:tgtEl>
                                          <p:spTgt spid="398346"/>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8358"/>
                                        </p:tgtEl>
                                        <p:attrNameLst>
                                          <p:attrName>style.visibility</p:attrName>
                                        </p:attrNameLst>
                                      </p:cBhvr>
                                      <p:to>
                                        <p:strVal val="visible"/>
                                      </p:to>
                                    </p:set>
                                    <p:animEffect transition="in" filter="wipe(left)">
                                      <p:cBhvr>
                                        <p:cTn id="12" dur="500"/>
                                        <p:tgtEl>
                                          <p:spTgt spid="398358"/>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8369">
                                            <p:txEl>
                                              <p:pRg st="0" end="0"/>
                                            </p:txEl>
                                          </p:spTgt>
                                        </p:tgtEl>
                                        <p:attrNameLst>
                                          <p:attrName>style.visibility</p:attrName>
                                        </p:attrNameLst>
                                      </p:cBhvr>
                                      <p:to>
                                        <p:strVal val="visible"/>
                                      </p:to>
                                    </p:set>
                                    <p:animEffect transition="in" filter="wipe(left)">
                                      <p:cBhvr>
                                        <p:cTn id="17" dur="500"/>
                                        <p:tgtEl>
                                          <p:spTgt spid="398369">
                                            <p:txEl>
                                              <p:pRg st="0" end="0"/>
                                            </p:txEl>
                                          </p:spTgt>
                                        </p:tgtEl>
                                      </p:cBhvr>
                                    </p:animEffect>
                                  </p:childTnLst>
                                </p:cTn>
                              </p:par>
                            </p:childTnLst>
                          </p:cTn>
                        </p:par>
                        <p:par>
                          <p:cTn id="18" fill="hold" nodeType="afterGroup">
                            <p:stCondLst>
                              <p:cond delay="500"/>
                            </p:stCondLst>
                            <p:childTnLst>
                              <p:par>
                                <p:cTn id="19" presetID="22" presetClass="entr" presetSubtype="8" fill="hold" nodeType="afterEffect">
                                  <p:stCondLst>
                                    <p:cond delay="0"/>
                                  </p:stCondLst>
                                  <p:childTnLst>
                                    <p:set>
                                      <p:cBhvr>
                                        <p:cTn id="20" dur="1" fill="hold">
                                          <p:stCondLst>
                                            <p:cond delay="0"/>
                                          </p:stCondLst>
                                        </p:cTn>
                                        <p:tgtEl>
                                          <p:spTgt spid="398360"/>
                                        </p:tgtEl>
                                        <p:attrNameLst>
                                          <p:attrName>style.visibility</p:attrName>
                                        </p:attrNameLst>
                                      </p:cBhvr>
                                      <p:to>
                                        <p:strVal val="visible"/>
                                      </p:to>
                                    </p:set>
                                    <p:animEffect transition="in" filter="wipe(left)">
                                      <p:cBhvr>
                                        <p:cTn id="21" dur="500"/>
                                        <p:tgtEl>
                                          <p:spTgt spid="398360"/>
                                        </p:tgtEl>
                                      </p:cBhvr>
                                    </p:animEffect>
                                  </p:childTnLst>
                                  <p:subTnLst>
                                    <p:audio>
                                      <p:cMediaNode>
                                        <p:cTn display="0" masterRel="sameClick">
                                          <p:stCondLst>
                                            <p:cond evt="begin" delay="0">
                                              <p:tn val="19"/>
                                            </p:cond>
                                          </p:stCondLst>
                                          <p:endCondLst>
                                            <p:cond evt="onStopAudio" delay="0">
                                              <p:tgtEl>
                                                <p:sldTgt/>
                                              </p:tgtEl>
                                            </p:cond>
                                          </p:endCondLst>
                                        </p:cTn>
                                        <p:tgtEl>
                                          <p:sndTgt r:embed="rId5" name="Arrow"/>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8359"/>
                                        </p:tgtEl>
                                        <p:attrNameLst>
                                          <p:attrName>style.visibility</p:attrName>
                                        </p:attrNameLst>
                                      </p:cBhvr>
                                      <p:to>
                                        <p:strVal val="visible"/>
                                      </p:to>
                                    </p:set>
                                    <p:animEffect transition="in" filter="wipe(left)">
                                      <p:cBhvr>
                                        <p:cTn id="26" dur="500"/>
                                        <p:tgtEl>
                                          <p:spTgt spid="398359"/>
                                        </p:tgtEl>
                                      </p:cBhvr>
                                    </p:animEffect>
                                  </p:childTnLst>
                                  <p:subTnLst>
                                    <p:audio>
                                      <p:cMediaNode>
                                        <p:cTn display="0" masterRel="sameClick">
                                          <p:stCondLst>
                                            <p:cond evt="begin" delay="0">
                                              <p:tn val="24"/>
                                            </p:cond>
                                          </p:stCondLst>
                                          <p:endCondLst>
                                            <p:cond evt="onStopAudio" delay="0">
                                              <p:tgtEl>
                                                <p:sldTgt/>
                                              </p:tgtEl>
                                            </p:cond>
                                          </p:endCondLst>
                                        </p:cTn>
                                        <p:tgtEl>
                                          <p:sndTgt r:embed="rId6" name="Chimes"/>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7"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69" grpId="0" build="p" autoUpdateAnimBg="0"/>
      <p:bldP spid="398346" grpId="0" animBg="1" autoUpdateAnimBg="0"/>
      <p:bldP spid="398358" grpId="0" animBg="1" autoUpdateAnimBg="0"/>
      <p:bldP spid="398359"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6" name="Picture 2">
            <a:extLst>
              <a:ext uri="{FF2B5EF4-FFF2-40B4-BE49-F238E27FC236}">
                <a16:creationId xmlns:a16="http://schemas.microsoft.com/office/drawing/2014/main" id="{2246D989-6EB3-0242-A0BC-5094D0A6C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25" y="5013325"/>
            <a:ext cx="2851150" cy="1736725"/>
          </a:xfrm>
          <a:prstGeom prst="rect">
            <a:avLst/>
          </a:prstGeom>
          <a:noFill/>
          <a:ln w="9525">
            <a:solidFill>
              <a:srgbClr val="201A17"/>
            </a:solidFill>
            <a:miter lim="800000"/>
            <a:headEnd/>
            <a:tailEnd/>
          </a:ln>
          <a:effectLst>
            <a:outerShdw dist="35921" dir="2700000" algn="ctr" rotWithShape="0">
              <a:srgbClr val="201A17">
                <a:alpha val="75000"/>
              </a:srgbClr>
            </a:outerShdw>
          </a:effectLst>
          <a:extLst>
            <a:ext uri="{909E8E84-426E-40DD-AFC4-6F175D3DCCD1}">
              <a14:hiddenFill xmlns:a14="http://schemas.microsoft.com/office/drawing/2010/main">
                <a:solidFill>
                  <a:srgbClr val="FFFFFF"/>
                </a:solidFill>
              </a14:hiddenFill>
            </a:ext>
          </a:extLst>
        </p:spPr>
      </p:pic>
      <p:sp>
        <p:nvSpPr>
          <p:cNvPr id="51203" name="Rectangle 3">
            <a:extLst>
              <a:ext uri="{FF2B5EF4-FFF2-40B4-BE49-F238E27FC236}">
                <a16:creationId xmlns:a16="http://schemas.microsoft.com/office/drawing/2014/main" id="{836C827A-1B7A-E242-B8A8-800376442405}"/>
              </a:ext>
            </a:extLst>
          </p:cNvPr>
          <p:cNvSpPr>
            <a:spLocks noGrp="1" noChangeArrowheads="1"/>
          </p:cNvSpPr>
          <p:nvPr>
            <p:ph type="title"/>
          </p:nvPr>
        </p:nvSpPr>
        <p:spPr/>
        <p:txBody>
          <a:bodyPr/>
          <a:lstStyle/>
          <a:p>
            <a:pPr eaLnBrk="1" hangingPunct="1"/>
            <a:r>
              <a:rPr lang="en-US" altLang="en-US"/>
              <a:t>Sex linked traits</a:t>
            </a:r>
          </a:p>
        </p:txBody>
      </p:sp>
      <p:sp>
        <p:nvSpPr>
          <p:cNvPr id="492548" name="Rectangle 4" descr="Rectangle: Click to edit Master text styles&#13;&#10;Second level&#13;&#10;Third level&#13;&#10;Fourth level&#13;&#10;Fifth level">
            <a:extLst>
              <a:ext uri="{FF2B5EF4-FFF2-40B4-BE49-F238E27FC236}">
                <a16:creationId xmlns:a16="http://schemas.microsoft.com/office/drawing/2014/main" id="{35B89BA4-542B-6743-B3E8-5747132683B4}"/>
              </a:ext>
            </a:extLst>
          </p:cNvPr>
          <p:cNvSpPr>
            <a:spLocks noGrp="1" noChangeArrowheads="1"/>
          </p:cNvSpPr>
          <p:nvPr>
            <p:ph type="body" idx="1"/>
          </p:nvPr>
        </p:nvSpPr>
        <p:spPr>
          <a:xfrm>
            <a:off x="709613" y="1357313"/>
            <a:ext cx="8167687" cy="3681412"/>
          </a:xfrm>
        </p:spPr>
        <p:txBody>
          <a:bodyPr/>
          <a:lstStyle/>
          <a:p>
            <a:pPr eaLnBrk="1" hangingPunct="1"/>
            <a:r>
              <a:rPr lang="en-US" altLang="en-US" sz="2200" dirty="0"/>
              <a:t>Genes are on </a:t>
            </a:r>
            <a:r>
              <a:rPr lang="en-US" altLang="en-US" sz="2200" u="sng" dirty="0">
                <a:solidFill>
                  <a:srgbClr val="CC0000"/>
                </a:solidFill>
              </a:rPr>
              <a:t>sex chromosomes</a:t>
            </a:r>
            <a:endParaRPr lang="en-US" altLang="en-US" sz="2200" dirty="0"/>
          </a:p>
          <a:p>
            <a:pPr lvl="1" eaLnBrk="1" hangingPunct="1"/>
            <a:r>
              <a:rPr lang="en-US" altLang="en-US" sz="2000" dirty="0">
                <a:ea typeface="ＭＳ Ｐゴシック" panose="020B0600070205080204" pitchFamily="34" charset="-128"/>
              </a:rPr>
              <a:t>as opposed to </a:t>
            </a:r>
            <a:r>
              <a:rPr lang="en-US" altLang="en-US" sz="2000" u="sng" dirty="0">
                <a:solidFill>
                  <a:srgbClr val="CC0000"/>
                </a:solidFill>
                <a:ea typeface="ＭＳ Ｐゴシック" panose="020B0600070205080204" pitchFamily="34" charset="-128"/>
              </a:rPr>
              <a:t>autosomal</a:t>
            </a:r>
            <a:r>
              <a:rPr lang="en-US" altLang="en-US" sz="2000" dirty="0">
                <a:ea typeface="ＭＳ Ｐゴシック" panose="020B0600070205080204" pitchFamily="34" charset="-128"/>
              </a:rPr>
              <a:t> chromosomes</a:t>
            </a:r>
          </a:p>
          <a:p>
            <a:pPr lvl="1" eaLnBrk="1" hangingPunct="1"/>
            <a:r>
              <a:rPr lang="en-US" altLang="en-US" sz="2000" dirty="0">
                <a:ea typeface="ＭＳ Ｐゴシック" panose="020B0600070205080204" pitchFamily="34" charset="-128"/>
              </a:rPr>
              <a:t>first discovered by T.H. Morgan at Columbia U.</a:t>
            </a:r>
          </a:p>
          <a:p>
            <a:pPr lvl="1" eaLnBrk="1" hangingPunct="1"/>
            <a:r>
              <a:rPr lang="en-US" altLang="en-US" sz="2000" i="1" dirty="0">
                <a:ea typeface="ＭＳ Ｐゴシック" panose="020B0600070205080204" pitchFamily="34" charset="-128"/>
              </a:rPr>
              <a:t>Drosophila</a:t>
            </a:r>
            <a:r>
              <a:rPr lang="en-US" altLang="en-US" sz="2000" dirty="0">
                <a:ea typeface="ＭＳ Ｐゴシック" panose="020B0600070205080204" pitchFamily="34" charset="-128"/>
              </a:rPr>
              <a:t> breeding</a:t>
            </a:r>
          </a:p>
          <a:p>
            <a:pPr lvl="2" eaLnBrk="1" hangingPunct="1"/>
            <a:r>
              <a:rPr lang="en-US" altLang="en-US" sz="1800" dirty="0">
                <a:ea typeface="ＭＳ Ｐゴシック" panose="020B0600070205080204" pitchFamily="34" charset="-128"/>
              </a:rPr>
              <a:t>good genetic subject</a:t>
            </a:r>
          </a:p>
          <a:p>
            <a:pPr lvl="3" eaLnBrk="1" hangingPunct="1">
              <a:lnSpc>
                <a:spcPct val="110000"/>
              </a:lnSpc>
            </a:pPr>
            <a:r>
              <a:rPr lang="en-US" altLang="en-US" sz="1600" dirty="0">
                <a:ea typeface="ＭＳ Ｐゴシック" panose="020B0600070205080204" pitchFamily="34" charset="-128"/>
              </a:rPr>
              <a:t>prolific</a:t>
            </a:r>
          </a:p>
          <a:p>
            <a:pPr lvl="3" eaLnBrk="1" hangingPunct="1">
              <a:lnSpc>
                <a:spcPct val="110000"/>
              </a:lnSpc>
            </a:pPr>
            <a:r>
              <a:rPr lang="en-US" altLang="en-US" sz="1600" dirty="0">
                <a:ea typeface="ＭＳ Ｐゴシック" panose="020B0600070205080204" pitchFamily="34" charset="-128"/>
              </a:rPr>
              <a:t>2 week generations</a:t>
            </a:r>
          </a:p>
          <a:p>
            <a:pPr lvl="3" eaLnBrk="1" hangingPunct="1">
              <a:lnSpc>
                <a:spcPct val="110000"/>
              </a:lnSpc>
            </a:pPr>
            <a:r>
              <a:rPr lang="en-US" altLang="en-US" sz="1600" dirty="0">
                <a:ea typeface="ＭＳ Ｐゴシック" panose="020B0600070205080204" pitchFamily="34" charset="-128"/>
              </a:rPr>
              <a:t>4 pairs of chromosomes</a:t>
            </a:r>
          </a:p>
          <a:p>
            <a:pPr lvl="3" eaLnBrk="1" hangingPunct="1">
              <a:lnSpc>
                <a:spcPct val="110000"/>
              </a:lnSpc>
            </a:pPr>
            <a:r>
              <a:rPr lang="en-US" altLang="en-US" sz="1600" dirty="0">
                <a:ea typeface="ＭＳ Ｐゴシック" panose="020B0600070205080204" pitchFamily="34" charset="-128"/>
              </a:rPr>
              <a:t>XX=female, XY=male</a:t>
            </a:r>
          </a:p>
        </p:txBody>
      </p:sp>
      <p:pic>
        <p:nvPicPr>
          <p:cNvPr id="492549" name="Picture 5">
            <a:extLst>
              <a:ext uri="{FF2B5EF4-FFF2-40B4-BE49-F238E27FC236}">
                <a16:creationId xmlns:a16="http://schemas.microsoft.com/office/drawing/2014/main" id="{E997515E-882D-F040-9522-6BC3BF773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333750"/>
            <a:ext cx="2794000" cy="3416300"/>
          </a:xfrm>
          <a:prstGeom prst="rect">
            <a:avLst/>
          </a:prstGeom>
          <a:noFill/>
          <a:ln w="9525">
            <a:solidFill>
              <a:srgbClr val="201A17"/>
            </a:solidFill>
            <a:miter lim="800000"/>
            <a:headEnd/>
            <a:tailEnd/>
          </a:ln>
          <a:effectLst>
            <a:outerShdw dist="35921" dir="2700000" algn="ctr" rotWithShape="0">
              <a:srgbClr val="201A17">
                <a:alpha val="75000"/>
              </a:srgbClr>
            </a:outerShdw>
          </a:effectLst>
          <a:extLst>
            <a:ext uri="{909E8E84-426E-40DD-AFC4-6F175D3DCCD1}">
              <a14:hiddenFill xmlns:a14="http://schemas.microsoft.com/office/drawing/2010/main">
                <a:solidFill>
                  <a:srgbClr val="FFFFFF"/>
                </a:solidFill>
              </a14:hiddenFill>
            </a:ext>
          </a:extLst>
        </p:spPr>
      </p:pic>
      <p:sp>
        <p:nvSpPr>
          <p:cNvPr id="51206" name="Rectangle 6">
            <a:extLst>
              <a:ext uri="{FF2B5EF4-FFF2-40B4-BE49-F238E27FC236}">
                <a16:creationId xmlns:a16="http://schemas.microsoft.com/office/drawing/2014/main" id="{0D285C5E-ECEA-0643-AF69-ACDFB074DA0F}"/>
              </a:ext>
            </a:extLst>
          </p:cNvPr>
          <p:cNvSpPr>
            <a:spLocks noChangeArrowheads="1"/>
          </p:cNvSpPr>
          <p:nvPr/>
        </p:nvSpPr>
        <p:spPr bwMode="auto">
          <a:xfrm>
            <a:off x="6610350" y="304800"/>
            <a:ext cx="24653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400" b="1">
                <a:solidFill>
                  <a:srgbClr val="0F116A"/>
                </a:solidFill>
              </a:rPr>
              <a:t>1910 </a:t>
            </a:r>
            <a:r>
              <a:rPr lang="en-US" altLang="en-US" sz="3400" b="1">
                <a:solidFill>
                  <a:srgbClr val="000005"/>
                </a:solidFill>
              </a:rPr>
              <a:t>| </a:t>
            </a:r>
            <a:r>
              <a:rPr lang="en-US" altLang="en-US" sz="3400" b="1">
                <a:solidFill>
                  <a:srgbClr val="CC0000"/>
                </a:solidFill>
              </a:rPr>
              <a:t>1933</a:t>
            </a:r>
          </a:p>
        </p:txBody>
      </p:sp>
      <p:pic>
        <p:nvPicPr>
          <p:cNvPr id="492551" name="Picture 7" descr="15-02-EyeColor">
            <a:extLst>
              <a:ext uri="{FF2B5EF4-FFF2-40B4-BE49-F238E27FC236}">
                <a16:creationId xmlns:a16="http://schemas.microsoft.com/office/drawing/2014/main" id="{AA798C93-B80A-9A4F-917A-8CD58E039C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0391" b="4454"/>
          <a:stretch>
            <a:fillRect/>
          </a:stretch>
        </p:blipFill>
        <p:spPr bwMode="auto">
          <a:xfrm>
            <a:off x="49213" y="5037138"/>
            <a:ext cx="3151187" cy="1712912"/>
          </a:xfrm>
          <a:prstGeom prst="rect">
            <a:avLst/>
          </a:prstGeom>
          <a:noFill/>
          <a:ln w="9525">
            <a:solidFill>
              <a:srgbClr val="201A17"/>
            </a:solidFill>
            <a:miter lim="800000"/>
            <a:headEnd/>
            <a:tailEnd/>
          </a:ln>
          <a:effectLst>
            <a:outerShdw dist="35921" dir="2700000" algn="ctr" rotWithShape="0">
              <a:srgbClr val="201A17"/>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059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2548">
                                            <p:txEl>
                                              <p:pRg st="0" end="0"/>
                                            </p:txEl>
                                          </p:spTgt>
                                        </p:tgtEl>
                                        <p:attrNameLst>
                                          <p:attrName>style.visibility</p:attrName>
                                        </p:attrNameLst>
                                      </p:cBhvr>
                                      <p:to>
                                        <p:strVal val="visible"/>
                                      </p:to>
                                    </p:set>
                                    <p:anim calcmode="lin" valueType="num">
                                      <p:cBhvr additive="base">
                                        <p:cTn id="7" dur="500" fill="hold"/>
                                        <p:tgtEl>
                                          <p:spTgt spid="49254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254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2548">
                                            <p:txEl>
                                              <p:pRg st="1" end="1"/>
                                            </p:txEl>
                                          </p:spTgt>
                                        </p:tgtEl>
                                        <p:attrNameLst>
                                          <p:attrName>style.visibility</p:attrName>
                                        </p:attrNameLst>
                                      </p:cBhvr>
                                      <p:to>
                                        <p:strVal val="visible"/>
                                      </p:to>
                                    </p:set>
                                    <p:anim calcmode="lin" valueType="num">
                                      <p:cBhvr additive="base">
                                        <p:cTn id="13" dur="500" fill="hold"/>
                                        <p:tgtEl>
                                          <p:spTgt spid="49254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254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2548">
                                            <p:txEl>
                                              <p:pRg st="2" end="2"/>
                                            </p:txEl>
                                          </p:spTgt>
                                        </p:tgtEl>
                                        <p:attrNameLst>
                                          <p:attrName>style.visibility</p:attrName>
                                        </p:attrNameLst>
                                      </p:cBhvr>
                                      <p:to>
                                        <p:strVal val="visible"/>
                                      </p:to>
                                    </p:set>
                                    <p:anim calcmode="lin" valueType="num">
                                      <p:cBhvr additive="base">
                                        <p:cTn id="19" dur="500" fill="hold"/>
                                        <p:tgtEl>
                                          <p:spTgt spid="49254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254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2548">
                                            <p:txEl>
                                              <p:pRg st="3" end="3"/>
                                            </p:txEl>
                                          </p:spTgt>
                                        </p:tgtEl>
                                        <p:attrNameLst>
                                          <p:attrName>style.visibility</p:attrName>
                                        </p:attrNameLst>
                                      </p:cBhvr>
                                      <p:to>
                                        <p:strVal val="visible"/>
                                      </p:to>
                                    </p:set>
                                    <p:anim calcmode="lin" valueType="num">
                                      <p:cBhvr additive="base">
                                        <p:cTn id="25" dur="500" fill="hold"/>
                                        <p:tgtEl>
                                          <p:spTgt spid="49254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254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2548">
                                            <p:txEl>
                                              <p:pRg st="4" end="4"/>
                                            </p:txEl>
                                          </p:spTgt>
                                        </p:tgtEl>
                                        <p:attrNameLst>
                                          <p:attrName>style.visibility</p:attrName>
                                        </p:attrNameLst>
                                      </p:cBhvr>
                                      <p:to>
                                        <p:strVal val="visible"/>
                                      </p:to>
                                    </p:set>
                                    <p:anim calcmode="lin" valueType="num">
                                      <p:cBhvr additive="base">
                                        <p:cTn id="31" dur="500" fill="hold"/>
                                        <p:tgtEl>
                                          <p:spTgt spid="492548">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254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2548">
                                            <p:txEl>
                                              <p:pRg st="5" end="5"/>
                                            </p:txEl>
                                          </p:spTgt>
                                        </p:tgtEl>
                                        <p:attrNameLst>
                                          <p:attrName>style.visibility</p:attrName>
                                        </p:attrNameLst>
                                      </p:cBhvr>
                                      <p:to>
                                        <p:strVal val="visible"/>
                                      </p:to>
                                    </p:set>
                                    <p:anim calcmode="lin" valueType="num">
                                      <p:cBhvr additive="base">
                                        <p:cTn id="37" dur="500" fill="hold"/>
                                        <p:tgtEl>
                                          <p:spTgt spid="492548">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254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492548">
                                            <p:txEl>
                                              <p:pRg st="6" end="6"/>
                                            </p:txEl>
                                          </p:spTgt>
                                        </p:tgtEl>
                                        <p:attrNameLst>
                                          <p:attrName>style.visibility</p:attrName>
                                        </p:attrNameLst>
                                      </p:cBhvr>
                                      <p:to>
                                        <p:strVal val="visible"/>
                                      </p:to>
                                    </p:set>
                                    <p:anim calcmode="lin" valueType="num">
                                      <p:cBhvr additive="base">
                                        <p:cTn id="41" dur="500" fill="hold"/>
                                        <p:tgtEl>
                                          <p:spTgt spid="492548">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9254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492548">
                                            <p:txEl>
                                              <p:pRg st="7" end="7"/>
                                            </p:txEl>
                                          </p:spTgt>
                                        </p:tgtEl>
                                        <p:attrNameLst>
                                          <p:attrName>style.visibility</p:attrName>
                                        </p:attrNameLst>
                                      </p:cBhvr>
                                      <p:to>
                                        <p:strVal val="visible"/>
                                      </p:to>
                                    </p:set>
                                    <p:anim calcmode="lin" valueType="num">
                                      <p:cBhvr additive="base">
                                        <p:cTn id="45" dur="500" fill="hold"/>
                                        <p:tgtEl>
                                          <p:spTgt spid="492548">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9254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par>
                                <p:cTn id="47" presetID="2" presetClass="entr" presetSubtype="8" fill="hold" grpId="0" nodeType="withEffect">
                                  <p:stCondLst>
                                    <p:cond delay="0"/>
                                  </p:stCondLst>
                                  <p:childTnLst>
                                    <p:set>
                                      <p:cBhvr>
                                        <p:cTn id="48" dur="1" fill="hold">
                                          <p:stCondLst>
                                            <p:cond delay="0"/>
                                          </p:stCondLst>
                                        </p:cTn>
                                        <p:tgtEl>
                                          <p:spTgt spid="492548">
                                            <p:txEl>
                                              <p:pRg st="8" end="8"/>
                                            </p:txEl>
                                          </p:spTgt>
                                        </p:tgtEl>
                                        <p:attrNameLst>
                                          <p:attrName>style.visibility</p:attrName>
                                        </p:attrNameLst>
                                      </p:cBhvr>
                                      <p:to>
                                        <p:strVal val="visible"/>
                                      </p:to>
                                    </p:set>
                                    <p:anim calcmode="lin" valueType="num">
                                      <p:cBhvr additive="base">
                                        <p:cTn id="49" dur="500" fill="hold"/>
                                        <p:tgtEl>
                                          <p:spTgt spid="49254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9254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a:extLst>
              <a:ext uri="{FF2B5EF4-FFF2-40B4-BE49-F238E27FC236}">
                <a16:creationId xmlns:a16="http://schemas.microsoft.com/office/drawing/2014/main" id="{F8584A51-2F73-2249-A3CB-6698471FE6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390525"/>
            <a:ext cx="855345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4595" name="AutoShape 3">
            <a:extLst>
              <a:ext uri="{FF2B5EF4-FFF2-40B4-BE49-F238E27FC236}">
                <a16:creationId xmlns:a16="http://schemas.microsoft.com/office/drawing/2014/main" id="{5213D1C2-3662-AC46-A5D6-B62D7E27D7AF}"/>
              </a:ext>
            </a:extLst>
          </p:cNvPr>
          <p:cNvSpPr>
            <a:spLocks noChangeArrowheads="1"/>
          </p:cNvSpPr>
          <p:nvPr/>
        </p:nvSpPr>
        <p:spPr bwMode="auto">
          <a:xfrm>
            <a:off x="2376488" y="2078038"/>
            <a:ext cx="4389437" cy="2270125"/>
          </a:xfrm>
          <a:prstGeom prst="roundRect">
            <a:avLst>
              <a:gd name="adj" fmla="val 16667"/>
            </a:avLst>
          </a:prstGeom>
          <a:solidFill>
            <a:srgbClr val="FFCC18">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140000"/>
              </a:lnSpc>
            </a:pPr>
            <a:r>
              <a:rPr lang="en-US" altLang="en-US" sz="4600" b="1">
                <a:solidFill>
                  <a:srgbClr val="0F116A"/>
                </a:solidFill>
              </a:rPr>
              <a:t>autosomal</a:t>
            </a:r>
            <a:br>
              <a:rPr lang="en-US" altLang="en-US" sz="4600" b="1">
                <a:solidFill>
                  <a:srgbClr val="0F116A"/>
                </a:solidFill>
              </a:rPr>
            </a:br>
            <a:r>
              <a:rPr lang="en-US" altLang="en-US" sz="4600" b="1">
                <a:solidFill>
                  <a:srgbClr val="0F116A"/>
                </a:solidFill>
              </a:rPr>
              <a:t>chromosomes</a:t>
            </a:r>
          </a:p>
        </p:txBody>
      </p:sp>
      <p:sp>
        <p:nvSpPr>
          <p:cNvPr id="53252" name="Rectangle 4">
            <a:extLst>
              <a:ext uri="{FF2B5EF4-FFF2-40B4-BE49-F238E27FC236}">
                <a16:creationId xmlns:a16="http://schemas.microsoft.com/office/drawing/2014/main" id="{AC15C151-40DA-F848-AF7A-BE4AEC8BCB6F}"/>
              </a:ext>
            </a:extLst>
          </p:cNvPr>
          <p:cNvSpPr>
            <a:spLocks noChangeArrowheads="1"/>
          </p:cNvSpPr>
          <p:nvPr/>
        </p:nvSpPr>
        <p:spPr bwMode="auto">
          <a:xfrm>
            <a:off x="342900" y="487363"/>
            <a:ext cx="1368425" cy="455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4597" name="Oval 5">
            <a:extLst>
              <a:ext uri="{FF2B5EF4-FFF2-40B4-BE49-F238E27FC236}">
                <a16:creationId xmlns:a16="http://schemas.microsoft.com/office/drawing/2014/main" id="{B8ACA95F-468A-5648-B87B-90DA55F95B1B}"/>
              </a:ext>
            </a:extLst>
          </p:cNvPr>
          <p:cNvSpPr>
            <a:spLocks noChangeArrowheads="1"/>
          </p:cNvSpPr>
          <p:nvPr/>
        </p:nvSpPr>
        <p:spPr bwMode="auto">
          <a:xfrm>
            <a:off x="5905500" y="5405438"/>
            <a:ext cx="3048000" cy="1357312"/>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94598" name="AutoShape 6">
            <a:extLst>
              <a:ext uri="{FF2B5EF4-FFF2-40B4-BE49-F238E27FC236}">
                <a16:creationId xmlns:a16="http://schemas.microsoft.com/office/drawing/2014/main" id="{DD0B1A4A-6894-B041-A0F7-5ACBB465D5C3}"/>
              </a:ext>
            </a:extLst>
          </p:cNvPr>
          <p:cNvSpPr>
            <a:spLocks noChangeArrowheads="1"/>
          </p:cNvSpPr>
          <p:nvPr/>
        </p:nvSpPr>
        <p:spPr bwMode="auto">
          <a:xfrm>
            <a:off x="6816725" y="5445125"/>
            <a:ext cx="2327275" cy="660400"/>
          </a:xfrm>
          <a:prstGeom prst="roundRect">
            <a:avLst>
              <a:gd name="adj" fmla="val 16667"/>
            </a:avLst>
          </a:prstGeom>
          <a:solidFill>
            <a:schemeClr val="bg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0000"/>
              </a:lnSpc>
            </a:pPr>
            <a:r>
              <a:rPr lang="en-US" altLang="en-US" b="1">
                <a:solidFill>
                  <a:srgbClr val="CC0000"/>
                </a:solidFill>
              </a:rPr>
              <a:t>sex</a:t>
            </a:r>
            <a:br>
              <a:rPr lang="en-US" altLang="en-US" b="1">
                <a:solidFill>
                  <a:srgbClr val="CC0000"/>
                </a:solidFill>
              </a:rPr>
            </a:br>
            <a:r>
              <a:rPr lang="en-US" altLang="en-US" b="1">
                <a:solidFill>
                  <a:srgbClr val="CC0000"/>
                </a:solidFill>
              </a:rPr>
              <a:t>chromosomes</a:t>
            </a:r>
            <a:endParaRPr lang="en-US" altLang="en-US" sz="3600" b="1">
              <a:solidFill>
                <a:schemeClr val="tx2"/>
              </a:solidFill>
            </a:endParaRPr>
          </a:p>
        </p:txBody>
      </p:sp>
      <p:sp>
        <p:nvSpPr>
          <p:cNvPr id="53255" name="Rectangle 7">
            <a:extLst>
              <a:ext uri="{FF2B5EF4-FFF2-40B4-BE49-F238E27FC236}">
                <a16:creationId xmlns:a16="http://schemas.microsoft.com/office/drawing/2014/main" id="{CDA7C9E5-BB44-8846-8F91-2222CC97122B}"/>
              </a:ext>
            </a:extLst>
          </p:cNvPr>
          <p:cNvSpPr>
            <a:spLocks noGrp="1" noChangeArrowheads="1"/>
          </p:cNvSpPr>
          <p:nvPr>
            <p:ph type="title"/>
          </p:nvPr>
        </p:nvSpPr>
        <p:spPr>
          <a:xfrm>
            <a:off x="482600" y="534988"/>
            <a:ext cx="8153400" cy="762000"/>
          </a:xfrm>
          <a:noFill/>
        </p:spPr>
        <p:txBody>
          <a:bodyPr/>
          <a:lstStyle/>
          <a:p>
            <a:pPr eaLnBrk="1" hangingPunct="1"/>
            <a:r>
              <a:rPr lang="en-US" altLang="en-US" sz="3200"/>
              <a:t>Classes of chromosomes</a:t>
            </a:r>
            <a:endParaRPr lang="en-US" altLang="en-US" sz="4000"/>
          </a:p>
        </p:txBody>
      </p:sp>
    </p:spTree>
    <p:extLst>
      <p:ext uri="{BB962C8B-B14F-4D97-AF65-F5344CB8AC3E}">
        <p14:creationId xmlns:p14="http://schemas.microsoft.com/office/powerpoint/2010/main" val="1963146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595"/>
                                        </p:tgtEl>
                                        <p:attrNameLst>
                                          <p:attrName>style.visibility</p:attrName>
                                        </p:attrNameLst>
                                      </p:cBhvr>
                                      <p:to>
                                        <p:strVal val="visible"/>
                                      </p:to>
                                    </p:set>
                                    <p:animEffect transition="in" filter="wipe(left)">
                                      <p:cBhvr>
                                        <p:cTn id="7" dur="500"/>
                                        <p:tgtEl>
                                          <p:spTgt spid="49459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4597"/>
                                        </p:tgtEl>
                                        <p:attrNameLst>
                                          <p:attrName>style.visibility</p:attrName>
                                        </p:attrNameLst>
                                      </p:cBhvr>
                                      <p:to>
                                        <p:strVal val="visible"/>
                                      </p:to>
                                    </p:set>
                                    <p:animEffect transition="in" filter="wipe(left)">
                                      <p:cBhvr>
                                        <p:cTn id="12" dur="500"/>
                                        <p:tgtEl>
                                          <p:spTgt spid="494597"/>
                                        </p:tgtEl>
                                      </p:cBhvr>
                                    </p:animEffect>
                                  </p:childTnLst>
                                  <p:subTnLst>
                                    <p:audio>
                                      <p:cMediaNode>
                                        <p:cTn display="0" masterRel="sameClick">
                                          <p:stCondLst>
                                            <p:cond evt="begin" delay="0">
                                              <p:tn val="10"/>
                                            </p:cond>
                                          </p:stCondLst>
                                          <p:endCondLst>
                                            <p:cond evt="onStopAudio" delay="0">
                                              <p:tgtEl>
                                                <p:sldTgt/>
                                              </p:tgtEl>
                                            </p:cond>
                                          </p:endCondLst>
                                        </p:cTn>
                                        <p:tgtEl>
                                          <p:sndTgt r:embed="rId4" name="Vibro Up"/>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4598">
                                            <p:txEl>
                                              <p:pRg st="0" end="0"/>
                                            </p:txEl>
                                          </p:spTgt>
                                        </p:tgtEl>
                                        <p:attrNameLst>
                                          <p:attrName>style.visibility</p:attrName>
                                        </p:attrNameLst>
                                      </p:cBhvr>
                                      <p:to>
                                        <p:strVal val="visible"/>
                                      </p:to>
                                    </p:set>
                                    <p:animEffect transition="in" filter="wipe(left)">
                                      <p:cBhvr>
                                        <p:cTn id="17" dur="500"/>
                                        <p:tgtEl>
                                          <p:spTgt spid="49459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animBg="1" autoUpdateAnimBg="0"/>
      <p:bldP spid="494597" grpId="0" animBg="1"/>
      <p:bldP spid="494598"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2" name="Picture 2" descr="penguinL">
            <a:extLst>
              <a:ext uri="{FF2B5EF4-FFF2-40B4-BE49-F238E27FC236}">
                <a16:creationId xmlns:a16="http://schemas.microsoft.com/office/drawing/2014/main" id="{1B8355A1-CCED-E44A-B216-34646EC1919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69238" y="3662363"/>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43" name="AutoShape 3">
            <a:extLst>
              <a:ext uri="{FF2B5EF4-FFF2-40B4-BE49-F238E27FC236}">
                <a16:creationId xmlns:a16="http://schemas.microsoft.com/office/drawing/2014/main" id="{D7878527-8C16-0243-9D8E-3A5D9CDA8C69}"/>
              </a:ext>
            </a:extLst>
          </p:cNvPr>
          <p:cNvSpPr>
            <a:spLocks noChangeArrowheads="1"/>
          </p:cNvSpPr>
          <p:nvPr/>
        </p:nvSpPr>
        <p:spPr bwMode="auto">
          <a:xfrm>
            <a:off x="7081838" y="2222500"/>
            <a:ext cx="1855787" cy="1111250"/>
          </a:xfrm>
          <a:prstGeom prst="wedgeEllipseCallout">
            <a:avLst>
              <a:gd name="adj1" fmla="val 7315"/>
              <a:gd name="adj2" fmla="val 9443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Huh</a:t>
            </a:r>
            <a:r>
              <a:rPr lang="en-US" altLang="en-US" sz="1800" b="1" i="1">
                <a:solidFill>
                  <a:srgbClr val="0F116A"/>
                </a:solidFill>
                <a:latin typeface="Comic Sans MS" panose="030F0902030302020204" pitchFamily="66" charset="0"/>
              </a:rPr>
              <a:t>!</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Sex matters?</a:t>
            </a:r>
            <a:r>
              <a:rPr lang="en-US" altLang="en-US" sz="1800" b="1" i="1">
                <a:solidFill>
                  <a:srgbClr val="0F116A"/>
                </a:solidFill>
                <a:latin typeface="Comic Sans MS" panose="030F0902030302020204" pitchFamily="66" charset="0"/>
              </a:rPr>
              <a:t>!</a:t>
            </a:r>
            <a:endParaRPr lang="en-US" altLang="en-US" sz="1800" b="1">
              <a:solidFill>
                <a:srgbClr val="0F116A"/>
              </a:solidFill>
              <a:latin typeface="Comic Sans MS" panose="030F0902030302020204" pitchFamily="66" charset="0"/>
            </a:endParaRPr>
          </a:p>
        </p:txBody>
      </p:sp>
      <p:sp>
        <p:nvSpPr>
          <p:cNvPr id="55300" name="Rectangle 4">
            <a:extLst>
              <a:ext uri="{FF2B5EF4-FFF2-40B4-BE49-F238E27FC236}">
                <a16:creationId xmlns:a16="http://schemas.microsoft.com/office/drawing/2014/main" id="{363A3A11-5C58-A04D-9021-276E66D16ABB}"/>
              </a:ext>
            </a:extLst>
          </p:cNvPr>
          <p:cNvSpPr>
            <a:spLocks noChangeArrowheads="1"/>
          </p:cNvSpPr>
          <p:nvPr/>
        </p:nvSpPr>
        <p:spPr bwMode="auto">
          <a:xfrm>
            <a:off x="0" y="6249988"/>
            <a:ext cx="19050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1" name="AutoShape 5">
            <a:extLst>
              <a:ext uri="{FF2B5EF4-FFF2-40B4-BE49-F238E27FC236}">
                <a16:creationId xmlns:a16="http://schemas.microsoft.com/office/drawing/2014/main" id="{8D14B47E-1F31-804C-AFA2-7C1437263F72}"/>
              </a:ext>
            </a:extLst>
          </p:cNvPr>
          <p:cNvSpPr>
            <a:spLocks noChangeArrowheads="1"/>
          </p:cNvSpPr>
          <p:nvPr/>
        </p:nvSpPr>
        <p:spPr bwMode="auto">
          <a:xfrm>
            <a:off x="80963" y="5434013"/>
            <a:ext cx="1555750" cy="842962"/>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b="1">
                <a:solidFill>
                  <a:srgbClr val="CC0000"/>
                </a:solidFill>
              </a:rPr>
              <a:t>F</a:t>
            </a:r>
            <a:r>
              <a:rPr lang="en-US" altLang="en-US" sz="3000" b="1" baseline="-25000">
                <a:solidFill>
                  <a:srgbClr val="CC0000"/>
                </a:solidFill>
              </a:rPr>
              <a:t>2</a:t>
            </a:r>
          </a:p>
          <a:p>
            <a:pPr algn="l" eaLnBrk="1" hangingPunct="1">
              <a:lnSpc>
                <a:spcPct val="70000"/>
              </a:lnSpc>
              <a:spcBef>
                <a:spcPct val="20000"/>
              </a:spcBef>
              <a:buClr>
                <a:srgbClr val="0F116A"/>
              </a:buClr>
              <a:buSzPct val="120000"/>
            </a:pPr>
            <a:r>
              <a:rPr lang="en-US" altLang="en-US" sz="2000" b="1">
                <a:solidFill>
                  <a:srgbClr val="CC0000"/>
                </a:solidFill>
              </a:rPr>
              <a:t>generation</a:t>
            </a:r>
            <a:endParaRPr lang="en-US" altLang="en-US" sz="3000" b="1">
              <a:solidFill>
                <a:srgbClr val="0F116A"/>
              </a:solidFill>
            </a:endParaRPr>
          </a:p>
        </p:txBody>
      </p:sp>
      <p:sp>
        <p:nvSpPr>
          <p:cNvPr id="496646" name="AutoShape 6">
            <a:extLst>
              <a:ext uri="{FF2B5EF4-FFF2-40B4-BE49-F238E27FC236}">
                <a16:creationId xmlns:a16="http://schemas.microsoft.com/office/drawing/2014/main" id="{E904D538-E77A-E647-80CA-22C633EA624F}"/>
              </a:ext>
            </a:extLst>
          </p:cNvPr>
          <p:cNvSpPr>
            <a:spLocks noChangeArrowheads="1"/>
          </p:cNvSpPr>
          <p:nvPr/>
        </p:nvSpPr>
        <p:spPr bwMode="auto">
          <a:xfrm>
            <a:off x="2003425" y="4970463"/>
            <a:ext cx="2205038" cy="688975"/>
          </a:xfrm>
          <a:prstGeom prst="roundRect">
            <a:avLst>
              <a:gd name="adj" fmla="val 16667"/>
            </a:avLst>
          </a:prstGeom>
          <a:solidFill>
            <a:srgbClr val="FFAFF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CC0000"/>
                </a:solidFill>
              </a:rPr>
              <a:t>100%</a:t>
            </a:r>
          </a:p>
          <a:p>
            <a:pPr eaLnBrk="1" hangingPunct="1">
              <a:lnSpc>
                <a:spcPct val="70000"/>
              </a:lnSpc>
              <a:spcBef>
                <a:spcPct val="20000"/>
              </a:spcBef>
              <a:buClr>
                <a:srgbClr val="0F116A"/>
              </a:buClr>
              <a:buSzPct val="120000"/>
            </a:pPr>
            <a:r>
              <a:rPr lang="en-US" altLang="en-US" sz="2200" b="1">
                <a:solidFill>
                  <a:srgbClr val="CC0000"/>
                </a:solidFill>
              </a:rPr>
              <a:t>red-eye female</a:t>
            </a:r>
          </a:p>
        </p:txBody>
      </p:sp>
      <p:sp>
        <p:nvSpPr>
          <p:cNvPr id="496647" name="AutoShape 7">
            <a:extLst>
              <a:ext uri="{FF2B5EF4-FFF2-40B4-BE49-F238E27FC236}">
                <a16:creationId xmlns:a16="http://schemas.microsoft.com/office/drawing/2014/main" id="{BDF403FB-B685-DC4C-81A6-2035A0903E44}"/>
              </a:ext>
            </a:extLst>
          </p:cNvPr>
          <p:cNvSpPr>
            <a:spLocks noChangeArrowheads="1"/>
          </p:cNvSpPr>
          <p:nvPr/>
        </p:nvSpPr>
        <p:spPr bwMode="auto">
          <a:xfrm>
            <a:off x="5270500" y="4924425"/>
            <a:ext cx="2863850" cy="735013"/>
          </a:xfrm>
          <a:prstGeom prst="roundRect">
            <a:avLst>
              <a:gd name="adj" fmla="val 16667"/>
            </a:avLst>
          </a:prstGeom>
          <a:solidFill>
            <a:srgbClr val="B7C1EB"/>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2200" b="1">
                <a:solidFill>
                  <a:srgbClr val="CC0000"/>
                </a:solidFill>
              </a:rPr>
              <a:t>50% red-eye male</a:t>
            </a:r>
          </a:p>
          <a:p>
            <a:pPr algn="l" eaLnBrk="1" hangingPunct="1">
              <a:lnSpc>
                <a:spcPct val="70000"/>
              </a:lnSpc>
              <a:spcBef>
                <a:spcPct val="20000"/>
              </a:spcBef>
              <a:buClr>
                <a:srgbClr val="0F116A"/>
              </a:buClr>
              <a:buSzPct val="120000"/>
            </a:pPr>
            <a:r>
              <a:rPr lang="en-US" altLang="en-US" sz="2200" b="1">
                <a:solidFill>
                  <a:srgbClr val="201A17"/>
                </a:solidFill>
              </a:rPr>
              <a:t>50% white eye male</a:t>
            </a:r>
            <a:endParaRPr lang="en-US" altLang="en-US" sz="2200" b="1">
              <a:solidFill>
                <a:srgbClr val="CC0000"/>
              </a:solidFill>
            </a:endParaRPr>
          </a:p>
        </p:txBody>
      </p:sp>
      <p:sp>
        <p:nvSpPr>
          <p:cNvPr id="55304" name="Rectangle 8">
            <a:extLst>
              <a:ext uri="{FF2B5EF4-FFF2-40B4-BE49-F238E27FC236}">
                <a16:creationId xmlns:a16="http://schemas.microsoft.com/office/drawing/2014/main" id="{D22EDC82-A01A-004E-8223-62EB6B09AEFF}"/>
              </a:ext>
            </a:extLst>
          </p:cNvPr>
          <p:cNvSpPr>
            <a:spLocks noGrp="1" noChangeArrowheads="1"/>
          </p:cNvSpPr>
          <p:nvPr>
            <p:ph type="title"/>
          </p:nvPr>
        </p:nvSpPr>
        <p:spPr/>
        <p:txBody>
          <a:bodyPr/>
          <a:lstStyle/>
          <a:p>
            <a:pPr eaLnBrk="1" hangingPunct="1"/>
            <a:r>
              <a:rPr lang="en-US" altLang="en-US"/>
              <a:t>Discovery of sex linkage</a:t>
            </a:r>
          </a:p>
        </p:txBody>
      </p:sp>
      <p:sp>
        <p:nvSpPr>
          <p:cNvPr id="496649" name="AutoShape 9">
            <a:extLst>
              <a:ext uri="{FF2B5EF4-FFF2-40B4-BE49-F238E27FC236}">
                <a16:creationId xmlns:a16="http://schemas.microsoft.com/office/drawing/2014/main" id="{3CB72FE7-96A0-504C-A325-3DE14BA461E0}"/>
              </a:ext>
            </a:extLst>
          </p:cNvPr>
          <p:cNvSpPr>
            <a:spLocks noChangeArrowheads="1"/>
          </p:cNvSpPr>
          <p:nvPr/>
        </p:nvSpPr>
        <p:spPr bwMode="auto">
          <a:xfrm>
            <a:off x="4664075" y="2057400"/>
            <a:ext cx="228600" cy="838200"/>
          </a:xfrm>
          <a:prstGeom prst="downArrow">
            <a:avLst>
              <a:gd name="adj1" fmla="val 50000"/>
              <a:gd name="adj2" fmla="val 91667"/>
            </a:avLst>
          </a:prstGeom>
          <a:solidFill>
            <a:srgbClr val="0F116A"/>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306" name="AutoShape 10">
            <a:extLst>
              <a:ext uri="{FF2B5EF4-FFF2-40B4-BE49-F238E27FC236}">
                <a16:creationId xmlns:a16="http://schemas.microsoft.com/office/drawing/2014/main" id="{E7F7DBE6-B4E5-3544-BDD6-FFC50A6E7F50}"/>
              </a:ext>
            </a:extLst>
          </p:cNvPr>
          <p:cNvSpPr>
            <a:spLocks noChangeArrowheads="1"/>
          </p:cNvSpPr>
          <p:nvPr/>
        </p:nvSpPr>
        <p:spPr bwMode="auto">
          <a:xfrm>
            <a:off x="95250" y="1584325"/>
            <a:ext cx="466725" cy="534988"/>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b="1">
                <a:solidFill>
                  <a:srgbClr val="CC0000"/>
                </a:solidFill>
              </a:rPr>
              <a:t>P</a:t>
            </a:r>
          </a:p>
        </p:txBody>
      </p:sp>
      <p:sp>
        <p:nvSpPr>
          <p:cNvPr id="496651" name="Rectangle 11">
            <a:extLst>
              <a:ext uri="{FF2B5EF4-FFF2-40B4-BE49-F238E27FC236}">
                <a16:creationId xmlns:a16="http://schemas.microsoft.com/office/drawing/2014/main" id="{9043195C-AE30-064F-B485-F650CB229857}"/>
              </a:ext>
            </a:extLst>
          </p:cNvPr>
          <p:cNvSpPr>
            <a:spLocks noChangeArrowheads="1"/>
          </p:cNvSpPr>
          <p:nvPr/>
        </p:nvSpPr>
        <p:spPr bwMode="auto">
          <a:xfrm>
            <a:off x="4575175" y="1512888"/>
            <a:ext cx="404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600" b="1">
                <a:solidFill>
                  <a:srgbClr val="0F116A"/>
                </a:solidFill>
              </a:rPr>
              <a:t>X</a:t>
            </a:r>
          </a:p>
        </p:txBody>
      </p:sp>
      <p:sp>
        <p:nvSpPr>
          <p:cNvPr id="55308" name="AutoShape 12">
            <a:extLst>
              <a:ext uri="{FF2B5EF4-FFF2-40B4-BE49-F238E27FC236}">
                <a16:creationId xmlns:a16="http://schemas.microsoft.com/office/drawing/2014/main" id="{3B4FAA01-E8A1-CE49-B45C-EB2A49220EB2}"/>
              </a:ext>
            </a:extLst>
          </p:cNvPr>
          <p:cNvSpPr>
            <a:spLocks noChangeArrowheads="1"/>
          </p:cNvSpPr>
          <p:nvPr/>
        </p:nvSpPr>
        <p:spPr bwMode="auto">
          <a:xfrm>
            <a:off x="60325" y="3201988"/>
            <a:ext cx="1584325" cy="114458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tIns="13716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pPr>
            <a:r>
              <a:rPr lang="en-US" altLang="en-US" sz="3000" b="1">
                <a:solidFill>
                  <a:srgbClr val="CC0000"/>
                </a:solidFill>
              </a:rPr>
              <a:t>F</a:t>
            </a:r>
            <a:r>
              <a:rPr lang="en-US" altLang="en-US" sz="3000" b="1" baseline="-25000">
                <a:solidFill>
                  <a:srgbClr val="CC0000"/>
                </a:solidFill>
              </a:rPr>
              <a:t>1</a:t>
            </a:r>
          </a:p>
          <a:p>
            <a:pPr algn="l" eaLnBrk="1" hangingPunct="1">
              <a:lnSpc>
                <a:spcPct val="70000"/>
              </a:lnSpc>
              <a:spcBef>
                <a:spcPct val="20000"/>
              </a:spcBef>
              <a:buClr>
                <a:srgbClr val="0F116A"/>
              </a:buClr>
              <a:buSzPct val="120000"/>
            </a:pPr>
            <a:r>
              <a:rPr lang="en-US" altLang="en-US" sz="2000" b="1">
                <a:solidFill>
                  <a:srgbClr val="CC0000"/>
                </a:solidFill>
              </a:rPr>
              <a:t>generation</a:t>
            </a:r>
          </a:p>
          <a:p>
            <a:pPr algn="l" eaLnBrk="1" hangingPunct="1">
              <a:lnSpc>
                <a:spcPct val="70000"/>
              </a:lnSpc>
              <a:spcBef>
                <a:spcPct val="20000"/>
              </a:spcBef>
              <a:buClr>
                <a:srgbClr val="0F116A"/>
              </a:buClr>
              <a:buSzPct val="120000"/>
            </a:pPr>
            <a:r>
              <a:rPr lang="en-US" altLang="en-US" sz="2000" b="1">
                <a:solidFill>
                  <a:srgbClr val="CC0000"/>
                </a:solidFill>
              </a:rPr>
              <a:t>(hybrids)</a:t>
            </a:r>
            <a:endParaRPr lang="en-US" altLang="en-US" sz="3000" b="1">
              <a:solidFill>
                <a:srgbClr val="CC0000"/>
              </a:solidFill>
            </a:endParaRPr>
          </a:p>
        </p:txBody>
      </p:sp>
      <p:sp>
        <p:nvSpPr>
          <p:cNvPr id="496653" name="AutoShape 13">
            <a:extLst>
              <a:ext uri="{FF2B5EF4-FFF2-40B4-BE49-F238E27FC236}">
                <a16:creationId xmlns:a16="http://schemas.microsoft.com/office/drawing/2014/main" id="{66191BCF-CDC3-9042-BBD3-F54D3BFD1846}"/>
              </a:ext>
            </a:extLst>
          </p:cNvPr>
          <p:cNvSpPr>
            <a:spLocks noChangeArrowheads="1"/>
          </p:cNvSpPr>
          <p:nvPr/>
        </p:nvSpPr>
        <p:spPr bwMode="auto">
          <a:xfrm>
            <a:off x="3521075" y="2998788"/>
            <a:ext cx="2514600" cy="688975"/>
          </a:xfrm>
          <a:prstGeom prst="roundRect">
            <a:avLst>
              <a:gd name="adj" fmla="val 16667"/>
            </a:avLst>
          </a:prstGeom>
          <a:solidFill>
            <a:srgbClr val="CAA7F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CC0000"/>
                </a:solidFill>
              </a:rPr>
              <a:t>100%</a:t>
            </a:r>
          </a:p>
          <a:p>
            <a:pPr eaLnBrk="1" hangingPunct="1">
              <a:lnSpc>
                <a:spcPct val="70000"/>
              </a:lnSpc>
              <a:spcBef>
                <a:spcPct val="20000"/>
              </a:spcBef>
              <a:buClr>
                <a:srgbClr val="0F116A"/>
              </a:buClr>
              <a:buSzPct val="120000"/>
            </a:pPr>
            <a:r>
              <a:rPr lang="en-US" altLang="en-US" sz="2200" b="1">
                <a:solidFill>
                  <a:srgbClr val="CC0000"/>
                </a:solidFill>
              </a:rPr>
              <a:t>red eye offspring</a:t>
            </a:r>
            <a:endParaRPr lang="en-US" altLang="en-US" sz="3000" b="1">
              <a:solidFill>
                <a:srgbClr val="0F116A"/>
              </a:solidFill>
            </a:endParaRPr>
          </a:p>
        </p:txBody>
      </p:sp>
      <p:pic>
        <p:nvPicPr>
          <p:cNvPr id="496654" name="Picture 14" descr="fly-red eye female">
            <a:extLst>
              <a:ext uri="{FF2B5EF4-FFF2-40B4-BE49-F238E27FC236}">
                <a16:creationId xmlns:a16="http://schemas.microsoft.com/office/drawing/2014/main" id="{505D9DDE-C09C-7842-8DC9-8E9F184698C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5563" y="5588000"/>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55" name="Picture 15" descr="fly-red eye male">
            <a:extLst>
              <a:ext uri="{FF2B5EF4-FFF2-40B4-BE49-F238E27FC236}">
                <a16:creationId xmlns:a16="http://schemas.microsoft.com/office/drawing/2014/main" id="{B841D3DE-8E30-7F42-A683-F34EDF9105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29250" y="5588000"/>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2" name="Rectangle 16">
            <a:extLst>
              <a:ext uri="{FF2B5EF4-FFF2-40B4-BE49-F238E27FC236}">
                <a16:creationId xmlns:a16="http://schemas.microsoft.com/office/drawing/2014/main" id="{C1C3A993-1AF9-E747-8455-129E62DFB857}"/>
              </a:ext>
            </a:extLst>
          </p:cNvPr>
          <p:cNvSpPr>
            <a:spLocks noChangeArrowheads="1"/>
          </p:cNvSpPr>
          <p:nvPr/>
        </p:nvSpPr>
        <p:spPr bwMode="auto">
          <a:xfrm>
            <a:off x="5241925" y="1379538"/>
            <a:ext cx="21717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000000"/>
                </a:solidFill>
              </a:rPr>
              <a:t>true-breeding </a:t>
            </a:r>
          </a:p>
          <a:p>
            <a:pPr eaLnBrk="1" hangingPunct="1">
              <a:lnSpc>
                <a:spcPct val="70000"/>
              </a:lnSpc>
              <a:spcBef>
                <a:spcPct val="20000"/>
              </a:spcBef>
              <a:buClr>
                <a:srgbClr val="0F116A"/>
              </a:buClr>
              <a:buSzPct val="120000"/>
            </a:pPr>
            <a:r>
              <a:rPr lang="en-US" altLang="en-US" sz="2200" b="1">
                <a:solidFill>
                  <a:srgbClr val="000000"/>
                </a:solidFill>
              </a:rPr>
              <a:t>white-eye male</a:t>
            </a:r>
            <a:endParaRPr lang="en-US" altLang="en-US" sz="2200" b="1">
              <a:solidFill>
                <a:srgbClr val="0F116A"/>
              </a:solidFill>
            </a:endParaRPr>
          </a:p>
        </p:txBody>
      </p:sp>
      <p:pic>
        <p:nvPicPr>
          <p:cNvPr id="496657" name="Picture 17" descr="fly-white eye male">
            <a:extLst>
              <a:ext uri="{FF2B5EF4-FFF2-40B4-BE49-F238E27FC236}">
                <a16:creationId xmlns:a16="http://schemas.microsoft.com/office/drawing/2014/main" id="{137AC93E-237F-D449-AE5A-917B92AB15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8188" y="1828800"/>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4" name="Rectangle 18">
            <a:extLst>
              <a:ext uri="{FF2B5EF4-FFF2-40B4-BE49-F238E27FC236}">
                <a16:creationId xmlns:a16="http://schemas.microsoft.com/office/drawing/2014/main" id="{B933D2DA-16DB-4D4E-B286-E0253B2026F7}"/>
              </a:ext>
            </a:extLst>
          </p:cNvPr>
          <p:cNvSpPr>
            <a:spLocks noChangeArrowheads="1"/>
          </p:cNvSpPr>
          <p:nvPr/>
        </p:nvSpPr>
        <p:spPr bwMode="auto">
          <a:xfrm>
            <a:off x="2184400" y="1371600"/>
            <a:ext cx="214153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sz="2200" b="1">
                <a:solidFill>
                  <a:srgbClr val="CC0000"/>
                </a:solidFill>
              </a:rPr>
              <a:t>true-breeding</a:t>
            </a:r>
          </a:p>
          <a:p>
            <a:pPr eaLnBrk="1" hangingPunct="1">
              <a:lnSpc>
                <a:spcPct val="70000"/>
              </a:lnSpc>
              <a:spcBef>
                <a:spcPct val="20000"/>
              </a:spcBef>
              <a:buClr>
                <a:srgbClr val="0F116A"/>
              </a:buClr>
              <a:buSzPct val="120000"/>
            </a:pPr>
            <a:r>
              <a:rPr lang="en-US" altLang="en-US" sz="2200" b="1">
                <a:solidFill>
                  <a:srgbClr val="CC0000"/>
                </a:solidFill>
              </a:rPr>
              <a:t>red-eye female</a:t>
            </a:r>
            <a:endParaRPr lang="en-US" altLang="en-US" sz="2200" b="1">
              <a:solidFill>
                <a:srgbClr val="0F116A"/>
              </a:solidFill>
            </a:endParaRPr>
          </a:p>
        </p:txBody>
      </p:sp>
      <p:pic>
        <p:nvPicPr>
          <p:cNvPr id="496659" name="Picture 19" descr="fly-red eye female">
            <a:extLst>
              <a:ext uri="{FF2B5EF4-FFF2-40B4-BE49-F238E27FC236}">
                <a16:creationId xmlns:a16="http://schemas.microsoft.com/office/drawing/2014/main" id="{0BACB33E-6D5B-E247-8C3B-B308139B0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4788" y="1828800"/>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60" name="Picture 20" descr="fly-red eye female">
            <a:extLst>
              <a:ext uri="{FF2B5EF4-FFF2-40B4-BE49-F238E27FC236}">
                <a16:creationId xmlns:a16="http://schemas.microsoft.com/office/drawing/2014/main" id="{C3AF1854-6C02-D242-B005-0C5E8708040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6663" y="3435350"/>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61" name="Picture 21" descr="fly-red eye male">
            <a:extLst>
              <a:ext uri="{FF2B5EF4-FFF2-40B4-BE49-F238E27FC236}">
                <a16:creationId xmlns:a16="http://schemas.microsoft.com/office/drawing/2014/main" id="{1DC344C1-EC62-C04B-B3A4-F56BDAC63A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4725" y="3436938"/>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6662" name="Picture 22" descr="fly-white eye male">
            <a:extLst>
              <a:ext uri="{FF2B5EF4-FFF2-40B4-BE49-F238E27FC236}">
                <a16:creationId xmlns:a16="http://schemas.microsoft.com/office/drawing/2014/main" id="{AED39F55-9058-0644-B3A7-E1A8E490943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2613" y="5588000"/>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663" name="AutoShape 23">
            <a:extLst>
              <a:ext uri="{FF2B5EF4-FFF2-40B4-BE49-F238E27FC236}">
                <a16:creationId xmlns:a16="http://schemas.microsoft.com/office/drawing/2014/main" id="{FBFE9F6F-13B6-B24C-A16E-08FF239F2EC1}"/>
              </a:ext>
            </a:extLst>
          </p:cNvPr>
          <p:cNvSpPr>
            <a:spLocks noChangeArrowheads="1"/>
          </p:cNvSpPr>
          <p:nvPr/>
        </p:nvSpPr>
        <p:spPr bwMode="auto">
          <a:xfrm flipH="1">
            <a:off x="4195763" y="4545013"/>
            <a:ext cx="1079500" cy="1079500"/>
          </a:xfrm>
          <a:custGeom>
            <a:avLst/>
            <a:gdLst>
              <a:gd name="T0" fmla="*/ 10465303 w 21600"/>
              <a:gd name="T1" fmla="*/ 5639788 h 21600"/>
              <a:gd name="T2" fmla="*/ 27227289 w 21600"/>
              <a:gd name="T3" fmla="*/ 48312723 h 21600"/>
              <a:gd name="T4" fmla="*/ 17363907 w 21600"/>
              <a:gd name="T5" fmla="*/ 14554009 h 21600"/>
              <a:gd name="T6" fmla="*/ 59509836 w 21600"/>
              <a:gd name="T7" fmla="*/ 35826806 h 21600"/>
              <a:gd name="T8" fmla="*/ 44313925 w 21600"/>
              <a:gd name="T9" fmla="*/ 44523728 h 21600"/>
              <a:gd name="T10" fmla="*/ 35619502 w 21600"/>
              <a:gd name="T11" fmla="*/ 2932531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866" y="12450"/>
                </a:moveTo>
                <a:cubicBezTo>
                  <a:pt x="17012" y="11912"/>
                  <a:pt x="17087" y="11357"/>
                  <a:pt x="17087" y="10800"/>
                </a:cubicBezTo>
                <a:cubicBezTo>
                  <a:pt x="17087" y="7327"/>
                  <a:pt x="14272" y="4513"/>
                  <a:pt x="10800" y="4513"/>
                </a:cubicBezTo>
                <a:cubicBezTo>
                  <a:pt x="7327" y="4513"/>
                  <a:pt x="4513" y="7327"/>
                  <a:pt x="4513" y="10800"/>
                </a:cubicBezTo>
                <a:cubicBezTo>
                  <a:pt x="4513" y="14272"/>
                  <a:pt x="7327" y="17087"/>
                  <a:pt x="10800" y="17087"/>
                </a:cubicBezTo>
                <a:cubicBezTo>
                  <a:pt x="10825" y="17087"/>
                  <a:pt x="10850" y="17086"/>
                  <a:pt x="10875" y="17086"/>
                </a:cubicBezTo>
                <a:lnTo>
                  <a:pt x="10928" y="21599"/>
                </a:lnTo>
                <a:cubicBezTo>
                  <a:pt x="10885" y="21599"/>
                  <a:pt x="10842" y="21599"/>
                  <a:pt x="10800" y="21600"/>
                </a:cubicBezTo>
                <a:cubicBezTo>
                  <a:pt x="4835" y="21600"/>
                  <a:pt x="0" y="16764"/>
                  <a:pt x="0" y="10800"/>
                </a:cubicBezTo>
                <a:cubicBezTo>
                  <a:pt x="0" y="4835"/>
                  <a:pt x="4835" y="0"/>
                  <a:pt x="10800" y="0"/>
                </a:cubicBezTo>
                <a:cubicBezTo>
                  <a:pt x="16764" y="0"/>
                  <a:pt x="21600" y="4835"/>
                  <a:pt x="21600" y="10800"/>
                </a:cubicBezTo>
                <a:cubicBezTo>
                  <a:pt x="21600" y="11757"/>
                  <a:pt x="21472" y="12711"/>
                  <a:pt x="21221" y="13635"/>
                </a:cubicBezTo>
                <a:lnTo>
                  <a:pt x="23826" y="14344"/>
                </a:lnTo>
                <a:lnTo>
                  <a:pt x="17742" y="17826"/>
                </a:lnTo>
                <a:lnTo>
                  <a:pt x="14261" y="11741"/>
                </a:lnTo>
                <a:lnTo>
                  <a:pt x="16866" y="12450"/>
                </a:lnTo>
                <a:close/>
              </a:path>
            </a:pathLst>
          </a:custGeom>
          <a:solidFill>
            <a:schemeClr val="tx2"/>
          </a:solidFill>
          <a:ln w="9525">
            <a:solidFill>
              <a:srgbClr val="00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192759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96659"/>
                                        </p:tgtEl>
                                        <p:attrNameLst>
                                          <p:attrName>style.visibility</p:attrName>
                                        </p:attrNameLst>
                                      </p:cBhvr>
                                      <p:to>
                                        <p:strVal val="visible"/>
                                      </p:to>
                                    </p:set>
                                    <p:anim calcmode="lin" valueType="num">
                                      <p:cBhvr additive="base">
                                        <p:cTn id="7" dur="500" fill="hold"/>
                                        <p:tgtEl>
                                          <p:spTgt spid="496659"/>
                                        </p:tgtEl>
                                        <p:attrNameLst>
                                          <p:attrName>ppt_x</p:attrName>
                                        </p:attrNameLst>
                                      </p:cBhvr>
                                      <p:tavLst>
                                        <p:tav tm="0">
                                          <p:val>
                                            <p:strVal val="0-#ppt_w/2"/>
                                          </p:val>
                                        </p:tav>
                                        <p:tav tm="100000">
                                          <p:val>
                                            <p:strVal val="#ppt_x"/>
                                          </p:val>
                                        </p:tav>
                                      </p:tavLst>
                                    </p:anim>
                                    <p:anim calcmode="lin" valueType="num">
                                      <p:cBhvr additive="base">
                                        <p:cTn id="8" dur="500" fill="hold"/>
                                        <p:tgtEl>
                                          <p:spTgt spid="4966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2shortest.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496651">
                                            <p:txEl>
                                              <p:pRg st="0" end="0"/>
                                            </p:txEl>
                                          </p:spTgt>
                                        </p:tgtEl>
                                        <p:attrNameLst>
                                          <p:attrName>style.visibility</p:attrName>
                                        </p:attrNameLst>
                                      </p:cBhvr>
                                      <p:to>
                                        <p:strVal val="visible"/>
                                      </p:to>
                                    </p:set>
                                    <p:animEffect transition="in" filter="wipe(left)">
                                      <p:cBhvr>
                                        <p:cTn id="11" dur="500"/>
                                        <p:tgtEl>
                                          <p:spTgt spid="49665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6" fill="hold" nodeType="clickEffect">
                                  <p:stCondLst>
                                    <p:cond delay="0"/>
                                  </p:stCondLst>
                                  <p:childTnLst>
                                    <p:set>
                                      <p:cBhvr>
                                        <p:cTn id="15" dur="1" fill="hold">
                                          <p:stCondLst>
                                            <p:cond delay="0"/>
                                          </p:stCondLst>
                                        </p:cTn>
                                        <p:tgtEl>
                                          <p:spTgt spid="496657"/>
                                        </p:tgtEl>
                                        <p:attrNameLst>
                                          <p:attrName>style.visibility</p:attrName>
                                        </p:attrNameLst>
                                      </p:cBhvr>
                                      <p:to>
                                        <p:strVal val="visible"/>
                                      </p:to>
                                    </p:set>
                                    <p:anim calcmode="lin" valueType="num">
                                      <p:cBhvr additive="base">
                                        <p:cTn id="16" dur="500" fill="hold"/>
                                        <p:tgtEl>
                                          <p:spTgt spid="496657"/>
                                        </p:tgtEl>
                                        <p:attrNameLst>
                                          <p:attrName>ppt_x</p:attrName>
                                        </p:attrNameLst>
                                      </p:cBhvr>
                                      <p:tavLst>
                                        <p:tav tm="0">
                                          <p:val>
                                            <p:strVal val="1+#ppt_w/2"/>
                                          </p:val>
                                        </p:tav>
                                        <p:tav tm="100000">
                                          <p:val>
                                            <p:strVal val="#ppt_x"/>
                                          </p:val>
                                        </p:tav>
                                      </p:tavLst>
                                    </p:anim>
                                    <p:anim calcmode="lin" valueType="num">
                                      <p:cBhvr additive="base">
                                        <p:cTn id="17" dur="500" fill="hold"/>
                                        <p:tgtEl>
                                          <p:spTgt spid="4966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Fly2shortes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96649"/>
                                        </p:tgtEl>
                                        <p:attrNameLst>
                                          <p:attrName>style.visibility</p:attrName>
                                        </p:attrNameLst>
                                      </p:cBhvr>
                                      <p:to>
                                        <p:strVal val="visible"/>
                                      </p:to>
                                    </p:set>
                                    <p:animEffect transition="in" filter="wipe(up)">
                                      <p:cBhvr>
                                        <p:cTn id="22" dur="500"/>
                                        <p:tgtEl>
                                          <p:spTgt spid="496649"/>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96653"/>
                                        </p:tgtEl>
                                        <p:attrNameLst>
                                          <p:attrName>style.visibility</p:attrName>
                                        </p:attrNameLst>
                                      </p:cBhvr>
                                      <p:to>
                                        <p:strVal val="visible"/>
                                      </p:to>
                                    </p:set>
                                    <p:animEffect transition="in" filter="wipe(left)">
                                      <p:cBhvr>
                                        <p:cTn id="27" dur="500"/>
                                        <p:tgtEl>
                                          <p:spTgt spid="496653"/>
                                        </p:tgtEl>
                                      </p:cBhvr>
                                    </p:animEffect>
                                  </p:childTnLst>
                                  <p:subTnLst>
                                    <p:audio>
                                      <p:cMediaNode>
                                        <p:cTn display="0" masterRel="sameClick">
                                          <p:stCondLst>
                                            <p:cond evt="begin" delay="0">
                                              <p:tn val="25"/>
                                            </p:cond>
                                          </p:stCondLst>
                                          <p:endCondLst>
                                            <p:cond evt="onStopAudio" delay="0">
                                              <p:tgtEl>
                                                <p:sldTgt/>
                                              </p:tgtEl>
                                            </p:cond>
                                          </p:endCondLst>
                                        </p:cTn>
                                        <p:tgtEl>
                                          <p:sndTgt r:embed="rId5"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4" presetClass="entr" presetSubtype="0" fill="hold" nodeType="clickEffect">
                                  <p:stCondLst>
                                    <p:cond delay="0"/>
                                  </p:stCondLst>
                                  <p:childTnLst>
                                    <p:set>
                                      <p:cBhvr>
                                        <p:cTn id="31" dur="1" fill="hold">
                                          <p:stCondLst>
                                            <p:cond delay="0"/>
                                          </p:stCondLst>
                                        </p:cTn>
                                        <p:tgtEl>
                                          <p:spTgt spid="496661"/>
                                        </p:tgtEl>
                                        <p:attrNameLst>
                                          <p:attrName>style.visibility</p:attrName>
                                        </p:attrNameLst>
                                      </p:cBhvr>
                                      <p:to>
                                        <p:strVal val="visible"/>
                                      </p:to>
                                    </p:set>
                                    <p:anim from="(-#ppt_w/2)" to="(#ppt_x)" calcmode="lin" valueType="num">
                                      <p:cBhvr>
                                        <p:cTn id="32" dur="600" fill="hold">
                                          <p:stCondLst>
                                            <p:cond delay="0"/>
                                          </p:stCondLst>
                                        </p:cTn>
                                        <p:tgtEl>
                                          <p:spTgt spid="496661"/>
                                        </p:tgtEl>
                                        <p:attrNameLst>
                                          <p:attrName>ppt_x</p:attrName>
                                        </p:attrNameLst>
                                      </p:cBhvr>
                                    </p:anim>
                                    <p:anim from="0" to="-1.0" calcmode="lin" valueType="num">
                                      <p:cBhvr>
                                        <p:cTn id="33" dur="200" decel="50000" autoRev="1" fill="hold">
                                          <p:stCondLst>
                                            <p:cond delay="600"/>
                                          </p:stCondLst>
                                        </p:cTn>
                                        <p:tgtEl>
                                          <p:spTgt spid="496661"/>
                                        </p:tgtEl>
                                        <p:attrNameLst>
                                          <p:attrName>xshear</p:attrName>
                                        </p:attrNameLst>
                                      </p:cBhvr>
                                    </p:anim>
                                    <p:animScale>
                                      <p:cBhvr>
                                        <p:cTn id="34" dur="200" decel="100000" autoRev="1" fill="hold">
                                          <p:stCondLst>
                                            <p:cond delay="600"/>
                                          </p:stCondLst>
                                        </p:cTn>
                                        <p:tgtEl>
                                          <p:spTgt spid="496661"/>
                                        </p:tgtEl>
                                      </p:cBhvr>
                                      <p:from x="100000" y="100000"/>
                                      <p:to x="80000" y="100000"/>
                                    </p:animScale>
                                    <p:anim by="(#ppt_h/3+#ppt_w*0.1)" calcmode="lin" valueType="num">
                                      <p:cBhvr additive="sum">
                                        <p:cTn id="35" dur="200" decel="100000" autoRev="1" fill="hold">
                                          <p:stCondLst>
                                            <p:cond delay="600"/>
                                          </p:stCondLst>
                                        </p:cTn>
                                        <p:tgtEl>
                                          <p:spTgt spid="496661"/>
                                        </p:tgtEl>
                                        <p:attrNameLst>
                                          <p:attrName>ppt_x</p:attrName>
                                        </p:attrNameLst>
                                      </p:cBhvr>
                                    </p:anim>
                                  </p:childTnLst>
                                  <p:subTnLst>
                                    <p:audio>
                                      <p:cMediaNode>
                                        <p:cTn display="0" masterRel="sameClick">
                                          <p:stCondLst>
                                            <p:cond evt="begin" delay="0">
                                              <p:tn val="30"/>
                                            </p:cond>
                                          </p:stCondLst>
                                          <p:endCondLst>
                                            <p:cond evt="onStopAudio" delay="0">
                                              <p:tgtEl>
                                                <p:sldTgt/>
                                              </p:tgtEl>
                                            </p:cond>
                                          </p:endCondLst>
                                        </p:cTn>
                                        <p:tgtEl>
                                          <p:sndTgt r:embed="rId3" name="Fly2shortest.wav"/>
                                        </p:tgtEl>
                                      </p:cMediaNode>
                                    </p:audio>
                                  </p:subTnLst>
                                </p:cTn>
                              </p:par>
                            </p:childTnLst>
                          </p:cTn>
                        </p:par>
                        <p:par>
                          <p:cTn id="36" fill="hold" nodeType="afterGroup">
                            <p:stCondLst>
                              <p:cond delay="1000"/>
                            </p:stCondLst>
                            <p:childTnLst>
                              <p:par>
                                <p:cTn id="37" presetID="34" presetClass="entr" presetSubtype="0" fill="hold" nodeType="afterEffect">
                                  <p:stCondLst>
                                    <p:cond delay="0"/>
                                  </p:stCondLst>
                                  <p:childTnLst>
                                    <p:set>
                                      <p:cBhvr>
                                        <p:cTn id="38" dur="1" fill="hold">
                                          <p:stCondLst>
                                            <p:cond delay="0"/>
                                          </p:stCondLst>
                                        </p:cTn>
                                        <p:tgtEl>
                                          <p:spTgt spid="496660"/>
                                        </p:tgtEl>
                                        <p:attrNameLst>
                                          <p:attrName>style.visibility</p:attrName>
                                        </p:attrNameLst>
                                      </p:cBhvr>
                                      <p:to>
                                        <p:strVal val="visible"/>
                                      </p:to>
                                    </p:set>
                                    <p:anim from="(-#ppt_w/2)" to="(#ppt_x)" calcmode="lin" valueType="num">
                                      <p:cBhvr>
                                        <p:cTn id="39" dur="600" fill="hold">
                                          <p:stCondLst>
                                            <p:cond delay="0"/>
                                          </p:stCondLst>
                                        </p:cTn>
                                        <p:tgtEl>
                                          <p:spTgt spid="496660"/>
                                        </p:tgtEl>
                                        <p:attrNameLst>
                                          <p:attrName>ppt_x</p:attrName>
                                        </p:attrNameLst>
                                      </p:cBhvr>
                                    </p:anim>
                                    <p:anim from="0" to="-1.0" calcmode="lin" valueType="num">
                                      <p:cBhvr>
                                        <p:cTn id="40" dur="200" decel="50000" autoRev="1" fill="hold">
                                          <p:stCondLst>
                                            <p:cond delay="600"/>
                                          </p:stCondLst>
                                        </p:cTn>
                                        <p:tgtEl>
                                          <p:spTgt spid="496660"/>
                                        </p:tgtEl>
                                        <p:attrNameLst>
                                          <p:attrName>xshear</p:attrName>
                                        </p:attrNameLst>
                                      </p:cBhvr>
                                    </p:anim>
                                    <p:animScale>
                                      <p:cBhvr>
                                        <p:cTn id="41" dur="200" decel="100000" autoRev="1" fill="hold">
                                          <p:stCondLst>
                                            <p:cond delay="600"/>
                                          </p:stCondLst>
                                        </p:cTn>
                                        <p:tgtEl>
                                          <p:spTgt spid="496660"/>
                                        </p:tgtEl>
                                      </p:cBhvr>
                                      <p:from x="100000" y="100000"/>
                                      <p:to x="80000" y="100000"/>
                                    </p:animScale>
                                    <p:anim by="(#ppt_h/3+#ppt_w*0.1)" calcmode="lin" valueType="num">
                                      <p:cBhvr additive="sum">
                                        <p:cTn id="42" dur="200" decel="100000" autoRev="1" fill="hold">
                                          <p:stCondLst>
                                            <p:cond delay="600"/>
                                          </p:stCondLst>
                                        </p:cTn>
                                        <p:tgtEl>
                                          <p:spTgt spid="496660"/>
                                        </p:tgtEl>
                                        <p:attrNameLst>
                                          <p:attrName>ppt_x</p:attrName>
                                        </p:attrNameLst>
                                      </p:cBhvr>
                                    </p:anim>
                                  </p:childTnLst>
                                  <p:subTnLst>
                                    <p:audio>
                                      <p:cMediaNode>
                                        <p:cTn display="0" masterRel="sameClick">
                                          <p:stCondLst>
                                            <p:cond evt="begin" delay="0">
                                              <p:tn val="37"/>
                                            </p:cond>
                                          </p:stCondLst>
                                          <p:endCondLst>
                                            <p:cond evt="onStopAudio" delay="0">
                                              <p:tgtEl>
                                                <p:sldTgt/>
                                              </p:tgtEl>
                                            </p:cond>
                                          </p:endCondLst>
                                        </p:cTn>
                                        <p:tgtEl>
                                          <p:sndTgt r:embed="rId3" name="Fly2shortes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496663"/>
                                        </p:tgtEl>
                                        <p:attrNameLst>
                                          <p:attrName>style.visibility</p:attrName>
                                        </p:attrNameLst>
                                      </p:cBhvr>
                                      <p:to>
                                        <p:strVal val="visible"/>
                                      </p:to>
                                    </p:set>
                                    <p:animEffect transition="in" filter="wheel(1)">
                                      <p:cBhvr>
                                        <p:cTn id="47" dur="500"/>
                                        <p:tgtEl>
                                          <p:spTgt spid="496663"/>
                                        </p:tgtEl>
                                      </p:cBhvr>
                                    </p:animEffect>
                                  </p:childTnLst>
                                  <p:subTnLst>
                                    <p:audio>
                                      <p:cMediaNode>
                                        <p:cTn display="0" masterRel="sameClick">
                                          <p:stCondLst>
                                            <p:cond evt="begin" delay="0">
                                              <p:tn val="45"/>
                                            </p:cond>
                                          </p:stCondLst>
                                          <p:endCondLst>
                                            <p:cond evt="onStopAudio" delay="0">
                                              <p:tgtEl>
                                                <p:sldTgt/>
                                              </p:tgtEl>
                                            </p:cond>
                                          </p:endCondLst>
                                        </p:cTn>
                                        <p:tgtEl>
                                          <p:sndTgt r:embed="rId6" name="Chimes"/>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96646"/>
                                        </p:tgtEl>
                                        <p:attrNameLst>
                                          <p:attrName>style.visibility</p:attrName>
                                        </p:attrNameLst>
                                      </p:cBhvr>
                                      <p:to>
                                        <p:strVal val="visible"/>
                                      </p:to>
                                    </p:set>
                                    <p:animEffect transition="in" filter="wipe(left)">
                                      <p:cBhvr>
                                        <p:cTn id="52" dur="500"/>
                                        <p:tgtEl>
                                          <p:spTgt spid="496646"/>
                                        </p:tgtEl>
                                      </p:cBhvr>
                                    </p:animEffect>
                                  </p:childTnLst>
                                  <p:subTnLst>
                                    <p:audio>
                                      <p:cMediaNode>
                                        <p:cTn display="0" masterRel="sameClick">
                                          <p:stCondLst>
                                            <p:cond evt="begin" delay="0">
                                              <p:tn val="50"/>
                                            </p:cond>
                                          </p:stCondLst>
                                          <p:endCondLst>
                                            <p:cond evt="onStopAudio" delay="0">
                                              <p:tgtEl>
                                                <p:sldTgt/>
                                              </p:tgtEl>
                                            </p:cond>
                                          </p:endCondLst>
                                        </p:cTn>
                                        <p:tgtEl>
                                          <p:sndTgt r:embed="rId5"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4" presetClass="entr" presetSubtype="0" fill="hold" nodeType="clickEffect">
                                  <p:stCondLst>
                                    <p:cond delay="0"/>
                                  </p:stCondLst>
                                  <p:childTnLst>
                                    <p:set>
                                      <p:cBhvr>
                                        <p:cTn id="56" dur="1" fill="hold">
                                          <p:stCondLst>
                                            <p:cond delay="0"/>
                                          </p:stCondLst>
                                        </p:cTn>
                                        <p:tgtEl>
                                          <p:spTgt spid="496654"/>
                                        </p:tgtEl>
                                        <p:attrNameLst>
                                          <p:attrName>style.visibility</p:attrName>
                                        </p:attrNameLst>
                                      </p:cBhvr>
                                      <p:to>
                                        <p:strVal val="visible"/>
                                      </p:to>
                                    </p:set>
                                    <p:anim from="(-#ppt_w/2)" to="(#ppt_x)" calcmode="lin" valueType="num">
                                      <p:cBhvr>
                                        <p:cTn id="57" dur="600" fill="hold">
                                          <p:stCondLst>
                                            <p:cond delay="0"/>
                                          </p:stCondLst>
                                        </p:cTn>
                                        <p:tgtEl>
                                          <p:spTgt spid="496654"/>
                                        </p:tgtEl>
                                        <p:attrNameLst>
                                          <p:attrName>ppt_x</p:attrName>
                                        </p:attrNameLst>
                                      </p:cBhvr>
                                    </p:anim>
                                    <p:anim from="0" to="-1.0" calcmode="lin" valueType="num">
                                      <p:cBhvr>
                                        <p:cTn id="58" dur="200" decel="50000" autoRev="1" fill="hold">
                                          <p:stCondLst>
                                            <p:cond delay="600"/>
                                          </p:stCondLst>
                                        </p:cTn>
                                        <p:tgtEl>
                                          <p:spTgt spid="496654"/>
                                        </p:tgtEl>
                                        <p:attrNameLst>
                                          <p:attrName>xshear</p:attrName>
                                        </p:attrNameLst>
                                      </p:cBhvr>
                                    </p:anim>
                                    <p:animScale>
                                      <p:cBhvr>
                                        <p:cTn id="59" dur="200" decel="100000" autoRev="1" fill="hold">
                                          <p:stCondLst>
                                            <p:cond delay="600"/>
                                          </p:stCondLst>
                                        </p:cTn>
                                        <p:tgtEl>
                                          <p:spTgt spid="496654"/>
                                        </p:tgtEl>
                                      </p:cBhvr>
                                      <p:from x="100000" y="100000"/>
                                      <p:to x="80000" y="100000"/>
                                    </p:animScale>
                                    <p:anim by="(#ppt_h/3+#ppt_w*0.1)" calcmode="lin" valueType="num">
                                      <p:cBhvr additive="sum">
                                        <p:cTn id="60" dur="200" decel="100000" autoRev="1" fill="hold">
                                          <p:stCondLst>
                                            <p:cond delay="600"/>
                                          </p:stCondLst>
                                        </p:cTn>
                                        <p:tgtEl>
                                          <p:spTgt spid="496654"/>
                                        </p:tgtEl>
                                        <p:attrNameLst>
                                          <p:attrName>ppt_x</p:attrName>
                                        </p:attrNameLst>
                                      </p:cBhvr>
                                    </p:anim>
                                  </p:childTnLst>
                                  <p:subTnLst>
                                    <p:audio>
                                      <p:cMediaNode>
                                        <p:cTn display="0" masterRel="sameClick">
                                          <p:stCondLst>
                                            <p:cond evt="begin" delay="0">
                                              <p:tn val="55"/>
                                            </p:cond>
                                          </p:stCondLst>
                                          <p:endCondLst>
                                            <p:cond evt="onStopAudio" delay="0">
                                              <p:tgtEl>
                                                <p:sldTgt/>
                                              </p:tgtEl>
                                            </p:cond>
                                          </p:endCondLst>
                                        </p:cTn>
                                        <p:tgtEl>
                                          <p:sndTgt r:embed="rId3" name="Fly2shortest.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96647">
                                            <p:bg/>
                                          </p:spTgt>
                                        </p:tgtEl>
                                        <p:attrNameLst>
                                          <p:attrName>style.visibility</p:attrName>
                                        </p:attrNameLst>
                                      </p:cBhvr>
                                      <p:to>
                                        <p:strVal val="visible"/>
                                      </p:to>
                                    </p:set>
                                    <p:animEffect transition="in" filter="wipe(left)">
                                      <p:cBhvr>
                                        <p:cTn id="65" dur="500"/>
                                        <p:tgtEl>
                                          <p:spTgt spid="496647">
                                            <p:bg/>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96647">
                                            <p:txEl>
                                              <p:pRg st="0" end="0"/>
                                            </p:txEl>
                                          </p:spTgt>
                                        </p:tgtEl>
                                        <p:attrNameLst>
                                          <p:attrName>style.visibility</p:attrName>
                                        </p:attrNameLst>
                                      </p:cBhvr>
                                      <p:to>
                                        <p:strVal val="visible"/>
                                      </p:to>
                                    </p:set>
                                    <p:animEffect transition="in" filter="wipe(left)">
                                      <p:cBhvr>
                                        <p:cTn id="68" dur="500"/>
                                        <p:tgtEl>
                                          <p:spTgt spid="496647">
                                            <p:txEl>
                                              <p:pRg st="0" end="0"/>
                                            </p:txEl>
                                          </p:spTgt>
                                        </p:tgtEl>
                                      </p:cBhvr>
                                    </p:animEffect>
                                  </p:childTnLst>
                                  <p:subTnLst>
                                    <p:audio>
                                      <p:cMediaNode>
                                        <p:cTn display="0" masterRel="sameClick">
                                          <p:stCondLst>
                                            <p:cond evt="begin" delay="0">
                                              <p:tn val="66"/>
                                            </p:cond>
                                          </p:stCondLst>
                                          <p:endCondLst>
                                            <p:cond evt="onStopAudio" delay="0">
                                              <p:tgtEl>
                                                <p:sldTgt/>
                                              </p:tgtEl>
                                            </p:cond>
                                          </p:endCondLst>
                                        </p:cTn>
                                        <p:tgtEl>
                                          <p:sndTgt r:embed="rId5" name="Whoosh"/>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34" presetClass="entr" presetSubtype="0" fill="hold" nodeType="clickEffect">
                                  <p:stCondLst>
                                    <p:cond delay="0"/>
                                  </p:stCondLst>
                                  <p:childTnLst>
                                    <p:set>
                                      <p:cBhvr>
                                        <p:cTn id="72" dur="1" fill="hold">
                                          <p:stCondLst>
                                            <p:cond delay="0"/>
                                          </p:stCondLst>
                                        </p:cTn>
                                        <p:tgtEl>
                                          <p:spTgt spid="496655"/>
                                        </p:tgtEl>
                                        <p:attrNameLst>
                                          <p:attrName>style.visibility</p:attrName>
                                        </p:attrNameLst>
                                      </p:cBhvr>
                                      <p:to>
                                        <p:strVal val="visible"/>
                                      </p:to>
                                    </p:set>
                                    <p:anim from="(-#ppt_w/2)" to="(#ppt_x)" calcmode="lin" valueType="num">
                                      <p:cBhvr>
                                        <p:cTn id="73" dur="600" fill="hold">
                                          <p:stCondLst>
                                            <p:cond delay="0"/>
                                          </p:stCondLst>
                                        </p:cTn>
                                        <p:tgtEl>
                                          <p:spTgt spid="496655"/>
                                        </p:tgtEl>
                                        <p:attrNameLst>
                                          <p:attrName>ppt_x</p:attrName>
                                        </p:attrNameLst>
                                      </p:cBhvr>
                                    </p:anim>
                                    <p:anim from="0" to="-1.0" calcmode="lin" valueType="num">
                                      <p:cBhvr>
                                        <p:cTn id="74" dur="200" decel="50000" autoRev="1" fill="hold">
                                          <p:stCondLst>
                                            <p:cond delay="600"/>
                                          </p:stCondLst>
                                        </p:cTn>
                                        <p:tgtEl>
                                          <p:spTgt spid="496655"/>
                                        </p:tgtEl>
                                        <p:attrNameLst>
                                          <p:attrName>xshear</p:attrName>
                                        </p:attrNameLst>
                                      </p:cBhvr>
                                    </p:anim>
                                    <p:animScale>
                                      <p:cBhvr>
                                        <p:cTn id="75" dur="200" decel="100000" autoRev="1" fill="hold">
                                          <p:stCondLst>
                                            <p:cond delay="600"/>
                                          </p:stCondLst>
                                        </p:cTn>
                                        <p:tgtEl>
                                          <p:spTgt spid="496655"/>
                                        </p:tgtEl>
                                      </p:cBhvr>
                                      <p:from x="100000" y="100000"/>
                                      <p:to x="80000" y="100000"/>
                                    </p:animScale>
                                    <p:anim by="(#ppt_h/3+#ppt_w*0.1)" calcmode="lin" valueType="num">
                                      <p:cBhvr additive="sum">
                                        <p:cTn id="76" dur="200" decel="100000" autoRev="1" fill="hold">
                                          <p:stCondLst>
                                            <p:cond delay="600"/>
                                          </p:stCondLst>
                                        </p:cTn>
                                        <p:tgtEl>
                                          <p:spTgt spid="496655"/>
                                        </p:tgtEl>
                                        <p:attrNameLst>
                                          <p:attrName>ppt_x</p:attrName>
                                        </p:attrNameLst>
                                      </p:cBhvr>
                                    </p:anim>
                                  </p:childTnLst>
                                  <p:subTnLst>
                                    <p:audio>
                                      <p:cMediaNode>
                                        <p:cTn display="0" masterRel="sameClick">
                                          <p:stCondLst>
                                            <p:cond evt="begin" delay="0">
                                              <p:tn val="71"/>
                                            </p:cond>
                                          </p:stCondLst>
                                          <p:endCondLst>
                                            <p:cond evt="onStopAudio" delay="0">
                                              <p:tgtEl>
                                                <p:sldTgt/>
                                              </p:tgtEl>
                                            </p:cond>
                                          </p:endCondLst>
                                        </p:cTn>
                                        <p:tgtEl>
                                          <p:sndTgt r:embed="rId3" name="Fly2shortest.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496647">
                                            <p:txEl>
                                              <p:pRg st="1" end="1"/>
                                            </p:txEl>
                                          </p:spTgt>
                                        </p:tgtEl>
                                        <p:attrNameLst>
                                          <p:attrName>style.visibility</p:attrName>
                                        </p:attrNameLst>
                                      </p:cBhvr>
                                      <p:to>
                                        <p:strVal val="visible"/>
                                      </p:to>
                                    </p:set>
                                    <p:animEffect transition="in" filter="wipe(left)">
                                      <p:cBhvr>
                                        <p:cTn id="81" dur="500"/>
                                        <p:tgtEl>
                                          <p:spTgt spid="496647">
                                            <p:txEl>
                                              <p:pRg st="1" end="1"/>
                                            </p:txEl>
                                          </p:spTgt>
                                        </p:tgtEl>
                                      </p:cBhvr>
                                    </p:animEffect>
                                  </p:childTnLst>
                                  <p:subTnLst>
                                    <p:audio>
                                      <p:cMediaNode>
                                        <p:cTn display="0" masterRel="sameClick">
                                          <p:stCondLst>
                                            <p:cond evt="begin" delay="0">
                                              <p:tn val="79"/>
                                            </p:cond>
                                          </p:stCondLst>
                                          <p:endCondLst>
                                            <p:cond evt="onStopAudio" delay="0">
                                              <p:tgtEl>
                                                <p:sldTgt/>
                                              </p:tgtEl>
                                            </p:cond>
                                          </p:endCondLst>
                                        </p:cTn>
                                        <p:tgtEl>
                                          <p:sndTgt r:embed="rId7" name="String"/>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34" presetClass="entr" presetSubtype="0" fill="hold" nodeType="clickEffect">
                                  <p:stCondLst>
                                    <p:cond delay="0"/>
                                  </p:stCondLst>
                                  <p:childTnLst>
                                    <p:set>
                                      <p:cBhvr>
                                        <p:cTn id="85" dur="1" fill="hold">
                                          <p:stCondLst>
                                            <p:cond delay="0"/>
                                          </p:stCondLst>
                                        </p:cTn>
                                        <p:tgtEl>
                                          <p:spTgt spid="496662"/>
                                        </p:tgtEl>
                                        <p:attrNameLst>
                                          <p:attrName>style.visibility</p:attrName>
                                        </p:attrNameLst>
                                      </p:cBhvr>
                                      <p:to>
                                        <p:strVal val="visible"/>
                                      </p:to>
                                    </p:set>
                                    <p:anim from="(-#ppt_w/2)" to="(#ppt_x)" calcmode="lin" valueType="num">
                                      <p:cBhvr>
                                        <p:cTn id="86" dur="600" fill="hold">
                                          <p:stCondLst>
                                            <p:cond delay="0"/>
                                          </p:stCondLst>
                                        </p:cTn>
                                        <p:tgtEl>
                                          <p:spTgt spid="496662"/>
                                        </p:tgtEl>
                                        <p:attrNameLst>
                                          <p:attrName>ppt_x</p:attrName>
                                        </p:attrNameLst>
                                      </p:cBhvr>
                                    </p:anim>
                                    <p:anim from="0" to="-1.0" calcmode="lin" valueType="num">
                                      <p:cBhvr>
                                        <p:cTn id="87" dur="200" decel="50000" autoRev="1" fill="hold">
                                          <p:stCondLst>
                                            <p:cond delay="600"/>
                                          </p:stCondLst>
                                        </p:cTn>
                                        <p:tgtEl>
                                          <p:spTgt spid="496662"/>
                                        </p:tgtEl>
                                        <p:attrNameLst>
                                          <p:attrName>xshear</p:attrName>
                                        </p:attrNameLst>
                                      </p:cBhvr>
                                    </p:anim>
                                    <p:animScale>
                                      <p:cBhvr>
                                        <p:cTn id="88" dur="200" decel="100000" autoRev="1" fill="hold">
                                          <p:stCondLst>
                                            <p:cond delay="600"/>
                                          </p:stCondLst>
                                        </p:cTn>
                                        <p:tgtEl>
                                          <p:spTgt spid="496662"/>
                                        </p:tgtEl>
                                      </p:cBhvr>
                                      <p:from x="100000" y="100000"/>
                                      <p:to x="80000" y="100000"/>
                                    </p:animScale>
                                    <p:anim by="(#ppt_h/3+#ppt_w*0.1)" calcmode="lin" valueType="num">
                                      <p:cBhvr additive="sum">
                                        <p:cTn id="89" dur="200" decel="100000" autoRev="1" fill="hold">
                                          <p:stCondLst>
                                            <p:cond delay="600"/>
                                          </p:stCondLst>
                                        </p:cTn>
                                        <p:tgtEl>
                                          <p:spTgt spid="496662"/>
                                        </p:tgtEl>
                                        <p:attrNameLst>
                                          <p:attrName>ppt_x</p:attrName>
                                        </p:attrNameLst>
                                      </p:cBhvr>
                                    </p:anim>
                                  </p:childTnLst>
                                  <p:subTnLst>
                                    <p:audio>
                                      <p:cMediaNode>
                                        <p:cTn display="0" masterRel="sameClick">
                                          <p:stCondLst>
                                            <p:cond evt="begin" delay="0">
                                              <p:tn val="84"/>
                                            </p:cond>
                                          </p:stCondLst>
                                          <p:endCondLst>
                                            <p:cond evt="onStopAudio" delay="0">
                                              <p:tgtEl>
                                                <p:sldTgt/>
                                              </p:tgtEl>
                                            </p:cond>
                                          </p:endCondLst>
                                        </p:cTn>
                                        <p:tgtEl>
                                          <p:sndTgt r:embed="rId3" name="Fly2shortest.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nodeType="clickEffect">
                                  <p:stCondLst>
                                    <p:cond delay="0"/>
                                  </p:stCondLst>
                                  <p:childTnLst>
                                    <p:set>
                                      <p:cBhvr>
                                        <p:cTn id="93" dur="1" fill="hold">
                                          <p:stCondLst>
                                            <p:cond delay="0"/>
                                          </p:stCondLst>
                                        </p:cTn>
                                        <p:tgtEl>
                                          <p:spTgt spid="496642"/>
                                        </p:tgtEl>
                                        <p:attrNameLst>
                                          <p:attrName>style.visibility</p:attrName>
                                        </p:attrNameLst>
                                      </p:cBhvr>
                                      <p:to>
                                        <p:strVal val="visible"/>
                                      </p:to>
                                    </p:set>
                                    <p:animEffect transition="in" filter="wipe(down)">
                                      <p:cBhvr>
                                        <p:cTn id="94" dur="500"/>
                                        <p:tgtEl>
                                          <p:spTgt spid="496642"/>
                                        </p:tgtEl>
                                      </p:cBhvr>
                                    </p:animEffect>
                                  </p:childTnLst>
                                </p:cTn>
                              </p:par>
                            </p:childTnLst>
                          </p:cTn>
                        </p:par>
                        <p:par>
                          <p:cTn id="95" fill="hold" nodeType="afterGroup">
                            <p:stCondLst>
                              <p:cond delay="500"/>
                            </p:stCondLst>
                            <p:childTnLst>
                              <p:par>
                                <p:cTn id="96" presetID="22" presetClass="entr" presetSubtype="4" fill="hold" grpId="0" nodeType="afterEffect">
                                  <p:stCondLst>
                                    <p:cond delay="0"/>
                                  </p:stCondLst>
                                  <p:childTnLst>
                                    <p:set>
                                      <p:cBhvr>
                                        <p:cTn id="97" dur="1" fill="hold">
                                          <p:stCondLst>
                                            <p:cond delay="0"/>
                                          </p:stCondLst>
                                        </p:cTn>
                                        <p:tgtEl>
                                          <p:spTgt spid="496643"/>
                                        </p:tgtEl>
                                        <p:attrNameLst>
                                          <p:attrName>style.visibility</p:attrName>
                                        </p:attrNameLst>
                                      </p:cBhvr>
                                      <p:to>
                                        <p:strVal val="visible"/>
                                      </p:to>
                                    </p:set>
                                    <p:animEffect transition="in" filter="wipe(down)">
                                      <p:cBhvr>
                                        <p:cTn id="98" dur="500"/>
                                        <p:tgtEl>
                                          <p:spTgt spid="496643"/>
                                        </p:tgtEl>
                                      </p:cBhvr>
                                    </p:animEffect>
                                  </p:childTnLst>
                                  <p:subTnLst>
                                    <p:audio>
                                      <p:cMediaNode>
                                        <p:cTn display="0" masterRel="sameClick">
                                          <p:stCondLst>
                                            <p:cond evt="begin" delay="0">
                                              <p:tn val="96"/>
                                            </p:cond>
                                          </p:stCondLst>
                                          <p:endCondLst>
                                            <p:cond evt="onStopAudio" delay="0">
                                              <p:tgtEl>
                                                <p:sldTgt/>
                                              </p:tgtEl>
                                            </p:cond>
                                          </p:endCondLst>
                                        </p:cTn>
                                        <p:tgtEl>
                                          <p:sndTgt r:embed="rId8"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animBg="1" autoUpdateAnimBg="0"/>
      <p:bldP spid="496646" grpId="0" animBg="1" autoUpdateAnimBg="0"/>
      <p:bldP spid="496647" grpId="0" build="p" animBg="1" autoUpdateAnimBg="0"/>
      <p:bldP spid="496649" grpId="0" animBg="1"/>
      <p:bldP spid="496651" grpId="0" build="p" autoUpdateAnimBg="0"/>
      <p:bldP spid="496653" grpId="0" animBg="1" autoUpdateAnimBg="0"/>
      <p:bldP spid="49666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a:extLst>
              <a:ext uri="{FF2B5EF4-FFF2-40B4-BE49-F238E27FC236}">
                <a16:creationId xmlns:a16="http://schemas.microsoft.com/office/drawing/2014/main" id="{A1795132-795C-2C49-A16C-AACBC2D4B96F}"/>
              </a:ext>
            </a:extLst>
          </p:cNvPr>
          <p:cNvSpPr>
            <a:spLocks noChangeArrowheads="1"/>
          </p:cNvSpPr>
          <p:nvPr/>
        </p:nvSpPr>
        <p:spPr bwMode="auto">
          <a:xfrm>
            <a:off x="1427163" y="2209800"/>
            <a:ext cx="735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691" name="Rectangle 3">
            <a:extLst>
              <a:ext uri="{FF2B5EF4-FFF2-40B4-BE49-F238E27FC236}">
                <a16:creationId xmlns:a16="http://schemas.microsoft.com/office/drawing/2014/main" id="{EB4C6258-DF57-4247-AB57-03A3E38E1367}"/>
              </a:ext>
            </a:extLst>
          </p:cNvPr>
          <p:cNvSpPr>
            <a:spLocks noChangeArrowheads="1"/>
          </p:cNvSpPr>
          <p:nvPr/>
        </p:nvSpPr>
        <p:spPr bwMode="auto">
          <a:xfrm>
            <a:off x="3152775" y="2209800"/>
            <a:ext cx="481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57348" name="Rectangle 4">
            <a:extLst>
              <a:ext uri="{FF2B5EF4-FFF2-40B4-BE49-F238E27FC236}">
                <a16:creationId xmlns:a16="http://schemas.microsoft.com/office/drawing/2014/main" id="{6063CAD1-6BA7-E844-B522-823E16F3692E}"/>
              </a:ext>
            </a:extLst>
          </p:cNvPr>
          <p:cNvSpPr>
            <a:spLocks noGrp="1" noChangeArrowheads="1"/>
          </p:cNvSpPr>
          <p:nvPr>
            <p:ph type="title"/>
          </p:nvPr>
        </p:nvSpPr>
        <p:spPr/>
        <p:txBody>
          <a:bodyPr/>
          <a:lstStyle/>
          <a:p>
            <a:pPr eaLnBrk="1" hangingPunct="1"/>
            <a:r>
              <a:rPr lang="en-US" altLang="en-US"/>
              <a:t>What’s up with Morgan’s flies?</a:t>
            </a:r>
          </a:p>
        </p:txBody>
      </p:sp>
      <p:sp>
        <p:nvSpPr>
          <p:cNvPr id="498693" name="Rectangle 5">
            <a:extLst>
              <a:ext uri="{FF2B5EF4-FFF2-40B4-BE49-F238E27FC236}">
                <a16:creationId xmlns:a16="http://schemas.microsoft.com/office/drawing/2014/main" id="{94E4BA6C-4B4D-4641-97CB-D35B954DC178}"/>
              </a:ext>
            </a:extLst>
          </p:cNvPr>
          <p:cNvSpPr>
            <a:spLocks noChangeArrowheads="1"/>
          </p:cNvSpPr>
          <p:nvPr/>
        </p:nvSpPr>
        <p:spPr bwMode="auto">
          <a:xfrm>
            <a:off x="2411413" y="1535113"/>
            <a:ext cx="395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x</a:t>
            </a:r>
          </a:p>
        </p:txBody>
      </p:sp>
      <p:pic>
        <p:nvPicPr>
          <p:cNvPr id="498694" name="Picture 6" descr="fly-white eye male">
            <a:extLst>
              <a:ext uri="{FF2B5EF4-FFF2-40B4-BE49-F238E27FC236}">
                <a16:creationId xmlns:a16="http://schemas.microsoft.com/office/drawing/2014/main" id="{35B65778-99C5-5B4C-B787-0B3612B921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7838" y="1084263"/>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695" name="Picture 7" descr="fly-red eye female">
            <a:extLst>
              <a:ext uri="{FF2B5EF4-FFF2-40B4-BE49-F238E27FC236}">
                <a16:creationId xmlns:a16="http://schemas.microsoft.com/office/drawing/2014/main" id="{F16102D9-CC26-A04C-A552-1A65F3EE219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0813" y="106838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98696" name="Group 8">
            <a:extLst>
              <a:ext uri="{FF2B5EF4-FFF2-40B4-BE49-F238E27FC236}">
                <a16:creationId xmlns:a16="http://schemas.microsoft.com/office/drawing/2014/main" id="{69323DD7-5F38-3B40-87CD-EB086F09ECB8}"/>
              </a:ext>
            </a:extLst>
          </p:cNvPr>
          <p:cNvGraphicFramePr>
            <a:graphicFrameLocks noGrp="1"/>
          </p:cNvGraphicFramePr>
          <p:nvPr/>
        </p:nvGraphicFramePr>
        <p:xfrm>
          <a:off x="1100138" y="3554413"/>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98707" name="Rectangle 19">
            <a:extLst>
              <a:ext uri="{FF2B5EF4-FFF2-40B4-BE49-F238E27FC236}">
                <a16:creationId xmlns:a16="http://schemas.microsoft.com/office/drawing/2014/main" id="{E59D0A5F-376F-4C4A-BDEB-7A438305DAD6}"/>
              </a:ext>
            </a:extLst>
          </p:cNvPr>
          <p:cNvSpPr>
            <a:spLocks noChangeArrowheads="1"/>
          </p:cNvSpPr>
          <p:nvPr/>
        </p:nvSpPr>
        <p:spPr bwMode="auto">
          <a:xfrm>
            <a:off x="1725613" y="3005138"/>
            <a:ext cx="331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08" name="Rectangle 20">
            <a:extLst>
              <a:ext uri="{FF2B5EF4-FFF2-40B4-BE49-F238E27FC236}">
                <a16:creationId xmlns:a16="http://schemas.microsoft.com/office/drawing/2014/main" id="{B36C0431-D710-6D4C-B27F-0A904368A071}"/>
              </a:ext>
            </a:extLst>
          </p:cNvPr>
          <p:cNvSpPr>
            <a:spLocks noChangeArrowheads="1"/>
          </p:cNvSpPr>
          <p:nvPr/>
        </p:nvSpPr>
        <p:spPr bwMode="auto">
          <a:xfrm>
            <a:off x="3105150" y="3005138"/>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09" name="Rectangle 21">
            <a:extLst>
              <a:ext uri="{FF2B5EF4-FFF2-40B4-BE49-F238E27FC236}">
                <a16:creationId xmlns:a16="http://schemas.microsoft.com/office/drawing/2014/main" id="{C04D5E87-B7AB-0745-8A12-A1F654DB1CB4}"/>
              </a:ext>
            </a:extLst>
          </p:cNvPr>
          <p:cNvSpPr>
            <a:spLocks noChangeArrowheads="1"/>
          </p:cNvSpPr>
          <p:nvPr/>
        </p:nvSpPr>
        <p:spPr bwMode="auto">
          <a:xfrm>
            <a:off x="590550" y="39751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10" name="Rectangle 22">
            <a:extLst>
              <a:ext uri="{FF2B5EF4-FFF2-40B4-BE49-F238E27FC236}">
                <a16:creationId xmlns:a16="http://schemas.microsoft.com/office/drawing/2014/main" id="{D74F13FC-EB02-584F-BCD6-A18918AF6F3C}"/>
              </a:ext>
            </a:extLst>
          </p:cNvPr>
          <p:cNvSpPr>
            <a:spLocks noChangeArrowheads="1"/>
          </p:cNvSpPr>
          <p:nvPr/>
        </p:nvSpPr>
        <p:spPr bwMode="auto">
          <a:xfrm>
            <a:off x="590550" y="5210175"/>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11" name="Rectangle 23">
            <a:extLst>
              <a:ext uri="{FF2B5EF4-FFF2-40B4-BE49-F238E27FC236}">
                <a16:creationId xmlns:a16="http://schemas.microsoft.com/office/drawing/2014/main" id="{9B30A673-FFF1-5E46-ACFC-52139AD9645C}"/>
              </a:ext>
            </a:extLst>
          </p:cNvPr>
          <p:cNvSpPr>
            <a:spLocks noChangeArrowheads="1"/>
          </p:cNvSpPr>
          <p:nvPr/>
        </p:nvSpPr>
        <p:spPr bwMode="auto">
          <a:xfrm>
            <a:off x="1870075" y="3975100"/>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12" name="Rectangle 24">
            <a:extLst>
              <a:ext uri="{FF2B5EF4-FFF2-40B4-BE49-F238E27FC236}">
                <a16:creationId xmlns:a16="http://schemas.microsoft.com/office/drawing/2014/main" id="{441AF564-DD46-A94C-AF0F-55E7B2053187}"/>
              </a:ext>
            </a:extLst>
          </p:cNvPr>
          <p:cNvSpPr>
            <a:spLocks noChangeArrowheads="1"/>
          </p:cNvSpPr>
          <p:nvPr/>
        </p:nvSpPr>
        <p:spPr bwMode="auto">
          <a:xfrm>
            <a:off x="1870075" y="5211763"/>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13" name="Rectangle 25">
            <a:extLst>
              <a:ext uri="{FF2B5EF4-FFF2-40B4-BE49-F238E27FC236}">
                <a16:creationId xmlns:a16="http://schemas.microsoft.com/office/drawing/2014/main" id="{7AE9F7CB-CC88-5F4D-B994-F3275FEE30B8}"/>
              </a:ext>
            </a:extLst>
          </p:cNvPr>
          <p:cNvSpPr>
            <a:spLocks noChangeArrowheads="1"/>
          </p:cNvSpPr>
          <p:nvPr/>
        </p:nvSpPr>
        <p:spPr bwMode="auto">
          <a:xfrm>
            <a:off x="3248025" y="5211763"/>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14" name="Rectangle 26">
            <a:extLst>
              <a:ext uri="{FF2B5EF4-FFF2-40B4-BE49-F238E27FC236}">
                <a16:creationId xmlns:a16="http://schemas.microsoft.com/office/drawing/2014/main" id="{FBAC545F-023F-404B-A6C1-83F5FC4BFD4E}"/>
              </a:ext>
            </a:extLst>
          </p:cNvPr>
          <p:cNvSpPr>
            <a:spLocks noChangeArrowheads="1"/>
          </p:cNvSpPr>
          <p:nvPr/>
        </p:nvSpPr>
        <p:spPr bwMode="auto">
          <a:xfrm>
            <a:off x="3248025" y="3975100"/>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15" name="AutoShape 27">
            <a:extLst>
              <a:ext uri="{FF2B5EF4-FFF2-40B4-BE49-F238E27FC236}">
                <a16:creationId xmlns:a16="http://schemas.microsoft.com/office/drawing/2014/main" id="{39769443-3DF1-C041-823F-CB3558500DBF}"/>
              </a:ext>
            </a:extLst>
          </p:cNvPr>
          <p:cNvSpPr>
            <a:spLocks noChangeArrowheads="1"/>
          </p:cNvSpPr>
          <p:nvPr/>
        </p:nvSpPr>
        <p:spPr bwMode="auto">
          <a:xfrm>
            <a:off x="1292225" y="6218238"/>
            <a:ext cx="2511425"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100% red eyes</a:t>
            </a:r>
          </a:p>
        </p:txBody>
      </p:sp>
      <p:pic>
        <p:nvPicPr>
          <p:cNvPr id="498716" name="Picture 28" descr="fly">
            <a:extLst>
              <a:ext uri="{FF2B5EF4-FFF2-40B4-BE49-F238E27FC236}">
                <a16:creationId xmlns:a16="http://schemas.microsoft.com/office/drawing/2014/main" id="{D2EE99FF-DAD2-B142-937E-A986FF3877D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5538" y="344963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17" name="Picture 29" descr="fly">
            <a:extLst>
              <a:ext uri="{FF2B5EF4-FFF2-40B4-BE49-F238E27FC236}">
                <a16:creationId xmlns:a16="http://schemas.microsoft.com/office/drawing/2014/main" id="{51B11667-AF4E-754B-B443-0F5CD097E6D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6025" y="3449638"/>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18" name="Picture 30" descr="fly">
            <a:extLst>
              <a:ext uri="{FF2B5EF4-FFF2-40B4-BE49-F238E27FC236}">
                <a16:creationId xmlns:a16="http://schemas.microsoft.com/office/drawing/2014/main" id="{8FC8F5CA-E359-2B4D-B632-FEB2FA05D3C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5538" y="475138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19" name="Picture 31" descr="fly">
            <a:extLst>
              <a:ext uri="{FF2B5EF4-FFF2-40B4-BE49-F238E27FC236}">
                <a16:creationId xmlns:a16="http://schemas.microsoft.com/office/drawing/2014/main" id="{1AB88463-2A33-AC4B-AAFF-0C7B32E103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86025" y="4751388"/>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20" name="Picture 32" descr="fly">
            <a:extLst>
              <a:ext uri="{FF2B5EF4-FFF2-40B4-BE49-F238E27FC236}">
                <a16:creationId xmlns:a16="http://schemas.microsoft.com/office/drawing/2014/main" id="{6BF2249E-0675-9A47-A2C0-5282BA46627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49925" y="1084263"/>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21" name="Rectangle 33">
            <a:extLst>
              <a:ext uri="{FF2B5EF4-FFF2-40B4-BE49-F238E27FC236}">
                <a16:creationId xmlns:a16="http://schemas.microsoft.com/office/drawing/2014/main" id="{0E8900AF-FEE1-A742-BA27-0AED0BDA9476}"/>
              </a:ext>
            </a:extLst>
          </p:cNvPr>
          <p:cNvSpPr>
            <a:spLocks noChangeArrowheads="1"/>
          </p:cNvSpPr>
          <p:nvPr/>
        </p:nvSpPr>
        <p:spPr bwMode="auto">
          <a:xfrm>
            <a:off x="5845175" y="2224088"/>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22" name="Rectangle 34">
            <a:extLst>
              <a:ext uri="{FF2B5EF4-FFF2-40B4-BE49-F238E27FC236}">
                <a16:creationId xmlns:a16="http://schemas.microsoft.com/office/drawing/2014/main" id="{E361C18E-0BC7-C644-B581-DCB3CCAF747B}"/>
              </a:ext>
            </a:extLst>
          </p:cNvPr>
          <p:cNvSpPr>
            <a:spLocks noChangeArrowheads="1"/>
          </p:cNvSpPr>
          <p:nvPr/>
        </p:nvSpPr>
        <p:spPr bwMode="auto">
          <a:xfrm>
            <a:off x="7459663" y="2224088"/>
            <a:ext cx="60801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pic>
        <p:nvPicPr>
          <p:cNvPr id="498723" name="Picture 35" descr="fly">
            <a:extLst>
              <a:ext uri="{FF2B5EF4-FFF2-40B4-BE49-F238E27FC236}">
                <a16:creationId xmlns:a16="http://schemas.microsoft.com/office/drawing/2014/main" id="{89977165-4DBB-094F-AA42-8F24091D35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77113" y="1084263"/>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24" name="Rectangle 36">
            <a:extLst>
              <a:ext uri="{FF2B5EF4-FFF2-40B4-BE49-F238E27FC236}">
                <a16:creationId xmlns:a16="http://schemas.microsoft.com/office/drawing/2014/main" id="{D3F8229E-4F26-E141-B047-090A001EA2CB}"/>
              </a:ext>
            </a:extLst>
          </p:cNvPr>
          <p:cNvSpPr>
            <a:spLocks noChangeArrowheads="1"/>
          </p:cNvSpPr>
          <p:nvPr/>
        </p:nvSpPr>
        <p:spPr bwMode="auto">
          <a:xfrm>
            <a:off x="6769100" y="1535113"/>
            <a:ext cx="395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x</a:t>
            </a:r>
          </a:p>
        </p:txBody>
      </p:sp>
      <p:sp>
        <p:nvSpPr>
          <p:cNvPr id="498725" name="AutoShape 37">
            <a:extLst>
              <a:ext uri="{FF2B5EF4-FFF2-40B4-BE49-F238E27FC236}">
                <a16:creationId xmlns:a16="http://schemas.microsoft.com/office/drawing/2014/main" id="{F4DA8E77-A787-0B40-9CCC-E2E7739AA217}"/>
              </a:ext>
            </a:extLst>
          </p:cNvPr>
          <p:cNvSpPr>
            <a:spLocks noChangeArrowheads="1"/>
          </p:cNvSpPr>
          <p:nvPr/>
        </p:nvSpPr>
        <p:spPr bwMode="auto">
          <a:xfrm rot="-1793124">
            <a:off x="3556000" y="2973388"/>
            <a:ext cx="2300288" cy="485775"/>
          </a:xfrm>
          <a:custGeom>
            <a:avLst/>
            <a:gdLst>
              <a:gd name="T0" fmla="*/ 183726558 w 21600"/>
              <a:gd name="T1" fmla="*/ 0 h 21600"/>
              <a:gd name="T2" fmla="*/ 0 w 21600"/>
              <a:gd name="T3" fmla="*/ 5462450 h 21600"/>
              <a:gd name="T4" fmla="*/ 183726558 w 21600"/>
              <a:gd name="T5" fmla="*/ 10924877 h 21600"/>
              <a:gd name="T6" fmla="*/ 244968745 w 21600"/>
              <a:gd name="T7" fmla="*/ 546245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aphicFrame>
        <p:nvGraphicFramePr>
          <p:cNvPr id="498726" name="Group 38">
            <a:extLst>
              <a:ext uri="{FF2B5EF4-FFF2-40B4-BE49-F238E27FC236}">
                <a16:creationId xmlns:a16="http://schemas.microsoft.com/office/drawing/2014/main" id="{DFE91F86-198F-C34D-A517-89B29074AB38}"/>
              </a:ext>
            </a:extLst>
          </p:cNvPr>
          <p:cNvGraphicFramePr>
            <a:graphicFrameLocks noGrp="1"/>
          </p:cNvGraphicFramePr>
          <p:nvPr/>
        </p:nvGraphicFramePr>
        <p:xfrm>
          <a:off x="5738813" y="3554413"/>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98737" name="Rectangle 49">
            <a:extLst>
              <a:ext uri="{FF2B5EF4-FFF2-40B4-BE49-F238E27FC236}">
                <a16:creationId xmlns:a16="http://schemas.microsoft.com/office/drawing/2014/main" id="{F77F437A-9A46-9C48-8ACD-247C38174918}"/>
              </a:ext>
            </a:extLst>
          </p:cNvPr>
          <p:cNvSpPr>
            <a:spLocks noChangeArrowheads="1"/>
          </p:cNvSpPr>
          <p:nvPr/>
        </p:nvSpPr>
        <p:spPr bwMode="auto">
          <a:xfrm>
            <a:off x="6300788" y="3005138"/>
            <a:ext cx="4587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38" name="Rectangle 50">
            <a:extLst>
              <a:ext uri="{FF2B5EF4-FFF2-40B4-BE49-F238E27FC236}">
                <a16:creationId xmlns:a16="http://schemas.microsoft.com/office/drawing/2014/main" id="{87B47CA8-CC23-DA41-9524-90C7D2CAC127}"/>
              </a:ext>
            </a:extLst>
          </p:cNvPr>
          <p:cNvSpPr>
            <a:spLocks noChangeArrowheads="1"/>
          </p:cNvSpPr>
          <p:nvPr/>
        </p:nvSpPr>
        <p:spPr bwMode="auto">
          <a:xfrm>
            <a:off x="7743825" y="3005138"/>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39" name="Rectangle 51">
            <a:extLst>
              <a:ext uri="{FF2B5EF4-FFF2-40B4-BE49-F238E27FC236}">
                <a16:creationId xmlns:a16="http://schemas.microsoft.com/office/drawing/2014/main" id="{FA047E76-AB72-FF4B-8BE2-82425EDF2EED}"/>
              </a:ext>
            </a:extLst>
          </p:cNvPr>
          <p:cNvSpPr>
            <a:spLocks noChangeArrowheads="1"/>
          </p:cNvSpPr>
          <p:nvPr/>
        </p:nvSpPr>
        <p:spPr bwMode="auto">
          <a:xfrm>
            <a:off x="5229225" y="3975100"/>
            <a:ext cx="458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40" name="Rectangle 52">
            <a:extLst>
              <a:ext uri="{FF2B5EF4-FFF2-40B4-BE49-F238E27FC236}">
                <a16:creationId xmlns:a16="http://schemas.microsoft.com/office/drawing/2014/main" id="{546087A3-D7FC-3743-A8ED-53722DB0CCDB}"/>
              </a:ext>
            </a:extLst>
          </p:cNvPr>
          <p:cNvSpPr>
            <a:spLocks noChangeArrowheads="1"/>
          </p:cNvSpPr>
          <p:nvPr/>
        </p:nvSpPr>
        <p:spPr bwMode="auto">
          <a:xfrm>
            <a:off x="5292725" y="5210175"/>
            <a:ext cx="3317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a:t>
            </a:r>
          </a:p>
        </p:txBody>
      </p:sp>
      <p:sp>
        <p:nvSpPr>
          <p:cNvPr id="498741" name="Rectangle 53">
            <a:extLst>
              <a:ext uri="{FF2B5EF4-FFF2-40B4-BE49-F238E27FC236}">
                <a16:creationId xmlns:a16="http://schemas.microsoft.com/office/drawing/2014/main" id="{C2F6AD74-30E5-0243-9B5D-AD79180D856E}"/>
              </a:ext>
            </a:extLst>
          </p:cNvPr>
          <p:cNvSpPr>
            <a:spLocks noChangeArrowheads="1"/>
          </p:cNvSpPr>
          <p:nvPr/>
        </p:nvSpPr>
        <p:spPr bwMode="auto">
          <a:xfrm>
            <a:off x="6445250" y="3975100"/>
            <a:ext cx="735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42" name="Rectangle 54">
            <a:extLst>
              <a:ext uri="{FF2B5EF4-FFF2-40B4-BE49-F238E27FC236}">
                <a16:creationId xmlns:a16="http://schemas.microsoft.com/office/drawing/2014/main" id="{0C9316F8-9ADC-3443-A711-4D7E47D07899}"/>
              </a:ext>
            </a:extLst>
          </p:cNvPr>
          <p:cNvSpPr>
            <a:spLocks noChangeArrowheads="1"/>
          </p:cNvSpPr>
          <p:nvPr/>
        </p:nvSpPr>
        <p:spPr bwMode="auto">
          <a:xfrm>
            <a:off x="6508750" y="5211763"/>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43" name="Rectangle 55">
            <a:extLst>
              <a:ext uri="{FF2B5EF4-FFF2-40B4-BE49-F238E27FC236}">
                <a16:creationId xmlns:a16="http://schemas.microsoft.com/office/drawing/2014/main" id="{87E623F7-C4D2-FF44-8EEC-552C43D090CC}"/>
              </a:ext>
            </a:extLst>
          </p:cNvPr>
          <p:cNvSpPr>
            <a:spLocks noChangeArrowheads="1"/>
          </p:cNvSpPr>
          <p:nvPr/>
        </p:nvSpPr>
        <p:spPr bwMode="auto">
          <a:xfrm>
            <a:off x="7950200" y="5211763"/>
            <a:ext cx="481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44" name="Rectangle 56">
            <a:extLst>
              <a:ext uri="{FF2B5EF4-FFF2-40B4-BE49-F238E27FC236}">
                <a16:creationId xmlns:a16="http://schemas.microsoft.com/office/drawing/2014/main" id="{0AB77783-AF20-5D4A-A2E8-36DC9D418104}"/>
              </a:ext>
            </a:extLst>
          </p:cNvPr>
          <p:cNvSpPr>
            <a:spLocks noChangeArrowheads="1"/>
          </p:cNvSpPr>
          <p:nvPr/>
        </p:nvSpPr>
        <p:spPr bwMode="auto">
          <a:xfrm>
            <a:off x="7886700" y="3975100"/>
            <a:ext cx="60801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Rr</a:t>
            </a:r>
          </a:p>
        </p:txBody>
      </p:sp>
      <p:sp>
        <p:nvSpPr>
          <p:cNvPr id="498745" name="AutoShape 57">
            <a:extLst>
              <a:ext uri="{FF2B5EF4-FFF2-40B4-BE49-F238E27FC236}">
                <a16:creationId xmlns:a16="http://schemas.microsoft.com/office/drawing/2014/main" id="{84AEFF51-5D5B-4C43-A5EC-E6523A363208}"/>
              </a:ext>
            </a:extLst>
          </p:cNvPr>
          <p:cNvSpPr>
            <a:spLocks noChangeArrowheads="1"/>
          </p:cNvSpPr>
          <p:nvPr/>
        </p:nvSpPr>
        <p:spPr bwMode="auto">
          <a:xfrm>
            <a:off x="5973763" y="6218238"/>
            <a:ext cx="2436812"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3 red : </a:t>
            </a:r>
            <a:r>
              <a:rPr lang="en-US" altLang="en-US" sz="2600" b="1">
                <a:solidFill>
                  <a:srgbClr val="000000"/>
                </a:solidFill>
              </a:rPr>
              <a:t>1 white</a:t>
            </a:r>
            <a:endParaRPr lang="en-US" altLang="en-US" sz="2600" b="1">
              <a:solidFill>
                <a:srgbClr val="CC0000"/>
              </a:solidFill>
            </a:endParaRPr>
          </a:p>
        </p:txBody>
      </p:sp>
      <p:pic>
        <p:nvPicPr>
          <p:cNvPr id="498746" name="Picture 58" descr="fly">
            <a:extLst>
              <a:ext uri="{FF2B5EF4-FFF2-40B4-BE49-F238E27FC236}">
                <a16:creationId xmlns:a16="http://schemas.microsoft.com/office/drawing/2014/main" id="{AC94EF2C-9223-9D4E-A9C6-12D82F86E9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4213" y="344963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47" name="Picture 59" descr="fly">
            <a:extLst>
              <a:ext uri="{FF2B5EF4-FFF2-40B4-BE49-F238E27FC236}">
                <a16:creationId xmlns:a16="http://schemas.microsoft.com/office/drawing/2014/main" id="{9A9A4E3B-A2AD-2E40-9DEE-491093A397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24700" y="3449638"/>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48" name="Picture 60" descr="fly">
            <a:extLst>
              <a:ext uri="{FF2B5EF4-FFF2-40B4-BE49-F238E27FC236}">
                <a16:creationId xmlns:a16="http://schemas.microsoft.com/office/drawing/2014/main" id="{EA7A6961-FEF6-DB40-A722-9FBF7FEA48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64213" y="475138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49" name="Text Box 61">
            <a:extLst>
              <a:ext uri="{FF2B5EF4-FFF2-40B4-BE49-F238E27FC236}">
                <a16:creationId xmlns:a16="http://schemas.microsoft.com/office/drawing/2014/main" id="{BDDFFA0C-58C4-5C43-BD62-86EBC5E8D78C}"/>
              </a:ext>
            </a:extLst>
          </p:cNvPr>
          <p:cNvSpPr txBox="1">
            <a:spLocks noChangeArrowheads="1"/>
          </p:cNvSpPr>
          <p:nvPr/>
        </p:nvSpPr>
        <p:spPr bwMode="auto">
          <a:xfrm>
            <a:off x="3290888" y="2711450"/>
            <a:ext cx="2881312"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0000"/>
              </a:lnSpc>
            </a:pPr>
            <a:r>
              <a:rPr lang="en-US" altLang="en-US" sz="37200">
                <a:solidFill>
                  <a:srgbClr val="CC0000"/>
                </a:solidFill>
                <a:sym typeface="Zapf Dingbats" charset="2"/>
              </a:rPr>
              <a:t></a:t>
            </a:r>
            <a:endParaRPr lang="en-US" altLang="en-US" sz="27900">
              <a:solidFill>
                <a:srgbClr val="CC0000"/>
              </a:solidFill>
            </a:endParaRPr>
          </a:p>
        </p:txBody>
      </p:sp>
      <p:pic>
        <p:nvPicPr>
          <p:cNvPr id="498750" name="Picture 62" descr="fly white eye">
            <a:extLst>
              <a:ext uri="{FF2B5EF4-FFF2-40B4-BE49-F238E27FC236}">
                <a16:creationId xmlns:a16="http://schemas.microsoft.com/office/drawing/2014/main" id="{5623796C-FE4A-774D-AB4C-029A3033EDB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24700" y="4751388"/>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8751" name="Picture 63" descr="penguinL">
            <a:extLst>
              <a:ext uri="{FF2B5EF4-FFF2-40B4-BE49-F238E27FC236}">
                <a16:creationId xmlns:a16="http://schemas.microsoft.com/office/drawing/2014/main" id="{51067A34-996C-3F4D-A9D6-FE44712EBA0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73550"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8752" name="AutoShape 64">
            <a:extLst>
              <a:ext uri="{FF2B5EF4-FFF2-40B4-BE49-F238E27FC236}">
                <a16:creationId xmlns:a16="http://schemas.microsoft.com/office/drawing/2014/main" id="{F016247D-886A-F644-8B5F-7DC8EF1E3CA6}"/>
              </a:ext>
            </a:extLst>
          </p:cNvPr>
          <p:cNvSpPr>
            <a:spLocks noChangeArrowheads="1"/>
          </p:cNvSpPr>
          <p:nvPr/>
        </p:nvSpPr>
        <p:spPr bwMode="auto">
          <a:xfrm>
            <a:off x="3897313" y="4356100"/>
            <a:ext cx="1885950" cy="855663"/>
          </a:xfrm>
          <a:prstGeom prst="wedgeEllipseCallout">
            <a:avLst>
              <a:gd name="adj1" fmla="val -15741"/>
              <a:gd name="adj2" fmla="val 115861"/>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Doesn’t work</a:t>
            </a:r>
            <a:br>
              <a:rPr lang="en-US" altLang="en-US" sz="1800" b="1">
                <a:solidFill>
                  <a:srgbClr val="0F116A"/>
                </a:solidFill>
                <a:latin typeface="Comic Sans MS" panose="030F0902030302020204" pitchFamily="66" charset="0"/>
              </a:rPr>
            </a:br>
            <a:r>
              <a:rPr lang="en-US" altLang="en-US" sz="1800" b="1">
                <a:solidFill>
                  <a:srgbClr val="0F116A"/>
                </a:solidFill>
                <a:latin typeface="Comic Sans MS" panose="030F0902030302020204" pitchFamily="66" charset="0"/>
              </a:rPr>
              <a:t>that way</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Tree>
    <p:extLst>
      <p:ext uri="{BB962C8B-B14F-4D97-AF65-F5344CB8AC3E}">
        <p14:creationId xmlns:p14="http://schemas.microsoft.com/office/powerpoint/2010/main" val="2483229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98695"/>
                                        </p:tgtEl>
                                        <p:attrNameLst>
                                          <p:attrName>style.visibility</p:attrName>
                                        </p:attrNameLst>
                                      </p:cBhvr>
                                      <p:to>
                                        <p:strVal val="visible"/>
                                      </p:to>
                                    </p:set>
                                    <p:anim calcmode="lin" valueType="num">
                                      <p:cBhvr additive="base">
                                        <p:cTn id="7" dur="500" fill="hold"/>
                                        <p:tgtEl>
                                          <p:spTgt spid="498695"/>
                                        </p:tgtEl>
                                        <p:attrNameLst>
                                          <p:attrName>ppt_x</p:attrName>
                                        </p:attrNameLst>
                                      </p:cBhvr>
                                      <p:tavLst>
                                        <p:tav tm="0">
                                          <p:val>
                                            <p:strVal val="0-#ppt_w/2"/>
                                          </p:val>
                                        </p:tav>
                                        <p:tav tm="100000">
                                          <p:val>
                                            <p:strVal val="#ppt_x"/>
                                          </p:val>
                                        </p:tav>
                                      </p:tavLst>
                                    </p:anim>
                                    <p:anim calcmode="lin" valueType="num">
                                      <p:cBhvr additive="base">
                                        <p:cTn id="8" dur="500" fill="hold"/>
                                        <p:tgtEl>
                                          <p:spTgt spid="4986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2shortest.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498693">
                                            <p:txEl>
                                              <p:pRg st="0" end="0"/>
                                            </p:txEl>
                                          </p:spTgt>
                                        </p:tgtEl>
                                        <p:attrNameLst>
                                          <p:attrName>style.visibility</p:attrName>
                                        </p:attrNameLst>
                                      </p:cBhvr>
                                      <p:to>
                                        <p:strVal val="visible"/>
                                      </p:to>
                                    </p:set>
                                    <p:animEffect transition="in" filter="wipe(left)">
                                      <p:cBhvr>
                                        <p:cTn id="11" dur="500"/>
                                        <p:tgtEl>
                                          <p:spTgt spid="49869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2" fill="hold" nodeType="clickEffect">
                                  <p:stCondLst>
                                    <p:cond delay="0"/>
                                  </p:stCondLst>
                                  <p:childTnLst>
                                    <p:set>
                                      <p:cBhvr>
                                        <p:cTn id="15" dur="1" fill="hold">
                                          <p:stCondLst>
                                            <p:cond delay="0"/>
                                          </p:stCondLst>
                                        </p:cTn>
                                        <p:tgtEl>
                                          <p:spTgt spid="498694"/>
                                        </p:tgtEl>
                                        <p:attrNameLst>
                                          <p:attrName>style.visibility</p:attrName>
                                        </p:attrNameLst>
                                      </p:cBhvr>
                                      <p:to>
                                        <p:strVal val="visible"/>
                                      </p:to>
                                    </p:set>
                                    <p:anim calcmode="lin" valueType="num">
                                      <p:cBhvr additive="base">
                                        <p:cTn id="16" dur="500" fill="hold"/>
                                        <p:tgtEl>
                                          <p:spTgt spid="498694"/>
                                        </p:tgtEl>
                                        <p:attrNameLst>
                                          <p:attrName>ppt_x</p:attrName>
                                        </p:attrNameLst>
                                      </p:cBhvr>
                                      <p:tavLst>
                                        <p:tav tm="0">
                                          <p:val>
                                            <p:strVal val="0-#ppt_w/2"/>
                                          </p:val>
                                        </p:tav>
                                        <p:tav tm="100000">
                                          <p:val>
                                            <p:strVal val="#ppt_x"/>
                                          </p:val>
                                        </p:tav>
                                      </p:tavLst>
                                    </p:anim>
                                    <p:anim calcmode="lin" valueType="num">
                                      <p:cBhvr additive="base">
                                        <p:cTn id="17" dur="500" fill="hold"/>
                                        <p:tgtEl>
                                          <p:spTgt spid="4986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Fly2shortes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98696"/>
                                        </p:tgtEl>
                                        <p:attrNameLst>
                                          <p:attrName>style.visibility</p:attrName>
                                        </p:attrNameLst>
                                      </p:cBhvr>
                                      <p:to>
                                        <p:strVal val="visible"/>
                                      </p:to>
                                    </p:set>
                                    <p:animEffect transition="in" filter="wipe(left)">
                                      <p:cBhvr>
                                        <p:cTn id="22" dur="500"/>
                                        <p:tgtEl>
                                          <p:spTgt spid="498696"/>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98716"/>
                                        </p:tgtEl>
                                        <p:attrNameLst>
                                          <p:attrName>style.visibility</p:attrName>
                                        </p:attrNameLst>
                                      </p:cBhvr>
                                      <p:to>
                                        <p:strVal val="visible"/>
                                      </p:to>
                                    </p:set>
                                    <p:animEffect transition="in" filter="wipe(left)">
                                      <p:cBhvr>
                                        <p:cTn id="27" dur="500"/>
                                        <p:tgtEl>
                                          <p:spTgt spid="498716"/>
                                        </p:tgtEl>
                                      </p:cBhvr>
                                    </p:animEffect>
                                  </p:childTnLst>
                                  <p:subTnLst>
                                    <p:audio>
                                      <p:cMediaNode>
                                        <p:cTn display="0" masterRel="sameClick">
                                          <p:stCondLst>
                                            <p:cond evt="begin" delay="0">
                                              <p:tn val="25"/>
                                            </p:cond>
                                          </p:stCondLst>
                                          <p:endCondLst>
                                            <p:cond evt="onStopAudio" delay="0">
                                              <p:tgtEl>
                                                <p:sldTgt/>
                                              </p:tgtEl>
                                            </p:cond>
                                          </p:endCondLst>
                                        </p:cTn>
                                        <p:tgtEl>
                                          <p:sndTgt r:embed="rId3" name="Fly2shortest.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498717"/>
                                        </p:tgtEl>
                                        <p:attrNameLst>
                                          <p:attrName>style.visibility</p:attrName>
                                        </p:attrNameLst>
                                      </p:cBhvr>
                                      <p:to>
                                        <p:strVal val="visible"/>
                                      </p:to>
                                    </p:set>
                                    <p:animEffect transition="in" filter="wipe(left)">
                                      <p:cBhvr>
                                        <p:cTn id="32" dur="500"/>
                                        <p:tgtEl>
                                          <p:spTgt spid="498717"/>
                                        </p:tgtEl>
                                      </p:cBhvr>
                                    </p:animEffect>
                                  </p:childTnLst>
                                  <p:subTnLst>
                                    <p:audio>
                                      <p:cMediaNode>
                                        <p:cTn display="0" masterRel="sameClick">
                                          <p:stCondLst>
                                            <p:cond evt="begin" delay="0">
                                              <p:tn val="30"/>
                                            </p:cond>
                                          </p:stCondLst>
                                          <p:endCondLst>
                                            <p:cond evt="onStopAudio" delay="0">
                                              <p:tgtEl>
                                                <p:sldTgt/>
                                              </p:tgtEl>
                                            </p:cond>
                                          </p:endCondLst>
                                        </p:cTn>
                                        <p:tgtEl>
                                          <p:sndTgt r:embed="rId3" name="Fly2shortest.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98718"/>
                                        </p:tgtEl>
                                        <p:attrNameLst>
                                          <p:attrName>style.visibility</p:attrName>
                                        </p:attrNameLst>
                                      </p:cBhvr>
                                      <p:to>
                                        <p:strVal val="visible"/>
                                      </p:to>
                                    </p:set>
                                    <p:animEffect transition="in" filter="wipe(left)">
                                      <p:cBhvr>
                                        <p:cTn id="37" dur="500"/>
                                        <p:tgtEl>
                                          <p:spTgt spid="498718"/>
                                        </p:tgtEl>
                                      </p:cBhvr>
                                    </p:animEffect>
                                  </p:childTnLst>
                                  <p:subTnLst>
                                    <p:audio>
                                      <p:cMediaNode>
                                        <p:cTn display="0" masterRel="sameClick">
                                          <p:stCondLst>
                                            <p:cond evt="begin" delay="0">
                                              <p:tn val="35"/>
                                            </p:cond>
                                          </p:stCondLst>
                                          <p:endCondLst>
                                            <p:cond evt="onStopAudio" delay="0">
                                              <p:tgtEl>
                                                <p:sldTgt/>
                                              </p:tgtEl>
                                            </p:cond>
                                          </p:endCondLst>
                                        </p:cTn>
                                        <p:tgtEl>
                                          <p:sndTgt r:embed="rId3" name="Fly2shortest.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98719"/>
                                        </p:tgtEl>
                                        <p:attrNameLst>
                                          <p:attrName>style.visibility</p:attrName>
                                        </p:attrNameLst>
                                      </p:cBhvr>
                                      <p:to>
                                        <p:strVal val="visible"/>
                                      </p:to>
                                    </p:set>
                                    <p:animEffect transition="in" filter="wipe(left)">
                                      <p:cBhvr>
                                        <p:cTn id="42" dur="500"/>
                                        <p:tgtEl>
                                          <p:spTgt spid="498719"/>
                                        </p:tgtEl>
                                      </p:cBhvr>
                                    </p:animEffect>
                                  </p:childTnLst>
                                  <p:subTnLst>
                                    <p:audio>
                                      <p:cMediaNode>
                                        <p:cTn display="0" masterRel="sameClick">
                                          <p:stCondLst>
                                            <p:cond evt="begin" delay="0">
                                              <p:tn val="40"/>
                                            </p:cond>
                                          </p:stCondLst>
                                          <p:endCondLst>
                                            <p:cond evt="onStopAudio" delay="0">
                                              <p:tgtEl>
                                                <p:sldTgt/>
                                              </p:tgtEl>
                                            </p:cond>
                                          </p:endCondLst>
                                        </p:cTn>
                                        <p:tgtEl>
                                          <p:sndTgt r:embed="rId3" name="Fly2shortes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98715"/>
                                        </p:tgtEl>
                                        <p:attrNameLst>
                                          <p:attrName>style.visibility</p:attrName>
                                        </p:attrNameLst>
                                      </p:cBhvr>
                                      <p:to>
                                        <p:strVal val="visible"/>
                                      </p:to>
                                    </p:set>
                                    <p:animEffect transition="in" filter="wipe(left)">
                                      <p:cBhvr>
                                        <p:cTn id="47" dur="500"/>
                                        <p:tgtEl>
                                          <p:spTgt spid="498715"/>
                                        </p:tgtEl>
                                      </p:cBhvr>
                                    </p:animEffect>
                                  </p:childTnLst>
                                  <p:subTnLst>
                                    <p:audio>
                                      <p:cMediaNode>
                                        <p:cTn display="0" masterRel="sameClick">
                                          <p:stCondLst>
                                            <p:cond evt="begin" delay="0">
                                              <p:tn val="45"/>
                                            </p:cond>
                                          </p:stCondLst>
                                          <p:endCondLst>
                                            <p:cond evt="onStopAudio" delay="0">
                                              <p:tgtEl>
                                                <p:sldTgt/>
                                              </p:tgtEl>
                                            </p:cond>
                                          </p:endCondLst>
                                        </p:cTn>
                                        <p:tgtEl>
                                          <p:sndTgt r:embed="rId5" name="Vibro Up"/>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98690">
                                            <p:txEl>
                                              <p:pRg st="0" end="0"/>
                                            </p:txEl>
                                          </p:spTgt>
                                        </p:tgtEl>
                                        <p:attrNameLst>
                                          <p:attrName>style.visibility</p:attrName>
                                        </p:attrNameLst>
                                      </p:cBhvr>
                                      <p:to>
                                        <p:strVal val="visible"/>
                                      </p:to>
                                    </p:set>
                                    <p:anim calcmode="lin" valueType="num">
                                      <p:cBhvr additive="base">
                                        <p:cTn id="52" dur="500" fill="hold"/>
                                        <p:tgtEl>
                                          <p:spTgt spid="498690">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986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6" name="Whoosh"/>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498691">
                                            <p:txEl>
                                              <p:pRg st="0" end="0"/>
                                            </p:txEl>
                                          </p:spTgt>
                                        </p:tgtEl>
                                        <p:attrNameLst>
                                          <p:attrName>style.visibility</p:attrName>
                                        </p:attrNameLst>
                                      </p:cBhvr>
                                      <p:to>
                                        <p:strVal val="visible"/>
                                      </p:to>
                                    </p:set>
                                    <p:anim calcmode="lin" valueType="num">
                                      <p:cBhvr additive="base">
                                        <p:cTn id="58" dur="500" fill="hold"/>
                                        <p:tgtEl>
                                          <p:spTgt spid="498691">
                                            <p:txEl>
                                              <p:pRg st="0" end="0"/>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49869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6" name="Whoosh"/>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498708"/>
                                        </p:tgtEl>
                                        <p:attrNameLst>
                                          <p:attrName>style.visibility</p:attrName>
                                        </p:attrNameLst>
                                      </p:cBhvr>
                                      <p:to>
                                        <p:strVal val="visible"/>
                                      </p:to>
                                    </p:set>
                                    <p:anim calcmode="lin" valueType="num">
                                      <p:cBhvr additive="base">
                                        <p:cTn id="64" dur="500" fill="hold"/>
                                        <p:tgtEl>
                                          <p:spTgt spid="498708"/>
                                        </p:tgtEl>
                                        <p:attrNameLst>
                                          <p:attrName>ppt_x</p:attrName>
                                        </p:attrNameLst>
                                      </p:cBhvr>
                                      <p:tavLst>
                                        <p:tav tm="0">
                                          <p:val>
                                            <p:strVal val="0-#ppt_w/2"/>
                                          </p:val>
                                        </p:tav>
                                        <p:tav tm="100000">
                                          <p:val>
                                            <p:strVal val="#ppt_x"/>
                                          </p:val>
                                        </p:tav>
                                      </p:tavLst>
                                    </p:anim>
                                    <p:anim calcmode="lin" valueType="num">
                                      <p:cBhvr additive="base">
                                        <p:cTn id="65" dur="500" fill="hold"/>
                                        <p:tgtEl>
                                          <p:spTgt spid="4987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Whoosh"/>
                                        </p:tgtEl>
                                      </p:cMediaNode>
                                    </p:audio>
                                  </p:subTnLst>
                                </p:cTn>
                              </p:par>
                            </p:childTnLst>
                          </p:cTn>
                        </p:par>
                        <p:par>
                          <p:cTn id="66" fill="hold" nodeType="afterGroup">
                            <p:stCondLst>
                              <p:cond delay="500"/>
                            </p:stCondLst>
                            <p:childTnLst>
                              <p:par>
                                <p:cTn id="67" presetID="2" presetClass="entr" presetSubtype="8" fill="hold" grpId="0" nodeType="afterEffect">
                                  <p:stCondLst>
                                    <p:cond delay="0"/>
                                  </p:stCondLst>
                                  <p:childTnLst>
                                    <p:set>
                                      <p:cBhvr>
                                        <p:cTn id="68" dur="1" fill="hold">
                                          <p:stCondLst>
                                            <p:cond delay="0"/>
                                          </p:stCondLst>
                                        </p:cTn>
                                        <p:tgtEl>
                                          <p:spTgt spid="498707"/>
                                        </p:tgtEl>
                                        <p:attrNameLst>
                                          <p:attrName>style.visibility</p:attrName>
                                        </p:attrNameLst>
                                      </p:cBhvr>
                                      <p:to>
                                        <p:strVal val="visible"/>
                                      </p:to>
                                    </p:set>
                                    <p:anim calcmode="lin" valueType="num">
                                      <p:cBhvr additive="base">
                                        <p:cTn id="69" dur="500" fill="hold"/>
                                        <p:tgtEl>
                                          <p:spTgt spid="498707"/>
                                        </p:tgtEl>
                                        <p:attrNameLst>
                                          <p:attrName>ppt_x</p:attrName>
                                        </p:attrNameLst>
                                      </p:cBhvr>
                                      <p:tavLst>
                                        <p:tav tm="0">
                                          <p:val>
                                            <p:strVal val="0-#ppt_w/2"/>
                                          </p:val>
                                        </p:tav>
                                        <p:tav tm="100000">
                                          <p:val>
                                            <p:strVal val="#ppt_x"/>
                                          </p:val>
                                        </p:tav>
                                      </p:tavLst>
                                    </p:anim>
                                    <p:anim calcmode="lin" valueType="num">
                                      <p:cBhvr additive="base">
                                        <p:cTn id="70" dur="500" fill="hold"/>
                                        <p:tgtEl>
                                          <p:spTgt spid="4987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498709"/>
                                        </p:tgtEl>
                                        <p:attrNameLst>
                                          <p:attrName>style.visibility</p:attrName>
                                        </p:attrNameLst>
                                      </p:cBhvr>
                                      <p:to>
                                        <p:strVal val="visible"/>
                                      </p:to>
                                    </p:set>
                                    <p:anim calcmode="lin" valueType="num">
                                      <p:cBhvr additive="base">
                                        <p:cTn id="75" dur="500" fill="hold"/>
                                        <p:tgtEl>
                                          <p:spTgt spid="498709"/>
                                        </p:tgtEl>
                                        <p:attrNameLst>
                                          <p:attrName>ppt_x</p:attrName>
                                        </p:attrNameLst>
                                      </p:cBhvr>
                                      <p:tavLst>
                                        <p:tav tm="0">
                                          <p:val>
                                            <p:strVal val="0-#ppt_w/2"/>
                                          </p:val>
                                        </p:tav>
                                        <p:tav tm="100000">
                                          <p:val>
                                            <p:strVal val="#ppt_x"/>
                                          </p:val>
                                        </p:tav>
                                      </p:tavLst>
                                    </p:anim>
                                    <p:anim calcmode="lin" valueType="num">
                                      <p:cBhvr additive="base">
                                        <p:cTn id="76" dur="500" fill="hold"/>
                                        <p:tgtEl>
                                          <p:spTgt spid="4987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Whoosh"/>
                                        </p:tgtEl>
                                      </p:cMediaNode>
                                    </p:audio>
                                  </p:subTnLst>
                                </p:cTn>
                              </p:par>
                            </p:childTnLst>
                          </p:cTn>
                        </p:par>
                        <p:par>
                          <p:cTn id="77" fill="hold" nodeType="afterGroup">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498710"/>
                                        </p:tgtEl>
                                        <p:attrNameLst>
                                          <p:attrName>style.visibility</p:attrName>
                                        </p:attrNameLst>
                                      </p:cBhvr>
                                      <p:to>
                                        <p:strVal val="visible"/>
                                      </p:to>
                                    </p:set>
                                    <p:anim calcmode="lin" valueType="num">
                                      <p:cBhvr additive="base">
                                        <p:cTn id="80" dur="500" fill="hold"/>
                                        <p:tgtEl>
                                          <p:spTgt spid="498710"/>
                                        </p:tgtEl>
                                        <p:attrNameLst>
                                          <p:attrName>ppt_x</p:attrName>
                                        </p:attrNameLst>
                                      </p:cBhvr>
                                      <p:tavLst>
                                        <p:tav tm="0">
                                          <p:val>
                                            <p:strVal val="0-#ppt_w/2"/>
                                          </p:val>
                                        </p:tav>
                                        <p:tav tm="100000">
                                          <p:val>
                                            <p:strVal val="#ppt_x"/>
                                          </p:val>
                                        </p:tav>
                                      </p:tavLst>
                                    </p:anim>
                                    <p:anim calcmode="lin" valueType="num">
                                      <p:cBhvr additive="base">
                                        <p:cTn id="81" dur="500" fill="hold"/>
                                        <p:tgtEl>
                                          <p:spTgt spid="4987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6" name="Whoosh"/>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98711"/>
                                        </p:tgtEl>
                                        <p:attrNameLst>
                                          <p:attrName>style.visibility</p:attrName>
                                        </p:attrNameLst>
                                      </p:cBhvr>
                                      <p:to>
                                        <p:strVal val="visible"/>
                                      </p:to>
                                    </p:set>
                                    <p:animEffect transition="in" filter="wipe(left)">
                                      <p:cBhvr>
                                        <p:cTn id="86" dur="500"/>
                                        <p:tgtEl>
                                          <p:spTgt spid="498711"/>
                                        </p:tgtEl>
                                      </p:cBhvr>
                                    </p:animEffect>
                                  </p:childTnLst>
                                  <p:subTnLst>
                                    <p:audio>
                                      <p:cMediaNode>
                                        <p:cTn display="0" masterRel="sameClick">
                                          <p:stCondLst>
                                            <p:cond evt="begin" delay="0">
                                              <p:tn val="84"/>
                                            </p:cond>
                                          </p:stCondLst>
                                          <p:endCondLst>
                                            <p:cond evt="onStopAudio" delay="0">
                                              <p:tgtEl>
                                                <p:sldTgt/>
                                              </p:tgtEl>
                                            </p:cond>
                                          </p:endCondLst>
                                        </p:cTn>
                                        <p:tgtEl>
                                          <p:sndTgt r:embed="rId7" name="Pencil Check"/>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498714"/>
                                        </p:tgtEl>
                                        <p:attrNameLst>
                                          <p:attrName>style.visibility</p:attrName>
                                        </p:attrNameLst>
                                      </p:cBhvr>
                                      <p:to>
                                        <p:strVal val="visible"/>
                                      </p:to>
                                    </p:set>
                                    <p:animEffect transition="in" filter="wipe(left)">
                                      <p:cBhvr>
                                        <p:cTn id="91" dur="500"/>
                                        <p:tgtEl>
                                          <p:spTgt spid="498714"/>
                                        </p:tgtEl>
                                      </p:cBhvr>
                                    </p:animEffect>
                                  </p:childTnLst>
                                  <p:subTnLst>
                                    <p:audio>
                                      <p:cMediaNode>
                                        <p:cTn display="0" masterRel="sameClick">
                                          <p:stCondLst>
                                            <p:cond evt="begin" delay="0">
                                              <p:tn val="89"/>
                                            </p:cond>
                                          </p:stCondLst>
                                          <p:endCondLst>
                                            <p:cond evt="onStopAudio" delay="0">
                                              <p:tgtEl>
                                                <p:sldTgt/>
                                              </p:tgtEl>
                                            </p:cond>
                                          </p:endCondLst>
                                        </p:cTn>
                                        <p:tgtEl>
                                          <p:sndTgt r:embed="rId7" name="Pencil Check"/>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98712"/>
                                        </p:tgtEl>
                                        <p:attrNameLst>
                                          <p:attrName>style.visibility</p:attrName>
                                        </p:attrNameLst>
                                      </p:cBhvr>
                                      <p:to>
                                        <p:strVal val="visible"/>
                                      </p:to>
                                    </p:set>
                                    <p:animEffect transition="in" filter="wipe(left)">
                                      <p:cBhvr>
                                        <p:cTn id="96" dur="500"/>
                                        <p:tgtEl>
                                          <p:spTgt spid="498712"/>
                                        </p:tgtEl>
                                      </p:cBhvr>
                                    </p:animEffect>
                                  </p:childTnLst>
                                  <p:subTnLst>
                                    <p:audio>
                                      <p:cMediaNode>
                                        <p:cTn display="0" masterRel="sameClick">
                                          <p:stCondLst>
                                            <p:cond evt="begin" delay="0">
                                              <p:tn val="94"/>
                                            </p:cond>
                                          </p:stCondLst>
                                          <p:endCondLst>
                                            <p:cond evt="onStopAudio" delay="0">
                                              <p:tgtEl>
                                                <p:sldTgt/>
                                              </p:tgtEl>
                                            </p:cond>
                                          </p:endCondLst>
                                        </p:cTn>
                                        <p:tgtEl>
                                          <p:sndTgt r:embed="rId7" name="Pencil Check"/>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498713"/>
                                        </p:tgtEl>
                                        <p:attrNameLst>
                                          <p:attrName>style.visibility</p:attrName>
                                        </p:attrNameLst>
                                      </p:cBhvr>
                                      <p:to>
                                        <p:strVal val="visible"/>
                                      </p:to>
                                    </p:set>
                                    <p:animEffect transition="in" filter="wipe(left)">
                                      <p:cBhvr>
                                        <p:cTn id="101" dur="500"/>
                                        <p:tgtEl>
                                          <p:spTgt spid="498713"/>
                                        </p:tgtEl>
                                      </p:cBhvr>
                                    </p:animEffect>
                                  </p:childTnLst>
                                  <p:subTnLst>
                                    <p:audio>
                                      <p:cMediaNode>
                                        <p:cTn display="0" masterRel="sameClick">
                                          <p:stCondLst>
                                            <p:cond evt="begin" delay="0">
                                              <p:tn val="99"/>
                                            </p:cond>
                                          </p:stCondLst>
                                          <p:endCondLst>
                                            <p:cond evt="onStopAudio" delay="0">
                                              <p:tgtEl>
                                                <p:sldTgt/>
                                              </p:tgtEl>
                                            </p:cond>
                                          </p:endCondLst>
                                        </p:cTn>
                                        <p:tgtEl>
                                          <p:sndTgt r:embed="rId7" name="Pencil Check"/>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498725"/>
                                        </p:tgtEl>
                                        <p:attrNameLst>
                                          <p:attrName>style.visibility</p:attrName>
                                        </p:attrNameLst>
                                      </p:cBhvr>
                                      <p:to>
                                        <p:strVal val="visible"/>
                                      </p:to>
                                    </p:set>
                                    <p:animEffect transition="in" filter="wipe(left)">
                                      <p:cBhvr>
                                        <p:cTn id="106" dur="500"/>
                                        <p:tgtEl>
                                          <p:spTgt spid="498725"/>
                                        </p:tgtEl>
                                      </p:cBhvr>
                                    </p:animEffect>
                                  </p:childTnLst>
                                  <p:subTnLst>
                                    <p:audio>
                                      <p:cMediaNode>
                                        <p:cTn display="0" masterRel="sameClick">
                                          <p:stCondLst>
                                            <p:cond evt="begin" delay="0">
                                              <p:tn val="104"/>
                                            </p:cond>
                                          </p:stCondLst>
                                          <p:endCondLst>
                                            <p:cond evt="onStopAudio" delay="0">
                                              <p:tgtEl>
                                                <p:sldTgt/>
                                              </p:tgtEl>
                                            </p:cond>
                                          </p:endCondLst>
                                        </p:cTn>
                                        <p:tgtEl>
                                          <p:sndTgt r:embed="rId8" name="Arrow"/>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childTnLst>
                                    <p:set>
                                      <p:cBhvr>
                                        <p:cTn id="110" dur="1" fill="hold">
                                          <p:stCondLst>
                                            <p:cond delay="0"/>
                                          </p:stCondLst>
                                        </p:cTn>
                                        <p:tgtEl>
                                          <p:spTgt spid="498720"/>
                                        </p:tgtEl>
                                        <p:attrNameLst>
                                          <p:attrName>style.visibility</p:attrName>
                                        </p:attrNameLst>
                                      </p:cBhvr>
                                      <p:to>
                                        <p:strVal val="visible"/>
                                      </p:to>
                                    </p:set>
                                    <p:animEffect transition="in" filter="wipe(left)">
                                      <p:cBhvr>
                                        <p:cTn id="111" dur="500"/>
                                        <p:tgtEl>
                                          <p:spTgt spid="498720"/>
                                        </p:tgtEl>
                                      </p:cBhvr>
                                    </p:animEffect>
                                  </p:childTnLst>
                                  <p:subTnLst>
                                    <p:audio>
                                      <p:cMediaNode>
                                        <p:cTn display="0" masterRel="sameClick">
                                          <p:stCondLst>
                                            <p:cond evt="begin" delay="0">
                                              <p:tn val="109"/>
                                            </p:cond>
                                          </p:stCondLst>
                                          <p:endCondLst>
                                            <p:cond evt="onStopAudio" delay="0">
                                              <p:tgtEl>
                                                <p:sldTgt/>
                                              </p:tgtEl>
                                            </p:cond>
                                          </p:endCondLst>
                                        </p:cTn>
                                        <p:tgtEl>
                                          <p:sndTgt r:embed="rId3" name="Fly2shortest.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childTnLst>
                                    <p:set>
                                      <p:cBhvr>
                                        <p:cTn id="115" dur="1" fill="hold">
                                          <p:stCondLst>
                                            <p:cond delay="0"/>
                                          </p:stCondLst>
                                        </p:cTn>
                                        <p:tgtEl>
                                          <p:spTgt spid="498723"/>
                                        </p:tgtEl>
                                        <p:attrNameLst>
                                          <p:attrName>style.visibility</p:attrName>
                                        </p:attrNameLst>
                                      </p:cBhvr>
                                      <p:to>
                                        <p:strVal val="visible"/>
                                      </p:to>
                                    </p:set>
                                    <p:animEffect transition="in" filter="wipe(left)">
                                      <p:cBhvr>
                                        <p:cTn id="116" dur="500"/>
                                        <p:tgtEl>
                                          <p:spTgt spid="498723"/>
                                        </p:tgtEl>
                                      </p:cBhvr>
                                    </p:animEffect>
                                  </p:childTnLst>
                                  <p:subTnLst>
                                    <p:audio>
                                      <p:cMediaNode>
                                        <p:cTn display="0" masterRel="sameClick">
                                          <p:stCondLst>
                                            <p:cond evt="begin" delay="0">
                                              <p:tn val="114"/>
                                            </p:cond>
                                          </p:stCondLst>
                                          <p:endCondLst>
                                            <p:cond evt="onStopAudio" delay="0">
                                              <p:tgtEl>
                                                <p:sldTgt/>
                                              </p:tgtEl>
                                            </p:cond>
                                          </p:endCondLst>
                                        </p:cTn>
                                        <p:tgtEl>
                                          <p:sndTgt r:embed="rId3" name="Fly2shortest.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498721"/>
                                        </p:tgtEl>
                                        <p:attrNameLst>
                                          <p:attrName>style.visibility</p:attrName>
                                        </p:attrNameLst>
                                      </p:cBhvr>
                                      <p:to>
                                        <p:strVal val="visible"/>
                                      </p:to>
                                    </p:set>
                                    <p:anim calcmode="lin" valueType="num">
                                      <p:cBhvr additive="base">
                                        <p:cTn id="121" dur="500" fill="hold"/>
                                        <p:tgtEl>
                                          <p:spTgt spid="498721"/>
                                        </p:tgtEl>
                                        <p:attrNameLst>
                                          <p:attrName>ppt_x</p:attrName>
                                        </p:attrNameLst>
                                      </p:cBhvr>
                                      <p:tavLst>
                                        <p:tav tm="0">
                                          <p:val>
                                            <p:strVal val="1+#ppt_w/2"/>
                                          </p:val>
                                        </p:tav>
                                        <p:tav tm="100000">
                                          <p:val>
                                            <p:strVal val="#ppt_x"/>
                                          </p:val>
                                        </p:tav>
                                      </p:tavLst>
                                    </p:anim>
                                    <p:anim calcmode="lin" valueType="num">
                                      <p:cBhvr additive="base">
                                        <p:cTn id="122" dur="500" fill="hold"/>
                                        <p:tgtEl>
                                          <p:spTgt spid="4987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9"/>
                                            </p:cond>
                                          </p:stCondLst>
                                          <p:endCondLst>
                                            <p:cond evt="onStopAudio" delay="0">
                                              <p:tgtEl>
                                                <p:sldTgt/>
                                              </p:tgtEl>
                                            </p:cond>
                                          </p:endCondLst>
                                        </p:cTn>
                                        <p:tgtEl>
                                          <p:sndTgt r:embed="rId6" name="Whoosh"/>
                                        </p:tgtEl>
                                      </p:cMediaNode>
                                    </p:audio>
                                  </p:subTnLst>
                                </p:cTn>
                              </p:par>
                              <p:par>
                                <p:cTn id="123" presetID="22" presetClass="entr" presetSubtype="8" fill="hold" grpId="0" nodeType="withEffect">
                                  <p:stCondLst>
                                    <p:cond delay="0"/>
                                  </p:stCondLst>
                                  <p:childTnLst>
                                    <p:set>
                                      <p:cBhvr>
                                        <p:cTn id="124" dur="1" fill="hold">
                                          <p:stCondLst>
                                            <p:cond delay="0"/>
                                          </p:stCondLst>
                                        </p:cTn>
                                        <p:tgtEl>
                                          <p:spTgt spid="498724">
                                            <p:txEl>
                                              <p:pRg st="0" end="0"/>
                                            </p:txEl>
                                          </p:spTgt>
                                        </p:tgtEl>
                                        <p:attrNameLst>
                                          <p:attrName>style.visibility</p:attrName>
                                        </p:attrNameLst>
                                      </p:cBhvr>
                                      <p:to>
                                        <p:strVal val="visible"/>
                                      </p:to>
                                    </p:set>
                                    <p:animEffect transition="in" filter="wipe(left)">
                                      <p:cBhvr>
                                        <p:cTn id="125" dur="500"/>
                                        <p:tgtEl>
                                          <p:spTgt spid="498724">
                                            <p:txEl>
                                              <p:pRg st="0" end="0"/>
                                            </p:txEl>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498722"/>
                                        </p:tgtEl>
                                        <p:attrNameLst>
                                          <p:attrName>style.visibility</p:attrName>
                                        </p:attrNameLst>
                                      </p:cBhvr>
                                      <p:to>
                                        <p:strVal val="visible"/>
                                      </p:to>
                                    </p:set>
                                    <p:anim calcmode="lin" valueType="num">
                                      <p:cBhvr additive="base">
                                        <p:cTn id="130" dur="500" fill="hold"/>
                                        <p:tgtEl>
                                          <p:spTgt spid="498722"/>
                                        </p:tgtEl>
                                        <p:attrNameLst>
                                          <p:attrName>ppt_x</p:attrName>
                                        </p:attrNameLst>
                                      </p:cBhvr>
                                      <p:tavLst>
                                        <p:tav tm="0">
                                          <p:val>
                                            <p:strVal val="1+#ppt_w/2"/>
                                          </p:val>
                                        </p:tav>
                                        <p:tav tm="100000">
                                          <p:val>
                                            <p:strVal val="#ppt_x"/>
                                          </p:val>
                                        </p:tav>
                                      </p:tavLst>
                                    </p:anim>
                                    <p:anim calcmode="lin" valueType="num">
                                      <p:cBhvr additive="base">
                                        <p:cTn id="131" dur="500" fill="hold"/>
                                        <p:tgtEl>
                                          <p:spTgt spid="4987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6" name="Whoosh"/>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498726"/>
                                        </p:tgtEl>
                                        <p:attrNameLst>
                                          <p:attrName>style.visibility</p:attrName>
                                        </p:attrNameLst>
                                      </p:cBhvr>
                                      <p:to>
                                        <p:strVal val="visible"/>
                                      </p:to>
                                    </p:set>
                                    <p:animEffect transition="in" filter="wipe(left)">
                                      <p:cBhvr>
                                        <p:cTn id="136" dur="500"/>
                                        <p:tgtEl>
                                          <p:spTgt spid="498726"/>
                                        </p:tgtEl>
                                      </p:cBhvr>
                                    </p:animEffect>
                                  </p:childTnLst>
                                  <p:subTnLst>
                                    <p:audio>
                                      <p:cMediaNode>
                                        <p:cTn display="0" masterRel="sameClick">
                                          <p:stCondLst>
                                            <p:cond evt="begin" delay="0">
                                              <p:tn val="134"/>
                                            </p:cond>
                                          </p:stCondLst>
                                          <p:endCondLst>
                                            <p:cond evt="onStopAudio" delay="0">
                                              <p:tgtEl>
                                                <p:sldTgt/>
                                              </p:tgtEl>
                                            </p:cond>
                                          </p:endCondLst>
                                        </p:cTn>
                                        <p:tgtEl>
                                          <p:sndTgt r:embed="rId4" name="Chimes"/>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8" fill="hold" grpId="0" nodeType="clickEffect">
                                  <p:stCondLst>
                                    <p:cond delay="0"/>
                                  </p:stCondLst>
                                  <p:childTnLst>
                                    <p:set>
                                      <p:cBhvr>
                                        <p:cTn id="140" dur="1" fill="hold">
                                          <p:stCondLst>
                                            <p:cond delay="0"/>
                                          </p:stCondLst>
                                        </p:cTn>
                                        <p:tgtEl>
                                          <p:spTgt spid="498738"/>
                                        </p:tgtEl>
                                        <p:attrNameLst>
                                          <p:attrName>style.visibility</p:attrName>
                                        </p:attrNameLst>
                                      </p:cBhvr>
                                      <p:to>
                                        <p:strVal val="visible"/>
                                      </p:to>
                                    </p:set>
                                    <p:anim calcmode="lin" valueType="num">
                                      <p:cBhvr additive="base">
                                        <p:cTn id="141" dur="500" fill="hold"/>
                                        <p:tgtEl>
                                          <p:spTgt spid="498738"/>
                                        </p:tgtEl>
                                        <p:attrNameLst>
                                          <p:attrName>ppt_x</p:attrName>
                                        </p:attrNameLst>
                                      </p:cBhvr>
                                      <p:tavLst>
                                        <p:tav tm="0">
                                          <p:val>
                                            <p:strVal val="0-#ppt_w/2"/>
                                          </p:val>
                                        </p:tav>
                                        <p:tav tm="100000">
                                          <p:val>
                                            <p:strVal val="#ppt_x"/>
                                          </p:val>
                                        </p:tav>
                                      </p:tavLst>
                                    </p:anim>
                                    <p:anim calcmode="lin" valueType="num">
                                      <p:cBhvr additive="base">
                                        <p:cTn id="142" dur="500" fill="hold"/>
                                        <p:tgtEl>
                                          <p:spTgt spid="4987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6" name="Whoosh"/>
                                        </p:tgtEl>
                                      </p:cMediaNode>
                                    </p:audio>
                                  </p:subTnLst>
                                </p:cTn>
                              </p:par>
                            </p:childTnLst>
                          </p:cTn>
                        </p:par>
                        <p:par>
                          <p:cTn id="143" fill="hold" nodeType="afterGroup">
                            <p:stCondLst>
                              <p:cond delay="500"/>
                            </p:stCondLst>
                            <p:childTnLst>
                              <p:par>
                                <p:cTn id="144" presetID="2" presetClass="entr" presetSubtype="8" fill="hold" grpId="0" nodeType="afterEffect">
                                  <p:stCondLst>
                                    <p:cond delay="0"/>
                                  </p:stCondLst>
                                  <p:childTnLst>
                                    <p:set>
                                      <p:cBhvr>
                                        <p:cTn id="145" dur="1" fill="hold">
                                          <p:stCondLst>
                                            <p:cond delay="0"/>
                                          </p:stCondLst>
                                        </p:cTn>
                                        <p:tgtEl>
                                          <p:spTgt spid="498737"/>
                                        </p:tgtEl>
                                        <p:attrNameLst>
                                          <p:attrName>style.visibility</p:attrName>
                                        </p:attrNameLst>
                                      </p:cBhvr>
                                      <p:to>
                                        <p:strVal val="visible"/>
                                      </p:to>
                                    </p:set>
                                    <p:anim calcmode="lin" valueType="num">
                                      <p:cBhvr additive="base">
                                        <p:cTn id="146" dur="500" fill="hold"/>
                                        <p:tgtEl>
                                          <p:spTgt spid="498737"/>
                                        </p:tgtEl>
                                        <p:attrNameLst>
                                          <p:attrName>ppt_x</p:attrName>
                                        </p:attrNameLst>
                                      </p:cBhvr>
                                      <p:tavLst>
                                        <p:tav tm="0">
                                          <p:val>
                                            <p:strVal val="0-#ppt_w/2"/>
                                          </p:val>
                                        </p:tav>
                                        <p:tav tm="100000">
                                          <p:val>
                                            <p:strVal val="#ppt_x"/>
                                          </p:val>
                                        </p:tav>
                                      </p:tavLst>
                                    </p:anim>
                                    <p:anim calcmode="lin" valueType="num">
                                      <p:cBhvr additive="base">
                                        <p:cTn id="147" dur="500" fill="hold"/>
                                        <p:tgtEl>
                                          <p:spTgt spid="4987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6" name="Whoosh"/>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498739"/>
                                        </p:tgtEl>
                                        <p:attrNameLst>
                                          <p:attrName>style.visibility</p:attrName>
                                        </p:attrNameLst>
                                      </p:cBhvr>
                                      <p:to>
                                        <p:strVal val="visible"/>
                                      </p:to>
                                    </p:set>
                                    <p:anim calcmode="lin" valueType="num">
                                      <p:cBhvr additive="base">
                                        <p:cTn id="152" dur="500" fill="hold"/>
                                        <p:tgtEl>
                                          <p:spTgt spid="498739"/>
                                        </p:tgtEl>
                                        <p:attrNameLst>
                                          <p:attrName>ppt_x</p:attrName>
                                        </p:attrNameLst>
                                      </p:cBhvr>
                                      <p:tavLst>
                                        <p:tav tm="0">
                                          <p:val>
                                            <p:strVal val="0-#ppt_w/2"/>
                                          </p:val>
                                        </p:tav>
                                        <p:tav tm="100000">
                                          <p:val>
                                            <p:strVal val="#ppt_x"/>
                                          </p:val>
                                        </p:tav>
                                      </p:tavLst>
                                    </p:anim>
                                    <p:anim calcmode="lin" valueType="num">
                                      <p:cBhvr additive="base">
                                        <p:cTn id="153" dur="500" fill="hold"/>
                                        <p:tgtEl>
                                          <p:spTgt spid="49873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6" name="Whoosh"/>
                                        </p:tgtEl>
                                      </p:cMediaNode>
                                    </p:audio>
                                  </p:subTnLst>
                                </p:cTn>
                              </p:par>
                            </p:childTnLst>
                          </p:cTn>
                        </p:par>
                        <p:par>
                          <p:cTn id="154" fill="hold" nodeType="afterGroup">
                            <p:stCondLst>
                              <p:cond delay="500"/>
                            </p:stCondLst>
                            <p:childTnLst>
                              <p:par>
                                <p:cTn id="155" presetID="2" presetClass="entr" presetSubtype="8" fill="hold" grpId="0" nodeType="afterEffect">
                                  <p:stCondLst>
                                    <p:cond delay="0"/>
                                  </p:stCondLst>
                                  <p:childTnLst>
                                    <p:set>
                                      <p:cBhvr>
                                        <p:cTn id="156" dur="1" fill="hold">
                                          <p:stCondLst>
                                            <p:cond delay="0"/>
                                          </p:stCondLst>
                                        </p:cTn>
                                        <p:tgtEl>
                                          <p:spTgt spid="498740"/>
                                        </p:tgtEl>
                                        <p:attrNameLst>
                                          <p:attrName>style.visibility</p:attrName>
                                        </p:attrNameLst>
                                      </p:cBhvr>
                                      <p:to>
                                        <p:strVal val="visible"/>
                                      </p:to>
                                    </p:set>
                                    <p:anim calcmode="lin" valueType="num">
                                      <p:cBhvr additive="base">
                                        <p:cTn id="157" dur="500" fill="hold"/>
                                        <p:tgtEl>
                                          <p:spTgt spid="498740"/>
                                        </p:tgtEl>
                                        <p:attrNameLst>
                                          <p:attrName>ppt_x</p:attrName>
                                        </p:attrNameLst>
                                      </p:cBhvr>
                                      <p:tavLst>
                                        <p:tav tm="0">
                                          <p:val>
                                            <p:strVal val="0-#ppt_w/2"/>
                                          </p:val>
                                        </p:tav>
                                        <p:tav tm="100000">
                                          <p:val>
                                            <p:strVal val="#ppt_x"/>
                                          </p:val>
                                        </p:tav>
                                      </p:tavLst>
                                    </p:anim>
                                    <p:anim calcmode="lin" valueType="num">
                                      <p:cBhvr additive="base">
                                        <p:cTn id="158" dur="500" fill="hold"/>
                                        <p:tgtEl>
                                          <p:spTgt spid="49874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6" name="Whoosh"/>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498741"/>
                                        </p:tgtEl>
                                        <p:attrNameLst>
                                          <p:attrName>style.visibility</p:attrName>
                                        </p:attrNameLst>
                                      </p:cBhvr>
                                      <p:to>
                                        <p:strVal val="visible"/>
                                      </p:to>
                                    </p:set>
                                    <p:animEffect transition="in" filter="wipe(left)">
                                      <p:cBhvr>
                                        <p:cTn id="163" dur="500"/>
                                        <p:tgtEl>
                                          <p:spTgt spid="498741"/>
                                        </p:tgtEl>
                                      </p:cBhvr>
                                    </p:animEffect>
                                  </p:childTnLst>
                                  <p:subTnLst>
                                    <p:audio>
                                      <p:cMediaNode>
                                        <p:cTn display="0" masterRel="sameClick">
                                          <p:stCondLst>
                                            <p:cond evt="begin" delay="0">
                                              <p:tn val="161"/>
                                            </p:cond>
                                          </p:stCondLst>
                                          <p:endCondLst>
                                            <p:cond evt="onStopAudio" delay="0">
                                              <p:tgtEl>
                                                <p:sldTgt/>
                                              </p:tgtEl>
                                            </p:cond>
                                          </p:endCondLst>
                                        </p:cTn>
                                        <p:tgtEl>
                                          <p:sndTgt r:embed="rId7" name="Pencil Check"/>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nodeType="clickEffect">
                                  <p:stCondLst>
                                    <p:cond delay="0"/>
                                  </p:stCondLst>
                                  <p:childTnLst>
                                    <p:set>
                                      <p:cBhvr>
                                        <p:cTn id="167" dur="1" fill="hold">
                                          <p:stCondLst>
                                            <p:cond delay="0"/>
                                          </p:stCondLst>
                                        </p:cTn>
                                        <p:tgtEl>
                                          <p:spTgt spid="498746"/>
                                        </p:tgtEl>
                                        <p:attrNameLst>
                                          <p:attrName>style.visibility</p:attrName>
                                        </p:attrNameLst>
                                      </p:cBhvr>
                                      <p:to>
                                        <p:strVal val="visible"/>
                                      </p:to>
                                    </p:set>
                                    <p:animEffect transition="in" filter="wipe(left)">
                                      <p:cBhvr>
                                        <p:cTn id="168" dur="500"/>
                                        <p:tgtEl>
                                          <p:spTgt spid="498746"/>
                                        </p:tgtEl>
                                      </p:cBhvr>
                                    </p:animEffect>
                                  </p:childTnLst>
                                  <p:subTnLst>
                                    <p:audio>
                                      <p:cMediaNode>
                                        <p:cTn display="0" masterRel="sameClick">
                                          <p:stCondLst>
                                            <p:cond evt="begin" delay="0">
                                              <p:tn val="166"/>
                                            </p:cond>
                                          </p:stCondLst>
                                          <p:endCondLst>
                                            <p:cond evt="onStopAudio" delay="0">
                                              <p:tgtEl>
                                                <p:sldTgt/>
                                              </p:tgtEl>
                                            </p:cond>
                                          </p:endCondLst>
                                        </p:cTn>
                                        <p:tgtEl>
                                          <p:sndTgt r:embed="rId3" name="Fly2shortest.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498744"/>
                                        </p:tgtEl>
                                        <p:attrNameLst>
                                          <p:attrName>style.visibility</p:attrName>
                                        </p:attrNameLst>
                                      </p:cBhvr>
                                      <p:to>
                                        <p:strVal val="visible"/>
                                      </p:to>
                                    </p:set>
                                    <p:animEffect transition="in" filter="wipe(left)">
                                      <p:cBhvr>
                                        <p:cTn id="173" dur="500"/>
                                        <p:tgtEl>
                                          <p:spTgt spid="498744"/>
                                        </p:tgtEl>
                                      </p:cBhvr>
                                    </p:animEffect>
                                  </p:childTnLst>
                                  <p:subTnLst>
                                    <p:audio>
                                      <p:cMediaNode>
                                        <p:cTn display="0" masterRel="sameClick">
                                          <p:stCondLst>
                                            <p:cond evt="begin" delay="0">
                                              <p:tn val="171"/>
                                            </p:cond>
                                          </p:stCondLst>
                                          <p:endCondLst>
                                            <p:cond evt="onStopAudio" delay="0">
                                              <p:tgtEl>
                                                <p:sldTgt/>
                                              </p:tgtEl>
                                            </p:cond>
                                          </p:endCondLst>
                                        </p:cTn>
                                        <p:tgtEl>
                                          <p:sndTgt r:embed="rId7" name="Pencil Check"/>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8" fill="hold" nodeType="clickEffect">
                                  <p:stCondLst>
                                    <p:cond delay="0"/>
                                  </p:stCondLst>
                                  <p:childTnLst>
                                    <p:set>
                                      <p:cBhvr>
                                        <p:cTn id="177" dur="1" fill="hold">
                                          <p:stCondLst>
                                            <p:cond delay="0"/>
                                          </p:stCondLst>
                                        </p:cTn>
                                        <p:tgtEl>
                                          <p:spTgt spid="498747"/>
                                        </p:tgtEl>
                                        <p:attrNameLst>
                                          <p:attrName>style.visibility</p:attrName>
                                        </p:attrNameLst>
                                      </p:cBhvr>
                                      <p:to>
                                        <p:strVal val="visible"/>
                                      </p:to>
                                    </p:set>
                                    <p:animEffect transition="in" filter="wipe(left)">
                                      <p:cBhvr>
                                        <p:cTn id="178" dur="500"/>
                                        <p:tgtEl>
                                          <p:spTgt spid="498747"/>
                                        </p:tgtEl>
                                      </p:cBhvr>
                                    </p:animEffect>
                                  </p:childTnLst>
                                  <p:subTnLst>
                                    <p:audio>
                                      <p:cMediaNode>
                                        <p:cTn display="0" masterRel="sameClick">
                                          <p:stCondLst>
                                            <p:cond evt="begin" delay="0">
                                              <p:tn val="176"/>
                                            </p:cond>
                                          </p:stCondLst>
                                          <p:endCondLst>
                                            <p:cond evt="onStopAudio" delay="0">
                                              <p:tgtEl>
                                                <p:sldTgt/>
                                              </p:tgtEl>
                                            </p:cond>
                                          </p:endCondLst>
                                        </p:cTn>
                                        <p:tgtEl>
                                          <p:sndTgt r:embed="rId3" name="Fly2shortest.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498742"/>
                                        </p:tgtEl>
                                        <p:attrNameLst>
                                          <p:attrName>style.visibility</p:attrName>
                                        </p:attrNameLst>
                                      </p:cBhvr>
                                      <p:to>
                                        <p:strVal val="visible"/>
                                      </p:to>
                                    </p:set>
                                    <p:animEffect transition="in" filter="wipe(left)">
                                      <p:cBhvr>
                                        <p:cTn id="183" dur="500"/>
                                        <p:tgtEl>
                                          <p:spTgt spid="498742"/>
                                        </p:tgtEl>
                                      </p:cBhvr>
                                    </p:animEffect>
                                  </p:childTnLst>
                                  <p:subTnLst>
                                    <p:audio>
                                      <p:cMediaNode>
                                        <p:cTn display="0" masterRel="sameClick">
                                          <p:stCondLst>
                                            <p:cond evt="begin" delay="0">
                                              <p:tn val="181"/>
                                            </p:cond>
                                          </p:stCondLst>
                                          <p:endCondLst>
                                            <p:cond evt="onStopAudio" delay="0">
                                              <p:tgtEl>
                                                <p:sldTgt/>
                                              </p:tgtEl>
                                            </p:cond>
                                          </p:endCondLst>
                                        </p:cTn>
                                        <p:tgtEl>
                                          <p:sndTgt r:embed="rId7" name="Pencil Check"/>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nodeType="clickEffect">
                                  <p:stCondLst>
                                    <p:cond delay="0"/>
                                  </p:stCondLst>
                                  <p:childTnLst>
                                    <p:set>
                                      <p:cBhvr>
                                        <p:cTn id="187" dur="1" fill="hold">
                                          <p:stCondLst>
                                            <p:cond delay="0"/>
                                          </p:stCondLst>
                                        </p:cTn>
                                        <p:tgtEl>
                                          <p:spTgt spid="498748"/>
                                        </p:tgtEl>
                                        <p:attrNameLst>
                                          <p:attrName>style.visibility</p:attrName>
                                        </p:attrNameLst>
                                      </p:cBhvr>
                                      <p:to>
                                        <p:strVal val="visible"/>
                                      </p:to>
                                    </p:set>
                                    <p:animEffect transition="in" filter="wipe(left)">
                                      <p:cBhvr>
                                        <p:cTn id="188" dur="500"/>
                                        <p:tgtEl>
                                          <p:spTgt spid="498748"/>
                                        </p:tgtEl>
                                      </p:cBhvr>
                                    </p:animEffect>
                                  </p:childTnLst>
                                  <p:subTnLst>
                                    <p:audio>
                                      <p:cMediaNode>
                                        <p:cTn display="0" masterRel="sameClick">
                                          <p:stCondLst>
                                            <p:cond evt="begin" delay="0">
                                              <p:tn val="186"/>
                                            </p:cond>
                                          </p:stCondLst>
                                          <p:endCondLst>
                                            <p:cond evt="onStopAudio" delay="0">
                                              <p:tgtEl>
                                                <p:sldTgt/>
                                              </p:tgtEl>
                                            </p:cond>
                                          </p:endCondLst>
                                        </p:cTn>
                                        <p:tgtEl>
                                          <p:sndTgt r:embed="rId3" name="Fly2shortest.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498743"/>
                                        </p:tgtEl>
                                        <p:attrNameLst>
                                          <p:attrName>style.visibility</p:attrName>
                                        </p:attrNameLst>
                                      </p:cBhvr>
                                      <p:to>
                                        <p:strVal val="visible"/>
                                      </p:to>
                                    </p:set>
                                    <p:animEffect transition="in" filter="wipe(left)">
                                      <p:cBhvr>
                                        <p:cTn id="193" dur="500"/>
                                        <p:tgtEl>
                                          <p:spTgt spid="498743"/>
                                        </p:tgtEl>
                                      </p:cBhvr>
                                    </p:animEffect>
                                  </p:childTnLst>
                                  <p:subTnLst>
                                    <p:audio>
                                      <p:cMediaNode>
                                        <p:cTn display="0" masterRel="sameClick">
                                          <p:stCondLst>
                                            <p:cond evt="begin" delay="0">
                                              <p:tn val="191"/>
                                            </p:cond>
                                          </p:stCondLst>
                                          <p:endCondLst>
                                            <p:cond evt="onStopAudio" delay="0">
                                              <p:tgtEl>
                                                <p:sldTgt/>
                                              </p:tgtEl>
                                            </p:cond>
                                          </p:endCondLst>
                                        </p:cTn>
                                        <p:tgtEl>
                                          <p:sndTgt r:embed="rId7" name="Pencil Check"/>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2" presetClass="entr" presetSubtype="8" fill="hold" nodeType="clickEffect">
                                  <p:stCondLst>
                                    <p:cond delay="0"/>
                                  </p:stCondLst>
                                  <p:childTnLst>
                                    <p:set>
                                      <p:cBhvr>
                                        <p:cTn id="197" dur="1" fill="hold">
                                          <p:stCondLst>
                                            <p:cond delay="0"/>
                                          </p:stCondLst>
                                        </p:cTn>
                                        <p:tgtEl>
                                          <p:spTgt spid="498750"/>
                                        </p:tgtEl>
                                        <p:attrNameLst>
                                          <p:attrName>style.visibility</p:attrName>
                                        </p:attrNameLst>
                                      </p:cBhvr>
                                      <p:to>
                                        <p:strVal val="visible"/>
                                      </p:to>
                                    </p:set>
                                    <p:animEffect transition="in" filter="wipe(left)">
                                      <p:cBhvr>
                                        <p:cTn id="198" dur="500"/>
                                        <p:tgtEl>
                                          <p:spTgt spid="498750"/>
                                        </p:tgtEl>
                                      </p:cBhvr>
                                    </p:animEffect>
                                  </p:childTnLst>
                                  <p:subTnLst>
                                    <p:audio>
                                      <p:cMediaNode>
                                        <p:cTn display="0" masterRel="sameClick">
                                          <p:stCondLst>
                                            <p:cond evt="begin" delay="0">
                                              <p:tn val="196"/>
                                            </p:cond>
                                          </p:stCondLst>
                                          <p:endCondLst>
                                            <p:cond evt="onStopAudio" delay="0">
                                              <p:tgtEl>
                                                <p:sldTgt/>
                                              </p:tgtEl>
                                            </p:cond>
                                          </p:endCondLst>
                                        </p:cTn>
                                        <p:tgtEl>
                                          <p:sndTgt r:embed="rId3" name="Fly2shortest.wav"/>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498745"/>
                                        </p:tgtEl>
                                        <p:attrNameLst>
                                          <p:attrName>style.visibility</p:attrName>
                                        </p:attrNameLst>
                                      </p:cBhvr>
                                      <p:to>
                                        <p:strVal val="visible"/>
                                      </p:to>
                                    </p:set>
                                    <p:animEffect transition="in" filter="wipe(left)">
                                      <p:cBhvr>
                                        <p:cTn id="203" dur="500"/>
                                        <p:tgtEl>
                                          <p:spTgt spid="498745"/>
                                        </p:tgtEl>
                                      </p:cBhvr>
                                    </p:animEffect>
                                  </p:childTnLst>
                                  <p:subTnLst>
                                    <p:audio>
                                      <p:cMediaNode>
                                        <p:cTn display="0" masterRel="sameClick">
                                          <p:stCondLst>
                                            <p:cond evt="begin" delay="0">
                                              <p:tn val="201"/>
                                            </p:cond>
                                          </p:stCondLst>
                                          <p:endCondLst>
                                            <p:cond evt="onStopAudio" delay="0">
                                              <p:tgtEl>
                                                <p:sldTgt/>
                                              </p:tgtEl>
                                            </p:cond>
                                          </p:endCondLst>
                                        </p:cTn>
                                        <p:tgtEl>
                                          <p:sndTgt r:embed="rId5" name="Vibro Up"/>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498749">
                                            <p:txEl>
                                              <p:pRg st="0" end="0"/>
                                            </p:txEl>
                                          </p:spTgt>
                                        </p:tgtEl>
                                        <p:attrNameLst>
                                          <p:attrName>style.visibility</p:attrName>
                                        </p:attrNameLst>
                                      </p:cBhvr>
                                      <p:to>
                                        <p:strVal val="visible"/>
                                      </p:to>
                                    </p:set>
                                    <p:animEffect transition="in" filter="wipe(left)">
                                      <p:cBhvr>
                                        <p:cTn id="208" dur="500"/>
                                        <p:tgtEl>
                                          <p:spTgt spid="498749">
                                            <p:txEl>
                                              <p:pRg st="0" end="0"/>
                                            </p:txEl>
                                          </p:spTgt>
                                        </p:tgtEl>
                                      </p:cBhvr>
                                    </p:animEffect>
                                  </p:childTnLst>
                                  <p:subTnLst>
                                    <p:audio>
                                      <p:cMediaNode>
                                        <p:cTn display="0" masterRel="sameClick">
                                          <p:stCondLst>
                                            <p:cond evt="begin" delay="0">
                                              <p:tn val="206"/>
                                            </p:cond>
                                          </p:stCondLst>
                                          <p:endCondLst>
                                            <p:cond evt="onStopAudio" delay="0">
                                              <p:tgtEl>
                                                <p:sldTgt/>
                                              </p:tgtEl>
                                            </p:cond>
                                          </p:endCondLst>
                                        </p:cTn>
                                        <p:tgtEl>
                                          <p:sndTgt r:embed="rId9" name="String"/>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nodeType="clickEffect">
                                  <p:stCondLst>
                                    <p:cond delay="0"/>
                                  </p:stCondLst>
                                  <p:childTnLst>
                                    <p:set>
                                      <p:cBhvr>
                                        <p:cTn id="212" dur="1" fill="hold">
                                          <p:stCondLst>
                                            <p:cond delay="0"/>
                                          </p:stCondLst>
                                        </p:cTn>
                                        <p:tgtEl>
                                          <p:spTgt spid="498751"/>
                                        </p:tgtEl>
                                        <p:attrNameLst>
                                          <p:attrName>style.visibility</p:attrName>
                                        </p:attrNameLst>
                                      </p:cBhvr>
                                      <p:to>
                                        <p:strVal val="visible"/>
                                      </p:to>
                                    </p:set>
                                    <p:animEffect transition="in" filter="wipe(down)">
                                      <p:cBhvr>
                                        <p:cTn id="213" dur="500"/>
                                        <p:tgtEl>
                                          <p:spTgt spid="498751"/>
                                        </p:tgtEl>
                                      </p:cBhvr>
                                    </p:animEffect>
                                  </p:childTnLst>
                                </p:cTn>
                              </p:par>
                            </p:childTnLst>
                          </p:cTn>
                        </p:par>
                        <p:par>
                          <p:cTn id="214" fill="hold" nodeType="afterGroup">
                            <p:stCondLst>
                              <p:cond delay="500"/>
                            </p:stCondLst>
                            <p:childTnLst>
                              <p:par>
                                <p:cTn id="215" presetID="22" presetClass="entr" presetSubtype="4" fill="hold" grpId="0" nodeType="afterEffect">
                                  <p:stCondLst>
                                    <p:cond delay="0"/>
                                  </p:stCondLst>
                                  <p:childTnLst>
                                    <p:set>
                                      <p:cBhvr>
                                        <p:cTn id="216" dur="1" fill="hold">
                                          <p:stCondLst>
                                            <p:cond delay="0"/>
                                          </p:stCondLst>
                                        </p:cTn>
                                        <p:tgtEl>
                                          <p:spTgt spid="498752"/>
                                        </p:tgtEl>
                                        <p:attrNameLst>
                                          <p:attrName>style.visibility</p:attrName>
                                        </p:attrNameLst>
                                      </p:cBhvr>
                                      <p:to>
                                        <p:strVal val="visible"/>
                                      </p:to>
                                    </p:set>
                                    <p:animEffect transition="in" filter="wipe(down)">
                                      <p:cBhvr>
                                        <p:cTn id="217" dur="500"/>
                                        <p:tgtEl>
                                          <p:spTgt spid="498752"/>
                                        </p:tgtEl>
                                      </p:cBhvr>
                                    </p:animEffect>
                                  </p:childTnLst>
                                  <p:subTnLst>
                                    <p:audio>
                                      <p:cMediaNode>
                                        <p:cTn display="0" masterRel="sameClick">
                                          <p:stCondLst>
                                            <p:cond evt="begin" delay="0">
                                              <p:tn val="215"/>
                                            </p:cond>
                                          </p:stCondLst>
                                          <p:endCondLst>
                                            <p:cond evt="onStopAudio" delay="0">
                                              <p:tgtEl>
                                                <p:sldTgt/>
                                              </p:tgtEl>
                                            </p:cond>
                                          </p:endCondLst>
                                        </p:cTn>
                                        <p:tgtEl>
                                          <p:sndTgt r:embed="rId10"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build="p" autoUpdateAnimBg="0"/>
      <p:bldP spid="498691" grpId="0" build="p" autoUpdateAnimBg="0" advAuto="1000"/>
      <p:bldP spid="498693" grpId="0" build="p" autoUpdateAnimBg="0"/>
      <p:bldP spid="498707" grpId="0" autoUpdateAnimBg="0"/>
      <p:bldP spid="498708" grpId="0" autoUpdateAnimBg="0"/>
      <p:bldP spid="498709" grpId="0" autoUpdateAnimBg="0"/>
      <p:bldP spid="498710" grpId="0" autoUpdateAnimBg="0"/>
      <p:bldP spid="498711" grpId="0" autoUpdateAnimBg="0"/>
      <p:bldP spid="498712" grpId="0" autoUpdateAnimBg="0"/>
      <p:bldP spid="498713" grpId="0" autoUpdateAnimBg="0"/>
      <p:bldP spid="498714" grpId="0" autoUpdateAnimBg="0"/>
      <p:bldP spid="498715" grpId="0" animBg="1" autoUpdateAnimBg="0"/>
      <p:bldP spid="498721" grpId="0" autoUpdateAnimBg="0"/>
      <p:bldP spid="498722" grpId="0" autoUpdateAnimBg="0"/>
      <p:bldP spid="498724" grpId="0" build="p" autoUpdateAnimBg="0"/>
      <p:bldP spid="498725" grpId="0" animBg="1"/>
      <p:bldP spid="498737" grpId="0" autoUpdateAnimBg="0"/>
      <p:bldP spid="498738" grpId="0" autoUpdateAnimBg="0"/>
      <p:bldP spid="498739" grpId="0" autoUpdateAnimBg="0"/>
      <p:bldP spid="498740" grpId="0" autoUpdateAnimBg="0"/>
      <p:bldP spid="498741" grpId="0" autoUpdateAnimBg="0"/>
      <p:bldP spid="498742" grpId="0" autoUpdateAnimBg="0"/>
      <p:bldP spid="498743" grpId="0" autoUpdateAnimBg="0"/>
      <p:bldP spid="498744" grpId="0" autoUpdateAnimBg="0"/>
      <p:bldP spid="498745" grpId="0" animBg="1" autoUpdateAnimBg="0"/>
      <p:bldP spid="498749" grpId="0" build="p" autoUpdateAnimBg="0"/>
      <p:bldP spid="498752"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descr="Rectangle: Click to edit Master text styles&#13;&#10;Second level&#13;&#10;Third level&#13;&#10;Fourth level&#13;&#10;Fifth level">
            <a:extLst>
              <a:ext uri="{FF2B5EF4-FFF2-40B4-BE49-F238E27FC236}">
                <a16:creationId xmlns:a16="http://schemas.microsoft.com/office/drawing/2014/main" id="{42F432B3-77D2-3D4A-A3C6-2E8A54F2F63E}"/>
              </a:ext>
            </a:extLst>
          </p:cNvPr>
          <p:cNvSpPr>
            <a:spLocks noGrp="1" noChangeArrowheads="1"/>
          </p:cNvSpPr>
          <p:nvPr>
            <p:ph type="body" idx="1"/>
          </p:nvPr>
        </p:nvSpPr>
        <p:spPr>
          <a:xfrm>
            <a:off x="974725" y="1371600"/>
            <a:ext cx="7772400" cy="4657725"/>
          </a:xfrm>
        </p:spPr>
        <p:txBody>
          <a:bodyPr/>
          <a:lstStyle/>
          <a:p>
            <a:pPr eaLnBrk="1" hangingPunct="1"/>
            <a:r>
              <a:rPr lang="en-US" altLang="en-US" sz="2800" dirty="0"/>
              <a:t>In humans &amp; other mammals, there are 2 sex chromosomes: X &amp; Y</a:t>
            </a:r>
            <a:endParaRPr lang="en-US" altLang="en-US" sz="2800" dirty="0">
              <a:solidFill>
                <a:schemeClr val="tx2"/>
              </a:solidFill>
            </a:endParaRPr>
          </a:p>
          <a:p>
            <a:pPr lvl="1" eaLnBrk="1" hangingPunct="1"/>
            <a:r>
              <a:rPr lang="en-US" altLang="en-US" sz="2600" dirty="0">
                <a:ea typeface="ＭＳ Ｐゴシック" panose="020B0600070205080204" pitchFamily="34" charset="-128"/>
              </a:rPr>
              <a:t>2</a:t>
            </a:r>
            <a:r>
              <a:rPr lang="en-US" altLang="en-US" sz="2600" dirty="0">
                <a:solidFill>
                  <a:schemeClr val="tx2"/>
                </a:solidFill>
                <a:ea typeface="ＭＳ Ｐゴシック" panose="020B0600070205080204" pitchFamily="34" charset="-128"/>
              </a:rPr>
              <a:t> </a:t>
            </a:r>
            <a:r>
              <a:rPr lang="en-US" altLang="en-US" sz="2600" dirty="0">
                <a:ea typeface="ＭＳ Ｐゴシック" panose="020B0600070205080204" pitchFamily="34" charset="-128"/>
              </a:rPr>
              <a:t>X chromosomes</a:t>
            </a:r>
          </a:p>
          <a:p>
            <a:pPr marL="1085850" lvl="2" eaLnBrk="1" hangingPunct="1"/>
            <a:r>
              <a:rPr lang="en-US" altLang="en-US" dirty="0">
                <a:ea typeface="ＭＳ Ｐゴシック" panose="020B0600070205080204" pitchFamily="34" charset="-128"/>
              </a:rPr>
              <a:t>develop as a female: </a:t>
            </a:r>
            <a:r>
              <a:rPr lang="en-US" altLang="en-US" dirty="0">
                <a:solidFill>
                  <a:srgbClr val="EB23C1"/>
                </a:solidFill>
                <a:ea typeface="ＭＳ Ｐゴシック" panose="020B0600070205080204" pitchFamily="34" charset="-128"/>
              </a:rPr>
              <a:t>XX</a:t>
            </a:r>
            <a:endParaRPr lang="en-US" altLang="en-US" dirty="0">
              <a:solidFill>
                <a:schemeClr val="tx2"/>
              </a:solidFill>
              <a:ea typeface="ＭＳ Ｐゴシック" panose="020B0600070205080204" pitchFamily="34" charset="-128"/>
            </a:endParaRPr>
          </a:p>
          <a:p>
            <a:pPr marL="1085850" lvl="2" eaLnBrk="1" hangingPunct="1">
              <a:lnSpc>
                <a:spcPct val="110000"/>
              </a:lnSpc>
            </a:pPr>
            <a:r>
              <a:rPr lang="en-US" altLang="en-US" dirty="0">
                <a:ea typeface="ＭＳ Ｐゴシック" panose="020B0600070205080204" pitchFamily="34" charset="-128"/>
              </a:rPr>
              <a:t>gene redundancy,</a:t>
            </a:r>
            <a:br>
              <a:rPr lang="en-US" altLang="en-US" dirty="0">
                <a:ea typeface="ＭＳ Ｐゴシック" panose="020B0600070205080204" pitchFamily="34" charset="-128"/>
              </a:rPr>
            </a:br>
            <a:r>
              <a:rPr lang="en-US" altLang="en-US" dirty="0">
                <a:ea typeface="ＭＳ Ｐゴシック" panose="020B0600070205080204" pitchFamily="34" charset="-128"/>
              </a:rPr>
              <a:t>like autosomal chromosomes</a:t>
            </a:r>
            <a:endParaRPr lang="en-US" altLang="en-US" dirty="0">
              <a:solidFill>
                <a:schemeClr val="tx2"/>
              </a:solidFill>
              <a:ea typeface="ＭＳ Ｐゴシック" panose="020B0600070205080204" pitchFamily="34" charset="-128"/>
            </a:endParaRPr>
          </a:p>
          <a:p>
            <a:pPr lvl="1" eaLnBrk="1" hangingPunct="1"/>
            <a:r>
              <a:rPr lang="en-US" altLang="en-US" sz="2600" dirty="0">
                <a:ea typeface="ＭＳ Ｐゴシック" panose="020B0600070205080204" pitchFamily="34" charset="-128"/>
              </a:rPr>
              <a:t>an X &amp; Y chromosome</a:t>
            </a:r>
          </a:p>
          <a:p>
            <a:pPr marL="1085850" lvl="2" eaLnBrk="1" hangingPunct="1"/>
            <a:r>
              <a:rPr lang="en-US" altLang="en-US" dirty="0">
                <a:ea typeface="ＭＳ Ｐゴシック" panose="020B0600070205080204" pitchFamily="34" charset="-128"/>
              </a:rPr>
              <a:t>develop as a male: </a:t>
            </a:r>
            <a:r>
              <a:rPr lang="en-US" altLang="en-US" dirty="0">
                <a:solidFill>
                  <a:schemeClr val="hlink"/>
                </a:solidFill>
                <a:ea typeface="ＭＳ Ｐゴシック" panose="020B0600070205080204" pitchFamily="34" charset="-128"/>
              </a:rPr>
              <a:t>XY</a:t>
            </a:r>
            <a:endParaRPr lang="en-US" altLang="en-US" dirty="0">
              <a:solidFill>
                <a:schemeClr val="tx2"/>
              </a:solidFill>
              <a:ea typeface="ＭＳ Ｐゴシック" panose="020B0600070205080204" pitchFamily="34" charset="-128"/>
            </a:endParaRPr>
          </a:p>
          <a:p>
            <a:pPr marL="1085850" lvl="2" eaLnBrk="1" hangingPunct="1"/>
            <a:r>
              <a:rPr lang="en-US" altLang="en-US" dirty="0">
                <a:ea typeface="ＭＳ Ｐゴシック" panose="020B0600070205080204" pitchFamily="34" charset="-128"/>
              </a:rPr>
              <a:t>no redundancy</a:t>
            </a:r>
            <a:endParaRPr lang="en-US" altLang="en-US" sz="2000" dirty="0">
              <a:ea typeface="ＭＳ Ｐゴシック" panose="020B0600070205080204" pitchFamily="34" charset="-128"/>
            </a:endParaRPr>
          </a:p>
        </p:txBody>
      </p:sp>
      <p:graphicFrame>
        <p:nvGraphicFramePr>
          <p:cNvPr id="500739" name="Group 3">
            <a:extLst>
              <a:ext uri="{FF2B5EF4-FFF2-40B4-BE49-F238E27FC236}">
                <a16:creationId xmlns:a16="http://schemas.microsoft.com/office/drawing/2014/main" id="{63EBC36B-0641-9244-9954-A3BCA0C3BB3F}"/>
              </a:ext>
            </a:extLst>
          </p:cNvPr>
          <p:cNvGraphicFramePr>
            <a:graphicFrameLocks noGrp="1"/>
          </p:cNvGraphicFramePr>
          <p:nvPr/>
        </p:nvGraphicFramePr>
        <p:xfrm>
          <a:off x="6491288" y="4610100"/>
          <a:ext cx="2271712" cy="1982788"/>
        </p:xfrm>
        <a:graphic>
          <a:graphicData uri="http://schemas.openxmlformats.org/drawingml/2006/table">
            <a:tbl>
              <a:tblPr/>
              <a:tblGrid>
                <a:gridCol w="1136650">
                  <a:extLst>
                    <a:ext uri="{9D8B030D-6E8A-4147-A177-3AD203B41FA5}">
                      <a16:colId xmlns:a16="http://schemas.microsoft.com/office/drawing/2014/main" val="20000"/>
                    </a:ext>
                  </a:extLst>
                </a:gridCol>
                <a:gridCol w="1135062">
                  <a:extLst>
                    <a:ext uri="{9D8B030D-6E8A-4147-A177-3AD203B41FA5}">
                      <a16:colId xmlns:a16="http://schemas.microsoft.com/office/drawing/2014/main" val="20001"/>
                    </a:ext>
                  </a:extLst>
                </a:gridCol>
              </a:tblGrid>
              <a:tr h="957263">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5525">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9406" name="Rectangle 14">
            <a:extLst>
              <a:ext uri="{FF2B5EF4-FFF2-40B4-BE49-F238E27FC236}">
                <a16:creationId xmlns:a16="http://schemas.microsoft.com/office/drawing/2014/main" id="{765CAE19-B3CD-EA46-BDC5-5881D8526C6A}"/>
              </a:ext>
            </a:extLst>
          </p:cNvPr>
          <p:cNvSpPr>
            <a:spLocks noGrp="1" noChangeArrowheads="1"/>
          </p:cNvSpPr>
          <p:nvPr>
            <p:ph type="title"/>
          </p:nvPr>
        </p:nvSpPr>
        <p:spPr/>
        <p:txBody>
          <a:bodyPr/>
          <a:lstStyle/>
          <a:p>
            <a:pPr eaLnBrk="1" hangingPunct="1"/>
            <a:r>
              <a:rPr lang="en-US" altLang="en-US"/>
              <a:t>Genetics of Sex</a:t>
            </a:r>
          </a:p>
        </p:txBody>
      </p:sp>
      <p:grpSp>
        <p:nvGrpSpPr>
          <p:cNvPr id="2" name="Group 15">
            <a:extLst>
              <a:ext uri="{FF2B5EF4-FFF2-40B4-BE49-F238E27FC236}">
                <a16:creationId xmlns:a16="http://schemas.microsoft.com/office/drawing/2014/main" id="{5274ADFA-2176-524B-83C3-FACA6B5911B7}"/>
              </a:ext>
            </a:extLst>
          </p:cNvPr>
          <p:cNvGrpSpPr>
            <a:grpSpLocks/>
          </p:cNvGrpSpPr>
          <p:nvPr/>
        </p:nvGrpSpPr>
        <p:grpSpPr bwMode="auto">
          <a:xfrm>
            <a:off x="654050" y="2700338"/>
            <a:ext cx="619125" cy="1239837"/>
            <a:chOff x="3420" y="1332"/>
            <a:chExt cx="390" cy="781"/>
          </a:xfrm>
        </p:grpSpPr>
        <p:pic>
          <p:nvPicPr>
            <p:cNvPr id="59420" name="Picture 16">
              <a:extLst>
                <a:ext uri="{FF2B5EF4-FFF2-40B4-BE49-F238E27FC236}">
                  <a16:creationId xmlns:a16="http://schemas.microsoft.com/office/drawing/2014/main" id="{2EC7FC57-B43C-B044-86BE-62D1D4805D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720" t="75720" r="19926" b="6642"/>
            <a:stretch>
              <a:fillRect/>
            </a:stretch>
          </p:blipFill>
          <p:spPr bwMode="auto">
            <a:xfrm>
              <a:off x="3420" y="1332"/>
              <a:ext cx="193"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1" name="Picture 17">
              <a:extLst>
                <a:ext uri="{FF2B5EF4-FFF2-40B4-BE49-F238E27FC236}">
                  <a16:creationId xmlns:a16="http://schemas.microsoft.com/office/drawing/2014/main" id="{8D2490FB-BFD8-0040-9DFC-7F950151A5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720" t="75720" r="19926" b="6642"/>
            <a:stretch>
              <a:fillRect/>
            </a:stretch>
          </p:blipFill>
          <p:spPr bwMode="auto">
            <a:xfrm>
              <a:off x="3617" y="1332"/>
              <a:ext cx="193"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0754" name="Rectangle 18">
            <a:extLst>
              <a:ext uri="{FF2B5EF4-FFF2-40B4-BE49-F238E27FC236}">
                <a16:creationId xmlns:a16="http://schemas.microsoft.com/office/drawing/2014/main" id="{B73E705D-E4B9-B74E-A98B-6E8808776A53}"/>
              </a:ext>
            </a:extLst>
          </p:cNvPr>
          <p:cNvSpPr>
            <a:spLocks noChangeArrowheads="1"/>
          </p:cNvSpPr>
          <p:nvPr/>
        </p:nvSpPr>
        <p:spPr bwMode="auto">
          <a:xfrm>
            <a:off x="6842125" y="4089400"/>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hlink"/>
                </a:solidFill>
              </a:rPr>
              <a:t>X</a:t>
            </a:r>
          </a:p>
        </p:txBody>
      </p:sp>
      <p:sp>
        <p:nvSpPr>
          <p:cNvPr id="500755" name="Rectangle 19">
            <a:extLst>
              <a:ext uri="{FF2B5EF4-FFF2-40B4-BE49-F238E27FC236}">
                <a16:creationId xmlns:a16="http://schemas.microsoft.com/office/drawing/2014/main" id="{403A1583-0EC1-DC43-8FCB-F60459F8325F}"/>
              </a:ext>
            </a:extLst>
          </p:cNvPr>
          <p:cNvSpPr>
            <a:spLocks noChangeArrowheads="1"/>
          </p:cNvSpPr>
          <p:nvPr/>
        </p:nvSpPr>
        <p:spPr bwMode="auto">
          <a:xfrm>
            <a:off x="7978775" y="4089400"/>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hlink"/>
                </a:solidFill>
              </a:rPr>
              <a:t>Y</a:t>
            </a:r>
          </a:p>
        </p:txBody>
      </p:sp>
      <p:sp>
        <p:nvSpPr>
          <p:cNvPr id="500756" name="Rectangle 20">
            <a:extLst>
              <a:ext uri="{FF2B5EF4-FFF2-40B4-BE49-F238E27FC236}">
                <a16:creationId xmlns:a16="http://schemas.microsoft.com/office/drawing/2014/main" id="{18402CAB-C42D-7A48-B584-0CE18173945C}"/>
              </a:ext>
            </a:extLst>
          </p:cNvPr>
          <p:cNvSpPr>
            <a:spLocks noChangeArrowheads="1"/>
          </p:cNvSpPr>
          <p:nvPr/>
        </p:nvSpPr>
        <p:spPr bwMode="auto">
          <a:xfrm>
            <a:off x="5976938" y="4906963"/>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EB23C1"/>
                </a:solidFill>
              </a:rPr>
              <a:t>X</a:t>
            </a:r>
          </a:p>
        </p:txBody>
      </p:sp>
      <p:sp>
        <p:nvSpPr>
          <p:cNvPr id="500757" name="Rectangle 21">
            <a:extLst>
              <a:ext uri="{FF2B5EF4-FFF2-40B4-BE49-F238E27FC236}">
                <a16:creationId xmlns:a16="http://schemas.microsoft.com/office/drawing/2014/main" id="{643B1179-F79B-D84B-B143-9A6CDE7D9E8B}"/>
              </a:ext>
            </a:extLst>
          </p:cNvPr>
          <p:cNvSpPr>
            <a:spLocks noChangeArrowheads="1"/>
          </p:cNvSpPr>
          <p:nvPr/>
        </p:nvSpPr>
        <p:spPr bwMode="auto">
          <a:xfrm>
            <a:off x="5976938" y="5888038"/>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EB23C1"/>
                </a:solidFill>
              </a:rPr>
              <a:t>X</a:t>
            </a:r>
          </a:p>
        </p:txBody>
      </p:sp>
      <p:sp>
        <p:nvSpPr>
          <p:cNvPr id="500758" name="Rectangle 22">
            <a:extLst>
              <a:ext uri="{FF2B5EF4-FFF2-40B4-BE49-F238E27FC236}">
                <a16:creationId xmlns:a16="http://schemas.microsoft.com/office/drawing/2014/main" id="{2480ED1D-C839-7D4E-A509-58A142C2627A}"/>
              </a:ext>
            </a:extLst>
          </p:cNvPr>
          <p:cNvSpPr>
            <a:spLocks noChangeArrowheads="1"/>
          </p:cNvSpPr>
          <p:nvPr/>
        </p:nvSpPr>
        <p:spPr bwMode="auto">
          <a:xfrm>
            <a:off x="6715125" y="4906963"/>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EB23C1"/>
                </a:solidFill>
              </a:rPr>
              <a:t>XX</a:t>
            </a:r>
          </a:p>
        </p:txBody>
      </p:sp>
      <p:sp>
        <p:nvSpPr>
          <p:cNvPr id="500759" name="Rectangle 23">
            <a:extLst>
              <a:ext uri="{FF2B5EF4-FFF2-40B4-BE49-F238E27FC236}">
                <a16:creationId xmlns:a16="http://schemas.microsoft.com/office/drawing/2014/main" id="{3D67A6D2-5E33-DA40-BED6-DE666707FBD1}"/>
              </a:ext>
            </a:extLst>
          </p:cNvPr>
          <p:cNvSpPr>
            <a:spLocks noChangeArrowheads="1"/>
          </p:cNvSpPr>
          <p:nvPr/>
        </p:nvSpPr>
        <p:spPr bwMode="auto">
          <a:xfrm>
            <a:off x="7851775" y="5886450"/>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hlink"/>
                </a:solidFill>
              </a:rPr>
              <a:t>XY</a:t>
            </a:r>
          </a:p>
        </p:txBody>
      </p:sp>
      <p:sp>
        <p:nvSpPr>
          <p:cNvPr id="500760" name="Rectangle 24">
            <a:extLst>
              <a:ext uri="{FF2B5EF4-FFF2-40B4-BE49-F238E27FC236}">
                <a16:creationId xmlns:a16="http://schemas.microsoft.com/office/drawing/2014/main" id="{A6D5FF8B-96E0-C643-8AFC-962326D5752D}"/>
              </a:ext>
            </a:extLst>
          </p:cNvPr>
          <p:cNvSpPr>
            <a:spLocks noChangeArrowheads="1"/>
          </p:cNvSpPr>
          <p:nvPr/>
        </p:nvSpPr>
        <p:spPr bwMode="auto">
          <a:xfrm>
            <a:off x="7851775" y="4906963"/>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chemeClr val="hlink"/>
                </a:solidFill>
              </a:rPr>
              <a:t>XY</a:t>
            </a:r>
          </a:p>
        </p:txBody>
      </p:sp>
      <p:sp>
        <p:nvSpPr>
          <p:cNvPr id="500761" name="AutoShape 25">
            <a:extLst>
              <a:ext uri="{FF2B5EF4-FFF2-40B4-BE49-F238E27FC236}">
                <a16:creationId xmlns:a16="http://schemas.microsoft.com/office/drawing/2014/main" id="{9334E3C0-1BB2-1B47-888F-BE553513A10C}"/>
              </a:ext>
            </a:extLst>
          </p:cNvPr>
          <p:cNvSpPr>
            <a:spLocks noChangeArrowheads="1"/>
          </p:cNvSpPr>
          <p:nvPr/>
        </p:nvSpPr>
        <p:spPr bwMode="auto">
          <a:xfrm>
            <a:off x="2419350" y="6176963"/>
            <a:ext cx="3273425" cy="465137"/>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EB23C1"/>
                </a:solidFill>
              </a:rPr>
              <a:t>50% female </a:t>
            </a:r>
            <a:r>
              <a:rPr lang="en-US" altLang="en-US" sz="2200" b="1">
                <a:solidFill>
                  <a:srgbClr val="201A17"/>
                </a:solidFill>
              </a:rPr>
              <a:t>:</a:t>
            </a:r>
            <a:r>
              <a:rPr lang="en-US" altLang="en-US" sz="2200" b="1">
                <a:solidFill>
                  <a:srgbClr val="0F116A"/>
                </a:solidFill>
              </a:rPr>
              <a:t> 50% male</a:t>
            </a:r>
          </a:p>
        </p:txBody>
      </p:sp>
      <p:sp>
        <p:nvSpPr>
          <p:cNvPr id="500762" name="Rectangle 26">
            <a:extLst>
              <a:ext uri="{FF2B5EF4-FFF2-40B4-BE49-F238E27FC236}">
                <a16:creationId xmlns:a16="http://schemas.microsoft.com/office/drawing/2014/main" id="{0DE36DF6-78B8-114C-AA03-D4642092A4B8}"/>
              </a:ext>
            </a:extLst>
          </p:cNvPr>
          <p:cNvSpPr>
            <a:spLocks noChangeArrowheads="1"/>
          </p:cNvSpPr>
          <p:nvPr/>
        </p:nvSpPr>
        <p:spPr bwMode="auto">
          <a:xfrm>
            <a:off x="6716713" y="5886450"/>
            <a:ext cx="692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EB23C1"/>
                </a:solidFill>
              </a:rPr>
              <a:t>XX</a:t>
            </a:r>
          </a:p>
        </p:txBody>
      </p:sp>
      <p:grpSp>
        <p:nvGrpSpPr>
          <p:cNvPr id="3" name="Group 27">
            <a:extLst>
              <a:ext uri="{FF2B5EF4-FFF2-40B4-BE49-F238E27FC236}">
                <a16:creationId xmlns:a16="http://schemas.microsoft.com/office/drawing/2014/main" id="{EA088B93-5812-DD41-862A-F07190A59BF4}"/>
              </a:ext>
            </a:extLst>
          </p:cNvPr>
          <p:cNvGrpSpPr>
            <a:grpSpLocks/>
          </p:cNvGrpSpPr>
          <p:nvPr/>
        </p:nvGrpSpPr>
        <p:grpSpPr bwMode="auto">
          <a:xfrm>
            <a:off x="620713" y="4256088"/>
            <a:ext cx="763587" cy="1239837"/>
            <a:chOff x="3399" y="2102"/>
            <a:chExt cx="481" cy="781"/>
          </a:xfrm>
        </p:grpSpPr>
        <p:pic>
          <p:nvPicPr>
            <p:cNvPr id="59418" name="Picture 28">
              <a:extLst>
                <a:ext uri="{FF2B5EF4-FFF2-40B4-BE49-F238E27FC236}">
                  <a16:creationId xmlns:a16="http://schemas.microsoft.com/office/drawing/2014/main" id="{84C829B1-017A-1248-B5FB-4C4870D664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5720" t="75720" r="18597" b="6642"/>
            <a:stretch>
              <a:fillRect/>
            </a:stretch>
          </p:blipFill>
          <p:spPr bwMode="auto">
            <a:xfrm>
              <a:off x="3399" y="2102"/>
              <a:ext cx="251"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9" name="Picture 29">
              <a:extLst>
                <a:ext uri="{FF2B5EF4-FFF2-40B4-BE49-F238E27FC236}">
                  <a16:creationId xmlns:a16="http://schemas.microsoft.com/office/drawing/2014/main" id="{2A2E8F54-4776-AA41-8C41-A3F3F9A0AB1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6346" t="75720" r="6642" b="6642"/>
            <a:stretch>
              <a:fillRect/>
            </a:stretch>
          </p:blipFill>
          <p:spPr bwMode="auto">
            <a:xfrm>
              <a:off x="3574" y="2102"/>
              <a:ext cx="306" cy="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4846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0738">
                                            <p:txEl>
                                              <p:pRg st="0" end="0"/>
                                            </p:txEl>
                                          </p:spTgt>
                                        </p:tgtEl>
                                        <p:attrNameLst>
                                          <p:attrName>style.visibility</p:attrName>
                                        </p:attrNameLst>
                                      </p:cBhvr>
                                      <p:to>
                                        <p:strVal val="visible"/>
                                      </p:to>
                                    </p:set>
                                    <p:anim calcmode="lin" valueType="num">
                                      <p:cBhvr additive="base">
                                        <p:cTn id="7" dur="500" fill="hold"/>
                                        <p:tgtEl>
                                          <p:spTgt spid="5007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073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0738">
                                            <p:txEl>
                                              <p:pRg st="1" end="1"/>
                                            </p:txEl>
                                          </p:spTgt>
                                        </p:tgtEl>
                                        <p:attrNameLst>
                                          <p:attrName>style.visibility</p:attrName>
                                        </p:attrNameLst>
                                      </p:cBhvr>
                                      <p:to>
                                        <p:strVal val="visible"/>
                                      </p:to>
                                    </p:set>
                                    <p:anim calcmode="lin" valueType="num">
                                      <p:cBhvr additive="base">
                                        <p:cTn id="13" dur="500" fill="hold"/>
                                        <p:tgtEl>
                                          <p:spTgt spid="5007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073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Vibro Up"/>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00738">
                                            <p:txEl>
                                              <p:pRg st="2" end="2"/>
                                            </p:txEl>
                                          </p:spTgt>
                                        </p:tgtEl>
                                        <p:attrNameLst>
                                          <p:attrName>style.visibility</p:attrName>
                                        </p:attrNameLst>
                                      </p:cBhvr>
                                      <p:to>
                                        <p:strVal val="visible"/>
                                      </p:to>
                                    </p:set>
                                    <p:anim calcmode="lin" valueType="num">
                                      <p:cBhvr additive="base">
                                        <p:cTn id="24" dur="500" fill="hold"/>
                                        <p:tgtEl>
                                          <p:spTgt spid="50073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0073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00738">
                                            <p:txEl>
                                              <p:pRg st="3" end="3"/>
                                            </p:txEl>
                                          </p:spTgt>
                                        </p:tgtEl>
                                        <p:attrNameLst>
                                          <p:attrName>style.visibility</p:attrName>
                                        </p:attrNameLst>
                                      </p:cBhvr>
                                      <p:to>
                                        <p:strVal val="visible"/>
                                      </p:to>
                                    </p:set>
                                    <p:anim calcmode="lin" valueType="num">
                                      <p:cBhvr additive="base">
                                        <p:cTn id="30" dur="500" fill="hold"/>
                                        <p:tgtEl>
                                          <p:spTgt spid="50073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0073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00738">
                                            <p:txEl>
                                              <p:pRg st="4" end="4"/>
                                            </p:txEl>
                                          </p:spTgt>
                                        </p:tgtEl>
                                        <p:attrNameLst>
                                          <p:attrName>style.visibility</p:attrName>
                                        </p:attrNameLst>
                                      </p:cBhvr>
                                      <p:to>
                                        <p:strVal val="visible"/>
                                      </p:to>
                                    </p:set>
                                    <p:anim calcmode="lin" valueType="num">
                                      <p:cBhvr additive="base">
                                        <p:cTn id="36" dur="500" fill="hold"/>
                                        <p:tgtEl>
                                          <p:spTgt spid="500738">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0073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5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4" name="Vibro Up"/>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00738">
                                            <p:txEl>
                                              <p:pRg st="5" end="5"/>
                                            </p:txEl>
                                          </p:spTgt>
                                        </p:tgtEl>
                                        <p:attrNameLst>
                                          <p:attrName>style.visibility</p:attrName>
                                        </p:attrNameLst>
                                      </p:cBhvr>
                                      <p:to>
                                        <p:strVal val="visible"/>
                                      </p:to>
                                    </p:set>
                                    <p:anim calcmode="lin" valueType="num">
                                      <p:cBhvr additive="base">
                                        <p:cTn id="47" dur="500" fill="hold"/>
                                        <p:tgtEl>
                                          <p:spTgt spid="500738">
                                            <p:txEl>
                                              <p:pRg st="5" end="5"/>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0073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Whoosh"/>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00738">
                                            <p:txEl>
                                              <p:pRg st="6" end="6"/>
                                            </p:txEl>
                                          </p:spTgt>
                                        </p:tgtEl>
                                        <p:attrNameLst>
                                          <p:attrName>style.visibility</p:attrName>
                                        </p:attrNameLst>
                                      </p:cBhvr>
                                      <p:to>
                                        <p:strVal val="visible"/>
                                      </p:to>
                                    </p:set>
                                    <p:anim calcmode="lin" valueType="num">
                                      <p:cBhvr additive="base">
                                        <p:cTn id="53" dur="500" fill="hold"/>
                                        <p:tgtEl>
                                          <p:spTgt spid="500738">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0073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500739"/>
                                        </p:tgtEl>
                                        <p:attrNameLst>
                                          <p:attrName>style.visibility</p:attrName>
                                        </p:attrNameLst>
                                      </p:cBhvr>
                                      <p:to>
                                        <p:strVal val="visible"/>
                                      </p:to>
                                    </p:set>
                                    <p:animEffect transition="in" filter="wipe(left)">
                                      <p:cBhvr>
                                        <p:cTn id="59" dur="500"/>
                                        <p:tgtEl>
                                          <p:spTgt spid="500739"/>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00754"/>
                                        </p:tgtEl>
                                        <p:attrNameLst>
                                          <p:attrName>style.visibility</p:attrName>
                                        </p:attrNameLst>
                                      </p:cBhvr>
                                      <p:to>
                                        <p:strVal val="visible"/>
                                      </p:to>
                                    </p:set>
                                    <p:anim calcmode="lin" valueType="num">
                                      <p:cBhvr additive="base">
                                        <p:cTn id="64" dur="500" fill="hold"/>
                                        <p:tgtEl>
                                          <p:spTgt spid="500754"/>
                                        </p:tgtEl>
                                        <p:attrNameLst>
                                          <p:attrName>ppt_x</p:attrName>
                                        </p:attrNameLst>
                                      </p:cBhvr>
                                      <p:tavLst>
                                        <p:tav tm="0">
                                          <p:val>
                                            <p:strVal val="1+#ppt_w/2"/>
                                          </p:val>
                                        </p:tav>
                                        <p:tav tm="100000">
                                          <p:val>
                                            <p:strVal val="#ppt_x"/>
                                          </p:val>
                                        </p:tav>
                                      </p:tavLst>
                                    </p:anim>
                                    <p:anim calcmode="lin" valueType="num">
                                      <p:cBhvr additive="base">
                                        <p:cTn id="65" dur="500" fill="hold"/>
                                        <p:tgtEl>
                                          <p:spTgt spid="5007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3" name="Whoosh"/>
                                        </p:tgtEl>
                                      </p:cMediaNode>
                                    </p:audio>
                                  </p:subTnLst>
                                </p:cTn>
                              </p:par>
                            </p:childTnLst>
                          </p:cTn>
                        </p:par>
                        <p:par>
                          <p:cTn id="66" fill="hold" nodeType="afterGroup">
                            <p:stCondLst>
                              <p:cond delay="500"/>
                            </p:stCondLst>
                            <p:childTnLst>
                              <p:par>
                                <p:cTn id="67" presetID="2" presetClass="entr" presetSubtype="2" fill="hold" grpId="0" nodeType="afterEffect">
                                  <p:stCondLst>
                                    <p:cond delay="0"/>
                                  </p:stCondLst>
                                  <p:childTnLst>
                                    <p:set>
                                      <p:cBhvr>
                                        <p:cTn id="68" dur="1" fill="hold">
                                          <p:stCondLst>
                                            <p:cond delay="0"/>
                                          </p:stCondLst>
                                        </p:cTn>
                                        <p:tgtEl>
                                          <p:spTgt spid="500755"/>
                                        </p:tgtEl>
                                        <p:attrNameLst>
                                          <p:attrName>style.visibility</p:attrName>
                                        </p:attrNameLst>
                                      </p:cBhvr>
                                      <p:to>
                                        <p:strVal val="visible"/>
                                      </p:to>
                                    </p:set>
                                    <p:anim calcmode="lin" valueType="num">
                                      <p:cBhvr additive="base">
                                        <p:cTn id="69" dur="500" fill="hold"/>
                                        <p:tgtEl>
                                          <p:spTgt spid="500755"/>
                                        </p:tgtEl>
                                        <p:attrNameLst>
                                          <p:attrName>ppt_x</p:attrName>
                                        </p:attrNameLst>
                                      </p:cBhvr>
                                      <p:tavLst>
                                        <p:tav tm="0">
                                          <p:val>
                                            <p:strVal val="1+#ppt_w/2"/>
                                          </p:val>
                                        </p:tav>
                                        <p:tav tm="100000">
                                          <p:val>
                                            <p:strVal val="#ppt_x"/>
                                          </p:val>
                                        </p:tav>
                                      </p:tavLst>
                                    </p:anim>
                                    <p:anim calcmode="lin" valueType="num">
                                      <p:cBhvr additive="base">
                                        <p:cTn id="70" dur="500" fill="hold"/>
                                        <p:tgtEl>
                                          <p:spTgt spid="5007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00756"/>
                                        </p:tgtEl>
                                        <p:attrNameLst>
                                          <p:attrName>style.visibility</p:attrName>
                                        </p:attrNameLst>
                                      </p:cBhvr>
                                      <p:to>
                                        <p:strVal val="visible"/>
                                      </p:to>
                                    </p:set>
                                    <p:anim calcmode="lin" valueType="num">
                                      <p:cBhvr additive="base">
                                        <p:cTn id="75" dur="500" fill="hold"/>
                                        <p:tgtEl>
                                          <p:spTgt spid="500756"/>
                                        </p:tgtEl>
                                        <p:attrNameLst>
                                          <p:attrName>ppt_x</p:attrName>
                                        </p:attrNameLst>
                                      </p:cBhvr>
                                      <p:tavLst>
                                        <p:tav tm="0">
                                          <p:val>
                                            <p:strVal val="0-#ppt_w/2"/>
                                          </p:val>
                                        </p:tav>
                                        <p:tav tm="100000">
                                          <p:val>
                                            <p:strVal val="#ppt_x"/>
                                          </p:val>
                                        </p:tav>
                                      </p:tavLst>
                                    </p:anim>
                                    <p:anim calcmode="lin" valueType="num">
                                      <p:cBhvr additive="base">
                                        <p:cTn id="76" dur="500" fill="hold"/>
                                        <p:tgtEl>
                                          <p:spTgt spid="5007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
                                        </p:tgtEl>
                                      </p:cMediaNode>
                                    </p:audio>
                                  </p:subTnLst>
                                </p:cTn>
                              </p:par>
                            </p:childTnLst>
                          </p:cTn>
                        </p:par>
                        <p:par>
                          <p:cTn id="77" fill="hold" nodeType="afterGroup">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00757"/>
                                        </p:tgtEl>
                                        <p:attrNameLst>
                                          <p:attrName>style.visibility</p:attrName>
                                        </p:attrNameLst>
                                      </p:cBhvr>
                                      <p:to>
                                        <p:strVal val="visible"/>
                                      </p:to>
                                    </p:set>
                                    <p:anim calcmode="lin" valueType="num">
                                      <p:cBhvr additive="base">
                                        <p:cTn id="80" dur="500" fill="hold"/>
                                        <p:tgtEl>
                                          <p:spTgt spid="500757"/>
                                        </p:tgtEl>
                                        <p:attrNameLst>
                                          <p:attrName>ppt_x</p:attrName>
                                        </p:attrNameLst>
                                      </p:cBhvr>
                                      <p:tavLst>
                                        <p:tav tm="0">
                                          <p:val>
                                            <p:strVal val="0-#ppt_w/2"/>
                                          </p:val>
                                        </p:tav>
                                        <p:tav tm="100000">
                                          <p:val>
                                            <p:strVal val="#ppt_x"/>
                                          </p:val>
                                        </p:tav>
                                      </p:tavLst>
                                    </p:anim>
                                    <p:anim calcmode="lin" valueType="num">
                                      <p:cBhvr additive="base">
                                        <p:cTn id="81" dur="500" fill="hold"/>
                                        <p:tgtEl>
                                          <p:spTgt spid="5007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3" name="Whoosh"/>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500758"/>
                                        </p:tgtEl>
                                        <p:attrNameLst>
                                          <p:attrName>style.visibility</p:attrName>
                                        </p:attrNameLst>
                                      </p:cBhvr>
                                      <p:to>
                                        <p:strVal val="visible"/>
                                      </p:to>
                                    </p:set>
                                    <p:animEffect transition="in" filter="wipe(left)">
                                      <p:cBhvr>
                                        <p:cTn id="86" dur="500"/>
                                        <p:tgtEl>
                                          <p:spTgt spid="500758"/>
                                        </p:tgtEl>
                                      </p:cBhvr>
                                    </p:animEffect>
                                  </p:childTnLst>
                                  <p:subTnLst>
                                    <p:audio>
                                      <p:cMediaNode>
                                        <p:cTn display="0" masterRel="sameClick">
                                          <p:stCondLst>
                                            <p:cond evt="begin" delay="0">
                                              <p:tn val="84"/>
                                            </p:cond>
                                          </p:stCondLst>
                                          <p:endCondLst>
                                            <p:cond evt="onStopAudio" delay="0">
                                              <p:tgtEl>
                                                <p:sldTgt/>
                                              </p:tgtEl>
                                            </p:cond>
                                          </p:endCondLst>
                                        </p:cTn>
                                        <p:tgtEl>
                                          <p:sndTgt r:embed="rId6" name="Pencil Check"/>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500760"/>
                                        </p:tgtEl>
                                        <p:attrNameLst>
                                          <p:attrName>style.visibility</p:attrName>
                                        </p:attrNameLst>
                                      </p:cBhvr>
                                      <p:to>
                                        <p:strVal val="visible"/>
                                      </p:to>
                                    </p:set>
                                    <p:animEffect transition="in" filter="wipe(left)">
                                      <p:cBhvr>
                                        <p:cTn id="91" dur="500"/>
                                        <p:tgtEl>
                                          <p:spTgt spid="500760"/>
                                        </p:tgtEl>
                                      </p:cBhvr>
                                    </p:animEffect>
                                  </p:childTnLst>
                                  <p:subTnLst>
                                    <p:audio>
                                      <p:cMediaNode>
                                        <p:cTn display="0" masterRel="sameClick">
                                          <p:stCondLst>
                                            <p:cond evt="begin" delay="0">
                                              <p:tn val="89"/>
                                            </p:cond>
                                          </p:stCondLst>
                                          <p:endCondLst>
                                            <p:cond evt="onStopAudio" delay="0">
                                              <p:tgtEl>
                                                <p:sldTgt/>
                                              </p:tgtEl>
                                            </p:cond>
                                          </p:endCondLst>
                                        </p:cTn>
                                        <p:tgtEl>
                                          <p:sndTgt r:embed="rId6" name="Pencil Check"/>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500762"/>
                                        </p:tgtEl>
                                        <p:attrNameLst>
                                          <p:attrName>style.visibility</p:attrName>
                                        </p:attrNameLst>
                                      </p:cBhvr>
                                      <p:to>
                                        <p:strVal val="visible"/>
                                      </p:to>
                                    </p:set>
                                    <p:animEffect transition="in" filter="wipe(left)">
                                      <p:cBhvr>
                                        <p:cTn id="96" dur="500"/>
                                        <p:tgtEl>
                                          <p:spTgt spid="500762"/>
                                        </p:tgtEl>
                                      </p:cBhvr>
                                    </p:animEffect>
                                  </p:childTnLst>
                                  <p:subTnLst>
                                    <p:audio>
                                      <p:cMediaNode>
                                        <p:cTn display="0" masterRel="sameClick">
                                          <p:stCondLst>
                                            <p:cond evt="begin" delay="0">
                                              <p:tn val="94"/>
                                            </p:cond>
                                          </p:stCondLst>
                                          <p:endCondLst>
                                            <p:cond evt="onStopAudio" delay="0">
                                              <p:tgtEl>
                                                <p:sldTgt/>
                                              </p:tgtEl>
                                            </p:cond>
                                          </p:endCondLst>
                                        </p:cTn>
                                        <p:tgtEl>
                                          <p:sndTgt r:embed="rId6" name="Pencil Check"/>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500759"/>
                                        </p:tgtEl>
                                        <p:attrNameLst>
                                          <p:attrName>style.visibility</p:attrName>
                                        </p:attrNameLst>
                                      </p:cBhvr>
                                      <p:to>
                                        <p:strVal val="visible"/>
                                      </p:to>
                                    </p:set>
                                    <p:animEffect transition="in" filter="wipe(left)">
                                      <p:cBhvr>
                                        <p:cTn id="101" dur="500"/>
                                        <p:tgtEl>
                                          <p:spTgt spid="500759"/>
                                        </p:tgtEl>
                                      </p:cBhvr>
                                    </p:animEffect>
                                  </p:childTnLst>
                                  <p:subTnLst>
                                    <p:audio>
                                      <p:cMediaNode>
                                        <p:cTn display="0" masterRel="sameClick">
                                          <p:stCondLst>
                                            <p:cond evt="begin" delay="0">
                                              <p:tn val="99"/>
                                            </p:cond>
                                          </p:stCondLst>
                                          <p:endCondLst>
                                            <p:cond evt="onStopAudio" delay="0">
                                              <p:tgtEl>
                                                <p:sldTgt/>
                                              </p:tgtEl>
                                            </p:cond>
                                          </p:endCondLst>
                                        </p:cTn>
                                        <p:tgtEl>
                                          <p:sndTgt r:embed="rId6" name="Pencil Check"/>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00761"/>
                                        </p:tgtEl>
                                        <p:attrNameLst>
                                          <p:attrName>style.visibility</p:attrName>
                                        </p:attrNameLst>
                                      </p:cBhvr>
                                      <p:to>
                                        <p:strVal val="visible"/>
                                      </p:to>
                                    </p:set>
                                    <p:animEffect transition="in" filter="wipe(left)">
                                      <p:cBhvr>
                                        <p:cTn id="106" dur="500"/>
                                        <p:tgtEl>
                                          <p:spTgt spid="500761"/>
                                        </p:tgtEl>
                                      </p:cBhvr>
                                    </p:animEffect>
                                  </p:childTnLst>
                                  <p:subTnLst>
                                    <p:audio>
                                      <p:cMediaNode>
                                        <p:cTn display="0" masterRel="sameClick">
                                          <p:stCondLst>
                                            <p:cond evt="begin" delay="0">
                                              <p:tn val="104"/>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8" grpId="0" build="p" autoUpdateAnimBg="0"/>
      <p:bldP spid="500754" grpId="0" autoUpdateAnimBg="0"/>
      <p:bldP spid="500755" grpId="0" autoUpdateAnimBg="0"/>
      <p:bldP spid="500756" grpId="0" autoUpdateAnimBg="0"/>
      <p:bldP spid="500757" grpId="0" autoUpdateAnimBg="0"/>
      <p:bldP spid="500758" grpId="0" autoUpdateAnimBg="0"/>
      <p:bldP spid="500759" grpId="0" autoUpdateAnimBg="0"/>
      <p:bldP spid="500760" grpId="0" autoUpdateAnimBg="0"/>
      <p:bldP spid="500761" grpId="0" animBg="1" autoUpdateAnimBg="0"/>
      <p:bldP spid="500762"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a:extLst>
              <a:ext uri="{FF2B5EF4-FFF2-40B4-BE49-F238E27FC236}">
                <a16:creationId xmlns:a16="http://schemas.microsoft.com/office/drawing/2014/main" id="{2590277A-E739-9C49-A9BB-96E959503A7E}"/>
              </a:ext>
            </a:extLst>
          </p:cNvPr>
          <p:cNvSpPr>
            <a:spLocks noChangeArrowheads="1"/>
          </p:cNvSpPr>
          <p:nvPr/>
        </p:nvSpPr>
        <p:spPr bwMode="auto">
          <a:xfrm>
            <a:off x="1266825" y="2209800"/>
            <a:ext cx="1058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X</a:t>
            </a:r>
            <a:r>
              <a:rPr lang="en-US" altLang="en-US" sz="3000" b="1" baseline="30000">
                <a:solidFill>
                  <a:srgbClr val="201A17"/>
                </a:solidFill>
              </a:rPr>
              <a:t>R</a:t>
            </a:r>
            <a:endParaRPr lang="en-US" altLang="en-US" sz="3000" b="1">
              <a:solidFill>
                <a:srgbClr val="201A17"/>
              </a:solidFill>
            </a:endParaRPr>
          </a:p>
        </p:txBody>
      </p:sp>
      <p:sp>
        <p:nvSpPr>
          <p:cNvPr id="502787" name="Rectangle 3">
            <a:extLst>
              <a:ext uri="{FF2B5EF4-FFF2-40B4-BE49-F238E27FC236}">
                <a16:creationId xmlns:a16="http://schemas.microsoft.com/office/drawing/2014/main" id="{0CBD8CAA-1C20-894D-902F-1AB13894A737}"/>
              </a:ext>
            </a:extLst>
          </p:cNvPr>
          <p:cNvSpPr>
            <a:spLocks noChangeArrowheads="1"/>
          </p:cNvSpPr>
          <p:nvPr/>
        </p:nvSpPr>
        <p:spPr bwMode="auto">
          <a:xfrm>
            <a:off x="3000375" y="2209800"/>
            <a:ext cx="790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Y</a:t>
            </a:r>
          </a:p>
        </p:txBody>
      </p:sp>
      <p:sp>
        <p:nvSpPr>
          <p:cNvPr id="61444" name="Rectangle 4">
            <a:extLst>
              <a:ext uri="{FF2B5EF4-FFF2-40B4-BE49-F238E27FC236}">
                <a16:creationId xmlns:a16="http://schemas.microsoft.com/office/drawing/2014/main" id="{600369BA-8064-314F-BED6-31BDEE3D3758}"/>
              </a:ext>
            </a:extLst>
          </p:cNvPr>
          <p:cNvSpPr>
            <a:spLocks noGrp="1" noChangeArrowheads="1"/>
          </p:cNvSpPr>
          <p:nvPr>
            <p:ph type="title"/>
          </p:nvPr>
        </p:nvSpPr>
        <p:spPr/>
        <p:txBody>
          <a:bodyPr/>
          <a:lstStyle/>
          <a:p>
            <a:pPr eaLnBrk="1" hangingPunct="1"/>
            <a:r>
              <a:rPr lang="en-US" altLang="en-US"/>
              <a:t>What’s up with Morgan’s flies?</a:t>
            </a:r>
          </a:p>
        </p:txBody>
      </p:sp>
      <p:sp>
        <p:nvSpPr>
          <p:cNvPr id="502789" name="Rectangle 5">
            <a:extLst>
              <a:ext uri="{FF2B5EF4-FFF2-40B4-BE49-F238E27FC236}">
                <a16:creationId xmlns:a16="http://schemas.microsoft.com/office/drawing/2014/main" id="{87AEE9F0-FEEF-C446-9BD3-EC02703CBC26}"/>
              </a:ext>
            </a:extLst>
          </p:cNvPr>
          <p:cNvSpPr>
            <a:spLocks noChangeArrowheads="1"/>
          </p:cNvSpPr>
          <p:nvPr/>
        </p:nvSpPr>
        <p:spPr bwMode="auto">
          <a:xfrm>
            <a:off x="2411413" y="1535113"/>
            <a:ext cx="3952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x</a:t>
            </a:r>
          </a:p>
        </p:txBody>
      </p:sp>
      <p:pic>
        <p:nvPicPr>
          <p:cNvPr id="502790" name="Picture 6" descr="fly-white eye male">
            <a:extLst>
              <a:ext uri="{FF2B5EF4-FFF2-40B4-BE49-F238E27FC236}">
                <a16:creationId xmlns:a16="http://schemas.microsoft.com/office/drawing/2014/main" id="{E69FD7C8-EB2A-8E40-9AEE-F78EA9F3D82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7838" y="1084263"/>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791" name="Picture 7" descr="fly-red eye female">
            <a:extLst>
              <a:ext uri="{FF2B5EF4-FFF2-40B4-BE49-F238E27FC236}">
                <a16:creationId xmlns:a16="http://schemas.microsoft.com/office/drawing/2014/main" id="{C88EF71A-DC7E-1543-924B-1F8B369995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20813" y="106838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2792" name="Group 8">
            <a:extLst>
              <a:ext uri="{FF2B5EF4-FFF2-40B4-BE49-F238E27FC236}">
                <a16:creationId xmlns:a16="http://schemas.microsoft.com/office/drawing/2014/main" id="{DD7C8C51-CAB8-3848-AA9F-512CC42E1B8B}"/>
              </a:ext>
            </a:extLst>
          </p:cNvPr>
          <p:cNvGraphicFramePr>
            <a:graphicFrameLocks noGrp="1"/>
          </p:cNvGraphicFramePr>
          <p:nvPr/>
        </p:nvGraphicFramePr>
        <p:xfrm>
          <a:off x="1100138" y="3530600"/>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02803" name="Rectangle 19">
            <a:extLst>
              <a:ext uri="{FF2B5EF4-FFF2-40B4-BE49-F238E27FC236}">
                <a16:creationId xmlns:a16="http://schemas.microsoft.com/office/drawing/2014/main" id="{B4786406-D24C-D84D-9DF3-6ABE0CC07F56}"/>
              </a:ext>
            </a:extLst>
          </p:cNvPr>
          <p:cNvSpPr>
            <a:spLocks noChangeArrowheads="1"/>
          </p:cNvSpPr>
          <p:nvPr/>
        </p:nvSpPr>
        <p:spPr bwMode="auto">
          <a:xfrm>
            <a:off x="1624013" y="2981325"/>
            <a:ext cx="536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p>
        </p:txBody>
      </p:sp>
      <p:sp>
        <p:nvSpPr>
          <p:cNvPr id="502804" name="Rectangle 20">
            <a:extLst>
              <a:ext uri="{FF2B5EF4-FFF2-40B4-BE49-F238E27FC236}">
                <a16:creationId xmlns:a16="http://schemas.microsoft.com/office/drawing/2014/main" id="{04C2B622-7EDE-5E49-BFF6-89ACB297D1B5}"/>
              </a:ext>
            </a:extLst>
          </p:cNvPr>
          <p:cNvSpPr>
            <a:spLocks noChangeArrowheads="1"/>
          </p:cNvSpPr>
          <p:nvPr/>
        </p:nvSpPr>
        <p:spPr bwMode="auto">
          <a:xfrm>
            <a:off x="3052763" y="2981325"/>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Y</a:t>
            </a:r>
          </a:p>
        </p:txBody>
      </p:sp>
      <p:sp>
        <p:nvSpPr>
          <p:cNvPr id="502805" name="Rectangle 21">
            <a:extLst>
              <a:ext uri="{FF2B5EF4-FFF2-40B4-BE49-F238E27FC236}">
                <a16:creationId xmlns:a16="http://schemas.microsoft.com/office/drawing/2014/main" id="{AB0966B3-15A1-2C4C-A7EF-3E15FEFCC207}"/>
              </a:ext>
            </a:extLst>
          </p:cNvPr>
          <p:cNvSpPr>
            <a:spLocks noChangeArrowheads="1"/>
          </p:cNvSpPr>
          <p:nvPr/>
        </p:nvSpPr>
        <p:spPr bwMode="auto">
          <a:xfrm>
            <a:off x="509588" y="5186363"/>
            <a:ext cx="622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p>
        </p:txBody>
      </p:sp>
      <p:sp>
        <p:nvSpPr>
          <p:cNvPr id="502806" name="AutoShape 22">
            <a:extLst>
              <a:ext uri="{FF2B5EF4-FFF2-40B4-BE49-F238E27FC236}">
                <a16:creationId xmlns:a16="http://schemas.microsoft.com/office/drawing/2014/main" id="{121F8602-714A-C847-A74C-A8CEC65C8637}"/>
              </a:ext>
            </a:extLst>
          </p:cNvPr>
          <p:cNvSpPr>
            <a:spLocks noChangeArrowheads="1"/>
          </p:cNvSpPr>
          <p:nvPr/>
        </p:nvSpPr>
        <p:spPr bwMode="auto">
          <a:xfrm>
            <a:off x="1292225" y="6218238"/>
            <a:ext cx="2511425" cy="533400"/>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600" b="1">
                <a:solidFill>
                  <a:srgbClr val="CC0000"/>
                </a:solidFill>
              </a:rPr>
              <a:t>100% red eyes</a:t>
            </a:r>
          </a:p>
        </p:txBody>
      </p:sp>
      <p:pic>
        <p:nvPicPr>
          <p:cNvPr id="502807" name="Picture 23" descr="fly-red eye female">
            <a:extLst>
              <a:ext uri="{FF2B5EF4-FFF2-40B4-BE49-F238E27FC236}">
                <a16:creationId xmlns:a16="http://schemas.microsoft.com/office/drawing/2014/main" id="{DF44C63C-33FD-164D-A707-FF375A0C73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5425" y="3440113"/>
            <a:ext cx="80486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08" name="Rectangle 24">
            <a:extLst>
              <a:ext uri="{FF2B5EF4-FFF2-40B4-BE49-F238E27FC236}">
                <a16:creationId xmlns:a16="http://schemas.microsoft.com/office/drawing/2014/main" id="{76FBA6D5-19D5-B44E-97D8-CDB55132E363}"/>
              </a:ext>
            </a:extLst>
          </p:cNvPr>
          <p:cNvSpPr>
            <a:spLocks noChangeArrowheads="1"/>
          </p:cNvSpPr>
          <p:nvPr/>
        </p:nvSpPr>
        <p:spPr bwMode="auto">
          <a:xfrm>
            <a:off x="509588" y="3951288"/>
            <a:ext cx="622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p>
        </p:txBody>
      </p:sp>
      <p:pic>
        <p:nvPicPr>
          <p:cNvPr id="502809" name="Picture 25" descr="fly-red eye female">
            <a:extLst>
              <a:ext uri="{FF2B5EF4-FFF2-40B4-BE49-F238E27FC236}">
                <a16:creationId xmlns:a16="http://schemas.microsoft.com/office/drawing/2014/main" id="{EB66CF82-D0B3-5D4F-84B5-EC8843E332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5425" y="4695825"/>
            <a:ext cx="8048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10" name="Picture 26" descr="fly-red eye male">
            <a:extLst>
              <a:ext uri="{FF2B5EF4-FFF2-40B4-BE49-F238E27FC236}">
                <a16:creationId xmlns:a16="http://schemas.microsoft.com/office/drawing/2014/main" id="{C28C6FCD-65C9-6B46-8C5E-880CA014D0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3440113"/>
            <a:ext cx="8128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11" name="Picture 27" descr="fly-red eye male">
            <a:extLst>
              <a:ext uri="{FF2B5EF4-FFF2-40B4-BE49-F238E27FC236}">
                <a16:creationId xmlns:a16="http://schemas.microsoft.com/office/drawing/2014/main" id="{9D375A99-4583-1E47-91A3-283CBBAE524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5600" y="4686300"/>
            <a:ext cx="812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12" name="Rectangle 28">
            <a:extLst>
              <a:ext uri="{FF2B5EF4-FFF2-40B4-BE49-F238E27FC236}">
                <a16:creationId xmlns:a16="http://schemas.microsoft.com/office/drawing/2014/main" id="{F08DC576-8E56-B046-B42A-F25B61A44F65}"/>
              </a:ext>
            </a:extLst>
          </p:cNvPr>
          <p:cNvSpPr>
            <a:spLocks noChangeArrowheads="1"/>
          </p:cNvSpPr>
          <p:nvPr/>
        </p:nvSpPr>
        <p:spPr bwMode="auto">
          <a:xfrm>
            <a:off x="1360488" y="5549900"/>
            <a:ext cx="974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X</a:t>
            </a:r>
            <a:r>
              <a:rPr lang="en-US" altLang="en-US" sz="3000" b="1" baseline="30000">
                <a:solidFill>
                  <a:srgbClr val="201A17"/>
                </a:solidFill>
              </a:rPr>
              <a:t>r</a:t>
            </a:r>
          </a:p>
        </p:txBody>
      </p:sp>
      <p:sp>
        <p:nvSpPr>
          <p:cNvPr id="502813" name="Rectangle 29">
            <a:extLst>
              <a:ext uri="{FF2B5EF4-FFF2-40B4-BE49-F238E27FC236}">
                <a16:creationId xmlns:a16="http://schemas.microsoft.com/office/drawing/2014/main" id="{201D91C0-FE66-394E-84C6-23448A703EF8}"/>
              </a:ext>
            </a:extLst>
          </p:cNvPr>
          <p:cNvSpPr>
            <a:spLocks noChangeArrowheads="1"/>
          </p:cNvSpPr>
          <p:nvPr/>
        </p:nvSpPr>
        <p:spPr bwMode="auto">
          <a:xfrm>
            <a:off x="2824163" y="5549900"/>
            <a:ext cx="876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Y</a:t>
            </a:r>
            <a:endParaRPr lang="en-US" altLang="en-US" sz="3000" b="1" baseline="30000">
              <a:solidFill>
                <a:srgbClr val="201A17"/>
              </a:solidFill>
            </a:endParaRPr>
          </a:p>
        </p:txBody>
      </p:sp>
      <p:sp>
        <p:nvSpPr>
          <p:cNvPr id="502814" name="Rectangle 30">
            <a:extLst>
              <a:ext uri="{FF2B5EF4-FFF2-40B4-BE49-F238E27FC236}">
                <a16:creationId xmlns:a16="http://schemas.microsoft.com/office/drawing/2014/main" id="{49C578CF-2FF3-2D4C-BE12-5BD21BF20A69}"/>
              </a:ext>
            </a:extLst>
          </p:cNvPr>
          <p:cNvSpPr>
            <a:spLocks noChangeArrowheads="1"/>
          </p:cNvSpPr>
          <p:nvPr/>
        </p:nvSpPr>
        <p:spPr bwMode="auto">
          <a:xfrm>
            <a:off x="2824163" y="4262438"/>
            <a:ext cx="876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Y</a:t>
            </a:r>
            <a:endParaRPr lang="en-US" altLang="en-US" sz="3000" b="1" baseline="30000">
              <a:solidFill>
                <a:srgbClr val="201A17"/>
              </a:solidFill>
            </a:endParaRPr>
          </a:p>
        </p:txBody>
      </p:sp>
      <p:sp>
        <p:nvSpPr>
          <p:cNvPr id="502815" name="Rectangle 31">
            <a:extLst>
              <a:ext uri="{FF2B5EF4-FFF2-40B4-BE49-F238E27FC236}">
                <a16:creationId xmlns:a16="http://schemas.microsoft.com/office/drawing/2014/main" id="{443999E8-6CB3-CC4C-888E-B0A8F599EDF4}"/>
              </a:ext>
            </a:extLst>
          </p:cNvPr>
          <p:cNvSpPr>
            <a:spLocks noChangeArrowheads="1"/>
          </p:cNvSpPr>
          <p:nvPr/>
        </p:nvSpPr>
        <p:spPr bwMode="auto">
          <a:xfrm>
            <a:off x="1360488" y="4262438"/>
            <a:ext cx="974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X</a:t>
            </a:r>
            <a:r>
              <a:rPr lang="en-US" altLang="en-US" sz="3000" b="1" baseline="30000">
                <a:solidFill>
                  <a:srgbClr val="201A17"/>
                </a:solidFill>
              </a:rPr>
              <a:t>r</a:t>
            </a:r>
          </a:p>
        </p:txBody>
      </p:sp>
      <p:sp>
        <p:nvSpPr>
          <p:cNvPr id="502816" name="Rectangle 32">
            <a:extLst>
              <a:ext uri="{FF2B5EF4-FFF2-40B4-BE49-F238E27FC236}">
                <a16:creationId xmlns:a16="http://schemas.microsoft.com/office/drawing/2014/main" id="{8F1DEDC0-28E5-D243-A582-D50C5C6EF039}"/>
              </a:ext>
            </a:extLst>
          </p:cNvPr>
          <p:cNvSpPr>
            <a:spLocks noChangeArrowheads="1"/>
          </p:cNvSpPr>
          <p:nvPr/>
        </p:nvSpPr>
        <p:spPr bwMode="auto">
          <a:xfrm>
            <a:off x="6769100" y="1535113"/>
            <a:ext cx="3952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x</a:t>
            </a:r>
          </a:p>
        </p:txBody>
      </p:sp>
      <p:sp>
        <p:nvSpPr>
          <p:cNvPr id="502817" name="AutoShape 33">
            <a:extLst>
              <a:ext uri="{FF2B5EF4-FFF2-40B4-BE49-F238E27FC236}">
                <a16:creationId xmlns:a16="http://schemas.microsoft.com/office/drawing/2014/main" id="{918718F8-171A-E044-9A18-45DB4E7153F0}"/>
              </a:ext>
            </a:extLst>
          </p:cNvPr>
          <p:cNvSpPr>
            <a:spLocks noChangeArrowheads="1"/>
          </p:cNvSpPr>
          <p:nvPr/>
        </p:nvSpPr>
        <p:spPr bwMode="auto">
          <a:xfrm rot="-1793124">
            <a:off x="3556000" y="2949575"/>
            <a:ext cx="2300288" cy="485775"/>
          </a:xfrm>
          <a:custGeom>
            <a:avLst/>
            <a:gdLst>
              <a:gd name="T0" fmla="*/ 183726558 w 21600"/>
              <a:gd name="T1" fmla="*/ 0 h 21600"/>
              <a:gd name="T2" fmla="*/ 0 w 21600"/>
              <a:gd name="T3" fmla="*/ 5462450 h 21600"/>
              <a:gd name="T4" fmla="*/ 183726558 w 21600"/>
              <a:gd name="T5" fmla="*/ 10924877 h 21600"/>
              <a:gd name="T6" fmla="*/ 244968745 w 21600"/>
              <a:gd name="T7" fmla="*/ 5462450 h 21600"/>
              <a:gd name="T8" fmla="*/ 3 60000 65536"/>
              <a:gd name="T9" fmla="*/ 2 60000 65536"/>
              <a:gd name="T10" fmla="*/ 1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FF66"/>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502818" name="Picture 34" descr="fly-red eye female">
            <a:extLst>
              <a:ext uri="{FF2B5EF4-FFF2-40B4-BE49-F238E27FC236}">
                <a16:creationId xmlns:a16="http://schemas.microsoft.com/office/drawing/2014/main" id="{C0C2BB9E-6472-DC42-B30F-C8D8DE97DA2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6113" y="1068388"/>
            <a:ext cx="102076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19" name="Picture 35" descr="fly-red eye male">
            <a:extLst>
              <a:ext uri="{FF2B5EF4-FFF2-40B4-BE49-F238E27FC236}">
                <a16:creationId xmlns:a16="http://schemas.microsoft.com/office/drawing/2014/main" id="{4683C21D-415C-F841-AEE2-D872020254A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3300" y="1092200"/>
            <a:ext cx="1020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20" name="Picture 36" descr="penguinL">
            <a:extLst>
              <a:ext uri="{FF2B5EF4-FFF2-40B4-BE49-F238E27FC236}">
                <a16:creationId xmlns:a16="http://schemas.microsoft.com/office/drawing/2014/main" id="{A34784F6-65BE-C94A-8F01-64A35B8C49F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2425" y="5562600"/>
            <a:ext cx="1274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21" name="Text Box 37">
            <a:extLst>
              <a:ext uri="{FF2B5EF4-FFF2-40B4-BE49-F238E27FC236}">
                <a16:creationId xmlns:a16="http://schemas.microsoft.com/office/drawing/2014/main" id="{F30F47BF-4C3F-4846-A3FF-94C9172CE170}"/>
              </a:ext>
            </a:extLst>
          </p:cNvPr>
          <p:cNvSpPr txBox="1">
            <a:spLocks noChangeArrowheads="1"/>
          </p:cNvSpPr>
          <p:nvPr/>
        </p:nvSpPr>
        <p:spPr bwMode="auto">
          <a:xfrm>
            <a:off x="3887788" y="3179763"/>
            <a:ext cx="2014537"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70000"/>
              </a:lnSpc>
            </a:pPr>
            <a:r>
              <a:rPr lang="en-US" altLang="en-US" sz="19100">
                <a:solidFill>
                  <a:srgbClr val="008405"/>
                </a:solidFill>
                <a:sym typeface="Zapf Dingbats" charset="2"/>
              </a:rPr>
              <a:t></a:t>
            </a:r>
            <a:endParaRPr lang="en-US" altLang="en-US" sz="21000">
              <a:solidFill>
                <a:srgbClr val="008405"/>
              </a:solidFill>
            </a:endParaRPr>
          </a:p>
        </p:txBody>
      </p:sp>
      <p:sp>
        <p:nvSpPr>
          <p:cNvPr id="502822" name="Rectangle 38">
            <a:extLst>
              <a:ext uri="{FF2B5EF4-FFF2-40B4-BE49-F238E27FC236}">
                <a16:creationId xmlns:a16="http://schemas.microsoft.com/office/drawing/2014/main" id="{434C37EC-8EF1-C945-8D05-106692B67376}"/>
              </a:ext>
            </a:extLst>
          </p:cNvPr>
          <p:cNvSpPr>
            <a:spLocks noChangeArrowheads="1"/>
          </p:cNvSpPr>
          <p:nvPr/>
        </p:nvSpPr>
        <p:spPr bwMode="auto">
          <a:xfrm>
            <a:off x="5662613" y="2224088"/>
            <a:ext cx="974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X</a:t>
            </a:r>
            <a:r>
              <a:rPr lang="en-US" altLang="en-US" sz="3000" b="1" baseline="30000">
                <a:solidFill>
                  <a:srgbClr val="201A17"/>
                </a:solidFill>
              </a:rPr>
              <a:t>r</a:t>
            </a:r>
          </a:p>
        </p:txBody>
      </p:sp>
      <p:sp>
        <p:nvSpPr>
          <p:cNvPr id="502823" name="Rectangle 39">
            <a:extLst>
              <a:ext uri="{FF2B5EF4-FFF2-40B4-BE49-F238E27FC236}">
                <a16:creationId xmlns:a16="http://schemas.microsoft.com/office/drawing/2014/main" id="{CB8C1D91-B130-214E-ACF8-746C94902420}"/>
              </a:ext>
            </a:extLst>
          </p:cNvPr>
          <p:cNvSpPr>
            <a:spLocks noChangeArrowheads="1"/>
          </p:cNvSpPr>
          <p:nvPr/>
        </p:nvSpPr>
        <p:spPr bwMode="auto">
          <a:xfrm>
            <a:off x="7326313" y="2224088"/>
            <a:ext cx="876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Y</a:t>
            </a:r>
          </a:p>
        </p:txBody>
      </p:sp>
      <p:sp>
        <p:nvSpPr>
          <p:cNvPr id="502824" name="Rectangle 40">
            <a:extLst>
              <a:ext uri="{FF2B5EF4-FFF2-40B4-BE49-F238E27FC236}">
                <a16:creationId xmlns:a16="http://schemas.microsoft.com/office/drawing/2014/main" id="{5FB039ED-29A8-3644-B67E-41C936F27238}"/>
              </a:ext>
            </a:extLst>
          </p:cNvPr>
          <p:cNvSpPr>
            <a:spLocks noChangeArrowheads="1"/>
          </p:cNvSpPr>
          <p:nvPr/>
        </p:nvSpPr>
        <p:spPr bwMode="auto">
          <a:xfrm>
            <a:off x="6219825" y="2981325"/>
            <a:ext cx="622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p>
        </p:txBody>
      </p:sp>
      <p:sp>
        <p:nvSpPr>
          <p:cNvPr id="502825" name="Rectangle 41">
            <a:extLst>
              <a:ext uri="{FF2B5EF4-FFF2-40B4-BE49-F238E27FC236}">
                <a16:creationId xmlns:a16="http://schemas.microsoft.com/office/drawing/2014/main" id="{E85BAAE1-9540-034A-8729-0A322EDA8E7D}"/>
              </a:ext>
            </a:extLst>
          </p:cNvPr>
          <p:cNvSpPr>
            <a:spLocks noChangeArrowheads="1"/>
          </p:cNvSpPr>
          <p:nvPr/>
        </p:nvSpPr>
        <p:spPr bwMode="auto">
          <a:xfrm>
            <a:off x="7691438" y="2981325"/>
            <a:ext cx="4381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Y</a:t>
            </a:r>
          </a:p>
        </p:txBody>
      </p:sp>
      <p:sp>
        <p:nvSpPr>
          <p:cNvPr id="502826" name="Rectangle 42">
            <a:extLst>
              <a:ext uri="{FF2B5EF4-FFF2-40B4-BE49-F238E27FC236}">
                <a16:creationId xmlns:a16="http://schemas.microsoft.com/office/drawing/2014/main" id="{14EE54C7-2C19-C249-AC4F-52C862343947}"/>
              </a:ext>
            </a:extLst>
          </p:cNvPr>
          <p:cNvSpPr>
            <a:spLocks noChangeArrowheads="1"/>
          </p:cNvSpPr>
          <p:nvPr/>
        </p:nvSpPr>
        <p:spPr bwMode="auto">
          <a:xfrm>
            <a:off x="5148263" y="3951288"/>
            <a:ext cx="622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p>
        </p:txBody>
      </p:sp>
      <p:sp>
        <p:nvSpPr>
          <p:cNvPr id="502827" name="Rectangle 43">
            <a:extLst>
              <a:ext uri="{FF2B5EF4-FFF2-40B4-BE49-F238E27FC236}">
                <a16:creationId xmlns:a16="http://schemas.microsoft.com/office/drawing/2014/main" id="{1A776760-DD58-7646-87E2-E707489BAE60}"/>
              </a:ext>
            </a:extLst>
          </p:cNvPr>
          <p:cNvSpPr>
            <a:spLocks noChangeArrowheads="1"/>
          </p:cNvSpPr>
          <p:nvPr/>
        </p:nvSpPr>
        <p:spPr bwMode="auto">
          <a:xfrm>
            <a:off x="5191125" y="5186363"/>
            <a:ext cx="536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p>
        </p:txBody>
      </p:sp>
      <p:pic>
        <p:nvPicPr>
          <p:cNvPr id="502828" name="Picture 44" descr="fly-red eye female">
            <a:extLst>
              <a:ext uri="{FF2B5EF4-FFF2-40B4-BE49-F238E27FC236}">
                <a16:creationId xmlns:a16="http://schemas.microsoft.com/office/drawing/2014/main" id="{0AF9FEAA-6CBD-BB4C-AEB9-15AFE7A6291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5688" y="3440113"/>
            <a:ext cx="8048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29" name="Picture 45" descr="fly-red eye female">
            <a:extLst>
              <a:ext uri="{FF2B5EF4-FFF2-40B4-BE49-F238E27FC236}">
                <a16:creationId xmlns:a16="http://schemas.microsoft.com/office/drawing/2014/main" id="{EE8216E0-33AA-A540-A759-4F3F03431F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5688" y="4695825"/>
            <a:ext cx="80486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830" name="Picture 46" descr="fly-red eye male">
            <a:extLst>
              <a:ext uri="{FF2B5EF4-FFF2-40B4-BE49-F238E27FC236}">
                <a16:creationId xmlns:a16="http://schemas.microsoft.com/office/drawing/2014/main" id="{BDDDE4D9-576B-D344-9FC5-BD7FB19ECE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6338" y="3440113"/>
            <a:ext cx="8128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31" name="Rectangle 47">
            <a:extLst>
              <a:ext uri="{FF2B5EF4-FFF2-40B4-BE49-F238E27FC236}">
                <a16:creationId xmlns:a16="http://schemas.microsoft.com/office/drawing/2014/main" id="{A3D6368F-0B95-DA44-9555-696D61AC4CB4}"/>
              </a:ext>
            </a:extLst>
          </p:cNvPr>
          <p:cNvSpPr>
            <a:spLocks noChangeArrowheads="1"/>
          </p:cNvSpPr>
          <p:nvPr/>
        </p:nvSpPr>
        <p:spPr bwMode="auto">
          <a:xfrm>
            <a:off x="6000750" y="5549900"/>
            <a:ext cx="9747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X</a:t>
            </a:r>
            <a:r>
              <a:rPr lang="en-US" altLang="en-US" sz="3000" b="1" baseline="30000">
                <a:solidFill>
                  <a:srgbClr val="201A17"/>
                </a:solidFill>
              </a:rPr>
              <a:t>r</a:t>
            </a:r>
          </a:p>
        </p:txBody>
      </p:sp>
      <p:sp>
        <p:nvSpPr>
          <p:cNvPr id="502832" name="Rectangle 48">
            <a:extLst>
              <a:ext uri="{FF2B5EF4-FFF2-40B4-BE49-F238E27FC236}">
                <a16:creationId xmlns:a16="http://schemas.microsoft.com/office/drawing/2014/main" id="{5E5C79F6-42AB-2048-AAFA-3EF65779E083}"/>
              </a:ext>
            </a:extLst>
          </p:cNvPr>
          <p:cNvSpPr>
            <a:spLocks noChangeArrowheads="1"/>
          </p:cNvSpPr>
          <p:nvPr/>
        </p:nvSpPr>
        <p:spPr bwMode="auto">
          <a:xfrm>
            <a:off x="7464425" y="4262438"/>
            <a:ext cx="8763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Y</a:t>
            </a:r>
            <a:endParaRPr lang="en-US" altLang="en-US" sz="3000" b="1" baseline="30000">
              <a:solidFill>
                <a:srgbClr val="201A17"/>
              </a:solidFill>
            </a:endParaRPr>
          </a:p>
        </p:txBody>
      </p:sp>
      <p:sp>
        <p:nvSpPr>
          <p:cNvPr id="502833" name="Rectangle 49">
            <a:extLst>
              <a:ext uri="{FF2B5EF4-FFF2-40B4-BE49-F238E27FC236}">
                <a16:creationId xmlns:a16="http://schemas.microsoft.com/office/drawing/2014/main" id="{F462CB7A-FB06-5043-8D68-03D72801AD55}"/>
              </a:ext>
            </a:extLst>
          </p:cNvPr>
          <p:cNvSpPr>
            <a:spLocks noChangeArrowheads="1"/>
          </p:cNvSpPr>
          <p:nvPr/>
        </p:nvSpPr>
        <p:spPr bwMode="auto">
          <a:xfrm>
            <a:off x="5959475" y="4262438"/>
            <a:ext cx="10588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X</a:t>
            </a:r>
            <a:r>
              <a:rPr lang="en-US" altLang="en-US" sz="3000" b="1" baseline="30000">
                <a:solidFill>
                  <a:srgbClr val="201A17"/>
                </a:solidFill>
              </a:rPr>
              <a:t>R</a:t>
            </a:r>
          </a:p>
        </p:txBody>
      </p:sp>
      <p:pic>
        <p:nvPicPr>
          <p:cNvPr id="502834" name="Picture 50" descr="fly-white eye male">
            <a:extLst>
              <a:ext uri="{FF2B5EF4-FFF2-40B4-BE49-F238E27FC236}">
                <a16:creationId xmlns:a16="http://schemas.microsoft.com/office/drawing/2014/main" id="{F1EE14F7-E535-3C45-909F-A3EEC50E97A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6338" y="4695825"/>
            <a:ext cx="812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2835" name="Rectangle 51">
            <a:extLst>
              <a:ext uri="{FF2B5EF4-FFF2-40B4-BE49-F238E27FC236}">
                <a16:creationId xmlns:a16="http://schemas.microsoft.com/office/drawing/2014/main" id="{F4337643-DAD5-4E45-98B3-BA6B0942FB4E}"/>
              </a:ext>
            </a:extLst>
          </p:cNvPr>
          <p:cNvSpPr>
            <a:spLocks noChangeArrowheads="1"/>
          </p:cNvSpPr>
          <p:nvPr/>
        </p:nvSpPr>
        <p:spPr bwMode="auto">
          <a:xfrm>
            <a:off x="7507288" y="5549900"/>
            <a:ext cx="7905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201A17"/>
                </a:solidFill>
              </a:rPr>
              <a:t>X</a:t>
            </a:r>
            <a:r>
              <a:rPr lang="en-US" altLang="en-US" sz="3000" b="1" baseline="30000">
                <a:solidFill>
                  <a:srgbClr val="201A17"/>
                </a:solidFill>
              </a:rPr>
              <a:t>r</a:t>
            </a:r>
            <a:r>
              <a:rPr lang="en-US" altLang="en-US" sz="3000" b="1">
                <a:solidFill>
                  <a:srgbClr val="201A17"/>
                </a:solidFill>
              </a:rPr>
              <a:t>Y</a:t>
            </a:r>
            <a:endParaRPr lang="en-US" altLang="en-US" sz="3000" b="1" baseline="30000">
              <a:solidFill>
                <a:srgbClr val="201A17"/>
              </a:solidFill>
            </a:endParaRPr>
          </a:p>
        </p:txBody>
      </p:sp>
      <p:sp>
        <p:nvSpPr>
          <p:cNvPr id="502836" name="AutoShape 52">
            <a:extLst>
              <a:ext uri="{FF2B5EF4-FFF2-40B4-BE49-F238E27FC236}">
                <a16:creationId xmlns:a16="http://schemas.microsoft.com/office/drawing/2014/main" id="{129EC08A-98E7-9243-B6D7-EA96ADA9C65D}"/>
              </a:ext>
            </a:extLst>
          </p:cNvPr>
          <p:cNvSpPr>
            <a:spLocks noChangeArrowheads="1"/>
          </p:cNvSpPr>
          <p:nvPr/>
        </p:nvSpPr>
        <p:spPr bwMode="auto">
          <a:xfrm>
            <a:off x="5308600" y="6121400"/>
            <a:ext cx="3795713" cy="701675"/>
          </a:xfrm>
          <a:prstGeom prst="roundRect">
            <a:avLst>
              <a:gd name="adj" fmla="val 16667"/>
            </a:avLst>
          </a:prstGeom>
          <a:solidFill>
            <a:srgbClr val="FFEA1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b">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800" b="1">
                <a:solidFill>
                  <a:srgbClr val="CC0000"/>
                </a:solidFill>
              </a:rPr>
              <a:t>100% red females</a:t>
            </a:r>
          </a:p>
          <a:p>
            <a:pPr algn="l"/>
            <a:r>
              <a:rPr lang="en-US" altLang="en-US" sz="1800" b="1">
                <a:solidFill>
                  <a:srgbClr val="000000"/>
                </a:solidFill>
              </a:rPr>
              <a:t>50% red males; 50% white males</a:t>
            </a:r>
            <a:endParaRPr lang="en-US" altLang="en-US" sz="1800" b="1">
              <a:solidFill>
                <a:srgbClr val="CC0000"/>
              </a:solidFill>
            </a:endParaRPr>
          </a:p>
        </p:txBody>
      </p:sp>
      <p:graphicFrame>
        <p:nvGraphicFramePr>
          <p:cNvPr id="502837" name="Group 53">
            <a:extLst>
              <a:ext uri="{FF2B5EF4-FFF2-40B4-BE49-F238E27FC236}">
                <a16:creationId xmlns:a16="http://schemas.microsoft.com/office/drawing/2014/main" id="{8EF01F71-D74C-FD41-9D1C-92C412471299}"/>
              </a:ext>
            </a:extLst>
          </p:cNvPr>
          <p:cNvGraphicFramePr>
            <a:graphicFrameLocks noGrp="1"/>
          </p:cNvGraphicFramePr>
          <p:nvPr/>
        </p:nvGraphicFramePr>
        <p:xfrm>
          <a:off x="5738813" y="3530600"/>
          <a:ext cx="2895600" cy="2527300"/>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12192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08100">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F116A"/>
                        </a:buClr>
                        <a:buSzPct val="120000"/>
                        <a:buFont typeface="Wingdings" pitchFamily="1" charset="2"/>
                        <a:buNone/>
                        <a:tabLst/>
                      </a:pPr>
                      <a:endParaRPr kumimoji="0" lang="en-US" sz="2600" b="1" i="0" u="none" strike="noStrike" cap="none" normalizeH="0" baseline="0">
                        <a:ln>
                          <a:noFill/>
                        </a:ln>
                        <a:solidFill>
                          <a:srgbClr val="201A17"/>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02848" name="AutoShape 64">
            <a:extLst>
              <a:ext uri="{FF2B5EF4-FFF2-40B4-BE49-F238E27FC236}">
                <a16:creationId xmlns:a16="http://schemas.microsoft.com/office/drawing/2014/main" id="{0FFDA066-F2CC-8847-8628-944AC36FFFE2}"/>
              </a:ext>
            </a:extLst>
          </p:cNvPr>
          <p:cNvSpPr>
            <a:spLocks noChangeArrowheads="1"/>
          </p:cNvSpPr>
          <p:nvPr/>
        </p:nvSpPr>
        <p:spPr bwMode="auto">
          <a:xfrm>
            <a:off x="4049713" y="4486275"/>
            <a:ext cx="1157287" cy="695325"/>
          </a:xfrm>
          <a:prstGeom prst="wedgeEllipseCallout">
            <a:avLst>
              <a:gd name="adj1" fmla="val -15157"/>
              <a:gd name="adj2" fmla="val 126486"/>
            </a:avLst>
          </a:prstGeom>
          <a:solidFill>
            <a:srgbClr val="FFEA18"/>
          </a:solidFill>
          <a:ln w="3810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F116A"/>
                </a:solidFill>
                <a:latin typeface="Comic Sans MS" panose="030F0902030302020204" pitchFamily="66" charset="0"/>
              </a:rPr>
              <a:t>BINGO</a:t>
            </a:r>
            <a:r>
              <a:rPr lang="en-US" altLang="en-US" sz="1800" b="1" i="1">
                <a:solidFill>
                  <a:srgbClr val="0F116A"/>
                </a:solidFill>
                <a:latin typeface="Comic Sans MS" panose="030F0902030302020204" pitchFamily="66" charset="0"/>
              </a:rPr>
              <a:t>!</a:t>
            </a:r>
            <a:r>
              <a:rPr lang="en-US" altLang="en-US" sz="1800" b="1">
                <a:solidFill>
                  <a:srgbClr val="0F116A"/>
                </a:solidFill>
                <a:latin typeface="Comic Sans MS" panose="030F0902030302020204" pitchFamily="66" charset="0"/>
              </a:rPr>
              <a:t> </a:t>
            </a:r>
          </a:p>
        </p:txBody>
      </p:sp>
    </p:spTree>
    <p:extLst>
      <p:ext uri="{BB962C8B-B14F-4D97-AF65-F5344CB8AC3E}">
        <p14:creationId xmlns:p14="http://schemas.microsoft.com/office/powerpoint/2010/main" val="1188026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02791"/>
                                        </p:tgtEl>
                                        <p:attrNameLst>
                                          <p:attrName>style.visibility</p:attrName>
                                        </p:attrNameLst>
                                      </p:cBhvr>
                                      <p:to>
                                        <p:strVal val="visible"/>
                                      </p:to>
                                    </p:set>
                                    <p:anim calcmode="lin" valueType="num">
                                      <p:cBhvr additive="base">
                                        <p:cTn id="7" dur="500" fill="hold"/>
                                        <p:tgtEl>
                                          <p:spTgt spid="502791"/>
                                        </p:tgtEl>
                                        <p:attrNameLst>
                                          <p:attrName>ppt_x</p:attrName>
                                        </p:attrNameLst>
                                      </p:cBhvr>
                                      <p:tavLst>
                                        <p:tav tm="0">
                                          <p:val>
                                            <p:strVal val="0-#ppt_w/2"/>
                                          </p:val>
                                        </p:tav>
                                        <p:tav tm="100000">
                                          <p:val>
                                            <p:strVal val="#ppt_x"/>
                                          </p:val>
                                        </p:tav>
                                      </p:tavLst>
                                    </p:anim>
                                    <p:anim calcmode="lin" valueType="num">
                                      <p:cBhvr additive="base">
                                        <p:cTn id="8" dur="500" fill="hold"/>
                                        <p:tgtEl>
                                          <p:spTgt spid="5027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Fly2shortest.wav"/>
                                        </p:tgtEl>
                                      </p:cMediaNode>
                                    </p:audio>
                                  </p:subTnLst>
                                </p:cTn>
                              </p:par>
                              <p:par>
                                <p:cTn id="9" presetID="22" presetClass="entr" presetSubtype="8" fill="hold" grpId="0" nodeType="withEffect">
                                  <p:stCondLst>
                                    <p:cond delay="0"/>
                                  </p:stCondLst>
                                  <p:childTnLst>
                                    <p:set>
                                      <p:cBhvr>
                                        <p:cTn id="10" dur="1" fill="hold">
                                          <p:stCondLst>
                                            <p:cond delay="0"/>
                                          </p:stCondLst>
                                        </p:cTn>
                                        <p:tgtEl>
                                          <p:spTgt spid="502789">
                                            <p:txEl>
                                              <p:pRg st="0" end="0"/>
                                            </p:txEl>
                                          </p:spTgt>
                                        </p:tgtEl>
                                        <p:attrNameLst>
                                          <p:attrName>style.visibility</p:attrName>
                                        </p:attrNameLst>
                                      </p:cBhvr>
                                      <p:to>
                                        <p:strVal val="visible"/>
                                      </p:to>
                                    </p:set>
                                    <p:animEffect transition="in" filter="wipe(left)">
                                      <p:cBhvr>
                                        <p:cTn id="11" dur="500"/>
                                        <p:tgtEl>
                                          <p:spTgt spid="50278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2" fill="hold" nodeType="clickEffect">
                                  <p:stCondLst>
                                    <p:cond delay="0"/>
                                  </p:stCondLst>
                                  <p:childTnLst>
                                    <p:set>
                                      <p:cBhvr>
                                        <p:cTn id="15" dur="1" fill="hold">
                                          <p:stCondLst>
                                            <p:cond delay="0"/>
                                          </p:stCondLst>
                                        </p:cTn>
                                        <p:tgtEl>
                                          <p:spTgt spid="502790"/>
                                        </p:tgtEl>
                                        <p:attrNameLst>
                                          <p:attrName>style.visibility</p:attrName>
                                        </p:attrNameLst>
                                      </p:cBhvr>
                                      <p:to>
                                        <p:strVal val="visible"/>
                                      </p:to>
                                    </p:set>
                                    <p:anim calcmode="lin" valueType="num">
                                      <p:cBhvr additive="base">
                                        <p:cTn id="16" dur="500" fill="hold"/>
                                        <p:tgtEl>
                                          <p:spTgt spid="502790"/>
                                        </p:tgtEl>
                                        <p:attrNameLst>
                                          <p:attrName>ppt_x</p:attrName>
                                        </p:attrNameLst>
                                      </p:cBhvr>
                                      <p:tavLst>
                                        <p:tav tm="0">
                                          <p:val>
                                            <p:strVal val="0-#ppt_w/2"/>
                                          </p:val>
                                        </p:tav>
                                        <p:tav tm="100000">
                                          <p:val>
                                            <p:strVal val="#ppt_x"/>
                                          </p:val>
                                        </p:tav>
                                      </p:tavLst>
                                    </p:anim>
                                    <p:anim calcmode="lin" valueType="num">
                                      <p:cBhvr additive="base">
                                        <p:cTn id="17" dur="500" fill="hold"/>
                                        <p:tgtEl>
                                          <p:spTgt spid="5027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Fly2shortes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02792"/>
                                        </p:tgtEl>
                                        <p:attrNameLst>
                                          <p:attrName>style.visibility</p:attrName>
                                        </p:attrNameLst>
                                      </p:cBhvr>
                                      <p:to>
                                        <p:strVal val="visible"/>
                                      </p:to>
                                    </p:set>
                                    <p:animEffect transition="in" filter="wipe(left)">
                                      <p:cBhvr>
                                        <p:cTn id="22" dur="500"/>
                                        <p:tgtEl>
                                          <p:spTgt spid="502792"/>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2806"/>
                                        </p:tgtEl>
                                        <p:attrNameLst>
                                          <p:attrName>style.visibility</p:attrName>
                                        </p:attrNameLst>
                                      </p:cBhvr>
                                      <p:to>
                                        <p:strVal val="visible"/>
                                      </p:to>
                                    </p:set>
                                    <p:animEffect transition="in" filter="wipe(left)">
                                      <p:cBhvr>
                                        <p:cTn id="27" dur="500"/>
                                        <p:tgtEl>
                                          <p:spTgt spid="502806"/>
                                        </p:tgtEl>
                                      </p:cBhvr>
                                    </p:animEffect>
                                  </p:childTnLst>
                                  <p:subTnLst>
                                    <p:audio>
                                      <p:cMediaNode>
                                        <p:cTn display="0" masterRel="sameClick">
                                          <p:stCondLst>
                                            <p:cond evt="begin" delay="0">
                                              <p:tn val="25"/>
                                            </p:cond>
                                          </p:stCondLst>
                                          <p:endCondLst>
                                            <p:cond evt="onStopAudio" delay="0">
                                              <p:tgtEl>
                                                <p:sldTgt/>
                                              </p:tgtEl>
                                            </p:cond>
                                          </p:endCondLst>
                                        </p:cTn>
                                        <p:tgtEl>
                                          <p:sndTgt r:embed="rId5" name="Vibro Up"/>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502786">
                                            <p:txEl>
                                              <p:pRg st="0" end="0"/>
                                            </p:txEl>
                                          </p:spTgt>
                                        </p:tgtEl>
                                        <p:attrNameLst>
                                          <p:attrName>style.visibility</p:attrName>
                                        </p:attrNameLst>
                                      </p:cBhvr>
                                      <p:to>
                                        <p:strVal val="visible"/>
                                      </p:to>
                                    </p:set>
                                    <p:anim calcmode="lin" valueType="num">
                                      <p:cBhvr additive="base">
                                        <p:cTn id="32" dur="500" fill="hold"/>
                                        <p:tgtEl>
                                          <p:spTgt spid="502786">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027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6" name="Whoosh"/>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502787">
                                            <p:txEl>
                                              <p:pRg st="0" end="0"/>
                                            </p:txEl>
                                          </p:spTgt>
                                        </p:tgtEl>
                                        <p:attrNameLst>
                                          <p:attrName>style.visibility</p:attrName>
                                        </p:attrNameLst>
                                      </p:cBhvr>
                                      <p:to>
                                        <p:strVal val="visible"/>
                                      </p:to>
                                    </p:set>
                                    <p:anim calcmode="lin" valueType="num">
                                      <p:cBhvr additive="base">
                                        <p:cTn id="38" dur="500" fill="hold"/>
                                        <p:tgtEl>
                                          <p:spTgt spid="502787">
                                            <p:txEl>
                                              <p:pRg st="0" end="0"/>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5027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Whoosh"/>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502804"/>
                                        </p:tgtEl>
                                        <p:attrNameLst>
                                          <p:attrName>style.visibility</p:attrName>
                                        </p:attrNameLst>
                                      </p:cBhvr>
                                      <p:to>
                                        <p:strVal val="visible"/>
                                      </p:to>
                                    </p:set>
                                    <p:anim calcmode="lin" valueType="num">
                                      <p:cBhvr additive="base">
                                        <p:cTn id="44" dur="500" fill="hold"/>
                                        <p:tgtEl>
                                          <p:spTgt spid="502804"/>
                                        </p:tgtEl>
                                        <p:attrNameLst>
                                          <p:attrName>ppt_x</p:attrName>
                                        </p:attrNameLst>
                                      </p:cBhvr>
                                      <p:tavLst>
                                        <p:tav tm="0">
                                          <p:val>
                                            <p:strVal val="0-#ppt_w/2"/>
                                          </p:val>
                                        </p:tav>
                                        <p:tav tm="100000">
                                          <p:val>
                                            <p:strVal val="#ppt_x"/>
                                          </p:val>
                                        </p:tav>
                                      </p:tavLst>
                                    </p:anim>
                                    <p:anim calcmode="lin" valueType="num">
                                      <p:cBhvr additive="base">
                                        <p:cTn id="45" dur="500" fill="hold"/>
                                        <p:tgtEl>
                                          <p:spTgt spid="5028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6" name="Whoosh"/>
                                        </p:tgtEl>
                                      </p:cMediaNode>
                                    </p:audio>
                                  </p:subTnLst>
                                </p:cTn>
                              </p:par>
                            </p:childTnLst>
                          </p:cTn>
                        </p:par>
                        <p:par>
                          <p:cTn id="46" fill="hold" nodeType="afterGroup">
                            <p:stCondLst>
                              <p:cond delay="500"/>
                            </p:stCondLst>
                            <p:childTnLst>
                              <p:par>
                                <p:cTn id="47" presetID="2" presetClass="entr" presetSubtype="8" fill="hold" grpId="0" nodeType="afterEffect">
                                  <p:stCondLst>
                                    <p:cond delay="0"/>
                                  </p:stCondLst>
                                  <p:childTnLst>
                                    <p:set>
                                      <p:cBhvr>
                                        <p:cTn id="48" dur="1" fill="hold">
                                          <p:stCondLst>
                                            <p:cond delay="0"/>
                                          </p:stCondLst>
                                        </p:cTn>
                                        <p:tgtEl>
                                          <p:spTgt spid="502803"/>
                                        </p:tgtEl>
                                        <p:attrNameLst>
                                          <p:attrName>style.visibility</p:attrName>
                                        </p:attrNameLst>
                                      </p:cBhvr>
                                      <p:to>
                                        <p:strVal val="visible"/>
                                      </p:to>
                                    </p:set>
                                    <p:anim calcmode="lin" valueType="num">
                                      <p:cBhvr additive="base">
                                        <p:cTn id="49" dur="500" fill="hold"/>
                                        <p:tgtEl>
                                          <p:spTgt spid="502803"/>
                                        </p:tgtEl>
                                        <p:attrNameLst>
                                          <p:attrName>ppt_x</p:attrName>
                                        </p:attrNameLst>
                                      </p:cBhvr>
                                      <p:tavLst>
                                        <p:tav tm="0">
                                          <p:val>
                                            <p:strVal val="0-#ppt_w/2"/>
                                          </p:val>
                                        </p:tav>
                                        <p:tav tm="100000">
                                          <p:val>
                                            <p:strVal val="#ppt_x"/>
                                          </p:val>
                                        </p:tav>
                                      </p:tavLst>
                                    </p:anim>
                                    <p:anim calcmode="lin" valueType="num">
                                      <p:cBhvr additive="base">
                                        <p:cTn id="50" dur="500" fill="hold"/>
                                        <p:tgtEl>
                                          <p:spTgt spid="50280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02808"/>
                                        </p:tgtEl>
                                        <p:attrNameLst>
                                          <p:attrName>style.visibility</p:attrName>
                                        </p:attrNameLst>
                                      </p:cBhvr>
                                      <p:to>
                                        <p:strVal val="visible"/>
                                      </p:to>
                                    </p:set>
                                    <p:anim calcmode="lin" valueType="num">
                                      <p:cBhvr additive="base">
                                        <p:cTn id="55" dur="500" fill="hold"/>
                                        <p:tgtEl>
                                          <p:spTgt spid="502808"/>
                                        </p:tgtEl>
                                        <p:attrNameLst>
                                          <p:attrName>ppt_x</p:attrName>
                                        </p:attrNameLst>
                                      </p:cBhvr>
                                      <p:tavLst>
                                        <p:tav tm="0">
                                          <p:val>
                                            <p:strVal val="0-#ppt_w/2"/>
                                          </p:val>
                                        </p:tav>
                                        <p:tav tm="100000">
                                          <p:val>
                                            <p:strVal val="#ppt_x"/>
                                          </p:val>
                                        </p:tav>
                                      </p:tavLst>
                                    </p:anim>
                                    <p:anim calcmode="lin" valueType="num">
                                      <p:cBhvr additive="base">
                                        <p:cTn id="56" dur="500" fill="hold"/>
                                        <p:tgtEl>
                                          <p:spTgt spid="5028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Whoosh"/>
                                        </p:tgtEl>
                                      </p:cMediaNode>
                                    </p:audio>
                                  </p:subTnLst>
                                </p:cTn>
                              </p:par>
                            </p:childTnLst>
                          </p:cTn>
                        </p:par>
                        <p:par>
                          <p:cTn id="57" fill="hold" nodeType="afterGroup">
                            <p:stCondLst>
                              <p:cond delay="500"/>
                            </p:stCondLst>
                            <p:childTnLst>
                              <p:par>
                                <p:cTn id="58" presetID="2" presetClass="entr" presetSubtype="8" fill="hold" grpId="0" nodeType="afterEffect">
                                  <p:stCondLst>
                                    <p:cond delay="0"/>
                                  </p:stCondLst>
                                  <p:childTnLst>
                                    <p:set>
                                      <p:cBhvr>
                                        <p:cTn id="59" dur="1" fill="hold">
                                          <p:stCondLst>
                                            <p:cond delay="0"/>
                                          </p:stCondLst>
                                        </p:cTn>
                                        <p:tgtEl>
                                          <p:spTgt spid="502805"/>
                                        </p:tgtEl>
                                        <p:attrNameLst>
                                          <p:attrName>style.visibility</p:attrName>
                                        </p:attrNameLst>
                                      </p:cBhvr>
                                      <p:to>
                                        <p:strVal val="visible"/>
                                      </p:to>
                                    </p:set>
                                    <p:anim calcmode="lin" valueType="num">
                                      <p:cBhvr additive="base">
                                        <p:cTn id="60" dur="500" fill="hold"/>
                                        <p:tgtEl>
                                          <p:spTgt spid="502805"/>
                                        </p:tgtEl>
                                        <p:attrNameLst>
                                          <p:attrName>ppt_x</p:attrName>
                                        </p:attrNameLst>
                                      </p:cBhvr>
                                      <p:tavLst>
                                        <p:tav tm="0">
                                          <p:val>
                                            <p:strVal val="0-#ppt_w/2"/>
                                          </p:val>
                                        </p:tav>
                                        <p:tav tm="100000">
                                          <p:val>
                                            <p:strVal val="#ppt_x"/>
                                          </p:val>
                                        </p:tav>
                                      </p:tavLst>
                                    </p:anim>
                                    <p:anim calcmode="lin" valueType="num">
                                      <p:cBhvr additive="base">
                                        <p:cTn id="61" dur="500" fill="hold"/>
                                        <p:tgtEl>
                                          <p:spTgt spid="5028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Whoosh"/>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02815"/>
                                        </p:tgtEl>
                                        <p:attrNameLst>
                                          <p:attrName>style.visibility</p:attrName>
                                        </p:attrNameLst>
                                      </p:cBhvr>
                                      <p:to>
                                        <p:strVal val="visible"/>
                                      </p:to>
                                    </p:set>
                                    <p:animEffect transition="in" filter="wipe(left)">
                                      <p:cBhvr>
                                        <p:cTn id="66" dur="500"/>
                                        <p:tgtEl>
                                          <p:spTgt spid="502815"/>
                                        </p:tgtEl>
                                      </p:cBhvr>
                                    </p:animEffect>
                                  </p:childTnLst>
                                  <p:subTnLst>
                                    <p:audio>
                                      <p:cMediaNode>
                                        <p:cTn display="0" masterRel="sameClick">
                                          <p:stCondLst>
                                            <p:cond evt="begin" delay="0">
                                              <p:tn val="64"/>
                                            </p:cond>
                                          </p:stCondLst>
                                          <p:endCondLst>
                                            <p:cond evt="onStopAudio" delay="0">
                                              <p:tgtEl>
                                                <p:sldTgt/>
                                              </p:tgtEl>
                                            </p:cond>
                                          </p:endCondLst>
                                        </p:cTn>
                                        <p:tgtEl>
                                          <p:sndTgt r:embed="rId7" name="Pencil Check"/>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02814"/>
                                        </p:tgtEl>
                                        <p:attrNameLst>
                                          <p:attrName>style.visibility</p:attrName>
                                        </p:attrNameLst>
                                      </p:cBhvr>
                                      <p:to>
                                        <p:strVal val="visible"/>
                                      </p:to>
                                    </p:set>
                                    <p:animEffect transition="in" filter="wipe(left)">
                                      <p:cBhvr>
                                        <p:cTn id="71" dur="500"/>
                                        <p:tgtEl>
                                          <p:spTgt spid="502814"/>
                                        </p:tgtEl>
                                      </p:cBhvr>
                                    </p:animEffect>
                                  </p:childTnLst>
                                  <p:subTnLst>
                                    <p:audio>
                                      <p:cMediaNode>
                                        <p:cTn display="0" masterRel="sameClick">
                                          <p:stCondLst>
                                            <p:cond evt="begin" delay="0">
                                              <p:tn val="69"/>
                                            </p:cond>
                                          </p:stCondLst>
                                          <p:endCondLst>
                                            <p:cond evt="onStopAudio" delay="0">
                                              <p:tgtEl>
                                                <p:sldTgt/>
                                              </p:tgtEl>
                                            </p:cond>
                                          </p:endCondLst>
                                        </p:cTn>
                                        <p:tgtEl>
                                          <p:sndTgt r:embed="rId7"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502812"/>
                                        </p:tgtEl>
                                        <p:attrNameLst>
                                          <p:attrName>style.visibility</p:attrName>
                                        </p:attrNameLst>
                                      </p:cBhvr>
                                      <p:to>
                                        <p:strVal val="visible"/>
                                      </p:to>
                                    </p:set>
                                    <p:animEffect transition="in" filter="wipe(left)">
                                      <p:cBhvr>
                                        <p:cTn id="76" dur="500"/>
                                        <p:tgtEl>
                                          <p:spTgt spid="502812"/>
                                        </p:tgtEl>
                                      </p:cBhvr>
                                    </p:animEffect>
                                  </p:childTnLst>
                                  <p:subTnLst>
                                    <p:audio>
                                      <p:cMediaNode>
                                        <p:cTn display="0" masterRel="sameClick">
                                          <p:stCondLst>
                                            <p:cond evt="begin" delay="0">
                                              <p:tn val="74"/>
                                            </p:cond>
                                          </p:stCondLst>
                                          <p:endCondLst>
                                            <p:cond evt="onStopAudio" delay="0">
                                              <p:tgtEl>
                                                <p:sldTgt/>
                                              </p:tgtEl>
                                            </p:cond>
                                          </p:endCondLst>
                                        </p:cTn>
                                        <p:tgtEl>
                                          <p:sndTgt r:embed="rId7" name="Pencil Check"/>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502813"/>
                                        </p:tgtEl>
                                        <p:attrNameLst>
                                          <p:attrName>style.visibility</p:attrName>
                                        </p:attrNameLst>
                                      </p:cBhvr>
                                      <p:to>
                                        <p:strVal val="visible"/>
                                      </p:to>
                                    </p:set>
                                    <p:animEffect transition="in" filter="wipe(left)">
                                      <p:cBhvr>
                                        <p:cTn id="81" dur="500"/>
                                        <p:tgtEl>
                                          <p:spTgt spid="502813"/>
                                        </p:tgtEl>
                                      </p:cBhvr>
                                    </p:animEffect>
                                  </p:childTnLst>
                                  <p:subTnLst>
                                    <p:audio>
                                      <p:cMediaNode>
                                        <p:cTn display="0" masterRel="sameClick">
                                          <p:stCondLst>
                                            <p:cond evt="begin" delay="0">
                                              <p:tn val="79"/>
                                            </p:cond>
                                          </p:stCondLst>
                                          <p:endCondLst>
                                            <p:cond evt="onStopAudio" delay="0">
                                              <p:tgtEl>
                                                <p:sldTgt/>
                                              </p:tgtEl>
                                            </p:cond>
                                          </p:endCondLst>
                                        </p:cTn>
                                        <p:tgtEl>
                                          <p:sndTgt r:embed="rId7" name="Pencil Check"/>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childTnLst>
                                    <p:set>
                                      <p:cBhvr>
                                        <p:cTn id="85" dur="1" fill="hold">
                                          <p:stCondLst>
                                            <p:cond delay="0"/>
                                          </p:stCondLst>
                                        </p:cTn>
                                        <p:tgtEl>
                                          <p:spTgt spid="502807"/>
                                        </p:tgtEl>
                                        <p:attrNameLst>
                                          <p:attrName>style.visibility</p:attrName>
                                        </p:attrNameLst>
                                      </p:cBhvr>
                                      <p:to>
                                        <p:strVal val="visible"/>
                                      </p:to>
                                    </p:set>
                                    <p:animEffect transition="in" filter="wipe(left)">
                                      <p:cBhvr>
                                        <p:cTn id="86" dur="500"/>
                                        <p:tgtEl>
                                          <p:spTgt spid="502807"/>
                                        </p:tgtEl>
                                      </p:cBhvr>
                                    </p:animEffect>
                                  </p:childTnLst>
                                  <p:subTnLst>
                                    <p:audio>
                                      <p:cMediaNode>
                                        <p:cTn display="0" masterRel="sameClick">
                                          <p:stCondLst>
                                            <p:cond evt="begin" delay="0">
                                              <p:tn val="84"/>
                                            </p:cond>
                                          </p:stCondLst>
                                          <p:endCondLst>
                                            <p:cond evt="onStopAudio" delay="0">
                                              <p:tgtEl>
                                                <p:sldTgt/>
                                              </p:tgtEl>
                                            </p:cond>
                                          </p:endCondLst>
                                        </p:cTn>
                                        <p:tgtEl>
                                          <p:sndTgt r:embed="rId3" name="Fly2shortest.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childTnLst>
                                    <p:set>
                                      <p:cBhvr>
                                        <p:cTn id="90" dur="1" fill="hold">
                                          <p:stCondLst>
                                            <p:cond delay="0"/>
                                          </p:stCondLst>
                                        </p:cTn>
                                        <p:tgtEl>
                                          <p:spTgt spid="502810"/>
                                        </p:tgtEl>
                                        <p:attrNameLst>
                                          <p:attrName>style.visibility</p:attrName>
                                        </p:attrNameLst>
                                      </p:cBhvr>
                                      <p:to>
                                        <p:strVal val="visible"/>
                                      </p:to>
                                    </p:set>
                                    <p:animEffect transition="in" filter="wipe(left)">
                                      <p:cBhvr>
                                        <p:cTn id="91" dur="500"/>
                                        <p:tgtEl>
                                          <p:spTgt spid="502810"/>
                                        </p:tgtEl>
                                      </p:cBhvr>
                                    </p:animEffect>
                                  </p:childTnLst>
                                  <p:subTnLst>
                                    <p:audio>
                                      <p:cMediaNode>
                                        <p:cTn display="0" masterRel="sameClick">
                                          <p:stCondLst>
                                            <p:cond evt="begin" delay="0">
                                              <p:tn val="89"/>
                                            </p:cond>
                                          </p:stCondLst>
                                          <p:endCondLst>
                                            <p:cond evt="onStopAudio" delay="0">
                                              <p:tgtEl>
                                                <p:sldTgt/>
                                              </p:tgtEl>
                                            </p:cond>
                                          </p:endCondLst>
                                        </p:cTn>
                                        <p:tgtEl>
                                          <p:sndTgt r:embed="rId3" name="Fly2shortest.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502809"/>
                                        </p:tgtEl>
                                        <p:attrNameLst>
                                          <p:attrName>style.visibility</p:attrName>
                                        </p:attrNameLst>
                                      </p:cBhvr>
                                      <p:to>
                                        <p:strVal val="visible"/>
                                      </p:to>
                                    </p:set>
                                    <p:animEffect transition="in" filter="wipe(left)">
                                      <p:cBhvr>
                                        <p:cTn id="96" dur="500"/>
                                        <p:tgtEl>
                                          <p:spTgt spid="502809"/>
                                        </p:tgtEl>
                                      </p:cBhvr>
                                    </p:animEffect>
                                  </p:childTnLst>
                                  <p:subTnLst>
                                    <p:audio>
                                      <p:cMediaNode>
                                        <p:cTn display="0" masterRel="sameClick">
                                          <p:stCondLst>
                                            <p:cond evt="begin" delay="0">
                                              <p:tn val="94"/>
                                            </p:cond>
                                          </p:stCondLst>
                                          <p:endCondLst>
                                            <p:cond evt="onStopAudio" delay="0">
                                              <p:tgtEl>
                                                <p:sldTgt/>
                                              </p:tgtEl>
                                            </p:cond>
                                          </p:endCondLst>
                                        </p:cTn>
                                        <p:tgtEl>
                                          <p:sndTgt r:embed="rId3" name="Fly2shortest.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502811"/>
                                        </p:tgtEl>
                                        <p:attrNameLst>
                                          <p:attrName>style.visibility</p:attrName>
                                        </p:attrNameLst>
                                      </p:cBhvr>
                                      <p:to>
                                        <p:strVal val="visible"/>
                                      </p:to>
                                    </p:set>
                                    <p:animEffect transition="in" filter="wipe(left)">
                                      <p:cBhvr>
                                        <p:cTn id="101" dur="500"/>
                                        <p:tgtEl>
                                          <p:spTgt spid="502811"/>
                                        </p:tgtEl>
                                      </p:cBhvr>
                                    </p:animEffect>
                                  </p:childTnLst>
                                  <p:subTnLst>
                                    <p:audio>
                                      <p:cMediaNode>
                                        <p:cTn display="0" masterRel="sameClick">
                                          <p:stCondLst>
                                            <p:cond evt="begin" delay="0">
                                              <p:tn val="99"/>
                                            </p:cond>
                                          </p:stCondLst>
                                          <p:endCondLst>
                                            <p:cond evt="onStopAudio" delay="0">
                                              <p:tgtEl>
                                                <p:sldTgt/>
                                              </p:tgtEl>
                                            </p:cond>
                                          </p:endCondLst>
                                        </p:cTn>
                                        <p:tgtEl>
                                          <p:sndTgt r:embed="rId3" name="Fly2shortest.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502817"/>
                                        </p:tgtEl>
                                        <p:attrNameLst>
                                          <p:attrName>style.visibility</p:attrName>
                                        </p:attrNameLst>
                                      </p:cBhvr>
                                      <p:to>
                                        <p:strVal val="visible"/>
                                      </p:to>
                                    </p:set>
                                    <p:animEffect transition="in" filter="wipe(left)">
                                      <p:cBhvr>
                                        <p:cTn id="106" dur="500"/>
                                        <p:tgtEl>
                                          <p:spTgt spid="502817"/>
                                        </p:tgtEl>
                                      </p:cBhvr>
                                    </p:animEffect>
                                  </p:childTnLst>
                                  <p:subTnLst>
                                    <p:audio>
                                      <p:cMediaNode>
                                        <p:cTn display="0" masterRel="sameClick">
                                          <p:stCondLst>
                                            <p:cond evt="begin" delay="0">
                                              <p:tn val="104"/>
                                            </p:cond>
                                          </p:stCondLst>
                                          <p:endCondLst>
                                            <p:cond evt="onStopAudio" delay="0">
                                              <p:tgtEl>
                                                <p:sldTgt/>
                                              </p:tgtEl>
                                            </p:cond>
                                          </p:endCondLst>
                                        </p:cTn>
                                        <p:tgtEl>
                                          <p:sndTgt r:embed="rId8" name="Arrow"/>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childTnLst>
                                    <p:set>
                                      <p:cBhvr>
                                        <p:cTn id="110" dur="1" fill="hold">
                                          <p:stCondLst>
                                            <p:cond delay="0"/>
                                          </p:stCondLst>
                                        </p:cTn>
                                        <p:tgtEl>
                                          <p:spTgt spid="502818"/>
                                        </p:tgtEl>
                                        <p:attrNameLst>
                                          <p:attrName>style.visibility</p:attrName>
                                        </p:attrNameLst>
                                      </p:cBhvr>
                                      <p:to>
                                        <p:strVal val="visible"/>
                                      </p:to>
                                    </p:set>
                                    <p:animEffect transition="in" filter="wipe(left)">
                                      <p:cBhvr>
                                        <p:cTn id="111" dur="500"/>
                                        <p:tgtEl>
                                          <p:spTgt spid="502818"/>
                                        </p:tgtEl>
                                      </p:cBhvr>
                                    </p:animEffect>
                                  </p:childTnLst>
                                  <p:subTnLst>
                                    <p:audio>
                                      <p:cMediaNode>
                                        <p:cTn display="0" masterRel="sameClick">
                                          <p:stCondLst>
                                            <p:cond evt="begin" delay="0">
                                              <p:tn val="109"/>
                                            </p:cond>
                                          </p:stCondLst>
                                          <p:endCondLst>
                                            <p:cond evt="onStopAudio" delay="0">
                                              <p:tgtEl>
                                                <p:sldTgt/>
                                              </p:tgtEl>
                                            </p:cond>
                                          </p:endCondLst>
                                        </p:cTn>
                                        <p:tgtEl>
                                          <p:sndTgt r:embed="rId3" name="Fly2shortest.wav"/>
                                        </p:tgtEl>
                                      </p:cMediaNode>
                                    </p:audio>
                                  </p:subTnLst>
                                </p:cTn>
                              </p:par>
                              <p:par>
                                <p:cTn id="112" presetID="22" presetClass="entr" presetSubtype="8" fill="hold" grpId="0" nodeType="withEffect">
                                  <p:stCondLst>
                                    <p:cond delay="0"/>
                                  </p:stCondLst>
                                  <p:childTnLst>
                                    <p:set>
                                      <p:cBhvr>
                                        <p:cTn id="113" dur="1" fill="hold">
                                          <p:stCondLst>
                                            <p:cond delay="0"/>
                                          </p:stCondLst>
                                        </p:cTn>
                                        <p:tgtEl>
                                          <p:spTgt spid="502816">
                                            <p:txEl>
                                              <p:pRg st="0" end="0"/>
                                            </p:txEl>
                                          </p:spTgt>
                                        </p:tgtEl>
                                        <p:attrNameLst>
                                          <p:attrName>style.visibility</p:attrName>
                                        </p:attrNameLst>
                                      </p:cBhvr>
                                      <p:to>
                                        <p:strVal val="visible"/>
                                      </p:to>
                                    </p:set>
                                    <p:animEffect transition="in" filter="wipe(left)">
                                      <p:cBhvr>
                                        <p:cTn id="114" dur="500"/>
                                        <p:tgtEl>
                                          <p:spTgt spid="502816">
                                            <p:txEl>
                                              <p:pRg st="0" end="0"/>
                                            </p:txEl>
                                          </p:spTgt>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502819"/>
                                        </p:tgtEl>
                                        <p:attrNameLst>
                                          <p:attrName>style.visibility</p:attrName>
                                        </p:attrNameLst>
                                      </p:cBhvr>
                                      <p:to>
                                        <p:strVal val="visible"/>
                                      </p:to>
                                    </p:set>
                                    <p:animEffect transition="in" filter="wipe(left)">
                                      <p:cBhvr>
                                        <p:cTn id="119" dur="500"/>
                                        <p:tgtEl>
                                          <p:spTgt spid="502819"/>
                                        </p:tgtEl>
                                      </p:cBhvr>
                                    </p:animEffect>
                                  </p:childTnLst>
                                  <p:subTnLst>
                                    <p:audio>
                                      <p:cMediaNode>
                                        <p:cTn display="0" masterRel="sameClick">
                                          <p:stCondLst>
                                            <p:cond evt="begin" delay="0">
                                              <p:tn val="117"/>
                                            </p:cond>
                                          </p:stCondLst>
                                          <p:endCondLst>
                                            <p:cond evt="onStopAudio" delay="0">
                                              <p:tgtEl>
                                                <p:sldTgt/>
                                              </p:tgtEl>
                                            </p:cond>
                                          </p:endCondLst>
                                        </p:cTn>
                                        <p:tgtEl>
                                          <p:sndTgt r:embed="rId3" name="Fly2shortest.wav"/>
                                        </p:tgtEl>
                                      </p:cMediaNode>
                                    </p:audio>
                                  </p:sub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2" fill="hold" grpId="0" nodeType="clickEffect">
                                  <p:stCondLst>
                                    <p:cond delay="0"/>
                                  </p:stCondLst>
                                  <p:childTnLst>
                                    <p:set>
                                      <p:cBhvr>
                                        <p:cTn id="123" dur="1" fill="hold">
                                          <p:stCondLst>
                                            <p:cond delay="0"/>
                                          </p:stCondLst>
                                        </p:cTn>
                                        <p:tgtEl>
                                          <p:spTgt spid="502822"/>
                                        </p:tgtEl>
                                        <p:attrNameLst>
                                          <p:attrName>style.visibility</p:attrName>
                                        </p:attrNameLst>
                                      </p:cBhvr>
                                      <p:to>
                                        <p:strVal val="visible"/>
                                      </p:to>
                                    </p:set>
                                    <p:anim calcmode="lin" valueType="num">
                                      <p:cBhvr additive="base">
                                        <p:cTn id="124" dur="500" fill="hold"/>
                                        <p:tgtEl>
                                          <p:spTgt spid="502822"/>
                                        </p:tgtEl>
                                        <p:attrNameLst>
                                          <p:attrName>ppt_x</p:attrName>
                                        </p:attrNameLst>
                                      </p:cBhvr>
                                      <p:tavLst>
                                        <p:tav tm="0">
                                          <p:val>
                                            <p:strVal val="1+#ppt_w/2"/>
                                          </p:val>
                                        </p:tav>
                                        <p:tav tm="100000">
                                          <p:val>
                                            <p:strVal val="#ppt_x"/>
                                          </p:val>
                                        </p:tav>
                                      </p:tavLst>
                                    </p:anim>
                                    <p:anim calcmode="lin" valueType="num">
                                      <p:cBhvr additive="base">
                                        <p:cTn id="125" dur="500" fill="hold"/>
                                        <p:tgtEl>
                                          <p:spTgt spid="5028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6" name="Whoosh"/>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502823"/>
                                        </p:tgtEl>
                                        <p:attrNameLst>
                                          <p:attrName>style.visibility</p:attrName>
                                        </p:attrNameLst>
                                      </p:cBhvr>
                                      <p:to>
                                        <p:strVal val="visible"/>
                                      </p:to>
                                    </p:set>
                                    <p:anim calcmode="lin" valueType="num">
                                      <p:cBhvr additive="base">
                                        <p:cTn id="130" dur="500" fill="hold"/>
                                        <p:tgtEl>
                                          <p:spTgt spid="502823"/>
                                        </p:tgtEl>
                                        <p:attrNameLst>
                                          <p:attrName>ppt_x</p:attrName>
                                        </p:attrNameLst>
                                      </p:cBhvr>
                                      <p:tavLst>
                                        <p:tav tm="0">
                                          <p:val>
                                            <p:strVal val="1+#ppt_w/2"/>
                                          </p:val>
                                        </p:tav>
                                        <p:tav tm="100000">
                                          <p:val>
                                            <p:strVal val="#ppt_x"/>
                                          </p:val>
                                        </p:tav>
                                      </p:tavLst>
                                    </p:anim>
                                    <p:anim calcmode="lin" valueType="num">
                                      <p:cBhvr additive="base">
                                        <p:cTn id="131" dur="500" fill="hold"/>
                                        <p:tgtEl>
                                          <p:spTgt spid="5028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8"/>
                                            </p:cond>
                                          </p:stCondLst>
                                          <p:endCondLst>
                                            <p:cond evt="onStopAudio" delay="0">
                                              <p:tgtEl>
                                                <p:sldTgt/>
                                              </p:tgtEl>
                                            </p:cond>
                                          </p:endCondLst>
                                        </p:cTn>
                                        <p:tgtEl>
                                          <p:sndTgt r:embed="rId6" name="Whoosh"/>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childTnLst>
                                    <p:set>
                                      <p:cBhvr>
                                        <p:cTn id="135" dur="1" fill="hold">
                                          <p:stCondLst>
                                            <p:cond delay="0"/>
                                          </p:stCondLst>
                                        </p:cTn>
                                        <p:tgtEl>
                                          <p:spTgt spid="502837"/>
                                        </p:tgtEl>
                                        <p:attrNameLst>
                                          <p:attrName>style.visibility</p:attrName>
                                        </p:attrNameLst>
                                      </p:cBhvr>
                                      <p:to>
                                        <p:strVal val="visible"/>
                                      </p:to>
                                    </p:set>
                                    <p:animEffect transition="in" filter="wipe(left)">
                                      <p:cBhvr>
                                        <p:cTn id="136" dur="500"/>
                                        <p:tgtEl>
                                          <p:spTgt spid="502837"/>
                                        </p:tgtEl>
                                      </p:cBhvr>
                                    </p:animEffect>
                                  </p:childTnLst>
                                  <p:subTnLst>
                                    <p:audio>
                                      <p:cMediaNode>
                                        <p:cTn display="0" masterRel="sameClick">
                                          <p:stCondLst>
                                            <p:cond evt="begin" delay="0">
                                              <p:tn val="134"/>
                                            </p:cond>
                                          </p:stCondLst>
                                          <p:endCondLst>
                                            <p:cond evt="onStopAudio" delay="0">
                                              <p:tgtEl>
                                                <p:sldTgt/>
                                              </p:tgtEl>
                                            </p:cond>
                                          </p:endCondLst>
                                        </p:cTn>
                                        <p:tgtEl>
                                          <p:sndTgt r:embed="rId4" name="Chimes"/>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2" presetClass="entr" presetSubtype="8" fill="hold" grpId="0" nodeType="clickEffect">
                                  <p:stCondLst>
                                    <p:cond delay="0"/>
                                  </p:stCondLst>
                                  <p:childTnLst>
                                    <p:set>
                                      <p:cBhvr>
                                        <p:cTn id="140" dur="1" fill="hold">
                                          <p:stCondLst>
                                            <p:cond delay="0"/>
                                          </p:stCondLst>
                                        </p:cTn>
                                        <p:tgtEl>
                                          <p:spTgt spid="502825"/>
                                        </p:tgtEl>
                                        <p:attrNameLst>
                                          <p:attrName>style.visibility</p:attrName>
                                        </p:attrNameLst>
                                      </p:cBhvr>
                                      <p:to>
                                        <p:strVal val="visible"/>
                                      </p:to>
                                    </p:set>
                                    <p:anim calcmode="lin" valueType="num">
                                      <p:cBhvr additive="base">
                                        <p:cTn id="141" dur="500" fill="hold"/>
                                        <p:tgtEl>
                                          <p:spTgt spid="502825"/>
                                        </p:tgtEl>
                                        <p:attrNameLst>
                                          <p:attrName>ppt_x</p:attrName>
                                        </p:attrNameLst>
                                      </p:cBhvr>
                                      <p:tavLst>
                                        <p:tav tm="0">
                                          <p:val>
                                            <p:strVal val="0-#ppt_w/2"/>
                                          </p:val>
                                        </p:tav>
                                        <p:tav tm="100000">
                                          <p:val>
                                            <p:strVal val="#ppt_x"/>
                                          </p:val>
                                        </p:tav>
                                      </p:tavLst>
                                    </p:anim>
                                    <p:anim calcmode="lin" valueType="num">
                                      <p:cBhvr additive="base">
                                        <p:cTn id="142" dur="500" fill="hold"/>
                                        <p:tgtEl>
                                          <p:spTgt spid="5028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9"/>
                                            </p:cond>
                                          </p:stCondLst>
                                          <p:endCondLst>
                                            <p:cond evt="onStopAudio" delay="0">
                                              <p:tgtEl>
                                                <p:sldTgt/>
                                              </p:tgtEl>
                                            </p:cond>
                                          </p:endCondLst>
                                        </p:cTn>
                                        <p:tgtEl>
                                          <p:sndTgt r:embed="rId6" name="Whoosh"/>
                                        </p:tgtEl>
                                      </p:cMediaNode>
                                    </p:audio>
                                  </p:subTnLst>
                                </p:cTn>
                              </p:par>
                            </p:childTnLst>
                          </p:cTn>
                        </p:par>
                        <p:par>
                          <p:cTn id="143" fill="hold" nodeType="afterGroup">
                            <p:stCondLst>
                              <p:cond delay="500"/>
                            </p:stCondLst>
                            <p:childTnLst>
                              <p:par>
                                <p:cTn id="144" presetID="2" presetClass="entr" presetSubtype="8" fill="hold" grpId="0" nodeType="afterEffect">
                                  <p:stCondLst>
                                    <p:cond delay="0"/>
                                  </p:stCondLst>
                                  <p:childTnLst>
                                    <p:set>
                                      <p:cBhvr>
                                        <p:cTn id="145" dur="1" fill="hold">
                                          <p:stCondLst>
                                            <p:cond delay="0"/>
                                          </p:stCondLst>
                                        </p:cTn>
                                        <p:tgtEl>
                                          <p:spTgt spid="502824"/>
                                        </p:tgtEl>
                                        <p:attrNameLst>
                                          <p:attrName>style.visibility</p:attrName>
                                        </p:attrNameLst>
                                      </p:cBhvr>
                                      <p:to>
                                        <p:strVal val="visible"/>
                                      </p:to>
                                    </p:set>
                                    <p:anim calcmode="lin" valueType="num">
                                      <p:cBhvr additive="base">
                                        <p:cTn id="146" dur="500" fill="hold"/>
                                        <p:tgtEl>
                                          <p:spTgt spid="502824"/>
                                        </p:tgtEl>
                                        <p:attrNameLst>
                                          <p:attrName>ppt_x</p:attrName>
                                        </p:attrNameLst>
                                      </p:cBhvr>
                                      <p:tavLst>
                                        <p:tav tm="0">
                                          <p:val>
                                            <p:strVal val="0-#ppt_w/2"/>
                                          </p:val>
                                        </p:tav>
                                        <p:tav tm="100000">
                                          <p:val>
                                            <p:strVal val="#ppt_x"/>
                                          </p:val>
                                        </p:tav>
                                      </p:tavLst>
                                    </p:anim>
                                    <p:anim calcmode="lin" valueType="num">
                                      <p:cBhvr additive="base">
                                        <p:cTn id="147" dur="500" fill="hold"/>
                                        <p:tgtEl>
                                          <p:spTgt spid="5028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6" name="Whoosh"/>
                                        </p:tgtEl>
                                      </p:cMediaNode>
                                    </p:audio>
                                  </p:subTnLst>
                                </p:cTn>
                              </p:par>
                            </p:childTnLst>
                          </p:cTn>
                        </p:par>
                      </p:childTnLst>
                    </p:cTn>
                  </p:par>
                  <p:par>
                    <p:cTn id="148" fill="hold" nodeType="clickPar">
                      <p:stCondLst>
                        <p:cond delay="indefinite"/>
                      </p:stCondLst>
                      <p:childTnLst>
                        <p:par>
                          <p:cTn id="149" fill="hold" nodeType="withGroup">
                            <p:stCondLst>
                              <p:cond delay="0"/>
                            </p:stCondLst>
                            <p:childTnLst>
                              <p:par>
                                <p:cTn id="150" presetID="2" presetClass="entr" presetSubtype="8" fill="hold" grpId="0" nodeType="clickEffect">
                                  <p:stCondLst>
                                    <p:cond delay="0"/>
                                  </p:stCondLst>
                                  <p:childTnLst>
                                    <p:set>
                                      <p:cBhvr>
                                        <p:cTn id="151" dur="1" fill="hold">
                                          <p:stCondLst>
                                            <p:cond delay="0"/>
                                          </p:stCondLst>
                                        </p:cTn>
                                        <p:tgtEl>
                                          <p:spTgt spid="502826"/>
                                        </p:tgtEl>
                                        <p:attrNameLst>
                                          <p:attrName>style.visibility</p:attrName>
                                        </p:attrNameLst>
                                      </p:cBhvr>
                                      <p:to>
                                        <p:strVal val="visible"/>
                                      </p:to>
                                    </p:set>
                                    <p:anim calcmode="lin" valueType="num">
                                      <p:cBhvr additive="base">
                                        <p:cTn id="152" dur="500" fill="hold"/>
                                        <p:tgtEl>
                                          <p:spTgt spid="502826"/>
                                        </p:tgtEl>
                                        <p:attrNameLst>
                                          <p:attrName>ppt_x</p:attrName>
                                        </p:attrNameLst>
                                      </p:cBhvr>
                                      <p:tavLst>
                                        <p:tav tm="0">
                                          <p:val>
                                            <p:strVal val="0-#ppt_w/2"/>
                                          </p:val>
                                        </p:tav>
                                        <p:tav tm="100000">
                                          <p:val>
                                            <p:strVal val="#ppt_x"/>
                                          </p:val>
                                        </p:tav>
                                      </p:tavLst>
                                    </p:anim>
                                    <p:anim calcmode="lin" valueType="num">
                                      <p:cBhvr additive="base">
                                        <p:cTn id="153" dur="500" fill="hold"/>
                                        <p:tgtEl>
                                          <p:spTgt spid="5028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6" name="Whoosh"/>
                                        </p:tgtEl>
                                      </p:cMediaNode>
                                    </p:audio>
                                  </p:subTnLst>
                                </p:cTn>
                              </p:par>
                            </p:childTnLst>
                          </p:cTn>
                        </p:par>
                        <p:par>
                          <p:cTn id="154" fill="hold" nodeType="afterGroup">
                            <p:stCondLst>
                              <p:cond delay="500"/>
                            </p:stCondLst>
                            <p:childTnLst>
                              <p:par>
                                <p:cTn id="155" presetID="2" presetClass="entr" presetSubtype="8" fill="hold" grpId="0" nodeType="afterEffect">
                                  <p:stCondLst>
                                    <p:cond delay="0"/>
                                  </p:stCondLst>
                                  <p:childTnLst>
                                    <p:set>
                                      <p:cBhvr>
                                        <p:cTn id="156" dur="1" fill="hold">
                                          <p:stCondLst>
                                            <p:cond delay="0"/>
                                          </p:stCondLst>
                                        </p:cTn>
                                        <p:tgtEl>
                                          <p:spTgt spid="502827"/>
                                        </p:tgtEl>
                                        <p:attrNameLst>
                                          <p:attrName>style.visibility</p:attrName>
                                        </p:attrNameLst>
                                      </p:cBhvr>
                                      <p:to>
                                        <p:strVal val="visible"/>
                                      </p:to>
                                    </p:set>
                                    <p:anim calcmode="lin" valueType="num">
                                      <p:cBhvr additive="base">
                                        <p:cTn id="157" dur="500" fill="hold"/>
                                        <p:tgtEl>
                                          <p:spTgt spid="502827"/>
                                        </p:tgtEl>
                                        <p:attrNameLst>
                                          <p:attrName>ppt_x</p:attrName>
                                        </p:attrNameLst>
                                      </p:cBhvr>
                                      <p:tavLst>
                                        <p:tav tm="0">
                                          <p:val>
                                            <p:strVal val="0-#ppt_w/2"/>
                                          </p:val>
                                        </p:tav>
                                        <p:tav tm="100000">
                                          <p:val>
                                            <p:strVal val="#ppt_x"/>
                                          </p:val>
                                        </p:tav>
                                      </p:tavLst>
                                    </p:anim>
                                    <p:anim calcmode="lin" valueType="num">
                                      <p:cBhvr additive="base">
                                        <p:cTn id="158" dur="500" fill="hold"/>
                                        <p:tgtEl>
                                          <p:spTgt spid="5028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5"/>
                                            </p:cond>
                                          </p:stCondLst>
                                          <p:endCondLst>
                                            <p:cond evt="onStopAudio" delay="0">
                                              <p:tgtEl>
                                                <p:sldTgt/>
                                              </p:tgtEl>
                                            </p:cond>
                                          </p:endCondLst>
                                        </p:cTn>
                                        <p:tgtEl>
                                          <p:sndTgt r:embed="rId6" name="Whoosh"/>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502833"/>
                                        </p:tgtEl>
                                        <p:attrNameLst>
                                          <p:attrName>style.visibility</p:attrName>
                                        </p:attrNameLst>
                                      </p:cBhvr>
                                      <p:to>
                                        <p:strVal val="visible"/>
                                      </p:to>
                                    </p:set>
                                    <p:animEffect transition="in" filter="wipe(left)">
                                      <p:cBhvr>
                                        <p:cTn id="163" dur="500"/>
                                        <p:tgtEl>
                                          <p:spTgt spid="502833"/>
                                        </p:tgtEl>
                                      </p:cBhvr>
                                    </p:animEffect>
                                  </p:childTnLst>
                                  <p:subTnLst>
                                    <p:audio>
                                      <p:cMediaNode>
                                        <p:cTn display="0" masterRel="sameClick">
                                          <p:stCondLst>
                                            <p:cond evt="begin" delay="0">
                                              <p:tn val="161"/>
                                            </p:cond>
                                          </p:stCondLst>
                                          <p:endCondLst>
                                            <p:cond evt="onStopAudio" delay="0">
                                              <p:tgtEl>
                                                <p:sldTgt/>
                                              </p:tgtEl>
                                            </p:cond>
                                          </p:endCondLst>
                                        </p:cTn>
                                        <p:tgtEl>
                                          <p:sndTgt r:embed="rId7" name="Pencil Check"/>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8" fill="hold" grpId="0" nodeType="clickEffect">
                                  <p:stCondLst>
                                    <p:cond delay="0"/>
                                  </p:stCondLst>
                                  <p:childTnLst>
                                    <p:set>
                                      <p:cBhvr>
                                        <p:cTn id="167" dur="1" fill="hold">
                                          <p:stCondLst>
                                            <p:cond delay="0"/>
                                          </p:stCondLst>
                                        </p:cTn>
                                        <p:tgtEl>
                                          <p:spTgt spid="502832"/>
                                        </p:tgtEl>
                                        <p:attrNameLst>
                                          <p:attrName>style.visibility</p:attrName>
                                        </p:attrNameLst>
                                      </p:cBhvr>
                                      <p:to>
                                        <p:strVal val="visible"/>
                                      </p:to>
                                    </p:set>
                                    <p:animEffect transition="in" filter="wipe(left)">
                                      <p:cBhvr>
                                        <p:cTn id="168" dur="500"/>
                                        <p:tgtEl>
                                          <p:spTgt spid="502832"/>
                                        </p:tgtEl>
                                      </p:cBhvr>
                                    </p:animEffect>
                                  </p:childTnLst>
                                  <p:subTnLst>
                                    <p:audio>
                                      <p:cMediaNode>
                                        <p:cTn display="0" masterRel="sameClick">
                                          <p:stCondLst>
                                            <p:cond evt="begin" delay="0">
                                              <p:tn val="166"/>
                                            </p:cond>
                                          </p:stCondLst>
                                          <p:endCondLst>
                                            <p:cond evt="onStopAudio" delay="0">
                                              <p:tgtEl>
                                                <p:sldTgt/>
                                              </p:tgtEl>
                                            </p:cond>
                                          </p:endCondLst>
                                        </p:cTn>
                                        <p:tgtEl>
                                          <p:sndTgt r:embed="rId7" name="Pencil Check"/>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8" fill="hold" grpId="0" nodeType="clickEffect">
                                  <p:stCondLst>
                                    <p:cond delay="0"/>
                                  </p:stCondLst>
                                  <p:childTnLst>
                                    <p:set>
                                      <p:cBhvr>
                                        <p:cTn id="172" dur="1" fill="hold">
                                          <p:stCondLst>
                                            <p:cond delay="0"/>
                                          </p:stCondLst>
                                        </p:cTn>
                                        <p:tgtEl>
                                          <p:spTgt spid="502831"/>
                                        </p:tgtEl>
                                        <p:attrNameLst>
                                          <p:attrName>style.visibility</p:attrName>
                                        </p:attrNameLst>
                                      </p:cBhvr>
                                      <p:to>
                                        <p:strVal val="visible"/>
                                      </p:to>
                                    </p:set>
                                    <p:animEffect transition="in" filter="wipe(left)">
                                      <p:cBhvr>
                                        <p:cTn id="173" dur="500"/>
                                        <p:tgtEl>
                                          <p:spTgt spid="502831"/>
                                        </p:tgtEl>
                                      </p:cBhvr>
                                    </p:animEffect>
                                  </p:childTnLst>
                                  <p:subTnLst>
                                    <p:audio>
                                      <p:cMediaNode>
                                        <p:cTn display="0" masterRel="sameClick">
                                          <p:stCondLst>
                                            <p:cond evt="begin" delay="0">
                                              <p:tn val="171"/>
                                            </p:cond>
                                          </p:stCondLst>
                                          <p:endCondLst>
                                            <p:cond evt="onStopAudio" delay="0">
                                              <p:tgtEl>
                                                <p:sldTgt/>
                                              </p:tgtEl>
                                            </p:cond>
                                          </p:endCondLst>
                                        </p:cTn>
                                        <p:tgtEl>
                                          <p:sndTgt r:embed="rId7" name="Pencil Check"/>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502835"/>
                                        </p:tgtEl>
                                        <p:attrNameLst>
                                          <p:attrName>style.visibility</p:attrName>
                                        </p:attrNameLst>
                                      </p:cBhvr>
                                      <p:to>
                                        <p:strVal val="visible"/>
                                      </p:to>
                                    </p:set>
                                    <p:animEffect transition="in" filter="wipe(left)">
                                      <p:cBhvr>
                                        <p:cTn id="178" dur="500"/>
                                        <p:tgtEl>
                                          <p:spTgt spid="502835"/>
                                        </p:tgtEl>
                                      </p:cBhvr>
                                    </p:animEffect>
                                  </p:childTnLst>
                                  <p:subTnLst>
                                    <p:audio>
                                      <p:cMediaNode>
                                        <p:cTn display="0" masterRel="sameClick">
                                          <p:stCondLst>
                                            <p:cond evt="begin" delay="0">
                                              <p:tn val="176"/>
                                            </p:cond>
                                          </p:stCondLst>
                                          <p:endCondLst>
                                            <p:cond evt="onStopAudio" delay="0">
                                              <p:tgtEl>
                                                <p:sldTgt/>
                                              </p:tgtEl>
                                            </p:cond>
                                          </p:endCondLst>
                                        </p:cTn>
                                        <p:tgtEl>
                                          <p:sndTgt r:embed="rId7" name="Pencil Check"/>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nodeType="clickEffect">
                                  <p:stCondLst>
                                    <p:cond delay="0"/>
                                  </p:stCondLst>
                                  <p:childTnLst>
                                    <p:set>
                                      <p:cBhvr>
                                        <p:cTn id="182" dur="1" fill="hold">
                                          <p:stCondLst>
                                            <p:cond delay="0"/>
                                          </p:stCondLst>
                                        </p:cTn>
                                        <p:tgtEl>
                                          <p:spTgt spid="502828"/>
                                        </p:tgtEl>
                                        <p:attrNameLst>
                                          <p:attrName>style.visibility</p:attrName>
                                        </p:attrNameLst>
                                      </p:cBhvr>
                                      <p:to>
                                        <p:strVal val="visible"/>
                                      </p:to>
                                    </p:set>
                                    <p:animEffect transition="in" filter="wipe(left)">
                                      <p:cBhvr>
                                        <p:cTn id="183" dur="500"/>
                                        <p:tgtEl>
                                          <p:spTgt spid="502828"/>
                                        </p:tgtEl>
                                      </p:cBhvr>
                                    </p:animEffect>
                                  </p:childTnLst>
                                  <p:subTnLst>
                                    <p:audio>
                                      <p:cMediaNode>
                                        <p:cTn display="0" masterRel="sameClick">
                                          <p:stCondLst>
                                            <p:cond evt="begin" delay="0">
                                              <p:tn val="181"/>
                                            </p:cond>
                                          </p:stCondLst>
                                          <p:endCondLst>
                                            <p:cond evt="onStopAudio" delay="0">
                                              <p:tgtEl>
                                                <p:sldTgt/>
                                              </p:tgtEl>
                                            </p:cond>
                                          </p:endCondLst>
                                        </p:cTn>
                                        <p:tgtEl>
                                          <p:sndTgt r:embed="rId3" name="Fly2shortest.wav"/>
                                        </p:tgtEl>
                                      </p:cMediaNode>
                                    </p:audio>
                                  </p:sub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ntr" presetSubtype="8" fill="hold" nodeType="clickEffect">
                                  <p:stCondLst>
                                    <p:cond delay="0"/>
                                  </p:stCondLst>
                                  <p:childTnLst>
                                    <p:set>
                                      <p:cBhvr>
                                        <p:cTn id="187" dur="1" fill="hold">
                                          <p:stCondLst>
                                            <p:cond delay="0"/>
                                          </p:stCondLst>
                                        </p:cTn>
                                        <p:tgtEl>
                                          <p:spTgt spid="502830"/>
                                        </p:tgtEl>
                                        <p:attrNameLst>
                                          <p:attrName>style.visibility</p:attrName>
                                        </p:attrNameLst>
                                      </p:cBhvr>
                                      <p:to>
                                        <p:strVal val="visible"/>
                                      </p:to>
                                    </p:set>
                                    <p:animEffect transition="in" filter="wipe(left)">
                                      <p:cBhvr>
                                        <p:cTn id="188" dur="500"/>
                                        <p:tgtEl>
                                          <p:spTgt spid="502830"/>
                                        </p:tgtEl>
                                      </p:cBhvr>
                                    </p:animEffect>
                                  </p:childTnLst>
                                  <p:subTnLst>
                                    <p:audio>
                                      <p:cMediaNode>
                                        <p:cTn display="0" masterRel="sameClick">
                                          <p:stCondLst>
                                            <p:cond evt="begin" delay="0">
                                              <p:tn val="186"/>
                                            </p:cond>
                                          </p:stCondLst>
                                          <p:endCondLst>
                                            <p:cond evt="onStopAudio" delay="0">
                                              <p:tgtEl>
                                                <p:sldTgt/>
                                              </p:tgtEl>
                                            </p:cond>
                                          </p:endCondLst>
                                        </p:cTn>
                                        <p:tgtEl>
                                          <p:sndTgt r:embed="rId3" name="Fly2shortest.wav"/>
                                        </p:tgtEl>
                                      </p:cMediaNode>
                                    </p:audio>
                                  </p:subTnLst>
                                </p:cTn>
                              </p:par>
                            </p:childTnLst>
                          </p:cTn>
                        </p:par>
                      </p:childTnLst>
                    </p:cTn>
                  </p:par>
                  <p:par>
                    <p:cTn id="189" fill="hold" nodeType="clickPar">
                      <p:stCondLst>
                        <p:cond delay="indefinite"/>
                      </p:stCondLst>
                      <p:childTnLst>
                        <p:par>
                          <p:cTn id="190" fill="hold" nodeType="withGroup">
                            <p:stCondLst>
                              <p:cond delay="0"/>
                            </p:stCondLst>
                            <p:childTnLst>
                              <p:par>
                                <p:cTn id="191" presetID="22" presetClass="entr" presetSubtype="8" fill="hold" nodeType="clickEffect">
                                  <p:stCondLst>
                                    <p:cond delay="0"/>
                                  </p:stCondLst>
                                  <p:childTnLst>
                                    <p:set>
                                      <p:cBhvr>
                                        <p:cTn id="192" dur="1" fill="hold">
                                          <p:stCondLst>
                                            <p:cond delay="0"/>
                                          </p:stCondLst>
                                        </p:cTn>
                                        <p:tgtEl>
                                          <p:spTgt spid="502829"/>
                                        </p:tgtEl>
                                        <p:attrNameLst>
                                          <p:attrName>style.visibility</p:attrName>
                                        </p:attrNameLst>
                                      </p:cBhvr>
                                      <p:to>
                                        <p:strVal val="visible"/>
                                      </p:to>
                                    </p:set>
                                    <p:animEffect transition="in" filter="wipe(left)">
                                      <p:cBhvr>
                                        <p:cTn id="193" dur="500"/>
                                        <p:tgtEl>
                                          <p:spTgt spid="502829"/>
                                        </p:tgtEl>
                                      </p:cBhvr>
                                    </p:animEffect>
                                  </p:childTnLst>
                                  <p:subTnLst>
                                    <p:audio>
                                      <p:cMediaNode>
                                        <p:cTn display="0" masterRel="sameClick">
                                          <p:stCondLst>
                                            <p:cond evt="begin" delay="0">
                                              <p:tn val="191"/>
                                            </p:cond>
                                          </p:stCondLst>
                                          <p:endCondLst>
                                            <p:cond evt="onStopAudio" delay="0">
                                              <p:tgtEl>
                                                <p:sldTgt/>
                                              </p:tgtEl>
                                            </p:cond>
                                          </p:endCondLst>
                                        </p:cTn>
                                        <p:tgtEl>
                                          <p:sndTgt r:embed="rId3" name="Fly2shortest.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2" presetClass="entr" presetSubtype="8" fill="hold" nodeType="clickEffect">
                                  <p:stCondLst>
                                    <p:cond delay="0"/>
                                  </p:stCondLst>
                                  <p:childTnLst>
                                    <p:set>
                                      <p:cBhvr>
                                        <p:cTn id="197" dur="1" fill="hold">
                                          <p:stCondLst>
                                            <p:cond delay="0"/>
                                          </p:stCondLst>
                                        </p:cTn>
                                        <p:tgtEl>
                                          <p:spTgt spid="502834"/>
                                        </p:tgtEl>
                                        <p:attrNameLst>
                                          <p:attrName>style.visibility</p:attrName>
                                        </p:attrNameLst>
                                      </p:cBhvr>
                                      <p:to>
                                        <p:strVal val="visible"/>
                                      </p:to>
                                    </p:set>
                                    <p:animEffect transition="in" filter="wipe(left)">
                                      <p:cBhvr>
                                        <p:cTn id="198" dur="500"/>
                                        <p:tgtEl>
                                          <p:spTgt spid="502834"/>
                                        </p:tgtEl>
                                      </p:cBhvr>
                                    </p:animEffect>
                                  </p:childTnLst>
                                  <p:subTnLst>
                                    <p:audio>
                                      <p:cMediaNode>
                                        <p:cTn display="0" masterRel="sameClick">
                                          <p:stCondLst>
                                            <p:cond evt="begin" delay="0">
                                              <p:tn val="196"/>
                                            </p:cond>
                                          </p:stCondLst>
                                          <p:endCondLst>
                                            <p:cond evt="onStopAudio" delay="0">
                                              <p:tgtEl>
                                                <p:sldTgt/>
                                              </p:tgtEl>
                                            </p:cond>
                                          </p:endCondLst>
                                        </p:cTn>
                                        <p:tgtEl>
                                          <p:sndTgt r:embed="rId9" name="String"/>
                                        </p:tgtEl>
                                      </p:cMediaNode>
                                    </p:audio>
                                  </p:subTnLst>
                                </p:cTn>
                              </p:par>
                            </p:childTnLst>
                          </p:cTn>
                        </p:par>
                      </p:childTnLst>
                    </p:cTn>
                  </p:par>
                  <p:par>
                    <p:cTn id="199" fill="hold" nodeType="clickPar">
                      <p:stCondLst>
                        <p:cond delay="indefinite"/>
                      </p:stCondLst>
                      <p:childTnLst>
                        <p:par>
                          <p:cTn id="200" fill="hold" nodeType="withGroup">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502836"/>
                                        </p:tgtEl>
                                        <p:attrNameLst>
                                          <p:attrName>style.visibility</p:attrName>
                                        </p:attrNameLst>
                                      </p:cBhvr>
                                      <p:to>
                                        <p:strVal val="visible"/>
                                      </p:to>
                                    </p:set>
                                    <p:animEffect transition="in" filter="wipe(left)">
                                      <p:cBhvr>
                                        <p:cTn id="203" dur="500"/>
                                        <p:tgtEl>
                                          <p:spTgt spid="502836"/>
                                        </p:tgtEl>
                                      </p:cBhvr>
                                    </p:animEffect>
                                  </p:childTnLst>
                                  <p:subTnLst>
                                    <p:audio>
                                      <p:cMediaNode>
                                        <p:cTn display="0" masterRel="sameClick">
                                          <p:stCondLst>
                                            <p:cond evt="begin" delay="0">
                                              <p:tn val="201"/>
                                            </p:cond>
                                          </p:stCondLst>
                                          <p:endCondLst>
                                            <p:cond evt="onStopAudio" delay="0">
                                              <p:tgtEl>
                                                <p:sldTgt/>
                                              </p:tgtEl>
                                            </p:cond>
                                          </p:endCondLst>
                                        </p:cTn>
                                        <p:tgtEl>
                                          <p:sndTgt r:embed="rId5" name="Vibro Up"/>
                                        </p:tgtEl>
                                      </p:cMediaNode>
                                    </p:audio>
                                  </p:subTnLst>
                                </p:cTn>
                              </p:par>
                            </p:childTnLst>
                          </p:cTn>
                        </p:par>
                      </p:childTnLst>
                    </p:cTn>
                  </p:par>
                  <p:par>
                    <p:cTn id="204" fill="hold" nodeType="clickPar">
                      <p:stCondLst>
                        <p:cond delay="indefinite"/>
                      </p:stCondLst>
                      <p:childTnLst>
                        <p:par>
                          <p:cTn id="205" fill="hold" nodeType="withGroup">
                            <p:stCondLst>
                              <p:cond delay="0"/>
                            </p:stCondLst>
                            <p:childTnLst>
                              <p:par>
                                <p:cTn id="206" presetID="22" presetClass="entr" presetSubtype="8" fill="hold" grpId="0" nodeType="clickEffect">
                                  <p:stCondLst>
                                    <p:cond delay="0"/>
                                  </p:stCondLst>
                                  <p:childTnLst>
                                    <p:set>
                                      <p:cBhvr>
                                        <p:cTn id="207" dur="1" fill="hold">
                                          <p:stCondLst>
                                            <p:cond delay="0"/>
                                          </p:stCondLst>
                                        </p:cTn>
                                        <p:tgtEl>
                                          <p:spTgt spid="502821">
                                            <p:txEl>
                                              <p:pRg st="0" end="0"/>
                                            </p:txEl>
                                          </p:spTgt>
                                        </p:tgtEl>
                                        <p:attrNameLst>
                                          <p:attrName>style.visibility</p:attrName>
                                        </p:attrNameLst>
                                      </p:cBhvr>
                                      <p:to>
                                        <p:strVal val="visible"/>
                                      </p:to>
                                    </p:set>
                                    <p:animEffect transition="in" filter="wipe(left)">
                                      <p:cBhvr>
                                        <p:cTn id="208" dur="500"/>
                                        <p:tgtEl>
                                          <p:spTgt spid="502821">
                                            <p:txEl>
                                              <p:pRg st="0" end="0"/>
                                            </p:txEl>
                                          </p:spTgt>
                                        </p:tgtEl>
                                      </p:cBhvr>
                                    </p:animEffect>
                                  </p:childTnLst>
                                  <p:subTnLst>
                                    <p:audio>
                                      <p:cMediaNode>
                                        <p:cTn display="0" masterRel="sameClick">
                                          <p:stCondLst>
                                            <p:cond evt="begin" delay="0">
                                              <p:tn val="206"/>
                                            </p:cond>
                                          </p:stCondLst>
                                          <p:endCondLst>
                                            <p:cond evt="onStopAudio" delay="0">
                                              <p:tgtEl>
                                                <p:sldTgt/>
                                              </p:tgtEl>
                                            </p:cond>
                                          </p:endCondLst>
                                        </p:cTn>
                                        <p:tgtEl>
                                          <p:sndTgt r:embed="rId4" name="Chimes"/>
                                        </p:tgtEl>
                                      </p:cMediaNode>
                                    </p:audio>
                                  </p:sub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nodeType="clickEffect">
                                  <p:stCondLst>
                                    <p:cond delay="0"/>
                                  </p:stCondLst>
                                  <p:childTnLst>
                                    <p:set>
                                      <p:cBhvr>
                                        <p:cTn id="212" dur="1" fill="hold">
                                          <p:stCondLst>
                                            <p:cond delay="0"/>
                                          </p:stCondLst>
                                        </p:cTn>
                                        <p:tgtEl>
                                          <p:spTgt spid="502820"/>
                                        </p:tgtEl>
                                        <p:attrNameLst>
                                          <p:attrName>style.visibility</p:attrName>
                                        </p:attrNameLst>
                                      </p:cBhvr>
                                      <p:to>
                                        <p:strVal val="visible"/>
                                      </p:to>
                                    </p:set>
                                    <p:animEffect transition="in" filter="wipe(down)">
                                      <p:cBhvr>
                                        <p:cTn id="213" dur="500"/>
                                        <p:tgtEl>
                                          <p:spTgt spid="502820"/>
                                        </p:tgtEl>
                                      </p:cBhvr>
                                    </p:animEffect>
                                  </p:childTnLst>
                                </p:cTn>
                              </p:par>
                            </p:childTnLst>
                          </p:cTn>
                        </p:par>
                        <p:par>
                          <p:cTn id="214" fill="hold" nodeType="afterGroup">
                            <p:stCondLst>
                              <p:cond delay="500"/>
                            </p:stCondLst>
                            <p:childTnLst>
                              <p:par>
                                <p:cTn id="215" presetID="22" presetClass="entr" presetSubtype="4" fill="hold" grpId="0" nodeType="afterEffect">
                                  <p:stCondLst>
                                    <p:cond delay="0"/>
                                  </p:stCondLst>
                                  <p:childTnLst>
                                    <p:set>
                                      <p:cBhvr>
                                        <p:cTn id="216" dur="1" fill="hold">
                                          <p:stCondLst>
                                            <p:cond delay="0"/>
                                          </p:stCondLst>
                                        </p:cTn>
                                        <p:tgtEl>
                                          <p:spTgt spid="502848"/>
                                        </p:tgtEl>
                                        <p:attrNameLst>
                                          <p:attrName>style.visibility</p:attrName>
                                        </p:attrNameLst>
                                      </p:cBhvr>
                                      <p:to>
                                        <p:strVal val="visible"/>
                                      </p:to>
                                    </p:set>
                                    <p:animEffect transition="in" filter="wipe(down)">
                                      <p:cBhvr>
                                        <p:cTn id="217" dur="500"/>
                                        <p:tgtEl>
                                          <p:spTgt spid="502848"/>
                                        </p:tgtEl>
                                      </p:cBhvr>
                                    </p:animEffect>
                                  </p:childTnLst>
                                  <p:subTnLst>
                                    <p:audio>
                                      <p:cMediaNode>
                                        <p:cTn display="0" masterRel="sameClick">
                                          <p:stCondLst>
                                            <p:cond evt="begin" delay="0">
                                              <p:tn val="215"/>
                                            </p:cond>
                                          </p:stCondLst>
                                          <p:endCondLst>
                                            <p:cond evt="onStopAudio" delay="0">
                                              <p:tgtEl>
                                                <p:sldTgt/>
                                              </p:tgtEl>
                                            </p:cond>
                                          </p:endCondLst>
                                        </p:cTn>
                                        <p:tgtEl>
                                          <p:sndTgt r:embed="rId10"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6" grpId="0" build="p" autoUpdateAnimBg="0"/>
      <p:bldP spid="502787" grpId="0" build="p" autoUpdateAnimBg="0" advAuto="1000"/>
      <p:bldP spid="502789" grpId="0" build="p" autoUpdateAnimBg="0"/>
      <p:bldP spid="502803" grpId="0" autoUpdateAnimBg="0"/>
      <p:bldP spid="502804" grpId="0" autoUpdateAnimBg="0"/>
      <p:bldP spid="502805" grpId="0" autoUpdateAnimBg="0"/>
      <p:bldP spid="502806" grpId="0" animBg="1" autoUpdateAnimBg="0"/>
      <p:bldP spid="502808" grpId="0" autoUpdateAnimBg="0"/>
      <p:bldP spid="502812" grpId="0" autoUpdateAnimBg="0"/>
      <p:bldP spid="502813" grpId="0" autoUpdateAnimBg="0"/>
      <p:bldP spid="502814" grpId="0" autoUpdateAnimBg="0"/>
      <p:bldP spid="502815" grpId="0" autoUpdateAnimBg="0"/>
      <p:bldP spid="502816" grpId="0" build="p" autoUpdateAnimBg="0"/>
      <p:bldP spid="502817" grpId="0" animBg="1"/>
      <p:bldP spid="502821" grpId="0" build="p" autoUpdateAnimBg="0"/>
      <p:bldP spid="502822" grpId="0" autoUpdateAnimBg="0"/>
      <p:bldP spid="502823" grpId="0" autoUpdateAnimBg="0"/>
      <p:bldP spid="502824" grpId="0" autoUpdateAnimBg="0"/>
      <p:bldP spid="502825" grpId="0" autoUpdateAnimBg="0"/>
      <p:bldP spid="502826" grpId="0" autoUpdateAnimBg="0"/>
      <p:bldP spid="502827" grpId="0" autoUpdateAnimBg="0"/>
      <p:bldP spid="502831" grpId="0" autoUpdateAnimBg="0"/>
      <p:bldP spid="502832" grpId="0" autoUpdateAnimBg="0"/>
      <p:bldP spid="502833" grpId="0" autoUpdateAnimBg="0"/>
      <p:bldP spid="502835" grpId="0" autoUpdateAnimBg="0"/>
      <p:bldP spid="502836" grpId="0" animBg="1" autoUpdateAnimBg="0"/>
      <p:bldP spid="502848"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9B580AA-C549-714D-B8E7-A67D2E8234C8}"/>
              </a:ext>
            </a:extLst>
          </p:cNvPr>
          <p:cNvSpPr>
            <a:spLocks noGrp="1" noChangeArrowheads="1"/>
          </p:cNvSpPr>
          <p:nvPr>
            <p:ph type="title"/>
          </p:nvPr>
        </p:nvSpPr>
        <p:spPr>
          <a:xfrm>
            <a:off x="630148" y="254286"/>
            <a:ext cx="7772400" cy="762000"/>
          </a:xfrm>
        </p:spPr>
        <p:txBody>
          <a:bodyPr/>
          <a:lstStyle/>
          <a:p>
            <a:pPr eaLnBrk="1" hangingPunct="1"/>
            <a:r>
              <a:rPr lang="en-US" altLang="en-US" dirty="0"/>
              <a:t>Genes on sex chromosomes</a:t>
            </a:r>
          </a:p>
        </p:txBody>
      </p:sp>
      <p:sp>
        <p:nvSpPr>
          <p:cNvPr id="504835" name="Rectangle 3" descr="Rectangle: Click to edit Master text styles&#13;&#10;Second level&#13;&#10;Third level&#13;&#10;Fourth level&#13;&#10;Fifth level">
            <a:extLst>
              <a:ext uri="{FF2B5EF4-FFF2-40B4-BE49-F238E27FC236}">
                <a16:creationId xmlns:a16="http://schemas.microsoft.com/office/drawing/2014/main" id="{E1D8EB1F-92A9-8141-82C7-D416332B5B0E}"/>
              </a:ext>
            </a:extLst>
          </p:cNvPr>
          <p:cNvSpPr>
            <a:spLocks noGrp="1" noChangeArrowheads="1"/>
          </p:cNvSpPr>
          <p:nvPr>
            <p:ph type="body" idx="1"/>
          </p:nvPr>
        </p:nvSpPr>
        <p:spPr>
          <a:xfrm>
            <a:off x="719138" y="1166117"/>
            <a:ext cx="8424862" cy="5486400"/>
          </a:xfrm>
        </p:spPr>
        <p:txBody>
          <a:bodyPr/>
          <a:lstStyle/>
          <a:p>
            <a:pPr eaLnBrk="1" hangingPunct="1"/>
            <a:r>
              <a:rPr lang="en-US" altLang="en-US" dirty="0"/>
              <a:t>Y chromosome</a:t>
            </a:r>
          </a:p>
          <a:p>
            <a:pPr lvl="1" eaLnBrk="1" hangingPunct="1"/>
            <a:r>
              <a:rPr lang="en-US" altLang="en-US" dirty="0">
                <a:ea typeface="ＭＳ Ｐゴシック" panose="020B0600070205080204" pitchFamily="34" charset="-128"/>
              </a:rPr>
              <a:t>few genes other than </a:t>
            </a:r>
            <a:r>
              <a:rPr lang="en-US" altLang="en-US" u="sng" dirty="0">
                <a:solidFill>
                  <a:srgbClr val="CC0000"/>
                </a:solidFill>
                <a:ea typeface="ＭＳ Ｐゴシック" panose="020B0600070205080204" pitchFamily="34" charset="-128"/>
              </a:rPr>
              <a:t>SRY</a:t>
            </a:r>
            <a:endParaRPr lang="en-US" altLang="en-US" dirty="0">
              <a:ea typeface="ＭＳ Ｐゴシック" panose="020B0600070205080204" pitchFamily="34" charset="-128"/>
            </a:endParaRPr>
          </a:p>
          <a:p>
            <a:pPr lvl="2" eaLnBrk="1" hangingPunct="1"/>
            <a:r>
              <a:rPr lang="en-US" altLang="en-US" dirty="0">
                <a:ea typeface="ＭＳ Ｐゴシック" panose="020B0600070205080204" pitchFamily="34" charset="-128"/>
              </a:rPr>
              <a:t>sex-determining region</a:t>
            </a:r>
          </a:p>
          <a:p>
            <a:pPr lvl="2" eaLnBrk="1" hangingPunct="1"/>
            <a:r>
              <a:rPr lang="en-US" altLang="en-US" dirty="0">
                <a:ea typeface="ＭＳ Ｐゴシック" panose="020B0600070205080204" pitchFamily="34" charset="-128"/>
              </a:rPr>
              <a:t>master regulator for maleness</a:t>
            </a:r>
          </a:p>
          <a:p>
            <a:pPr lvl="2" eaLnBrk="1" hangingPunct="1"/>
            <a:r>
              <a:rPr lang="en-US" altLang="en-US" dirty="0">
                <a:ea typeface="ＭＳ Ｐゴシック" panose="020B0600070205080204" pitchFamily="34" charset="-128"/>
              </a:rPr>
              <a:t>turns on genes for production of male hormones</a:t>
            </a:r>
          </a:p>
          <a:p>
            <a:pPr lvl="3" eaLnBrk="1" hangingPunct="1"/>
            <a:r>
              <a:rPr lang="en-US" altLang="en-US" sz="2400" dirty="0">
                <a:ea typeface="ＭＳ Ｐゴシック" panose="020B0600070205080204" pitchFamily="34" charset="-128"/>
              </a:rPr>
              <a:t>many effects = pleiotropy</a:t>
            </a:r>
            <a:r>
              <a:rPr lang="en-US" altLang="en-US" sz="2400" i="1" dirty="0">
                <a:ea typeface="ＭＳ Ｐゴシック" panose="020B0600070205080204" pitchFamily="34" charset="-128"/>
              </a:rPr>
              <a:t>!</a:t>
            </a:r>
            <a:endParaRPr lang="en-US" altLang="en-US" sz="2400" dirty="0">
              <a:ea typeface="ＭＳ Ｐゴシック" panose="020B0600070205080204" pitchFamily="34" charset="-128"/>
            </a:endParaRPr>
          </a:p>
          <a:p>
            <a:pPr eaLnBrk="1" hangingPunct="1"/>
            <a:r>
              <a:rPr lang="en-US" altLang="en-US" dirty="0"/>
              <a:t>X chromosome</a:t>
            </a:r>
          </a:p>
          <a:p>
            <a:pPr lvl="1" eaLnBrk="1" hangingPunct="1"/>
            <a:r>
              <a:rPr lang="en-US" altLang="en-US" dirty="0">
                <a:ea typeface="ＭＳ Ｐゴシック" panose="020B0600070205080204" pitchFamily="34" charset="-128"/>
              </a:rPr>
              <a:t>other genes/traits beyond sex determination</a:t>
            </a:r>
          </a:p>
          <a:p>
            <a:pPr lvl="2" eaLnBrk="1" hangingPunct="1"/>
            <a:r>
              <a:rPr lang="en-US" altLang="en-US" dirty="0">
                <a:ea typeface="ＭＳ Ｐゴシック" panose="020B0600070205080204" pitchFamily="34" charset="-128"/>
              </a:rPr>
              <a:t>mutations:</a:t>
            </a:r>
          </a:p>
          <a:p>
            <a:pPr lvl="3" eaLnBrk="1" hangingPunct="1"/>
            <a:r>
              <a:rPr lang="en-US" altLang="en-US" dirty="0">
                <a:ea typeface="ＭＳ Ｐゴシック" panose="020B0600070205080204" pitchFamily="34" charset="-128"/>
              </a:rPr>
              <a:t>hemophilia</a:t>
            </a:r>
          </a:p>
          <a:p>
            <a:pPr lvl="3" eaLnBrk="1" hangingPunct="1"/>
            <a:r>
              <a:rPr lang="en-US" altLang="en-US" dirty="0">
                <a:ea typeface="ＭＳ Ｐゴシック" panose="020B0600070205080204" pitchFamily="34" charset="-128"/>
              </a:rPr>
              <a:t>Duchenne muscular dystrophy</a:t>
            </a:r>
          </a:p>
          <a:p>
            <a:pPr lvl="3" eaLnBrk="1" hangingPunct="1"/>
            <a:r>
              <a:rPr lang="en-US" altLang="en-US" dirty="0">
                <a:ea typeface="ＭＳ Ｐゴシック" panose="020B0600070205080204" pitchFamily="34" charset="-128"/>
              </a:rPr>
              <a:t>color-blindness</a:t>
            </a:r>
          </a:p>
        </p:txBody>
      </p:sp>
    </p:spTree>
    <p:extLst>
      <p:ext uri="{BB962C8B-B14F-4D97-AF65-F5344CB8AC3E}">
        <p14:creationId xmlns:p14="http://schemas.microsoft.com/office/powerpoint/2010/main" val="2262690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4835">
                                            <p:txEl>
                                              <p:pRg st="1" end="1"/>
                                            </p:txEl>
                                          </p:spTgt>
                                        </p:tgtEl>
                                        <p:attrNameLst>
                                          <p:attrName>style.visibility</p:attrName>
                                        </p:attrNameLst>
                                      </p:cBhvr>
                                      <p:to>
                                        <p:strVal val="visible"/>
                                      </p:to>
                                    </p:set>
                                    <p:anim calcmode="lin" valueType="num">
                                      <p:cBhvr additive="base">
                                        <p:cTn id="7" dur="500" fill="hold"/>
                                        <p:tgtEl>
                                          <p:spTgt spid="50483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483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par>
                                <p:cTn id="9" presetID="2" presetClass="entr" presetSubtype="8" fill="hold" grpId="0" nodeType="withEffect">
                                  <p:stCondLst>
                                    <p:cond delay="0"/>
                                  </p:stCondLst>
                                  <p:childTnLst>
                                    <p:set>
                                      <p:cBhvr>
                                        <p:cTn id="10" dur="1" fill="hold">
                                          <p:stCondLst>
                                            <p:cond delay="0"/>
                                          </p:stCondLst>
                                        </p:cTn>
                                        <p:tgtEl>
                                          <p:spTgt spid="504835">
                                            <p:txEl>
                                              <p:pRg st="2" end="2"/>
                                            </p:txEl>
                                          </p:spTgt>
                                        </p:tgtEl>
                                        <p:attrNameLst>
                                          <p:attrName>style.visibility</p:attrName>
                                        </p:attrNameLst>
                                      </p:cBhvr>
                                      <p:to>
                                        <p:strVal val="visible"/>
                                      </p:to>
                                    </p:set>
                                    <p:anim calcmode="lin" valueType="num">
                                      <p:cBhvr additive="base">
                                        <p:cTn id="11" dur="500" fill="hold"/>
                                        <p:tgtEl>
                                          <p:spTgt spid="50483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483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04835">
                                            <p:txEl>
                                              <p:pRg st="3" end="3"/>
                                            </p:txEl>
                                          </p:spTgt>
                                        </p:tgtEl>
                                        <p:attrNameLst>
                                          <p:attrName>style.visibility</p:attrName>
                                        </p:attrNameLst>
                                      </p:cBhvr>
                                      <p:to>
                                        <p:strVal val="visible"/>
                                      </p:to>
                                    </p:set>
                                    <p:anim calcmode="lin" valueType="num">
                                      <p:cBhvr additive="base">
                                        <p:cTn id="17" dur="500" fill="hold"/>
                                        <p:tgtEl>
                                          <p:spTgt spid="50483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0483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04835">
                                            <p:txEl>
                                              <p:pRg st="4" end="4"/>
                                            </p:txEl>
                                          </p:spTgt>
                                        </p:tgtEl>
                                        <p:attrNameLst>
                                          <p:attrName>style.visibility</p:attrName>
                                        </p:attrNameLst>
                                      </p:cBhvr>
                                      <p:to>
                                        <p:strVal val="visible"/>
                                      </p:to>
                                    </p:set>
                                    <p:anim calcmode="lin" valueType="num">
                                      <p:cBhvr additive="base">
                                        <p:cTn id="23" dur="500" fill="hold"/>
                                        <p:tgtEl>
                                          <p:spTgt spid="50483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483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04835">
                                            <p:txEl>
                                              <p:pRg st="5" end="5"/>
                                            </p:txEl>
                                          </p:spTgt>
                                        </p:tgtEl>
                                        <p:attrNameLst>
                                          <p:attrName>style.visibility</p:attrName>
                                        </p:attrNameLst>
                                      </p:cBhvr>
                                      <p:to>
                                        <p:strVal val="visible"/>
                                      </p:to>
                                    </p:set>
                                    <p:anim calcmode="lin" valueType="num">
                                      <p:cBhvr additive="base">
                                        <p:cTn id="29" dur="500" fill="hold"/>
                                        <p:tgtEl>
                                          <p:spTgt spid="50483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483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04835">
                                            <p:txEl>
                                              <p:pRg st="7" end="7"/>
                                            </p:txEl>
                                          </p:spTgt>
                                        </p:tgtEl>
                                        <p:attrNameLst>
                                          <p:attrName>style.visibility</p:attrName>
                                        </p:attrNameLst>
                                      </p:cBhvr>
                                      <p:to>
                                        <p:strVal val="visible"/>
                                      </p:to>
                                    </p:set>
                                    <p:anim calcmode="lin" valueType="num">
                                      <p:cBhvr additive="base">
                                        <p:cTn id="35" dur="500" fill="hold"/>
                                        <p:tgtEl>
                                          <p:spTgt spid="50483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04835">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04835">
                                            <p:txEl>
                                              <p:pRg st="8" end="8"/>
                                            </p:txEl>
                                          </p:spTgt>
                                        </p:tgtEl>
                                        <p:attrNameLst>
                                          <p:attrName>style.visibility</p:attrName>
                                        </p:attrNameLst>
                                      </p:cBhvr>
                                      <p:to>
                                        <p:strVal val="visible"/>
                                      </p:to>
                                    </p:set>
                                    <p:anim calcmode="lin" valueType="num">
                                      <p:cBhvr additive="base">
                                        <p:cTn id="41" dur="500" fill="hold"/>
                                        <p:tgtEl>
                                          <p:spTgt spid="504835">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04835">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504835">
                                            <p:txEl>
                                              <p:pRg st="9" end="9"/>
                                            </p:txEl>
                                          </p:spTgt>
                                        </p:tgtEl>
                                        <p:attrNameLst>
                                          <p:attrName>style.visibility</p:attrName>
                                        </p:attrNameLst>
                                      </p:cBhvr>
                                      <p:to>
                                        <p:strVal val="visible"/>
                                      </p:to>
                                    </p:set>
                                    <p:anim calcmode="lin" valueType="num">
                                      <p:cBhvr additive="base">
                                        <p:cTn id="45" dur="500" fill="hold"/>
                                        <p:tgtEl>
                                          <p:spTgt spid="504835">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04835">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par>
                                <p:cTn id="47" presetID="2" presetClass="entr" presetSubtype="8" fill="hold" grpId="0" nodeType="withEffect">
                                  <p:stCondLst>
                                    <p:cond delay="0"/>
                                  </p:stCondLst>
                                  <p:childTnLst>
                                    <p:set>
                                      <p:cBhvr>
                                        <p:cTn id="48" dur="1" fill="hold">
                                          <p:stCondLst>
                                            <p:cond delay="0"/>
                                          </p:stCondLst>
                                        </p:cTn>
                                        <p:tgtEl>
                                          <p:spTgt spid="504835">
                                            <p:txEl>
                                              <p:pRg st="10" end="10"/>
                                            </p:txEl>
                                          </p:spTgt>
                                        </p:tgtEl>
                                        <p:attrNameLst>
                                          <p:attrName>style.visibility</p:attrName>
                                        </p:attrNameLst>
                                      </p:cBhvr>
                                      <p:to>
                                        <p:strVal val="visible"/>
                                      </p:to>
                                    </p:set>
                                    <p:anim calcmode="lin" valueType="num">
                                      <p:cBhvr additive="base">
                                        <p:cTn id="49" dur="500" fill="hold"/>
                                        <p:tgtEl>
                                          <p:spTgt spid="504835">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4835">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par>
                                <p:cTn id="51" presetID="2" presetClass="entr" presetSubtype="8" fill="hold" grpId="0" nodeType="withEffect">
                                  <p:stCondLst>
                                    <p:cond delay="0"/>
                                  </p:stCondLst>
                                  <p:childTnLst>
                                    <p:set>
                                      <p:cBhvr>
                                        <p:cTn id="52" dur="1" fill="hold">
                                          <p:stCondLst>
                                            <p:cond delay="0"/>
                                          </p:stCondLst>
                                        </p:cTn>
                                        <p:tgtEl>
                                          <p:spTgt spid="504835">
                                            <p:txEl>
                                              <p:pRg st="11" end="11"/>
                                            </p:txEl>
                                          </p:spTgt>
                                        </p:tgtEl>
                                        <p:attrNameLst>
                                          <p:attrName>style.visibility</p:attrName>
                                        </p:attrNameLst>
                                      </p:cBhvr>
                                      <p:to>
                                        <p:strVal val="visible"/>
                                      </p:to>
                                    </p:set>
                                    <p:anim calcmode="lin" valueType="num">
                                      <p:cBhvr additive="base">
                                        <p:cTn id="53" dur="500" fill="hold"/>
                                        <p:tgtEl>
                                          <p:spTgt spid="504835">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04835">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descr="Rectangle: Click to edit Master text styles&#13;&#10;Second level&#13;&#10;Third level&#13;&#10;Fourth level&#13;&#10;Fifth level">
            <a:extLst>
              <a:ext uri="{FF2B5EF4-FFF2-40B4-BE49-F238E27FC236}">
                <a16:creationId xmlns:a16="http://schemas.microsoft.com/office/drawing/2014/main" id="{DE3ABB89-4CEB-7F44-8587-EB5D38A4050A}"/>
              </a:ext>
            </a:extLst>
          </p:cNvPr>
          <p:cNvSpPr>
            <a:spLocks noGrp="1" noChangeArrowheads="1"/>
          </p:cNvSpPr>
          <p:nvPr>
            <p:ph type="body" idx="1"/>
          </p:nvPr>
        </p:nvSpPr>
        <p:spPr>
          <a:xfrm>
            <a:off x="561975" y="1371600"/>
            <a:ext cx="3248025" cy="4648200"/>
          </a:xfrm>
        </p:spPr>
        <p:txBody>
          <a:bodyPr/>
          <a:lstStyle/>
          <a:p>
            <a:pPr eaLnBrk="1" hangingPunct="1"/>
            <a:r>
              <a:rPr lang="en-US" altLang="en-US"/>
              <a:t>Sex-linked</a:t>
            </a:r>
          </a:p>
          <a:p>
            <a:pPr lvl="1" eaLnBrk="1" hangingPunct="1"/>
            <a:r>
              <a:rPr lang="en-US" altLang="en-US">
                <a:ea typeface="ＭＳ Ｐゴシック" panose="020B0600070205080204" pitchFamily="34" charset="-128"/>
              </a:rPr>
              <a:t>usually means</a:t>
            </a:r>
            <a:br>
              <a:rPr lang="en-US" altLang="en-US">
                <a:ea typeface="ＭＳ Ｐゴシック" panose="020B0600070205080204" pitchFamily="34" charset="-128"/>
              </a:rPr>
            </a:br>
            <a:r>
              <a:rPr lang="en-US" altLang="en-US">
                <a:ea typeface="ＭＳ Ｐゴシック" panose="020B0600070205080204" pitchFamily="34" charset="-128"/>
              </a:rPr>
              <a:t>“</a:t>
            </a:r>
            <a:r>
              <a:rPr lang="en-US" altLang="en-US" u="sng">
                <a:solidFill>
                  <a:srgbClr val="CC0000"/>
                </a:solidFill>
                <a:ea typeface="ＭＳ Ｐゴシック" panose="020B0600070205080204" pitchFamily="34" charset="-128"/>
              </a:rPr>
              <a:t>X-linked</a:t>
            </a:r>
            <a:r>
              <a:rPr lang="en-US" altLang="en-US">
                <a:ea typeface="ＭＳ Ｐゴシック" panose="020B0600070205080204" pitchFamily="34" charset="-128"/>
              </a:rPr>
              <a:t>”</a:t>
            </a:r>
          </a:p>
          <a:p>
            <a:pPr lvl="1" eaLnBrk="1" hangingPunct="1"/>
            <a:r>
              <a:rPr lang="en-US" altLang="en-US">
                <a:ea typeface="ＭＳ Ｐゴシック" panose="020B0600070205080204" pitchFamily="34" charset="-128"/>
              </a:rPr>
              <a:t>more than </a:t>
            </a:r>
            <a:br>
              <a:rPr lang="en-US" altLang="en-US">
                <a:ea typeface="ＭＳ Ｐゴシック" panose="020B0600070205080204" pitchFamily="34" charset="-128"/>
              </a:rPr>
            </a:br>
            <a:r>
              <a:rPr lang="en-US" altLang="en-US">
                <a:ea typeface="ＭＳ Ｐゴシック" panose="020B0600070205080204" pitchFamily="34" charset="-128"/>
              </a:rPr>
              <a:t>60 diseases traced to genes on X chromosome</a:t>
            </a:r>
          </a:p>
        </p:txBody>
      </p:sp>
      <p:grpSp>
        <p:nvGrpSpPr>
          <p:cNvPr id="65539" name="Group 3">
            <a:extLst>
              <a:ext uri="{FF2B5EF4-FFF2-40B4-BE49-F238E27FC236}">
                <a16:creationId xmlns:a16="http://schemas.microsoft.com/office/drawing/2014/main" id="{10D41D9A-DE91-234E-8DE9-457B14D899E4}"/>
              </a:ext>
            </a:extLst>
          </p:cNvPr>
          <p:cNvGrpSpPr>
            <a:grpSpLocks/>
          </p:cNvGrpSpPr>
          <p:nvPr/>
        </p:nvGrpSpPr>
        <p:grpSpPr bwMode="auto">
          <a:xfrm>
            <a:off x="3683000" y="466725"/>
            <a:ext cx="5381625" cy="6308725"/>
            <a:chOff x="1186" y="174"/>
            <a:chExt cx="3390" cy="3974"/>
          </a:xfrm>
        </p:grpSpPr>
        <p:pic>
          <p:nvPicPr>
            <p:cNvPr id="65541" name="Picture 4" descr="13_33">
              <a:extLst>
                <a:ext uri="{FF2B5EF4-FFF2-40B4-BE49-F238E27FC236}">
                  <a16:creationId xmlns:a16="http://schemas.microsoft.com/office/drawing/2014/main" id="{684C1E4A-69CB-754C-AD84-70F2FE077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999" r="17999"/>
            <a:stretch>
              <a:fillRect/>
            </a:stretch>
          </p:blipFill>
          <p:spPr bwMode="auto">
            <a:xfrm>
              <a:off x="1186" y="174"/>
              <a:ext cx="3390" cy="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5">
              <a:extLst>
                <a:ext uri="{FF2B5EF4-FFF2-40B4-BE49-F238E27FC236}">
                  <a16:creationId xmlns:a16="http://schemas.microsoft.com/office/drawing/2014/main" id="{BBFD8953-42B3-5247-AD20-C1D5EE2F322C}"/>
                </a:ext>
              </a:extLst>
            </p:cNvPr>
            <p:cNvSpPr>
              <a:spLocks noChangeArrowheads="1"/>
            </p:cNvSpPr>
            <p:nvPr/>
          </p:nvSpPr>
          <p:spPr bwMode="auto">
            <a:xfrm>
              <a:off x="1372" y="850"/>
              <a:ext cx="117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Duchenne muscular dystrophy</a:t>
              </a:r>
            </a:p>
            <a:p>
              <a:pPr algn="r" eaLnBrk="1" hangingPunct="1">
                <a:lnSpc>
                  <a:spcPct val="85000"/>
                </a:lnSpc>
              </a:pPr>
              <a:r>
                <a:rPr lang="en-US" altLang="en-US" sz="1000" b="1">
                  <a:solidFill>
                    <a:srgbClr val="000000"/>
                  </a:solidFill>
                </a:rPr>
                <a:t>Becker muscular dystrophy</a:t>
              </a:r>
              <a:endParaRPr lang="en-US" altLang="en-US" sz="1000" b="1"/>
            </a:p>
          </p:txBody>
        </p:sp>
        <p:sp>
          <p:nvSpPr>
            <p:cNvPr id="65543" name="Rectangle 6">
              <a:extLst>
                <a:ext uri="{FF2B5EF4-FFF2-40B4-BE49-F238E27FC236}">
                  <a16:creationId xmlns:a16="http://schemas.microsoft.com/office/drawing/2014/main" id="{558FF770-1470-B84C-AA43-9CDE0E4C56BF}"/>
                </a:ext>
              </a:extLst>
            </p:cNvPr>
            <p:cNvSpPr>
              <a:spLocks noChangeArrowheads="1"/>
            </p:cNvSpPr>
            <p:nvPr/>
          </p:nvSpPr>
          <p:spPr bwMode="auto">
            <a:xfrm>
              <a:off x="3146" y="284"/>
              <a:ext cx="1423"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Ichthyosis, X-linked</a:t>
              </a:r>
            </a:p>
            <a:p>
              <a:pPr algn="l" eaLnBrk="1" hangingPunct="1">
                <a:lnSpc>
                  <a:spcPct val="80000"/>
                </a:lnSpc>
              </a:pPr>
              <a:r>
                <a:rPr lang="en-US" altLang="en-US" sz="1000" b="1">
                  <a:solidFill>
                    <a:srgbClr val="000000"/>
                  </a:solidFill>
                </a:rPr>
                <a:t>Placental steroid sulfatase deficiency</a:t>
              </a:r>
            </a:p>
            <a:p>
              <a:pPr algn="l" eaLnBrk="1" hangingPunct="1">
                <a:lnSpc>
                  <a:spcPct val="80000"/>
                </a:lnSpc>
              </a:pPr>
              <a:r>
                <a:rPr lang="en-US" altLang="en-US" sz="1000" b="1">
                  <a:solidFill>
                    <a:srgbClr val="000000"/>
                  </a:solidFill>
                </a:rPr>
                <a:t>Kallmann syndrome</a:t>
              </a:r>
            </a:p>
            <a:p>
              <a:pPr algn="l" eaLnBrk="1" hangingPunct="1">
                <a:lnSpc>
                  <a:spcPct val="80000"/>
                </a:lnSpc>
              </a:pPr>
              <a:r>
                <a:rPr lang="en-US" altLang="en-US" sz="1000" b="1">
                  <a:solidFill>
                    <a:srgbClr val="000000"/>
                  </a:solidFill>
                </a:rPr>
                <a:t>Chondrodysplasia punctata,</a:t>
              </a:r>
            </a:p>
            <a:p>
              <a:pPr algn="l" eaLnBrk="1" hangingPunct="1">
                <a:lnSpc>
                  <a:spcPct val="80000"/>
                </a:lnSpc>
              </a:pPr>
              <a:r>
                <a:rPr lang="en-US" altLang="en-US" sz="1000" b="1">
                  <a:solidFill>
                    <a:srgbClr val="000000"/>
                  </a:solidFill>
                </a:rPr>
                <a:t>     X-linked recessive</a:t>
              </a:r>
              <a:endParaRPr lang="en-US" altLang="en-US" sz="1000" b="1"/>
            </a:p>
          </p:txBody>
        </p:sp>
        <p:sp>
          <p:nvSpPr>
            <p:cNvPr id="65544" name="Rectangle 7">
              <a:extLst>
                <a:ext uri="{FF2B5EF4-FFF2-40B4-BE49-F238E27FC236}">
                  <a16:creationId xmlns:a16="http://schemas.microsoft.com/office/drawing/2014/main" id="{C2F8BC20-C8E2-424A-BB4E-C3529214C3D2}"/>
                </a:ext>
              </a:extLst>
            </p:cNvPr>
            <p:cNvSpPr>
              <a:spLocks noChangeArrowheads="1"/>
            </p:cNvSpPr>
            <p:nvPr/>
          </p:nvSpPr>
          <p:spPr bwMode="auto">
            <a:xfrm>
              <a:off x="3146" y="712"/>
              <a:ext cx="104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Hypophosphatemia</a:t>
              </a:r>
            </a:p>
            <a:p>
              <a:pPr algn="l" eaLnBrk="1" hangingPunct="1">
                <a:lnSpc>
                  <a:spcPct val="80000"/>
                </a:lnSpc>
              </a:pPr>
              <a:r>
                <a:rPr lang="en-US" altLang="en-US" sz="1000" b="1">
                  <a:solidFill>
                    <a:srgbClr val="000000"/>
                  </a:solidFill>
                </a:rPr>
                <a:t>Aicardi syndrome</a:t>
              </a:r>
            </a:p>
            <a:p>
              <a:pPr algn="l" eaLnBrk="1" hangingPunct="1">
                <a:lnSpc>
                  <a:spcPct val="80000"/>
                </a:lnSpc>
              </a:pPr>
              <a:r>
                <a:rPr lang="en-US" altLang="en-US" sz="1000" b="1">
                  <a:solidFill>
                    <a:srgbClr val="000000"/>
                  </a:solidFill>
                </a:rPr>
                <a:t>Hypomagnesemia, X-linked</a:t>
              </a:r>
            </a:p>
            <a:p>
              <a:pPr algn="l" eaLnBrk="1" hangingPunct="1">
                <a:lnSpc>
                  <a:spcPct val="80000"/>
                </a:lnSpc>
              </a:pPr>
              <a:r>
                <a:rPr lang="en-US" altLang="en-US" sz="1000" b="1">
                  <a:solidFill>
                    <a:srgbClr val="000000"/>
                  </a:solidFill>
                </a:rPr>
                <a:t>Ocular albinism</a:t>
              </a:r>
            </a:p>
            <a:p>
              <a:pPr algn="l" eaLnBrk="1" hangingPunct="1">
                <a:lnSpc>
                  <a:spcPct val="80000"/>
                </a:lnSpc>
              </a:pPr>
              <a:r>
                <a:rPr lang="en-US" altLang="en-US" sz="1000" b="1">
                  <a:solidFill>
                    <a:srgbClr val="000000"/>
                  </a:solidFill>
                </a:rPr>
                <a:t>Retinoschisis</a:t>
              </a:r>
              <a:endParaRPr lang="en-US" altLang="en-US" sz="1000" b="1"/>
            </a:p>
          </p:txBody>
        </p:sp>
        <p:sp>
          <p:nvSpPr>
            <p:cNvPr id="65545" name="Rectangle 8">
              <a:extLst>
                <a:ext uri="{FF2B5EF4-FFF2-40B4-BE49-F238E27FC236}">
                  <a16:creationId xmlns:a16="http://schemas.microsoft.com/office/drawing/2014/main" id="{747BB905-7A5F-F442-9516-E31823FA8752}"/>
                </a:ext>
              </a:extLst>
            </p:cNvPr>
            <p:cNvSpPr>
              <a:spLocks noChangeArrowheads="1"/>
            </p:cNvSpPr>
            <p:nvPr/>
          </p:nvSpPr>
          <p:spPr bwMode="auto">
            <a:xfrm>
              <a:off x="3146" y="1163"/>
              <a:ext cx="10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Adrenal hypoplasia</a:t>
              </a:r>
            </a:p>
            <a:p>
              <a:pPr algn="l" eaLnBrk="1" hangingPunct="1">
                <a:lnSpc>
                  <a:spcPct val="80000"/>
                </a:lnSpc>
              </a:pPr>
              <a:r>
                <a:rPr lang="en-US" altLang="en-US" sz="1000" b="1">
                  <a:solidFill>
                    <a:srgbClr val="000000"/>
                  </a:solidFill>
                </a:rPr>
                <a:t>Glycerol kinase deficiency</a:t>
              </a:r>
              <a:endParaRPr lang="en-US" altLang="en-US" sz="1000" b="1"/>
            </a:p>
          </p:txBody>
        </p:sp>
        <p:sp>
          <p:nvSpPr>
            <p:cNvPr id="65546" name="Rectangle 9">
              <a:extLst>
                <a:ext uri="{FF2B5EF4-FFF2-40B4-BE49-F238E27FC236}">
                  <a16:creationId xmlns:a16="http://schemas.microsoft.com/office/drawing/2014/main" id="{7099FDF4-D456-6C4D-B2F0-974293C952CB}"/>
                </a:ext>
              </a:extLst>
            </p:cNvPr>
            <p:cNvSpPr>
              <a:spLocks noChangeArrowheads="1"/>
            </p:cNvSpPr>
            <p:nvPr/>
          </p:nvSpPr>
          <p:spPr bwMode="auto">
            <a:xfrm>
              <a:off x="3146" y="1577"/>
              <a:ext cx="9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Incontinentia pigmenti</a:t>
              </a:r>
            </a:p>
            <a:p>
              <a:pPr algn="l" eaLnBrk="1" hangingPunct="1">
                <a:lnSpc>
                  <a:spcPct val="80000"/>
                </a:lnSpc>
              </a:pPr>
              <a:r>
                <a:rPr lang="en-US" altLang="en-US" sz="1000" b="1">
                  <a:solidFill>
                    <a:srgbClr val="000000"/>
                  </a:solidFill>
                </a:rPr>
                <a:t>Wiskott-Aldrich syndrome</a:t>
              </a:r>
            </a:p>
            <a:p>
              <a:pPr algn="l" eaLnBrk="1" hangingPunct="1">
                <a:lnSpc>
                  <a:spcPct val="80000"/>
                </a:lnSpc>
              </a:pPr>
              <a:r>
                <a:rPr lang="en-US" altLang="en-US" sz="1000" b="1">
                  <a:solidFill>
                    <a:srgbClr val="000000"/>
                  </a:solidFill>
                </a:rPr>
                <a:t>Menkes syndrome</a:t>
              </a:r>
              <a:endParaRPr lang="en-US" altLang="en-US" sz="1000" b="1"/>
            </a:p>
          </p:txBody>
        </p:sp>
        <p:sp>
          <p:nvSpPr>
            <p:cNvPr id="65547" name="Rectangle 10">
              <a:extLst>
                <a:ext uri="{FF2B5EF4-FFF2-40B4-BE49-F238E27FC236}">
                  <a16:creationId xmlns:a16="http://schemas.microsoft.com/office/drawing/2014/main" id="{E4B9FB9C-5778-4D48-A51A-DC9B4438A50A}"/>
                </a:ext>
              </a:extLst>
            </p:cNvPr>
            <p:cNvSpPr>
              <a:spLocks noChangeArrowheads="1"/>
            </p:cNvSpPr>
            <p:nvPr/>
          </p:nvSpPr>
          <p:spPr bwMode="auto">
            <a:xfrm>
              <a:off x="3146" y="2004"/>
              <a:ext cx="1244"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Charcot-Marie-Tooth neuropathy</a:t>
              </a:r>
            </a:p>
            <a:p>
              <a:pPr algn="l" eaLnBrk="1" hangingPunct="1">
                <a:lnSpc>
                  <a:spcPct val="80000"/>
                </a:lnSpc>
              </a:pPr>
              <a:r>
                <a:rPr lang="en-US" altLang="en-US" sz="1000" b="1">
                  <a:solidFill>
                    <a:srgbClr val="000000"/>
                  </a:solidFill>
                </a:rPr>
                <a:t>Choroideremia</a:t>
              </a:r>
            </a:p>
            <a:p>
              <a:pPr algn="l" eaLnBrk="1" hangingPunct="1">
                <a:lnSpc>
                  <a:spcPct val="80000"/>
                </a:lnSpc>
              </a:pPr>
              <a:r>
                <a:rPr lang="en-US" altLang="en-US" sz="1000" b="1">
                  <a:solidFill>
                    <a:srgbClr val="000000"/>
                  </a:solidFill>
                </a:rPr>
                <a:t>Cleft palate, X-linked</a:t>
              </a:r>
            </a:p>
            <a:p>
              <a:pPr algn="l" eaLnBrk="1" hangingPunct="1">
                <a:lnSpc>
                  <a:spcPct val="80000"/>
                </a:lnSpc>
              </a:pPr>
              <a:r>
                <a:rPr lang="en-US" altLang="en-US" sz="1000" b="1">
                  <a:solidFill>
                    <a:srgbClr val="000000"/>
                  </a:solidFill>
                </a:rPr>
                <a:t>Spastic paraplegia, X-linked,</a:t>
              </a:r>
            </a:p>
            <a:p>
              <a:pPr algn="l" eaLnBrk="1" hangingPunct="1">
                <a:lnSpc>
                  <a:spcPct val="80000"/>
                </a:lnSpc>
              </a:pPr>
              <a:r>
                <a:rPr lang="en-US" altLang="en-US" sz="1000" b="1">
                  <a:solidFill>
                    <a:srgbClr val="000000"/>
                  </a:solidFill>
                </a:rPr>
                <a:t>     uncomplicated</a:t>
              </a:r>
            </a:p>
            <a:p>
              <a:pPr algn="l" eaLnBrk="1" hangingPunct="1">
                <a:lnSpc>
                  <a:spcPct val="80000"/>
                </a:lnSpc>
              </a:pPr>
              <a:r>
                <a:rPr lang="en-US" altLang="en-US" sz="1000" b="1">
                  <a:solidFill>
                    <a:srgbClr val="000000"/>
                  </a:solidFill>
                </a:rPr>
                <a:t>Deafness with stapes fixation</a:t>
              </a:r>
              <a:endParaRPr lang="en-US" altLang="en-US" sz="1000" b="1"/>
            </a:p>
          </p:txBody>
        </p:sp>
        <p:sp>
          <p:nvSpPr>
            <p:cNvPr id="65548" name="Rectangle 11">
              <a:extLst>
                <a:ext uri="{FF2B5EF4-FFF2-40B4-BE49-F238E27FC236}">
                  <a16:creationId xmlns:a16="http://schemas.microsoft.com/office/drawing/2014/main" id="{9E443405-811E-F842-A6F6-122135AF19FE}"/>
                </a:ext>
              </a:extLst>
            </p:cNvPr>
            <p:cNvSpPr>
              <a:spLocks noChangeArrowheads="1"/>
            </p:cNvSpPr>
            <p:nvPr/>
          </p:nvSpPr>
          <p:spPr bwMode="auto">
            <a:xfrm>
              <a:off x="3146" y="2501"/>
              <a:ext cx="70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PRPS-related gout</a:t>
              </a:r>
              <a:endParaRPr lang="en-US" altLang="en-US" sz="1000" b="1"/>
            </a:p>
          </p:txBody>
        </p:sp>
        <p:sp>
          <p:nvSpPr>
            <p:cNvPr id="65549" name="Rectangle 12">
              <a:extLst>
                <a:ext uri="{FF2B5EF4-FFF2-40B4-BE49-F238E27FC236}">
                  <a16:creationId xmlns:a16="http://schemas.microsoft.com/office/drawing/2014/main" id="{B111FDD3-0BFB-8E4B-8D7C-265DEBAE5649}"/>
                </a:ext>
              </a:extLst>
            </p:cNvPr>
            <p:cNvSpPr>
              <a:spLocks noChangeArrowheads="1"/>
            </p:cNvSpPr>
            <p:nvPr/>
          </p:nvSpPr>
          <p:spPr bwMode="auto">
            <a:xfrm>
              <a:off x="3146" y="2640"/>
              <a:ext cx="609"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Lowe syndrome</a:t>
              </a:r>
              <a:endParaRPr lang="en-US" altLang="en-US" sz="1000" b="1"/>
            </a:p>
          </p:txBody>
        </p:sp>
        <p:sp>
          <p:nvSpPr>
            <p:cNvPr id="65550" name="Rectangle 13">
              <a:extLst>
                <a:ext uri="{FF2B5EF4-FFF2-40B4-BE49-F238E27FC236}">
                  <a16:creationId xmlns:a16="http://schemas.microsoft.com/office/drawing/2014/main" id="{EDBA8089-5333-C043-9EF8-54E780E9A42D}"/>
                </a:ext>
              </a:extLst>
            </p:cNvPr>
            <p:cNvSpPr>
              <a:spLocks noChangeArrowheads="1"/>
            </p:cNvSpPr>
            <p:nvPr/>
          </p:nvSpPr>
          <p:spPr bwMode="auto">
            <a:xfrm>
              <a:off x="3146" y="2789"/>
              <a:ext cx="90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Lesch-Nyhan syndrome</a:t>
              </a:r>
            </a:p>
            <a:p>
              <a:pPr algn="l" eaLnBrk="1" hangingPunct="1">
                <a:lnSpc>
                  <a:spcPct val="80000"/>
                </a:lnSpc>
              </a:pPr>
              <a:r>
                <a:rPr lang="en-US" altLang="en-US" sz="1000" b="1">
                  <a:solidFill>
                    <a:srgbClr val="000000"/>
                  </a:solidFill>
                </a:rPr>
                <a:t>HPRT-related gout</a:t>
              </a:r>
              <a:endParaRPr lang="en-US" altLang="en-US" sz="1000" b="1"/>
            </a:p>
          </p:txBody>
        </p:sp>
        <p:sp>
          <p:nvSpPr>
            <p:cNvPr id="65551" name="Rectangle 14">
              <a:extLst>
                <a:ext uri="{FF2B5EF4-FFF2-40B4-BE49-F238E27FC236}">
                  <a16:creationId xmlns:a16="http://schemas.microsoft.com/office/drawing/2014/main" id="{CB4CAAFD-3D03-F24A-97CB-8AD14CFC9404}"/>
                </a:ext>
              </a:extLst>
            </p:cNvPr>
            <p:cNvSpPr>
              <a:spLocks noChangeArrowheads="1"/>
            </p:cNvSpPr>
            <p:nvPr/>
          </p:nvSpPr>
          <p:spPr bwMode="auto">
            <a:xfrm>
              <a:off x="3146" y="2980"/>
              <a:ext cx="66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Hunter syndrome</a:t>
              </a:r>
            </a:p>
            <a:p>
              <a:pPr algn="l" eaLnBrk="1" hangingPunct="1">
                <a:lnSpc>
                  <a:spcPct val="80000"/>
                </a:lnSpc>
              </a:pPr>
              <a:r>
                <a:rPr lang="en-US" altLang="en-US" sz="1000" b="1">
                  <a:solidFill>
                    <a:srgbClr val="000000"/>
                  </a:solidFill>
                </a:rPr>
                <a:t>Hemophilia B</a:t>
              </a:r>
              <a:endParaRPr lang="en-US" altLang="en-US" sz="1000" b="1"/>
            </a:p>
          </p:txBody>
        </p:sp>
        <p:sp>
          <p:nvSpPr>
            <p:cNvPr id="65552" name="Rectangle 15">
              <a:extLst>
                <a:ext uri="{FF2B5EF4-FFF2-40B4-BE49-F238E27FC236}">
                  <a16:creationId xmlns:a16="http://schemas.microsoft.com/office/drawing/2014/main" id="{96BA0D59-48F4-7049-9ED1-183975E4B555}"/>
                </a:ext>
              </a:extLst>
            </p:cNvPr>
            <p:cNvSpPr>
              <a:spLocks noChangeArrowheads="1"/>
            </p:cNvSpPr>
            <p:nvPr/>
          </p:nvSpPr>
          <p:spPr bwMode="auto">
            <a:xfrm>
              <a:off x="3146" y="3147"/>
              <a:ext cx="1378" cy="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Hemophilia A</a:t>
              </a:r>
            </a:p>
            <a:p>
              <a:pPr algn="l" eaLnBrk="1" hangingPunct="1">
                <a:lnSpc>
                  <a:spcPct val="80000"/>
                </a:lnSpc>
              </a:pPr>
              <a:r>
                <a:rPr lang="en-US" altLang="en-US" sz="1000" b="1">
                  <a:solidFill>
                    <a:srgbClr val="000000"/>
                  </a:solidFill>
                </a:rPr>
                <a:t>G6PD deficiency: favism</a:t>
              </a:r>
            </a:p>
            <a:p>
              <a:pPr algn="l" eaLnBrk="1" hangingPunct="1">
                <a:lnSpc>
                  <a:spcPct val="80000"/>
                </a:lnSpc>
              </a:pPr>
              <a:r>
                <a:rPr lang="en-US" altLang="en-US" sz="1000" b="1">
                  <a:solidFill>
                    <a:srgbClr val="000000"/>
                  </a:solidFill>
                </a:rPr>
                <a:t>Drug-sensitive anemia</a:t>
              </a:r>
            </a:p>
            <a:p>
              <a:pPr algn="l" eaLnBrk="1" hangingPunct="1">
                <a:lnSpc>
                  <a:spcPct val="80000"/>
                </a:lnSpc>
              </a:pPr>
              <a:r>
                <a:rPr lang="en-US" altLang="en-US" sz="1000" b="1">
                  <a:solidFill>
                    <a:srgbClr val="000000"/>
                  </a:solidFill>
                </a:rPr>
                <a:t>Chronic hemolytic anemia</a:t>
              </a:r>
            </a:p>
            <a:p>
              <a:pPr algn="l" eaLnBrk="1" hangingPunct="1">
                <a:lnSpc>
                  <a:spcPct val="80000"/>
                </a:lnSpc>
              </a:pPr>
              <a:r>
                <a:rPr lang="en-US" altLang="en-US" sz="1000" b="1">
                  <a:solidFill>
                    <a:srgbClr val="000000"/>
                  </a:solidFill>
                </a:rPr>
                <a:t>Manic-depressive illness, X-linked</a:t>
              </a:r>
            </a:p>
            <a:p>
              <a:pPr algn="l" eaLnBrk="1" hangingPunct="1">
                <a:lnSpc>
                  <a:spcPct val="80000"/>
                </a:lnSpc>
              </a:pPr>
              <a:r>
                <a:rPr lang="en-US" altLang="en-US" sz="1000" b="1">
                  <a:solidFill>
                    <a:srgbClr val="000000"/>
                  </a:solidFill>
                </a:rPr>
                <a:t>Colorblindness, (several forms)</a:t>
              </a:r>
            </a:p>
            <a:p>
              <a:pPr algn="l" eaLnBrk="1" hangingPunct="1">
                <a:lnSpc>
                  <a:spcPct val="80000"/>
                </a:lnSpc>
              </a:pPr>
              <a:r>
                <a:rPr lang="en-US" altLang="en-US" sz="1000" b="1">
                  <a:solidFill>
                    <a:srgbClr val="000000"/>
                  </a:solidFill>
                </a:rPr>
                <a:t>Dyskeratosis congenita</a:t>
              </a:r>
            </a:p>
            <a:p>
              <a:pPr algn="l" eaLnBrk="1" hangingPunct="1">
                <a:lnSpc>
                  <a:spcPct val="80000"/>
                </a:lnSpc>
              </a:pPr>
              <a:r>
                <a:rPr lang="en-US" altLang="en-US" sz="1000" b="1">
                  <a:solidFill>
                    <a:srgbClr val="000000"/>
                  </a:solidFill>
                </a:rPr>
                <a:t>TKCR syndrome</a:t>
              </a:r>
            </a:p>
            <a:p>
              <a:pPr algn="l" eaLnBrk="1" hangingPunct="1">
                <a:lnSpc>
                  <a:spcPct val="80000"/>
                </a:lnSpc>
              </a:pPr>
              <a:r>
                <a:rPr lang="en-US" altLang="en-US" sz="1000" b="1">
                  <a:solidFill>
                    <a:srgbClr val="000000"/>
                  </a:solidFill>
                </a:rPr>
                <a:t>Adrenoleukodystrophy</a:t>
              </a:r>
            </a:p>
            <a:p>
              <a:pPr algn="l" eaLnBrk="1" hangingPunct="1">
                <a:lnSpc>
                  <a:spcPct val="80000"/>
                </a:lnSpc>
              </a:pPr>
              <a:r>
                <a:rPr lang="en-US" altLang="en-US" sz="1000" b="1">
                  <a:solidFill>
                    <a:srgbClr val="000000"/>
                  </a:solidFill>
                </a:rPr>
                <a:t>Adrenomyeloneuropathy</a:t>
              </a:r>
            </a:p>
            <a:p>
              <a:pPr algn="l" eaLnBrk="1" hangingPunct="1">
                <a:lnSpc>
                  <a:spcPct val="80000"/>
                </a:lnSpc>
              </a:pPr>
              <a:r>
                <a:rPr lang="en-US" altLang="en-US" sz="1000" b="1">
                  <a:solidFill>
                    <a:srgbClr val="000000"/>
                  </a:solidFill>
                </a:rPr>
                <a:t>Emery-Dreifuss muscular dystrophy</a:t>
              </a:r>
            </a:p>
            <a:p>
              <a:pPr algn="l" eaLnBrk="1" hangingPunct="1">
                <a:lnSpc>
                  <a:spcPct val="80000"/>
                </a:lnSpc>
              </a:pPr>
              <a:r>
                <a:rPr lang="en-US" altLang="en-US" sz="1000" b="1">
                  <a:solidFill>
                    <a:srgbClr val="000000"/>
                  </a:solidFill>
                </a:rPr>
                <a:t>Diabetes insipidus, renal</a:t>
              </a:r>
            </a:p>
            <a:p>
              <a:pPr algn="l" eaLnBrk="1" hangingPunct="1">
                <a:lnSpc>
                  <a:spcPct val="80000"/>
                </a:lnSpc>
              </a:pPr>
              <a:r>
                <a:rPr lang="en-US" altLang="en-US" sz="1000" b="1">
                  <a:solidFill>
                    <a:srgbClr val="000000"/>
                  </a:solidFill>
                </a:rPr>
                <a:t>Myotubular myopathy, X-linked</a:t>
              </a:r>
              <a:endParaRPr lang="en-US" altLang="en-US" sz="1000" b="1"/>
            </a:p>
          </p:txBody>
        </p:sp>
        <p:sp>
          <p:nvSpPr>
            <p:cNvPr id="65553" name="Rectangle 16">
              <a:extLst>
                <a:ext uri="{FF2B5EF4-FFF2-40B4-BE49-F238E27FC236}">
                  <a16:creationId xmlns:a16="http://schemas.microsoft.com/office/drawing/2014/main" id="{4D1E45D4-B681-8245-B01D-650AC1A4CF8A}"/>
                </a:ext>
              </a:extLst>
            </p:cNvPr>
            <p:cNvSpPr>
              <a:spLocks noChangeArrowheads="1"/>
            </p:cNvSpPr>
            <p:nvPr/>
          </p:nvSpPr>
          <p:spPr bwMode="auto">
            <a:xfrm>
              <a:off x="3146" y="1880"/>
              <a:ext cx="86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Androgen insensitivity</a:t>
              </a:r>
              <a:endParaRPr lang="en-US" altLang="en-US" sz="1000" b="1"/>
            </a:p>
          </p:txBody>
        </p:sp>
        <p:sp>
          <p:nvSpPr>
            <p:cNvPr id="65554" name="Rectangle 17">
              <a:extLst>
                <a:ext uri="{FF2B5EF4-FFF2-40B4-BE49-F238E27FC236}">
                  <a16:creationId xmlns:a16="http://schemas.microsoft.com/office/drawing/2014/main" id="{B7C9CB59-3BD5-6F48-9397-95E0FDF39B09}"/>
                </a:ext>
              </a:extLst>
            </p:cNvPr>
            <p:cNvSpPr>
              <a:spLocks noChangeArrowheads="1"/>
            </p:cNvSpPr>
            <p:nvPr/>
          </p:nvSpPr>
          <p:spPr bwMode="auto">
            <a:xfrm>
              <a:off x="1326" y="1080"/>
              <a:ext cx="1219"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Chronic granulomatous disease</a:t>
              </a:r>
            </a:p>
            <a:p>
              <a:pPr algn="r" eaLnBrk="1" hangingPunct="1">
                <a:lnSpc>
                  <a:spcPct val="85000"/>
                </a:lnSpc>
              </a:pPr>
              <a:r>
                <a:rPr lang="en-US" altLang="en-US" sz="1000" b="1">
                  <a:solidFill>
                    <a:srgbClr val="000000"/>
                  </a:solidFill>
                </a:rPr>
                <a:t>Retinitis pigmentosa-3</a:t>
              </a:r>
              <a:endParaRPr lang="en-US" altLang="en-US" sz="1000" b="1"/>
            </a:p>
          </p:txBody>
        </p:sp>
        <p:sp>
          <p:nvSpPr>
            <p:cNvPr id="65555" name="Rectangle 18">
              <a:extLst>
                <a:ext uri="{FF2B5EF4-FFF2-40B4-BE49-F238E27FC236}">
                  <a16:creationId xmlns:a16="http://schemas.microsoft.com/office/drawing/2014/main" id="{561262F2-6DC9-CB4D-9461-A459DD463864}"/>
                </a:ext>
              </a:extLst>
            </p:cNvPr>
            <p:cNvSpPr>
              <a:spLocks noChangeArrowheads="1"/>
            </p:cNvSpPr>
            <p:nvPr/>
          </p:nvSpPr>
          <p:spPr bwMode="auto">
            <a:xfrm>
              <a:off x="1687" y="1296"/>
              <a:ext cx="85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Norrie disease</a:t>
              </a:r>
            </a:p>
            <a:p>
              <a:pPr algn="r" eaLnBrk="1" hangingPunct="1">
                <a:lnSpc>
                  <a:spcPct val="85000"/>
                </a:lnSpc>
              </a:pPr>
              <a:r>
                <a:rPr lang="en-US" altLang="en-US" sz="1000" b="1">
                  <a:solidFill>
                    <a:srgbClr val="000000"/>
                  </a:solidFill>
                </a:rPr>
                <a:t>Retinitis pigmentosa-2</a:t>
              </a:r>
              <a:endParaRPr lang="en-US" altLang="en-US" sz="1000" b="1"/>
            </a:p>
          </p:txBody>
        </p:sp>
        <p:sp>
          <p:nvSpPr>
            <p:cNvPr id="65556" name="Rectangle 19">
              <a:extLst>
                <a:ext uri="{FF2B5EF4-FFF2-40B4-BE49-F238E27FC236}">
                  <a16:creationId xmlns:a16="http://schemas.microsoft.com/office/drawing/2014/main" id="{66B1BE29-F9B7-624E-8F62-02A73F0D0C4D}"/>
                </a:ext>
              </a:extLst>
            </p:cNvPr>
            <p:cNvSpPr>
              <a:spLocks noChangeArrowheads="1"/>
            </p:cNvSpPr>
            <p:nvPr/>
          </p:nvSpPr>
          <p:spPr bwMode="auto">
            <a:xfrm>
              <a:off x="1264" y="1960"/>
              <a:ext cx="1281" cy="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Sideroblastic anemia</a:t>
              </a:r>
            </a:p>
            <a:p>
              <a:pPr algn="r" eaLnBrk="1" hangingPunct="1">
                <a:lnSpc>
                  <a:spcPct val="85000"/>
                </a:lnSpc>
              </a:pPr>
              <a:r>
                <a:rPr lang="en-US" altLang="en-US" sz="1000" b="1">
                  <a:solidFill>
                    <a:srgbClr val="000000"/>
                  </a:solidFill>
                </a:rPr>
                <a:t>Aarskog-Scott syndrome</a:t>
              </a:r>
            </a:p>
            <a:p>
              <a:pPr algn="r" eaLnBrk="1" hangingPunct="1">
                <a:lnSpc>
                  <a:spcPct val="85000"/>
                </a:lnSpc>
              </a:pPr>
              <a:r>
                <a:rPr lang="en-US" altLang="en-US" sz="1000" b="1">
                  <a:solidFill>
                    <a:srgbClr val="000000"/>
                  </a:solidFill>
                </a:rPr>
                <a:t>PGK deficiency hemolytic anemia</a:t>
              </a:r>
              <a:endParaRPr lang="en-US" altLang="en-US" sz="1000" b="1"/>
            </a:p>
            <a:p>
              <a:pPr algn="r" eaLnBrk="1" hangingPunct="1">
                <a:lnSpc>
                  <a:spcPct val="85000"/>
                </a:lnSpc>
              </a:pPr>
              <a:endParaRPr lang="en-US" altLang="en-US" sz="1000" b="1"/>
            </a:p>
            <a:p>
              <a:pPr algn="r" eaLnBrk="1" hangingPunct="1">
                <a:lnSpc>
                  <a:spcPct val="85000"/>
                </a:lnSpc>
              </a:pPr>
              <a:endParaRPr lang="en-US" altLang="en-US" sz="1000" b="1"/>
            </a:p>
          </p:txBody>
        </p:sp>
        <p:sp>
          <p:nvSpPr>
            <p:cNvPr id="65557" name="Rectangle 20">
              <a:extLst>
                <a:ext uri="{FF2B5EF4-FFF2-40B4-BE49-F238E27FC236}">
                  <a16:creationId xmlns:a16="http://schemas.microsoft.com/office/drawing/2014/main" id="{FECED254-EB98-A148-8BFF-7032D237FE39}"/>
                </a:ext>
              </a:extLst>
            </p:cNvPr>
            <p:cNvSpPr>
              <a:spLocks noChangeArrowheads="1"/>
            </p:cNvSpPr>
            <p:nvPr/>
          </p:nvSpPr>
          <p:spPr bwMode="auto">
            <a:xfrm>
              <a:off x="1253" y="2293"/>
              <a:ext cx="123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000" b="1">
                  <a:solidFill>
                    <a:srgbClr val="000000"/>
                  </a:solidFill>
                </a:rPr>
                <a:t>Anhidrotic ectodermal dysplasia</a:t>
              </a:r>
              <a:endParaRPr lang="en-US" altLang="en-US" sz="1000" b="1"/>
            </a:p>
          </p:txBody>
        </p:sp>
        <p:sp>
          <p:nvSpPr>
            <p:cNvPr id="65558" name="Rectangle 21">
              <a:extLst>
                <a:ext uri="{FF2B5EF4-FFF2-40B4-BE49-F238E27FC236}">
                  <a16:creationId xmlns:a16="http://schemas.microsoft.com/office/drawing/2014/main" id="{80EE0A64-C829-504C-9FC7-922FC9E2F554}"/>
                </a:ext>
              </a:extLst>
            </p:cNvPr>
            <p:cNvSpPr>
              <a:spLocks noChangeArrowheads="1"/>
            </p:cNvSpPr>
            <p:nvPr/>
          </p:nvSpPr>
          <p:spPr bwMode="auto">
            <a:xfrm>
              <a:off x="1713" y="2449"/>
              <a:ext cx="83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Agammaglobulinemia</a:t>
              </a:r>
            </a:p>
            <a:p>
              <a:pPr algn="r" eaLnBrk="1" hangingPunct="1">
                <a:lnSpc>
                  <a:spcPct val="85000"/>
                </a:lnSpc>
              </a:pPr>
              <a:r>
                <a:rPr lang="en-US" altLang="en-US" sz="1000" b="1">
                  <a:solidFill>
                    <a:srgbClr val="000000"/>
                  </a:solidFill>
                </a:rPr>
                <a:t>Kennedy disease</a:t>
              </a:r>
              <a:endParaRPr lang="en-US" altLang="en-US" sz="1000" b="1"/>
            </a:p>
          </p:txBody>
        </p:sp>
        <p:sp>
          <p:nvSpPr>
            <p:cNvPr id="65559" name="Rectangle 22">
              <a:extLst>
                <a:ext uri="{FF2B5EF4-FFF2-40B4-BE49-F238E27FC236}">
                  <a16:creationId xmlns:a16="http://schemas.microsoft.com/office/drawing/2014/main" id="{FAB5A01C-4EBB-2848-8ACE-814C9629CC99}"/>
                </a:ext>
              </a:extLst>
            </p:cNvPr>
            <p:cNvSpPr>
              <a:spLocks noChangeArrowheads="1"/>
            </p:cNvSpPr>
            <p:nvPr/>
          </p:nvSpPr>
          <p:spPr bwMode="auto">
            <a:xfrm>
              <a:off x="1393" y="2659"/>
              <a:ext cx="1152"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Pelizaeus-Merzbacher disease</a:t>
              </a:r>
            </a:p>
            <a:p>
              <a:pPr algn="r" eaLnBrk="1" hangingPunct="1">
                <a:lnSpc>
                  <a:spcPct val="85000"/>
                </a:lnSpc>
              </a:pPr>
              <a:r>
                <a:rPr lang="en-US" altLang="en-US" sz="1000" b="1">
                  <a:solidFill>
                    <a:srgbClr val="000000"/>
                  </a:solidFill>
                </a:rPr>
                <a:t>Alport syndrome</a:t>
              </a:r>
            </a:p>
            <a:p>
              <a:pPr algn="r" eaLnBrk="1" hangingPunct="1">
                <a:lnSpc>
                  <a:spcPct val="85000"/>
                </a:lnSpc>
              </a:pPr>
              <a:r>
                <a:rPr lang="en-US" altLang="en-US" sz="1000" b="1">
                  <a:solidFill>
                    <a:srgbClr val="000000"/>
                  </a:solidFill>
                </a:rPr>
                <a:t>Fabry disease</a:t>
              </a:r>
              <a:endParaRPr lang="en-US" altLang="en-US" sz="1000" b="1"/>
            </a:p>
          </p:txBody>
        </p:sp>
        <p:sp>
          <p:nvSpPr>
            <p:cNvPr id="65560" name="Rectangle 23">
              <a:extLst>
                <a:ext uri="{FF2B5EF4-FFF2-40B4-BE49-F238E27FC236}">
                  <a16:creationId xmlns:a16="http://schemas.microsoft.com/office/drawing/2014/main" id="{9CAF7F10-2B0B-D145-8120-0F4467BEE540}"/>
                </a:ext>
              </a:extLst>
            </p:cNvPr>
            <p:cNvSpPr>
              <a:spLocks noChangeArrowheads="1"/>
            </p:cNvSpPr>
            <p:nvPr/>
          </p:nvSpPr>
          <p:spPr bwMode="auto">
            <a:xfrm>
              <a:off x="1372" y="3358"/>
              <a:ext cx="1116"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000" b="1">
                  <a:solidFill>
                    <a:srgbClr val="000000"/>
                  </a:solidFill>
                </a:rPr>
                <a:t>Albinism-deafness syndrome</a:t>
              </a:r>
              <a:endParaRPr lang="en-US" altLang="en-US" sz="1000" b="1"/>
            </a:p>
          </p:txBody>
        </p:sp>
        <p:sp>
          <p:nvSpPr>
            <p:cNvPr id="65561" name="Rectangle 24">
              <a:extLst>
                <a:ext uri="{FF2B5EF4-FFF2-40B4-BE49-F238E27FC236}">
                  <a16:creationId xmlns:a16="http://schemas.microsoft.com/office/drawing/2014/main" id="{38583C76-5553-CA49-948B-86AE8E0E398D}"/>
                </a:ext>
              </a:extLst>
            </p:cNvPr>
            <p:cNvSpPr>
              <a:spLocks noChangeArrowheads="1"/>
            </p:cNvSpPr>
            <p:nvPr/>
          </p:nvSpPr>
          <p:spPr bwMode="auto">
            <a:xfrm>
              <a:off x="1740" y="3513"/>
              <a:ext cx="747"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5000"/>
                </a:lnSpc>
              </a:pPr>
              <a:r>
                <a:rPr lang="en-US" altLang="en-US" sz="1000" b="1">
                  <a:solidFill>
                    <a:srgbClr val="000000"/>
                  </a:solidFill>
                </a:rPr>
                <a:t>Fragile-X syndrome</a:t>
              </a:r>
              <a:endParaRPr lang="en-US" altLang="en-US" sz="1000" b="1"/>
            </a:p>
          </p:txBody>
        </p:sp>
        <p:sp>
          <p:nvSpPr>
            <p:cNvPr id="65562" name="Rectangle 25">
              <a:extLst>
                <a:ext uri="{FF2B5EF4-FFF2-40B4-BE49-F238E27FC236}">
                  <a16:creationId xmlns:a16="http://schemas.microsoft.com/office/drawing/2014/main" id="{0F282E0E-01D0-194E-86B4-4A1BA7E898AE}"/>
                </a:ext>
              </a:extLst>
            </p:cNvPr>
            <p:cNvSpPr>
              <a:spLocks noChangeArrowheads="1"/>
            </p:cNvSpPr>
            <p:nvPr/>
          </p:nvSpPr>
          <p:spPr bwMode="auto">
            <a:xfrm>
              <a:off x="1371" y="2978"/>
              <a:ext cx="11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5000"/>
                </a:lnSpc>
              </a:pPr>
              <a:r>
                <a:rPr lang="en-US" altLang="en-US" sz="1000" b="1">
                  <a:solidFill>
                    <a:srgbClr val="000000"/>
                  </a:solidFill>
                </a:rPr>
                <a:t>Immunodeficiency, X-linked,</a:t>
              </a:r>
            </a:p>
            <a:p>
              <a:pPr algn="r" eaLnBrk="1" hangingPunct="1">
                <a:lnSpc>
                  <a:spcPct val="85000"/>
                </a:lnSpc>
              </a:pPr>
              <a:r>
                <a:rPr lang="en-US" altLang="en-US" sz="1000" b="1">
                  <a:solidFill>
                    <a:srgbClr val="000000"/>
                  </a:solidFill>
                </a:rPr>
                <a:t>with hyper IgM</a:t>
              </a:r>
            </a:p>
            <a:p>
              <a:pPr algn="r" eaLnBrk="1" hangingPunct="1">
                <a:lnSpc>
                  <a:spcPct val="85000"/>
                </a:lnSpc>
              </a:pPr>
              <a:r>
                <a:rPr lang="en-US" altLang="en-US" sz="1000" b="1">
                  <a:solidFill>
                    <a:srgbClr val="000000"/>
                  </a:solidFill>
                </a:rPr>
                <a:t>Lymphoproliferative syndrome</a:t>
              </a:r>
              <a:endParaRPr lang="en-US" altLang="en-US" sz="1000" b="1"/>
            </a:p>
          </p:txBody>
        </p:sp>
        <p:sp>
          <p:nvSpPr>
            <p:cNvPr id="65563" name="Rectangle 26">
              <a:extLst>
                <a:ext uri="{FF2B5EF4-FFF2-40B4-BE49-F238E27FC236}">
                  <a16:creationId xmlns:a16="http://schemas.microsoft.com/office/drawing/2014/main" id="{E7EC89FF-3C1B-794F-9548-9EA2298A2BC7}"/>
                </a:ext>
              </a:extLst>
            </p:cNvPr>
            <p:cNvSpPr>
              <a:spLocks noChangeArrowheads="1"/>
            </p:cNvSpPr>
            <p:nvPr/>
          </p:nvSpPr>
          <p:spPr bwMode="auto">
            <a:xfrm>
              <a:off x="3146" y="1357"/>
              <a:ext cx="105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80000"/>
                </a:lnSpc>
              </a:pPr>
              <a:r>
                <a:rPr lang="en-US" altLang="en-US" sz="1000" b="1">
                  <a:solidFill>
                    <a:srgbClr val="000000"/>
                  </a:solidFill>
                </a:rPr>
                <a:t>Ornithine transcarbamylase</a:t>
              </a:r>
            </a:p>
            <a:p>
              <a:pPr algn="l" eaLnBrk="1" hangingPunct="1">
                <a:lnSpc>
                  <a:spcPct val="80000"/>
                </a:lnSpc>
              </a:pPr>
              <a:r>
                <a:rPr lang="en-US" altLang="en-US" sz="1000" b="1">
                  <a:solidFill>
                    <a:srgbClr val="000000"/>
                  </a:solidFill>
                </a:rPr>
                <a:t>     deficiency</a:t>
              </a:r>
              <a:endParaRPr lang="en-US" altLang="en-US" sz="1000" b="1"/>
            </a:p>
          </p:txBody>
        </p:sp>
        <p:sp>
          <p:nvSpPr>
            <p:cNvPr id="65564" name="Line 27">
              <a:extLst>
                <a:ext uri="{FF2B5EF4-FFF2-40B4-BE49-F238E27FC236}">
                  <a16:creationId xmlns:a16="http://schemas.microsoft.com/office/drawing/2014/main" id="{8C8BA661-592E-3442-9202-F9138A0933B0}"/>
                </a:ext>
              </a:extLst>
            </p:cNvPr>
            <p:cNvSpPr>
              <a:spLocks noChangeShapeType="1"/>
            </p:cNvSpPr>
            <p:nvPr/>
          </p:nvSpPr>
          <p:spPr bwMode="auto">
            <a:xfrm>
              <a:off x="2647" y="110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5" name="Line 28">
              <a:extLst>
                <a:ext uri="{FF2B5EF4-FFF2-40B4-BE49-F238E27FC236}">
                  <a16:creationId xmlns:a16="http://schemas.microsoft.com/office/drawing/2014/main" id="{A82A491F-DB54-2F40-8F85-2F3CC3FB830C}"/>
                </a:ext>
              </a:extLst>
            </p:cNvPr>
            <p:cNvSpPr>
              <a:spLocks noChangeShapeType="1"/>
            </p:cNvSpPr>
            <p:nvPr/>
          </p:nvSpPr>
          <p:spPr bwMode="auto">
            <a:xfrm flipV="1">
              <a:off x="2647" y="1106"/>
              <a:ext cx="1" cy="1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6" name="Line 29">
              <a:extLst>
                <a:ext uri="{FF2B5EF4-FFF2-40B4-BE49-F238E27FC236}">
                  <a16:creationId xmlns:a16="http://schemas.microsoft.com/office/drawing/2014/main" id="{82655ADB-D7F3-784B-BFAF-CDA5FE23EED1}"/>
                </a:ext>
              </a:extLst>
            </p:cNvPr>
            <p:cNvSpPr>
              <a:spLocks noChangeShapeType="1"/>
            </p:cNvSpPr>
            <p:nvPr/>
          </p:nvSpPr>
          <p:spPr bwMode="auto">
            <a:xfrm flipH="1">
              <a:off x="2647" y="1279"/>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7" name="Line 30">
              <a:extLst>
                <a:ext uri="{FF2B5EF4-FFF2-40B4-BE49-F238E27FC236}">
                  <a16:creationId xmlns:a16="http://schemas.microsoft.com/office/drawing/2014/main" id="{DD35A935-D689-794E-A563-4C4F1E00C587}"/>
                </a:ext>
              </a:extLst>
            </p:cNvPr>
            <p:cNvSpPr>
              <a:spLocks noChangeShapeType="1"/>
            </p:cNvSpPr>
            <p:nvPr/>
          </p:nvSpPr>
          <p:spPr bwMode="auto">
            <a:xfrm>
              <a:off x="2647" y="1337"/>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8" name="Line 31">
              <a:extLst>
                <a:ext uri="{FF2B5EF4-FFF2-40B4-BE49-F238E27FC236}">
                  <a16:creationId xmlns:a16="http://schemas.microsoft.com/office/drawing/2014/main" id="{997AC9DE-6DF4-654A-BDC8-831CDE2A21FA}"/>
                </a:ext>
              </a:extLst>
            </p:cNvPr>
            <p:cNvSpPr>
              <a:spLocks noChangeShapeType="1"/>
            </p:cNvSpPr>
            <p:nvPr/>
          </p:nvSpPr>
          <p:spPr bwMode="auto">
            <a:xfrm flipV="1">
              <a:off x="2647" y="1337"/>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9" name="Line 32">
              <a:extLst>
                <a:ext uri="{FF2B5EF4-FFF2-40B4-BE49-F238E27FC236}">
                  <a16:creationId xmlns:a16="http://schemas.microsoft.com/office/drawing/2014/main" id="{AD97A9DD-8650-A748-9476-E24E30BC7E16}"/>
                </a:ext>
              </a:extLst>
            </p:cNvPr>
            <p:cNvSpPr>
              <a:spLocks noChangeShapeType="1"/>
            </p:cNvSpPr>
            <p:nvPr/>
          </p:nvSpPr>
          <p:spPr bwMode="auto">
            <a:xfrm flipH="1">
              <a:off x="2647" y="1421"/>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0" name="Line 33">
              <a:extLst>
                <a:ext uri="{FF2B5EF4-FFF2-40B4-BE49-F238E27FC236}">
                  <a16:creationId xmlns:a16="http://schemas.microsoft.com/office/drawing/2014/main" id="{4CDE7593-7FE8-3047-BD17-780AFBDAE190}"/>
                </a:ext>
              </a:extLst>
            </p:cNvPr>
            <p:cNvSpPr>
              <a:spLocks noChangeShapeType="1"/>
            </p:cNvSpPr>
            <p:nvPr/>
          </p:nvSpPr>
          <p:spPr bwMode="auto">
            <a:xfrm>
              <a:off x="2647" y="1981"/>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1" name="Line 34">
              <a:extLst>
                <a:ext uri="{FF2B5EF4-FFF2-40B4-BE49-F238E27FC236}">
                  <a16:creationId xmlns:a16="http://schemas.microsoft.com/office/drawing/2014/main" id="{23DCA5A7-752D-6842-823C-8CE3262F0B1E}"/>
                </a:ext>
              </a:extLst>
            </p:cNvPr>
            <p:cNvSpPr>
              <a:spLocks noChangeShapeType="1"/>
            </p:cNvSpPr>
            <p:nvPr/>
          </p:nvSpPr>
          <p:spPr bwMode="auto">
            <a:xfrm flipV="1">
              <a:off x="2647" y="1981"/>
              <a:ext cx="1" cy="1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2" name="Line 35">
              <a:extLst>
                <a:ext uri="{FF2B5EF4-FFF2-40B4-BE49-F238E27FC236}">
                  <a16:creationId xmlns:a16="http://schemas.microsoft.com/office/drawing/2014/main" id="{22529F51-E07D-9848-AA1A-F9D43E3EE4D0}"/>
                </a:ext>
              </a:extLst>
            </p:cNvPr>
            <p:cNvSpPr>
              <a:spLocks noChangeShapeType="1"/>
            </p:cNvSpPr>
            <p:nvPr/>
          </p:nvSpPr>
          <p:spPr bwMode="auto">
            <a:xfrm flipH="1">
              <a:off x="2647" y="2171"/>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3" name="Line 36">
              <a:extLst>
                <a:ext uri="{FF2B5EF4-FFF2-40B4-BE49-F238E27FC236}">
                  <a16:creationId xmlns:a16="http://schemas.microsoft.com/office/drawing/2014/main" id="{C3184787-2317-324B-A971-A500FF311E9F}"/>
                </a:ext>
              </a:extLst>
            </p:cNvPr>
            <p:cNvSpPr>
              <a:spLocks noChangeShapeType="1"/>
            </p:cNvSpPr>
            <p:nvPr/>
          </p:nvSpPr>
          <p:spPr bwMode="auto">
            <a:xfrm>
              <a:off x="2647" y="2188"/>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4" name="Line 37">
              <a:extLst>
                <a:ext uri="{FF2B5EF4-FFF2-40B4-BE49-F238E27FC236}">
                  <a16:creationId xmlns:a16="http://schemas.microsoft.com/office/drawing/2014/main" id="{8F9631BA-769E-3347-82E2-0128E33753E1}"/>
                </a:ext>
              </a:extLst>
            </p:cNvPr>
            <p:cNvSpPr>
              <a:spLocks noChangeShapeType="1"/>
            </p:cNvSpPr>
            <p:nvPr/>
          </p:nvSpPr>
          <p:spPr bwMode="auto">
            <a:xfrm flipV="1">
              <a:off x="2647" y="2188"/>
              <a:ext cx="1" cy="3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5" name="Line 38">
              <a:extLst>
                <a:ext uri="{FF2B5EF4-FFF2-40B4-BE49-F238E27FC236}">
                  <a16:creationId xmlns:a16="http://schemas.microsoft.com/office/drawing/2014/main" id="{4097520A-538F-0347-9A82-C22CEFEFA124}"/>
                </a:ext>
              </a:extLst>
            </p:cNvPr>
            <p:cNvSpPr>
              <a:spLocks noChangeShapeType="1"/>
            </p:cNvSpPr>
            <p:nvPr/>
          </p:nvSpPr>
          <p:spPr bwMode="auto">
            <a:xfrm flipH="1">
              <a:off x="2647" y="257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6" name="Line 39">
              <a:extLst>
                <a:ext uri="{FF2B5EF4-FFF2-40B4-BE49-F238E27FC236}">
                  <a16:creationId xmlns:a16="http://schemas.microsoft.com/office/drawing/2014/main" id="{92A11622-F54C-7741-A129-5913567E3BFE}"/>
                </a:ext>
              </a:extLst>
            </p:cNvPr>
            <p:cNvSpPr>
              <a:spLocks noChangeShapeType="1"/>
            </p:cNvSpPr>
            <p:nvPr/>
          </p:nvSpPr>
          <p:spPr bwMode="auto">
            <a:xfrm>
              <a:off x="2647" y="2865"/>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7" name="Line 40">
              <a:extLst>
                <a:ext uri="{FF2B5EF4-FFF2-40B4-BE49-F238E27FC236}">
                  <a16:creationId xmlns:a16="http://schemas.microsoft.com/office/drawing/2014/main" id="{65258925-C5AF-3A4B-976F-B30BC983CE9A}"/>
                </a:ext>
              </a:extLst>
            </p:cNvPr>
            <p:cNvSpPr>
              <a:spLocks noChangeShapeType="1"/>
            </p:cNvSpPr>
            <p:nvPr/>
          </p:nvSpPr>
          <p:spPr bwMode="auto">
            <a:xfrm flipV="1">
              <a:off x="2647" y="2865"/>
              <a:ext cx="1" cy="4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8" name="Line 41">
              <a:extLst>
                <a:ext uri="{FF2B5EF4-FFF2-40B4-BE49-F238E27FC236}">
                  <a16:creationId xmlns:a16="http://schemas.microsoft.com/office/drawing/2014/main" id="{1BE5F865-A5A2-784F-B0E8-07BDE20F6B63}"/>
                </a:ext>
              </a:extLst>
            </p:cNvPr>
            <p:cNvSpPr>
              <a:spLocks noChangeShapeType="1"/>
            </p:cNvSpPr>
            <p:nvPr/>
          </p:nvSpPr>
          <p:spPr bwMode="auto">
            <a:xfrm flipH="1">
              <a:off x="2647" y="3328"/>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79" name="Line 42">
              <a:extLst>
                <a:ext uri="{FF2B5EF4-FFF2-40B4-BE49-F238E27FC236}">
                  <a16:creationId xmlns:a16="http://schemas.microsoft.com/office/drawing/2014/main" id="{C3AF90C8-20F0-464E-BCB4-BA4C653EF49F}"/>
                </a:ext>
              </a:extLst>
            </p:cNvPr>
            <p:cNvSpPr>
              <a:spLocks noChangeShapeType="1"/>
            </p:cNvSpPr>
            <p:nvPr/>
          </p:nvSpPr>
          <p:spPr bwMode="auto">
            <a:xfrm>
              <a:off x="2647" y="2593"/>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0" name="Line 43">
              <a:extLst>
                <a:ext uri="{FF2B5EF4-FFF2-40B4-BE49-F238E27FC236}">
                  <a16:creationId xmlns:a16="http://schemas.microsoft.com/office/drawing/2014/main" id="{C51E7F77-F381-C447-AB7A-4745F8D77A37}"/>
                </a:ext>
              </a:extLst>
            </p:cNvPr>
            <p:cNvSpPr>
              <a:spLocks noChangeShapeType="1"/>
            </p:cNvSpPr>
            <p:nvPr/>
          </p:nvSpPr>
          <p:spPr bwMode="auto">
            <a:xfrm flipV="1">
              <a:off x="2647" y="2593"/>
              <a:ext cx="1" cy="1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1" name="Line 44">
              <a:extLst>
                <a:ext uri="{FF2B5EF4-FFF2-40B4-BE49-F238E27FC236}">
                  <a16:creationId xmlns:a16="http://schemas.microsoft.com/office/drawing/2014/main" id="{9F462B5C-9A20-F043-A2AD-C7448FFE9601}"/>
                </a:ext>
              </a:extLst>
            </p:cNvPr>
            <p:cNvSpPr>
              <a:spLocks noChangeShapeType="1"/>
            </p:cNvSpPr>
            <p:nvPr/>
          </p:nvSpPr>
          <p:spPr bwMode="auto">
            <a:xfrm flipH="1">
              <a:off x="2647" y="2716"/>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2" name="Line 45">
              <a:extLst>
                <a:ext uri="{FF2B5EF4-FFF2-40B4-BE49-F238E27FC236}">
                  <a16:creationId xmlns:a16="http://schemas.microsoft.com/office/drawing/2014/main" id="{5BCB9731-EBAC-4042-A5A4-76937810824B}"/>
                </a:ext>
              </a:extLst>
            </p:cNvPr>
            <p:cNvSpPr>
              <a:spLocks noChangeShapeType="1"/>
            </p:cNvSpPr>
            <p:nvPr/>
          </p:nvSpPr>
          <p:spPr bwMode="auto">
            <a:xfrm>
              <a:off x="2581" y="3229"/>
              <a:ext cx="4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46">
              <a:extLst>
                <a:ext uri="{FF2B5EF4-FFF2-40B4-BE49-F238E27FC236}">
                  <a16:creationId xmlns:a16="http://schemas.microsoft.com/office/drawing/2014/main" id="{37EB2502-9121-E444-A159-1A0AF7C98050}"/>
                </a:ext>
              </a:extLst>
            </p:cNvPr>
            <p:cNvSpPr>
              <a:spLocks noChangeShapeType="1"/>
            </p:cNvSpPr>
            <p:nvPr/>
          </p:nvSpPr>
          <p:spPr bwMode="auto">
            <a:xfrm flipV="1">
              <a:off x="2581" y="3229"/>
              <a:ext cx="1" cy="1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47">
              <a:extLst>
                <a:ext uri="{FF2B5EF4-FFF2-40B4-BE49-F238E27FC236}">
                  <a16:creationId xmlns:a16="http://schemas.microsoft.com/office/drawing/2014/main" id="{846E9ED2-5B12-FE46-B7BB-D45008592F91}"/>
                </a:ext>
              </a:extLst>
            </p:cNvPr>
            <p:cNvSpPr>
              <a:spLocks noChangeShapeType="1"/>
            </p:cNvSpPr>
            <p:nvPr/>
          </p:nvSpPr>
          <p:spPr bwMode="auto">
            <a:xfrm flipH="1">
              <a:off x="2581" y="3394"/>
              <a:ext cx="10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5" name="Line 48">
              <a:extLst>
                <a:ext uri="{FF2B5EF4-FFF2-40B4-BE49-F238E27FC236}">
                  <a16:creationId xmlns:a16="http://schemas.microsoft.com/office/drawing/2014/main" id="{8CB7BB73-96DE-F24F-B54F-A4317356381A}"/>
                </a:ext>
              </a:extLst>
            </p:cNvPr>
            <p:cNvSpPr>
              <a:spLocks noChangeShapeType="1"/>
            </p:cNvSpPr>
            <p:nvPr/>
          </p:nvSpPr>
          <p:spPr bwMode="auto">
            <a:xfrm flipH="1">
              <a:off x="2523" y="3534"/>
              <a:ext cx="16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6" name="Line 49">
              <a:extLst>
                <a:ext uri="{FF2B5EF4-FFF2-40B4-BE49-F238E27FC236}">
                  <a16:creationId xmlns:a16="http://schemas.microsoft.com/office/drawing/2014/main" id="{09969198-9B48-0247-931A-DE4DF2C919E6}"/>
                </a:ext>
              </a:extLst>
            </p:cNvPr>
            <p:cNvSpPr>
              <a:spLocks noChangeShapeType="1"/>
            </p:cNvSpPr>
            <p:nvPr/>
          </p:nvSpPr>
          <p:spPr bwMode="auto">
            <a:xfrm flipH="1">
              <a:off x="2523" y="3088"/>
              <a:ext cx="1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7" name="Line 50">
              <a:extLst>
                <a:ext uri="{FF2B5EF4-FFF2-40B4-BE49-F238E27FC236}">
                  <a16:creationId xmlns:a16="http://schemas.microsoft.com/office/drawing/2014/main" id="{D3F5BC10-D665-0549-8953-D4E24B25357F}"/>
                </a:ext>
              </a:extLst>
            </p:cNvPr>
            <p:cNvSpPr>
              <a:spLocks noChangeShapeType="1"/>
            </p:cNvSpPr>
            <p:nvPr/>
          </p:nvSpPr>
          <p:spPr bwMode="auto">
            <a:xfrm flipH="1">
              <a:off x="2523" y="2097"/>
              <a:ext cx="1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8" name="Line 51">
              <a:extLst>
                <a:ext uri="{FF2B5EF4-FFF2-40B4-BE49-F238E27FC236}">
                  <a16:creationId xmlns:a16="http://schemas.microsoft.com/office/drawing/2014/main" id="{88EB3C68-1AF8-5C43-88BA-857CF6875DE2}"/>
                </a:ext>
              </a:extLst>
            </p:cNvPr>
            <p:cNvSpPr>
              <a:spLocks noChangeShapeType="1"/>
            </p:cNvSpPr>
            <p:nvPr/>
          </p:nvSpPr>
          <p:spPr bwMode="auto">
            <a:xfrm flipH="1">
              <a:off x="2523" y="2683"/>
              <a:ext cx="124"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9" name="Line 52">
              <a:extLst>
                <a:ext uri="{FF2B5EF4-FFF2-40B4-BE49-F238E27FC236}">
                  <a16:creationId xmlns:a16="http://schemas.microsoft.com/office/drawing/2014/main" id="{9ABA7716-526D-AC4E-BBD7-AE99BA93C268}"/>
                </a:ext>
              </a:extLst>
            </p:cNvPr>
            <p:cNvSpPr>
              <a:spLocks noChangeShapeType="1"/>
            </p:cNvSpPr>
            <p:nvPr/>
          </p:nvSpPr>
          <p:spPr bwMode="auto">
            <a:xfrm flipH="1">
              <a:off x="2523" y="2469"/>
              <a:ext cx="58"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0" name="Line 53">
              <a:extLst>
                <a:ext uri="{FF2B5EF4-FFF2-40B4-BE49-F238E27FC236}">
                  <a16:creationId xmlns:a16="http://schemas.microsoft.com/office/drawing/2014/main" id="{12D80395-E57D-2E4A-AF62-91BDB856FBFD}"/>
                </a:ext>
              </a:extLst>
            </p:cNvPr>
            <p:cNvSpPr>
              <a:spLocks noChangeShapeType="1"/>
            </p:cNvSpPr>
            <p:nvPr/>
          </p:nvSpPr>
          <p:spPr bwMode="auto">
            <a:xfrm flipH="1" flipV="1">
              <a:off x="2523" y="1155"/>
              <a:ext cx="124" cy="4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1" name="Line 54">
              <a:extLst>
                <a:ext uri="{FF2B5EF4-FFF2-40B4-BE49-F238E27FC236}">
                  <a16:creationId xmlns:a16="http://schemas.microsoft.com/office/drawing/2014/main" id="{CBFD7409-12CC-6A47-B7F3-0015E7F013FF}"/>
                </a:ext>
              </a:extLst>
            </p:cNvPr>
            <p:cNvSpPr>
              <a:spLocks noChangeShapeType="1"/>
            </p:cNvSpPr>
            <p:nvPr/>
          </p:nvSpPr>
          <p:spPr bwMode="auto">
            <a:xfrm flipH="1">
              <a:off x="2523" y="1387"/>
              <a:ext cx="12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2" name="Line 55">
              <a:extLst>
                <a:ext uri="{FF2B5EF4-FFF2-40B4-BE49-F238E27FC236}">
                  <a16:creationId xmlns:a16="http://schemas.microsoft.com/office/drawing/2014/main" id="{AFD678D6-7832-9347-9E7A-537498D98D90}"/>
                </a:ext>
              </a:extLst>
            </p:cNvPr>
            <p:cNvSpPr>
              <a:spLocks noChangeShapeType="1"/>
            </p:cNvSpPr>
            <p:nvPr/>
          </p:nvSpPr>
          <p:spPr bwMode="auto">
            <a:xfrm flipH="1">
              <a:off x="2523" y="2204"/>
              <a:ext cx="124" cy="1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3" name="Line 56">
              <a:extLst>
                <a:ext uri="{FF2B5EF4-FFF2-40B4-BE49-F238E27FC236}">
                  <a16:creationId xmlns:a16="http://schemas.microsoft.com/office/drawing/2014/main" id="{9ACC54AE-20EC-084A-9D6A-93A3AC2ABD43}"/>
                </a:ext>
              </a:extLst>
            </p:cNvPr>
            <p:cNvSpPr>
              <a:spLocks noChangeShapeType="1"/>
            </p:cNvSpPr>
            <p:nvPr/>
          </p:nvSpPr>
          <p:spPr bwMode="auto">
            <a:xfrm flipH="1">
              <a:off x="2530" y="3319"/>
              <a:ext cx="50"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4" name="Line 57">
              <a:extLst>
                <a:ext uri="{FF2B5EF4-FFF2-40B4-BE49-F238E27FC236}">
                  <a16:creationId xmlns:a16="http://schemas.microsoft.com/office/drawing/2014/main" id="{C93967FA-8B68-AE46-A3D5-6150205CD5E8}"/>
                </a:ext>
              </a:extLst>
            </p:cNvPr>
            <p:cNvSpPr>
              <a:spLocks noChangeShapeType="1"/>
            </p:cNvSpPr>
            <p:nvPr/>
          </p:nvSpPr>
          <p:spPr bwMode="auto">
            <a:xfrm flipH="1" flipV="1">
              <a:off x="2523" y="932"/>
              <a:ext cx="190" cy="2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5" name="Line 58">
              <a:extLst>
                <a:ext uri="{FF2B5EF4-FFF2-40B4-BE49-F238E27FC236}">
                  <a16:creationId xmlns:a16="http://schemas.microsoft.com/office/drawing/2014/main" id="{A4438ECB-871C-A94B-BFC4-54516E7336D7}"/>
                </a:ext>
              </a:extLst>
            </p:cNvPr>
            <p:cNvSpPr>
              <a:spLocks noChangeShapeType="1"/>
            </p:cNvSpPr>
            <p:nvPr/>
          </p:nvSpPr>
          <p:spPr bwMode="auto">
            <a:xfrm flipH="1">
              <a:off x="2919" y="3542"/>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6" name="Line 59">
              <a:extLst>
                <a:ext uri="{FF2B5EF4-FFF2-40B4-BE49-F238E27FC236}">
                  <a16:creationId xmlns:a16="http://schemas.microsoft.com/office/drawing/2014/main" id="{AB1DB459-FC24-F14F-A211-08E68514C7EC}"/>
                </a:ext>
              </a:extLst>
            </p:cNvPr>
            <p:cNvSpPr>
              <a:spLocks noChangeShapeType="1"/>
            </p:cNvSpPr>
            <p:nvPr/>
          </p:nvSpPr>
          <p:spPr bwMode="auto">
            <a:xfrm flipV="1">
              <a:off x="2961" y="3542"/>
              <a:ext cx="1" cy="14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7" name="Line 60">
              <a:extLst>
                <a:ext uri="{FF2B5EF4-FFF2-40B4-BE49-F238E27FC236}">
                  <a16:creationId xmlns:a16="http://schemas.microsoft.com/office/drawing/2014/main" id="{8B03DAD6-52A6-554F-8E1C-74BCDCD013C4}"/>
                </a:ext>
              </a:extLst>
            </p:cNvPr>
            <p:cNvSpPr>
              <a:spLocks noChangeShapeType="1"/>
            </p:cNvSpPr>
            <p:nvPr/>
          </p:nvSpPr>
          <p:spPr bwMode="auto">
            <a:xfrm flipH="1">
              <a:off x="2919" y="3336"/>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8" name="Line 61">
              <a:extLst>
                <a:ext uri="{FF2B5EF4-FFF2-40B4-BE49-F238E27FC236}">
                  <a16:creationId xmlns:a16="http://schemas.microsoft.com/office/drawing/2014/main" id="{7A81F595-83FE-2D4D-8FEF-E9FA0C98651B}"/>
                </a:ext>
              </a:extLst>
            </p:cNvPr>
            <p:cNvSpPr>
              <a:spLocks noChangeShapeType="1"/>
            </p:cNvSpPr>
            <p:nvPr/>
          </p:nvSpPr>
          <p:spPr bwMode="auto">
            <a:xfrm flipV="1">
              <a:off x="2961" y="3336"/>
              <a:ext cx="1" cy="1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99" name="Line 62">
              <a:extLst>
                <a:ext uri="{FF2B5EF4-FFF2-40B4-BE49-F238E27FC236}">
                  <a16:creationId xmlns:a16="http://schemas.microsoft.com/office/drawing/2014/main" id="{C6EBD2A5-CC20-804B-AFD3-EFA6DEA40028}"/>
                </a:ext>
              </a:extLst>
            </p:cNvPr>
            <p:cNvSpPr>
              <a:spLocks noChangeShapeType="1"/>
            </p:cNvSpPr>
            <p:nvPr/>
          </p:nvSpPr>
          <p:spPr bwMode="auto">
            <a:xfrm>
              <a:off x="2919" y="3518"/>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0" name="Line 63">
              <a:extLst>
                <a:ext uri="{FF2B5EF4-FFF2-40B4-BE49-F238E27FC236}">
                  <a16:creationId xmlns:a16="http://schemas.microsoft.com/office/drawing/2014/main" id="{D7587929-31E1-8447-8B93-57E23CF9B2E9}"/>
                </a:ext>
              </a:extLst>
            </p:cNvPr>
            <p:cNvSpPr>
              <a:spLocks noChangeShapeType="1"/>
            </p:cNvSpPr>
            <p:nvPr/>
          </p:nvSpPr>
          <p:spPr bwMode="auto">
            <a:xfrm flipH="1">
              <a:off x="2919" y="318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1" name="Line 64">
              <a:extLst>
                <a:ext uri="{FF2B5EF4-FFF2-40B4-BE49-F238E27FC236}">
                  <a16:creationId xmlns:a16="http://schemas.microsoft.com/office/drawing/2014/main" id="{848FD803-E165-F54C-A1A1-7258BFDAE6A8}"/>
                </a:ext>
              </a:extLst>
            </p:cNvPr>
            <p:cNvSpPr>
              <a:spLocks noChangeShapeType="1"/>
            </p:cNvSpPr>
            <p:nvPr/>
          </p:nvSpPr>
          <p:spPr bwMode="auto">
            <a:xfrm flipV="1">
              <a:off x="2961" y="3187"/>
              <a:ext cx="1"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2" name="Line 65">
              <a:extLst>
                <a:ext uri="{FF2B5EF4-FFF2-40B4-BE49-F238E27FC236}">
                  <a16:creationId xmlns:a16="http://schemas.microsoft.com/office/drawing/2014/main" id="{5A073E94-F6A7-DE4C-AE1D-AEB3318B11AB}"/>
                </a:ext>
              </a:extLst>
            </p:cNvPr>
            <p:cNvSpPr>
              <a:spLocks noChangeShapeType="1"/>
            </p:cNvSpPr>
            <p:nvPr/>
          </p:nvSpPr>
          <p:spPr bwMode="auto">
            <a:xfrm>
              <a:off x="2919" y="331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3" name="Line 66">
              <a:extLst>
                <a:ext uri="{FF2B5EF4-FFF2-40B4-BE49-F238E27FC236}">
                  <a16:creationId xmlns:a16="http://schemas.microsoft.com/office/drawing/2014/main" id="{5E5237D9-276F-7043-B6F6-9A671EE51CF5}"/>
                </a:ext>
              </a:extLst>
            </p:cNvPr>
            <p:cNvSpPr>
              <a:spLocks noChangeShapeType="1"/>
            </p:cNvSpPr>
            <p:nvPr/>
          </p:nvSpPr>
          <p:spPr bwMode="auto">
            <a:xfrm flipH="1">
              <a:off x="2919" y="298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4" name="Line 67">
              <a:extLst>
                <a:ext uri="{FF2B5EF4-FFF2-40B4-BE49-F238E27FC236}">
                  <a16:creationId xmlns:a16="http://schemas.microsoft.com/office/drawing/2014/main" id="{6AEBE9E5-9CD1-8046-9053-E3F57EEDBA82}"/>
                </a:ext>
              </a:extLst>
            </p:cNvPr>
            <p:cNvSpPr>
              <a:spLocks noChangeShapeType="1"/>
            </p:cNvSpPr>
            <p:nvPr/>
          </p:nvSpPr>
          <p:spPr bwMode="auto">
            <a:xfrm flipV="1">
              <a:off x="2961" y="2989"/>
              <a:ext cx="1" cy="1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5" name="Line 68">
              <a:extLst>
                <a:ext uri="{FF2B5EF4-FFF2-40B4-BE49-F238E27FC236}">
                  <a16:creationId xmlns:a16="http://schemas.microsoft.com/office/drawing/2014/main" id="{7B27F5BA-29D5-7A4C-AB68-B2612310CCB5}"/>
                </a:ext>
              </a:extLst>
            </p:cNvPr>
            <p:cNvSpPr>
              <a:spLocks noChangeShapeType="1"/>
            </p:cNvSpPr>
            <p:nvPr/>
          </p:nvSpPr>
          <p:spPr bwMode="auto">
            <a:xfrm>
              <a:off x="2919" y="317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6" name="Line 69">
              <a:extLst>
                <a:ext uri="{FF2B5EF4-FFF2-40B4-BE49-F238E27FC236}">
                  <a16:creationId xmlns:a16="http://schemas.microsoft.com/office/drawing/2014/main" id="{78321F72-BB39-D44D-BEEB-54F52DC6AB12}"/>
                </a:ext>
              </a:extLst>
            </p:cNvPr>
            <p:cNvSpPr>
              <a:spLocks noChangeShapeType="1"/>
            </p:cNvSpPr>
            <p:nvPr/>
          </p:nvSpPr>
          <p:spPr bwMode="auto">
            <a:xfrm flipH="1">
              <a:off x="2919" y="259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7" name="Line 70">
              <a:extLst>
                <a:ext uri="{FF2B5EF4-FFF2-40B4-BE49-F238E27FC236}">
                  <a16:creationId xmlns:a16="http://schemas.microsoft.com/office/drawing/2014/main" id="{7F8779AB-9A58-A040-A017-4CDA9EEAC0AB}"/>
                </a:ext>
              </a:extLst>
            </p:cNvPr>
            <p:cNvSpPr>
              <a:spLocks noChangeShapeType="1"/>
            </p:cNvSpPr>
            <p:nvPr/>
          </p:nvSpPr>
          <p:spPr bwMode="auto">
            <a:xfrm flipV="1">
              <a:off x="2961" y="2593"/>
              <a:ext cx="1" cy="3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8" name="Line 71">
              <a:extLst>
                <a:ext uri="{FF2B5EF4-FFF2-40B4-BE49-F238E27FC236}">
                  <a16:creationId xmlns:a16="http://schemas.microsoft.com/office/drawing/2014/main" id="{93A5A87A-CEFE-8749-B67C-CD952EDEDF9D}"/>
                </a:ext>
              </a:extLst>
            </p:cNvPr>
            <p:cNvSpPr>
              <a:spLocks noChangeShapeType="1"/>
            </p:cNvSpPr>
            <p:nvPr/>
          </p:nvSpPr>
          <p:spPr bwMode="auto">
            <a:xfrm>
              <a:off x="2919" y="297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09" name="Line 72">
              <a:extLst>
                <a:ext uri="{FF2B5EF4-FFF2-40B4-BE49-F238E27FC236}">
                  <a16:creationId xmlns:a16="http://schemas.microsoft.com/office/drawing/2014/main" id="{01D10F94-B7CD-9D40-9295-B985543E1554}"/>
                </a:ext>
              </a:extLst>
            </p:cNvPr>
            <p:cNvSpPr>
              <a:spLocks noChangeShapeType="1"/>
            </p:cNvSpPr>
            <p:nvPr/>
          </p:nvSpPr>
          <p:spPr bwMode="auto">
            <a:xfrm flipH="1">
              <a:off x="2919" y="1990"/>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0" name="Line 73">
              <a:extLst>
                <a:ext uri="{FF2B5EF4-FFF2-40B4-BE49-F238E27FC236}">
                  <a16:creationId xmlns:a16="http://schemas.microsoft.com/office/drawing/2014/main" id="{5B532D76-ABFF-2C40-9E82-DFEBC4857A2E}"/>
                </a:ext>
              </a:extLst>
            </p:cNvPr>
            <p:cNvSpPr>
              <a:spLocks noChangeShapeType="1"/>
            </p:cNvSpPr>
            <p:nvPr/>
          </p:nvSpPr>
          <p:spPr bwMode="auto">
            <a:xfrm flipV="1">
              <a:off x="2961" y="1990"/>
              <a:ext cx="1" cy="58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1" name="Line 74">
              <a:extLst>
                <a:ext uri="{FF2B5EF4-FFF2-40B4-BE49-F238E27FC236}">
                  <a16:creationId xmlns:a16="http://schemas.microsoft.com/office/drawing/2014/main" id="{F58CF855-4B9C-5641-998D-271D692E9BDA}"/>
                </a:ext>
              </a:extLst>
            </p:cNvPr>
            <p:cNvSpPr>
              <a:spLocks noChangeShapeType="1"/>
            </p:cNvSpPr>
            <p:nvPr/>
          </p:nvSpPr>
          <p:spPr bwMode="auto">
            <a:xfrm>
              <a:off x="2919" y="2572"/>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2" name="Line 75">
              <a:extLst>
                <a:ext uri="{FF2B5EF4-FFF2-40B4-BE49-F238E27FC236}">
                  <a16:creationId xmlns:a16="http://schemas.microsoft.com/office/drawing/2014/main" id="{928C3FBA-DEAD-DF4F-B3F3-EFC3F380380C}"/>
                </a:ext>
              </a:extLst>
            </p:cNvPr>
            <p:cNvSpPr>
              <a:spLocks noChangeShapeType="1"/>
            </p:cNvSpPr>
            <p:nvPr/>
          </p:nvSpPr>
          <p:spPr bwMode="auto">
            <a:xfrm flipH="1">
              <a:off x="2919" y="170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3" name="Line 76">
              <a:extLst>
                <a:ext uri="{FF2B5EF4-FFF2-40B4-BE49-F238E27FC236}">
                  <a16:creationId xmlns:a16="http://schemas.microsoft.com/office/drawing/2014/main" id="{E28CFF6B-E837-774A-AE40-E3A604467446}"/>
                </a:ext>
              </a:extLst>
            </p:cNvPr>
            <p:cNvSpPr>
              <a:spLocks noChangeShapeType="1"/>
            </p:cNvSpPr>
            <p:nvPr/>
          </p:nvSpPr>
          <p:spPr bwMode="auto">
            <a:xfrm flipV="1">
              <a:off x="2961" y="1709"/>
              <a:ext cx="1" cy="26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4" name="Line 77">
              <a:extLst>
                <a:ext uri="{FF2B5EF4-FFF2-40B4-BE49-F238E27FC236}">
                  <a16:creationId xmlns:a16="http://schemas.microsoft.com/office/drawing/2014/main" id="{618BCE40-A918-AA46-9ED5-A4A0E897848C}"/>
                </a:ext>
              </a:extLst>
            </p:cNvPr>
            <p:cNvSpPr>
              <a:spLocks noChangeShapeType="1"/>
            </p:cNvSpPr>
            <p:nvPr/>
          </p:nvSpPr>
          <p:spPr bwMode="auto">
            <a:xfrm>
              <a:off x="2919" y="1973"/>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5" name="Line 78">
              <a:extLst>
                <a:ext uri="{FF2B5EF4-FFF2-40B4-BE49-F238E27FC236}">
                  <a16:creationId xmlns:a16="http://schemas.microsoft.com/office/drawing/2014/main" id="{91D143EB-D24C-9842-BA69-FA52FD4DF787}"/>
                </a:ext>
              </a:extLst>
            </p:cNvPr>
            <p:cNvSpPr>
              <a:spLocks noChangeShapeType="1"/>
            </p:cNvSpPr>
            <p:nvPr/>
          </p:nvSpPr>
          <p:spPr bwMode="auto">
            <a:xfrm flipH="1">
              <a:off x="2919" y="1304"/>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6" name="Line 79">
              <a:extLst>
                <a:ext uri="{FF2B5EF4-FFF2-40B4-BE49-F238E27FC236}">
                  <a16:creationId xmlns:a16="http://schemas.microsoft.com/office/drawing/2014/main" id="{B883F69E-30FA-454E-A4F2-D80DA64D28A5}"/>
                </a:ext>
              </a:extLst>
            </p:cNvPr>
            <p:cNvSpPr>
              <a:spLocks noChangeShapeType="1"/>
            </p:cNvSpPr>
            <p:nvPr/>
          </p:nvSpPr>
          <p:spPr bwMode="auto">
            <a:xfrm flipV="1">
              <a:off x="2961" y="1304"/>
              <a:ext cx="1" cy="36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7" name="Line 80">
              <a:extLst>
                <a:ext uri="{FF2B5EF4-FFF2-40B4-BE49-F238E27FC236}">
                  <a16:creationId xmlns:a16="http://schemas.microsoft.com/office/drawing/2014/main" id="{D97E438B-8DB0-6E49-89BB-4BCD6D9E4030}"/>
                </a:ext>
              </a:extLst>
            </p:cNvPr>
            <p:cNvSpPr>
              <a:spLocks noChangeShapeType="1"/>
            </p:cNvSpPr>
            <p:nvPr/>
          </p:nvSpPr>
          <p:spPr bwMode="auto">
            <a:xfrm>
              <a:off x="2919" y="166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8" name="Line 81">
              <a:extLst>
                <a:ext uri="{FF2B5EF4-FFF2-40B4-BE49-F238E27FC236}">
                  <a16:creationId xmlns:a16="http://schemas.microsoft.com/office/drawing/2014/main" id="{B1310793-EC56-B148-B4A2-87710E61D843}"/>
                </a:ext>
              </a:extLst>
            </p:cNvPr>
            <p:cNvSpPr>
              <a:spLocks noChangeShapeType="1"/>
            </p:cNvSpPr>
            <p:nvPr/>
          </p:nvSpPr>
          <p:spPr bwMode="auto">
            <a:xfrm flipH="1">
              <a:off x="2919" y="119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19" name="Line 82">
              <a:extLst>
                <a:ext uri="{FF2B5EF4-FFF2-40B4-BE49-F238E27FC236}">
                  <a16:creationId xmlns:a16="http://schemas.microsoft.com/office/drawing/2014/main" id="{82BE9A46-ED83-9340-AD94-B76705896E93}"/>
                </a:ext>
              </a:extLst>
            </p:cNvPr>
            <p:cNvSpPr>
              <a:spLocks noChangeShapeType="1"/>
            </p:cNvSpPr>
            <p:nvPr/>
          </p:nvSpPr>
          <p:spPr bwMode="auto">
            <a:xfrm flipV="1">
              <a:off x="2961" y="1197"/>
              <a:ext cx="1" cy="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0" name="Line 83">
              <a:extLst>
                <a:ext uri="{FF2B5EF4-FFF2-40B4-BE49-F238E27FC236}">
                  <a16:creationId xmlns:a16="http://schemas.microsoft.com/office/drawing/2014/main" id="{E2FF1F97-C89F-B041-AE38-AE3FB42B9C74}"/>
                </a:ext>
              </a:extLst>
            </p:cNvPr>
            <p:cNvSpPr>
              <a:spLocks noChangeShapeType="1"/>
            </p:cNvSpPr>
            <p:nvPr/>
          </p:nvSpPr>
          <p:spPr bwMode="auto">
            <a:xfrm>
              <a:off x="2919" y="1287"/>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1" name="Line 84">
              <a:extLst>
                <a:ext uri="{FF2B5EF4-FFF2-40B4-BE49-F238E27FC236}">
                  <a16:creationId xmlns:a16="http://schemas.microsoft.com/office/drawing/2014/main" id="{16F64673-31FA-4A42-99FE-56F45D549E27}"/>
                </a:ext>
              </a:extLst>
            </p:cNvPr>
            <p:cNvSpPr>
              <a:spLocks noChangeShapeType="1"/>
            </p:cNvSpPr>
            <p:nvPr/>
          </p:nvSpPr>
          <p:spPr bwMode="auto">
            <a:xfrm flipH="1">
              <a:off x="2919" y="1089"/>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2" name="Line 85">
              <a:extLst>
                <a:ext uri="{FF2B5EF4-FFF2-40B4-BE49-F238E27FC236}">
                  <a16:creationId xmlns:a16="http://schemas.microsoft.com/office/drawing/2014/main" id="{E675FC01-CCD8-C442-89C0-58FCB7A688F5}"/>
                </a:ext>
              </a:extLst>
            </p:cNvPr>
            <p:cNvSpPr>
              <a:spLocks noChangeShapeType="1"/>
            </p:cNvSpPr>
            <p:nvPr/>
          </p:nvSpPr>
          <p:spPr bwMode="auto">
            <a:xfrm flipV="1">
              <a:off x="2961" y="1089"/>
              <a:ext cx="1" cy="9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3" name="Line 86">
              <a:extLst>
                <a:ext uri="{FF2B5EF4-FFF2-40B4-BE49-F238E27FC236}">
                  <a16:creationId xmlns:a16="http://schemas.microsoft.com/office/drawing/2014/main" id="{1C08A0EA-B51A-B94D-A161-BF4160A151F6}"/>
                </a:ext>
              </a:extLst>
            </p:cNvPr>
            <p:cNvSpPr>
              <a:spLocks noChangeShapeType="1"/>
            </p:cNvSpPr>
            <p:nvPr/>
          </p:nvSpPr>
          <p:spPr bwMode="auto">
            <a:xfrm>
              <a:off x="2919" y="1180"/>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4" name="Line 87">
              <a:extLst>
                <a:ext uri="{FF2B5EF4-FFF2-40B4-BE49-F238E27FC236}">
                  <a16:creationId xmlns:a16="http://schemas.microsoft.com/office/drawing/2014/main" id="{C9D1C7FC-C954-6D45-A142-BC184D1AD823}"/>
                </a:ext>
              </a:extLst>
            </p:cNvPr>
            <p:cNvSpPr>
              <a:spLocks noChangeShapeType="1"/>
            </p:cNvSpPr>
            <p:nvPr/>
          </p:nvSpPr>
          <p:spPr bwMode="auto">
            <a:xfrm flipH="1">
              <a:off x="2853" y="693"/>
              <a:ext cx="10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5" name="Line 88">
              <a:extLst>
                <a:ext uri="{FF2B5EF4-FFF2-40B4-BE49-F238E27FC236}">
                  <a16:creationId xmlns:a16="http://schemas.microsoft.com/office/drawing/2014/main" id="{C7A454F8-2F33-334B-BBE8-7F11A46A17B4}"/>
                </a:ext>
              </a:extLst>
            </p:cNvPr>
            <p:cNvSpPr>
              <a:spLocks noChangeShapeType="1"/>
            </p:cNvSpPr>
            <p:nvPr/>
          </p:nvSpPr>
          <p:spPr bwMode="auto">
            <a:xfrm flipV="1">
              <a:off x="2961" y="693"/>
              <a:ext cx="1" cy="5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6" name="Line 89">
              <a:extLst>
                <a:ext uri="{FF2B5EF4-FFF2-40B4-BE49-F238E27FC236}">
                  <a16:creationId xmlns:a16="http://schemas.microsoft.com/office/drawing/2014/main" id="{D9EF242B-3391-D343-9510-DBE31E2C1E9B}"/>
                </a:ext>
              </a:extLst>
            </p:cNvPr>
            <p:cNvSpPr>
              <a:spLocks noChangeShapeType="1"/>
            </p:cNvSpPr>
            <p:nvPr/>
          </p:nvSpPr>
          <p:spPr bwMode="auto">
            <a:xfrm>
              <a:off x="2919" y="751"/>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7" name="Line 90">
              <a:extLst>
                <a:ext uri="{FF2B5EF4-FFF2-40B4-BE49-F238E27FC236}">
                  <a16:creationId xmlns:a16="http://schemas.microsoft.com/office/drawing/2014/main" id="{17E68917-73FB-9A48-9A0A-D8470973A363}"/>
                </a:ext>
              </a:extLst>
            </p:cNvPr>
            <p:cNvSpPr>
              <a:spLocks noChangeShapeType="1"/>
            </p:cNvSpPr>
            <p:nvPr/>
          </p:nvSpPr>
          <p:spPr bwMode="auto">
            <a:xfrm flipH="1">
              <a:off x="2919" y="775"/>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8" name="Line 91">
              <a:extLst>
                <a:ext uri="{FF2B5EF4-FFF2-40B4-BE49-F238E27FC236}">
                  <a16:creationId xmlns:a16="http://schemas.microsoft.com/office/drawing/2014/main" id="{55EA3E89-1D60-FE43-9AD0-73D5488AA814}"/>
                </a:ext>
              </a:extLst>
            </p:cNvPr>
            <p:cNvSpPr>
              <a:spLocks noChangeShapeType="1"/>
            </p:cNvSpPr>
            <p:nvPr/>
          </p:nvSpPr>
          <p:spPr bwMode="auto">
            <a:xfrm flipV="1">
              <a:off x="2961" y="775"/>
              <a:ext cx="1" cy="28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29" name="Line 92">
              <a:extLst>
                <a:ext uri="{FF2B5EF4-FFF2-40B4-BE49-F238E27FC236}">
                  <a16:creationId xmlns:a16="http://schemas.microsoft.com/office/drawing/2014/main" id="{C85A4A2A-960F-F94C-A43F-29AE0C1C45C6}"/>
                </a:ext>
              </a:extLst>
            </p:cNvPr>
            <p:cNvSpPr>
              <a:spLocks noChangeShapeType="1"/>
            </p:cNvSpPr>
            <p:nvPr/>
          </p:nvSpPr>
          <p:spPr bwMode="auto">
            <a:xfrm>
              <a:off x="2919" y="1064"/>
              <a:ext cx="4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0" name="Line 93">
              <a:extLst>
                <a:ext uri="{FF2B5EF4-FFF2-40B4-BE49-F238E27FC236}">
                  <a16:creationId xmlns:a16="http://schemas.microsoft.com/office/drawing/2014/main" id="{309247E3-76D1-C74A-8ECA-7037CACE2CC2}"/>
                </a:ext>
              </a:extLst>
            </p:cNvPr>
            <p:cNvSpPr>
              <a:spLocks noChangeShapeType="1"/>
            </p:cNvSpPr>
            <p:nvPr/>
          </p:nvSpPr>
          <p:spPr bwMode="auto">
            <a:xfrm>
              <a:off x="2961" y="3609"/>
              <a:ext cx="115" cy="16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1" name="Line 94">
              <a:extLst>
                <a:ext uri="{FF2B5EF4-FFF2-40B4-BE49-F238E27FC236}">
                  <a16:creationId xmlns:a16="http://schemas.microsoft.com/office/drawing/2014/main" id="{848E63FA-84FC-3E4E-A319-26CFA564F02B}"/>
                </a:ext>
              </a:extLst>
            </p:cNvPr>
            <p:cNvSpPr>
              <a:spLocks noChangeShapeType="1"/>
            </p:cNvSpPr>
            <p:nvPr/>
          </p:nvSpPr>
          <p:spPr bwMode="auto">
            <a:xfrm flipV="1">
              <a:off x="2961" y="3047"/>
              <a:ext cx="115" cy="3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2" name="Line 95">
              <a:extLst>
                <a:ext uri="{FF2B5EF4-FFF2-40B4-BE49-F238E27FC236}">
                  <a16:creationId xmlns:a16="http://schemas.microsoft.com/office/drawing/2014/main" id="{170A7B00-3665-D740-A0E3-A8E5BBF4AFD9}"/>
                </a:ext>
              </a:extLst>
            </p:cNvPr>
            <p:cNvSpPr>
              <a:spLocks noChangeShapeType="1"/>
            </p:cNvSpPr>
            <p:nvPr/>
          </p:nvSpPr>
          <p:spPr bwMode="auto">
            <a:xfrm flipV="1">
              <a:off x="2961" y="2840"/>
              <a:ext cx="115" cy="4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3" name="Line 96">
              <a:extLst>
                <a:ext uri="{FF2B5EF4-FFF2-40B4-BE49-F238E27FC236}">
                  <a16:creationId xmlns:a16="http://schemas.microsoft.com/office/drawing/2014/main" id="{5E60197E-8F19-F246-A6E4-CE12EF871EAD}"/>
                </a:ext>
              </a:extLst>
            </p:cNvPr>
            <p:cNvSpPr>
              <a:spLocks noChangeShapeType="1"/>
            </p:cNvSpPr>
            <p:nvPr/>
          </p:nvSpPr>
          <p:spPr bwMode="auto">
            <a:xfrm flipV="1">
              <a:off x="2961" y="2659"/>
              <a:ext cx="115" cy="4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4" name="Line 97">
              <a:extLst>
                <a:ext uri="{FF2B5EF4-FFF2-40B4-BE49-F238E27FC236}">
                  <a16:creationId xmlns:a16="http://schemas.microsoft.com/office/drawing/2014/main" id="{CCBF2DB6-3296-FC48-80CB-E32176AFD821}"/>
                </a:ext>
              </a:extLst>
            </p:cNvPr>
            <p:cNvSpPr>
              <a:spLocks noChangeShapeType="1"/>
            </p:cNvSpPr>
            <p:nvPr/>
          </p:nvSpPr>
          <p:spPr bwMode="auto">
            <a:xfrm flipV="1">
              <a:off x="2961" y="2510"/>
              <a:ext cx="115" cy="28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5" name="Line 98">
              <a:extLst>
                <a:ext uri="{FF2B5EF4-FFF2-40B4-BE49-F238E27FC236}">
                  <a16:creationId xmlns:a16="http://schemas.microsoft.com/office/drawing/2014/main" id="{B8E95E30-4FAC-A142-B1D1-ACFA3B91624A}"/>
                </a:ext>
              </a:extLst>
            </p:cNvPr>
            <p:cNvSpPr>
              <a:spLocks noChangeShapeType="1"/>
            </p:cNvSpPr>
            <p:nvPr/>
          </p:nvSpPr>
          <p:spPr bwMode="auto">
            <a:xfrm flipV="1">
              <a:off x="2961" y="2188"/>
              <a:ext cx="115" cy="1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6" name="Line 99">
              <a:extLst>
                <a:ext uri="{FF2B5EF4-FFF2-40B4-BE49-F238E27FC236}">
                  <a16:creationId xmlns:a16="http://schemas.microsoft.com/office/drawing/2014/main" id="{C0F7E582-7671-B24A-A137-09D8EE81F7E6}"/>
                </a:ext>
              </a:extLst>
            </p:cNvPr>
            <p:cNvSpPr>
              <a:spLocks noChangeShapeType="1"/>
            </p:cNvSpPr>
            <p:nvPr/>
          </p:nvSpPr>
          <p:spPr bwMode="auto">
            <a:xfrm>
              <a:off x="2961" y="1841"/>
              <a:ext cx="115" cy="6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7" name="Line 100">
              <a:extLst>
                <a:ext uri="{FF2B5EF4-FFF2-40B4-BE49-F238E27FC236}">
                  <a16:creationId xmlns:a16="http://schemas.microsoft.com/office/drawing/2014/main" id="{A7EA2BE6-C0E8-D04D-BE45-801942F15221}"/>
                </a:ext>
              </a:extLst>
            </p:cNvPr>
            <p:cNvSpPr>
              <a:spLocks noChangeShapeType="1"/>
            </p:cNvSpPr>
            <p:nvPr/>
          </p:nvSpPr>
          <p:spPr bwMode="auto">
            <a:xfrm>
              <a:off x="2961" y="1486"/>
              <a:ext cx="115" cy="22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8" name="Line 101">
              <a:extLst>
                <a:ext uri="{FF2B5EF4-FFF2-40B4-BE49-F238E27FC236}">
                  <a16:creationId xmlns:a16="http://schemas.microsoft.com/office/drawing/2014/main" id="{4F6A4BB7-4684-8E44-95B8-2678EBA77645}"/>
                </a:ext>
              </a:extLst>
            </p:cNvPr>
            <p:cNvSpPr>
              <a:spLocks noChangeShapeType="1"/>
            </p:cNvSpPr>
            <p:nvPr/>
          </p:nvSpPr>
          <p:spPr bwMode="auto">
            <a:xfrm>
              <a:off x="2961" y="1238"/>
              <a:ext cx="115" cy="2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39" name="Line 102">
              <a:extLst>
                <a:ext uri="{FF2B5EF4-FFF2-40B4-BE49-F238E27FC236}">
                  <a16:creationId xmlns:a16="http://schemas.microsoft.com/office/drawing/2014/main" id="{1C5F788A-4440-1A42-944A-3F5CB7D4E6E0}"/>
                </a:ext>
              </a:extLst>
            </p:cNvPr>
            <p:cNvSpPr>
              <a:spLocks noChangeShapeType="1"/>
            </p:cNvSpPr>
            <p:nvPr/>
          </p:nvSpPr>
          <p:spPr bwMode="auto">
            <a:xfrm>
              <a:off x="2961" y="1131"/>
              <a:ext cx="115" cy="10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40" name="Line 103">
              <a:extLst>
                <a:ext uri="{FF2B5EF4-FFF2-40B4-BE49-F238E27FC236}">
                  <a16:creationId xmlns:a16="http://schemas.microsoft.com/office/drawing/2014/main" id="{3A4585DD-F3BC-4041-95CC-9AE26E6D1870}"/>
                </a:ext>
              </a:extLst>
            </p:cNvPr>
            <p:cNvSpPr>
              <a:spLocks noChangeShapeType="1"/>
            </p:cNvSpPr>
            <p:nvPr/>
          </p:nvSpPr>
          <p:spPr bwMode="auto">
            <a:xfrm flipV="1">
              <a:off x="2961" y="908"/>
              <a:ext cx="115" cy="1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41" name="Line 104">
              <a:extLst>
                <a:ext uri="{FF2B5EF4-FFF2-40B4-BE49-F238E27FC236}">
                  <a16:creationId xmlns:a16="http://schemas.microsoft.com/office/drawing/2014/main" id="{1B259557-E865-8941-95D3-38F8AD5B93A8}"/>
                </a:ext>
              </a:extLst>
            </p:cNvPr>
            <p:cNvSpPr>
              <a:spLocks noChangeShapeType="1"/>
            </p:cNvSpPr>
            <p:nvPr/>
          </p:nvSpPr>
          <p:spPr bwMode="auto">
            <a:xfrm flipV="1">
              <a:off x="2961" y="478"/>
              <a:ext cx="115" cy="24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42" name="Line 105">
              <a:extLst>
                <a:ext uri="{FF2B5EF4-FFF2-40B4-BE49-F238E27FC236}">
                  <a16:creationId xmlns:a16="http://schemas.microsoft.com/office/drawing/2014/main" id="{78478C22-13B4-7F4B-AE94-F51E61C1354B}"/>
                </a:ext>
              </a:extLst>
            </p:cNvPr>
            <p:cNvSpPr>
              <a:spLocks noChangeShapeType="1"/>
            </p:cNvSpPr>
            <p:nvPr/>
          </p:nvSpPr>
          <p:spPr bwMode="auto">
            <a:xfrm>
              <a:off x="2579" y="2305"/>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43" name="Line 106">
              <a:extLst>
                <a:ext uri="{FF2B5EF4-FFF2-40B4-BE49-F238E27FC236}">
                  <a16:creationId xmlns:a16="http://schemas.microsoft.com/office/drawing/2014/main" id="{726D2031-7310-DF4B-AB98-D0F6497A9C1C}"/>
                </a:ext>
              </a:extLst>
            </p:cNvPr>
            <p:cNvSpPr>
              <a:spLocks noChangeShapeType="1"/>
            </p:cNvSpPr>
            <p:nvPr/>
          </p:nvSpPr>
          <p:spPr bwMode="auto">
            <a:xfrm>
              <a:off x="2579" y="2629"/>
              <a:ext cx="4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44" name="Line 107">
              <a:extLst>
                <a:ext uri="{FF2B5EF4-FFF2-40B4-BE49-F238E27FC236}">
                  <a16:creationId xmlns:a16="http://schemas.microsoft.com/office/drawing/2014/main" id="{3BB1A180-1466-9A4A-8E32-B44C1FCB0D8D}"/>
                </a:ext>
              </a:extLst>
            </p:cNvPr>
            <p:cNvSpPr>
              <a:spLocks noChangeShapeType="1"/>
            </p:cNvSpPr>
            <p:nvPr/>
          </p:nvSpPr>
          <p:spPr bwMode="auto">
            <a:xfrm flipV="1">
              <a:off x="2583" y="2305"/>
              <a:ext cx="1" cy="3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645" name="Line 108">
              <a:extLst>
                <a:ext uri="{FF2B5EF4-FFF2-40B4-BE49-F238E27FC236}">
                  <a16:creationId xmlns:a16="http://schemas.microsoft.com/office/drawing/2014/main" id="{189F034A-EF67-B449-AF2A-92FBA1FFD06F}"/>
                </a:ext>
              </a:extLst>
            </p:cNvPr>
            <p:cNvSpPr>
              <a:spLocks noChangeShapeType="1"/>
            </p:cNvSpPr>
            <p:nvPr/>
          </p:nvSpPr>
          <p:spPr bwMode="auto">
            <a:xfrm flipH="1">
              <a:off x="2871" y="3682"/>
              <a:ext cx="9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Rectangle 109">
            <a:extLst>
              <a:ext uri="{FF2B5EF4-FFF2-40B4-BE49-F238E27FC236}">
                <a16:creationId xmlns:a16="http://schemas.microsoft.com/office/drawing/2014/main" id="{5F8AED6E-771C-5C4B-8185-9FD6D11FEAFF}"/>
              </a:ext>
            </a:extLst>
          </p:cNvPr>
          <p:cNvSpPr>
            <a:spLocks noGrp="1" noChangeArrowheads="1"/>
          </p:cNvSpPr>
          <p:nvPr>
            <p:ph type="title"/>
          </p:nvPr>
        </p:nvSpPr>
        <p:spPr/>
        <p:txBody>
          <a:bodyPr/>
          <a:lstStyle/>
          <a:p>
            <a:pPr eaLnBrk="1" hangingPunct="1"/>
            <a:r>
              <a:rPr lang="en-US" altLang="en-US"/>
              <a:t>Human X chromosome</a:t>
            </a:r>
          </a:p>
        </p:txBody>
      </p:sp>
    </p:spTree>
    <p:extLst>
      <p:ext uri="{BB962C8B-B14F-4D97-AF65-F5344CB8AC3E}">
        <p14:creationId xmlns:p14="http://schemas.microsoft.com/office/powerpoint/2010/main" val="24809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6882">
                                            <p:txEl>
                                              <p:pRg st="1" end="1"/>
                                            </p:txEl>
                                          </p:spTgt>
                                        </p:tgtEl>
                                        <p:attrNameLst>
                                          <p:attrName>style.visibility</p:attrName>
                                        </p:attrNameLst>
                                      </p:cBhvr>
                                      <p:to>
                                        <p:strVal val="visible"/>
                                      </p:to>
                                    </p:set>
                                    <p:anim calcmode="lin" valueType="num">
                                      <p:cBhvr additive="base">
                                        <p:cTn id="7" dur="500" fill="hold"/>
                                        <p:tgtEl>
                                          <p:spTgt spid="50688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688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6882">
                                            <p:txEl>
                                              <p:pRg st="2" end="2"/>
                                            </p:txEl>
                                          </p:spTgt>
                                        </p:tgtEl>
                                        <p:attrNameLst>
                                          <p:attrName>style.visibility</p:attrName>
                                        </p:attrNameLst>
                                      </p:cBhvr>
                                      <p:to>
                                        <p:strVal val="visible"/>
                                      </p:to>
                                    </p:set>
                                    <p:anim calcmode="lin" valueType="num">
                                      <p:cBhvr additive="base">
                                        <p:cTn id="13" dur="500" fill="hold"/>
                                        <p:tgtEl>
                                          <p:spTgt spid="50688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688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DEC786C-0987-CF40-B066-0992F883ADAE}"/>
              </a:ext>
            </a:extLst>
          </p:cNvPr>
          <p:cNvSpPr>
            <a:spLocks noGrp="1" noChangeArrowheads="1"/>
          </p:cNvSpPr>
          <p:nvPr>
            <p:ph type="title"/>
          </p:nvPr>
        </p:nvSpPr>
        <p:spPr/>
        <p:txBody>
          <a:bodyPr/>
          <a:lstStyle/>
          <a:p>
            <a:pPr eaLnBrk="1" hangingPunct="1"/>
            <a:r>
              <a:rPr lang="en-US" altLang="en-US"/>
              <a:t>Map of Human Y chromosome?</a:t>
            </a:r>
          </a:p>
        </p:txBody>
      </p:sp>
      <p:sp>
        <p:nvSpPr>
          <p:cNvPr id="67587" name="AutoShape 3" descr="Rectangle: Click to edit Master text styles&#13;&#10;Second level&#13;&#10;Third level&#13;&#10;Fourth level&#13;&#10;Fifth level">
            <a:extLst>
              <a:ext uri="{FF2B5EF4-FFF2-40B4-BE49-F238E27FC236}">
                <a16:creationId xmlns:a16="http://schemas.microsoft.com/office/drawing/2014/main" id="{670CEB1E-9B68-3D43-BD3F-8A17F4EC60E4}"/>
              </a:ext>
            </a:extLst>
          </p:cNvPr>
          <p:cNvSpPr>
            <a:spLocks noGrp="1" noChangeArrowheads="1"/>
          </p:cNvSpPr>
          <p:nvPr>
            <p:ph type="body" idx="1"/>
          </p:nvPr>
        </p:nvSpPr>
        <p:spPr>
          <a:xfrm>
            <a:off x="330200" y="1443038"/>
            <a:ext cx="3041650" cy="1016000"/>
          </a:xfrm>
          <a:prstGeom prst="roundRect">
            <a:avLst>
              <a:gd name="adj" fmla="val 16667"/>
            </a:avLst>
          </a:prstGeom>
          <a:solidFill>
            <a:schemeClr val="bg2"/>
          </a:solidFill>
        </p:spPr>
        <p:txBody>
          <a:bodyPr lIns="45720" tIns="0" rIns="45720" bIns="0">
            <a:spAutoFit/>
          </a:bodyPr>
          <a:lstStyle/>
          <a:p>
            <a:pPr marL="0" indent="0" algn="ctr" eaLnBrk="1" hangingPunct="1">
              <a:buFont typeface="Wingdings" pitchFamily="2" charset="2"/>
              <a:buNone/>
            </a:pPr>
            <a:r>
              <a:rPr lang="en-US" altLang="en-US">
                <a:solidFill>
                  <a:srgbClr val="000000"/>
                </a:solidFill>
              </a:rPr>
              <a:t>&lt; 30 genes on </a:t>
            </a:r>
            <a:br>
              <a:rPr lang="en-US" altLang="en-US">
                <a:solidFill>
                  <a:srgbClr val="000000"/>
                </a:solidFill>
              </a:rPr>
            </a:br>
            <a:r>
              <a:rPr lang="en-US" altLang="en-US">
                <a:solidFill>
                  <a:srgbClr val="000000"/>
                </a:solidFill>
              </a:rPr>
              <a:t>Y chromosome</a:t>
            </a:r>
          </a:p>
        </p:txBody>
      </p:sp>
      <p:pic>
        <p:nvPicPr>
          <p:cNvPr id="67588" name="Picture 4" descr="14-03-Alleles-NL">
            <a:extLst>
              <a:ext uri="{FF2B5EF4-FFF2-40B4-BE49-F238E27FC236}">
                <a16:creationId xmlns:a16="http://schemas.microsoft.com/office/drawing/2014/main" id="{61CB57FB-2406-0841-B32D-EB87BE3E265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6800" t="24300" r="66000"/>
          <a:stretch>
            <a:fillRect/>
          </a:stretch>
        </p:blipFill>
        <p:spPr bwMode="auto">
          <a:xfrm>
            <a:off x="3808413" y="1127125"/>
            <a:ext cx="958850"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8933" name="Rectangle 5">
            <a:extLst>
              <a:ext uri="{FF2B5EF4-FFF2-40B4-BE49-F238E27FC236}">
                <a16:creationId xmlns:a16="http://schemas.microsoft.com/office/drawing/2014/main" id="{C5980A63-A5FF-4B4D-8D8A-2DEB1D38FAF3}"/>
              </a:ext>
            </a:extLst>
          </p:cNvPr>
          <p:cNvSpPr>
            <a:spLocks noChangeArrowheads="1"/>
          </p:cNvSpPr>
          <p:nvPr/>
        </p:nvSpPr>
        <p:spPr bwMode="auto">
          <a:xfrm>
            <a:off x="4603750" y="1944688"/>
            <a:ext cx="44481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a:solidFill>
                  <a:srgbClr val="000000"/>
                </a:solidFill>
              </a:rPr>
              <a:t>Sex-determining Region Y (</a:t>
            </a:r>
            <a:r>
              <a:rPr lang="en-US" altLang="en-US" sz="2000" b="1">
                <a:solidFill>
                  <a:srgbClr val="CC0000"/>
                </a:solidFill>
              </a:rPr>
              <a:t>SRY</a:t>
            </a:r>
            <a:r>
              <a:rPr lang="en-US" altLang="en-US" sz="2200" b="1">
                <a:solidFill>
                  <a:srgbClr val="000000"/>
                </a:solidFill>
              </a:rPr>
              <a:t>)</a:t>
            </a:r>
          </a:p>
        </p:txBody>
      </p:sp>
      <p:sp>
        <p:nvSpPr>
          <p:cNvPr id="508934" name="Rectangle 6">
            <a:extLst>
              <a:ext uri="{FF2B5EF4-FFF2-40B4-BE49-F238E27FC236}">
                <a16:creationId xmlns:a16="http://schemas.microsoft.com/office/drawing/2014/main" id="{85B524BE-F26B-E040-B2B4-110EA337698A}"/>
              </a:ext>
            </a:extLst>
          </p:cNvPr>
          <p:cNvSpPr>
            <a:spLocks noChangeArrowheads="1"/>
          </p:cNvSpPr>
          <p:nvPr/>
        </p:nvSpPr>
        <p:spPr bwMode="auto">
          <a:xfrm>
            <a:off x="4597400" y="2363788"/>
            <a:ext cx="2916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F116A"/>
                </a:solidFill>
              </a:rPr>
              <a:t>Channel Flipping (</a:t>
            </a:r>
            <a:r>
              <a:rPr lang="en-US" altLang="en-US" sz="1800" b="1">
                <a:solidFill>
                  <a:srgbClr val="0F116A"/>
                </a:solidFill>
              </a:rPr>
              <a:t>FLP</a:t>
            </a:r>
            <a:r>
              <a:rPr lang="en-US" altLang="en-US" sz="2000" b="1">
                <a:solidFill>
                  <a:srgbClr val="0F116A"/>
                </a:solidFill>
              </a:rPr>
              <a:t>)</a:t>
            </a:r>
          </a:p>
        </p:txBody>
      </p:sp>
      <p:sp>
        <p:nvSpPr>
          <p:cNvPr id="508935" name="Rectangle 7">
            <a:extLst>
              <a:ext uri="{FF2B5EF4-FFF2-40B4-BE49-F238E27FC236}">
                <a16:creationId xmlns:a16="http://schemas.microsoft.com/office/drawing/2014/main" id="{656220F9-591E-3945-9F0E-49C6272C9A87}"/>
              </a:ext>
            </a:extLst>
          </p:cNvPr>
          <p:cNvSpPr>
            <a:spLocks noChangeArrowheads="1"/>
          </p:cNvSpPr>
          <p:nvPr/>
        </p:nvSpPr>
        <p:spPr bwMode="auto">
          <a:xfrm>
            <a:off x="4597400" y="2676525"/>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rgbClr val="0F116A"/>
                </a:solidFill>
              </a:rPr>
              <a:t>Catching &amp; Throwing (</a:t>
            </a:r>
            <a:r>
              <a:rPr lang="en-US" altLang="en-US" sz="1800" b="1">
                <a:solidFill>
                  <a:srgbClr val="0F116A"/>
                </a:solidFill>
              </a:rPr>
              <a:t>BLZ-1)</a:t>
            </a:r>
            <a:endParaRPr lang="en-US" altLang="en-US" sz="2000" b="1">
              <a:solidFill>
                <a:srgbClr val="0F116A"/>
              </a:solidFill>
            </a:endParaRPr>
          </a:p>
        </p:txBody>
      </p:sp>
      <p:sp>
        <p:nvSpPr>
          <p:cNvPr id="508936" name="Rectangle 8">
            <a:extLst>
              <a:ext uri="{FF2B5EF4-FFF2-40B4-BE49-F238E27FC236}">
                <a16:creationId xmlns:a16="http://schemas.microsoft.com/office/drawing/2014/main" id="{3B1C8E75-B57D-5F4F-9ED5-3A5E7E3791D4}"/>
              </a:ext>
            </a:extLst>
          </p:cNvPr>
          <p:cNvSpPr>
            <a:spLocks noChangeArrowheads="1"/>
          </p:cNvSpPr>
          <p:nvPr/>
        </p:nvSpPr>
        <p:spPr bwMode="auto">
          <a:xfrm>
            <a:off x="4597400" y="3051175"/>
            <a:ext cx="440055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F116A"/>
                </a:solidFill>
              </a:rPr>
              <a:t>Self confidence (</a:t>
            </a:r>
            <a:r>
              <a:rPr lang="en-US" altLang="en-US" sz="1800" b="1">
                <a:solidFill>
                  <a:srgbClr val="0F116A"/>
                </a:solidFill>
              </a:rPr>
              <a:t>BLZ-2)</a:t>
            </a:r>
            <a:br>
              <a:rPr lang="en-US" altLang="en-US" sz="1800" b="1">
                <a:solidFill>
                  <a:srgbClr val="0F116A"/>
                </a:solidFill>
              </a:rPr>
            </a:br>
            <a:r>
              <a:rPr lang="en-US" altLang="en-US" sz="1800" b="1">
                <a:solidFill>
                  <a:srgbClr val="0F116A"/>
                </a:solidFill>
              </a:rPr>
              <a:t>	</a:t>
            </a:r>
            <a:r>
              <a:rPr lang="en-US" altLang="en-US" sz="1800" b="1" u="sng">
                <a:solidFill>
                  <a:srgbClr val="CC0000"/>
                </a:solidFill>
              </a:rPr>
              <a:t>note</a:t>
            </a:r>
            <a:r>
              <a:rPr lang="en-US" altLang="en-US" sz="1800" b="1">
                <a:solidFill>
                  <a:srgbClr val="CC0000"/>
                </a:solidFill>
              </a:rPr>
              <a:t>:</a:t>
            </a:r>
            <a:r>
              <a:rPr lang="en-US" altLang="en-US" sz="1800" b="1">
                <a:solidFill>
                  <a:schemeClr val="tx2"/>
                </a:solidFill>
              </a:rPr>
              <a:t> not linked to ability gene</a:t>
            </a:r>
            <a:endParaRPr lang="en-US" altLang="en-US" sz="2000" b="1">
              <a:solidFill>
                <a:srgbClr val="0F116A"/>
              </a:solidFill>
            </a:endParaRPr>
          </a:p>
        </p:txBody>
      </p:sp>
      <p:sp>
        <p:nvSpPr>
          <p:cNvPr id="508937" name="Rectangle 9">
            <a:extLst>
              <a:ext uri="{FF2B5EF4-FFF2-40B4-BE49-F238E27FC236}">
                <a16:creationId xmlns:a16="http://schemas.microsoft.com/office/drawing/2014/main" id="{10A154C5-DB6D-6941-8E0C-207803AE0480}"/>
              </a:ext>
            </a:extLst>
          </p:cNvPr>
          <p:cNvSpPr>
            <a:spLocks noChangeArrowheads="1"/>
          </p:cNvSpPr>
          <p:nvPr/>
        </p:nvSpPr>
        <p:spPr bwMode="auto">
          <a:xfrm>
            <a:off x="525463" y="3419475"/>
            <a:ext cx="338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b="1">
                <a:solidFill>
                  <a:srgbClr val="0F116A"/>
                </a:solidFill>
              </a:rPr>
              <a:t>Devotion to sports (</a:t>
            </a:r>
            <a:r>
              <a:rPr lang="en-US" altLang="en-US" sz="1800" b="1">
                <a:solidFill>
                  <a:srgbClr val="0F116A"/>
                </a:solidFill>
              </a:rPr>
              <a:t>BUD-E)</a:t>
            </a:r>
            <a:endParaRPr lang="en-US" altLang="en-US" sz="2000" b="1">
              <a:solidFill>
                <a:srgbClr val="0F116A"/>
              </a:solidFill>
            </a:endParaRPr>
          </a:p>
        </p:txBody>
      </p:sp>
      <p:sp>
        <p:nvSpPr>
          <p:cNvPr id="508938" name="Rectangle 10">
            <a:extLst>
              <a:ext uri="{FF2B5EF4-FFF2-40B4-BE49-F238E27FC236}">
                <a16:creationId xmlns:a16="http://schemas.microsoft.com/office/drawing/2014/main" id="{36FE1916-B18D-E74C-9C8D-19155EEF30A3}"/>
              </a:ext>
            </a:extLst>
          </p:cNvPr>
          <p:cNvSpPr>
            <a:spLocks noChangeArrowheads="1"/>
          </p:cNvSpPr>
          <p:nvPr/>
        </p:nvSpPr>
        <p:spPr bwMode="auto">
          <a:xfrm>
            <a:off x="468313" y="3802063"/>
            <a:ext cx="3481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2000" b="1">
                <a:solidFill>
                  <a:srgbClr val="0F116A"/>
                </a:solidFill>
              </a:rPr>
              <a:t>Addiction to death &amp;</a:t>
            </a:r>
            <a:br>
              <a:rPr lang="en-US" altLang="en-US" sz="2000" b="1">
                <a:solidFill>
                  <a:srgbClr val="0F116A"/>
                </a:solidFill>
              </a:rPr>
            </a:br>
            <a:r>
              <a:rPr lang="en-US" altLang="en-US" sz="2000" b="1">
                <a:solidFill>
                  <a:srgbClr val="0F116A"/>
                </a:solidFill>
              </a:rPr>
              <a:t>destruction movies (</a:t>
            </a:r>
            <a:r>
              <a:rPr lang="en-US" altLang="en-US" sz="1800" b="1">
                <a:solidFill>
                  <a:srgbClr val="0F116A"/>
                </a:solidFill>
              </a:rPr>
              <a:t>SAW-2)</a:t>
            </a:r>
            <a:endParaRPr lang="en-US" altLang="en-US" sz="2000" b="1">
              <a:solidFill>
                <a:srgbClr val="0F116A"/>
              </a:solidFill>
            </a:endParaRPr>
          </a:p>
        </p:txBody>
      </p:sp>
      <p:sp>
        <p:nvSpPr>
          <p:cNvPr id="508939" name="Rectangle 11">
            <a:extLst>
              <a:ext uri="{FF2B5EF4-FFF2-40B4-BE49-F238E27FC236}">
                <a16:creationId xmlns:a16="http://schemas.microsoft.com/office/drawing/2014/main" id="{694F4A29-6B3E-434E-BA76-7A96B7E851DF}"/>
              </a:ext>
            </a:extLst>
          </p:cNvPr>
          <p:cNvSpPr>
            <a:spLocks noChangeArrowheads="1"/>
          </p:cNvSpPr>
          <p:nvPr/>
        </p:nvSpPr>
        <p:spPr bwMode="auto">
          <a:xfrm>
            <a:off x="4597400" y="4878388"/>
            <a:ext cx="2490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F116A"/>
                </a:solidFill>
              </a:rPr>
              <a:t>Scratching (</a:t>
            </a:r>
            <a:r>
              <a:rPr lang="en-US" altLang="en-US" sz="1800" b="1">
                <a:solidFill>
                  <a:srgbClr val="0F116A"/>
                </a:solidFill>
              </a:rPr>
              <a:t>ITCH-E)</a:t>
            </a:r>
            <a:endParaRPr lang="en-US" altLang="en-US" sz="2000" b="1">
              <a:solidFill>
                <a:srgbClr val="0F116A"/>
              </a:solidFill>
            </a:endParaRPr>
          </a:p>
        </p:txBody>
      </p:sp>
      <p:sp>
        <p:nvSpPr>
          <p:cNvPr id="508940" name="Rectangle 12">
            <a:extLst>
              <a:ext uri="{FF2B5EF4-FFF2-40B4-BE49-F238E27FC236}">
                <a16:creationId xmlns:a16="http://schemas.microsoft.com/office/drawing/2014/main" id="{A6FA7B03-EA68-BA4C-9029-1DF08A2A621C}"/>
              </a:ext>
            </a:extLst>
          </p:cNvPr>
          <p:cNvSpPr>
            <a:spLocks noChangeArrowheads="1"/>
          </p:cNvSpPr>
          <p:nvPr/>
        </p:nvSpPr>
        <p:spPr bwMode="auto">
          <a:xfrm>
            <a:off x="4597400" y="5103813"/>
            <a:ext cx="179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F116A"/>
                </a:solidFill>
              </a:rPr>
              <a:t>Spitting (</a:t>
            </a:r>
            <a:r>
              <a:rPr lang="en-US" altLang="en-US" sz="1800" b="1">
                <a:solidFill>
                  <a:srgbClr val="0F116A"/>
                </a:solidFill>
              </a:rPr>
              <a:t>P2E)</a:t>
            </a:r>
            <a:endParaRPr lang="en-US" altLang="en-US" sz="2000" b="1">
              <a:solidFill>
                <a:srgbClr val="0F116A"/>
              </a:solidFill>
            </a:endParaRPr>
          </a:p>
        </p:txBody>
      </p:sp>
      <p:grpSp>
        <p:nvGrpSpPr>
          <p:cNvPr id="2" name="Group 13">
            <a:extLst>
              <a:ext uri="{FF2B5EF4-FFF2-40B4-BE49-F238E27FC236}">
                <a16:creationId xmlns:a16="http://schemas.microsoft.com/office/drawing/2014/main" id="{57AED160-B0DE-CB40-85FD-65C4E489CC14}"/>
              </a:ext>
            </a:extLst>
          </p:cNvPr>
          <p:cNvGrpSpPr>
            <a:grpSpLocks/>
          </p:cNvGrpSpPr>
          <p:nvPr/>
        </p:nvGrpSpPr>
        <p:grpSpPr bwMode="auto">
          <a:xfrm>
            <a:off x="6357938" y="5011738"/>
            <a:ext cx="2036762" cy="366712"/>
            <a:chOff x="4005" y="3157"/>
            <a:chExt cx="1283" cy="231"/>
          </a:xfrm>
        </p:grpSpPr>
        <p:sp>
          <p:nvSpPr>
            <p:cNvPr id="67614" name="Rectangle 14">
              <a:extLst>
                <a:ext uri="{FF2B5EF4-FFF2-40B4-BE49-F238E27FC236}">
                  <a16:creationId xmlns:a16="http://schemas.microsoft.com/office/drawing/2014/main" id="{B87A77F1-53AE-F546-8240-9B157D81C20F}"/>
                </a:ext>
              </a:extLst>
            </p:cNvPr>
            <p:cNvSpPr>
              <a:spLocks noChangeArrowheads="1"/>
            </p:cNvSpPr>
            <p:nvPr/>
          </p:nvSpPr>
          <p:spPr bwMode="auto">
            <a:xfrm>
              <a:off x="4756" y="3157"/>
              <a:ext cx="5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chemeClr val="tx2"/>
                  </a:solidFill>
                </a:rPr>
                <a:t>linked</a:t>
              </a:r>
            </a:p>
          </p:txBody>
        </p:sp>
        <p:sp>
          <p:nvSpPr>
            <p:cNvPr id="67615" name="Freeform 15">
              <a:extLst>
                <a:ext uri="{FF2B5EF4-FFF2-40B4-BE49-F238E27FC236}">
                  <a16:creationId xmlns:a16="http://schemas.microsoft.com/office/drawing/2014/main" id="{00CF571C-E90D-2446-91AF-37F818E1A4D3}"/>
                </a:ext>
              </a:extLst>
            </p:cNvPr>
            <p:cNvSpPr>
              <a:spLocks/>
            </p:cNvSpPr>
            <p:nvPr/>
          </p:nvSpPr>
          <p:spPr bwMode="auto">
            <a:xfrm>
              <a:off x="4005" y="3181"/>
              <a:ext cx="781" cy="172"/>
            </a:xfrm>
            <a:custGeom>
              <a:avLst/>
              <a:gdLst>
                <a:gd name="T0" fmla="*/ 421 w 781"/>
                <a:gd name="T1" fmla="*/ 0 h 172"/>
                <a:gd name="T2" fmla="*/ 781 w 781"/>
                <a:gd name="T3" fmla="*/ 96 h 172"/>
                <a:gd name="T4" fmla="*/ 0 w 781"/>
                <a:gd name="T5" fmla="*/ 172 h 172"/>
                <a:gd name="T6" fmla="*/ 0 60000 65536"/>
                <a:gd name="T7" fmla="*/ 0 60000 65536"/>
                <a:gd name="T8" fmla="*/ 0 60000 65536"/>
                <a:gd name="T9" fmla="*/ 0 w 781"/>
                <a:gd name="T10" fmla="*/ 0 h 172"/>
                <a:gd name="T11" fmla="*/ 781 w 781"/>
                <a:gd name="T12" fmla="*/ 172 h 172"/>
              </a:gdLst>
              <a:ahLst/>
              <a:cxnLst>
                <a:cxn ang="T6">
                  <a:pos x="T0" y="T1"/>
                </a:cxn>
                <a:cxn ang="T7">
                  <a:pos x="T2" y="T3"/>
                </a:cxn>
                <a:cxn ang="T8">
                  <a:pos x="T4" y="T5"/>
                </a:cxn>
              </a:cxnLst>
              <a:rect l="T9" t="T10" r="T11" b="T12"/>
              <a:pathLst>
                <a:path w="781" h="172">
                  <a:moveTo>
                    <a:pt x="421" y="0"/>
                  </a:moveTo>
                  <a:lnTo>
                    <a:pt x="781" y="96"/>
                  </a:lnTo>
                  <a:lnTo>
                    <a:pt x="0" y="17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08944" name="Rectangle 16">
            <a:extLst>
              <a:ext uri="{FF2B5EF4-FFF2-40B4-BE49-F238E27FC236}">
                <a16:creationId xmlns:a16="http://schemas.microsoft.com/office/drawing/2014/main" id="{CB4138F4-864F-AB4B-942D-3A515B33B466}"/>
              </a:ext>
            </a:extLst>
          </p:cNvPr>
          <p:cNvSpPr>
            <a:spLocks noChangeArrowheads="1"/>
          </p:cNvSpPr>
          <p:nvPr/>
        </p:nvSpPr>
        <p:spPr bwMode="auto">
          <a:xfrm>
            <a:off x="444500" y="5664200"/>
            <a:ext cx="3530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lnSpc>
                <a:spcPct val="80000"/>
              </a:lnSpc>
            </a:pPr>
            <a:r>
              <a:rPr lang="en-US" altLang="en-US" sz="2000" b="1">
                <a:solidFill>
                  <a:srgbClr val="0F116A"/>
                </a:solidFill>
              </a:rPr>
              <a:t>Inability to express </a:t>
            </a:r>
            <a:br>
              <a:rPr lang="en-US" altLang="en-US" sz="2000" b="1">
                <a:solidFill>
                  <a:srgbClr val="0F116A"/>
                </a:solidFill>
              </a:rPr>
            </a:br>
            <a:r>
              <a:rPr lang="en-US" altLang="en-US" sz="2000" b="1">
                <a:solidFill>
                  <a:srgbClr val="0F116A"/>
                </a:solidFill>
              </a:rPr>
              <a:t> affection over phone (</a:t>
            </a:r>
            <a:r>
              <a:rPr lang="en-US" altLang="en-US" sz="1800" b="1">
                <a:solidFill>
                  <a:srgbClr val="0F116A"/>
                </a:solidFill>
              </a:rPr>
              <a:t>ME-2)</a:t>
            </a:r>
          </a:p>
        </p:txBody>
      </p:sp>
      <p:sp>
        <p:nvSpPr>
          <p:cNvPr id="508945" name="Rectangle 17">
            <a:extLst>
              <a:ext uri="{FF2B5EF4-FFF2-40B4-BE49-F238E27FC236}">
                <a16:creationId xmlns:a16="http://schemas.microsoft.com/office/drawing/2014/main" id="{FF424297-A4C6-7741-A2D4-760ED7F47A49}"/>
              </a:ext>
            </a:extLst>
          </p:cNvPr>
          <p:cNvSpPr>
            <a:spLocks noChangeArrowheads="1"/>
          </p:cNvSpPr>
          <p:nvPr/>
        </p:nvSpPr>
        <p:spPr bwMode="auto">
          <a:xfrm>
            <a:off x="4597400" y="5926138"/>
            <a:ext cx="3578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F116A"/>
                </a:solidFill>
              </a:rPr>
              <a:t>Selective hearing loss (</a:t>
            </a:r>
            <a:r>
              <a:rPr lang="en-US" altLang="en-US" sz="1800" b="1">
                <a:solidFill>
                  <a:srgbClr val="0F116A"/>
                </a:solidFill>
              </a:rPr>
              <a:t>HUH)</a:t>
            </a:r>
            <a:endParaRPr lang="en-US" altLang="en-US" sz="2000" b="1">
              <a:solidFill>
                <a:srgbClr val="0F116A"/>
              </a:solidFill>
            </a:endParaRPr>
          </a:p>
        </p:txBody>
      </p:sp>
      <p:sp>
        <p:nvSpPr>
          <p:cNvPr id="508946" name="Rectangle 18">
            <a:extLst>
              <a:ext uri="{FF2B5EF4-FFF2-40B4-BE49-F238E27FC236}">
                <a16:creationId xmlns:a16="http://schemas.microsoft.com/office/drawing/2014/main" id="{14046A54-9B0E-E64A-B4E8-C24415133944}"/>
              </a:ext>
            </a:extLst>
          </p:cNvPr>
          <p:cNvSpPr>
            <a:spLocks noChangeArrowheads="1"/>
          </p:cNvSpPr>
          <p:nvPr/>
        </p:nvSpPr>
        <p:spPr bwMode="auto">
          <a:xfrm>
            <a:off x="4597400" y="6170613"/>
            <a:ext cx="4435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F116A"/>
                </a:solidFill>
              </a:rPr>
              <a:t>Total lack of recall for dates (</a:t>
            </a:r>
            <a:r>
              <a:rPr lang="en-US" altLang="en-US" sz="1800" b="1">
                <a:solidFill>
                  <a:srgbClr val="0F116A"/>
                </a:solidFill>
              </a:rPr>
              <a:t>OOPS)</a:t>
            </a:r>
            <a:endParaRPr lang="en-US" altLang="en-US" sz="2000" b="1">
              <a:solidFill>
                <a:srgbClr val="0F116A"/>
              </a:solidFill>
            </a:endParaRPr>
          </a:p>
        </p:txBody>
      </p:sp>
      <p:grpSp>
        <p:nvGrpSpPr>
          <p:cNvPr id="3" name="Group 19">
            <a:extLst>
              <a:ext uri="{FF2B5EF4-FFF2-40B4-BE49-F238E27FC236}">
                <a16:creationId xmlns:a16="http://schemas.microsoft.com/office/drawing/2014/main" id="{EE97F0FC-DAE7-6B48-85C5-183DFC706998}"/>
              </a:ext>
            </a:extLst>
          </p:cNvPr>
          <p:cNvGrpSpPr>
            <a:grpSpLocks/>
          </p:cNvGrpSpPr>
          <p:nvPr/>
        </p:nvGrpSpPr>
        <p:grpSpPr bwMode="auto">
          <a:xfrm>
            <a:off x="3902075" y="2525713"/>
            <a:ext cx="744538" cy="3868737"/>
            <a:chOff x="2458" y="1591"/>
            <a:chExt cx="469" cy="2437"/>
          </a:xfrm>
        </p:grpSpPr>
        <p:sp>
          <p:nvSpPr>
            <p:cNvPr id="67603" name="Rectangle 20">
              <a:extLst>
                <a:ext uri="{FF2B5EF4-FFF2-40B4-BE49-F238E27FC236}">
                  <a16:creationId xmlns:a16="http://schemas.microsoft.com/office/drawing/2014/main" id="{DA7F03DF-CB5F-2747-94F1-217A51643572}"/>
                </a:ext>
              </a:extLst>
            </p:cNvPr>
            <p:cNvSpPr>
              <a:spLocks noChangeArrowheads="1"/>
            </p:cNvSpPr>
            <p:nvPr/>
          </p:nvSpPr>
          <p:spPr bwMode="auto">
            <a:xfrm>
              <a:off x="2458" y="1778"/>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04" name="Rectangle 21">
              <a:extLst>
                <a:ext uri="{FF2B5EF4-FFF2-40B4-BE49-F238E27FC236}">
                  <a16:creationId xmlns:a16="http://schemas.microsoft.com/office/drawing/2014/main" id="{4192D1B1-9602-DC4D-AD56-AD3DA9CCC7B2}"/>
                </a:ext>
              </a:extLst>
            </p:cNvPr>
            <p:cNvSpPr>
              <a:spLocks noChangeArrowheads="1"/>
            </p:cNvSpPr>
            <p:nvPr/>
          </p:nvSpPr>
          <p:spPr bwMode="auto">
            <a:xfrm>
              <a:off x="2458" y="1591"/>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05" name="Rectangle 22">
              <a:extLst>
                <a:ext uri="{FF2B5EF4-FFF2-40B4-BE49-F238E27FC236}">
                  <a16:creationId xmlns:a16="http://schemas.microsoft.com/office/drawing/2014/main" id="{6A9C6FDE-808F-1944-BCE9-4EA485FEFEDD}"/>
                </a:ext>
              </a:extLst>
            </p:cNvPr>
            <p:cNvSpPr>
              <a:spLocks noChangeArrowheads="1"/>
            </p:cNvSpPr>
            <p:nvPr/>
          </p:nvSpPr>
          <p:spPr bwMode="auto">
            <a:xfrm>
              <a:off x="2458" y="1999"/>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06" name="Rectangle 23">
              <a:extLst>
                <a:ext uri="{FF2B5EF4-FFF2-40B4-BE49-F238E27FC236}">
                  <a16:creationId xmlns:a16="http://schemas.microsoft.com/office/drawing/2014/main" id="{AABEDF03-FC35-D347-AF0D-66BEA6583D95}"/>
                </a:ext>
              </a:extLst>
            </p:cNvPr>
            <p:cNvSpPr>
              <a:spLocks noChangeArrowheads="1"/>
            </p:cNvSpPr>
            <p:nvPr/>
          </p:nvSpPr>
          <p:spPr bwMode="auto">
            <a:xfrm>
              <a:off x="2458" y="2233"/>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07" name="Rectangle 24">
              <a:extLst>
                <a:ext uri="{FF2B5EF4-FFF2-40B4-BE49-F238E27FC236}">
                  <a16:creationId xmlns:a16="http://schemas.microsoft.com/office/drawing/2014/main" id="{C3CB39F6-ED8C-504C-BB9A-9BD6B5F7367E}"/>
                </a:ext>
              </a:extLst>
            </p:cNvPr>
            <p:cNvSpPr>
              <a:spLocks noChangeArrowheads="1"/>
            </p:cNvSpPr>
            <p:nvPr/>
          </p:nvSpPr>
          <p:spPr bwMode="auto">
            <a:xfrm>
              <a:off x="2458" y="2453"/>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08" name="Rectangle 25">
              <a:extLst>
                <a:ext uri="{FF2B5EF4-FFF2-40B4-BE49-F238E27FC236}">
                  <a16:creationId xmlns:a16="http://schemas.microsoft.com/office/drawing/2014/main" id="{4E044F3E-FD01-9142-A350-53143F73D5B6}"/>
                </a:ext>
              </a:extLst>
            </p:cNvPr>
            <p:cNvSpPr>
              <a:spLocks noChangeArrowheads="1"/>
            </p:cNvSpPr>
            <p:nvPr/>
          </p:nvSpPr>
          <p:spPr bwMode="auto">
            <a:xfrm>
              <a:off x="2458" y="3156"/>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09" name="Rectangle 26">
              <a:extLst>
                <a:ext uri="{FF2B5EF4-FFF2-40B4-BE49-F238E27FC236}">
                  <a16:creationId xmlns:a16="http://schemas.microsoft.com/office/drawing/2014/main" id="{C4C4CD03-4223-C34C-8765-9BD0E44B0C6E}"/>
                </a:ext>
              </a:extLst>
            </p:cNvPr>
            <p:cNvSpPr>
              <a:spLocks noChangeArrowheads="1"/>
            </p:cNvSpPr>
            <p:nvPr/>
          </p:nvSpPr>
          <p:spPr bwMode="auto">
            <a:xfrm>
              <a:off x="2458" y="3283"/>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10" name="Rectangle 27">
              <a:extLst>
                <a:ext uri="{FF2B5EF4-FFF2-40B4-BE49-F238E27FC236}">
                  <a16:creationId xmlns:a16="http://schemas.microsoft.com/office/drawing/2014/main" id="{FD0E64AD-FC54-474A-9B20-1CD8BCF40F83}"/>
                </a:ext>
              </a:extLst>
            </p:cNvPr>
            <p:cNvSpPr>
              <a:spLocks noChangeArrowheads="1"/>
            </p:cNvSpPr>
            <p:nvPr/>
          </p:nvSpPr>
          <p:spPr bwMode="auto">
            <a:xfrm>
              <a:off x="2458" y="3618"/>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11" name="Rectangle 28">
              <a:extLst>
                <a:ext uri="{FF2B5EF4-FFF2-40B4-BE49-F238E27FC236}">
                  <a16:creationId xmlns:a16="http://schemas.microsoft.com/office/drawing/2014/main" id="{91AD947D-C0C1-6E48-90D9-788173FBE2BE}"/>
                </a:ext>
              </a:extLst>
            </p:cNvPr>
            <p:cNvSpPr>
              <a:spLocks noChangeArrowheads="1"/>
            </p:cNvSpPr>
            <p:nvPr/>
          </p:nvSpPr>
          <p:spPr bwMode="auto">
            <a:xfrm>
              <a:off x="2458" y="3809"/>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12" name="Rectangle 29">
              <a:extLst>
                <a:ext uri="{FF2B5EF4-FFF2-40B4-BE49-F238E27FC236}">
                  <a16:creationId xmlns:a16="http://schemas.microsoft.com/office/drawing/2014/main" id="{163B9614-5FD0-504A-91A8-D2CF009CEB46}"/>
                </a:ext>
              </a:extLst>
            </p:cNvPr>
            <p:cNvSpPr>
              <a:spLocks noChangeArrowheads="1"/>
            </p:cNvSpPr>
            <p:nvPr/>
          </p:nvSpPr>
          <p:spPr bwMode="auto">
            <a:xfrm>
              <a:off x="2458" y="3957"/>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7613" name="Rectangle 30">
              <a:extLst>
                <a:ext uri="{FF2B5EF4-FFF2-40B4-BE49-F238E27FC236}">
                  <a16:creationId xmlns:a16="http://schemas.microsoft.com/office/drawing/2014/main" id="{5E8FE838-A332-FD4D-A8C9-55A96FA03AE9}"/>
                </a:ext>
              </a:extLst>
            </p:cNvPr>
            <p:cNvSpPr>
              <a:spLocks noChangeArrowheads="1"/>
            </p:cNvSpPr>
            <p:nvPr/>
          </p:nvSpPr>
          <p:spPr bwMode="auto">
            <a:xfrm>
              <a:off x="2458" y="2604"/>
              <a:ext cx="469" cy="71"/>
            </a:xfrm>
            <a:prstGeom prst="rect">
              <a:avLst/>
            </a:prstGeom>
            <a:solidFill>
              <a:srgbClr val="000000"/>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08959" name="Rectangle 31">
            <a:extLst>
              <a:ext uri="{FF2B5EF4-FFF2-40B4-BE49-F238E27FC236}">
                <a16:creationId xmlns:a16="http://schemas.microsoft.com/office/drawing/2014/main" id="{620CD91E-521C-314F-980D-5C0EF23D1D1F}"/>
              </a:ext>
            </a:extLst>
          </p:cNvPr>
          <p:cNvSpPr>
            <a:spLocks noChangeArrowheads="1"/>
          </p:cNvSpPr>
          <p:nvPr/>
        </p:nvSpPr>
        <p:spPr bwMode="auto">
          <a:xfrm>
            <a:off x="4597400" y="4002088"/>
            <a:ext cx="191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lnSpc>
                <a:spcPct val="90000"/>
              </a:lnSpc>
            </a:pPr>
            <a:r>
              <a:rPr lang="en-US" altLang="en-US" sz="2000" b="1">
                <a:solidFill>
                  <a:srgbClr val="0F116A"/>
                </a:solidFill>
              </a:rPr>
              <a:t>Air guitar (</a:t>
            </a:r>
            <a:r>
              <a:rPr lang="en-US" altLang="en-US" sz="1800" b="1">
                <a:solidFill>
                  <a:srgbClr val="0F116A"/>
                </a:solidFill>
              </a:rPr>
              <a:t>RIF)</a:t>
            </a:r>
            <a:endParaRPr lang="en-US" altLang="en-US" sz="2000" b="1">
              <a:solidFill>
                <a:srgbClr val="0F116A"/>
              </a:solidFill>
            </a:endParaRPr>
          </a:p>
        </p:txBody>
      </p:sp>
    </p:spTree>
    <p:extLst>
      <p:ext uri="{BB962C8B-B14F-4D97-AF65-F5344CB8AC3E}">
        <p14:creationId xmlns:p14="http://schemas.microsoft.com/office/powerpoint/2010/main" val="2188992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8933">
                                            <p:txEl>
                                              <p:pRg st="0" end="0"/>
                                            </p:txEl>
                                          </p:spTgt>
                                        </p:tgtEl>
                                        <p:attrNameLst>
                                          <p:attrName>style.visibility</p:attrName>
                                        </p:attrNameLst>
                                      </p:cBhvr>
                                      <p:to>
                                        <p:strVal val="visible"/>
                                      </p:to>
                                    </p:set>
                                    <p:animEffect transition="in" filter="wipe(left)">
                                      <p:cBhvr>
                                        <p:cTn id="7" dur="500"/>
                                        <p:tgtEl>
                                          <p:spTgt spid="50893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String"/>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8934">
                                            <p:txEl>
                                              <p:pRg st="0" end="0"/>
                                            </p:txEl>
                                          </p:spTgt>
                                        </p:tgtEl>
                                        <p:attrNameLst>
                                          <p:attrName>style.visibility</p:attrName>
                                        </p:attrNameLst>
                                      </p:cBhvr>
                                      <p:to>
                                        <p:strVal val="visible"/>
                                      </p:to>
                                    </p:set>
                                    <p:animEffect transition="in" filter="wipe(left)">
                                      <p:cBhvr>
                                        <p:cTn id="17" dur="500"/>
                                        <p:tgtEl>
                                          <p:spTgt spid="508934">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5" name="Whoosh"/>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8935">
                                            <p:txEl>
                                              <p:pRg st="0" end="0"/>
                                            </p:txEl>
                                          </p:spTgt>
                                        </p:tgtEl>
                                        <p:attrNameLst>
                                          <p:attrName>style.visibility</p:attrName>
                                        </p:attrNameLst>
                                      </p:cBhvr>
                                      <p:to>
                                        <p:strVal val="visible"/>
                                      </p:to>
                                    </p:set>
                                    <p:animEffect transition="in" filter="wipe(left)">
                                      <p:cBhvr>
                                        <p:cTn id="22" dur="500"/>
                                        <p:tgtEl>
                                          <p:spTgt spid="508935">
                                            <p:txEl>
                                              <p:pRg st="0" end="0"/>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5" name="Whoosh"/>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8936">
                                            <p:txEl>
                                              <p:pRg st="0" end="0"/>
                                            </p:txEl>
                                          </p:spTgt>
                                        </p:tgtEl>
                                        <p:attrNameLst>
                                          <p:attrName>style.visibility</p:attrName>
                                        </p:attrNameLst>
                                      </p:cBhvr>
                                      <p:to>
                                        <p:strVal val="visible"/>
                                      </p:to>
                                    </p:set>
                                    <p:animEffect transition="in" filter="wipe(left)">
                                      <p:cBhvr>
                                        <p:cTn id="27" dur="500"/>
                                        <p:tgtEl>
                                          <p:spTgt spid="508936">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5" name="Whoosh"/>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8937">
                                            <p:txEl>
                                              <p:pRg st="0" end="0"/>
                                            </p:txEl>
                                          </p:spTgt>
                                        </p:tgtEl>
                                        <p:attrNameLst>
                                          <p:attrName>style.visibility</p:attrName>
                                        </p:attrNameLst>
                                      </p:cBhvr>
                                      <p:to>
                                        <p:strVal val="visible"/>
                                      </p:to>
                                    </p:set>
                                    <p:animEffect transition="in" filter="wipe(left)">
                                      <p:cBhvr>
                                        <p:cTn id="32" dur="500"/>
                                        <p:tgtEl>
                                          <p:spTgt spid="508937">
                                            <p:txEl>
                                              <p:pRg st="0" end="0"/>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5"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08938">
                                            <p:txEl>
                                              <p:pRg st="0" end="0"/>
                                            </p:txEl>
                                          </p:spTgt>
                                        </p:tgtEl>
                                        <p:attrNameLst>
                                          <p:attrName>style.visibility</p:attrName>
                                        </p:attrNameLst>
                                      </p:cBhvr>
                                      <p:to>
                                        <p:strVal val="visible"/>
                                      </p:to>
                                    </p:set>
                                    <p:animEffect transition="in" filter="wipe(left)">
                                      <p:cBhvr>
                                        <p:cTn id="37" dur="500"/>
                                        <p:tgtEl>
                                          <p:spTgt spid="508938">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5" name="Whoosh"/>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08959">
                                            <p:txEl>
                                              <p:pRg st="0" end="0"/>
                                            </p:txEl>
                                          </p:spTgt>
                                        </p:tgtEl>
                                        <p:attrNameLst>
                                          <p:attrName>style.visibility</p:attrName>
                                        </p:attrNameLst>
                                      </p:cBhvr>
                                      <p:to>
                                        <p:strVal val="visible"/>
                                      </p:to>
                                    </p:set>
                                    <p:animEffect transition="in" filter="wipe(left)">
                                      <p:cBhvr>
                                        <p:cTn id="42" dur="500"/>
                                        <p:tgtEl>
                                          <p:spTgt spid="508959">
                                            <p:txEl>
                                              <p:pRg st="0" end="0"/>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5"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08939">
                                            <p:txEl>
                                              <p:pRg st="0" end="0"/>
                                            </p:txEl>
                                          </p:spTgt>
                                        </p:tgtEl>
                                        <p:attrNameLst>
                                          <p:attrName>style.visibility</p:attrName>
                                        </p:attrNameLst>
                                      </p:cBhvr>
                                      <p:to>
                                        <p:strVal val="visible"/>
                                      </p:to>
                                    </p:set>
                                    <p:animEffect transition="in" filter="wipe(left)">
                                      <p:cBhvr>
                                        <p:cTn id="47" dur="500"/>
                                        <p:tgtEl>
                                          <p:spTgt spid="508939">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5" name="Whoosh"/>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8940">
                                            <p:txEl>
                                              <p:pRg st="0" end="0"/>
                                            </p:txEl>
                                          </p:spTgt>
                                        </p:tgtEl>
                                        <p:attrNameLst>
                                          <p:attrName>style.visibility</p:attrName>
                                        </p:attrNameLst>
                                      </p:cBhvr>
                                      <p:to>
                                        <p:strVal val="visible"/>
                                      </p:to>
                                    </p:set>
                                    <p:animEffect transition="in" filter="wipe(left)">
                                      <p:cBhvr>
                                        <p:cTn id="52" dur="500"/>
                                        <p:tgtEl>
                                          <p:spTgt spid="508940">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5" name="Whoosh"/>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subTnLst>
                                    <p:audio>
                                      <p:cMediaNode>
                                        <p:cTn display="0" masterRel="sameClick">
                                          <p:stCondLst>
                                            <p:cond evt="begin" delay="0">
                                              <p:tn val="55"/>
                                            </p:cond>
                                          </p:stCondLst>
                                          <p:endCondLst>
                                            <p:cond evt="onStopAudio" delay="0">
                                              <p:tgtEl>
                                                <p:sldTgt/>
                                              </p:tgtEl>
                                            </p:cond>
                                          </p:endCondLst>
                                        </p:cTn>
                                        <p:tgtEl>
                                          <p:sndTgt r:embed="rId4" name="String"/>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08944">
                                            <p:txEl>
                                              <p:pRg st="0" end="0"/>
                                            </p:txEl>
                                          </p:spTgt>
                                        </p:tgtEl>
                                        <p:attrNameLst>
                                          <p:attrName>style.visibility</p:attrName>
                                        </p:attrNameLst>
                                      </p:cBhvr>
                                      <p:to>
                                        <p:strVal val="visible"/>
                                      </p:to>
                                    </p:set>
                                    <p:animEffect transition="in" filter="wipe(left)">
                                      <p:cBhvr>
                                        <p:cTn id="62" dur="500"/>
                                        <p:tgtEl>
                                          <p:spTgt spid="508944">
                                            <p:txEl>
                                              <p:pRg st="0" end="0"/>
                                            </p:txEl>
                                          </p:spTgt>
                                        </p:tgtEl>
                                      </p:cBhvr>
                                    </p:animEffect>
                                  </p:childTnLst>
                                  <p:subTnLst>
                                    <p:audio>
                                      <p:cMediaNode>
                                        <p:cTn display="0" masterRel="sameClick">
                                          <p:stCondLst>
                                            <p:cond evt="begin" delay="0">
                                              <p:tn val="60"/>
                                            </p:cond>
                                          </p:stCondLst>
                                          <p:endCondLst>
                                            <p:cond evt="onStopAudio" delay="0">
                                              <p:tgtEl>
                                                <p:sldTgt/>
                                              </p:tgtEl>
                                            </p:cond>
                                          </p:endCondLst>
                                        </p:cTn>
                                        <p:tgtEl>
                                          <p:sndTgt r:embed="rId5"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08945">
                                            <p:txEl>
                                              <p:pRg st="0" end="0"/>
                                            </p:txEl>
                                          </p:spTgt>
                                        </p:tgtEl>
                                        <p:attrNameLst>
                                          <p:attrName>style.visibility</p:attrName>
                                        </p:attrNameLst>
                                      </p:cBhvr>
                                      <p:to>
                                        <p:strVal val="visible"/>
                                      </p:to>
                                    </p:set>
                                    <p:animEffect transition="in" filter="wipe(left)">
                                      <p:cBhvr>
                                        <p:cTn id="67" dur="500"/>
                                        <p:tgtEl>
                                          <p:spTgt spid="508945">
                                            <p:txEl>
                                              <p:pRg st="0" end="0"/>
                                            </p:txEl>
                                          </p:spTgt>
                                        </p:tgtEl>
                                      </p:cBhvr>
                                    </p:animEffect>
                                  </p:childTnLst>
                                  <p:subTnLst>
                                    <p:audio>
                                      <p:cMediaNode>
                                        <p:cTn display="0" masterRel="sameClick">
                                          <p:stCondLst>
                                            <p:cond evt="begin" delay="0">
                                              <p:tn val="65"/>
                                            </p:cond>
                                          </p:stCondLst>
                                          <p:endCondLst>
                                            <p:cond evt="onStopAudio" delay="0">
                                              <p:tgtEl>
                                                <p:sldTgt/>
                                              </p:tgtEl>
                                            </p:cond>
                                          </p:endCondLst>
                                        </p:cTn>
                                        <p:tgtEl>
                                          <p:sndTgt r:embed="rId5" name="Whoosh"/>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08946">
                                            <p:txEl>
                                              <p:pRg st="0" end="0"/>
                                            </p:txEl>
                                          </p:spTgt>
                                        </p:tgtEl>
                                        <p:attrNameLst>
                                          <p:attrName>style.visibility</p:attrName>
                                        </p:attrNameLst>
                                      </p:cBhvr>
                                      <p:to>
                                        <p:strVal val="visible"/>
                                      </p:to>
                                    </p:set>
                                    <p:animEffect transition="in" filter="wipe(left)">
                                      <p:cBhvr>
                                        <p:cTn id="72" dur="500"/>
                                        <p:tgtEl>
                                          <p:spTgt spid="508946">
                                            <p:txEl>
                                              <p:pRg st="0" end="0"/>
                                            </p:txEl>
                                          </p:spTgt>
                                        </p:tgtEl>
                                      </p:cBhvr>
                                    </p:animEffect>
                                  </p:childTnLst>
                                  <p:subTnLst>
                                    <p:audio>
                                      <p:cMediaNode>
                                        <p:cTn display="0" masterRel="sameClick">
                                          <p:stCondLst>
                                            <p:cond evt="begin" delay="0">
                                              <p:tn val="70"/>
                                            </p:cond>
                                          </p:stCondLst>
                                          <p:endCondLst>
                                            <p:cond evt="onStopAudio" delay="0">
                                              <p:tgtEl>
                                                <p:sldTgt/>
                                              </p:tgtEl>
                                            </p:cond>
                                          </p:endCondLst>
                                        </p:cTn>
                                        <p:tgtEl>
                                          <p:sndTgt r:embed="rId5"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3" grpId="0" build="p" autoUpdateAnimBg="0"/>
      <p:bldP spid="508934" grpId="0" build="p" autoUpdateAnimBg="0"/>
      <p:bldP spid="508935" grpId="0" build="p" autoUpdateAnimBg="0"/>
      <p:bldP spid="508936" grpId="0" build="p" autoUpdateAnimBg="0"/>
      <p:bldP spid="508937" grpId="0" build="p" autoUpdateAnimBg="0"/>
      <p:bldP spid="508938" grpId="0" build="p" autoUpdateAnimBg="0"/>
      <p:bldP spid="508939" grpId="0" build="p" autoUpdateAnimBg="0"/>
      <p:bldP spid="508940" grpId="0" build="p" autoUpdateAnimBg="0"/>
      <p:bldP spid="508944" grpId="0" build="p" autoUpdateAnimBg="0"/>
      <p:bldP spid="508945" grpId="0" build="p" autoUpdateAnimBg="0"/>
      <p:bldP spid="508946" grpId="0" build="p" autoUpdateAnimBg="0"/>
      <p:bldP spid="50895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760AA01-EC50-B940-B0A7-F07621A60372}"/>
              </a:ext>
            </a:extLst>
          </p:cNvPr>
          <p:cNvSpPr>
            <a:spLocks noGrp="1" noChangeArrowheads="1"/>
          </p:cNvSpPr>
          <p:nvPr>
            <p:ph type="title"/>
          </p:nvPr>
        </p:nvSpPr>
        <p:spPr/>
        <p:txBody>
          <a:bodyPr/>
          <a:lstStyle/>
          <a:p>
            <a:pPr eaLnBrk="1" hangingPunct="1"/>
            <a:r>
              <a:rPr lang="en-US" altLang="en-US"/>
              <a:t>What did Mendel’s findings mean?</a:t>
            </a:r>
          </a:p>
        </p:txBody>
      </p:sp>
      <p:sp>
        <p:nvSpPr>
          <p:cNvPr id="381955" name="Rectangle 3" descr="Rectangle: Click to edit Master text styles&#13;&#10;Second level&#13;&#10;Third level&#13;&#10;Fourth level&#13;&#10;Fifth level">
            <a:extLst>
              <a:ext uri="{FF2B5EF4-FFF2-40B4-BE49-F238E27FC236}">
                <a16:creationId xmlns:a16="http://schemas.microsoft.com/office/drawing/2014/main" id="{A4CEC75C-36DA-2347-AA42-D1E13D027D03}"/>
              </a:ext>
            </a:extLst>
          </p:cNvPr>
          <p:cNvSpPr>
            <a:spLocks noGrp="1" noChangeArrowheads="1"/>
          </p:cNvSpPr>
          <p:nvPr>
            <p:ph type="body" idx="1"/>
          </p:nvPr>
        </p:nvSpPr>
        <p:spPr>
          <a:xfrm>
            <a:off x="838200" y="1371600"/>
            <a:ext cx="7772400" cy="2590800"/>
          </a:xfrm>
        </p:spPr>
        <p:txBody>
          <a:bodyPr/>
          <a:lstStyle/>
          <a:p>
            <a:pPr eaLnBrk="1" hangingPunct="1">
              <a:lnSpc>
                <a:spcPct val="90000"/>
              </a:lnSpc>
            </a:pPr>
            <a:r>
              <a:rPr lang="en-US" altLang="en-US" dirty="0"/>
              <a:t>Traits come in alternative versions</a:t>
            </a:r>
          </a:p>
          <a:p>
            <a:pPr lvl="1" eaLnBrk="1" hangingPunct="1">
              <a:lnSpc>
                <a:spcPct val="90000"/>
              </a:lnSpc>
            </a:pPr>
            <a:r>
              <a:rPr lang="en-US" altLang="en-US" dirty="0">
                <a:ea typeface="ＭＳ Ｐゴシック" panose="020B0600070205080204" pitchFamily="34" charset="-128"/>
              </a:rPr>
              <a:t>purple vs. white flower color</a:t>
            </a:r>
          </a:p>
          <a:p>
            <a:pPr lvl="1" eaLnBrk="1" hangingPunct="1">
              <a:lnSpc>
                <a:spcPct val="90000"/>
              </a:lnSpc>
            </a:pPr>
            <a:r>
              <a:rPr lang="en-US" altLang="en-US" u="sng" dirty="0">
                <a:solidFill>
                  <a:srgbClr val="CC0000"/>
                </a:solidFill>
                <a:ea typeface="ＭＳ Ｐゴシック" panose="020B0600070205080204" pitchFamily="34" charset="-128"/>
              </a:rPr>
              <a:t>alleles</a:t>
            </a:r>
            <a:endParaRPr lang="en-US" altLang="en-US" dirty="0">
              <a:ea typeface="ＭＳ Ｐゴシック" panose="020B0600070205080204" pitchFamily="34" charset="-128"/>
            </a:endParaRPr>
          </a:p>
          <a:p>
            <a:pPr marL="1085850" lvl="2" eaLnBrk="1" hangingPunct="1">
              <a:lnSpc>
                <a:spcPct val="90000"/>
              </a:lnSpc>
            </a:pPr>
            <a:r>
              <a:rPr lang="en-US" altLang="en-US" dirty="0">
                <a:solidFill>
                  <a:schemeClr val="tx1"/>
                </a:solidFill>
                <a:ea typeface="ＭＳ Ｐゴシック" panose="020B0600070205080204" pitchFamily="34" charset="-128"/>
              </a:rPr>
              <a:t>different alleles vary in the sequence of </a:t>
            </a:r>
            <a:r>
              <a:rPr lang="en-US" altLang="en-US" u="sng" dirty="0">
                <a:solidFill>
                  <a:schemeClr val="tx1"/>
                </a:solidFill>
                <a:ea typeface="ＭＳ Ｐゴシック" panose="020B0600070205080204" pitchFamily="34" charset="-128"/>
              </a:rPr>
              <a:t>nucleotides</a:t>
            </a:r>
            <a:r>
              <a:rPr lang="en-US" altLang="en-US" dirty="0">
                <a:solidFill>
                  <a:schemeClr val="tx1"/>
                </a:solidFill>
                <a:ea typeface="ＭＳ Ｐゴシック" panose="020B0600070205080204" pitchFamily="34" charset="-128"/>
              </a:rPr>
              <a:t> at the specific </a:t>
            </a:r>
            <a:r>
              <a:rPr lang="en-US" altLang="en-US" u="sng" dirty="0">
                <a:solidFill>
                  <a:schemeClr val="tx1"/>
                </a:solidFill>
                <a:ea typeface="ＭＳ Ｐゴシック" panose="020B0600070205080204" pitchFamily="34" charset="-128"/>
              </a:rPr>
              <a:t>locus</a:t>
            </a:r>
            <a:r>
              <a:rPr lang="en-US" altLang="en-US" dirty="0">
                <a:solidFill>
                  <a:schemeClr val="tx1"/>
                </a:solidFill>
                <a:ea typeface="ＭＳ Ｐゴシック" panose="020B0600070205080204" pitchFamily="34" charset="-128"/>
              </a:rPr>
              <a:t> of a gene</a:t>
            </a:r>
          </a:p>
          <a:p>
            <a:pPr lvl="3" eaLnBrk="1" hangingPunct="1">
              <a:lnSpc>
                <a:spcPct val="90000"/>
              </a:lnSpc>
            </a:pPr>
            <a:r>
              <a:rPr lang="en-US" altLang="en-US" dirty="0">
                <a:ea typeface="ＭＳ Ｐゴシック" panose="020B0600070205080204" pitchFamily="34" charset="-128"/>
              </a:rPr>
              <a:t>some difference in sequence of A, T, C, G</a:t>
            </a:r>
          </a:p>
        </p:txBody>
      </p:sp>
      <p:pic>
        <p:nvPicPr>
          <p:cNvPr id="25604" name="Picture 4">
            <a:extLst>
              <a:ext uri="{FF2B5EF4-FFF2-40B4-BE49-F238E27FC236}">
                <a16:creationId xmlns:a16="http://schemas.microsoft.com/office/drawing/2014/main" id="{6E4FBFFD-9003-574C-8A4A-544948427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3355"/>
          <a:stretch>
            <a:fillRect/>
          </a:stretch>
        </p:blipFill>
        <p:spPr bwMode="auto">
          <a:xfrm>
            <a:off x="5105400" y="3963988"/>
            <a:ext cx="3886200" cy="281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57" name="AutoShape 5">
            <a:extLst>
              <a:ext uri="{FF2B5EF4-FFF2-40B4-BE49-F238E27FC236}">
                <a16:creationId xmlns:a16="http://schemas.microsoft.com/office/drawing/2014/main" id="{9CF88DE2-9917-5940-9831-A41457FB0B97}"/>
              </a:ext>
            </a:extLst>
          </p:cNvPr>
          <p:cNvSpPr>
            <a:spLocks noChangeArrowheads="1"/>
          </p:cNvSpPr>
          <p:nvPr/>
        </p:nvSpPr>
        <p:spPr bwMode="auto">
          <a:xfrm>
            <a:off x="257175" y="4332288"/>
            <a:ext cx="4362450" cy="1116012"/>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4572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tx1"/>
              </a:buClr>
              <a:buSzPct val="60000"/>
            </a:pPr>
            <a:r>
              <a:rPr lang="en-US" altLang="en-US" sz="2200" u="sng" dirty="0">
                <a:solidFill>
                  <a:srgbClr val="0F116A"/>
                </a:solidFill>
              </a:rPr>
              <a:t>purple-flower allele</a:t>
            </a:r>
            <a:r>
              <a:rPr lang="en-US" altLang="en-US" sz="2200" dirty="0">
                <a:solidFill>
                  <a:srgbClr val="0F116A"/>
                </a:solidFill>
              </a:rPr>
              <a:t> &amp; </a:t>
            </a:r>
            <a:br>
              <a:rPr lang="en-US" altLang="en-US" sz="2200" dirty="0">
                <a:solidFill>
                  <a:srgbClr val="0F116A"/>
                </a:solidFill>
              </a:rPr>
            </a:br>
            <a:r>
              <a:rPr lang="en-US" altLang="en-US" sz="2200" u="sng" dirty="0">
                <a:solidFill>
                  <a:srgbClr val="0F116A"/>
                </a:solidFill>
              </a:rPr>
              <a:t>white-flower allele</a:t>
            </a:r>
            <a:r>
              <a:rPr lang="en-US" altLang="en-US" sz="2200" dirty="0">
                <a:solidFill>
                  <a:srgbClr val="0F116A"/>
                </a:solidFill>
              </a:rPr>
              <a:t> are two DNA variations at </a:t>
            </a:r>
            <a:r>
              <a:rPr lang="en-US" altLang="en-US" sz="2200" u="sng" dirty="0">
                <a:solidFill>
                  <a:srgbClr val="0F116A"/>
                </a:solidFill>
              </a:rPr>
              <a:t>flower-color locus</a:t>
            </a:r>
            <a:endParaRPr lang="en-US" altLang="en-US" sz="2200" dirty="0">
              <a:solidFill>
                <a:srgbClr val="0F116A"/>
              </a:solidFill>
            </a:endParaRPr>
          </a:p>
        </p:txBody>
      </p:sp>
      <p:sp>
        <p:nvSpPr>
          <p:cNvPr id="381958" name="AutoShape 6">
            <a:extLst>
              <a:ext uri="{FF2B5EF4-FFF2-40B4-BE49-F238E27FC236}">
                <a16:creationId xmlns:a16="http://schemas.microsoft.com/office/drawing/2014/main" id="{C73D109E-632A-2D44-ABE8-D635C19BB3EA}"/>
              </a:ext>
            </a:extLst>
          </p:cNvPr>
          <p:cNvSpPr>
            <a:spLocks noChangeArrowheads="1"/>
          </p:cNvSpPr>
          <p:nvPr/>
        </p:nvSpPr>
        <p:spPr bwMode="auto">
          <a:xfrm>
            <a:off x="257175" y="5570538"/>
            <a:ext cx="4362450" cy="1116012"/>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45720" tIns="0" rIns="45720" bIns="0">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tx1"/>
              </a:buClr>
              <a:buSzPct val="60000"/>
            </a:pPr>
            <a:r>
              <a:rPr lang="en-US" altLang="en-US" sz="2200" dirty="0">
                <a:solidFill>
                  <a:srgbClr val="0F116A"/>
                </a:solidFill>
              </a:rPr>
              <a:t>different versions of gene at same location on homologous chromosomes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1955">
                                            <p:txEl>
                                              <p:pRg st="1" end="1"/>
                                            </p:txEl>
                                          </p:spTgt>
                                        </p:tgtEl>
                                        <p:attrNameLst>
                                          <p:attrName>style.visibility</p:attrName>
                                        </p:attrNameLst>
                                      </p:cBhvr>
                                      <p:to>
                                        <p:strVal val="visible"/>
                                      </p:to>
                                    </p:set>
                                    <p:anim calcmode="lin" valueType="num">
                                      <p:cBhvr additive="base">
                                        <p:cTn id="7" dur="500" fill="hold"/>
                                        <p:tgtEl>
                                          <p:spTgt spid="38195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19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1955">
                                            <p:txEl>
                                              <p:pRg st="2" end="2"/>
                                            </p:txEl>
                                          </p:spTgt>
                                        </p:tgtEl>
                                        <p:attrNameLst>
                                          <p:attrName>style.visibility</p:attrName>
                                        </p:attrNameLst>
                                      </p:cBhvr>
                                      <p:to>
                                        <p:strVal val="visible"/>
                                      </p:to>
                                    </p:set>
                                    <p:anim calcmode="lin" valueType="num">
                                      <p:cBhvr additive="base">
                                        <p:cTn id="13" dur="500" fill="hold"/>
                                        <p:tgtEl>
                                          <p:spTgt spid="3819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195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1955">
                                            <p:txEl>
                                              <p:pRg st="3" end="3"/>
                                            </p:txEl>
                                          </p:spTgt>
                                        </p:tgtEl>
                                        <p:attrNameLst>
                                          <p:attrName>style.visibility</p:attrName>
                                        </p:attrNameLst>
                                      </p:cBhvr>
                                      <p:to>
                                        <p:strVal val="visible"/>
                                      </p:to>
                                    </p:set>
                                    <p:anim calcmode="lin" valueType="num">
                                      <p:cBhvr additive="base">
                                        <p:cTn id="19" dur="500" fill="hold"/>
                                        <p:tgtEl>
                                          <p:spTgt spid="3819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195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1955">
                                            <p:txEl>
                                              <p:pRg st="4" end="4"/>
                                            </p:txEl>
                                          </p:spTgt>
                                        </p:tgtEl>
                                        <p:attrNameLst>
                                          <p:attrName>style.visibility</p:attrName>
                                        </p:attrNameLst>
                                      </p:cBhvr>
                                      <p:to>
                                        <p:strVal val="visible"/>
                                      </p:to>
                                    </p:set>
                                    <p:anim calcmode="lin" valueType="num">
                                      <p:cBhvr additive="base">
                                        <p:cTn id="25" dur="500" fill="hold"/>
                                        <p:tgtEl>
                                          <p:spTgt spid="3819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195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81957"/>
                                        </p:tgtEl>
                                        <p:attrNameLst>
                                          <p:attrName>style.visibility</p:attrName>
                                        </p:attrNameLst>
                                      </p:cBhvr>
                                      <p:to>
                                        <p:strVal val="visible"/>
                                      </p:to>
                                    </p:set>
                                    <p:animEffect transition="in" filter="wipe(left)">
                                      <p:cBhvr>
                                        <p:cTn id="31" dur="500"/>
                                        <p:tgtEl>
                                          <p:spTgt spid="381957"/>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81958"/>
                                        </p:tgtEl>
                                        <p:attrNameLst>
                                          <p:attrName>style.visibility</p:attrName>
                                        </p:attrNameLst>
                                      </p:cBhvr>
                                      <p:to>
                                        <p:strVal val="visible"/>
                                      </p:to>
                                    </p:set>
                                    <p:animEffect transition="in" filter="wipe(left)">
                                      <p:cBhvr>
                                        <p:cTn id="36" dur="500"/>
                                        <p:tgtEl>
                                          <p:spTgt spid="381958"/>
                                        </p:tgtEl>
                                      </p:cBhvr>
                                    </p:animEffect>
                                  </p:childTnLst>
                                  <p:subTnLst>
                                    <p:audio>
                                      <p:cMediaNode>
                                        <p:cTn display="0" masterRel="sameClick">
                                          <p:stCondLst>
                                            <p:cond evt="begin" delay="0">
                                              <p:tn val="34"/>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55" grpId="0" build="p" autoUpdateAnimBg="0"/>
      <p:bldP spid="381957" grpId="0" animBg="1" autoUpdateAnimBg="0"/>
      <p:bldP spid="381958" grpId="0" animBg="1"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40BA0C6-F412-514C-8D02-CC179D1AE30F}"/>
              </a:ext>
            </a:extLst>
          </p:cNvPr>
          <p:cNvSpPr>
            <a:spLocks noGrp="1" noChangeArrowheads="1"/>
          </p:cNvSpPr>
          <p:nvPr>
            <p:ph type="title"/>
          </p:nvPr>
        </p:nvSpPr>
        <p:spPr/>
        <p:txBody>
          <a:bodyPr/>
          <a:lstStyle/>
          <a:p>
            <a:pPr eaLnBrk="1" hangingPunct="1"/>
            <a:r>
              <a:rPr lang="en-US" altLang="en-US"/>
              <a:t>Sex-linked traits summary</a:t>
            </a:r>
          </a:p>
        </p:txBody>
      </p:sp>
      <p:sp>
        <p:nvSpPr>
          <p:cNvPr id="510979" name="Rectangle 3" descr="Rectangle: Click to edit Master text styles&#13;&#10;Second level&#13;&#10;Third level&#13;&#10;Fourth level&#13;&#10;Fifth level">
            <a:extLst>
              <a:ext uri="{FF2B5EF4-FFF2-40B4-BE49-F238E27FC236}">
                <a16:creationId xmlns:a16="http://schemas.microsoft.com/office/drawing/2014/main" id="{A734B1DF-AFB0-4148-A231-F587FFB3CBFC}"/>
              </a:ext>
            </a:extLst>
          </p:cNvPr>
          <p:cNvSpPr>
            <a:spLocks noGrp="1" noChangeArrowheads="1"/>
          </p:cNvSpPr>
          <p:nvPr>
            <p:ph type="body" idx="1"/>
          </p:nvPr>
        </p:nvSpPr>
        <p:spPr>
          <a:xfrm>
            <a:off x="838200" y="1371600"/>
            <a:ext cx="7772400" cy="4953000"/>
          </a:xfrm>
        </p:spPr>
        <p:txBody>
          <a:bodyPr/>
          <a:lstStyle/>
          <a:p>
            <a:pPr eaLnBrk="1" hangingPunct="1"/>
            <a:r>
              <a:rPr lang="en-US" altLang="en-US" dirty="0"/>
              <a:t>X-linked</a:t>
            </a:r>
          </a:p>
          <a:p>
            <a:pPr lvl="1" eaLnBrk="1" hangingPunct="1"/>
            <a:r>
              <a:rPr lang="en-US" altLang="en-US" dirty="0">
                <a:ea typeface="ＭＳ Ｐゴシック" panose="020B0600070205080204" pitchFamily="34" charset="-128"/>
              </a:rPr>
              <a:t>follow the X chromosomes</a:t>
            </a:r>
          </a:p>
          <a:p>
            <a:pPr lvl="1" eaLnBrk="1" hangingPunct="1"/>
            <a:r>
              <a:rPr lang="en-US" altLang="en-US" dirty="0">
                <a:ea typeface="ＭＳ Ｐゴシック" panose="020B0600070205080204" pitchFamily="34" charset="-128"/>
              </a:rPr>
              <a:t>males get their X from their mother</a:t>
            </a:r>
          </a:p>
          <a:p>
            <a:pPr lvl="1" eaLnBrk="1" hangingPunct="1"/>
            <a:r>
              <a:rPr lang="en-US" altLang="en-US" dirty="0">
                <a:ea typeface="ＭＳ Ｐゴシック" panose="020B0600070205080204" pitchFamily="34" charset="-128"/>
              </a:rPr>
              <a:t>trait is never passed from father to son</a:t>
            </a:r>
          </a:p>
          <a:p>
            <a:pPr eaLnBrk="1" hangingPunct="1"/>
            <a:r>
              <a:rPr lang="en-US" altLang="en-US" dirty="0"/>
              <a:t>Y-linked</a:t>
            </a:r>
          </a:p>
          <a:p>
            <a:pPr lvl="1" eaLnBrk="1" hangingPunct="1"/>
            <a:r>
              <a:rPr lang="en-US" altLang="en-US" dirty="0">
                <a:ea typeface="ＭＳ Ｐゴシック" panose="020B0600070205080204" pitchFamily="34" charset="-128"/>
              </a:rPr>
              <a:t>very few genes / traits</a:t>
            </a:r>
          </a:p>
          <a:p>
            <a:pPr lvl="1" eaLnBrk="1" hangingPunct="1"/>
            <a:r>
              <a:rPr lang="en-US" altLang="en-US" dirty="0">
                <a:ea typeface="ＭＳ Ｐゴシック" panose="020B0600070205080204" pitchFamily="34" charset="-128"/>
              </a:rPr>
              <a:t>trait is only passed from father to son</a:t>
            </a:r>
          </a:p>
          <a:p>
            <a:pPr lvl="1" eaLnBrk="1" hangingPunct="1"/>
            <a:r>
              <a:rPr lang="en-US" altLang="en-US" dirty="0">
                <a:ea typeface="ＭＳ Ｐゴシック" panose="020B0600070205080204" pitchFamily="34" charset="-128"/>
              </a:rPr>
              <a:t>females cannot inherit trait</a:t>
            </a:r>
          </a:p>
        </p:txBody>
      </p:sp>
    </p:spTree>
    <p:extLst>
      <p:ext uri="{BB962C8B-B14F-4D97-AF65-F5344CB8AC3E}">
        <p14:creationId xmlns:p14="http://schemas.microsoft.com/office/powerpoint/2010/main" val="3662252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0979">
                                            <p:txEl>
                                              <p:pRg st="1" end="1"/>
                                            </p:txEl>
                                          </p:spTgt>
                                        </p:tgtEl>
                                        <p:attrNameLst>
                                          <p:attrName>style.visibility</p:attrName>
                                        </p:attrNameLst>
                                      </p:cBhvr>
                                      <p:to>
                                        <p:strVal val="visible"/>
                                      </p:to>
                                    </p:set>
                                    <p:anim calcmode="lin" valueType="num">
                                      <p:cBhvr additive="base">
                                        <p:cTn id="7" dur="500" fill="hold"/>
                                        <p:tgtEl>
                                          <p:spTgt spid="51097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97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0979">
                                            <p:txEl>
                                              <p:pRg st="2" end="2"/>
                                            </p:txEl>
                                          </p:spTgt>
                                        </p:tgtEl>
                                        <p:attrNameLst>
                                          <p:attrName>style.visibility</p:attrName>
                                        </p:attrNameLst>
                                      </p:cBhvr>
                                      <p:to>
                                        <p:strVal val="visible"/>
                                      </p:to>
                                    </p:set>
                                    <p:anim calcmode="lin" valueType="num">
                                      <p:cBhvr additive="base">
                                        <p:cTn id="13" dur="500" fill="hold"/>
                                        <p:tgtEl>
                                          <p:spTgt spid="51097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097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0979">
                                            <p:txEl>
                                              <p:pRg st="3" end="3"/>
                                            </p:txEl>
                                          </p:spTgt>
                                        </p:tgtEl>
                                        <p:attrNameLst>
                                          <p:attrName>style.visibility</p:attrName>
                                        </p:attrNameLst>
                                      </p:cBhvr>
                                      <p:to>
                                        <p:strVal val="visible"/>
                                      </p:to>
                                    </p:set>
                                    <p:anim calcmode="lin" valueType="num">
                                      <p:cBhvr additive="base">
                                        <p:cTn id="19" dur="500" fill="hold"/>
                                        <p:tgtEl>
                                          <p:spTgt spid="51097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097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0979">
                                            <p:txEl>
                                              <p:pRg st="5" end="5"/>
                                            </p:txEl>
                                          </p:spTgt>
                                        </p:tgtEl>
                                        <p:attrNameLst>
                                          <p:attrName>style.visibility</p:attrName>
                                        </p:attrNameLst>
                                      </p:cBhvr>
                                      <p:to>
                                        <p:strVal val="visible"/>
                                      </p:to>
                                    </p:set>
                                    <p:anim calcmode="lin" valueType="num">
                                      <p:cBhvr additive="base">
                                        <p:cTn id="25" dur="500" fill="hold"/>
                                        <p:tgtEl>
                                          <p:spTgt spid="51097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097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0979">
                                            <p:txEl>
                                              <p:pRg st="6" end="6"/>
                                            </p:txEl>
                                          </p:spTgt>
                                        </p:tgtEl>
                                        <p:attrNameLst>
                                          <p:attrName>style.visibility</p:attrName>
                                        </p:attrNameLst>
                                      </p:cBhvr>
                                      <p:to>
                                        <p:strVal val="visible"/>
                                      </p:to>
                                    </p:set>
                                    <p:anim calcmode="lin" valueType="num">
                                      <p:cBhvr additive="base">
                                        <p:cTn id="31" dur="500" fill="hold"/>
                                        <p:tgtEl>
                                          <p:spTgt spid="51097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0979">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0979">
                                            <p:txEl>
                                              <p:pRg st="7" end="7"/>
                                            </p:txEl>
                                          </p:spTgt>
                                        </p:tgtEl>
                                        <p:attrNameLst>
                                          <p:attrName>style.visibility</p:attrName>
                                        </p:attrNameLst>
                                      </p:cBhvr>
                                      <p:to>
                                        <p:strVal val="visible"/>
                                      </p:to>
                                    </p:set>
                                    <p:anim calcmode="lin" valueType="num">
                                      <p:cBhvr additive="base">
                                        <p:cTn id="37" dur="500" fill="hold"/>
                                        <p:tgtEl>
                                          <p:spTgt spid="51097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10979">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AAAE-4A5F-1546-89A9-7DB0F8B0FF05}"/>
              </a:ext>
            </a:extLst>
          </p:cNvPr>
          <p:cNvSpPr>
            <a:spLocks noGrp="1"/>
          </p:cNvSpPr>
          <p:nvPr>
            <p:ph type="title"/>
          </p:nvPr>
        </p:nvSpPr>
        <p:spPr>
          <a:xfrm>
            <a:off x="465762" y="399265"/>
            <a:ext cx="7772400" cy="762000"/>
          </a:xfrm>
        </p:spPr>
        <p:txBody>
          <a:bodyPr/>
          <a:lstStyle/>
          <a:p>
            <a:r>
              <a:rPr lang="en-US" dirty="0"/>
              <a:t>Pedigrees</a:t>
            </a:r>
          </a:p>
        </p:txBody>
      </p:sp>
      <p:sp>
        <p:nvSpPr>
          <p:cNvPr id="3" name="Content Placeholder 2">
            <a:extLst>
              <a:ext uri="{FF2B5EF4-FFF2-40B4-BE49-F238E27FC236}">
                <a16:creationId xmlns:a16="http://schemas.microsoft.com/office/drawing/2014/main" id="{CEB5C455-6829-FD42-AB1E-83F961AC10A7}"/>
              </a:ext>
            </a:extLst>
          </p:cNvPr>
          <p:cNvSpPr>
            <a:spLocks noGrp="1"/>
          </p:cNvSpPr>
          <p:nvPr>
            <p:ph idx="1"/>
          </p:nvPr>
        </p:nvSpPr>
        <p:spPr>
          <a:xfrm>
            <a:off x="599326" y="1178317"/>
            <a:ext cx="8421384" cy="2902449"/>
          </a:xfrm>
        </p:spPr>
        <p:txBody>
          <a:bodyPr/>
          <a:lstStyle/>
          <a:p>
            <a:r>
              <a:rPr lang="en-US" sz="1800" dirty="0"/>
              <a:t>A pedigree is a diagram that shows the relationship between parents and offspring across two or more generations. In a typical pedigree circles represent females and squares represent males. White open circles or squares indicate that the individual did not or does not express a particular trait, whereas the shaded ones indicate that the individual expresses or expressed that trait. Through the patterns they reveal, pedigrees can help determine the genome of individuals that comprise them; pedigrees can also help predict the genome of future off spring. </a:t>
            </a:r>
          </a:p>
          <a:p>
            <a:r>
              <a:rPr lang="en-US" sz="1800" dirty="0"/>
              <a:t>Recessive inherited disorders: (Cystic fibrosis, Tay-Sachs, Sickle Cell)</a:t>
            </a:r>
          </a:p>
        </p:txBody>
      </p:sp>
      <p:pic>
        <p:nvPicPr>
          <p:cNvPr id="5" name="Picture 4">
            <a:extLst>
              <a:ext uri="{FF2B5EF4-FFF2-40B4-BE49-F238E27FC236}">
                <a16:creationId xmlns:a16="http://schemas.microsoft.com/office/drawing/2014/main" id="{E9D1929B-4931-5840-A1E7-9EF9A9455C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90" y="4694719"/>
            <a:ext cx="2540000" cy="1270000"/>
          </a:xfrm>
          <a:prstGeom prst="rect">
            <a:avLst/>
          </a:prstGeom>
        </p:spPr>
      </p:pic>
      <p:pic>
        <p:nvPicPr>
          <p:cNvPr id="7" name="Picture 6">
            <a:extLst>
              <a:ext uri="{FF2B5EF4-FFF2-40B4-BE49-F238E27FC236}">
                <a16:creationId xmlns:a16="http://schemas.microsoft.com/office/drawing/2014/main" id="{60AE1533-DE2A-154B-B30D-18296095A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518" y="4097819"/>
            <a:ext cx="3289300" cy="2463800"/>
          </a:xfrm>
          <a:prstGeom prst="rect">
            <a:avLst/>
          </a:prstGeom>
        </p:spPr>
      </p:pic>
    </p:spTree>
    <p:extLst>
      <p:ext uri="{BB962C8B-B14F-4D97-AF65-F5344CB8AC3E}">
        <p14:creationId xmlns:p14="http://schemas.microsoft.com/office/powerpoint/2010/main" val="30747819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E3DD-25DF-F74A-B962-59E7D1AB614F}"/>
              </a:ext>
            </a:extLst>
          </p:cNvPr>
          <p:cNvSpPr>
            <a:spLocks noGrp="1"/>
          </p:cNvSpPr>
          <p:nvPr>
            <p:ph type="title"/>
          </p:nvPr>
        </p:nvSpPr>
        <p:spPr/>
        <p:txBody>
          <a:bodyPr/>
          <a:lstStyle/>
          <a:p>
            <a:r>
              <a:rPr lang="en-US" dirty="0"/>
              <a:t>Dominant Pedigrees</a:t>
            </a:r>
          </a:p>
        </p:txBody>
      </p:sp>
      <p:pic>
        <p:nvPicPr>
          <p:cNvPr id="5" name="Content Placeholder 4">
            <a:extLst>
              <a:ext uri="{FF2B5EF4-FFF2-40B4-BE49-F238E27FC236}">
                <a16:creationId xmlns:a16="http://schemas.microsoft.com/office/drawing/2014/main" id="{3ECA2BA7-7A5B-C446-B1C5-9B2466A317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472" y="2454094"/>
            <a:ext cx="4113938" cy="3946705"/>
          </a:xfrm>
        </p:spPr>
      </p:pic>
      <p:pic>
        <p:nvPicPr>
          <p:cNvPr id="7" name="Picture 6">
            <a:extLst>
              <a:ext uri="{FF2B5EF4-FFF2-40B4-BE49-F238E27FC236}">
                <a16:creationId xmlns:a16="http://schemas.microsoft.com/office/drawing/2014/main" id="{7FDCC1C2-F305-F841-AC5B-DFB5FD33E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099" y="3243777"/>
            <a:ext cx="4589281" cy="3157022"/>
          </a:xfrm>
          <a:prstGeom prst="rect">
            <a:avLst/>
          </a:prstGeom>
        </p:spPr>
      </p:pic>
      <p:sp>
        <p:nvSpPr>
          <p:cNvPr id="8" name="Rectangle 7">
            <a:extLst>
              <a:ext uri="{FF2B5EF4-FFF2-40B4-BE49-F238E27FC236}">
                <a16:creationId xmlns:a16="http://schemas.microsoft.com/office/drawing/2014/main" id="{033E0C3B-F04C-834C-AD0A-C19220E9996C}"/>
              </a:ext>
            </a:extLst>
          </p:cNvPr>
          <p:cNvSpPr/>
          <p:nvPr/>
        </p:nvSpPr>
        <p:spPr>
          <a:xfrm>
            <a:off x="-590764" y="1294496"/>
            <a:ext cx="7525820" cy="523220"/>
          </a:xfrm>
          <a:prstGeom prst="rect">
            <a:avLst/>
          </a:prstGeom>
        </p:spPr>
        <p:txBody>
          <a:bodyPr wrap="square">
            <a:spAutoFit/>
          </a:bodyPr>
          <a:lstStyle/>
          <a:p>
            <a:pPr marL="0" marR="0">
              <a:spcBef>
                <a:spcPts val="0"/>
              </a:spcBef>
              <a:spcAft>
                <a:spcPts val="0"/>
              </a:spcAft>
            </a:pPr>
            <a:r>
              <a:rPr lang="en-US" sz="2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Example: Huntington's disease</a:t>
            </a:r>
            <a:endParaRPr lang="en-US"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0856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DD7B6-AA2B-EB49-9020-C3A316C39AA7}"/>
              </a:ext>
            </a:extLst>
          </p:cNvPr>
          <p:cNvSpPr>
            <a:spLocks noGrp="1"/>
          </p:cNvSpPr>
          <p:nvPr>
            <p:ph type="title"/>
          </p:nvPr>
        </p:nvSpPr>
        <p:spPr>
          <a:xfrm>
            <a:off x="609599" y="685800"/>
            <a:ext cx="8185079" cy="762000"/>
          </a:xfrm>
        </p:spPr>
        <p:txBody>
          <a:bodyPr/>
          <a:lstStyle/>
          <a:p>
            <a:r>
              <a:rPr lang="en-US" dirty="0"/>
              <a:t>Chromosome Theory of inheritance</a:t>
            </a:r>
          </a:p>
        </p:txBody>
      </p:sp>
      <p:sp>
        <p:nvSpPr>
          <p:cNvPr id="3" name="Content Placeholder 2">
            <a:extLst>
              <a:ext uri="{FF2B5EF4-FFF2-40B4-BE49-F238E27FC236}">
                <a16:creationId xmlns:a16="http://schemas.microsoft.com/office/drawing/2014/main" id="{4090F3CD-C427-BB4A-9603-175894A69611}"/>
              </a:ext>
            </a:extLst>
          </p:cNvPr>
          <p:cNvSpPr>
            <a:spLocks noGrp="1"/>
          </p:cNvSpPr>
          <p:nvPr>
            <p:ph idx="1"/>
          </p:nvPr>
        </p:nvSpPr>
        <p:spPr/>
        <p:txBody>
          <a:bodyPr/>
          <a:lstStyle/>
          <a:p>
            <a:r>
              <a:rPr lang="en-US" dirty="0"/>
              <a:t>The chromosome theory of inheritance states that genes have specific locations (loci) on chromosomes and that it is chromosomes that segregate and assort independently. It is important to connect this physical movement of chromosomes in meiosis to Mendel’s laws of inheritance</a:t>
            </a:r>
          </a:p>
        </p:txBody>
      </p:sp>
    </p:spTree>
    <p:extLst>
      <p:ext uri="{BB962C8B-B14F-4D97-AF65-F5344CB8AC3E}">
        <p14:creationId xmlns:p14="http://schemas.microsoft.com/office/powerpoint/2010/main" val="1837010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49BBE14F-04DD-2744-80A5-7720344DEA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999" t="8000" r="15300" b="10667"/>
          <a:stretch>
            <a:fillRect/>
          </a:stretch>
        </p:blipFill>
        <p:spPr bwMode="auto">
          <a:xfrm>
            <a:off x="0" y="3030538"/>
            <a:ext cx="3290888"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3">
            <a:extLst>
              <a:ext uri="{FF2B5EF4-FFF2-40B4-BE49-F238E27FC236}">
                <a16:creationId xmlns:a16="http://schemas.microsoft.com/office/drawing/2014/main" id="{E55F779D-2FBF-684B-A705-08103ACB1B96}"/>
              </a:ext>
            </a:extLst>
          </p:cNvPr>
          <p:cNvSpPr>
            <a:spLocks noGrp="1" noChangeArrowheads="1"/>
          </p:cNvSpPr>
          <p:nvPr>
            <p:ph type="title"/>
          </p:nvPr>
        </p:nvSpPr>
        <p:spPr/>
        <p:txBody>
          <a:bodyPr/>
          <a:lstStyle/>
          <a:p>
            <a:pPr eaLnBrk="1" hangingPunct="1"/>
            <a:r>
              <a:rPr lang="en-US" altLang="en-US"/>
              <a:t>X-inactivation</a:t>
            </a:r>
          </a:p>
        </p:txBody>
      </p:sp>
      <p:sp>
        <p:nvSpPr>
          <p:cNvPr id="517124" name="Rectangle 4" descr="Rectangle: Click to edit Master text styles&#13;&#10;Second level&#13;&#10;Third level&#13;&#10;Fourth level&#13;&#10;Fifth level">
            <a:extLst>
              <a:ext uri="{FF2B5EF4-FFF2-40B4-BE49-F238E27FC236}">
                <a16:creationId xmlns:a16="http://schemas.microsoft.com/office/drawing/2014/main" id="{3037F915-F45B-7E40-99D4-07CE88426137}"/>
              </a:ext>
            </a:extLst>
          </p:cNvPr>
          <p:cNvSpPr>
            <a:spLocks noGrp="1" noChangeArrowheads="1"/>
          </p:cNvSpPr>
          <p:nvPr>
            <p:ph type="body" idx="1"/>
          </p:nvPr>
        </p:nvSpPr>
        <p:spPr>
          <a:xfrm>
            <a:off x="647700" y="1371600"/>
            <a:ext cx="8496300" cy="2689225"/>
          </a:xfrm>
        </p:spPr>
        <p:txBody>
          <a:bodyPr/>
          <a:lstStyle/>
          <a:p>
            <a:pPr eaLnBrk="1" hangingPunct="1">
              <a:lnSpc>
                <a:spcPct val="90000"/>
              </a:lnSpc>
            </a:pPr>
            <a:r>
              <a:rPr lang="en-US" altLang="en-US" dirty="0"/>
              <a:t>Female mammals inherit 2 </a:t>
            </a:r>
            <a:r>
              <a:rPr lang="en-US" altLang="en-US" dirty="0">
                <a:solidFill>
                  <a:srgbClr val="CC0000"/>
                </a:solidFill>
              </a:rPr>
              <a:t>X</a:t>
            </a:r>
            <a:r>
              <a:rPr lang="en-US" altLang="en-US" dirty="0"/>
              <a:t> chromosomes</a:t>
            </a:r>
          </a:p>
          <a:p>
            <a:pPr lvl="1" eaLnBrk="1" hangingPunct="1">
              <a:lnSpc>
                <a:spcPct val="90000"/>
              </a:lnSpc>
            </a:pPr>
            <a:r>
              <a:rPr lang="en-US" altLang="en-US" dirty="0">
                <a:ea typeface="ＭＳ Ｐゴシック" panose="020B0600070205080204" pitchFamily="34" charset="-128"/>
              </a:rPr>
              <a:t>one X becomes inactivated during embryonic development</a:t>
            </a:r>
          </a:p>
          <a:p>
            <a:pPr marL="1085850" lvl="2" eaLnBrk="1" hangingPunct="1">
              <a:lnSpc>
                <a:spcPct val="90000"/>
              </a:lnSpc>
            </a:pPr>
            <a:r>
              <a:rPr lang="en-US" altLang="en-US" dirty="0">
                <a:ea typeface="ＭＳ Ｐゴシック" panose="020B0600070205080204" pitchFamily="34" charset="-128"/>
              </a:rPr>
              <a:t>condenses into compact object = </a:t>
            </a:r>
            <a:r>
              <a:rPr lang="en-US" altLang="en-US" u="sng" dirty="0">
                <a:solidFill>
                  <a:srgbClr val="CC0000"/>
                </a:solidFill>
                <a:ea typeface="ＭＳ Ｐゴシック" panose="020B0600070205080204" pitchFamily="34" charset="-128"/>
              </a:rPr>
              <a:t>Barr body</a:t>
            </a:r>
          </a:p>
          <a:p>
            <a:pPr marL="1085850" lvl="2" eaLnBrk="1" hangingPunct="1">
              <a:lnSpc>
                <a:spcPct val="90000"/>
              </a:lnSpc>
            </a:pPr>
            <a:r>
              <a:rPr lang="en-US" altLang="en-US" dirty="0">
                <a:ea typeface="ＭＳ Ｐゴシック" panose="020B0600070205080204" pitchFamily="34" charset="-128"/>
              </a:rPr>
              <a:t>which X becomes Barr body is random</a:t>
            </a:r>
          </a:p>
          <a:p>
            <a:pPr marL="1428750" lvl="3" eaLnBrk="1" hangingPunct="1">
              <a:lnSpc>
                <a:spcPct val="90000"/>
              </a:lnSpc>
            </a:pPr>
            <a:r>
              <a:rPr lang="en-US" altLang="en-US" dirty="0">
                <a:ea typeface="ＭＳ Ｐゴシック" panose="020B0600070205080204" pitchFamily="34" charset="-128"/>
              </a:rPr>
              <a:t>patchwork trait = “</a:t>
            </a:r>
            <a:r>
              <a:rPr lang="en-US" altLang="en-US" u="sng" dirty="0">
                <a:solidFill>
                  <a:srgbClr val="CC0000"/>
                </a:solidFill>
                <a:ea typeface="ＭＳ Ｐゴシック" panose="020B0600070205080204" pitchFamily="34" charset="-128"/>
              </a:rPr>
              <a:t>mosaic</a:t>
            </a:r>
            <a:r>
              <a:rPr lang="en-US" altLang="en-US" dirty="0">
                <a:ea typeface="ＭＳ Ｐゴシック" panose="020B0600070205080204" pitchFamily="34" charset="-128"/>
              </a:rPr>
              <a:t>”</a:t>
            </a:r>
          </a:p>
        </p:txBody>
      </p:sp>
      <p:pic>
        <p:nvPicPr>
          <p:cNvPr id="77829" name="Picture 5">
            <a:extLst>
              <a:ext uri="{FF2B5EF4-FFF2-40B4-BE49-F238E27FC236}">
                <a16:creationId xmlns:a16="http://schemas.microsoft.com/office/drawing/2014/main" id="{5674E1EB-8663-E742-B54F-E06E7D07DFF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01850" y="4600575"/>
            <a:ext cx="3657600"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id="{3826D2D7-394F-064D-8217-527F22CB4809}"/>
              </a:ext>
            </a:extLst>
          </p:cNvPr>
          <p:cNvGrpSpPr>
            <a:grpSpLocks/>
          </p:cNvGrpSpPr>
          <p:nvPr/>
        </p:nvGrpSpPr>
        <p:grpSpPr bwMode="auto">
          <a:xfrm>
            <a:off x="6135688" y="4827588"/>
            <a:ext cx="1038225" cy="1023937"/>
            <a:chOff x="3683" y="2251"/>
            <a:chExt cx="687" cy="678"/>
          </a:xfrm>
        </p:grpSpPr>
        <p:sp>
          <p:nvSpPr>
            <p:cNvPr id="77838" name="Oval 7">
              <a:extLst>
                <a:ext uri="{FF2B5EF4-FFF2-40B4-BE49-F238E27FC236}">
                  <a16:creationId xmlns:a16="http://schemas.microsoft.com/office/drawing/2014/main" id="{E2227A97-1900-F946-BC81-9FBE706952B1}"/>
                </a:ext>
              </a:extLst>
            </p:cNvPr>
            <p:cNvSpPr>
              <a:spLocks noChangeArrowheads="1"/>
            </p:cNvSpPr>
            <p:nvPr/>
          </p:nvSpPr>
          <p:spPr bwMode="auto">
            <a:xfrm>
              <a:off x="3683" y="2251"/>
              <a:ext cx="678" cy="678"/>
            </a:xfrm>
            <a:prstGeom prst="ellipse">
              <a:avLst/>
            </a:prstGeom>
            <a:solidFill>
              <a:srgbClr val="FF45B9"/>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9" name="Rectangle 8">
              <a:extLst>
                <a:ext uri="{FF2B5EF4-FFF2-40B4-BE49-F238E27FC236}">
                  <a16:creationId xmlns:a16="http://schemas.microsoft.com/office/drawing/2014/main" id="{147FB62A-F2BB-B148-9F13-F60031077551}"/>
                </a:ext>
              </a:extLst>
            </p:cNvPr>
            <p:cNvSpPr>
              <a:spLocks noChangeArrowheads="1"/>
            </p:cNvSpPr>
            <p:nvPr/>
          </p:nvSpPr>
          <p:spPr bwMode="auto">
            <a:xfrm>
              <a:off x="3688" y="2407"/>
              <a:ext cx="682"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X</a:t>
              </a:r>
              <a:r>
                <a:rPr lang="en-US" altLang="en-US" sz="3000" b="1" baseline="30000">
                  <a:solidFill>
                    <a:srgbClr val="0F116A"/>
                  </a:solidFill>
                </a:rPr>
                <a:t>H</a:t>
              </a:r>
              <a:r>
                <a:rPr lang="en-US" altLang="en-US" sz="3000" b="1">
                  <a:solidFill>
                    <a:srgbClr val="0F116A"/>
                  </a:solidFill>
                </a:rPr>
                <a:t>X</a:t>
              </a:r>
              <a:r>
                <a:rPr lang="en-US" altLang="en-US" sz="3000" b="1" baseline="30000">
                  <a:solidFill>
                    <a:srgbClr val="0F116A"/>
                  </a:solidFill>
                </a:rPr>
                <a:t>h</a:t>
              </a:r>
            </a:p>
          </p:txBody>
        </p:sp>
      </p:grpSp>
      <p:grpSp>
        <p:nvGrpSpPr>
          <p:cNvPr id="3" name="Group 9">
            <a:extLst>
              <a:ext uri="{FF2B5EF4-FFF2-40B4-BE49-F238E27FC236}">
                <a16:creationId xmlns:a16="http://schemas.microsoft.com/office/drawing/2014/main" id="{2D1BFBB4-FA39-7041-A07F-A665410AA4B4}"/>
              </a:ext>
            </a:extLst>
          </p:cNvPr>
          <p:cNvGrpSpPr>
            <a:grpSpLocks/>
          </p:cNvGrpSpPr>
          <p:nvPr/>
        </p:nvGrpSpPr>
        <p:grpSpPr bwMode="auto">
          <a:xfrm>
            <a:off x="7780338" y="4059238"/>
            <a:ext cx="1025525" cy="1023937"/>
            <a:chOff x="3683" y="2251"/>
            <a:chExt cx="679" cy="678"/>
          </a:xfrm>
        </p:grpSpPr>
        <p:sp>
          <p:nvSpPr>
            <p:cNvPr id="77836" name="Oval 10">
              <a:extLst>
                <a:ext uri="{FF2B5EF4-FFF2-40B4-BE49-F238E27FC236}">
                  <a16:creationId xmlns:a16="http://schemas.microsoft.com/office/drawing/2014/main" id="{C2E1D9C5-A7F6-A54A-8AEE-39C413AFB22A}"/>
                </a:ext>
              </a:extLst>
            </p:cNvPr>
            <p:cNvSpPr>
              <a:spLocks noChangeArrowheads="1"/>
            </p:cNvSpPr>
            <p:nvPr/>
          </p:nvSpPr>
          <p:spPr bwMode="auto">
            <a:xfrm>
              <a:off x="3683" y="2251"/>
              <a:ext cx="678" cy="678"/>
            </a:xfrm>
            <a:prstGeom prst="ellipse">
              <a:avLst/>
            </a:prstGeom>
            <a:solidFill>
              <a:srgbClr val="FF45B9"/>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7" name="Rectangle 11">
              <a:extLst>
                <a:ext uri="{FF2B5EF4-FFF2-40B4-BE49-F238E27FC236}">
                  <a16:creationId xmlns:a16="http://schemas.microsoft.com/office/drawing/2014/main" id="{8AE702DD-561D-0640-A495-D4F41EBF4CD3}"/>
                </a:ext>
              </a:extLst>
            </p:cNvPr>
            <p:cNvSpPr>
              <a:spLocks noChangeArrowheads="1"/>
            </p:cNvSpPr>
            <p:nvPr/>
          </p:nvSpPr>
          <p:spPr bwMode="auto">
            <a:xfrm>
              <a:off x="3698" y="2407"/>
              <a:ext cx="664"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rPr>
                <a:t>X</a:t>
              </a:r>
              <a:r>
                <a:rPr lang="en-US" altLang="en-US" sz="3000" b="1" baseline="30000">
                  <a:solidFill>
                    <a:srgbClr val="0F116A"/>
                  </a:solidFill>
                </a:rPr>
                <a:t>H</a:t>
              </a:r>
              <a:r>
                <a:rPr lang="en-US" altLang="en-US" sz="3000" b="1">
                  <a:solidFill>
                    <a:srgbClr val="0F116A"/>
                  </a:solidFill>
                  <a:sym typeface="Webdings" pitchFamily="2" charset="2"/>
                </a:rPr>
                <a:t></a:t>
              </a:r>
              <a:endParaRPr lang="en-US" altLang="en-US" sz="3000" b="1" baseline="30000">
                <a:solidFill>
                  <a:srgbClr val="0F116A"/>
                </a:solidFill>
              </a:endParaRPr>
            </a:p>
          </p:txBody>
        </p:sp>
      </p:grpSp>
      <p:grpSp>
        <p:nvGrpSpPr>
          <p:cNvPr id="4" name="Group 12">
            <a:extLst>
              <a:ext uri="{FF2B5EF4-FFF2-40B4-BE49-F238E27FC236}">
                <a16:creationId xmlns:a16="http://schemas.microsoft.com/office/drawing/2014/main" id="{3CD15216-C0EA-5B4D-801A-50755FC1F6A9}"/>
              </a:ext>
            </a:extLst>
          </p:cNvPr>
          <p:cNvGrpSpPr>
            <a:grpSpLocks/>
          </p:cNvGrpSpPr>
          <p:nvPr/>
        </p:nvGrpSpPr>
        <p:grpSpPr bwMode="auto">
          <a:xfrm>
            <a:off x="7824788" y="5497513"/>
            <a:ext cx="1023937" cy="1023937"/>
            <a:chOff x="3683" y="2251"/>
            <a:chExt cx="678" cy="678"/>
          </a:xfrm>
        </p:grpSpPr>
        <p:sp>
          <p:nvSpPr>
            <p:cNvPr id="77834" name="Oval 13">
              <a:extLst>
                <a:ext uri="{FF2B5EF4-FFF2-40B4-BE49-F238E27FC236}">
                  <a16:creationId xmlns:a16="http://schemas.microsoft.com/office/drawing/2014/main" id="{21F89192-84D1-E640-82E0-9E463479C713}"/>
                </a:ext>
              </a:extLst>
            </p:cNvPr>
            <p:cNvSpPr>
              <a:spLocks noChangeArrowheads="1"/>
            </p:cNvSpPr>
            <p:nvPr/>
          </p:nvSpPr>
          <p:spPr bwMode="auto">
            <a:xfrm>
              <a:off x="3683" y="2251"/>
              <a:ext cx="678" cy="678"/>
            </a:xfrm>
            <a:prstGeom prst="ellipse">
              <a:avLst/>
            </a:prstGeom>
            <a:solidFill>
              <a:srgbClr val="FF45B9"/>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7835" name="Rectangle 14">
              <a:extLst>
                <a:ext uri="{FF2B5EF4-FFF2-40B4-BE49-F238E27FC236}">
                  <a16:creationId xmlns:a16="http://schemas.microsoft.com/office/drawing/2014/main" id="{5DFC026B-F9F2-414A-AE3B-65256B093887}"/>
                </a:ext>
              </a:extLst>
            </p:cNvPr>
            <p:cNvSpPr>
              <a:spLocks noChangeArrowheads="1"/>
            </p:cNvSpPr>
            <p:nvPr/>
          </p:nvSpPr>
          <p:spPr bwMode="auto">
            <a:xfrm>
              <a:off x="3707" y="2407"/>
              <a:ext cx="64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F116A"/>
                  </a:solidFill>
                  <a:sym typeface="Webdings" pitchFamily="2" charset="2"/>
                </a:rPr>
                <a:t></a:t>
              </a:r>
              <a:r>
                <a:rPr lang="en-US" altLang="en-US" sz="3000" b="1">
                  <a:solidFill>
                    <a:srgbClr val="0F116A"/>
                  </a:solidFill>
                </a:rPr>
                <a:t>X</a:t>
              </a:r>
              <a:r>
                <a:rPr lang="en-US" altLang="en-US" sz="3000" b="1" baseline="30000">
                  <a:solidFill>
                    <a:srgbClr val="0F116A"/>
                  </a:solidFill>
                </a:rPr>
                <a:t>h</a:t>
              </a:r>
            </a:p>
          </p:txBody>
        </p:sp>
      </p:grpSp>
      <p:sp>
        <p:nvSpPr>
          <p:cNvPr id="517135" name="Freeform 15">
            <a:extLst>
              <a:ext uri="{FF2B5EF4-FFF2-40B4-BE49-F238E27FC236}">
                <a16:creationId xmlns:a16="http://schemas.microsoft.com/office/drawing/2014/main" id="{D93961B7-516D-A043-8C7B-98A2EB303914}"/>
              </a:ext>
            </a:extLst>
          </p:cNvPr>
          <p:cNvSpPr>
            <a:spLocks/>
          </p:cNvSpPr>
          <p:nvPr/>
        </p:nvSpPr>
        <p:spPr bwMode="auto">
          <a:xfrm>
            <a:off x="7216775" y="4845050"/>
            <a:ext cx="577850" cy="965200"/>
          </a:xfrm>
          <a:custGeom>
            <a:avLst/>
            <a:gdLst>
              <a:gd name="T0" fmla="*/ 577850 w 364"/>
              <a:gd name="T1" fmla="*/ 0 h 608"/>
              <a:gd name="T2" fmla="*/ 0 w 364"/>
              <a:gd name="T3" fmla="*/ 501650 h 608"/>
              <a:gd name="T4" fmla="*/ 547688 w 364"/>
              <a:gd name="T5" fmla="*/ 965200 h 608"/>
              <a:gd name="T6" fmla="*/ 0 60000 65536"/>
              <a:gd name="T7" fmla="*/ 0 60000 65536"/>
              <a:gd name="T8" fmla="*/ 0 60000 65536"/>
              <a:gd name="T9" fmla="*/ 0 w 364"/>
              <a:gd name="T10" fmla="*/ 0 h 608"/>
              <a:gd name="T11" fmla="*/ 364 w 364"/>
              <a:gd name="T12" fmla="*/ 608 h 608"/>
            </a:gdLst>
            <a:ahLst/>
            <a:cxnLst>
              <a:cxn ang="T6">
                <a:pos x="T0" y="T1"/>
              </a:cxn>
              <a:cxn ang="T7">
                <a:pos x="T2" y="T3"/>
              </a:cxn>
              <a:cxn ang="T8">
                <a:pos x="T4" y="T5"/>
              </a:cxn>
            </a:cxnLst>
            <a:rect l="T9" t="T10" r="T11" b="T12"/>
            <a:pathLst>
              <a:path w="364" h="608">
                <a:moveTo>
                  <a:pt x="364" y="0"/>
                </a:moveTo>
                <a:lnTo>
                  <a:pt x="0" y="316"/>
                </a:lnTo>
                <a:lnTo>
                  <a:pt x="345" y="608"/>
                </a:lnTo>
              </a:path>
            </a:pathLst>
          </a:custGeom>
          <a:noFill/>
          <a:ln w="28575">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extLst>
      <p:ext uri="{BB962C8B-B14F-4D97-AF65-F5344CB8AC3E}">
        <p14:creationId xmlns:p14="http://schemas.microsoft.com/office/powerpoint/2010/main" val="2874505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7124">
                                            <p:txEl>
                                              <p:pRg st="1" end="1"/>
                                            </p:txEl>
                                          </p:spTgt>
                                        </p:tgtEl>
                                        <p:attrNameLst>
                                          <p:attrName>style.visibility</p:attrName>
                                        </p:attrNameLst>
                                      </p:cBhvr>
                                      <p:to>
                                        <p:strVal val="visible"/>
                                      </p:to>
                                    </p:set>
                                    <p:anim calcmode="lin" valueType="num">
                                      <p:cBhvr additive="base">
                                        <p:cTn id="7" dur="500" fill="hold"/>
                                        <p:tgtEl>
                                          <p:spTgt spid="51712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71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7124">
                                            <p:txEl>
                                              <p:pRg st="2" end="2"/>
                                            </p:txEl>
                                          </p:spTgt>
                                        </p:tgtEl>
                                        <p:attrNameLst>
                                          <p:attrName>style.visibility</p:attrName>
                                        </p:attrNameLst>
                                      </p:cBhvr>
                                      <p:to>
                                        <p:strVal val="visible"/>
                                      </p:to>
                                    </p:set>
                                    <p:anim calcmode="lin" valueType="num">
                                      <p:cBhvr additive="base">
                                        <p:cTn id="13" dur="500" fill="hold"/>
                                        <p:tgtEl>
                                          <p:spTgt spid="51712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71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7124">
                                            <p:txEl>
                                              <p:pRg st="3" end="3"/>
                                            </p:txEl>
                                          </p:spTgt>
                                        </p:tgtEl>
                                        <p:attrNameLst>
                                          <p:attrName>style.visibility</p:attrName>
                                        </p:attrNameLst>
                                      </p:cBhvr>
                                      <p:to>
                                        <p:strVal val="visible"/>
                                      </p:to>
                                    </p:set>
                                    <p:anim calcmode="lin" valueType="num">
                                      <p:cBhvr additive="base">
                                        <p:cTn id="19" dur="500" fill="hold"/>
                                        <p:tgtEl>
                                          <p:spTgt spid="51712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712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7124">
                                            <p:txEl>
                                              <p:pRg st="4" end="4"/>
                                            </p:txEl>
                                          </p:spTgt>
                                        </p:tgtEl>
                                        <p:attrNameLst>
                                          <p:attrName>style.visibility</p:attrName>
                                        </p:attrNameLst>
                                      </p:cBhvr>
                                      <p:to>
                                        <p:strVal val="visible"/>
                                      </p:to>
                                    </p:set>
                                    <p:anim calcmode="lin" valueType="num">
                                      <p:cBhvr additive="base">
                                        <p:cTn id="25" dur="500" fill="hold"/>
                                        <p:tgtEl>
                                          <p:spTgt spid="51712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7124">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17135"/>
                                        </p:tgtEl>
                                        <p:attrNameLst>
                                          <p:attrName>style.visibility</p:attrName>
                                        </p:attrNameLst>
                                      </p:cBhvr>
                                      <p:to>
                                        <p:strVal val="visible"/>
                                      </p:to>
                                    </p:set>
                                    <p:animEffect transition="in" filter="wipe(left)">
                                      <p:cBhvr>
                                        <p:cTn id="36" dur="500"/>
                                        <p:tgtEl>
                                          <p:spTgt spid="517135"/>
                                        </p:tgtEl>
                                      </p:cBhvr>
                                    </p:animEffect>
                                  </p:childTnLst>
                                  <p:subTnLst>
                                    <p:audio>
                                      <p:cMediaNode>
                                        <p:cTn display="0" masterRel="sameClick">
                                          <p:stCondLst>
                                            <p:cond evt="begin" delay="0">
                                              <p:tn val="34"/>
                                            </p:cond>
                                          </p:stCondLst>
                                          <p:endCondLst>
                                            <p:cond evt="onStopAudio" delay="0">
                                              <p:tgtEl>
                                                <p:sldTgt/>
                                              </p:tgtEl>
                                            </p:cond>
                                          </p:endCondLst>
                                        </p:cTn>
                                        <p:tgtEl>
                                          <p:sndTgt r:embed="rId5" name="Arrow"/>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4" name="Vibro Up"/>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subTnLst>
                                    <p:audio>
                                      <p:cMediaNode>
                                        <p:cTn display="0" masterRel="sameClick">
                                          <p:stCondLst>
                                            <p:cond evt="begin" delay="0">
                                              <p:tn val="44"/>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build="p" autoUpdateAnimBg="0"/>
      <p:bldP spid="51713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D42EF73-12E1-EE4D-9B8B-AC21E9DF8028}"/>
              </a:ext>
            </a:extLst>
          </p:cNvPr>
          <p:cNvSpPr>
            <a:spLocks noGrp="1" noChangeArrowheads="1"/>
          </p:cNvSpPr>
          <p:nvPr>
            <p:ph type="title"/>
          </p:nvPr>
        </p:nvSpPr>
        <p:spPr/>
        <p:txBody>
          <a:bodyPr/>
          <a:lstStyle/>
          <a:p>
            <a:pPr eaLnBrk="1" hangingPunct="1"/>
            <a:r>
              <a:rPr lang="en-US" altLang="en-US"/>
              <a:t>X-inactivation &amp; tortoise shell cat</a:t>
            </a:r>
          </a:p>
        </p:txBody>
      </p:sp>
      <p:sp>
        <p:nvSpPr>
          <p:cNvPr id="79875" name="Rectangle 3" descr="Rectangle: Click to edit Master text styles&#13;&#10;Second level&#13;&#10;Third level&#13;&#10;Fourth level&#13;&#10;Fifth level">
            <a:extLst>
              <a:ext uri="{FF2B5EF4-FFF2-40B4-BE49-F238E27FC236}">
                <a16:creationId xmlns:a16="http://schemas.microsoft.com/office/drawing/2014/main" id="{DFA3CEB2-197C-034E-B114-0AB93565ACFA}"/>
              </a:ext>
            </a:extLst>
          </p:cNvPr>
          <p:cNvSpPr>
            <a:spLocks noGrp="1" noChangeArrowheads="1"/>
          </p:cNvSpPr>
          <p:nvPr>
            <p:ph type="body" idx="1"/>
          </p:nvPr>
        </p:nvSpPr>
        <p:spPr>
          <a:xfrm>
            <a:off x="838200" y="1371600"/>
            <a:ext cx="7772400" cy="914400"/>
          </a:xfrm>
        </p:spPr>
        <p:txBody>
          <a:bodyPr/>
          <a:lstStyle/>
          <a:p>
            <a:pPr eaLnBrk="1" hangingPunct="1"/>
            <a:r>
              <a:rPr lang="en-US" altLang="en-US"/>
              <a:t>2 different cell lines in cat</a:t>
            </a:r>
          </a:p>
        </p:txBody>
      </p:sp>
      <p:pic>
        <p:nvPicPr>
          <p:cNvPr id="79876" name="Picture 4">
            <a:extLst>
              <a:ext uri="{FF2B5EF4-FFF2-40B4-BE49-F238E27FC236}">
                <a16:creationId xmlns:a16="http://schemas.microsoft.com/office/drawing/2014/main" id="{B3FE2C1A-981A-374B-93CE-C4D1B575B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70"/>
          <a:stretch>
            <a:fillRect/>
          </a:stretch>
        </p:blipFill>
        <p:spPr bwMode="auto">
          <a:xfrm>
            <a:off x="0" y="2236788"/>
            <a:ext cx="9144000"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129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BD86C29-524B-344C-B598-6C7C4E0C5A36}"/>
              </a:ext>
            </a:extLst>
          </p:cNvPr>
          <p:cNvSpPr>
            <a:spLocks noGrp="1" noChangeArrowheads="1"/>
          </p:cNvSpPr>
          <p:nvPr>
            <p:ph type="title"/>
          </p:nvPr>
        </p:nvSpPr>
        <p:spPr/>
        <p:txBody>
          <a:bodyPr/>
          <a:lstStyle/>
          <a:p>
            <a:pPr eaLnBrk="1" hangingPunct="1"/>
            <a:r>
              <a:rPr lang="en-US" altLang="en-US"/>
              <a:t>Male pattern baldness</a:t>
            </a:r>
          </a:p>
        </p:txBody>
      </p:sp>
      <p:sp>
        <p:nvSpPr>
          <p:cNvPr id="521219" name="Rectangle 3" descr="Rectangle: Click to edit Master text styles&#13;&#10;Second level&#13;&#10;Third level&#13;&#10;Fourth level&#13;&#10;Fifth level">
            <a:extLst>
              <a:ext uri="{FF2B5EF4-FFF2-40B4-BE49-F238E27FC236}">
                <a16:creationId xmlns:a16="http://schemas.microsoft.com/office/drawing/2014/main" id="{10646EFC-85B4-FB48-818A-4BE22C917793}"/>
              </a:ext>
            </a:extLst>
          </p:cNvPr>
          <p:cNvSpPr>
            <a:spLocks noGrp="1" noChangeArrowheads="1"/>
          </p:cNvSpPr>
          <p:nvPr>
            <p:ph type="body" idx="1"/>
          </p:nvPr>
        </p:nvSpPr>
        <p:spPr>
          <a:xfrm>
            <a:off x="838200" y="1371600"/>
            <a:ext cx="7772400" cy="2438400"/>
          </a:xfrm>
        </p:spPr>
        <p:txBody>
          <a:bodyPr/>
          <a:lstStyle/>
          <a:p>
            <a:pPr eaLnBrk="1" hangingPunct="1"/>
            <a:r>
              <a:rPr lang="en-US" altLang="en-US" sz="2600"/>
              <a:t>Sex influenced trait</a:t>
            </a:r>
          </a:p>
          <a:p>
            <a:pPr lvl="1" eaLnBrk="1" hangingPunct="1"/>
            <a:r>
              <a:rPr lang="en-US" altLang="en-US" sz="2400">
                <a:ea typeface="ＭＳ Ｐゴシック" panose="020B0600070205080204" pitchFamily="34" charset="-128"/>
              </a:rPr>
              <a:t>autosomal trait influenced by sex hormones</a:t>
            </a:r>
          </a:p>
          <a:p>
            <a:pPr lvl="2" eaLnBrk="1" hangingPunct="1"/>
            <a:r>
              <a:rPr lang="en-US" altLang="en-US" sz="2000">
                <a:ea typeface="ＭＳ Ｐゴシック" panose="020B0600070205080204" pitchFamily="34" charset="-128"/>
              </a:rPr>
              <a:t>age effect as well = onset after 30 years old</a:t>
            </a:r>
          </a:p>
          <a:p>
            <a:pPr lvl="1" eaLnBrk="1" hangingPunct="1"/>
            <a:r>
              <a:rPr lang="en-US" altLang="en-US" sz="2400">
                <a:ea typeface="ＭＳ Ｐゴシック" panose="020B0600070205080204" pitchFamily="34" charset="-128"/>
              </a:rPr>
              <a:t>dominant in males &amp; recessive in females</a:t>
            </a:r>
          </a:p>
          <a:p>
            <a:pPr lvl="2" eaLnBrk="1" hangingPunct="1"/>
            <a:r>
              <a:rPr lang="en-US" altLang="en-US" sz="2000">
                <a:ea typeface="ＭＳ Ｐゴシック" panose="020B0600070205080204" pitchFamily="34" charset="-128"/>
              </a:rPr>
              <a:t>B_ = bald in males; bb = bald in females</a:t>
            </a:r>
          </a:p>
        </p:txBody>
      </p:sp>
      <p:pic>
        <p:nvPicPr>
          <p:cNvPr id="81924" name="Picture 4">
            <a:extLst>
              <a:ext uri="{FF2B5EF4-FFF2-40B4-BE49-F238E27FC236}">
                <a16:creationId xmlns:a16="http://schemas.microsoft.com/office/drawing/2014/main" id="{A1A1CF83-C758-3741-8277-0AB18C5262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83013"/>
            <a:ext cx="40259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a:extLst>
              <a:ext uri="{FF2B5EF4-FFF2-40B4-BE49-F238E27FC236}">
                <a16:creationId xmlns:a16="http://schemas.microsoft.com/office/drawing/2014/main" id="{48489189-2D93-4447-BC2E-91D07C4069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775075"/>
            <a:ext cx="38989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08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1219">
                                            <p:txEl>
                                              <p:pRg st="1" end="1"/>
                                            </p:txEl>
                                          </p:spTgt>
                                        </p:tgtEl>
                                        <p:attrNameLst>
                                          <p:attrName>style.visibility</p:attrName>
                                        </p:attrNameLst>
                                      </p:cBhvr>
                                      <p:to>
                                        <p:strVal val="visible"/>
                                      </p:to>
                                    </p:set>
                                    <p:anim calcmode="lin" valueType="num">
                                      <p:cBhvr additive="base">
                                        <p:cTn id="7" dur="500" fill="hold"/>
                                        <p:tgtEl>
                                          <p:spTgt spid="52121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12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1219">
                                            <p:txEl>
                                              <p:pRg st="2" end="2"/>
                                            </p:txEl>
                                          </p:spTgt>
                                        </p:tgtEl>
                                        <p:attrNameLst>
                                          <p:attrName>style.visibility</p:attrName>
                                        </p:attrNameLst>
                                      </p:cBhvr>
                                      <p:to>
                                        <p:strVal val="visible"/>
                                      </p:to>
                                    </p:set>
                                    <p:anim calcmode="lin" valueType="num">
                                      <p:cBhvr additive="base">
                                        <p:cTn id="13" dur="500" fill="hold"/>
                                        <p:tgtEl>
                                          <p:spTgt spid="52121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12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1219">
                                            <p:txEl>
                                              <p:pRg st="3" end="3"/>
                                            </p:txEl>
                                          </p:spTgt>
                                        </p:tgtEl>
                                        <p:attrNameLst>
                                          <p:attrName>style.visibility</p:attrName>
                                        </p:attrNameLst>
                                      </p:cBhvr>
                                      <p:to>
                                        <p:strVal val="visible"/>
                                      </p:to>
                                    </p:set>
                                    <p:anim calcmode="lin" valueType="num">
                                      <p:cBhvr additive="base">
                                        <p:cTn id="19" dur="500" fill="hold"/>
                                        <p:tgtEl>
                                          <p:spTgt spid="5212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12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1219">
                                            <p:txEl>
                                              <p:pRg st="4" end="4"/>
                                            </p:txEl>
                                          </p:spTgt>
                                        </p:tgtEl>
                                        <p:attrNameLst>
                                          <p:attrName>style.visibility</p:attrName>
                                        </p:attrNameLst>
                                      </p:cBhvr>
                                      <p:to>
                                        <p:strVal val="visible"/>
                                      </p:to>
                                    </p:set>
                                    <p:anim calcmode="lin" valueType="num">
                                      <p:cBhvr additive="base">
                                        <p:cTn id="25" dur="500" fill="hold"/>
                                        <p:tgtEl>
                                          <p:spTgt spid="52121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121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EEED218-0420-904B-89C6-CD9C4525508D}"/>
              </a:ext>
            </a:extLst>
          </p:cNvPr>
          <p:cNvSpPr>
            <a:spLocks noGrp="1" noChangeArrowheads="1"/>
          </p:cNvSpPr>
          <p:nvPr>
            <p:ph type="title"/>
          </p:nvPr>
        </p:nvSpPr>
        <p:spPr/>
        <p:txBody>
          <a:bodyPr/>
          <a:lstStyle/>
          <a:p>
            <a:pPr eaLnBrk="1" hangingPunct="1"/>
            <a:r>
              <a:rPr lang="en-US" altLang="en-US" dirty="0"/>
              <a:t>Nature vs. nurture</a:t>
            </a:r>
          </a:p>
        </p:txBody>
      </p:sp>
      <p:sp>
        <p:nvSpPr>
          <p:cNvPr id="83971" name="Rectangle 3" descr="Rectangle: Click to edit Master text styles&#13;&#10;Second level&#13;&#10;Third level&#13;&#10;Fourth level&#13;&#10;Fifth level">
            <a:extLst>
              <a:ext uri="{FF2B5EF4-FFF2-40B4-BE49-F238E27FC236}">
                <a16:creationId xmlns:a16="http://schemas.microsoft.com/office/drawing/2014/main" id="{5140996D-391E-B843-8FE7-00E54B9EA7B3}"/>
              </a:ext>
            </a:extLst>
          </p:cNvPr>
          <p:cNvSpPr>
            <a:spLocks noGrp="1" noChangeArrowheads="1"/>
          </p:cNvSpPr>
          <p:nvPr>
            <p:ph type="body" idx="1"/>
          </p:nvPr>
        </p:nvSpPr>
        <p:spPr>
          <a:xfrm>
            <a:off x="838200" y="1371600"/>
            <a:ext cx="5791200" cy="1143000"/>
          </a:xfrm>
        </p:spPr>
        <p:txBody>
          <a:bodyPr/>
          <a:lstStyle/>
          <a:p>
            <a:pPr eaLnBrk="1" hangingPunct="1"/>
            <a:r>
              <a:rPr lang="en-US" altLang="en-US" dirty="0"/>
              <a:t>Phenotype is controlled by both environment &amp; genes</a:t>
            </a:r>
          </a:p>
        </p:txBody>
      </p:sp>
      <p:pic>
        <p:nvPicPr>
          <p:cNvPr id="83972" name="Picture 4">
            <a:extLst>
              <a:ext uri="{FF2B5EF4-FFF2-40B4-BE49-F238E27FC236}">
                <a16:creationId xmlns:a16="http://schemas.microsoft.com/office/drawing/2014/main" id="{2EA25BA4-0AFF-3E44-8025-2E727D5BC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16"/>
          <a:stretch>
            <a:fillRect/>
          </a:stretch>
        </p:blipFill>
        <p:spPr bwMode="auto">
          <a:xfrm>
            <a:off x="0" y="3378200"/>
            <a:ext cx="457200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Rectangle 5">
            <a:extLst>
              <a:ext uri="{FF2B5EF4-FFF2-40B4-BE49-F238E27FC236}">
                <a16:creationId xmlns:a16="http://schemas.microsoft.com/office/drawing/2014/main" id="{24B276F4-C137-BA4A-A9A6-1D588459D63A}"/>
              </a:ext>
            </a:extLst>
          </p:cNvPr>
          <p:cNvSpPr>
            <a:spLocks noChangeArrowheads="1"/>
          </p:cNvSpPr>
          <p:nvPr/>
        </p:nvSpPr>
        <p:spPr bwMode="auto">
          <a:xfrm>
            <a:off x="152400" y="6096000"/>
            <a:ext cx="3657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Color of Hydrangea flowers is influenced by soil pH</a:t>
            </a:r>
            <a:r>
              <a:rPr lang="en-US" altLang="en-US" sz="2000" b="1">
                <a:solidFill>
                  <a:srgbClr val="0F116A"/>
                </a:solidFill>
              </a:rPr>
              <a:t> </a:t>
            </a:r>
          </a:p>
        </p:txBody>
      </p:sp>
      <p:sp>
        <p:nvSpPr>
          <p:cNvPr id="83974" name="Rectangle 8">
            <a:extLst>
              <a:ext uri="{FF2B5EF4-FFF2-40B4-BE49-F238E27FC236}">
                <a16:creationId xmlns:a16="http://schemas.microsoft.com/office/drawing/2014/main" id="{8969ACCB-20FB-564B-8A76-328F068C9BEE}"/>
              </a:ext>
            </a:extLst>
          </p:cNvPr>
          <p:cNvSpPr>
            <a:spLocks noChangeArrowheads="1"/>
          </p:cNvSpPr>
          <p:nvPr/>
        </p:nvSpPr>
        <p:spPr bwMode="auto">
          <a:xfrm>
            <a:off x="1600200" y="2482850"/>
            <a:ext cx="3962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solidFill>
                  <a:schemeClr val="tx2"/>
                </a:solidFill>
              </a:rPr>
              <a:t>Human skin color is influenced by both genetics &amp; environmental conditions</a:t>
            </a:r>
          </a:p>
        </p:txBody>
      </p:sp>
      <p:sp>
        <p:nvSpPr>
          <p:cNvPr id="83975" name="Rectangle 9">
            <a:extLst>
              <a:ext uri="{FF2B5EF4-FFF2-40B4-BE49-F238E27FC236}">
                <a16:creationId xmlns:a16="http://schemas.microsoft.com/office/drawing/2014/main" id="{9645B410-2824-BE4B-9F7B-1DBB1FFF3297}"/>
              </a:ext>
            </a:extLst>
          </p:cNvPr>
          <p:cNvSpPr>
            <a:spLocks noChangeArrowheads="1"/>
          </p:cNvSpPr>
          <p:nvPr/>
        </p:nvSpPr>
        <p:spPr bwMode="auto">
          <a:xfrm>
            <a:off x="3886200" y="5943600"/>
            <a:ext cx="9906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83976" name="Picture 11" descr="f13-18_environmental_ef">
            <a:extLst>
              <a:ext uri="{FF2B5EF4-FFF2-40B4-BE49-F238E27FC236}">
                <a16:creationId xmlns:a16="http://schemas.microsoft.com/office/drawing/2014/main" id="{6A1B727A-6C1D-AA43-BC64-4DA76ED7A9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01" t="2251" r="22501"/>
          <a:stretch>
            <a:fillRect/>
          </a:stretch>
        </p:blipFill>
        <p:spPr bwMode="auto">
          <a:xfrm>
            <a:off x="6477000" y="381000"/>
            <a:ext cx="25717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6">
            <a:extLst>
              <a:ext uri="{FF2B5EF4-FFF2-40B4-BE49-F238E27FC236}">
                <a16:creationId xmlns:a16="http://schemas.microsoft.com/office/drawing/2014/main" id="{8AA368E4-966A-AF4B-A96F-9F334BF790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505200"/>
            <a:ext cx="19050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7">
            <a:extLst>
              <a:ext uri="{FF2B5EF4-FFF2-40B4-BE49-F238E27FC236}">
                <a16:creationId xmlns:a16="http://schemas.microsoft.com/office/drawing/2014/main" id="{DED3D2B4-442B-0D48-AF49-4BD8083936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818063"/>
            <a:ext cx="3230563"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9" name="Rectangle 12">
            <a:extLst>
              <a:ext uri="{FF2B5EF4-FFF2-40B4-BE49-F238E27FC236}">
                <a16:creationId xmlns:a16="http://schemas.microsoft.com/office/drawing/2014/main" id="{588789C7-1B1B-9D42-B3FC-08E24F540944}"/>
              </a:ext>
            </a:extLst>
          </p:cNvPr>
          <p:cNvSpPr>
            <a:spLocks noChangeArrowheads="1"/>
          </p:cNvSpPr>
          <p:nvPr/>
        </p:nvSpPr>
        <p:spPr bwMode="auto">
          <a:xfrm>
            <a:off x="6400800" y="3581400"/>
            <a:ext cx="2743200" cy="1006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a:solidFill>
                  <a:schemeClr val="tx2"/>
                </a:solidFill>
              </a:rPr>
              <a:t>Coat color in arctic fox influenced by heat sensitive alleles</a:t>
            </a:r>
          </a:p>
        </p:txBody>
      </p:sp>
    </p:spTree>
    <p:extLst>
      <p:ext uri="{BB962C8B-B14F-4D97-AF65-F5344CB8AC3E}">
        <p14:creationId xmlns:p14="http://schemas.microsoft.com/office/powerpoint/2010/main" val="4064417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69">
            <a:extLst>
              <a:ext uri="{FF2B5EF4-FFF2-40B4-BE49-F238E27FC236}">
                <a16:creationId xmlns:a16="http://schemas.microsoft.com/office/drawing/2014/main" id="{AD285EF0-7560-9547-9884-CDECEDF4BB6C}"/>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a:t>2006-2007</a:t>
            </a:r>
            <a:endParaRPr lang="en-US" altLang="en-US" sz="1400" b="0"/>
          </a:p>
        </p:txBody>
      </p:sp>
      <p:pic>
        <p:nvPicPr>
          <p:cNvPr id="88067" name="Picture 4" descr="f14-09ct_rosalind_frank_cb">
            <a:extLst>
              <a:ext uri="{FF2B5EF4-FFF2-40B4-BE49-F238E27FC236}">
                <a16:creationId xmlns:a16="http://schemas.microsoft.com/office/drawing/2014/main" id="{4CF2AB69-54B1-E54B-8C1E-0D4504540F6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749" t="6000" r="33749"/>
          <a:stretch>
            <a:fillRect/>
          </a:stretch>
        </p:blipFill>
        <p:spPr bwMode="auto">
          <a:xfrm rot="2232598">
            <a:off x="1733550" y="3919538"/>
            <a:ext cx="14128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2">
            <a:extLst>
              <a:ext uri="{FF2B5EF4-FFF2-40B4-BE49-F238E27FC236}">
                <a16:creationId xmlns:a16="http://schemas.microsoft.com/office/drawing/2014/main" id="{EF9A96B7-F934-8C4A-91AA-D109C18411A3}"/>
              </a:ext>
            </a:extLst>
          </p:cNvPr>
          <p:cNvSpPr>
            <a:spLocks noGrp="1" noChangeArrowheads="1"/>
          </p:cNvSpPr>
          <p:nvPr>
            <p:ph type="ctrTitle"/>
          </p:nvPr>
        </p:nvSpPr>
        <p:spPr/>
        <p:txBody>
          <a:bodyPr/>
          <a:lstStyle/>
          <a:p>
            <a:pPr eaLnBrk="1" hangingPunct="1"/>
            <a:r>
              <a:rPr lang="en-US" altLang="en-US"/>
              <a:t>Mechanisms of Inheritance</a:t>
            </a:r>
          </a:p>
        </p:txBody>
      </p:sp>
      <p:sp>
        <p:nvSpPr>
          <p:cNvPr id="88069" name="Rectangle 3" descr="Rectangle: Click to edit Master text styles&#13;&#10;Second level&#13;&#10;Third level&#13;&#10;Fourth level&#13;&#10;Fifth level">
            <a:extLst>
              <a:ext uri="{FF2B5EF4-FFF2-40B4-BE49-F238E27FC236}">
                <a16:creationId xmlns:a16="http://schemas.microsoft.com/office/drawing/2014/main" id="{BFF4A487-8EA1-AF43-880E-7F413D1ACDCC}"/>
              </a:ext>
            </a:extLst>
          </p:cNvPr>
          <p:cNvSpPr>
            <a:spLocks noGrp="1" noChangeArrowheads="1"/>
          </p:cNvSpPr>
          <p:nvPr>
            <p:ph type="subTitle" idx="1"/>
          </p:nvPr>
        </p:nvSpPr>
        <p:spPr>
          <a:xfrm>
            <a:off x="990600" y="3309938"/>
            <a:ext cx="6918325" cy="657225"/>
          </a:xfrm>
        </p:spPr>
        <p:txBody>
          <a:bodyPr/>
          <a:lstStyle/>
          <a:p>
            <a:pPr algn="ctr" eaLnBrk="1" hangingPunct="1">
              <a:buFont typeface="Wingdings" pitchFamily="2" charset="2"/>
              <a:buNone/>
            </a:pPr>
            <a:r>
              <a:rPr lang="en-US" altLang="en-US"/>
              <a:t>How do we go from DNA to trait?</a:t>
            </a:r>
          </a:p>
        </p:txBody>
      </p:sp>
      <p:pic>
        <p:nvPicPr>
          <p:cNvPr id="88070" name="Picture 5" descr="13_p277c">
            <a:extLst>
              <a:ext uri="{FF2B5EF4-FFF2-40B4-BE49-F238E27FC236}">
                <a16:creationId xmlns:a16="http://schemas.microsoft.com/office/drawing/2014/main" id="{24074132-D451-4543-85EC-E51108BF7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00" t="21001" r="17999" b="21001"/>
          <a:stretch>
            <a:fillRect/>
          </a:stretch>
        </p:blipFill>
        <p:spPr bwMode="auto">
          <a:xfrm>
            <a:off x="4456113" y="4383088"/>
            <a:ext cx="331628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Text Box 7">
            <a:extLst>
              <a:ext uri="{FF2B5EF4-FFF2-40B4-BE49-F238E27FC236}">
                <a16:creationId xmlns:a16="http://schemas.microsoft.com/office/drawing/2014/main" id="{A2F5D316-8453-574A-8E36-A256E7C12F24}"/>
              </a:ext>
            </a:extLst>
          </p:cNvPr>
          <p:cNvSpPr txBox="1">
            <a:spLocks noChangeArrowheads="1"/>
          </p:cNvSpPr>
          <p:nvPr/>
        </p:nvSpPr>
        <p:spPr bwMode="auto">
          <a:xfrm>
            <a:off x="6327775" y="4662488"/>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b="1">
                <a:solidFill>
                  <a:srgbClr val="201A17"/>
                </a:solidFill>
              </a:rPr>
              <a:t>vs.</a:t>
            </a:r>
            <a:endParaRPr lang="en-US" altLang="en-US"/>
          </a:p>
        </p:txBody>
      </p:sp>
      <p:sp>
        <p:nvSpPr>
          <p:cNvPr id="88072" name="AutoShape 9">
            <a:extLst>
              <a:ext uri="{FF2B5EF4-FFF2-40B4-BE49-F238E27FC236}">
                <a16:creationId xmlns:a16="http://schemas.microsoft.com/office/drawing/2014/main" id="{E183B262-72E4-EF4B-B169-523CC7D465FA}"/>
              </a:ext>
            </a:extLst>
          </p:cNvPr>
          <p:cNvSpPr>
            <a:spLocks noChangeArrowheads="1"/>
          </p:cNvSpPr>
          <p:nvPr/>
        </p:nvSpPr>
        <p:spPr bwMode="auto">
          <a:xfrm>
            <a:off x="3424238" y="4992688"/>
            <a:ext cx="1236662" cy="214312"/>
          </a:xfrm>
          <a:prstGeom prst="rightArrow">
            <a:avLst>
              <a:gd name="adj1" fmla="val 50000"/>
              <a:gd name="adj2" fmla="val 144260"/>
            </a:avLst>
          </a:prstGeom>
          <a:solidFill>
            <a:schemeClr val="tx1"/>
          </a:solidFill>
          <a:ln w="9525">
            <a:solidFill>
              <a:srgbClr val="201A17"/>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552971" name="Text Box 11">
            <a:extLst>
              <a:ext uri="{FF2B5EF4-FFF2-40B4-BE49-F238E27FC236}">
                <a16:creationId xmlns:a16="http://schemas.microsoft.com/office/drawing/2014/main" id="{4A8112ED-22C9-9F47-A138-85FC689F872B}"/>
              </a:ext>
            </a:extLst>
          </p:cNvPr>
          <p:cNvSpPr txBox="1">
            <a:spLocks noChangeArrowheads="1"/>
          </p:cNvSpPr>
          <p:nvPr/>
        </p:nvSpPr>
        <p:spPr bwMode="auto">
          <a:xfrm>
            <a:off x="3582988" y="4276725"/>
            <a:ext cx="7937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600" b="1">
                <a:solidFill>
                  <a:srgbClr val="CC0000"/>
                </a:solidFill>
                <a:latin typeface="Times CY" pitchFamily="2" charset="0"/>
              </a:rPr>
              <a:t>?</a:t>
            </a:r>
            <a:endParaRPr lang="en-US" altLang="en-US"/>
          </a:p>
        </p:txBody>
      </p:sp>
    </p:spTree>
    <p:extLst>
      <p:ext uri="{BB962C8B-B14F-4D97-AF65-F5344CB8AC3E}">
        <p14:creationId xmlns:p14="http://schemas.microsoft.com/office/powerpoint/2010/main" val="1305409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2971">
                                            <p:txEl>
                                              <p:pRg st="0" end="0"/>
                                            </p:txEl>
                                          </p:spTgt>
                                        </p:tgtEl>
                                        <p:attrNameLst>
                                          <p:attrName>style.visibility</p:attrName>
                                        </p:attrNameLst>
                                      </p:cBhvr>
                                      <p:to>
                                        <p:strVal val="visible"/>
                                      </p:to>
                                    </p:set>
                                    <p:animEffect transition="in" filter="wipe(down)">
                                      <p:cBhvr>
                                        <p:cTn id="7" dur="500"/>
                                        <p:tgtEl>
                                          <p:spTgt spid="5529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String"/>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7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13_p277c">
            <a:extLst>
              <a:ext uri="{FF2B5EF4-FFF2-40B4-BE49-F238E27FC236}">
                <a16:creationId xmlns:a16="http://schemas.microsoft.com/office/drawing/2014/main" id="{3F556A23-A136-6846-8F7A-24AE2BE98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00" t="21001" r="17999" b="21001"/>
          <a:stretch>
            <a:fillRect/>
          </a:stretch>
        </p:blipFill>
        <p:spPr bwMode="auto">
          <a:xfrm>
            <a:off x="5827713" y="1919288"/>
            <a:ext cx="3316287"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a:extLst>
              <a:ext uri="{FF2B5EF4-FFF2-40B4-BE49-F238E27FC236}">
                <a16:creationId xmlns:a16="http://schemas.microsoft.com/office/drawing/2014/main" id="{10C3A812-DF28-BF47-AD8A-B4DFF0FF6212}"/>
              </a:ext>
            </a:extLst>
          </p:cNvPr>
          <p:cNvSpPr>
            <a:spLocks noGrp="1" noChangeArrowheads="1"/>
          </p:cNvSpPr>
          <p:nvPr>
            <p:ph type="title"/>
          </p:nvPr>
        </p:nvSpPr>
        <p:spPr/>
        <p:txBody>
          <a:bodyPr/>
          <a:lstStyle/>
          <a:p>
            <a:pPr eaLnBrk="1" hangingPunct="1"/>
            <a:r>
              <a:rPr lang="en-US" altLang="en-US"/>
              <a:t>Mechanisms of inheritance</a:t>
            </a:r>
          </a:p>
        </p:txBody>
      </p:sp>
      <p:sp>
        <p:nvSpPr>
          <p:cNvPr id="89092" name="Rectangle 4" descr="Rectangle: Click to edit Master text styles&#13;&#10;Second level&#13;&#10;Third level&#13;&#10;Fourth level&#13;&#10;Fifth level">
            <a:extLst>
              <a:ext uri="{FF2B5EF4-FFF2-40B4-BE49-F238E27FC236}">
                <a16:creationId xmlns:a16="http://schemas.microsoft.com/office/drawing/2014/main" id="{6DF1FADB-1D4E-854A-B1DE-61B7EFFDC345}"/>
              </a:ext>
            </a:extLst>
          </p:cNvPr>
          <p:cNvSpPr>
            <a:spLocks noGrp="1" noChangeArrowheads="1"/>
          </p:cNvSpPr>
          <p:nvPr>
            <p:ph type="body" idx="1"/>
          </p:nvPr>
        </p:nvSpPr>
        <p:spPr>
          <a:xfrm>
            <a:off x="838200" y="1371600"/>
            <a:ext cx="7772400" cy="3903663"/>
          </a:xfrm>
        </p:spPr>
        <p:txBody>
          <a:bodyPr/>
          <a:lstStyle/>
          <a:p>
            <a:pPr eaLnBrk="1" hangingPunct="1"/>
            <a:r>
              <a:rPr lang="en-US" altLang="en-US" dirty="0"/>
              <a:t>What causes the differences in alleles of a trait?</a:t>
            </a:r>
          </a:p>
          <a:p>
            <a:pPr lvl="1" eaLnBrk="1" hangingPunct="1"/>
            <a:r>
              <a:rPr lang="en-US" altLang="en-US" dirty="0">
                <a:solidFill>
                  <a:srgbClr val="FFCC18"/>
                </a:solidFill>
                <a:ea typeface="ＭＳ Ｐゴシック" panose="020B0600070205080204" pitchFamily="34" charset="-128"/>
              </a:rPr>
              <a:t>yellow</a:t>
            </a:r>
            <a:r>
              <a:rPr lang="en-US" altLang="en-US" dirty="0">
                <a:ea typeface="ＭＳ Ｐゴシック" panose="020B0600070205080204" pitchFamily="34" charset="-128"/>
              </a:rPr>
              <a:t> vs. </a:t>
            </a:r>
            <a:r>
              <a:rPr lang="en-US" altLang="en-US" dirty="0">
                <a:solidFill>
                  <a:srgbClr val="008405"/>
                </a:solidFill>
                <a:ea typeface="ＭＳ Ｐゴシック" panose="020B0600070205080204" pitchFamily="34" charset="-128"/>
              </a:rPr>
              <a:t>green</a:t>
            </a:r>
            <a:r>
              <a:rPr lang="en-US" altLang="en-US" dirty="0">
                <a:ea typeface="ＭＳ Ｐゴシック" panose="020B0600070205080204" pitchFamily="34" charset="-128"/>
              </a:rPr>
              <a:t> color</a:t>
            </a:r>
          </a:p>
          <a:p>
            <a:pPr lvl="1" eaLnBrk="1" hangingPunct="1"/>
            <a:r>
              <a:rPr lang="en-US" altLang="en-US" dirty="0">
                <a:ea typeface="ＭＳ Ｐゴシック" panose="020B0600070205080204" pitchFamily="34" charset="-128"/>
              </a:rPr>
              <a:t>smooth vs. </a:t>
            </a:r>
            <a:r>
              <a:rPr lang="en-US" altLang="en-US" i="1" dirty="0">
                <a:ea typeface="ＭＳ Ｐゴシック" panose="020B0600070205080204" pitchFamily="34" charset="-128"/>
              </a:rPr>
              <a:t>wrinkled</a:t>
            </a:r>
            <a:r>
              <a:rPr lang="en-US" altLang="en-US" dirty="0">
                <a:ea typeface="ＭＳ Ｐゴシック" panose="020B0600070205080204" pitchFamily="34" charset="-128"/>
              </a:rPr>
              <a:t> seeds</a:t>
            </a:r>
          </a:p>
          <a:p>
            <a:pPr lvl="1" eaLnBrk="1" hangingPunct="1"/>
            <a:r>
              <a:rPr lang="en-US" altLang="en-US" dirty="0">
                <a:solidFill>
                  <a:srgbClr val="582B00"/>
                </a:solidFill>
                <a:ea typeface="ＭＳ Ｐゴシック" panose="020B0600070205080204" pitchFamily="34" charset="-128"/>
              </a:rPr>
              <a:t>dark</a:t>
            </a:r>
            <a:r>
              <a:rPr lang="en-US" altLang="en-US" dirty="0">
                <a:ea typeface="ＭＳ Ｐゴシック" panose="020B0600070205080204" pitchFamily="34" charset="-128"/>
              </a:rPr>
              <a:t> vs. </a:t>
            </a:r>
            <a:r>
              <a:rPr lang="en-US" altLang="en-US" dirty="0">
                <a:solidFill>
                  <a:schemeClr val="accent2"/>
                </a:solidFill>
                <a:ea typeface="ＭＳ Ｐゴシック" panose="020B0600070205080204" pitchFamily="34" charset="-128"/>
              </a:rPr>
              <a:t>light</a:t>
            </a:r>
            <a:r>
              <a:rPr lang="en-US" altLang="en-US" dirty="0">
                <a:ea typeface="ＭＳ Ｐゴシック" panose="020B0600070205080204" pitchFamily="34" charset="-128"/>
              </a:rPr>
              <a:t> skin</a:t>
            </a:r>
          </a:p>
          <a:p>
            <a:pPr lvl="1" eaLnBrk="1" hangingPunct="1"/>
            <a:r>
              <a:rPr lang="en-US" altLang="en-US" dirty="0">
                <a:ea typeface="ＭＳ Ｐゴシック" panose="020B0600070205080204" pitchFamily="34" charset="-128"/>
              </a:rPr>
              <a:t>sickle cell anemia vs. no disease</a:t>
            </a:r>
          </a:p>
          <a:p>
            <a:pPr eaLnBrk="1" hangingPunct="1"/>
            <a:r>
              <a:rPr lang="en-US" altLang="en-US" dirty="0"/>
              <a:t>What causes dominance vs. recessive?</a:t>
            </a:r>
          </a:p>
        </p:txBody>
      </p:sp>
      <p:pic>
        <p:nvPicPr>
          <p:cNvPr id="89093" name="Picture 5" descr="13_p276">
            <a:extLst>
              <a:ext uri="{FF2B5EF4-FFF2-40B4-BE49-F238E27FC236}">
                <a16:creationId xmlns:a16="http://schemas.microsoft.com/office/drawing/2014/main" id="{112764FF-CF96-5945-BEA3-7BEAF3281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125" t="61501" r="32625"/>
          <a:stretch>
            <a:fillRect/>
          </a:stretch>
        </p:blipFill>
        <p:spPr bwMode="auto">
          <a:xfrm>
            <a:off x="4819650" y="5041900"/>
            <a:ext cx="1835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 descr="13_p276">
            <a:extLst>
              <a:ext uri="{FF2B5EF4-FFF2-40B4-BE49-F238E27FC236}">
                <a16:creationId xmlns:a16="http://schemas.microsoft.com/office/drawing/2014/main" id="{6BE67C83-A945-B644-A4E6-594C7EE429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7125" t="61501" r="32625"/>
          <a:stretch>
            <a:fillRect/>
          </a:stretch>
        </p:blipFill>
        <p:spPr bwMode="auto">
          <a:xfrm>
            <a:off x="2652713" y="5041900"/>
            <a:ext cx="18351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98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405004E-EB7C-7A49-B2C4-D8037E27F41A}"/>
              </a:ext>
            </a:extLst>
          </p:cNvPr>
          <p:cNvSpPr>
            <a:spLocks noGrp="1" noChangeArrowheads="1"/>
          </p:cNvSpPr>
          <p:nvPr>
            <p:ph type="title"/>
          </p:nvPr>
        </p:nvSpPr>
        <p:spPr>
          <a:xfrm>
            <a:off x="609600" y="685800"/>
            <a:ext cx="8305800" cy="762000"/>
          </a:xfrm>
        </p:spPr>
        <p:txBody>
          <a:bodyPr/>
          <a:lstStyle/>
          <a:p>
            <a:pPr eaLnBrk="1" hangingPunct="1"/>
            <a:r>
              <a:rPr lang="en-US" altLang="en-US" dirty="0"/>
              <a:t>Traits are inherited as discrete units</a:t>
            </a:r>
          </a:p>
        </p:txBody>
      </p:sp>
      <p:sp>
        <p:nvSpPr>
          <p:cNvPr id="384003" name="Rectangle 3" descr="Rectangle: Click to edit Master text styles&#13;&#10;Second level&#13;&#10;Third level&#13;&#10;Fourth level&#13;&#10;Fifth level">
            <a:extLst>
              <a:ext uri="{FF2B5EF4-FFF2-40B4-BE49-F238E27FC236}">
                <a16:creationId xmlns:a16="http://schemas.microsoft.com/office/drawing/2014/main" id="{0374D109-43A3-8D4C-87E2-A704E9E57044}"/>
              </a:ext>
            </a:extLst>
          </p:cNvPr>
          <p:cNvSpPr>
            <a:spLocks noGrp="1" noChangeArrowheads="1"/>
          </p:cNvSpPr>
          <p:nvPr>
            <p:ph type="body" idx="1"/>
          </p:nvPr>
        </p:nvSpPr>
        <p:spPr>
          <a:xfrm>
            <a:off x="838200" y="1371600"/>
            <a:ext cx="7772400" cy="4191000"/>
          </a:xfrm>
        </p:spPr>
        <p:txBody>
          <a:bodyPr/>
          <a:lstStyle/>
          <a:p>
            <a:pPr eaLnBrk="1" hangingPunct="1"/>
            <a:r>
              <a:rPr lang="en-US" altLang="en-US" dirty="0"/>
              <a:t>For each characteristic, an organism inherits 2 alleles, 1 from each parent</a:t>
            </a:r>
          </a:p>
          <a:p>
            <a:pPr lvl="1" eaLnBrk="1" hangingPunct="1"/>
            <a:r>
              <a:rPr lang="en-US" altLang="en-US" u="sng" dirty="0">
                <a:solidFill>
                  <a:srgbClr val="CC0000"/>
                </a:solidFill>
                <a:ea typeface="ＭＳ Ｐゴシック" panose="020B0600070205080204" pitchFamily="34" charset="-128"/>
              </a:rPr>
              <a:t>diploid</a:t>
            </a:r>
            <a:r>
              <a:rPr lang="en-US" altLang="en-US" dirty="0">
                <a:ea typeface="ＭＳ Ｐゴシック" panose="020B0600070205080204" pitchFamily="34" charset="-128"/>
              </a:rPr>
              <a:t> organism </a:t>
            </a:r>
          </a:p>
          <a:p>
            <a:pPr lvl="2" eaLnBrk="1" hangingPunct="1"/>
            <a:r>
              <a:rPr lang="en-US" altLang="en-US" dirty="0">
                <a:ea typeface="ＭＳ Ｐゴシック" panose="020B0600070205080204" pitchFamily="34" charset="-128"/>
              </a:rPr>
              <a:t>inherits 2 sets of chromosomes, </a:t>
            </a:r>
            <a:br>
              <a:rPr lang="en-US" altLang="en-US" dirty="0">
                <a:ea typeface="ＭＳ Ｐゴシック" panose="020B0600070205080204" pitchFamily="34" charset="-128"/>
              </a:rPr>
            </a:br>
            <a:r>
              <a:rPr lang="en-US" altLang="en-US" dirty="0">
                <a:ea typeface="ＭＳ Ｐゴシック" panose="020B0600070205080204" pitchFamily="34" charset="-128"/>
              </a:rPr>
              <a:t>1 from each parent</a:t>
            </a:r>
          </a:p>
          <a:p>
            <a:pPr lvl="2" eaLnBrk="1" hangingPunct="1"/>
            <a:r>
              <a:rPr lang="en-US" altLang="en-US" dirty="0">
                <a:ea typeface="ＭＳ Ｐゴシック" panose="020B0600070205080204" pitchFamily="34" charset="-128"/>
              </a:rPr>
              <a:t>homologous chromosomes</a:t>
            </a:r>
          </a:p>
          <a:p>
            <a:pPr lvl="2" eaLnBrk="1" hangingPunct="1"/>
            <a:r>
              <a:rPr lang="en-US" altLang="en-US" dirty="0">
                <a:ea typeface="ＭＳ Ｐゴシック" panose="020B0600070205080204" pitchFamily="34" charset="-128"/>
              </a:rPr>
              <a:t>like having 2 editions of encyclopedia</a:t>
            </a:r>
          </a:p>
          <a:p>
            <a:pPr lvl="3" eaLnBrk="1" hangingPunct="1"/>
            <a:r>
              <a:rPr lang="en-US" altLang="en-US" sz="2400" dirty="0">
                <a:ea typeface="ＭＳ Ｐゴシック" panose="020B0600070205080204" pitchFamily="34" charset="-128"/>
              </a:rPr>
              <a:t>Encyclopedia Britannica </a:t>
            </a:r>
          </a:p>
          <a:p>
            <a:pPr lvl="3" eaLnBrk="1" hangingPunct="1"/>
            <a:r>
              <a:rPr lang="en-US" altLang="en-US" sz="2400" dirty="0">
                <a:ea typeface="ＭＳ Ｐゴシック" panose="020B0600070205080204" pitchFamily="34" charset="-128"/>
              </a:rPr>
              <a:t>Encyclopedia Americana</a:t>
            </a:r>
            <a:endParaRPr lang="en-US" altLang="en-US" dirty="0">
              <a:ea typeface="ＭＳ Ｐゴシック" panose="020B0600070205080204" pitchFamily="34" charset="-128"/>
            </a:endParaRPr>
          </a:p>
        </p:txBody>
      </p:sp>
      <p:pic>
        <p:nvPicPr>
          <p:cNvPr id="384011" name="Picture 11" descr="penguinL">
            <a:extLst>
              <a:ext uri="{FF2B5EF4-FFF2-40B4-BE49-F238E27FC236}">
                <a16:creationId xmlns:a16="http://schemas.microsoft.com/office/drawing/2014/main" id="{79E2BD35-AB5B-0B4A-9EF3-D7F378630D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61938" y="5562600"/>
            <a:ext cx="12747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4012" name="AutoShape 12">
            <a:extLst>
              <a:ext uri="{FF2B5EF4-FFF2-40B4-BE49-F238E27FC236}">
                <a16:creationId xmlns:a16="http://schemas.microsoft.com/office/drawing/2014/main" id="{3C043D84-F5EB-8941-A745-E6F27EB3A932}"/>
              </a:ext>
            </a:extLst>
          </p:cNvPr>
          <p:cNvSpPr>
            <a:spLocks noChangeArrowheads="1"/>
          </p:cNvSpPr>
          <p:nvPr/>
        </p:nvSpPr>
        <p:spPr bwMode="auto">
          <a:xfrm flipH="1">
            <a:off x="2387600" y="5548313"/>
            <a:ext cx="2433638" cy="1136650"/>
          </a:xfrm>
          <a:prstGeom prst="wedgeEllipseCallout">
            <a:avLst>
              <a:gd name="adj1" fmla="val 93963"/>
              <a:gd name="adj2" fmla="val -25981"/>
            </a:avLst>
          </a:prstGeom>
          <a:solidFill>
            <a:srgbClr val="FFEA18"/>
          </a:solidFill>
          <a:ln w="38100">
            <a:solidFill>
              <a:srgbClr val="CC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What are the</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advantages of</a:t>
            </a:r>
            <a:br>
              <a:rPr lang="en-US" altLang="en-US" sz="1800">
                <a:solidFill>
                  <a:srgbClr val="0F116A"/>
                </a:solidFill>
                <a:latin typeface="Comic Sans MS" panose="030F0902030302020204" pitchFamily="66" charset="0"/>
              </a:rPr>
            </a:br>
            <a:r>
              <a:rPr lang="en-US" altLang="en-US" sz="1800">
                <a:solidFill>
                  <a:srgbClr val="0F116A"/>
                </a:solidFill>
                <a:latin typeface="Comic Sans MS" panose="030F0902030302020204" pitchFamily="66" charset="0"/>
              </a:rPr>
              <a:t>being diploid?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4003">
                                            <p:txEl>
                                              <p:pRg st="0" end="0"/>
                                            </p:txEl>
                                          </p:spTgt>
                                        </p:tgtEl>
                                        <p:attrNameLst>
                                          <p:attrName>style.visibility</p:attrName>
                                        </p:attrNameLst>
                                      </p:cBhvr>
                                      <p:to>
                                        <p:strVal val="visible"/>
                                      </p:to>
                                    </p:set>
                                    <p:anim calcmode="lin" valueType="num">
                                      <p:cBhvr additive="base">
                                        <p:cTn id="7" dur="500" fill="hold"/>
                                        <p:tgtEl>
                                          <p:spTgt spid="384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40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4003">
                                            <p:txEl>
                                              <p:pRg st="1" end="1"/>
                                            </p:txEl>
                                          </p:spTgt>
                                        </p:tgtEl>
                                        <p:attrNameLst>
                                          <p:attrName>style.visibility</p:attrName>
                                        </p:attrNameLst>
                                      </p:cBhvr>
                                      <p:to>
                                        <p:strVal val="visible"/>
                                      </p:to>
                                    </p:set>
                                    <p:anim calcmode="lin" valueType="num">
                                      <p:cBhvr additive="base">
                                        <p:cTn id="13" dur="500" fill="hold"/>
                                        <p:tgtEl>
                                          <p:spTgt spid="384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40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4003">
                                            <p:txEl>
                                              <p:pRg st="2" end="2"/>
                                            </p:txEl>
                                          </p:spTgt>
                                        </p:tgtEl>
                                        <p:attrNameLst>
                                          <p:attrName>style.visibility</p:attrName>
                                        </p:attrNameLst>
                                      </p:cBhvr>
                                      <p:to>
                                        <p:strVal val="visible"/>
                                      </p:to>
                                    </p:set>
                                    <p:anim calcmode="lin" valueType="num">
                                      <p:cBhvr additive="base">
                                        <p:cTn id="19" dur="500" fill="hold"/>
                                        <p:tgtEl>
                                          <p:spTgt spid="384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400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4003">
                                            <p:txEl>
                                              <p:pRg st="3" end="3"/>
                                            </p:txEl>
                                          </p:spTgt>
                                        </p:tgtEl>
                                        <p:attrNameLst>
                                          <p:attrName>style.visibility</p:attrName>
                                        </p:attrNameLst>
                                      </p:cBhvr>
                                      <p:to>
                                        <p:strVal val="visible"/>
                                      </p:to>
                                    </p:set>
                                    <p:anim calcmode="lin" valueType="num">
                                      <p:cBhvr additive="base">
                                        <p:cTn id="25" dur="500" fill="hold"/>
                                        <p:tgtEl>
                                          <p:spTgt spid="384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400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4003">
                                            <p:txEl>
                                              <p:pRg st="4" end="4"/>
                                            </p:txEl>
                                          </p:spTgt>
                                        </p:tgtEl>
                                        <p:attrNameLst>
                                          <p:attrName>style.visibility</p:attrName>
                                        </p:attrNameLst>
                                      </p:cBhvr>
                                      <p:to>
                                        <p:strVal val="visible"/>
                                      </p:to>
                                    </p:set>
                                    <p:anim calcmode="lin" valueType="num">
                                      <p:cBhvr additive="base">
                                        <p:cTn id="31" dur="500" fill="hold"/>
                                        <p:tgtEl>
                                          <p:spTgt spid="3840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400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4003">
                                            <p:txEl>
                                              <p:pRg st="5" end="5"/>
                                            </p:txEl>
                                          </p:spTgt>
                                        </p:tgtEl>
                                        <p:attrNameLst>
                                          <p:attrName>style.visibility</p:attrName>
                                        </p:attrNameLst>
                                      </p:cBhvr>
                                      <p:to>
                                        <p:strVal val="visible"/>
                                      </p:to>
                                    </p:set>
                                    <p:anim calcmode="lin" valueType="num">
                                      <p:cBhvr additive="base">
                                        <p:cTn id="37" dur="500" fill="hold"/>
                                        <p:tgtEl>
                                          <p:spTgt spid="38400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400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par>
                          <p:cTn id="39" fill="hold" nodeType="afterGroup">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384003">
                                            <p:txEl>
                                              <p:pRg st="6" end="6"/>
                                            </p:txEl>
                                          </p:spTgt>
                                        </p:tgtEl>
                                        <p:attrNameLst>
                                          <p:attrName>style.visibility</p:attrName>
                                        </p:attrNameLst>
                                      </p:cBhvr>
                                      <p:to>
                                        <p:strVal val="visible"/>
                                      </p:to>
                                    </p:set>
                                    <p:anim calcmode="lin" valueType="num">
                                      <p:cBhvr additive="base">
                                        <p:cTn id="42" dur="500" fill="hold"/>
                                        <p:tgtEl>
                                          <p:spTgt spid="384003">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8400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384011"/>
                                        </p:tgtEl>
                                        <p:attrNameLst>
                                          <p:attrName>style.visibility</p:attrName>
                                        </p:attrNameLst>
                                      </p:cBhvr>
                                      <p:to>
                                        <p:strVal val="visible"/>
                                      </p:to>
                                    </p:set>
                                    <p:animEffect transition="in" filter="wipe(left)">
                                      <p:cBhvr>
                                        <p:cTn id="48" dur="500"/>
                                        <p:tgtEl>
                                          <p:spTgt spid="384011"/>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384012"/>
                                        </p:tgtEl>
                                        <p:attrNameLst>
                                          <p:attrName>style.visibility</p:attrName>
                                        </p:attrNameLst>
                                      </p:cBhvr>
                                      <p:to>
                                        <p:strVal val="visible"/>
                                      </p:to>
                                    </p:set>
                                    <p:animEffect transition="in" filter="wipe(left)">
                                      <p:cBhvr>
                                        <p:cTn id="52" dur="500"/>
                                        <p:tgtEl>
                                          <p:spTgt spid="384012"/>
                                        </p:tgtEl>
                                      </p:cBhvr>
                                    </p:animEffect>
                                  </p:childTnLst>
                                  <p:subTnLst>
                                    <p:audio>
                                      <p:cMediaNode>
                                        <p:cTn display="0" masterRel="sameClick">
                                          <p:stCondLst>
                                            <p:cond evt="begin" delay="0">
                                              <p:tn val="50"/>
                                            </p:cond>
                                          </p:stCondLst>
                                          <p:endCondLst>
                                            <p:cond evt="onStopAudio" delay="0">
                                              <p:tgtEl>
                                                <p:sldTgt/>
                                              </p:tgtEl>
                                            </p:cond>
                                          </p:endCondLst>
                                        </p:cTn>
                                        <p:tgtEl>
                                          <p:sndTgt r:embed="rId4"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3" grpId="0" build="p" autoUpdateAnimBg="0"/>
      <p:bldP spid="384012"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5">
            <a:extLst>
              <a:ext uri="{FF2B5EF4-FFF2-40B4-BE49-F238E27FC236}">
                <a16:creationId xmlns:a16="http://schemas.microsoft.com/office/drawing/2014/main" id="{72DFA902-FA0F-F041-84AB-185665E9CFF2}"/>
              </a:ext>
            </a:extLst>
          </p:cNvPr>
          <p:cNvSpPr>
            <a:spLocks noChangeArrowheads="1"/>
          </p:cNvSpPr>
          <p:nvPr/>
        </p:nvSpPr>
        <p:spPr bwMode="auto">
          <a:xfrm>
            <a:off x="0" y="5992813"/>
            <a:ext cx="1695450"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91139" name="Picture 2" descr="FG13_01dogma">
            <a:extLst>
              <a:ext uri="{FF2B5EF4-FFF2-40B4-BE49-F238E27FC236}">
                <a16:creationId xmlns:a16="http://schemas.microsoft.com/office/drawing/2014/main" id="{4CFF07EB-8DC9-5345-AE89-3E048EFDAB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2584" b="3593"/>
          <a:stretch>
            <a:fillRect/>
          </a:stretch>
        </p:blipFill>
        <p:spPr bwMode="auto">
          <a:xfrm>
            <a:off x="4343400" y="2868613"/>
            <a:ext cx="473710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3">
            <a:extLst>
              <a:ext uri="{FF2B5EF4-FFF2-40B4-BE49-F238E27FC236}">
                <a16:creationId xmlns:a16="http://schemas.microsoft.com/office/drawing/2014/main" id="{7FB35677-E86C-9E4C-923D-15CEFEE22831}"/>
              </a:ext>
            </a:extLst>
          </p:cNvPr>
          <p:cNvSpPr>
            <a:spLocks noGrp="1" noChangeArrowheads="1"/>
          </p:cNvSpPr>
          <p:nvPr>
            <p:ph type="title"/>
          </p:nvPr>
        </p:nvSpPr>
        <p:spPr>
          <a:xfrm>
            <a:off x="609600" y="685800"/>
            <a:ext cx="8534400" cy="762000"/>
          </a:xfrm>
        </p:spPr>
        <p:txBody>
          <a:bodyPr/>
          <a:lstStyle/>
          <a:p>
            <a:pPr eaLnBrk="1" hangingPunct="1"/>
            <a:r>
              <a:rPr lang="en-US" altLang="en-US"/>
              <a:t>Molecular mechanisms of inheritance</a:t>
            </a:r>
          </a:p>
        </p:txBody>
      </p:sp>
      <p:sp>
        <p:nvSpPr>
          <p:cNvPr id="525316" name="Rectangle 4" descr="Rectangle: Click to edit Master text styles&#13;&#10;Second level&#13;&#10;Third level&#13;&#10;Fourth level&#13;&#10;Fifth level">
            <a:extLst>
              <a:ext uri="{FF2B5EF4-FFF2-40B4-BE49-F238E27FC236}">
                <a16:creationId xmlns:a16="http://schemas.microsoft.com/office/drawing/2014/main" id="{5F9DC46C-921D-094E-8E5F-2A3C1BBB5CFB}"/>
              </a:ext>
            </a:extLst>
          </p:cNvPr>
          <p:cNvSpPr>
            <a:spLocks noGrp="1" noChangeArrowheads="1"/>
          </p:cNvSpPr>
          <p:nvPr>
            <p:ph type="body" idx="1"/>
          </p:nvPr>
        </p:nvSpPr>
        <p:spPr>
          <a:xfrm>
            <a:off x="838200" y="1371600"/>
            <a:ext cx="8153400" cy="4738688"/>
          </a:xfrm>
        </p:spPr>
        <p:txBody>
          <a:bodyPr/>
          <a:lstStyle/>
          <a:p>
            <a:pPr eaLnBrk="1" hangingPunct="1"/>
            <a:r>
              <a:rPr lang="en-US" altLang="en-US" dirty="0"/>
              <a:t>Molecular basis of inheritance</a:t>
            </a:r>
            <a:endParaRPr lang="en-US" altLang="en-US" dirty="0">
              <a:solidFill>
                <a:schemeClr val="tx2"/>
              </a:solidFill>
            </a:endParaRPr>
          </a:p>
          <a:p>
            <a:pPr lvl="1" eaLnBrk="1" hangingPunct="1"/>
            <a:r>
              <a:rPr lang="en-US" altLang="en-US" dirty="0">
                <a:ea typeface="ＭＳ Ｐゴシック" panose="020B0600070205080204" pitchFamily="34" charset="-128"/>
              </a:rPr>
              <a:t>genes code for polypeptides</a:t>
            </a:r>
          </a:p>
          <a:p>
            <a:pPr lvl="1" eaLnBrk="1" hangingPunct="1"/>
            <a:r>
              <a:rPr lang="en-US" altLang="en-US" dirty="0">
                <a:ea typeface="ＭＳ Ｐゴシック" panose="020B0600070205080204" pitchFamily="34" charset="-128"/>
              </a:rPr>
              <a:t>polypeptides are processed into proteins</a:t>
            </a:r>
          </a:p>
          <a:p>
            <a:pPr lvl="1" eaLnBrk="1" hangingPunct="1"/>
            <a:r>
              <a:rPr lang="en-US" altLang="en-US" dirty="0">
                <a:ea typeface="ＭＳ Ｐゴシック" panose="020B0600070205080204" pitchFamily="34" charset="-128"/>
              </a:rPr>
              <a:t>proteins function as…</a:t>
            </a:r>
          </a:p>
          <a:p>
            <a:pPr marL="1085850" lvl="2" eaLnBrk="1" hangingPunct="1"/>
            <a:r>
              <a:rPr lang="en-US" altLang="en-US" dirty="0">
                <a:ea typeface="ＭＳ Ｐゴシック" panose="020B0600070205080204" pitchFamily="34" charset="-128"/>
              </a:rPr>
              <a:t>enzymes</a:t>
            </a:r>
          </a:p>
          <a:p>
            <a:pPr marL="1085850" lvl="2" eaLnBrk="1" hangingPunct="1"/>
            <a:r>
              <a:rPr lang="en-US" altLang="en-US" dirty="0">
                <a:ea typeface="ＭＳ Ｐゴシック" panose="020B0600070205080204" pitchFamily="34" charset="-128"/>
              </a:rPr>
              <a:t>structural proteins</a:t>
            </a:r>
          </a:p>
          <a:p>
            <a:pPr marL="1085850" lvl="2" eaLnBrk="1" hangingPunct="1"/>
            <a:r>
              <a:rPr lang="en-US" altLang="en-US" dirty="0">
                <a:ea typeface="ＭＳ Ｐゴシック" panose="020B0600070205080204" pitchFamily="34" charset="-128"/>
              </a:rPr>
              <a:t>regulators</a:t>
            </a:r>
          </a:p>
          <a:p>
            <a:pPr lvl="3" eaLnBrk="1" hangingPunct="1"/>
            <a:r>
              <a:rPr lang="en-US" altLang="en-US" dirty="0">
                <a:ea typeface="ＭＳ Ｐゴシック" panose="020B0600070205080204" pitchFamily="34" charset="-128"/>
              </a:rPr>
              <a:t>hormones</a:t>
            </a:r>
          </a:p>
          <a:p>
            <a:pPr lvl="3" eaLnBrk="1" hangingPunct="1"/>
            <a:r>
              <a:rPr lang="en-US" altLang="en-US" dirty="0">
                <a:ea typeface="ＭＳ Ｐゴシック" panose="020B0600070205080204" pitchFamily="34" charset="-128"/>
              </a:rPr>
              <a:t>gene activators</a:t>
            </a:r>
          </a:p>
          <a:p>
            <a:pPr lvl="3" eaLnBrk="1" hangingPunct="1"/>
            <a:r>
              <a:rPr lang="en-US" altLang="en-US" dirty="0">
                <a:ea typeface="ＭＳ Ｐゴシック" panose="020B0600070205080204" pitchFamily="34" charset="-128"/>
              </a:rPr>
              <a:t>gene inhibitors</a:t>
            </a:r>
          </a:p>
        </p:txBody>
      </p:sp>
      <p:grpSp>
        <p:nvGrpSpPr>
          <p:cNvPr id="2" name="Group 18">
            <a:extLst>
              <a:ext uri="{FF2B5EF4-FFF2-40B4-BE49-F238E27FC236}">
                <a16:creationId xmlns:a16="http://schemas.microsoft.com/office/drawing/2014/main" id="{EA253260-38B4-E942-8F77-EFB8CBD9ED95}"/>
              </a:ext>
            </a:extLst>
          </p:cNvPr>
          <p:cNvGrpSpPr>
            <a:grpSpLocks/>
          </p:cNvGrpSpPr>
          <p:nvPr/>
        </p:nvGrpSpPr>
        <p:grpSpPr bwMode="auto">
          <a:xfrm>
            <a:off x="2933700" y="6178550"/>
            <a:ext cx="1549400" cy="441325"/>
            <a:chOff x="1742" y="3892"/>
            <a:chExt cx="976" cy="278"/>
          </a:xfrm>
        </p:grpSpPr>
        <p:sp>
          <p:nvSpPr>
            <p:cNvPr id="91150" name="AutoShape 14">
              <a:extLst>
                <a:ext uri="{FF2B5EF4-FFF2-40B4-BE49-F238E27FC236}">
                  <a16:creationId xmlns:a16="http://schemas.microsoft.com/office/drawing/2014/main" id="{7DDAE32D-6764-F54B-A717-D3324E2B4C1A}"/>
                </a:ext>
              </a:extLst>
            </p:cNvPr>
            <p:cNvSpPr>
              <a:spLocks noChangeArrowheads="1"/>
            </p:cNvSpPr>
            <p:nvPr/>
          </p:nvSpPr>
          <p:spPr bwMode="auto">
            <a:xfrm>
              <a:off x="2394" y="3959"/>
              <a:ext cx="324" cy="135"/>
            </a:xfrm>
            <a:prstGeom prst="rightArrow">
              <a:avLst>
                <a:gd name="adj1" fmla="val 50000"/>
                <a:gd name="adj2" fmla="val 60000"/>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51" name="AutoShape 5">
              <a:extLst>
                <a:ext uri="{FF2B5EF4-FFF2-40B4-BE49-F238E27FC236}">
                  <a16:creationId xmlns:a16="http://schemas.microsoft.com/office/drawing/2014/main" id="{0D8EE3DC-4A49-FE48-B6F8-159002E462E2}"/>
                </a:ext>
              </a:extLst>
            </p:cNvPr>
            <p:cNvSpPr>
              <a:spLocks noChangeArrowheads="1"/>
            </p:cNvSpPr>
            <p:nvPr/>
          </p:nvSpPr>
          <p:spPr bwMode="auto">
            <a:xfrm>
              <a:off x="1742" y="3892"/>
              <a:ext cx="688" cy="278"/>
            </a:xfrm>
            <a:prstGeom prst="roundRect">
              <a:avLst>
                <a:gd name="adj" fmla="val 16667"/>
              </a:avLst>
            </a:prstGeom>
            <a:solidFill>
              <a:srgbClr val="FFEA18"/>
            </a:solidFill>
            <a:ln w="9525">
              <a:solidFill>
                <a:srgbClr val="391C00"/>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protein</a:t>
              </a:r>
              <a:endParaRPr lang="en-US" altLang="en-US" sz="1800" b="1">
                <a:solidFill>
                  <a:schemeClr val="tx2"/>
                </a:solidFill>
              </a:endParaRPr>
            </a:p>
          </p:txBody>
        </p:sp>
      </p:grpSp>
      <p:grpSp>
        <p:nvGrpSpPr>
          <p:cNvPr id="3" name="Group 17">
            <a:extLst>
              <a:ext uri="{FF2B5EF4-FFF2-40B4-BE49-F238E27FC236}">
                <a16:creationId xmlns:a16="http://schemas.microsoft.com/office/drawing/2014/main" id="{AA45A53F-12B8-9E42-B9BA-63AA6A1A87B9}"/>
              </a:ext>
            </a:extLst>
          </p:cNvPr>
          <p:cNvGrpSpPr>
            <a:grpSpLocks/>
          </p:cNvGrpSpPr>
          <p:nvPr/>
        </p:nvGrpSpPr>
        <p:grpSpPr bwMode="auto">
          <a:xfrm>
            <a:off x="1600200" y="6164263"/>
            <a:ext cx="1243013" cy="441325"/>
            <a:chOff x="957" y="3883"/>
            <a:chExt cx="783" cy="278"/>
          </a:xfrm>
        </p:grpSpPr>
        <p:sp>
          <p:nvSpPr>
            <p:cNvPr id="91148" name="AutoShape 13">
              <a:extLst>
                <a:ext uri="{FF2B5EF4-FFF2-40B4-BE49-F238E27FC236}">
                  <a16:creationId xmlns:a16="http://schemas.microsoft.com/office/drawing/2014/main" id="{34D038D4-EF44-2945-A915-AC7D4FB8470E}"/>
                </a:ext>
              </a:extLst>
            </p:cNvPr>
            <p:cNvSpPr>
              <a:spLocks noChangeArrowheads="1"/>
            </p:cNvSpPr>
            <p:nvPr/>
          </p:nvSpPr>
          <p:spPr bwMode="auto">
            <a:xfrm>
              <a:off x="1416" y="3959"/>
              <a:ext cx="324" cy="135"/>
            </a:xfrm>
            <a:prstGeom prst="rightArrow">
              <a:avLst>
                <a:gd name="adj1" fmla="val 50000"/>
                <a:gd name="adj2" fmla="val 60000"/>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49" name="AutoShape 7">
              <a:extLst>
                <a:ext uri="{FF2B5EF4-FFF2-40B4-BE49-F238E27FC236}">
                  <a16:creationId xmlns:a16="http://schemas.microsoft.com/office/drawing/2014/main" id="{67A52D14-17F1-3845-83C4-28160F148172}"/>
                </a:ext>
              </a:extLst>
            </p:cNvPr>
            <p:cNvSpPr>
              <a:spLocks noChangeArrowheads="1"/>
            </p:cNvSpPr>
            <p:nvPr/>
          </p:nvSpPr>
          <p:spPr bwMode="auto">
            <a:xfrm>
              <a:off x="957" y="3883"/>
              <a:ext cx="491" cy="278"/>
            </a:xfrm>
            <a:prstGeom prst="roundRect">
              <a:avLst>
                <a:gd name="adj" fmla="val 16667"/>
              </a:avLst>
            </a:prstGeom>
            <a:solidFill>
              <a:srgbClr val="FFEA18"/>
            </a:solidFill>
            <a:ln w="9525">
              <a:solidFill>
                <a:srgbClr val="391C00"/>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RNA</a:t>
              </a:r>
              <a:endParaRPr lang="en-US" altLang="en-US" sz="1800" b="1">
                <a:solidFill>
                  <a:schemeClr val="tx2"/>
                </a:solidFill>
              </a:endParaRPr>
            </a:p>
          </p:txBody>
        </p:sp>
      </p:grpSp>
      <p:grpSp>
        <p:nvGrpSpPr>
          <p:cNvPr id="4" name="Group 16">
            <a:extLst>
              <a:ext uri="{FF2B5EF4-FFF2-40B4-BE49-F238E27FC236}">
                <a16:creationId xmlns:a16="http://schemas.microsoft.com/office/drawing/2014/main" id="{28C2B2A9-9E44-B148-8FA8-307388740DA7}"/>
              </a:ext>
            </a:extLst>
          </p:cNvPr>
          <p:cNvGrpSpPr>
            <a:grpSpLocks/>
          </p:cNvGrpSpPr>
          <p:nvPr/>
        </p:nvGrpSpPr>
        <p:grpSpPr bwMode="auto">
          <a:xfrm>
            <a:off x="255588" y="6172200"/>
            <a:ext cx="1252537" cy="441325"/>
            <a:chOff x="161" y="3888"/>
            <a:chExt cx="789" cy="278"/>
          </a:xfrm>
        </p:grpSpPr>
        <p:sp>
          <p:nvSpPr>
            <p:cNvPr id="91146" name="AutoShape 9">
              <a:extLst>
                <a:ext uri="{FF2B5EF4-FFF2-40B4-BE49-F238E27FC236}">
                  <a16:creationId xmlns:a16="http://schemas.microsoft.com/office/drawing/2014/main" id="{C8F3BFA7-4A82-E048-B551-4174319A9E4B}"/>
                </a:ext>
              </a:extLst>
            </p:cNvPr>
            <p:cNvSpPr>
              <a:spLocks noChangeArrowheads="1"/>
            </p:cNvSpPr>
            <p:nvPr/>
          </p:nvSpPr>
          <p:spPr bwMode="auto">
            <a:xfrm>
              <a:off x="626" y="3959"/>
              <a:ext cx="324" cy="135"/>
            </a:xfrm>
            <a:prstGeom prst="rightArrow">
              <a:avLst>
                <a:gd name="adj1" fmla="val 50000"/>
                <a:gd name="adj2" fmla="val 60000"/>
              </a:avLst>
            </a:prstGeom>
            <a:solidFill>
              <a:srgbClr val="CC0000"/>
            </a:solidFill>
            <a:ln w="9525">
              <a:solidFill>
                <a:srgbClr val="CC0000"/>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47" name="AutoShape 8">
              <a:extLst>
                <a:ext uri="{FF2B5EF4-FFF2-40B4-BE49-F238E27FC236}">
                  <a16:creationId xmlns:a16="http://schemas.microsoft.com/office/drawing/2014/main" id="{290625C3-D225-CE45-A64A-DCB09A735761}"/>
                </a:ext>
              </a:extLst>
            </p:cNvPr>
            <p:cNvSpPr>
              <a:spLocks noChangeArrowheads="1"/>
            </p:cNvSpPr>
            <p:nvPr/>
          </p:nvSpPr>
          <p:spPr bwMode="auto">
            <a:xfrm>
              <a:off x="161" y="3888"/>
              <a:ext cx="491" cy="278"/>
            </a:xfrm>
            <a:prstGeom prst="roundRect">
              <a:avLst>
                <a:gd name="adj" fmla="val 16667"/>
              </a:avLst>
            </a:prstGeom>
            <a:solidFill>
              <a:srgbClr val="FFEA18"/>
            </a:solidFill>
            <a:ln w="9525">
              <a:solidFill>
                <a:srgbClr val="391C00"/>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rgbClr val="0F116A"/>
                  </a:solidFill>
                </a:rPr>
                <a:t>DNA</a:t>
              </a:r>
              <a:endParaRPr lang="en-US" altLang="en-US" sz="1800" b="1">
                <a:solidFill>
                  <a:schemeClr val="tx2"/>
                </a:solidFill>
              </a:endParaRPr>
            </a:p>
          </p:txBody>
        </p:sp>
      </p:grpSp>
      <p:sp>
        <p:nvSpPr>
          <p:cNvPr id="525323" name="AutoShape 11">
            <a:extLst>
              <a:ext uri="{FF2B5EF4-FFF2-40B4-BE49-F238E27FC236}">
                <a16:creationId xmlns:a16="http://schemas.microsoft.com/office/drawing/2014/main" id="{13E47527-54C9-A64F-8EB9-610E97DB8790}"/>
              </a:ext>
            </a:extLst>
          </p:cNvPr>
          <p:cNvSpPr>
            <a:spLocks noChangeArrowheads="1"/>
          </p:cNvSpPr>
          <p:nvPr/>
        </p:nvSpPr>
        <p:spPr bwMode="auto">
          <a:xfrm>
            <a:off x="4583113" y="6178550"/>
            <a:ext cx="704850" cy="441325"/>
          </a:xfrm>
          <a:prstGeom prst="roundRect">
            <a:avLst>
              <a:gd name="adj" fmla="val 16667"/>
            </a:avLst>
          </a:prstGeom>
          <a:solidFill>
            <a:srgbClr val="CC0000"/>
          </a:solidFill>
          <a:ln w="9525">
            <a:solidFill>
              <a:srgbClr val="201A17"/>
            </a:solidFill>
            <a:round/>
            <a:headEnd/>
            <a:tailEnd/>
          </a:ln>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solidFill>
                  <a:schemeClr val="bg1"/>
                </a:solidFill>
              </a:rPr>
              <a:t>trait</a:t>
            </a:r>
            <a:endParaRPr lang="en-US" altLang="en-US" sz="1800" b="1">
              <a:solidFill>
                <a:schemeClr val="bg1"/>
              </a:solidFill>
            </a:endParaRPr>
          </a:p>
        </p:txBody>
      </p:sp>
    </p:spTree>
    <p:extLst>
      <p:ext uri="{BB962C8B-B14F-4D97-AF65-F5344CB8AC3E}">
        <p14:creationId xmlns:p14="http://schemas.microsoft.com/office/powerpoint/2010/main" val="1222608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5316">
                                            <p:txEl>
                                              <p:pRg st="1" end="1"/>
                                            </p:txEl>
                                          </p:spTgt>
                                        </p:tgtEl>
                                        <p:attrNameLst>
                                          <p:attrName>style.visibility</p:attrName>
                                        </p:attrNameLst>
                                      </p:cBhvr>
                                      <p:to>
                                        <p:strVal val="visible"/>
                                      </p:to>
                                    </p:set>
                                    <p:anim calcmode="lin" valueType="num">
                                      <p:cBhvr additive="base">
                                        <p:cTn id="7" dur="500" fill="hold"/>
                                        <p:tgtEl>
                                          <p:spTgt spid="52531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53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5316">
                                            <p:txEl>
                                              <p:pRg st="2" end="2"/>
                                            </p:txEl>
                                          </p:spTgt>
                                        </p:tgtEl>
                                        <p:attrNameLst>
                                          <p:attrName>style.visibility</p:attrName>
                                        </p:attrNameLst>
                                      </p:cBhvr>
                                      <p:to>
                                        <p:strVal val="visible"/>
                                      </p:to>
                                    </p:set>
                                    <p:anim calcmode="lin" valueType="num">
                                      <p:cBhvr additive="base">
                                        <p:cTn id="13" dur="500" fill="hold"/>
                                        <p:tgtEl>
                                          <p:spTgt spid="5253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531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5316">
                                            <p:txEl>
                                              <p:pRg st="3" end="3"/>
                                            </p:txEl>
                                          </p:spTgt>
                                        </p:tgtEl>
                                        <p:attrNameLst>
                                          <p:attrName>style.visibility</p:attrName>
                                        </p:attrNameLst>
                                      </p:cBhvr>
                                      <p:to>
                                        <p:strVal val="visible"/>
                                      </p:to>
                                    </p:set>
                                    <p:anim calcmode="lin" valueType="num">
                                      <p:cBhvr additive="base">
                                        <p:cTn id="19" dur="500" fill="hold"/>
                                        <p:tgtEl>
                                          <p:spTgt spid="5253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53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5316">
                                            <p:txEl>
                                              <p:pRg st="4" end="4"/>
                                            </p:txEl>
                                          </p:spTgt>
                                        </p:tgtEl>
                                        <p:attrNameLst>
                                          <p:attrName>style.visibility</p:attrName>
                                        </p:attrNameLst>
                                      </p:cBhvr>
                                      <p:to>
                                        <p:strVal val="visible"/>
                                      </p:to>
                                    </p:set>
                                    <p:anim calcmode="lin" valueType="num">
                                      <p:cBhvr additive="base">
                                        <p:cTn id="25" dur="500" fill="hold"/>
                                        <p:tgtEl>
                                          <p:spTgt spid="5253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53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5316">
                                            <p:txEl>
                                              <p:pRg st="5" end="5"/>
                                            </p:txEl>
                                          </p:spTgt>
                                        </p:tgtEl>
                                        <p:attrNameLst>
                                          <p:attrName>style.visibility</p:attrName>
                                        </p:attrNameLst>
                                      </p:cBhvr>
                                      <p:to>
                                        <p:strVal val="visible"/>
                                      </p:to>
                                    </p:set>
                                    <p:anim calcmode="lin" valueType="num">
                                      <p:cBhvr additive="base">
                                        <p:cTn id="31" dur="500" fill="hold"/>
                                        <p:tgtEl>
                                          <p:spTgt spid="5253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53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5316">
                                            <p:txEl>
                                              <p:pRg st="6" end="6"/>
                                            </p:txEl>
                                          </p:spTgt>
                                        </p:tgtEl>
                                        <p:attrNameLst>
                                          <p:attrName>style.visibility</p:attrName>
                                        </p:attrNameLst>
                                      </p:cBhvr>
                                      <p:to>
                                        <p:strVal val="visible"/>
                                      </p:to>
                                    </p:set>
                                    <p:anim calcmode="lin" valueType="num">
                                      <p:cBhvr additive="base">
                                        <p:cTn id="37" dur="500" fill="hold"/>
                                        <p:tgtEl>
                                          <p:spTgt spid="525316">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53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par>
                                <p:cTn id="39" presetID="2" presetClass="entr" presetSubtype="8" fill="hold" grpId="0" nodeType="withEffect">
                                  <p:stCondLst>
                                    <p:cond delay="0"/>
                                  </p:stCondLst>
                                  <p:childTnLst>
                                    <p:set>
                                      <p:cBhvr>
                                        <p:cTn id="40" dur="1" fill="hold">
                                          <p:stCondLst>
                                            <p:cond delay="0"/>
                                          </p:stCondLst>
                                        </p:cTn>
                                        <p:tgtEl>
                                          <p:spTgt spid="525316">
                                            <p:txEl>
                                              <p:pRg st="7" end="7"/>
                                            </p:txEl>
                                          </p:spTgt>
                                        </p:tgtEl>
                                        <p:attrNameLst>
                                          <p:attrName>style.visibility</p:attrName>
                                        </p:attrNameLst>
                                      </p:cBhvr>
                                      <p:to>
                                        <p:strVal val="visible"/>
                                      </p:to>
                                    </p:set>
                                    <p:anim calcmode="lin" valueType="num">
                                      <p:cBhvr additive="base">
                                        <p:cTn id="41" dur="500" fill="hold"/>
                                        <p:tgtEl>
                                          <p:spTgt spid="525316">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253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Whoosh"/>
                                        </p:tgtEl>
                                      </p:cMediaNode>
                                    </p:audio>
                                  </p:subTnLst>
                                </p:cTn>
                              </p:par>
                              <p:par>
                                <p:cTn id="43" presetID="2" presetClass="entr" presetSubtype="8" fill="hold" grpId="0" nodeType="withEffect">
                                  <p:stCondLst>
                                    <p:cond delay="0"/>
                                  </p:stCondLst>
                                  <p:childTnLst>
                                    <p:set>
                                      <p:cBhvr>
                                        <p:cTn id="44" dur="1" fill="hold">
                                          <p:stCondLst>
                                            <p:cond delay="0"/>
                                          </p:stCondLst>
                                        </p:cTn>
                                        <p:tgtEl>
                                          <p:spTgt spid="525316">
                                            <p:txEl>
                                              <p:pRg st="8" end="8"/>
                                            </p:txEl>
                                          </p:spTgt>
                                        </p:tgtEl>
                                        <p:attrNameLst>
                                          <p:attrName>style.visibility</p:attrName>
                                        </p:attrNameLst>
                                      </p:cBhvr>
                                      <p:to>
                                        <p:strVal val="visible"/>
                                      </p:to>
                                    </p:set>
                                    <p:anim calcmode="lin" valueType="num">
                                      <p:cBhvr additive="base">
                                        <p:cTn id="45" dur="500" fill="hold"/>
                                        <p:tgtEl>
                                          <p:spTgt spid="525316">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53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Whoosh"/>
                                        </p:tgtEl>
                                      </p:cMediaNode>
                                    </p:audio>
                                  </p:subTnLst>
                                </p:cTn>
                              </p:par>
                              <p:par>
                                <p:cTn id="47" presetID="2" presetClass="entr" presetSubtype="8" fill="hold" grpId="0" nodeType="withEffect">
                                  <p:stCondLst>
                                    <p:cond delay="0"/>
                                  </p:stCondLst>
                                  <p:childTnLst>
                                    <p:set>
                                      <p:cBhvr>
                                        <p:cTn id="48" dur="1" fill="hold">
                                          <p:stCondLst>
                                            <p:cond delay="0"/>
                                          </p:stCondLst>
                                        </p:cTn>
                                        <p:tgtEl>
                                          <p:spTgt spid="525316">
                                            <p:txEl>
                                              <p:pRg st="9" end="9"/>
                                            </p:txEl>
                                          </p:spTgt>
                                        </p:tgtEl>
                                        <p:attrNameLst>
                                          <p:attrName>style.visibility</p:attrName>
                                        </p:attrNameLst>
                                      </p:cBhvr>
                                      <p:to>
                                        <p:strVal val="visible"/>
                                      </p:to>
                                    </p:set>
                                    <p:anim calcmode="lin" valueType="num">
                                      <p:cBhvr additive="base">
                                        <p:cTn id="49" dur="500" fill="hold"/>
                                        <p:tgtEl>
                                          <p:spTgt spid="525316">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253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4" name="Vibro Up"/>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wipe(left)">
                                      <p:cBhvr>
                                        <p:cTn id="60" dur="500"/>
                                        <p:tgtEl>
                                          <p:spTgt spid="3"/>
                                        </p:tgtEl>
                                      </p:cBhvr>
                                    </p:animEffect>
                                  </p:childTnLst>
                                  <p:subTnLst>
                                    <p:audio>
                                      <p:cMediaNode>
                                        <p:cTn display="0" masterRel="sameClick">
                                          <p:stCondLst>
                                            <p:cond evt="begin" delay="0">
                                              <p:tn val="58"/>
                                            </p:cond>
                                          </p:stCondLst>
                                          <p:endCondLst>
                                            <p:cond evt="onStopAudio" delay="0">
                                              <p:tgtEl>
                                                <p:sldTgt/>
                                              </p:tgtEl>
                                            </p:cond>
                                          </p:endCondLst>
                                        </p:cTn>
                                        <p:tgtEl>
                                          <p:sndTgt r:embed="rId4" name="Vibro Up"/>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500"/>
                                        <p:tgtEl>
                                          <p:spTgt spid="2"/>
                                        </p:tgtEl>
                                      </p:cBhvr>
                                    </p:animEffect>
                                  </p:childTnLst>
                                  <p:subTnLst>
                                    <p:audio>
                                      <p:cMediaNode>
                                        <p:cTn display="0" masterRel="sameClick">
                                          <p:stCondLst>
                                            <p:cond evt="begin" delay="0">
                                              <p:tn val="63"/>
                                            </p:cond>
                                          </p:stCondLst>
                                          <p:endCondLst>
                                            <p:cond evt="onStopAudio" delay="0">
                                              <p:tgtEl>
                                                <p:sldTgt/>
                                              </p:tgtEl>
                                            </p:cond>
                                          </p:endCondLst>
                                        </p:cTn>
                                        <p:tgtEl>
                                          <p:sndTgt r:embed="rId4" name="Vibro Up"/>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25323"/>
                                        </p:tgtEl>
                                        <p:attrNameLst>
                                          <p:attrName>style.visibility</p:attrName>
                                        </p:attrNameLst>
                                      </p:cBhvr>
                                      <p:to>
                                        <p:strVal val="visible"/>
                                      </p:to>
                                    </p:set>
                                    <p:animEffect transition="in" filter="wipe(left)">
                                      <p:cBhvr>
                                        <p:cTn id="70" dur="500"/>
                                        <p:tgtEl>
                                          <p:spTgt spid="525323"/>
                                        </p:tgtEl>
                                      </p:cBhvr>
                                    </p:animEffect>
                                  </p:childTnLst>
                                  <p:subTnLst>
                                    <p:audio>
                                      <p:cMediaNode>
                                        <p:cTn display="0" masterRel="sameClick">
                                          <p:stCondLst>
                                            <p:cond evt="begin" delay="0">
                                              <p:tn val="68"/>
                                            </p:cond>
                                          </p:stCondLst>
                                          <p:endCondLst>
                                            <p:cond evt="onStopAudio" delay="0">
                                              <p:tgtEl>
                                                <p:sldTgt/>
                                              </p:tgtEl>
                                            </p:cond>
                                          </p:endCondLst>
                                        </p:cTn>
                                        <p:tgtEl>
                                          <p:sndTgt r:embed="rId5"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6" grpId="0" build="p" autoUpdateAnimBg="0"/>
      <p:bldP spid="525323"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3B602BA-EB72-9948-A297-7384BCC3BCFA}"/>
              </a:ext>
            </a:extLst>
          </p:cNvPr>
          <p:cNvSpPr>
            <a:spLocks noGrp="1" noChangeArrowheads="1"/>
          </p:cNvSpPr>
          <p:nvPr>
            <p:ph type="title"/>
          </p:nvPr>
        </p:nvSpPr>
        <p:spPr>
          <a:xfrm>
            <a:off x="609600" y="685800"/>
            <a:ext cx="8382000" cy="762000"/>
          </a:xfrm>
        </p:spPr>
        <p:txBody>
          <a:bodyPr/>
          <a:lstStyle/>
          <a:p>
            <a:pPr eaLnBrk="1" hangingPunct="1"/>
            <a:r>
              <a:rPr lang="en-US" altLang="en-US" dirty="0"/>
              <a:t>How does dominance work: </a:t>
            </a:r>
            <a:r>
              <a:rPr lang="en-US" altLang="en-US" u="sng" dirty="0">
                <a:solidFill>
                  <a:srgbClr val="CC0000"/>
                </a:solidFill>
              </a:rPr>
              <a:t>enzyme</a:t>
            </a:r>
            <a:endParaRPr lang="en-US" altLang="en-US" dirty="0"/>
          </a:p>
        </p:txBody>
      </p:sp>
      <p:sp>
        <p:nvSpPr>
          <p:cNvPr id="93187" name="AutoShape 3">
            <a:extLst>
              <a:ext uri="{FF2B5EF4-FFF2-40B4-BE49-F238E27FC236}">
                <a16:creationId xmlns:a16="http://schemas.microsoft.com/office/drawing/2014/main" id="{80B08D49-5854-E94D-8676-EEBBF13FC05C}"/>
              </a:ext>
            </a:extLst>
          </p:cNvPr>
          <p:cNvSpPr>
            <a:spLocks noChangeArrowheads="1"/>
          </p:cNvSpPr>
          <p:nvPr/>
        </p:nvSpPr>
        <p:spPr bwMode="auto">
          <a:xfrm>
            <a:off x="762000" y="1371600"/>
            <a:ext cx="76200" cy="609600"/>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188" name="Rectangle 4">
            <a:extLst>
              <a:ext uri="{FF2B5EF4-FFF2-40B4-BE49-F238E27FC236}">
                <a16:creationId xmlns:a16="http://schemas.microsoft.com/office/drawing/2014/main" id="{D18D6545-C8BD-FD4A-92AB-FD2B9D4D2CF6}"/>
              </a:ext>
            </a:extLst>
          </p:cNvPr>
          <p:cNvSpPr>
            <a:spLocks noChangeArrowheads="1"/>
          </p:cNvSpPr>
          <p:nvPr/>
        </p:nvSpPr>
        <p:spPr bwMode="auto">
          <a:xfrm>
            <a:off x="838200" y="1371600"/>
            <a:ext cx="284321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2250" indent="-2222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buFont typeface="Wingdings" pitchFamily="2" charset="2"/>
              <a:buNone/>
            </a:pPr>
            <a:r>
              <a:rPr lang="en-US" altLang="en-US" sz="2200" b="1">
                <a:solidFill>
                  <a:srgbClr val="0F116A"/>
                </a:solidFill>
              </a:rPr>
              <a:t>=	allele coding for</a:t>
            </a:r>
            <a:br>
              <a:rPr lang="en-US" altLang="en-US" sz="2200" b="1">
                <a:solidFill>
                  <a:srgbClr val="0F116A"/>
                </a:solidFill>
              </a:rPr>
            </a:br>
            <a:r>
              <a:rPr lang="en-US" altLang="en-US" sz="2200" b="1">
                <a:solidFill>
                  <a:srgbClr val="0F116A"/>
                </a:solidFill>
              </a:rPr>
              <a:t>functional enzyme</a:t>
            </a:r>
            <a:br>
              <a:rPr lang="en-US" altLang="en-US" sz="2200" b="1">
                <a:solidFill>
                  <a:srgbClr val="0F116A"/>
                </a:solidFill>
              </a:rPr>
            </a:br>
            <a:r>
              <a:rPr lang="en-US" altLang="en-US" sz="2200" b="1">
                <a:solidFill>
                  <a:srgbClr val="0F116A"/>
                </a:solidFill>
              </a:rPr>
              <a:t>protein</a:t>
            </a:r>
          </a:p>
        </p:txBody>
      </p:sp>
      <p:sp>
        <p:nvSpPr>
          <p:cNvPr id="93189" name="AutoShape 5">
            <a:extLst>
              <a:ext uri="{FF2B5EF4-FFF2-40B4-BE49-F238E27FC236}">
                <a16:creationId xmlns:a16="http://schemas.microsoft.com/office/drawing/2014/main" id="{68B14E5B-771E-D24C-8173-DED6ECFF80C1}"/>
              </a:ext>
            </a:extLst>
          </p:cNvPr>
          <p:cNvSpPr>
            <a:spLocks noChangeArrowheads="1"/>
          </p:cNvSpPr>
          <p:nvPr/>
        </p:nvSpPr>
        <p:spPr bwMode="auto">
          <a:xfrm>
            <a:off x="4038600" y="1371600"/>
            <a:ext cx="76200" cy="609600"/>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190" name="Rectangle 6">
            <a:extLst>
              <a:ext uri="{FF2B5EF4-FFF2-40B4-BE49-F238E27FC236}">
                <a16:creationId xmlns:a16="http://schemas.microsoft.com/office/drawing/2014/main" id="{B5E33863-0CFC-C04A-A71F-4DCE91DCBADA}"/>
              </a:ext>
            </a:extLst>
          </p:cNvPr>
          <p:cNvSpPr>
            <a:spLocks noChangeArrowheads="1"/>
          </p:cNvSpPr>
          <p:nvPr/>
        </p:nvSpPr>
        <p:spPr bwMode="auto">
          <a:xfrm>
            <a:off x="4114800" y="1371600"/>
            <a:ext cx="34480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2250" indent="-2222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buFont typeface="Wingdings" pitchFamily="2" charset="2"/>
              <a:buNone/>
            </a:pPr>
            <a:r>
              <a:rPr lang="en-US" altLang="en-US" sz="2200" b="1">
                <a:solidFill>
                  <a:srgbClr val="0F116A"/>
                </a:solidFill>
              </a:rPr>
              <a:t>=	allele coding for</a:t>
            </a:r>
            <a:br>
              <a:rPr lang="en-US" altLang="en-US" sz="2200" b="1">
                <a:solidFill>
                  <a:srgbClr val="0F116A"/>
                </a:solidFill>
              </a:rPr>
            </a:br>
            <a:r>
              <a:rPr lang="en-US" altLang="en-US" sz="2200" b="1">
                <a:solidFill>
                  <a:srgbClr val="0F116A"/>
                </a:solidFill>
              </a:rPr>
              <a:t>non-functional enzyme</a:t>
            </a:r>
            <a:br>
              <a:rPr lang="en-US" altLang="en-US" sz="2200" b="1">
                <a:solidFill>
                  <a:srgbClr val="0F116A"/>
                </a:solidFill>
              </a:rPr>
            </a:br>
            <a:r>
              <a:rPr lang="en-US" altLang="en-US" sz="2200" b="1">
                <a:solidFill>
                  <a:srgbClr val="0F116A"/>
                </a:solidFill>
              </a:rPr>
              <a:t>protein</a:t>
            </a:r>
          </a:p>
        </p:txBody>
      </p:sp>
      <p:grpSp>
        <p:nvGrpSpPr>
          <p:cNvPr id="2" name="Group 7">
            <a:extLst>
              <a:ext uri="{FF2B5EF4-FFF2-40B4-BE49-F238E27FC236}">
                <a16:creationId xmlns:a16="http://schemas.microsoft.com/office/drawing/2014/main" id="{C1547216-C3B7-D446-925C-6B428E9A5DAF}"/>
              </a:ext>
            </a:extLst>
          </p:cNvPr>
          <p:cNvGrpSpPr>
            <a:grpSpLocks/>
          </p:cNvGrpSpPr>
          <p:nvPr/>
        </p:nvGrpSpPr>
        <p:grpSpPr bwMode="auto">
          <a:xfrm>
            <a:off x="1295400" y="4002088"/>
            <a:ext cx="838200" cy="838200"/>
            <a:chOff x="1248" y="3528"/>
            <a:chExt cx="528" cy="528"/>
          </a:xfrm>
        </p:grpSpPr>
        <p:sp>
          <p:nvSpPr>
            <p:cNvPr id="93226" name="Oval 8">
              <a:extLst>
                <a:ext uri="{FF2B5EF4-FFF2-40B4-BE49-F238E27FC236}">
                  <a16:creationId xmlns:a16="http://schemas.microsoft.com/office/drawing/2014/main" id="{89EE1BF4-392C-6940-8759-546F316EA5F5}"/>
                </a:ext>
              </a:extLst>
            </p:cNvPr>
            <p:cNvSpPr>
              <a:spLocks noChangeArrowheads="1"/>
            </p:cNvSpPr>
            <p:nvPr/>
          </p:nvSpPr>
          <p:spPr bwMode="auto">
            <a:xfrm>
              <a:off x="1248" y="3528"/>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3227" name="Group 9">
              <a:extLst>
                <a:ext uri="{FF2B5EF4-FFF2-40B4-BE49-F238E27FC236}">
                  <a16:creationId xmlns:a16="http://schemas.microsoft.com/office/drawing/2014/main" id="{B543D60A-30EF-AA4B-BA13-B6C68E8D4423}"/>
                </a:ext>
              </a:extLst>
            </p:cNvPr>
            <p:cNvGrpSpPr>
              <a:grpSpLocks/>
            </p:cNvGrpSpPr>
            <p:nvPr/>
          </p:nvGrpSpPr>
          <p:grpSpPr bwMode="auto">
            <a:xfrm>
              <a:off x="1416" y="3600"/>
              <a:ext cx="192" cy="384"/>
              <a:chOff x="720" y="1920"/>
              <a:chExt cx="192" cy="384"/>
            </a:xfrm>
          </p:grpSpPr>
          <p:sp>
            <p:nvSpPr>
              <p:cNvPr id="93228" name="AutoShape 10">
                <a:extLst>
                  <a:ext uri="{FF2B5EF4-FFF2-40B4-BE49-F238E27FC236}">
                    <a16:creationId xmlns:a16="http://schemas.microsoft.com/office/drawing/2014/main" id="{90E7AD34-D3C9-6343-BC9F-0BBDF1F8E790}"/>
                  </a:ext>
                </a:extLst>
              </p:cNvPr>
              <p:cNvSpPr>
                <a:spLocks noChangeArrowheads="1"/>
              </p:cNvSpPr>
              <p:nvPr/>
            </p:nvSpPr>
            <p:spPr bwMode="auto">
              <a:xfrm>
                <a:off x="720" y="1920"/>
                <a:ext cx="48" cy="384"/>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29" name="AutoShape 11">
                <a:extLst>
                  <a:ext uri="{FF2B5EF4-FFF2-40B4-BE49-F238E27FC236}">
                    <a16:creationId xmlns:a16="http://schemas.microsoft.com/office/drawing/2014/main" id="{76CE697C-68A5-F64C-8579-7A48F18EA47E}"/>
                  </a:ext>
                </a:extLst>
              </p:cNvPr>
              <p:cNvSpPr>
                <a:spLocks noChangeArrowheads="1"/>
              </p:cNvSpPr>
              <p:nvPr/>
            </p:nvSpPr>
            <p:spPr bwMode="auto">
              <a:xfrm>
                <a:off x="864" y="1920"/>
                <a:ext cx="48" cy="384"/>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561164" name="Rectangle 12">
            <a:extLst>
              <a:ext uri="{FF2B5EF4-FFF2-40B4-BE49-F238E27FC236}">
                <a16:creationId xmlns:a16="http://schemas.microsoft.com/office/drawing/2014/main" id="{5090E596-4FC9-3A46-AF90-A45BB4C6A1E5}"/>
              </a:ext>
            </a:extLst>
          </p:cNvPr>
          <p:cNvSpPr>
            <a:spLocks noChangeArrowheads="1"/>
          </p:cNvSpPr>
          <p:nvPr/>
        </p:nvSpPr>
        <p:spPr bwMode="auto">
          <a:xfrm>
            <a:off x="2206625" y="4116388"/>
            <a:ext cx="42592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55613" indent="-2270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rgbClr val="0F116A"/>
              </a:buClr>
              <a:buSzPct val="120000"/>
              <a:buFont typeface="Wingdings" pitchFamily="2" charset="2"/>
              <a:buNone/>
            </a:pPr>
            <a:r>
              <a:rPr lang="en-US" altLang="en-US" sz="2200" b="1">
                <a:solidFill>
                  <a:srgbClr val="0F116A"/>
                </a:solidFill>
              </a:rPr>
              <a:t>= </a:t>
            </a:r>
            <a:r>
              <a:rPr lang="en-US" altLang="en-US" sz="2200" b="1" u="sng">
                <a:solidFill>
                  <a:srgbClr val="CC0000"/>
                </a:solidFill>
              </a:rPr>
              <a:t>100% non-functional enzyme</a:t>
            </a:r>
            <a:endParaRPr lang="en-US" altLang="en-US" sz="2200" b="1">
              <a:solidFill>
                <a:srgbClr val="0F116A"/>
              </a:solidFill>
            </a:endParaRPr>
          </a:p>
          <a:p>
            <a:pPr lvl="1" algn="l" eaLnBrk="1" hangingPunct="1">
              <a:lnSpc>
                <a:spcPct val="80000"/>
              </a:lnSpc>
              <a:spcBef>
                <a:spcPct val="20000"/>
              </a:spcBef>
              <a:buClr>
                <a:srgbClr val="0F116A"/>
              </a:buClr>
              <a:buSzPct val="120000"/>
              <a:buFont typeface="Wingdings" pitchFamily="2" charset="2"/>
              <a:buChar char="§"/>
            </a:pPr>
            <a:r>
              <a:rPr lang="en-US" altLang="en-US" sz="2200" b="1">
                <a:solidFill>
                  <a:srgbClr val="CC0000"/>
                </a:solidFill>
              </a:rPr>
              <a:t>mutant</a:t>
            </a:r>
            <a:r>
              <a:rPr lang="en-US" altLang="en-US" sz="2200" b="1">
                <a:solidFill>
                  <a:srgbClr val="0F116A"/>
                </a:solidFill>
              </a:rPr>
              <a:t> trait is expressed</a:t>
            </a:r>
          </a:p>
        </p:txBody>
      </p:sp>
      <p:grpSp>
        <p:nvGrpSpPr>
          <p:cNvPr id="4" name="Group 13">
            <a:extLst>
              <a:ext uri="{FF2B5EF4-FFF2-40B4-BE49-F238E27FC236}">
                <a16:creationId xmlns:a16="http://schemas.microsoft.com/office/drawing/2014/main" id="{71DA84AB-25BB-EC41-AAFE-697411E7ECC8}"/>
              </a:ext>
            </a:extLst>
          </p:cNvPr>
          <p:cNvGrpSpPr>
            <a:grpSpLocks/>
          </p:cNvGrpSpPr>
          <p:nvPr/>
        </p:nvGrpSpPr>
        <p:grpSpPr bwMode="auto">
          <a:xfrm>
            <a:off x="1295400" y="2508250"/>
            <a:ext cx="838200" cy="838200"/>
            <a:chOff x="1248" y="2664"/>
            <a:chExt cx="528" cy="528"/>
          </a:xfrm>
        </p:grpSpPr>
        <p:sp>
          <p:nvSpPr>
            <p:cNvPr id="93223" name="Oval 14">
              <a:extLst>
                <a:ext uri="{FF2B5EF4-FFF2-40B4-BE49-F238E27FC236}">
                  <a16:creationId xmlns:a16="http://schemas.microsoft.com/office/drawing/2014/main" id="{7D992406-A398-1241-9846-BFB02842AB77}"/>
                </a:ext>
              </a:extLst>
            </p:cNvPr>
            <p:cNvSpPr>
              <a:spLocks noChangeArrowheads="1"/>
            </p:cNvSpPr>
            <p:nvPr/>
          </p:nvSpPr>
          <p:spPr bwMode="auto">
            <a:xfrm>
              <a:off x="1248" y="2664"/>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24" name="AutoShape 15">
              <a:extLst>
                <a:ext uri="{FF2B5EF4-FFF2-40B4-BE49-F238E27FC236}">
                  <a16:creationId xmlns:a16="http://schemas.microsoft.com/office/drawing/2014/main" id="{08866FAF-0B5C-854F-B1C6-D9AF86208DBD}"/>
                </a:ext>
              </a:extLst>
            </p:cNvPr>
            <p:cNvSpPr>
              <a:spLocks noChangeArrowheads="1"/>
            </p:cNvSpPr>
            <p:nvPr/>
          </p:nvSpPr>
          <p:spPr bwMode="auto">
            <a:xfrm>
              <a:off x="1416" y="2736"/>
              <a:ext cx="48" cy="384"/>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25" name="AutoShape 16">
              <a:extLst>
                <a:ext uri="{FF2B5EF4-FFF2-40B4-BE49-F238E27FC236}">
                  <a16:creationId xmlns:a16="http://schemas.microsoft.com/office/drawing/2014/main" id="{FE4CAE9F-9A70-B143-9A38-55F526B3E9E1}"/>
                </a:ext>
              </a:extLst>
            </p:cNvPr>
            <p:cNvSpPr>
              <a:spLocks noChangeArrowheads="1"/>
            </p:cNvSpPr>
            <p:nvPr/>
          </p:nvSpPr>
          <p:spPr bwMode="auto">
            <a:xfrm>
              <a:off x="1560" y="2736"/>
              <a:ext cx="48" cy="384"/>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61169" name="Rectangle 17">
            <a:extLst>
              <a:ext uri="{FF2B5EF4-FFF2-40B4-BE49-F238E27FC236}">
                <a16:creationId xmlns:a16="http://schemas.microsoft.com/office/drawing/2014/main" id="{1016FC14-5B05-B04F-8C74-5C3C1B8C4DAC}"/>
              </a:ext>
            </a:extLst>
          </p:cNvPr>
          <p:cNvSpPr>
            <a:spLocks noChangeArrowheads="1"/>
          </p:cNvSpPr>
          <p:nvPr/>
        </p:nvSpPr>
        <p:spPr bwMode="auto">
          <a:xfrm>
            <a:off x="2206625" y="2508250"/>
            <a:ext cx="4148138"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55613" indent="-2270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rgbClr val="0F116A"/>
              </a:buClr>
              <a:buSzPct val="120000"/>
              <a:buFont typeface="Wingdings" pitchFamily="2" charset="2"/>
              <a:buNone/>
            </a:pPr>
            <a:r>
              <a:rPr lang="en-US" altLang="en-US" sz="2200" b="1">
                <a:solidFill>
                  <a:srgbClr val="0F116A"/>
                </a:solidFill>
              </a:rPr>
              <a:t>= </a:t>
            </a:r>
            <a:r>
              <a:rPr lang="en-US" altLang="en-US" sz="2200" b="1" u="sng">
                <a:solidFill>
                  <a:srgbClr val="000000"/>
                </a:solidFill>
              </a:rPr>
              <a:t>50% functional enzyme</a:t>
            </a:r>
            <a:endParaRPr lang="en-US" altLang="en-US" sz="2200" b="1">
              <a:solidFill>
                <a:srgbClr val="0F116A"/>
              </a:solidFill>
            </a:endParaRPr>
          </a:p>
          <a:p>
            <a:pPr lvl="1" algn="l" eaLnBrk="1" hangingPunct="1">
              <a:lnSpc>
                <a:spcPct val="80000"/>
              </a:lnSpc>
              <a:spcBef>
                <a:spcPct val="20000"/>
              </a:spcBef>
              <a:buClr>
                <a:srgbClr val="0F116A"/>
              </a:buClr>
              <a:buSzPct val="120000"/>
              <a:buFont typeface="Wingdings" pitchFamily="2" charset="2"/>
              <a:buChar char="§"/>
            </a:pPr>
            <a:r>
              <a:rPr lang="en-US" altLang="en-US" sz="2200" b="1">
                <a:solidFill>
                  <a:srgbClr val="0F116A"/>
                </a:solidFill>
              </a:rPr>
              <a:t>sufficient enzyme present </a:t>
            </a:r>
          </a:p>
          <a:p>
            <a:pPr lvl="1" algn="l" eaLnBrk="1" hangingPunct="1">
              <a:lnSpc>
                <a:spcPct val="80000"/>
              </a:lnSpc>
              <a:spcBef>
                <a:spcPct val="20000"/>
              </a:spcBef>
              <a:buClr>
                <a:srgbClr val="0F116A"/>
              </a:buClr>
              <a:buSzPct val="120000"/>
              <a:buFont typeface="Wingdings" pitchFamily="2" charset="2"/>
              <a:buChar char="§"/>
            </a:pPr>
            <a:r>
              <a:rPr lang="en-US" altLang="en-US" sz="2200" b="1">
                <a:solidFill>
                  <a:srgbClr val="008405"/>
                </a:solidFill>
              </a:rPr>
              <a:t>normal</a:t>
            </a:r>
            <a:r>
              <a:rPr lang="en-US" altLang="en-US" sz="2200" b="1">
                <a:solidFill>
                  <a:srgbClr val="0F116A"/>
                </a:solidFill>
              </a:rPr>
              <a:t> trait is expressed</a:t>
            </a:r>
          </a:p>
          <a:p>
            <a:pPr lvl="1" algn="l" eaLnBrk="1" hangingPunct="1">
              <a:lnSpc>
                <a:spcPct val="80000"/>
              </a:lnSpc>
              <a:spcBef>
                <a:spcPct val="20000"/>
              </a:spcBef>
              <a:buClr>
                <a:srgbClr val="0F116A"/>
              </a:buClr>
              <a:buSzPct val="120000"/>
              <a:buFont typeface="Wingdings" pitchFamily="2" charset="2"/>
              <a:buChar char="§"/>
            </a:pPr>
            <a:r>
              <a:rPr lang="en-US" altLang="en-US" sz="2200" b="1">
                <a:solidFill>
                  <a:srgbClr val="008405"/>
                </a:solidFill>
              </a:rPr>
              <a:t>normal</a:t>
            </a:r>
            <a:r>
              <a:rPr lang="en-US" altLang="en-US" sz="2200" b="1">
                <a:solidFill>
                  <a:srgbClr val="0F116A"/>
                </a:solidFill>
              </a:rPr>
              <a:t> trait is </a:t>
            </a:r>
            <a:r>
              <a:rPr lang="en-US" altLang="en-US" sz="2200" b="1" u="sng">
                <a:solidFill>
                  <a:srgbClr val="008405"/>
                </a:solidFill>
              </a:rPr>
              <a:t>DOMINANT</a:t>
            </a:r>
            <a:endParaRPr lang="en-US" altLang="en-US" sz="2200" b="1">
              <a:solidFill>
                <a:srgbClr val="0F116A"/>
              </a:solidFill>
            </a:endParaRPr>
          </a:p>
        </p:txBody>
      </p:sp>
      <p:grpSp>
        <p:nvGrpSpPr>
          <p:cNvPr id="5" name="Group 18">
            <a:extLst>
              <a:ext uri="{FF2B5EF4-FFF2-40B4-BE49-F238E27FC236}">
                <a16:creationId xmlns:a16="http://schemas.microsoft.com/office/drawing/2014/main" id="{F00E694D-26A2-144E-8553-D05AC1F621E2}"/>
              </a:ext>
            </a:extLst>
          </p:cNvPr>
          <p:cNvGrpSpPr>
            <a:grpSpLocks/>
          </p:cNvGrpSpPr>
          <p:nvPr/>
        </p:nvGrpSpPr>
        <p:grpSpPr bwMode="auto">
          <a:xfrm>
            <a:off x="1295400" y="5403850"/>
            <a:ext cx="838200" cy="838200"/>
            <a:chOff x="1248" y="1824"/>
            <a:chExt cx="528" cy="528"/>
          </a:xfrm>
        </p:grpSpPr>
        <p:sp>
          <p:nvSpPr>
            <p:cNvPr id="93219" name="Oval 19">
              <a:extLst>
                <a:ext uri="{FF2B5EF4-FFF2-40B4-BE49-F238E27FC236}">
                  <a16:creationId xmlns:a16="http://schemas.microsoft.com/office/drawing/2014/main" id="{A4CAFB74-AF92-3B4C-895E-2A961145A77B}"/>
                </a:ext>
              </a:extLst>
            </p:cNvPr>
            <p:cNvSpPr>
              <a:spLocks noChangeArrowheads="1"/>
            </p:cNvSpPr>
            <p:nvPr/>
          </p:nvSpPr>
          <p:spPr bwMode="auto">
            <a:xfrm>
              <a:off x="1248" y="1824"/>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3220" name="Group 20">
              <a:extLst>
                <a:ext uri="{FF2B5EF4-FFF2-40B4-BE49-F238E27FC236}">
                  <a16:creationId xmlns:a16="http://schemas.microsoft.com/office/drawing/2014/main" id="{E7B44277-475F-C243-B930-3F3B53C8AA74}"/>
                </a:ext>
              </a:extLst>
            </p:cNvPr>
            <p:cNvGrpSpPr>
              <a:grpSpLocks/>
            </p:cNvGrpSpPr>
            <p:nvPr/>
          </p:nvGrpSpPr>
          <p:grpSpPr bwMode="auto">
            <a:xfrm>
              <a:off x="1416" y="1896"/>
              <a:ext cx="192" cy="384"/>
              <a:chOff x="720" y="1920"/>
              <a:chExt cx="192" cy="384"/>
            </a:xfrm>
          </p:grpSpPr>
          <p:sp>
            <p:nvSpPr>
              <p:cNvPr id="93221" name="AutoShape 21">
                <a:extLst>
                  <a:ext uri="{FF2B5EF4-FFF2-40B4-BE49-F238E27FC236}">
                    <a16:creationId xmlns:a16="http://schemas.microsoft.com/office/drawing/2014/main" id="{943CEB28-238D-ED4B-8A0A-ACB85DCE4513}"/>
                  </a:ext>
                </a:extLst>
              </p:cNvPr>
              <p:cNvSpPr>
                <a:spLocks noChangeArrowheads="1"/>
              </p:cNvSpPr>
              <p:nvPr/>
            </p:nvSpPr>
            <p:spPr bwMode="auto">
              <a:xfrm>
                <a:off x="720" y="1920"/>
                <a:ext cx="48" cy="384"/>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22" name="AutoShape 22">
                <a:extLst>
                  <a:ext uri="{FF2B5EF4-FFF2-40B4-BE49-F238E27FC236}">
                    <a16:creationId xmlns:a16="http://schemas.microsoft.com/office/drawing/2014/main" id="{F41DD5E3-B49F-8844-BCAF-687F36A44A77}"/>
                  </a:ext>
                </a:extLst>
              </p:cNvPr>
              <p:cNvSpPr>
                <a:spLocks noChangeArrowheads="1"/>
              </p:cNvSpPr>
              <p:nvPr/>
            </p:nvSpPr>
            <p:spPr bwMode="auto">
              <a:xfrm>
                <a:off x="864" y="1920"/>
                <a:ext cx="48" cy="384"/>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561175" name="Rectangle 23">
            <a:extLst>
              <a:ext uri="{FF2B5EF4-FFF2-40B4-BE49-F238E27FC236}">
                <a16:creationId xmlns:a16="http://schemas.microsoft.com/office/drawing/2014/main" id="{6D8C5A6E-2429-5F4D-9BCD-EF4DB7976048}"/>
              </a:ext>
            </a:extLst>
          </p:cNvPr>
          <p:cNvSpPr>
            <a:spLocks noChangeArrowheads="1"/>
          </p:cNvSpPr>
          <p:nvPr/>
        </p:nvSpPr>
        <p:spPr bwMode="auto">
          <a:xfrm>
            <a:off x="2206625" y="5370513"/>
            <a:ext cx="394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rgbClr val="0F116A"/>
              </a:buClr>
              <a:buSzPct val="120000"/>
              <a:buFont typeface="Wingdings" pitchFamily="2" charset="2"/>
              <a:buNone/>
            </a:pPr>
            <a:r>
              <a:rPr lang="en-US" altLang="en-US" sz="2200" b="1">
                <a:solidFill>
                  <a:srgbClr val="0F116A"/>
                </a:solidFill>
              </a:rPr>
              <a:t>= </a:t>
            </a:r>
            <a:r>
              <a:rPr lang="en-US" altLang="en-US" sz="2200" b="1" u="sng">
                <a:solidFill>
                  <a:srgbClr val="008405"/>
                </a:solidFill>
              </a:rPr>
              <a:t>100% functional enzyme</a:t>
            </a:r>
            <a:endParaRPr lang="en-US" altLang="en-US" sz="2200" b="1">
              <a:solidFill>
                <a:srgbClr val="0F116A"/>
              </a:solidFill>
            </a:endParaRPr>
          </a:p>
          <a:p>
            <a:pPr lvl="1" algn="l" eaLnBrk="1" hangingPunct="1">
              <a:lnSpc>
                <a:spcPct val="90000"/>
              </a:lnSpc>
              <a:spcBef>
                <a:spcPct val="20000"/>
              </a:spcBef>
              <a:buClr>
                <a:srgbClr val="0F116A"/>
              </a:buClr>
              <a:buSzPct val="120000"/>
              <a:buFont typeface="Wingdings" pitchFamily="2" charset="2"/>
              <a:buChar char="§"/>
            </a:pPr>
            <a:r>
              <a:rPr lang="en-US" altLang="en-US" sz="2200" b="1">
                <a:solidFill>
                  <a:srgbClr val="008405"/>
                </a:solidFill>
              </a:rPr>
              <a:t>normal</a:t>
            </a:r>
            <a:r>
              <a:rPr lang="en-US" altLang="en-US" sz="2200" b="1">
                <a:solidFill>
                  <a:srgbClr val="0F116A"/>
                </a:solidFill>
              </a:rPr>
              <a:t> trait is expressed</a:t>
            </a:r>
          </a:p>
        </p:txBody>
      </p:sp>
      <p:grpSp>
        <p:nvGrpSpPr>
          <p:cNvPr id="7" name="Group 24">
            <a:extLst>
              <a:ext uri="{FF2B5EF4-FFF2-40B4-BE49-F238E27FC236}">
                <a16:creationId xmlns:a16="http://schemas.microsoft.com/office/drawing/2014/main" id="{6C2CF3F1-939B-1240-B87B-993D7846AAC2}"/>
              </a:ext>
            </a:extLst>
          </p:cNvPr>
          <p:cNvGrpSpPr>
            <a:grpSpLocks/>
          </p:cNvGrpSpPr>
          <p:nvPr/>
        </p:nvGrpSpPr>
        <p:grpSpPr bwMode="auto">
          <a:xfrm>
            <a:off x="6643688" y="4008438"/>
            <a:ext cx="1752600" cy="838200"/>
            <a:chOff x="4080" y="1392"/>
            <a:chExt cx="1104" cy="528"/>
          </a:xfrm>
        </p:grpSpPr>
        <p:grpSp>
          <p:nvGrpSpPr>
            <p:cNvPr id="93215" name="Group 25">
              <a:extLst>
                <a:ext uri="{FF2B5EF4-FFF2-40B4-BE49-F238E27FC236}">
                  <a16:creationId xmlns:a16="http://schemas.microsoft.com/office/drawing/2014/main" id="{6739F064-5730-DA4A-B1DC-5DB6D4CD4CD1}"/>
                </a:ext>
              </a:extLst>
            </p:cNvPr>
            <p:cNvGrpSpPr>
              <a:grpSpLocks/>
            </p:cNvGrpSpPr>
            <p:nvPr/>
          </p:nvGrpSpPr>
          <p:grpSpPr bwMode="auto">
            <a:xfrm>
              <a:off x="4656" y="1392"/>
              <a:ext cx="528" cy="528"/>
              <a:chOff x="4896" y="432"/>
              <a:chExt cx="528" cy="528"/>
            </a:xfrm>
          </p:grpSpPr>
          <p:sp>
            <p:nvSpPr>
              <p:cNvPr id="93217" name="Oval 26">
                <a:extLst>
                  <a:ext uri="{FF2B5EF4-FFF2-40B4-BE49-F238E27FC236}">
                    <a16:creationId xmlns:a16="http://schemas.microsoft.com/office/drawing/2014/main" id="{0EC97F15-DE0F-B94E-82F5-26B6B6DF7FA2}"/>
                  </a:ext>
                </a:extLst>
              </p:cNvPr>
              <p:cNvSpPr>
                <a:spLocks noChangeArrowheads="1"/>
              </p:cNvSpPr>
              <p:nvPr/>
            </p:nvSpPr>
            <p:spPr bwMode="auto">
              <a:xfrm>
                <a:off x="4896" y="432"/>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8" name="Rectangle 27">
                <a:extLst>
                  <a:ext uri="{FF2B5EF4-FFF2-40B4-BE49-F238E27FC236}">
                    <a16:creationId xmlns:a16="http://schemas.microsoft.com/office/drawing/2014/main" id="{D35161F8-F497-9E43-9F6F-A99BA86BB91F}"/>
                  </a:ext>
                </a:extLst>
              </p:cNvPr>
              <p:cNvSpPr>
                <a:spLocks noChangeArrowheads="1"/>
              </p:cNvSpPr>
              <p:nvPr/>
            </p:nvSpPr>
            <p:spPr bwMode="auto">
              <a:xfrm>
                <a:off x="4969" y="523"/>
                <a:ext cx="3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aa</a:t>
                </a:r>
                <a:endParaRPr lang="en-US" altLang="en-US" sz="3000" b="1">
                  <a:solidFill>
                    <a:schemeClr val="tx2"/>
                  </a:solidFill>
                </a:endParaRPr>
              </a:p>
            </p:txBody>
          </p:sp>
        </p:grpSp>
        <p:sp>
          <p:nvSpPr>
            <p:cNvPr id="93216" name="AutoShape 28">
              <a:extLst>
                <a:ext uri="{FF2B5EF4-FFF2-40B4-BE49-F238E27FC236}">
                  <a16:creationId xmlns:a16="http://schemas.microsoft.com/office/drawing/2014/main" id="{B741205E-05E3-6A40-BC27-04838B7F8A2C}"/>
                </a:ext>
              </a:extLst>
            </p:cNvPr>
            <p:cNvSpPr>
              <a:spLocks noChangeArrowheads="1"/>
            </p:cNvSpPr>
            <p:nvPr/>
          </p:nvSpPr>
          <p:spPr bwMode="auto">
            <a:xfrm>
              <a:off x="4080" y="1608"/>
              <a:ext cx="480" cy="96"/>
            </a:xfrm>
            <a:prstGeom prst="rightArrow">
              <a:avLst>
                <a:gd name="adj1" fmla="val 50000"/>
                <a:gd name="adj2" fmla="val 125000"/>
              </a:avLst>
            </a:prstGeom>
            <a:solidFill>
              <a:srgbClr val="FFCC18"/>
            </a:solidFill>
            <a:ln w="952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9" name="Group 29">
            <a:extLst>
              <a:ext uri="{FF2B5EF4-FFF2-40B4-BE49-F238E27FC236}">
                <a16:creationId xmlns:a16="http://schemas.microsoft.com/office/drawing/2014/main" id="{855FDB86-0AAD-EC4D-9C8B-3FAFB320054A}"/>
              </a:ext>
            </a:extLst>
          </p:cNvPr>
          <p:cNvGrpSpPr>
            <a:grpSpLocks/>
          </p:cNvGrpSpPr>
          <p:nvPr/>
        </p:nvGrpSpPr>
        <p:grpSpPr bwMode="auto">
          <a:xfrm>
            <a:off x="6643688" y="2538413"/>
            <a:ext cx="1752600" cy="838200"/>
            <a:chOff x="4080" y="1392"/>
            <a:chExt cx="1104" cy="528"/>
          </a:xfrm>
        </p:grpSpPr>
        <p:grpSp>
          <p:nvGrpSpPr>
            <p:cNvPr id="93211" name="Group 30">
              <a:extLst>
                <a:ext uri="{FF2B5EF4-FFF2-40B4-BE49-F238E27FC236}">
                  <a16:creationId xmlns:a16="http://schemas.microsoft.com/office/drawing/2014/main" id="{07A3FFB8-EED7-1A4B-A7EF-0C4F79A751AA}"/>
                </a:ext>
              </a:extLst>
            </p:cNvPr>
            <p:cNvGrpSpPr>
              <a:grpSpLocks/>
            </p:cNvGrpSpPr>
            <p:nvPr/>
          </p:nvGrpSpPr>
          <p:grpSpPr bwMode="auto">
            <a:xfrm>
              <a:off x="4656" y="1392"/>
              <a:ext cx="528" cy="528"/>
              <a:chOff x="4896" y="432"/>
              <a:chExt cx="528" cy="528"/>
            </a:xfrm>
          </p:grpSpPr>
          <p:sp>
            <p:nvSpPr>
              <p:cNvPr id="93213" name="Oval 31">
                <a:extLst>
                  <a:ext uri="{FF2B5EF4-FFF2-40B4-BE49-F238E27FC236}">
                    <a16:creationId xmlns:a16="http://schemas.microsoft.com/office/drawing/2014/main" id="{90B44F17-C793-A748-B92D-EF995A9D7EA1}"/>
                  </a:ext>
                </a:extLst>
              </p:cNvPr>
              <p:cNvSpPr>
                <a:spLocks noChangeArrowheads="1"/>
              </p:cNvSpPr>
              <p:nvPr/>
            </p:nvSpPr>
            <p:spPr bwMode="auto">
              <a:xfrm>
                <a:off x="4896" y="432"/>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4" name="Rectangle 32">
                <a:extLst>
                  <a:ext uri="{FF2B5EF4-FFF2-40B4-BE49-F238E27FC236}">
                    <a16:creationId xmlns:a16="http://schemas.microsoft.com/office/drawing/2014/main" id="{7FE0F229-20F1-E24E-AFBD-C78BD7334561}"/>
                  </a:ext>
                </a:extLst>
              </p:cNvPr>
              <p:cNvSpPr>
                <a:spLocks noChangeArrowheads="1"/>
              </p:cNvSpPr>
              <p:nvPr/>
            </p:nvSpPr>
            <p:spPr bwMode="auto">
              <a:xfrm>
                <a:off x="4949" y="523"/>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Aa</a:t>
                </a:r>
                <a:endParaRPr lang="en-US" altLang="en-US" sz="3000" b="1">
                  <a:solidFill>
                    <a:schemeClr val="tx2"/>
                  </a:solidFill>
                </a:endParaRPr>
              </a:p>
            </p:txBody>
          </p:sp>
        </p:grpSp>
        <p:sp>
          <p:nvSpPr>
            <p:cNvPr id="93212" name="AutoShape 33">
              <a:extLst>
                <a:ext uri="{FF2B5EF4-FFF2-40B4-BE49-F238E27FC236}">
                  <a16:creationId xmlns:a16="http://schemas.microsoft.com/office/drawing/2014/main" id="{55767D93-74C4-9149-A887-B3BF9530D5BB}"/>
                </a:ext>
              </a:extLst>
            </p:cNvPr>
            <p:cNvSpPr>
              <a:spLocks noChangeArrowheads="1"/>
            </p:cNvSpPr>
            <p:nvPr/>
          </p:nvSpPr>
          <p:spPr bwMode="auto">
            <a:xfrm>
              <a:off x="4080" y="1608"/>
              <a:ext cx="480" cy="96"/>
            </a:xfrm>
            <a:prstGeom prst="rightArrow">
              <a:avLst>
                <a:gd name="adj1" fmla="val 50000"/>
                <a:gd name="adj2" fmla="val 125000"/>
              </a:avLst>
            </a:prstGeom>
            <a:solidFill>
              <a:srgbClr val="FFCC18"/>
            </a:solidFill>
            <a:ln w="952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1" name="Group 34">
            <a:extLst>
              <a:ext uri="{FF2B5EF4-FFF2-40B4-BE49-F238E27FC236}">
                <a16:creationId xmlns:a16="http://schemas.microsoft.com/office/drawing/2014/main" id="{BD7E1D31-3200-E247-93E1-B5242C6B3ED3}"/>
              </a:ext>
            </a:extLst>
          </p:cNvPr>
          <p:cNvGrpSpPr>
            <a:grpSpLocks/>
          </p:cNvGrpSpPr>
          <p:nvPr/>
        </p:nvGrpSpPr>
        <p:grpSpPr bwMode="auto">
          <a:xfrm>
            <a:off x="6643688" y="5403850"/>
            <a:ext cx="1752600" cy="838200"/>
            <a:chOff x="4080" y="1392"/>
            <a:chExt cx="1104" cy="528"/>
          </a:xfrm>
        </p:grpSpPr>
        <p:grpSp>
          <p:nvGrpSpPr>
            <p:cNvPr id="93207" name="Group 35">
              <a:extLst>
                <a:ext uri="{FF2B5EF4-FFF2-40B4-BE49-F238E27FC236}">
                  <a16:creationId xmlns:a16="http://schemas.microsoft.com/office/drawing/2014/main" id="{24A71601-36CE-7343-BE4C-4547E9DE138F}"/>
                </a:ext>
              </a:extLst>
            </p:cNvPr>
            <p:cNvGrpSpPr>
              <a:grpSpLocks/>
            </p:cNvGrpSpPr>
            <p:nvPr/>
          </p:nvGrpSpPr>
          <p:grpSpPr bwMode="auto">
            <a:xfrm>
              <a:off x="4656" y="1392"/>
              <a:ext cx="528" cy="528"/>
              <a:chOff x="4896" y="432"/>
              <a:chExt cx="528" cy="528"/>
            </a:xfrm>
          </p:grpSpPr>
          <p:sp>
            <p:nvSpPr>
              <p:cNvPr id="93209" name="Oval 36">
                <a:extLst>
                  <a:ext uri="{FF2B5EF4-FFF2-40B4-BE49-F238E27FC236}">
                    <a16:creationId xmlns:a16="http://schemas.microsoft.com/office/drawing/2014/main" id="{B6CA6152-807B-5D41-9E55-4864FBD2F4EA}"/>
                  </a:ext>
                </a:extLst>
              </p:cNvPr>
              <p:cNvSpPr>
                <a:spLocks noChangeArrowheads="1"/>
              </p:cNvSpPr>
              <p:nvPr/>
            </p:nvSpPr>
            <p:spPr bwMode="auto">
              <a:xfrm>
                <a:off x="4896" y="432"/>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0" name="Rectangle 37">
                <a:extLst>
                  <a:ext uri="{FF2B5EF4-FFF2-40B4-BE49-F238E27FC236}">
                    <a16:creationId xmlns:a16="http://schemas.microsoft.com/office/drawing/2014/main" id="{83CA94B6-F88E-FF45-9905-B70DD269E663}"/>
                  </a:ext>
                </a:extLst>
              </p:cNvPr>
              <p:cNvSpPr>
                <a:spLocks noChangeArrowheads="1"/>
              </p:cNvSpPr>
              <p:nvPr/>
            </p:nvSpPr>
            <p:spPr bwMode="auto">
              <a:xfrm>
                <a:off x="4929" y="523"/>
                <a:ext cx="4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AA</a:t>
                </a:r>
                <a:endParaRPr lang="en-US" altLang="en-US" sz="3000" b="1">
                  <a:solidFill>
                    <a:schemeClr val="tx2"/>
                  </a:solidFill>
                </a:endParaRPr>
              </a:p>
            </p:txBody>
          </p:sp>
        </p:grpSp>
        <p:sp>
          <p:nvSpPr>
            <p:cNvPr id="93208" name="AutoShape 38">
              <a:extLst>
                <a:ext uri="{FF2B5EF4-FFF2-40B4-BE49-F238E27FC236}">
                  <a16:creationId xmlns:a16="http://schemas.microsoft.com/office/drawing/2014/main" id="{E504621F-A429-3B48-BE35-B9009A175D35}"/>
                </a:ext>
              </a:extLst>
            </p:cNvPr>
            <p:cNvSpPr>
              <a:spLocks noChangeArrowheads="1"/>
            </p:cNvSpPr>
            <p:nvPr/>
          </p:nvSpPr>
          <p:spPr bwMode="auto">
            <a:xfrm>
              <a:off x="4080" y="1608"/>
              <a:ext cx="480" cy="96"/>
            </a:xfrm>
            <a:prstGeom prst="rightArrow">
              <a:avLst>
                <a:gd name="adj1" fmla="val 50000"/>
                <a:gd name="adj2" fmla="val 125000"/>
              </a:avLst>
            </a:prstGeom>
            <a:solidFill>
              <a:srgbClr val="FFCC18"/>
            </a:solidFill>
            <a:ln w="952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61191" name="Rectangle 39">
            <a:extLst>
              <a:ext uri="{FF2B5EF4-FFF2-40B4-BE49-F238E27FC236}">
                <a16:creationId xmlns:a16="http://schemas.microsoft.com/office/drawing/2014/main" id="{F25FDAA5-0B6A-1B41-A980-004C92AA1ADB}"/>
              </a:ext>
            </a:extLst>
          </p:cNvPr>
          <p:cNvSpPr>
            <a:spLocks noChangeArrowheads="1"/>
          </p:cNvSpPr>
          <p:nvPr/>
        </p:nvSpPr>
        <p:spPr bwMode="auto">
          <a:xfrm>
            <a:off x="893763" y="6502400"/>
            <a:ext cx="7451725" cy="33496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u="sng">
                <a:solidFill>
                  <a:srgbClr val="CC0000"/>
                </a:solidFill>
              </a:rPr>
              <a:t>example</a:t>
            </a:r>
            <a:r>
              <a:rPr lang="en-US" altLang="en-US" sz="2200" b="1">
                <a:solidFill>
                  <a:srgbClr val="CC0000"/>
                </a:solidFill>
              </a:rPr>
              <a:t>:</a:t>
            </a:r>
            <a:r>
              <a:rPr lang="en-US" altLang="en-US" sz="2200" b="1">
                <a:solidFill>
                  <a:srgbClr val="0F116A"/>
                </a:solidFill>
              </a:rPr>
              <a:t> enzyme has incorrect structure at active site </a:t>
            </a:r>
          </a:p>
        </p:txBody>
      </p:sp>
      <p:sp>
        <p:nvSpPr>
          <p:cNvPr id="561192" name="Rectangle 40">
            <a:extLst>
              <a:ext uri="{FF2B5EF4-FFF2-40B4-BE49-F238E27FC236}">
                <a16:creationId xmlns:a16="http://schemas.microsoft.com/office/drawing/2014/main" id="{E591FF47-0C11-4B4A-9B45-88308ABA8DAA}"/>
              </a:ext>
            </a:extLst>
          </p:cNvPr>
          <p:cNvSpPr>
            <a:spLocks noChangeArrowheads="1"/>
          </p:cNvSpPr>
          <p:nvPr/>
        </p:nvSpPr>
        <p:spPr bwMode="auto">
          <a:xfrm>
            <a:off x="7461250" y="3290888"/>
            <a:ext cx="1054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200" b="1">
                <a:solidFill>
                  <a:srgbClr val="CC0000"/>
                </a:solidFill>
              </a:rPr>
              <a:t>carrier</a:t>
            </a:r>
            <a:endParaRPr lang="en-US" altLang="en-US" sz="2200" b="1">
              <a:solidFill>
                <a:srgbClr val="0F116A"/>
              </a:solidFill>
            </a:endParaRPr>
          </a:p>
        </p:txBody>
      </p:sp>
      <p:sp>
        <p:nvSpPr>
          <p:cNvPr id="561193" name="Rectangle 41">
            <a:extLst>
              <a:ext uri="{FF2B5EF4-FFF2-40B4-BE49-F238E27FC236}">
                <a16:creationId xmlns:a16="http://schemas.microsoft.com/office/drawing/2014/main" id="{F9827E58-4BEA-8D40-AD6B-1E9B449B9122}"/>
              </a:ext>
            </a:extLst>
          </p:cNvPr>
          <p:cNvSpPr>
            <a:spLocks noChangeArrowheads="1"/>
          </p:cNvSpPr>
          <p:nvPr/>
        </p:nvSpPr>
        <p:spPr bwMode="auto">
          <a:xfrm>
            <a:off x="28575" y="5654675"/>
            <a:ext cx="1252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homozygous</a:t>
            </a:r>
          </a:p>
        </p:txBody>
      </p:sp>
      <p:sp>
        <p:nvSpPr>
          <p:cNvPr id="561194" name="Rectangle 42">
            <a:extLst>
              <a:ext uri="{FF2B5EF4-FFF2-40B4-BE49-F238E27FC236}">
                <a16:creationId xmlns:a16="http://schemas.microsoft.com/office/drawing/2014/main" id="{5AEC12AC-01EE-CD42-AD85-91091D7AFB75}"/>
              </a:ext>
            </a:extLst>
          </p:cNvPr>
          <p:cNvSpPr>
            <a:spLocks noChangeArrowheads="1"/>
          </p:cNvSpPr>
          <p:nvPr/>
        </p:nvSpPr>
        <p:spPr bwMode="auto">
          <a:xfrm>
            <a:off x="28575" y="4252913"/>
            <a:ext cx="1252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homozygous</a:t>
            </a:r>
          </a:p>
        </p:txBody>
      </p:sp>
      <p:sp>
        <p:nvSpPr>
          <p:cNvPr id="561195" name="Rectangle 43">
            <a:extLst>
              <a:ext uri="{FF2B5EF4-FFF2-40B4-BE49-F238E27FC236}">
                <a16:creationId xmlns:a16="http://schemas.microsoft.com/office/drawing/2014/main" id="{D6317AD1-63BD-BE4D-87A4-FDB173160FA7}"/>
              </a:ext>
            </a:extLst>
          </p:cNvPr>
          <p:cNvSpPr>
            <a:spLocks noChangeArrowheads="1"/>
          </p:cNvSpPr>
          <p:nvPr/>
        </p:nvSpPr>
        <p:spPr bwMode="auto">
          <a:xfrm>
            <a:off x="28575" y="2759075"/>
            <a:ext cx="132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u="sng">
                <a:solidFill>
                  <a:srgbClr val="000000"/>
                </a:solidFill>
              </a:rPr>
              <a:t>heterozygous</a:t>
            </a:r>
          </a:p>
        </p:txBody>
      </p:sp>
      <p:sp>
        <p:nvSpPr>
          <p:cNvPr id="561196" name="Rectangle 44">
            <a:extLst>
              <a:ext uri="{FF2B5EF4-FFF2-40B4-BE49-F238E27FC236}">
                <a16:creationId xmlns:a16="http://schemas.microsoft.com/office/drawing/2014/main" id="{20615F43-2E1A-8D43-B585-54A79486F1AC}"/>
              </a:ext>
            </a:extLst>
          </p:cNvPr>
          <p:cNvSpPr>
            <a:spLocks noChangeArrowheads="1"/>
          </p:cNvSpPr>
          <p:nvPr/>
        </p:nvSpPr>
        <p:spPr bwMode="auto">
          <a:xfrm>
            <a:off x="200025" y="58801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dominant</a:t>
            </a:r>
          </a:p>
        </p:txBody>
      </p:sp>
      <p:sp>
        <p:nvSpPr>
          <p:cNvPr id="561197" name="Rectangle 45">
            <a:extLst>
              <a:ext uri="{FF2B5EF4-FFF2-40B4-BE49-F238E27FC236}">
                <a16:creationId xmlns:a16="http://schemas.microsoft.com/office/drawing/2014/main" id="{7953C6E3-EC0A-5A47-BAB9-8ADB618D5365}"/>
              </a:ext>
            </a:extLst>
          </p:cNvPr>
          <p:cNvSpPr>
            <a:spLocks noChangeArrowheads="1"/>
          </p:cNvSpPr>
          <p:nvPr/>
        </p:nvSpPr>
        <p:spPr bwMode="auto">
          <a:xfrm>
            <a:off x="198438" y="4498975"/>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recessive</a:t>
            </a:r>
          </a:p>
        </p:txBody>
      </p:sp>
    </p:spTree>
    <p:extLst>
      <p:ext uri="{BB962C8B-B14F-4D97-AF65-F5344CB8AC3E}">
        <p14:creationId xmlns:p14="http://schemas.microsoft.com/office/powerpoint/2010/main" val="3579367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1193">
                                            <p:txEl>
                                              <p:pRg st="0" end="0"/>
                                            </p:txEl>
                                          </p:spTgt>
                                        </p:tgtEl>
                                        <p:attrNameLst>
                                          <p:attrName>style.visibility</p:attrName>
                                        </p:attrNameLst>
                                      </p:cBhvr>
                                      <p:to>
                                        <p:strVal val="visible"/>
                                      </p:to>
                                    </p:set>
                                    <p:animEffect transition="in" filter="wipe(left)">
                                      <p:cBhvr>
                                        <p:cTn id="13" dur="500"/>
                                        <p:tgtEl>
                                          <p:spTgt spid="561193">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61175">
                                            <p:txEl>
                                              <p:pRg st="0" end="0"/>
                                            </p:txEl>
                                          </p:spTgt>
                                        </p:tgtEl>
                                        <p:attrNameLst>
                                          <p:attrName>style.visibility</p:attrName>
                                        </p:attrNameLst>
                                      </p:cBhvr>
                                      <p:to>
                                        <p:strVal val="visible"/>
                                      </p:to>
                                    </p:set>
                                    <p:anim calcmode="lin" valueType="num">
                                      <p:cBhvr additive="base">
                                        <p:cTn id="18" dur="500" fill="hold"/>
                                        <p:tgtEl>
                                          <p:spTgt spid="561175">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611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61175">
                                            <p:txEl>
                                              <p:pRg st="1" end="1"/>
                                            </p:txEl>
                                          </p:spTgt>
                                        </p:tgtEl>
                                        <p:attrNameLst>
                                          <p:attrName>style.visibility</p:attrName>
                                        </p:attrNameLst>
                                      </p:cBhvr>
                                      <p:to>
                                        <p:strVal val="visible"/>
                                      </p:to>
                                    </p:set>
                                    <p:anim calcmode="lin" valueType="num">
                                      <p:cBhvr additive="base">
                                        <p:cTn id="24" dur="500" fill="hold"/>
                                        <p:tgtEl>
                                          <p:spTgt spid="561175">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6117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61194">
                                            <p:txEl>
                                              <p:pRg st="0" end="0"/>
                                            </p:txEl>
                                          </p:spTgt>
                                        </p:tgtEl>
                                        <p:attrNameLst>
                                          <p:attrName>style.visibility</p:attrName>
                                        </p:attrNameLst>
                                      </p:cBhvr>
                                      <p:to>
                                        <p:strVal val="visible"/>
                                      </p:to>
                                    </p:set>
                                    <p:animEffect transition="in" filter="wipe(left)">
                                      <p:cBhvr>
                                        <p:cTn id="36" dur="500"/>
                                        <p:tgtEl>
                                          <p:spTgt spid="561194">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61164">
                                            <p:txEl>
                                              <p:pRg st="0" end="0"/>
                                            </p:txEl>
                                          </p:spTgt>
                                        </p:tgtEl>
                                        <p:attrNameLst>
                                          <p:attrName>style.visibility</p:attrName>
                                        </p:attrNameLst>
                                      </p:cBhvr>
                                      <p:to>
                                        <p:strVal val="visible"/>
                                      </p:to>
                                    </p:set>
                                    <p:anim calcmode="lin" valueType="num">
                                      <p:cBhvr additive="base">
                                        <p:cTn id="41" dur="500" fill="hold"/>
                                        <p:tgtEl>
                                          <p:spTgt spid="561164">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611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61191"/>
                                        </p:tgtEl>
                                        <p:attrNameLst>
                                          <p:attrName>style.visibility</p:attrName>
                                        </p:attrNameLst>
                                      </p:cBhvr>
                                      <p:to>
                                        <p:strVal val="visible"/>
                                      </p:to>
                                    </p:set>
                                    <p:anim calcmode="lin" valueType="num">
                                      <p:cBhvr additive="base">
                                        <p:cTn id="47" dur="500" fill="hold"/>
                                        <p:tgtEl>
                                          <p:spTgt spid="561191"/>
                                        </p:tgtEl>
                                        <p:attrNameLst>
                                          <p:attrName>ppt_x</p:attrName>
                                        </p:attrNameLst>
                                      </p:cBhvr>
                                      <p:tavLst>
                                        <p:tav tm="0">
                                          <p:val>
                                            <p:strVal val="0-#ppt_w/2"/>
                                          </p:val>
                                        </p:tav>
                                        <p:tav tm="100000">
                                          <p:val>
                                            <p:strVal val="#ppt_x"/>
                                          </p:val>
                                        </p:tav>
                                      </p:tavLst>
                                    </p:anim>
                                    <p:anim calcmode="lin" valueType="num">
                                      <p:cBhvr additive="base">
                                        <p:cTn id="48" dur="500" fill="hold"/>
                                        <p:tgtEl>
                                          <p:spTgt spid="5611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tring"/>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61164">
                                            <p:txEl>
                                              <p:pRg st="1" end="1"/>
                                            </p:txEl>
                                          </p:spTgt>
                                        </p:tgtEl>
                                        <p:attrNameLst>
                                          <p:attrName>style.visibility</p:attrName>
                                        </p:attrNameLst>
                                      </p:cBhvr>
                                      <p:to>
                                        <p:strVal val="visible"/>
                                      </p:to>
                                    </p:set>
                                    <p:anim calcmode="lin" valueType="num">
                                      <p:cBhvr additive="base">
                                        <p:cTn id="53" dur="500" fill="hold"/>
                                        <p:tgtEl>
                                          <p:spTgt spid="561164">
                                            <p:txEl>
                                              <p:pRg st="1" end="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611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Whoosh"/>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3" name="Vibro Up"/>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561195">
                                            <p:txEl>
                                              <p:pRg st="0" end="0"/>
                                            </p:txEl>
                                          </p:spTgt>
                                        </p:tgtEl>
                                        <p:attrNameLst>
                                          <p:attrName>style.visibility</p:attrName>
                                        </p:attrNameLst>
                                      </p:cBhvr>
                                      <p:to>
                                        <p:strVal val="visible"/>
                                      </p:to>
                                    </p:set>
                                    <p:animEffect transition="in" filter="wipe(left)">
                                      <p:cBhvr>
                                        <p:cTn id="65" dur="500"/>
                                        <p:tgtEl>
                                          <p:spTgt spid="561195">
                                            <p:txEl>
                                              <p:pRg st="0" end="0"/>
                                            </p:txEl>
                                          </p:spTgt>
                                        </p:tgtEl>
                                      </p:cBhvr>
                                    </p:animEffect>
                                  </p:childTnLst>
                                  <p:subTnLst>
                                    <p:audio>
                                      <p:cMediaNode>
                                        <p:cTn display="0" masterRel="sameClick">
                                          <p:stCondLst>
                                            <p:cond evt="begin" delay="0">
                                              <p:tn val="63"/>
                                            </p:cond>
                                          </p:stCondLst>
                                          <p:endCondLst>
                                            <p:cond evt="onStopAudio" delay="0">
                                              <p:tgtEl>
                                                <p:sldTgt/>
                                              </p:tgtEl>
                                            </p:cond>
                                          </p:endCondLst>
                                        </p:cTn>
                                        <p:tgtEl>
                                          <p:sndTgt r:embed="rId4" name="Pencil Check"/>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561169">
                                            <p:txEl>
                                              <p:pRg st="0" end="0"/>
                                            </p:txEl>
                                          </p:spTgt>
                                        </p:tgtEl>
                                        <p:attrNameLst>
                                          <p:attrName>style.visibility</p:attrName>
                                        </p:attrNameLst>
                                      </p:cBhvr>
                                      <p:to>
                                        <p:strVal val="visible"/>
                                      </p:to>
                                    </p:set>
                                    <p:anim calcmode="lin" valueType="num">
                                      <p:cBhvr additive="base">
                                        <p:cTn id="70" dur="500" fill="hold"/>
                                        <p:tgtEl>
                                          <p:spTgt spid="561169">
                                            <p:txEl>
                                              <p:pRg st="0" end="0"/>
                                            </p:txEl>
                                          </p:spTgt>
                                        </p:tgtEl>
                                        <p:attrNameLst>
                                          <p:attrName>ppt_x</p:attrName>
                                        </p:attrNameLst>
                                      </p:cBhvr>
                                      <p:tavLst>
                                        <p:tav tm="0">
                                          <p:val>
                                            <p:strVal val="0-#ppt_w/2"/>
                                          </p:val>
                                        </p:tav>
                                        <p:tav tm="100000">
                                          <p:val>
                                            <p:strVal val="#ppt_x"/>
                                          </p:val>
                                        </p:tav>
                                      </p:tavLst>
                                    </p:anim>
                                    <p:anim calcmode="lin" valueType="num">
                                      <p:cBhvr additive="base">
                                        <p:cTn id="71" dur="500" fill="hold"/>
                                        <p:tgtEl>
                                          <p:spTgt spid="5611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Whoosh"/>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subTnLst>
                                    <p:audio>
                                      <p:cMediaNode>
                                        <p:cTn display="0" masterRel="sameClick">
                                          <p:stCondLst>
                                            <p:cond evt="begin" delay="0">
                                              <p:tn val="74"/>
                                            </p:cond>
                                          </p:stCondLst>
                                          <p:endCondLst>
                                            <p:cond evt="onStopAudio" delay="0">
                                              <p:tgtEl>
                                                <p:sldTgt/>
                                              </p:tgtEl>
                                            </p:cond>
                                          </p:endCondLst>
                                        </p:cTn>
                                        <p:tgtEl>
                                          <p:sndTgt r:embed="rId7" name="Chimes"/>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561169">
                                            <p:txEl>
                                              <p:pRg st="1" end="1"/>
                                            </p:txEl>
                                          </p:spTgt>
                                        </p:tgtEl>
                                        <p:attrNameLst>
                                          <p:attrName>style.visibility</p:attrName>
                                        </p:attrNameLst>
                                      </p:cBhvr>
                                      <p:to>
                                        <p:strVal val="visible"/>
                                      </p:to>
                                    </p:set>
                                    <p:anim calcmode="lin" valueType="num">
                                      <p:cBhvr additive="base">
                                        <p:cTn id="81" dur="500" fill="hold"/>
                                        <p:tgtEl>
                                          <p:spTgt spid="561169">
                                            <p:txEl>
                                              <p:pRg st="1" end="1"/>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5611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5" name="Whoosh"/>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561169">
                                            <p:txEl>
                                              <p:pRg st="2" end="2"/>
                                            </p:txEl>
                                          </p:spTgt>
                                        </p:tgtEl>
                                        <p:attrNameLst>
                                          <p:attrName>style.visibility</p:attrName>
                                        </p:attrNameLst>
                                      </p:cBhvr>
                                      <p:to>
                                        <p:strVal val="visible"/>
                                      </p:to>
                                    </p:set>
                                    <p:anim calcmode="lin" valueType="num">
                                      <p:cBhvr additive="base">
                                        <p:cTn id="87" dur="500" fill="hold"/>
                                        <p:tgtEl>
                                          <p:spTgt spid="561169">
                                            <p:txEl>
                                              <p:pRg st="2" end="2"/>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56116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5" name="Whoosh"/>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61169">
                                            <p:txEl>
                                              <p:pRg st="3" end="3"/>
                                            </p:txEl>
                                          </p:spTgt>
                                        </p:tgtEl>
                                        <p:attrNameLst>
                                          <p:attrName>style.visibility</p:attrName>
                                        </p:attrNameLst>
                                      </p:cBhvr>
                                      <p:to>
                                        <p:strVal val="visible"/>
                                      </p:to>
                                    </p:set>
                                    <p:anim calcmode="lin" valueType="num">
                                      <p:cBhvr additive="base">
                                        <p:cTn id="93" dur="500" fill="hold"/>
                                        <p:tgtEl>
                                          <p:spTgt spid="561169">
                                            <p:txEl>
                                              <p:pRg st="3" end="3"/>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56116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5" name="Whoosh"/>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left)">
                                      <p:cBhvr>
                                        <p:cTn id="99" dur="500"/>
                                        <p:tgtEl>
                                          <p:spTgt spid="11"/>
                                        </p:tgtEl>
                                      </p:cBhvr>
                                    </p:animEffect>
                                  </p:childTnLst>
                                  <p:subTnLst>
                                    <p:audio>
                                      <p:cMediaNode>
                                        <p:cTn display="0" masterRel="sameClick">
                                          <p:stCondLst>
                                            <p:cond evt="begin" delay="0">
                                              <p:tn val="97"/>
                                            </p:cond>
                                          </p:stCondLst>
                                          <p:endCondLst>
                                            <p:cond evt="onStopAudio" delay="0">
                                              <p:tgtEl>
                                                <p:sldTgt/>
                                              </p:tgtEl>
                                            </p:cond>
                                          </p:endCondLst>
                                        </p:cTn>
                                        <p:tgtEl>
                                          <p:sndTgt r:embed="rId7" name="Chimes"/>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561196">
                                            <p:txEl>
                                              <p:pRg st="0" end="0"/>
                                            </p:txEl>
                                          </p:spTgt>
                                        </p:tgtEl>
                                        <p:attrNameLst>
                                          <p:attrName>style.visibility</p:attrName>
                                        </p:attrNameLst>
                                      </p:cBhvr>
                                      <p:to>
                                        <p:strVal val="visible"/>
                                      </p:to>
                                    </p:set>
                                    <p:animEffect transition="in" filter="wipe(left)">
                                      <p:cBhvr>
                                        <p:cTn id="104" dur="500"/>
                                        <p:tgtEl>
                                          <p:spTgt spid="561196">
                                            <p:txEl>
                                              <p:pRg st="0" end="0"/>
                                            </p:txEl>
                                          </p:spTgt>
                                        </p:tgtEl>
                                      </p:cBhvr>
                                    </p:animEffect>
                                  </p:childTnLst>
                                  <p:subTnLst>
                                    <p:audio>
                                      <p:cMediaNode>
                                        <p:cTn display="0" masterRel="sameClick">
                                          <p:stCondLst>
                                            <p:cond evt="begin" delay="0">
                                              <p:tn val="102"/>
                                            </p:cond>
                                          </p:stCondLst>
                                          <p:endCondLst>
                                            <p:cond evt="onStopAudio" delay="0">
                                              <p:tgtEl>
                                                <p:sldTgt/>
                                              </p:tgtEl>
                                            </p:cond>
                                          </p:endCondLst>
                                        </p:cTn>
                                        <p:tgtEl>
                                          <p:sndTgt r:embed="rId4" name="Pencil Check"/>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wipe(left)">
                                      <p:cBhvr>
                                        <p:cTn id="109" dur="500"/>
                                        <p:tgtEl>
                                          <p:spTgt spid="7"/>
                                        </p:tgtEl>
                                      </p:cBhvr>
                                    </p:animEffect>
                                  </p:childTnLst>
                                  <p:subTnLst>
                                    <p:audio>
                                      <p:cMediaNode>
                                        <p:cTn display="0" masterRel="sameClick">
                                          <p:stCondLst>
                                            <p:cond evt="begin" delay="0">
                                              <p:tn val="107"/>
                                            </p:cond>
                                          </p:stCondLst>
                                          <p:endCondLst>
                                            <p:cond evt="onStopAudio" delay="0">
                                              <p:tgtEl>
                                                <p:sldTgt/>
                                              </p:tgtEl>
                                            </p:cond>
                                          </p:endCondLst>
                                        </p:cTn>
                                        <p:tgtEl>
                                          <p:sndTgt r:embed="rId6" name="String"/>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561197">
                                            <p:txEl>
                                              <p:pRg st="0" end="0"/>
                                            </p:txEl>
                                          </p:spTgt>
                                        </p:tgtEl>
                                        <p:attrNameLst>
                                          <p:attrName>style.visibility</p:attrName>
                                        </p:attrNameLst>
                                      </p:cBhvr>
                                      <p:to>
                                        <p:strVal val="visible"/>
                                      </p:to>
                                    </p:set>
                                    <p:animEffect transition="in" filter="wipe(left)">
                                      <p:cBhvr>
                                        <p:cTn id="114" dur="500"/>
                                        <p:tgtEl>
                                          <p:spTgt spid="561197">
                                            <p:txEl>
                                              <p:pRg st="0" end="0"/>
                                            </p:txEl>
                                          </p:spTgt>
                                        </p:tgtEl>
                                      </p:cBhvr>
                                    </p:animEffect>
                                  </p:childTnLst>
                                  <p:subTnLst>
                                    <p:audio>
                                      <p:cMediaNode>
                                        <p:cTn display="0" masterRel="sameClick">
                                          <p:stCondLst>
                                            <p:cond evt="begin" delay="0">
                                              <p:tn val="112"/>
                                            </p:cond>
                                          </p:stCondLst>
                                          <p:endCondLst>
                                            <p:cond evt="onStopAudio" delay="0">
                                              <p:tgtEl>
                                                <p:sldTgt/>
                                              </p:tgtEl>
                                            </p:cond>
                                          </p:endCondLst>
                                        </p:cTn>
                                        <p:tgtEl>
                                          <p:sndTgt r:embed="rId4" name="Pencil Check"/>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561192">
                                            <p:txEl>
                                              <p:pRg st="0" end="0"/>
                                            </p:txEl>
                                          </p:spTgt>
                                        </p:tgtEl>
                                        <p:attrNameLst>
                                          <p:attrName>style.visibility</p:attrName>
                                        </p:attrNameLst>
                                      </p:cBhvr>
                                      <p:to>
                                        <p:strVal val="visible"/>
                                      </p:to>
                                    </p:set>
                                    <p:animEffect transition="in" filter="wipe(left)">
                                      <p:cBhvr>
                                        <p:cTn id="119" dur="500"/>
                                        <p:tgtEl>
                                          <p:spTgt spid="561192">
                                            <p:txEl>
                                              <p:pRg st="0" end="0"/>
                                            </p:txEl>
                                          </p:spTgt>
                                        </p:tgtEl>
                                      </p:cBhvr>
                                    </p:animEffect>
                                  </p:childTnLst>
                                  <p:subTnLst>
                                    <p:audio>
                                      <p:cMediaNode>
                                        <p:cTn display="0" masterRel="sameClick">
                                          <p:stCondLst>
                                            <p:cond evt="begin" delay="0">
                                              <p:tn val="117"/>
                                            </p:cond>
                                          </p:stCondLst>
                                          <p:endCondLst>
                                            <p:cond evt="onStopAudio" delay="0">
                                              <p:tgtEl>
                                                <p:sldTgt/>
                                              </p:tgtEl>
                                            </p:cond>
                                          </p:endCondLst>
                                        </p:cTn>
                                        <p:tgtEl>
                                          <p:sndTgt r:embed="rId3"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4" grpId="0" build="p" autoUpdateAnimBg="0"/>
      <p:bldP spid="561169" grpId="0" build="p" autoUpdateAnimBg="0"/>
      <p:bldP spid="561175" grpId="0" build="p" autoUpdateAnimBg="0"/>
      <p:bldP spid="561191" grpId="0" animBg="1" autoUpdateAnimBg="0"/>
      <p:bldP spid="561192" grpId="0" build="p" autoUpdateAnimBg="0"/>
      <p:bldP spid="561193" grpId="0" build="p" autoUpdateAnimBg="0"/>
      <p:bldP spid="561194" grpId="0" build="p" autoUpdateAnimBg="0"/>
      <p:bldP spid="561195" grpId="0" build="p" autoUpdateAnimBg="0"/>
      <p:bldP spid="561196" grpId="0" build="p" autoUpdateAnimBg="0"/>
      <p:bldP spid="56119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3A62D06F-C430-D142-9127-BE1402C4A5F8}"/>
              </a:ext>
            </a:extLst>
          </p:cNvPr>
          <p:cNvSpPr>
            <a:spLocks noGrp="1" noChangeArrowheads="1"/>
          </p:cNvSpPr>
          <p:nvPr>
            <p:ph type="title"/>
          </p:nvPr>
        </p:nvSpPr>
        <p:spPr>
          <a:xfrm>
            <a:off x="609600" y="685800"/>
            <a:ext cx="8382000" cy="762000"/>
          </a:xfrm>
        </p:spPr>
        <p:txBody>
          <a:bodyPr/>
          <a:lstStyle/>
          <a:p>
            <a:pPr eaLnBrk="1" hangingPunct="1"/>
            <a:r>
              <a:rPr lang="en-US" altLang="en-US" dirty="0"/>
              <a:t>How does dominance work: </a:t>
            </a:r>
            <a:r>
              <a:rPr lang="en-US" altLang="en-US" u="sng" dirty="0">
                <a:solidFill>
                  <a:srgbClr val="CC0000"/>
                </a:solidFill>
              </a:rPr>
              <a:t>structure</a:t>
            </a:r>
          </a:p>
        </p:txBody>
      </p:sp>
      <p:sp>
        <p:nvSpPr>
          <p:cNvPr id="95235" name="AutoShape 3">
            <a:extLst>
              <a:ext uri="{FF2B5EF4-FFF2-40B4-BE49-F238E27FC236}">
                <a16:creationId xmlns:a16="http://schemas.microsoft.com/office/drawing/2014/main" id="{FC8B86A8-5EDA-264F-A13D-B5700EE28AB1}"/>
              </a:ext>
            </a:extLst>
          </p:cNvPr>
          <p:cNvSpPr>
            <a:spLocks noChangeArrowheads="1"/>
          </p:cNvSpPr>
          <p:nvPr/>
        </p:nvSpPr>
        <p:spPr bwMode="auto">
          <a:xfrm>
            <a:off x="762000" y="1371600"/>
            <a:ext cx="76200" cy="609600"/>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36" name="Rectangle 4">
            <a:extLst>
              <a:ext uri="{FF2B5EF4-FFF2-40B4-BE49-F238E27FC236}">
                <a16:creationId xmlns:a16="http://schemas.microsoft.com/office/drawing/2014/main" id="{60C8D64E-BA59-7B44-91E9-053FA971EC99}"/>
              </a:ext>
            </a:extLst>
          </p:cNvPr>
          <p:cNvSpPr>
            <a:spLocks noChangeArrowheads="1"/>
          </p:cNvSpPr>
          <p:nvPr/>
        </p:nvSpPr>
        <p:spPr bwMode="auto">
          <a:xfrm>
            <a:off x="838200" y="1371600"/>
            <a:ext cx="31845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2250" indent="-2222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buFont typeface="Wingdings" pitchFamily="2" charset="2"/>
              <a:buNone/>
            </a:pPr>
            <a:r>
              <a:rPr lang="en-US" altLang="en-US" sz="2200" b="1">
                <a:solidFill>
                  <a:srgbClr val="0F116A"/>
                </a:solidFill>
              </a:rPr>
              <a:t>=	allele coding for</a:t>
            </a:r>
            <a:br>
              <a:rPr lang="en-US" altLang="en-US" sz="2200" b="1">
                <a:solidFill>
                  <a:srgbClr val="0F116A"/>
                </a:solidFill>
              </a:rPr>
            </a:br>
            <a:r>
              <a:rPr lang="en-US" altLang="en-US" sz="2200" b="1">
                <a:solidFill>
                  <a:srgbClr val="0F116A"/>
                </a:solidFill>
              </a:rPr>
              <a:t>functional structural </a:t>
            </a:r>
            <a:br>
              <a:rPr lang="en-US" altLang="en-US" sz="2200" b="1">
                <a:solidFill>
                  <a:srgbClr val="0F116A"/>
                </a:solidFill>
              </a:rPr>
            </a:br>
            <a:r>
              <a:rPr lang="en-US" altLang="en-US" sz="2200" b="1">
                <a:solidFill>
                  <a:srgbClr val="0F116A"/>
                </a:solidFill>
              </a:rPr>
              <a:t>protein</a:t>
            </a:r>
          </a:p>
        </p:txBody>
      </p:sp>
      <p:sp>
        <p:nvSpPr>
          <p:cNvPr id="95237" name="AutoShape 5">
            <a:extLst>
              <a:ext uri="{FF2B5EF4-FFF2-40B4-BE49-F238E27FC236}">
                <a16:creationId xmlns:a16="http://schemas.microsoft.com/office/drawing/2014/main" id="{08B52AE9-D3B5-194F-992D-1E0A0A5817F2}"/>
              </a:ext>
            </a:extLst>
          </p:cNvPr>
          <p:cNvSpPr>
            <a:spLocks noChangeArrowheads="1"/>
          </p:cNvSpPr>
          <p:nvPr/>
        </p:nvSpPr>
        <p:spPr bwMode="auto">
          <a:xfrm>
            <a:off x="4038600" y="1371600"/>
            <a:ext cx="76200" cy="609600"/>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38" name="Rectangle 6">
            <a:extLst>
              <a:ext uri="{FF2B5EF4-FFF2-40B4-BE49-F238E27FC236}">
                <a16:creationId xmlns:a16="http://schemas.microsoft.com/office/drawing/2014/main" id="{0FA542EE-F12E-D940-856B-8925C09A24CD}"/>
              </a:ext>
            </a:extLst>
          </p:cNvPr>
          <p:cNvSpPr>
            <a:spLocks noChangeArrowheads="1"/>
          </p:cNvSpPr>
          <p:nvPr/>
        </p:nvSpPr>
        <p:spPr bwMode="auto">
          <a:xfrm>
            <a:off x="4114800" y="1371600"/>
            <a:ext cx="37909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22250" indent="-222250">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70000"/>
              </a:lnSpc>
              <a:spcBef>
                <a:spcPct val="20000"/>
              </a:spcBef>
              <a:buClr>
                <a:srgbClr val="0F116A"/>
              </a:buClr>
              <a:buSzPct val="120000"/>
              <a:buFont typeface="Wingdings" pitchFamily="2" charset="2"/>
              <a:buNone/>
            </a:pPr>
            <a:r>
              <a:rPr lang="en-US" altLang="en-US" sz="2200" b="1">
                <a:solidFill>
                  <a:srgbClr val="0F116A"/>
                </a:solidFill>
              </a:rPr>
              <a:t>=	allele coding for</a:t>
            </a:r>
            <a:br>
              <a:rPr lang="en-US" altLang="en-US" sz="2200" b="1">
                <a:solidFill>
                  <a:srgbClr val="0F116A"/>
                </a:solidFill>
              </a:rPr>
            </a:br>
            <a:r>
              <a:rPr lang="en-US" altLang="en-US" sz="2200" b="1">
                <a:solidFill>
                  <a:srgbClr val="0F116A"/>
                </a:solidFill>
              </a:rPr>
              <a:t>non-functional structural </a:t>
            </a:r>
            <a:br>
              <a:rPr lang="en-US" altLang="en-US" sz="2200" b="1">
                <a:solidFill>
                  <a:srgbClr val="0F116A"/>
                </a:solidFill>
              </a:rPr>
            </a:br>
            <a:r>
              <a:rPr lang="en-US" altLang="en-US" sz="2200" b="1">
                <a:solidFill>
                  <a:srgbClr val="0F116A"/>
                </a:solidFill>
              </a:rPr>
              <a:t>protein</a:t>
            </a:r>
          </a:p>
        </p:txBody>
      </p:sp>
      <p:grpSp>
        <p:nvGrpSpPr>
          <p:cNvPr id="2" name="Group 7">
            <a:extLst>
              <a:ext uri="{FF2B5EF4-FFF2-40B4-BE49-F238E27FC236}">
                <a16:creationId xmlns:a16="http://schemas.microsoft.com/office/drawing/2014/main" id="{D84412BB-CF5A-1E41-9215-1EB5030698BA}"/>
              </a:ext>
            </a:extLst>
          </p:cNvPr>
          <p:cNvGrpSpPr>
            <a:grpSpLocks/>
          </p:cNvGrpSpPr>
          <p:nvPr/>
        </p:nvGrpSpPr>
        <p:grpSpPr bwMode="auto">
          <a:xfrm>
            <a:off x="1295400" y="4002088"/>
            <a:ext cx="838200" cy="838200"/>
            <a:chOff x="1248" y="3528"/>
            <a:chExt cx="528" cy="528"/>
          </a:xfrm>
        </p:grpSpPr>
        <p:sp>
          <p:nvSpPr>
            <p:cNvPr id="95274" name="Oval 8">
              <a:extLst>
                <a:ext uri="{FF2B5EF4-FFF2-40B4-BE49-F238E27FC236}">
                  <a16:creationId xmlns:a16="http://schemas.microsoft.com/office/drawing/2014/main" id="{E4E27DB9-ADC5-FB44-BEFA-EABC1290CDE8}"/>
                </a:ext>
              </a:extLst>
            </p:cNvPr>
            <p:cNvSpPr>
              <a:spLocks noChangeArrowheads="1"/>
            </p:cNvSpPr>
            <p:nvPr/>
          </p:nvSpPr>
          <p:spPr bwMode="auto">
            <a:xfrm>
              <a:off x="1248" y="3528"/>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5275" name="Group 9">
              <a:extLst>
                <a:ext uri="{FF2B5EF4-FFF2-40B4-BE49-F238E27FC236}">
                  <a16:creationId xmlns:a16="http://schemas.microsoft.com/office/drawing/2014/main" id="{4EBA2697-E92D-4341-A537-69B9ED33736D}"/>
                </a:ext>
              </a:extLst>
            </p:cNvPr>
            <p:cNvGrpSpPr>
              <a:grpSpLocks/>
            </p:cNvGrpSpPr>
            <p:nvPr/>
          </p:nvGrpSpPr>
          <p:grpSpPr bwMode="auto">
            <a:xfrm>
              <a:off x="1416" y="3600"/>
              <a:ext cx="192" cy="384"/>
              <a:chOff x="720" y="1920"/>
              <a:chExt cx="192" cy="384"/>
            </a:xfrm>
          </p:grpSpPr>
          <p:sp>
            <p:nvSpPr>
              <p:cNvPr id="95276" name="AutoShape 10">
                <a:extLst>
                  <a:ext uri="{FF2B5EF4-FFF2-40B4-BE49-F238E27FC236}">
                    <a16:creationId xmlns:a16="http://schemas.microsoft.com/office/drawing/2014/main" id="{5487AADF-A97F-5048-A6E5-476DFC1CBA14}"/>
                  </a:ext>
                </a:extLst>
              </p:cNvPr>
              <p:cNvSpPr>
                <a:spLocks noChangeArrowheads="1"/>
              </p:cNvSpPr>
              <p:nvPr/>
            </p:nvSpPr>
            <p:spPr bwMode="auto">
              <a:xfrm>
                <a:off x="720" y="1920"/>
                <a:ext cx="48" cy="384"/>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77" name="AutoShape 11">
                <a:extLst>
                  <a:ext uri="{FF2B5EF4-FFF2-40B4-BE49-F238E27FC236}">
                    <a16:creationId xmlns:a16="http://schemas.microsoft.com/office/drawing/2014/main" id="{E26DDFB7-2EDC-A44D-A528-4B2D0E1F740C}"/>
                  </a:ext>
                </a:extLst>
              </p:cNvPr>
              <p:cNvSpPr>
                <a:spLocks noChangeArrowheads="1"/>
              </p:cNvSpPr>
              <p:nvPr/>
            </p:nvSpPr>
            <p:spPr bwMode="auto">
              <a:xfrm>
                <a:off x="864" y="1920"/>
                <a:ext cx="48" cy="384"/>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563212" name="Rectangle 12">
            <a:extLst>
              <a:ext uri="{FF2B5EF4-FFF2-40B4-BE49-F238E27FC236}">
                <a16:creationId xmlns:a16="http://schemas.microsoft.com/office/drawing/2014/main" id="{0DCB7CC2-A223-C641-A602-BD4443B77BD4}"/>
              </a:ext>
            </a:extLst>
          </p:cNvPr>
          <p:cNvSpPr>
            <a:spLocks noChangeArrowheads="1"/>
          </p:cNvSpPr>
          <p:nvPr/>
        </p:nvSpPr>
        <p:spPr bwMode="auto">
          <a:xfrm>
            <a:off x="2206625" y="4116388"/>
            <a:ext cx="4445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55613" indent="-2270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rgbClr val="0F116A"/>
              </a:buClr>
              <a:buSzPct val="120000"/>
              <a:buFont typeface="Wingdings" pitchFamily="2" charset="2"/>
              <a:buNone/>
            </a:pPr>
            <a:r>
              <a:rPr lang="en-US" altLang="en-US" sz="2200" b="1" dirty="0">
                <a:solidFill>
                  <a:srgbClr val="0F116A"/>
                </a:solidFill>
              </a:rPr>
              <a:t>= </a:t>
            </a:r>
            <a:r>
              <a:rPr lang="en-US" altLang="en-US" sz="2200" b="1" u="sng" dirty="0">
                <a:solidFill>
                  <a:srgbClr val="CC0000"/>
                </a:solidFill>
              </a:rPr>
              <a:t>100% non-functional structure</a:t>
            </a:r>
            <a:endParaRPr lang="en-US" altLang="en-US" sz="2200" b="1" dirty="0">
              <a:solidFill>
                <a:srgbClr val="0F116A"/>
              </a:solidFill>
            </a:endParaRPr>
          </a:p>
          <a:p>
            <a:pPr lvl="1" algn="l" eaLnBrk="1" hangingPunct="1">
              <a:lnSpc>
                <a:spcPct val="80000"/>
              </a:lnSpc>
              <a:spcBef>
                <a:spcPct val="20000"/>
              </a:spcBef>
              <a:buClr>
                <a:srgbClr val="0F116A"/>
              </a:buClr>
              <a:buSzPct val="120000"/>
              <a:buFont typeface="Wingdings" pitchFamily="2" charset="2"/>
              <a:buChar char="§"/>
            </a:pPr>
            <a:r>
              <a:rPr lang="en-US" altLang="en-US" sz="2200" b="1" dirty="0">
                <a:solidFill>
                  <a:srgbClr val="CC0000"/>
                </a:solidFill>
              </a:rPr>
              <a:t>mutant</a:t>
            </a:r>
            <a:r>
              <a:rPr lang="en-US" altLang="en-US" sz="2200" b="1" dirty="0">
                <a:solidFill>
                  <a:srgbClr val="0F116A"/>
                </a:solidFill>
              </a:rPr>
              <a:t> trait is expressed</a:t>
            </a:r>
          </a:p>
        </p:txBody>
      </p:sp>
      <p:grpSp>
        <p:nvGrpSpPr>
          <p:cNvPr id="4" name="Group 13">
            <a:extLst>
              <a:ext uri="{FF2B5EF4-FFF2-40B4-BE49-F238E27FC236}">
                <a16:creationId xmlns:a16="http://schemas.microsoft.com/office/drawing/2014/main" id="{2F373B63-6E7A-144C-A220-C5BBE411ABB9}"/>
              </a:ext>
            </a:extLst>
          </p:cNvPr>
          <p:cNvGrpSpPr>
            <a:grpSpLocks/>
          </p:cNvGrpSpPr>
          <p:nvPr/>
        </p:nvGrpSpPr>
        <p:grpSpPr bwMode="auto">
          <a:xfrm>
            <a:off x="1295400" y="2508250"/>
            <a:ext cx="838200" cy="838200"/>
            <a:chOff x="1248" y="2664"/>
            <a:chExt cx="528" cy="528"/>
          </a:xfrm>
        </p:grpSpPr>
        <p:sp>
          <p:nvSpPr>
            <p:cNvPr id="95271" name="Oval 14">
              <a:extLst>
                <a:ext uri="{FF2B5EF4-FFF2-40B4-BE49-F238E27FC236}">
                  <a16:creationId xmlns:a16="http://schemas.microsoft.com/office/drawing/2014/main" id="{91342094-B1DD-1842-AB36-B11B2FCC80E0}"/>
                </a:ext>
              </a:extLst>
            </p:cNvPr>
            <p:cNvSpPr>
              <a:spLocks noChangeArrowheads="1"/>
            </p:cNvSpPr>
            <p:nvPr/>
          </p:nvSpPr>
          <p:spPr bwMode="auto">
            <a:xfrm>
              <a:off x="1248" y="2664"/>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72" name="AutoShape 15">
              <a:extLst>
                <a:ext uri="{FF2B5EF4-FFF2-40B4-BE49-F238E27FC236}">
                  <a16:creationId xmlns:a16="http://schemas.microsoft.com/office/drawing/2014/main" id="{83D0C8BA-765E-3A4A-AD1D-7CD9FFAB2AA1}"/>
                </a:ext>
              </a:extLst>
            </p:cNvPr>
            <p:cNvSpPr>
              <a:spLocks noChangeArrowheads="1"/>
            </p:cNvSpPr>
            <p:nvPr/>
          </p:nvSpPr>
          <p:spPr bwMode="auto">
            <a:xfrm>
              <a:off x="1416" y="2736"/>
              <a:ext cx="48" cy="384"/>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73" name="AutoShape 16">
              <a:extLst>
                <a:ext uri="{FF2B5EF4-FFF2-40B4-BE49-F238E27FC236}">
                  <a16:creationId xmlns:a16="http://schemas.microsoft.com/office/drawing/2014/main" id="{B02A421C-C530-FA4D-9B87-E22147531C85}"/>
                </a:ext>
              </a:extLst>
            </p:cNvPr>
            <p:cNvSpPr>
              <a:spLocks noChangeArrowheads="1"/>
            </p:cNvSpPr>
            <p:nvPr/>
          </p:nvSpPr>
          <p:spPr bwMode="auto">
            <a:xfrm>
              <a:off x="1560" y="2736"/>
              <a:ext cx="48" cy="384"/>
            </a:xfrm>
            <a:prstGeom prst="roundRect">
              <a:avLst>
                <a:gd name="adj" fmla="val 16667"/>
              </a:avLst>
            </a:prstGeom>
            <a:solidFill>
              <a:srgbClr val="CC0000"/>
            </a:solidFill>
            <a:ln w="9525">
              <a:solidFill>
                <a:srgbClr val="CC0000"/>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63217" name="Rectangle 17">
            <a:extLst>
              <a:ext uri="{FF2B5EF4-FFF2-40B4-BE49-F238E27FC236}">
                <a16:creationId xmlns:a16="http://schemas.microsoft.com/office/drawing/2014/main" id="{963ED1AA-9CA6-3C47-80ED-5A1496BAC041}"/>
              </a:ext>
            </a:extLst>
          </p:cNvPr>
          <p:cNvSpPr>
            <a:spLocks noChangeArrowheads="1"/>
          </p:cNvSpPr>
          <p:nvPr/>
        </p:nvSpPr>
        <p:spPr bwMode="auto">
          <a:xfrm>
            <a:off x="2206625" y="2508250"/>
            <a:ext cx="4070350"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455613" indent="-227013">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rgbClr val="0F116A"/>
              </a:buClr>
              <a:buSzPct val="120000"/>
              <a:buFont typeface="Wingdings" pitchFamily="2" charset="2"/>
              <a:buNone/>
            </a:pPr>
            <a:r>
              <a:rPr lang="en-US" altLang="en-US" sz="2200" b="1" dirty="0">
                <a:solidFill>
                  <a:srgbClr val="0F116A"/>
                </a:solidFill>
              </a:rPr>
              <a:t>= </a:t>
            </a:r>
            <a:r>
              <a:rPr lang="en-US" altLang="en-US" sz="2200" b="1" u="sng" dirty="0">
                <a:solidFill>
                  <a:srgbClr val="000000"/>
                </a:solidFill>
              </a:rPr>
              <a:t>50% functional structure</a:t>
            </a:r>
            <a:endParaRPr lang="en-US" altLang="en-US" sz="2200" b="1" dirty="0">
              <a:solidFill>
                <a:srgbClr val="0F116A"/>
              </a:solidFill>
            </a:endParaRPr>
          </a:p>
          <a:p>
            <a:pPr lvl="1" algn="l" eaLnBrk="1" hangingPunct="1">
              <a:lnSpc>
                <a:spcPct val="80000"/>
              </a:lnSpc>
              <a:spcBef>
                <a:spcPct val="20000"/>
              </a:spcBef>
              <a:buClr>
                <a:srgbClr val="0F116A"/>
              </a:buClr>
              <a:buSzPct val="120000"/>
              <a:buFont typeface="Wingdings" pitchFamily="2" charset="2"/>
              <a:buChar char="§"/>
            </a:pPr>
            <a:r>
              <a:rPr lang="en-US" altLang="en-US" sz="2200" b="1" dirty="0">
                <a:solidFill>
                  <a:srgbClr val="0F116A"/>
                </a:solidFill>
              </a:rPr>
              <a:t>50% proteins malformed</a:t>
            </a:r>
          </a:p>
          <a:p>
            <a:pPr lvl="1" algn="l" eaLnBrk="1" hangingPunct="1">
              <a:lnSpc>
                <a:spcPct val="80000"/>
              </a:lnSpc>
              <a:spcBef>
                <a:spcPct val="20000"/>
              </a:spcBef>
              <a:buClr>
                <a:srgbClr val="0F116A"/>
              </a:buClr>
              <a:buSzPct val="120000"/>
              <a:buFont typeface="Wingdings" pitchFamily="2" charset="2"/>
              <a:buChar char="§"/>
            </a:pPr>
            <a:r>
              <a:rPr lang="en-US" altLang="en-US" sz="2200" b="1" dirty="0">
                <a:solidFill>
                  <a:srgbClr val="CC0000"/>
                </a:solidFill>
              </a:rPr>
              <a:t>mutant</a:t>
            </a:r>
            <a:r>
              <a:rPr lang="en-US" altLang="en-US" sz="2200" b="1" dirty="0">
                <a:solidFill>
                  <a:srgbClr val="0F116A"/>
                </a:solidFill>
              </a:rPr>
              <a:t> trait is expressed</a:t>
            </a:r>
          </a:p>
          <a:p>
            <a:pPr lvl="1" algn="l" eaLnBrk="1" hangingPunct="1">
              <a:lnSpc>
                <a:spcPct val="80000"/>
              </a:lnSpc>
              <a:spcBef>
                <a:spcPct val="20000"/>
              </a:spcBef>
              <a:buClr>
                <a:srgbClr val="0F116A"/>
              </a:buClr>
              <a:buSzPct val="120000"/>
              <a:buFont typeface="Wingdings" pitchFamily="2" charset="2"/>
              <a:buChar char="§"/>
            </a:pPr>
            <a:r>
              <a:rPr lang="en-US" altLang="en-US" sz="2200" b="1" dirty="0">
                <a:solidFill>
                  <a:srgbClr val="CC0000"/>
                </a:solidFill>
              </a:rPr>
              <a:t>mutant</a:t>
            </a:r>
            <a:r>
              <a:rPr lang="en-US" altLang="en-US" sz="2200" b="1" dirty="0">
                <a:solidFill>
                  <a:srgbClr val="0F116A"/>
                </a:solidFill>
              </a:rPr>
              <a:t> trait is </a:t>
            </a:r>
            <a:r>
              <a:rPr lang="en-US" altLang="en-US" sz="2200" b="1" u="sng" dirty="0">
                <a:solidFill>
                  <a:srgbClr val="CC0000"/>
                </a:solidFill>
              </a:rPr>
              <a:t>DOMINANT</a:t>
            </a:r>
          </a:p>
        </p:txBody>
      </p:sp>
      <p:grpSp>
        <p:nvGrpSpPr>
          <p:cNvPr id="5" name="Group 18">
            <a:extLst>
              <a:ext uri="{FF2B5EF4-FFF2-40B4-BE49-F238E27FC236}">
                <a16:creationId xmlns:a16="http://schemas.microsoft.com/office/drawing/2014/main" id="{05E68632-CC6A-C74E-B9DC-4C54C9DB1B76}"/>
              </a:ext>
            </a:extLst>
          </p:cNvPr>
          <p:cNvGrpSpPr>
            <a:grpSpLocks/>
          </p:cNvGrpSpPr>
          <p:nvPr/>
        </p:nvGrpSpPr>
        <p:grpSpPr bwMode="auto">
          <a:xfrm>
            <a:off x="1295400" y="5403850"/>
            <a:ext cx="838200" cy="838200"/>
            <a:chOff x="1248" y="1824"/>
            <a:chExt cx="528" cy="528"/>
          </a:xfrm>
        </p:grpSpPr>
        <p:sp>
          <p:nvSpPr>
            <p:cNvPr id="95267" name="Oval 19">
              <a:extLst>
                <a:ext uri="{FF2B5EF4-FFF2-40B4-BE49-F238E27FC236}">
                  <a16:creationId xmlns:a16="http://schemas.microsoft.com/office/drawing/2014/main" id="{1B165E40-CE76-5048-9A4F-AB1E8E6A9EC9}"/>
                </a:ext>
              </a:extLst>
            </p:cNvPr>
            <p:cNvSpPr>
              <a:spLocks noChangeArrowheads="1"/>
            </p:cNvSpPr>
            <p:nvPr/>
          </p:nvSpPr>
          <p:spPr bwMode="auto">
            <a:xfrm>
              <a:off x="1248" y="1824"/>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95268" name="Group 20">
              <a:extLst>
                <a:ext uri="{FF2B5EF4-FFF2-40B4-BE49-F238E27FC236}">
                  <a16:creationId xmlns:a16="http://schemas.microsoft.com/office/drawing/2014/main" id="{286BA242-7703-1040-AC20-AB980C1708CD}"/>
                </a:ext>
              </a:extLst>
            </p:cNvPr>
            <p:cNvGrpSpPr>
              <a:grpSpLocks/>
            </p:cNvGrpSpPr>
            <p:nvPr/>
          </p:nvGrpSpPr>
          <p:grpSpPr bwMode="auto">
            <a:xfrm>
              <a:off x="1416" y="1896"/>
              <a:ext cx="192" cy="384"/>
              <a:chOff x="720" y="1920"/>
              <a:chExt cx="192" cy="384"/>
            </a:xfrm>
          </p:grpSpPr>
          <p:sp>
            <p:nvSpPr>
              <p:cNvPr id="95269" name="AutoShape 21">
                <a:extLst>
                  <a:ext uri="{FF2B5EF4-FFF2-40B4-BE49-F238E27FC236}">
                    <a16:creationId xmlns:a16="http://schemas.microsoft.com/office/drawing/2014/main" id="{9BC65584-A716-EF46-8EB1-CF5368AC6356}"/>
                  </a:ext>
                </a:extLst>
              </p:cNvPr>
              <p:cNvSpPr>
                <a:spLocks noChangeArrowheads="1"/>
              </p:cNvSpPr>
              <p:nvPr/>
            </p:nvSpPr>
            <p:spPr bwMode="auto">
              <a:xfrm>
                <a:off x="720" y="1920"/>
                <a:ext cx="48" cy="384"/>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70" name="AutoShape 22">
                <a:extLst>
                  <a:ext uri="{FF2B5EF4-FFF2-40B4-BE49-F238E27FC236}">
                    <a16:creationId xmlns:a16="http://schemas.microsoft.com/office/drawing/2014/main" id="{B2B7CB98-6786-194F-9A5F-6035BFBFF1D1}"/>
                  </a:ext>
                </a:extLst>
              </p:cNvPr>
              <p:cNvSpPr>
                <a:spLocks noChangeArrowheads="1"/>
              </p:cNvSpPr>
              <p:nvPr/>
            </p:nvSpPr>
            <p:spPr bwMode="auto">
              <a:xfrm>
                <a:off x="864" y="1920"/>
                <a:ext cx="48" cy="384"/>
              </a:xfrm>
              <a:prstGeom prst="roundRect">
                <a:avLst>
                  <a:gd name="adj" fmla="val 16667"/>
                </a:avLst>
              </a:prstGeom>
              <a:solidFill>
                <a:srgbClr val="008405"/>
              </a:solidFill>
              <a:ln w="9525">
                <a:solidFill>
                  <a:srgbClr val="008405"/>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563223" name="Rectangle 23">
            <a:extLst>
              <a:ext uri="{FF2B5EF4-FFF2-40B4-BE49-F238E27FC236}">
                <a16:creationId xmlns:a16="http://schemas.microsoft.com/office/drawing/2014/main" id="{02A8A761-11C3-3845-ADF3-411C4F3C76F5}"/>
              </a:ext>
            </a:extLst>
          </p:cNvPr>
          <p:cNvSpPr>
            <a:spLocks noChangeArrowheads="1"/>
          </p:cNvSpPr>
          <p:nvPr/>
        </p:nvSpPr>
        <p:spPr bwMode="auto">
          <a:xfrm>
            <a:off x="2206625" y="5370513"/>
            <a:ext cx="394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indent="-228600">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lnSpc>
                <a:spcPct val="90000"/>
              </a:lnSpc>
              <a:spcBef>
                <a:spcPct val="20000"/>
              </a:spcBef>
              <a:buClr>
                <a:srgbClr val="0F116A"/>
              </a:buClr>
              <a:buSzPct val="120000"/>
              <a:buFont typeface="Wingdings" pitchFamily="2" charset="2"/>
              <a:buNone/>
            </a:pPr>
            <a:r>
              <a:rPr lang="en-US" altLang="en-US" sz="2200" b="1">
                <a:solidFill>
                  <a:srgbClr val="0F116A"/>
                </a:solidFill>
              </a:rPr>
              <a:t>= </a:t>
            </a:r>
            <a:r>
              <a:rPr lang="en-US" altLang="en-US" sz="2200" b="1" u="sng">
                <a:solidFill>
                  <a:srgbClr val="008405"/>
                </a:solidFill>
              </a:rPr>
              <a:t>100% functional structure</a:t>
            </a:r>
            <a:endParaRPr lang="en-US" altLang="en-US" sz="2200" b="1">
              <a:solidFill>
                <a:srgbClr val="0F116A"/>
              </a:solidFill>
            </a:endParaRPr>
          </a:p>
          <a:p>
            <a:pPr lvl="1" algn="l" eaLnBrk="1" hangingPunct="1">
              <a:lnSpc>
                <a:spcPct val="90000"/>
              </a:lnSpc>
              <a:spcBef>
                <a:spcPct val="20000"/>
              </a:spcBef>
              <a:buClr>
                <a:srgbClr val="0F116A"/>
              </a:buClr>
              <a:buSzPct val="120000"/>
              <a:buFont typeface="Wingdings" pitchFamily="2" charset="2"/>
              <a:buChar char="§"/>
            </a:pPr>
            <a:r>
              <a:rPr lang="en-US" altLang="en-US" sz="2200" b="1">
                <a:solidFill>
                  <a:srgbClr val="008405"/>
                </a:solidFill>
              </a:rPr>
              <a:t>normal</a:t>
            </a:r>
            <a:r>
              <a:rPr lang="en-US" altLang="en-US" sz="2200" b="1">
                <a:solidFill>
                  <a:srgbClr val="0F116A"/>
                </a:solidFill>
              </a:rPr>
              <a:t> trait is expressed</a:t>
            </a:r>
          </a:p>
        </p:txBody>
      </p:sp>
      <p:grpSp>
        <p:nvGrpSpPr>
          <p:cNvPr id="7" name="Group 24">
            <a:extLst>
              <a:ext uri="{FF2B5EF4-FFF2-40B4-BE49-F238E27FC236}">
                <a16:creationId xmlns:a16="http://schemas.microsoft.com/office/drawing/2014/main" id="{7FCCDF80-6E5D-1544-A2C5-496C8E89074D}"/>
              </a:ext>
            </a:extLst>
          </p:cNvPr>
          <p:cNvGrpSpPr>
            <a:grpSpLocks/>
          </p:cNvGrpSpPr>
          <p:nvPr/>
        </p:nvGrpSpPr>
        <p:grpSpPr bwMode="auto">
          <a:xfrm>
            <a:off x="6643688" y="4008438"/>
            <a:ext cx="1752600" cy="838200"/>
            <a:chOff x="4080" y="1392"/>
            <a:chExt cx="1104" cy="528"/>
          </a:xfrm>
        </p:grpSpPr>
        <p:grpSp>
          <p:nvGrpSpPr>
            <p:cNvPr id="95263" name="Group 25">
              <a:extLst>
                <a:ext uri="{FF2B5EF4-FFF2-40B4-BE49-F238E27FC236}">
                  <a16:creationId xmlns:a16="http://schemas.microsoft.com/office/drawing/2014/main" id="{91565274-BC9C-8943-BC83-97EFD55BAE57}"/>
                </a:ext>
              </a:extLst>
            </p:cNvPr>
            <p:cNvGrpSpPr>
              <a:grpSpLocks/>
            </p:cNvGrpSpPr>
            <p:nvPr/>
          </p:nvGrpSpPr>
          <p:grpSpPr bwMode="auto">
            <a:xfrm>
              <a:off x="4656" y="1392"/>
              <a:ext cx="528" cy="528"/>
              <a:chOff x="4896" y="432"/>
              <a:chExt cx="528" cy="528"/>
            </a:xfrm>
          </p:grpSpPr>
          <p:sp>
            <p:nvSpPr>
              <p:cNvPr id="95265" name="Oval 26">
                <a:extLst>
                  <a:ext uri="{FF2B5EF4-FFF2-40B4-BE49-F238E27FC236}">
                    <a16:creationId xmlns:a16="http://schemas.microsoft.com/office/drawing/2014/main" id="{2C875BC1-3631-C741-B6E3-1DA27E456D47}"/>
                  </a:ext>
                </a:extLst>
              </p:cNvPr>
              <p:cNvSpPr>
                <a:spLocks noChangeArrowheads="1"/>
              </p:cNvSpPr>
              <p:nvPr/>
            </p:nvSpPr>
            <p:spPr bwMode="auto">
              <a:xfrm>
                <a:off x="4896" y="432"/>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66" name="Rectangle 27">
                <a:extLst>
                  <a:ext uri="{FF2B5EF4-FFF2-40B4-BE49-F238E27FC236}">
                    <a16:creationId xmlns:a16="http://schemas.microsoft.com/office/drawing/2014/main" id="{73FEA760-8941-D040-9AD3-7EE47E1EB71A}"/>
                  </a:ext>
                </a:extLst>
              </p:cNvPr>
              <p:cNvSpPr>
                <a:spLocks noChangeArrowheads="1"/>
              </p:cNvSpPr>
              <p:nvPr/>
            </p:nvSpPr>
            <p:spPr bwMode="auto">
              <a:xfrm>
                <a:off x="4929" y="523"/>
                <a:ext cx="46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AA</a:t>
                </a:r>
                <a:endParaRPr lang="en-US" altLang="en-US" sz="3000" b="1">
                  <a:solidFill>
                    <a:schemeClr val="tx2"/>
                  </a:solidFill>
                </a:endParaRPr>
              </a:p>
            </p:txBody>
          </p:sp>
        </p:grpSp>
        <p:sp>
          <p:nvSpPr>
            <p:cNvPr id="95264" name="AutoShape 28">
              <a:extLst>
                <a:ext uri="{FF2B5EF4-FFF2-40B4-BE49-F238E27FC236}">
                  <a16:creationId xmlns:a16="http://schemas.microsoft.com/office/drawing/2014/main" id="{A879B82F-7996-9A47-97D1-72771BA2D8EB}"/>
                </a:ext>
              </a:extLst>
            </p:cNvPr>
            <p:cNvSpPr>
              <a:spLocks noChangeArrowheads="1"/>
            </p:cNvSpPr>
            <p:nvPr/>
          </p:nvSpPr>
          <p:spPr bwMode="auto">
            <a:xfrm>
              <a:off x="4080" y="1608"/>
              <a:ext cx="480" cy="96"/>
            </a:xfrm>
            <a:prstGeom prst="rightArrow">
              <a:avLst>
                <a:gd name="adj1" fmla="val 50000"/>
                <a:gd name="adj2" fmla="val 125000"/>
              </a:avLst>
            </a:prstGeom>
            <a:solidFill>
              <a:srgbClr val="FFCC18"/>
            </a:solidFill>
            <a:ln w="952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9" name="Group 29">
            <a:extLst>
              <a:ext uri="{FF2B5EF4-FFF2-40B4-BE49-F238E27FC236}">
                <a16:creationId xmlns:a16="http://schemas.microsoft.com/office/drawing/2014/main" id="{DA38EEF0-B5DB-A44F-A2E5-7BB0799DC712}"/>
              </a:ext>
            </a:extLst>
          </p:cNvPr>
          <p:cNvGrpSpPr>
            <a:grpSpLocks/>
          </p:cNvGrpSpPr>
          <p:nvPr/>
        </p:nvGrpSpPr>
        <p:grpSpPr bwMode="auto">
          <a:xfrm>
            <a:off x="6643688" y="2538413"/>
            <a:ext cx="1752600" cy="838200"/>
            <a:chOff x="4080" y="1392"/>
            <a:chExt cx="1104" cy="528"/>
          </a:xfrm>
        </p:grpSpPr>
        <p:grpSp>
          <p:nvGrpSpPr>
            <p:cNvPr id="95259" name="Group 30">
              <a:extLst>
                <a:ext uri="{FF2B5EF4-FFF2-40B4-BE49-F238E27FC236}">
                  <a16:creationId xmlns:a16="http://schemas.microsoft.com/office/drawing/2014/main" id="{A85A1BB7-1FFF-F140-AF2F-6A5CA19BCB1E}"/>
                </a:ext>
              </a:extLst>
            </p:cNvPr>
            <p:cNvGrpSpPr>
              <a:grpSpLocks/>
            </p:cNvGrpSpPr>
            <p:nvPr/>
          </p:nvGrpSpPr>
          <p:grpSpPr bwMode="auto">
            <a:xfrm>
              <a:off x="4656" y="1392"/>
              <a:ext cx="528" cy="528"/>
              <a:chOff x="4896" y="432"/>
              <a:chExt cx="528" cy="528"/>
            </a:xfrm>
          </p:grpSpPr>
          <p:sp>
            <p:nvSpPr>
              <p:cNvPr id="95261" name="Oval 31">
                <a:extLst>
                  <a:ext uri="{FF2B5EF4-FFF2-40B4-BE49-F238E27FC236}">
                    <a16:creationId xmlns:a16="http://schemas.microsoft.com/office/drawing/2014/main" id="{568F20FF-66C7-A149-8307-0D0BF913C0CC}"/>
                  </a:ext>
                </a:extLst>
              </p:cNvPr>
              <p:cNvSpPr>
                <a:spLocks noChangeArrowheads="1"/>
              </p:cNvSpPr>
              <p:nvPr/>
            </p:nvSpPr>
            <p:spPr bwMode="auto">
              <a:xfrm>
                <a:off x="4896" y="432"/>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62" name="Rectangle 32">
                <a:extLst>
                  <a:ext uri="{FF2B5EF4-FFF2-40B4-BE49-F238E27FC236}">
                    <a16:creationId xmlns:a16="http://schemas.microsoft.com/office/drawing/2014/main" id="{D510891A-CA46-A341-B65B-A83C88644F7A}"/>
                  </a:ext>
                </a:extLst>
              </p:cNvPr>
              <p:cNvSpPr>
                <a:spLocks noChangeArrowheads="1"/>
              </p:cNvSpPr>
              <p:nvPr/>
            </p:nvSpPr>
            <p:spPr bwMode="auto">
              <a:xfrm>
                <a:off x="4949" y="523"/>
                <a:ext cx="42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Aa</a:t>
                </a:r>
                <a:endParaRPr lang="en-US" altLang="en-US" sz="3000" b="1">
                  <a:solidFill>
                    <a:schemeClr val="tx2"/>
                  </a:solidFill>
                </a:endParaRPr>
              </a:p>
            </p:txBody>
          </p:sp>
        </p:grpSp>
        <p:sp>
          <p:nvSpPr>
            <p:cNvPr id="95260" name="AutoShape 33">
              <a:extLst>
                <a:ext uri="{FF2B5EF4-FFF2-40B4-BE49-F238E27FC236}">
                  <a16:creationId xmlns:a16="http://schemas.microsoft.com/office/drawing/2014/main" id="{8510A2E5-8FCB-1040-AD35-4093E6CDFCB1}"/>
                </a:ext>
              </a:extLst>
            </p:cNvPr>
            <p:cNvSpPr>
              <a:spLocks noChangeArrowheads="1"/>
            </p:cNvSpPr>
            <p:nvPr/>
          </p:nvSpPr>
          <p:spPr bwMode="auto">
            <a:xfrm>
              <a:off x="4080" y="1608"/>
              <a:ext cx="480" cy="96"/>
            </a:xfrm>
            <a:prstGeom prst="rightArrow">
              <a:avLst>
                <a:gd name="adj1" fmla="val 50000"/>
                <a:gd name="adj2" fmla="val 125000"/>
              </a:avLst>
            </a:prstGeom>
            <a:solidFill>
              <a:srgbClr val="FFCC18"/>
            </a:solidFill>
            <a:ln w="952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11" name="Group 34">
            <a:extLst>
              <a:ext uri="{FF2B5EF4-FFF2-40B4-BE49-F238E27FC236}">
                <a16:creationId xmlns:a16="http://schemas.microsoft.com/office/drawing/2014/main" id="{EC118B46-5696-8E41-BB40-BA47079707A6}"/>
              </a:ext>
            </a:extLst>
          </p:cNvPr>
          <p:cNvGrpSpPr>
            <a:grpSpLocks/>
          </p:cNvGrpSpPr>
          <p:nvPr/>
        </p:nvGrpSpPr>
        <p:grpSpPr bwMode="auto">
          <a:xfrm>
            <a:off x="6643688" y="5403850"/>
            <a:ext cx="1752600" cy="838200"/>
            <a:chOff x="4080" y="1392"/>
            <a:chExt cx="1104" cy="528"/>
          </a:xfrm>
        </p:grpSpPr>
        <p:grpSp>
          <p:nvGrpSpPr>
            <p:cNvPr id="95255" name="Group 35">
              <a:extLst>
                <a:ext uri="{FF2B5EF4-FFF2-40B4-BE49-F238E27FC236}">
                  <a16:creationId xmlns:a16="http://schemas.microsoft.com/office/drawing/2014/main" id="{0B0A8669-A418-CE4D-BB04-1AE4AAAB556E}"/>
                </a:ext>
              </a:extLst>
            </p:cNvPr>
            <p:cNvGrpSpPr>
              <a:grpSpLocks/>
            </p:cNvGrpSpPr>
            <p:nvPr/>
          </p:nvGrpSpPr>
          <p:grpSpPr bwMode="auto">
            <a:xfrm>
              <a:off x="4656" y="1392"/>
              <a:ext cx="528" cy="528"/>
              <a:chOff x="4896" y="432"/>
              <a:chExt cx="528" cy="528"/>
            </a:xfrm>
          </p:grpSpPr>
          <p:sp>
            <p:nvSpPr>
              <p:cNvPr id="95257" name="Oval 36">
                <a:extLst>
                  <a:ext uri="{FF2B5EF4-FFF2-40B4-BE49-F238E27FC236}">
                    <a16:creationId xmlns:a16="http://schemas.microsoft.com/office/drawing/2014/main" id="{548E41EA-02B1-2A42-83AA-F4A03562B81E}"/>
                  </a:ext>
                </a:extLst>
              </p:cNvPr>
              <p:cNvSpPr>
                <a:spLocks noChangeArrowheads="1"/>
              </p:cNvSpPr>
              <p:nvPr/>
            </p:nvSpPr>
            <p:spPr bwMode="auto">
              <a:xfrm>
                <a:off x="4896" y="432"/>
                <a:ext cx="528" cy="528"/>
              </a:xfrm>
              <a:prstGeom prst="ellipse">
                <a:avLst/>
              </a:prstGeom>
              <a:solidFill>
                <a:schemeClr val="bg2"/>
              </a:solidFill>
              <a:ln w="9525">
                <a:solidFill>
                  <a:schemeClr val="bg2"/>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58" name="Rectangle 37">
                <a:extLst>
                  <a:ext uri="{FF2B5EF4-FFF2-40B4-BE49-F238E27FC236}">
                    <a16:creationId xmlns:a16="http://schemas.microsoft.com/office/drawing/2014/main" id="{7F0F4347-802A-A148-9134-75FEA28CCE7D}"/>
                  </a:ext>
                </a:extLst>
              </p:cNvPr>
              <p:cNvSpPr>
                <a:spLocks noChangeArrowheads="1"/>
              </p:cNvSpPr>
              <p:nvPr/>
            </p:nvSpPr>
            <p:spPr bwMode="auto">
              <a:xfrm>
                <a:off x="4969" y="523"/>
                <a:ext cx="38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3000" b="1">
                    <a:solidFill>
                      <a:srgbClr val="000000"/>
                    </a:solidFill>
                  </a:rPr>
                  <a:t>aa</a:t>
                </a:r>
                <a:endParaRPr lang="en-US" altLang="en-US" sz="3000" b="1">
                  <a:solidFill>
                    <a:schemeClr val="tx2"/>
                  </a:solidFill>
                </a:endParaRPr>
              </a:p>
            </p:txBody>
          </p:sp>
        </p:grpSp>
        <p:sp>
          <p:nvSpPr>
            <p:cNvPr id="95256" name="AutoShape 38">
              <a:extLst>
                <a:ext uri="{FF2B5EF4-FFF2-40B4-BE49-F238E27FC236}">
                  <a16:creationId xmlns:a16="http://schemas.microsoft.com/office/drawing/2014/main" id="{B10DD146-467D-B847-BAFD-296E21C18316}"/>
                </a:ext>
              </a:extLst>
            </p:cNvPr>
            <p:cNvSpPr>
              <a:spLocks noChangeArrowheads="1"/>
            </p:cNvSpPr>
            <p:nvPr/>
          </p:nvSpPr>
          <p:spPr bwMode="auto">
            <a:xfrm>
              <a:off x="4080" y="1608"/>
              <a:ext cx="480" cy="96"/>
            </a:xfrm>
            <a:prstGeom prst="rightArrow">
              <a:avLst>
                <a:gd name="adj1" fmla="val 50000"/>
                <a:gd name="adj2" fmla="val 125000"/>
              </a:avLst>
            </a:prstGeom>
            <a:solidFill>
              <a:srgbClr val="FFCC18"/>
            </a:solidFill>
            <a:ln w="9525">
              <a:solidFill>
                <a:srgbClr val="FFCC18"/>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563239" name="Rectangle 39">
            <a:extLst>
              <a:ext uri="{FF2B5EF4-FFF2-40B4-BE49-F238E27FC236}">
                <a16:creationId xmlns:a16="http://schemas.microsoft.com/office/drawing/2014/main" id="{21E3D51E-1B04-4348-93F6-B9E00AFC76C4}"/>
              </a:ext>
            </a:extLst>
          </p:cNvPr>
          <p:cNvSpPr>
            <a:spLocks noChangeArrowheads="1"/>
          </p:cNvSpPr>
          <p:nvPr/>
        </p:nvSpPr>
        <p:spPr bwMode="auto">
          <a:xfrm>
            <a:off x="28575" y="5654675"/>
            <a:ext cx="1252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homozygous</a:t>
            </a:r>
          </a:p>
        </p:txBody>
      </p:sp>
      <p:sp>
        <p:nvSpPr>
          <p:cNvPr id="563240" name="Rectangle 40">
            <a:extLst>
              <a:ext uri="{FF2B5EF4-FFF2-40B4-BE49-F238E27FC236}">
                <a16:creationId xmlns:a16="http://schemas.microsoft.com/office/drawing/2014/main" id="{02C6E693-EBD7-4745-84B1-3CED8FE71935}"/>
              </a:ext>
            </a:extLst>
          </p:cNvPr>
          <p:cNvSpPr>
            <a:spLocks noChangeArrowheads="1"/>
          </p:cNvSpPr>
          <p:nvPr/>
        </p:nvSpPr>
        <p:spPr bwMode="auto">
          <a:xfrm>
            <a:off x="28575" y="4252913"/>
            <a:ext cx="12525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homozygous</a:t>
            </a:r>
          </a:p>
        </p:txBody>
      </p:sp>
      <p:sp>
        <p:nvSpPr>
          <p:cNvPr id="563241" name="Rectangle 41">
            <a:extLst>
              <a:ext uri="{FF2B5EF4-FFF2-40B4-BE49-F238E27FC236}">
                <a16:creationId xmlns:a16="http://schemas.microsoft.com/office/drawing/2014/main" id="{2EEBEB5C-2273-3A4C-907C-36C6053BDF9C}"/>
              </a:ext>
            </a:extLst>
          </p:cNvPr>
          <p:cNvSpPr>
            <a:spLocks noChangeArrowheads="1"/>
          </p:cNvSpPr>
          <p:nvPr/>
        </p:nvSpPr>
        <p:spPr bwMode="auto">
          <a:xfrm>
            <a:off x="28575" y="2759075"/>
            <a:ext cx="132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600" b="1" u="sng">
                <a:solidFill>
                  <a:srgbClr val="000000"/>
                </a:solidFill>
              </a:rPr>
              <a:t>heterozygous</a:t>
            </a:r>
          </a:p>
        </p:txBody>
      </p:sp>
      <p:sp>
        <p:nvSpPr>
          <p:cNvPr id="563242" name="Rectangle 42">
            <a:extLst>
              <a:ext uri="{FF2B5EF4-FFF2-40B4-BE49-F238E27FC236}">
                <a16:creationId xmlns:a16="http://schemas.microsoft.com/office/drawing/2014/main" id="{EB73F046-D522-8A47-8970-3F68DB91E929}"/>
              </a:ext>
            </a:extLst>
          </p:cNvPr>
          <p:cNvSpPr>
            <a:spLocks noChangeArrowheads="1"/>
          </p:cNvSpPr>
          <p:nvPr/>
        </p:nvSpPr>
        <p:spPr bwMode="auto">
          <a:xfrm>
            <a:off x="193675" y="5880100"/>
            <a:ext cx="927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recessive</a:t>
            </a:r>
          </a:p>
        </p:txBody>
      </p:sp>
      <p:sp>
        <p:nvSpPr>
          <p:cNvPr id="563243" name="Rectangle 43">
            <a:extLst>
              <a:ext uri="{FF2B5EF4-FFF2-40B4-BE49-F238E27FC236}">
                <a16:creationId xmlns:a16="http://schemas.microsoft.com/office/drawing/2014/main" id="{951AC466-3752-9B49-B937-BC8F2F7B720C}"/>
              </a:ext>
            </a:extLst>
          </p:cNvPr>
          <p:cNvSpPr>
            <a:spLocks noChangeArrowheads="1"/>
          </p:cNvSpPr>
          <p:nvPr/>
        </p:nvSpPr>
        <p:spPr bwMode="auto">
          <a:xfrm>
            <a:off x="206375" y="4498975"/>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b="1" u="sng">
                <a:solidFill>
                  <a:srgbClr val="000000"/>
                </a:solidFill>
              </a:rPr>
              <a:t>dominant</a:t>
            </a:r>
          </a:p>
        </p:txBody>
      </p:sp>
      <p:sp>
        <p:nvSpPr>
          <p:cNvPr id="563244" name="Rectangle 44">
            <a:extLst>
              <a:ext uri="{FF2B5EF4-FFF2-40B4-BE49-F238E27FC236}">
                <a16:creationId xmlns:a16="http://schemas.microsoft.com/office/drawing/2014/main" id="{01327955-9649-C64C-BDBB-DB40D82FB3D7}"/>
              </a:ext>
            </a:extLst>
          </p:cNvPr>
          <p:cNvSpPr>
            <a:spLocks noChangeArrowheads="1"/>
          </p:cNvSpPr>
          <p:nvPr/>
        </p:nvSpPr>
        <p:spPr bwMode="auto">
          <a:xfrm>
            <a:off x="1131888" y="6502400"/>
            <a:ext cx="6969125" cy="334963"/>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u="sng">
                <a:solidFill>
                  <a:srgbClr val="CC0000"/>
                </a:solidFill>
              </a:rPr>
              <a:t>example</a:t>
            </a:r>
            <a:r>
              <a:rPr lang="en-US" altLang="en-US" sz="2200" b="1">
                <a:solidFill>
                  <a:srgbClr val="CC0000"/>
                </a:solidFill>
              </a:rPr>
              <a:t>:</a:t>
            </a:r>
            <a:r>
              <a:rPr lang="en-US" altLang="en-US" sz="2200" b="1">
                <a:solidFill>
                  <a:srgbClr val="0F116A"/>
                </a:solidFill>
              </a:rPr>
              <a:t> malformed channel protein, “stuck open”</a:t>
            </a:r>
          </a:p>
        </p:txBody>
      </p:sp>
      <p:sp>
        <p:nvSpPr>
          <p:cNvPr id="563245" name="Rectangle 45">
            <a:extLst>
              <a:ext uri="{FF2B5EF4-FFF2-40B4-BE49-F238E27FC236}">
                <a16:creationId xmlns:a16="http://schemas.microsoft.com/office/drawing/2014/main" id="{554E23D7-9EF5-AF4D-A89B-F8144403F1FD}"/>
              </a:ext>
            </a:extLst>
          </p:cNvPr>
          <p:cNvSpPr>
            <a:spLocks noChangeArrowheads="1"/>
          </p:cNvSpPr>
          <p:nvPr/>
        </p:nvSpPr>
        <p:spPr bwMode="auto">
          <a:xfrm>
            <a:off x="1127125" y="6523038"/>
            <a:ext cx="6956425" cy="334962"/>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200" b="1" u="sng">
                <a:solidFill>
                  <a:srgbClr val="CC0000"/>
                </a:solidFill>
              </a:rPr>
              <a:t>example</a:t>
            </a:r>
            <a:r>
              <a:rPr lang="en-US" altLang="en-US" sz="2200" b="1">
                <a:solidFill>
                  <a:srgbClr val="CC0000"/>
                </a:solidFill>
              </a:rPr>
              <a:t>:</a:t>
            </a:r>
            <a:r>
              <a:rPr lang="en-US" altLang="en-US" sz="2200" b="1">
                <a:solidFill>
                  <a:srgbClr val="0F116A"/>
                </a:solidFill>
              </a:rPr>
              <a:t> malformed receptor protein, “stuck on”</a:t>
            </a:r>
          </a:p>
        </p:txBody>
      </p:sp>
    </p:spTree>
    <p:extLst>
      <p:ext uri="{BB962C8B-B14F-4D97-AF65-F5344CB8AC3E}">
        <p14:creationId xmlns:p14="http://schemas.microsoft.com/office/powerpoint/2010/main" val="2426255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Vibro Up"/>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63239">
                                            <p:txEl>
                                              <p:pRg st="0" end="0"/>
                                            </p:txEl>
                                          </p:spTgt>
                                        </p:tgtEl>
                                        <p:attrNameLst>
                                          <p:attrName>style.visibility</p:attrName>
                                        </p:attrNameLst>
                                      </p:cBhvr>
                                      <p:to>
                                        <p:strVal val="visible"/>
                                      </p:to>
                                    </p:set>
                                    <p:animEffect transition="in" filter="wipe(left)">
                                      <p:cBhvr>
                                        <p:cTn id="13" dur="500"/>
                                        <p:tgtEl>
                                          <p:spTgt spid="563239">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4" name="Pencil Check"/>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63223">
                                            <p:txEl>
                                              <p:pRg st="0" end="0"/>
                                            </p:txEl>
                                          </p:spTgt>
                                        </p:tgtEl>
                                        <p:attrNameLst>
                                          <p:attrName>style.visibility</p:attrName>
                                        </p:attrNameLst>
                                      </p:cBhvr>
                                      <p:to>
                                        <p:strVal val="visible"/>
                                      </p:to>
                                    </p:set>
                                    <p:anim calcmode="lin" valueType="num">
                                      <p:cBhvr additive="base">
                                        <p:cTn id="18" dur="500" fill="hold"/>
                                        <p:tgtEl>
                                          <p:spTgt spid="563223">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632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63223">
                                            <p:txEl>
                                              <p:pRg st="1" end="1"/>
                                            </p:txEl>
                                          </p:spTgt>
                                        </p:tgtEl>
                                        <p:attrNameLst>
                                          <p:attrName>style.visibility</p:attrName>
                                        </p:attrNameLst>
                                      </p:cBhvr>
                                      <p:to>
                                        <p:strVal val="visible"/>
                                      </p:to>
                                    </p:set>
                                    <p:anim calcmode="lin" valueType="num">
                                      <p:cBhvr additive="base">
                                        <p:cTn id="24" dur="500" fill="hold"/>
                                        <p:tgtEl>
                                          <p:spTgt spid="563223">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632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Whoosh"/>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Vibro Up"/>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63240">
                                            <p:txEl>
                                              <p:pRg st="0" end="0"/>
                                            </p:txEl>
                                          </p:spTgt>
                                        </p:tgtEl>
                                        <p:attrNameLst>
                                          <p:attrName>style.visibility</p:attrName>
                                        </p:attrNameLst>
                                      </p:cBhvr>
                                      <p:to>
                                        <p:strVal val="visible"/>
                                      </p:to>
                                    </p:set>
                                    <p:animEffect transition="in" filter="wipe(left)">
                                      <p:cBhvr>
                                        <p:cTn id="36" dur="500"/>
                                        <p:tgtEl>
                                          <p:spTgt spid="563240">
                                            <p:txEl>
                                              <p:pRg st="0" end="0"/>
                                            </p:txEl>
                                          </p:spTgt>
                                        </p:tgtEl>
                                      </p:cBhvr>
                                    </p:animEffect>
                                  </p:childTnLst>
                                  <p:subTnLst>
                                    <p:audio>
                                      <p:cMediaNode>
                                        <p:cTn display="0" masterRel="sameClick">
                                          <p:stCondLst>
                                            <p:cond evt="begin" delay="0">
                                              <p:tn val="34"/>
                                            </p:cond>
                                          </p:stCondLst>
                                          <p:endCondLst>
                                            <p:cond evt="onStopAudio" delay="0">
                                              <p:tgtEl>
                                                <p:sldTgt/>
                                              </p:tgtEl>
                                            </p:cond>
                                          </p:endCondLst>
                                        </p:cTn>
                                        <p:tgtEl>
                                          <p:sndTgt r:embed="rId4" name="Pencil Check"/>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63212">
                                            <p:txEl>
                                              <p:pRg st="0" end="0"/>
                                            </p:txEl>
                                          </p:spTgt>
                                        </p:tgtEl>
                                        <p:attrNameLst>
                                          <p:attrName>style.visibility</p:attrName>
                                        </p:attrNameLst>
                                      </p:cBhvr>
                                      <p:to>
                                        <p:strVal val="visible"/>
                                      </p:to>
                                    </p:set>
                                    <p:anim calcmode="lin" valueType="num">
                                      <p:cBhvr additive="base">
                                        <p:cTn id="41" dur="500" fill="hold"/>
                                        <p:tgtEl>
                                          <p:spTgt spid="563212">
                                            <p:txEl>
                                              <p:pRg st="0" end="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632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Whoosh"/>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63244"/>
                                        </p:tgtEl>
                                        <p:attrNameLst>
                                          <p:attrName>style.visibility</p:attrName>
                                        </p:attrNameLst>
                                      </p:cBhvr>
                                      <p:to>
                                        <p:strVal val="visible"/>
                                      </p:to>
                                    </p:set>
                                    <p:anim calcmode="lin" valueType="num">
                                      <p:cBhvr additive="base">
                                        <p:cTn id="47" dur="500" fill="hold"/>
                                        <p:tgtEl>
                                          <p:spTgt spid="563244"/>
                                        </p:tgtEl>
                                        <p:attrNameLst>
                                          <p:attrName>ppt_x</p:attrName>
                                        </p:attrNameLst>
                                      </p:cBhvr>
                                      <p:tavLst>
                                        <p:tav tm="0">
                                          <p:val>
                                            <p:strVal val="0-#ppt_w/2"/>
                                          </p:val>
                                        </p:tav>
                                        <p:tav tm="100000">
                                          <p:val>
                                            <p:strVal val="#ppt_x"/>
                                          </p:val>
                                        </p:tav>
                                      </p:tavLst>
                                    </p:anim>
                                    <p:anim calcmode="lin" valueType="num">
                                      <p:cBhvr additive="base">
                                        <p:cTn id="48" dur="500" fill="hold"/>
                                        <p:tgtEl>
                                          <p:spTgt spid="563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tring"/>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63245"/>
                                        </p:tgtEl>
                                        <p:attrNameLst>
                                          <p:attrName>style.visibility</p:attrName>
                                        </p:attrNameLst>
                                      </p:cBhvr>
                                      <p:to>
                                        <p:strVal val="visible"/>
                                      </p:to>
                                    </p:set>
                                    <p:anim calcmode="lin" valueType="num">
                                      <p:cBhvr additive="base">
                                        <p:cTn id="53" dur="500" fill="hold"/>
                                        <p:tgtEl>
                                          <p:spTgt spid="563245"/>
                                        </p:tgtEl>
                                        <p:attrNameLst>
                                          <p:attrName>ppt_x</p:attrName>
                                        </p:attrNameLst>
                                      </p:cBhvr>
                                      <p:tavLst>
                                        <p:tav tm="0">
                                          <p:val>
                                            <p:strVal val="0-#ppt_w/2"/>
                                          </p:val>
                                        </p:tav>
                                        <p:tav tm="100000">
                                          <p:val>
                                            <p:strVal val="#ppt_x"/>
                                          </p:val>
                                        </p:tav>
                                      </p:tavLst>
                                    </p:anim>
                                    <p:anim calcmode="lin" valueType="num">
                                      <p:cBhvr additive="base">
                                        <p:cTn id="54" dur="500" fill="hold"/>
                                        <p:tgtEl>
                                          <p:spTgt spid="563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tring"/>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563212">
                                            <p:txEl>
                                              <p:pRg st="1" end="1"/>
                                            </p:txEl>
                                          </p:spTgt>
                                        </p:tgtEl>
                                        <p:attrNameLst>
                                          <p:attrName>style.visibility</p:attrName>
                                        </p:attrNameLst>
                                      </p:cBhvr>
                                      <p:to>
                                        <p:strVal val="visible"/>
                                      </p:to>
                                    </p:set>
                                    <p:anim calcmode="lin" valueType="num">
                                      <p:cBhvr additive="base">
                                        <p:cTn id="59" dur="500" fill="hold"/>
                                        <p:tgtEl>
                                          <p:spTgt spid="563212">
                                            <p:txEl>
                                              <p:pRg st="1" end="1"/>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56321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Whoosh"/>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Vibro Up"/>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563241">
                                            <p:txEl>
                                              <p:pRg st="0" end="0"/>
                                            </p:txEl>
                                          </p:spTgt>
                                        </p:tgtEl>
                                        <p:attrNameLst>
                                          <p:attrName>style.visibility</p:attrName>
                                        </p:attrNameLst>
                                      </p:cBhvr>
                                      <p:to>
                                        <p:strVal val="visible"/>
                                      </p:to>
                                    </p:set>
                                    <p:animEffect transition="in" filter="wipe(left)">
                                      <p:cBhvr>
                                        <p:cTn id="71" dur="500"/>
                                        <p:tgtEl>
                                          <p:spTgt spid="563241">
                                            <p:txEl>
                                              <p:pRg st="0" end="0"/>
                                            </p:txEl>
                                          </p:spTgt>
                                        </p:tgtEl>
                                      </p:cBhvr>
                                    </p:animEffect>
                                  </p:childTnLst>
                                  <p:subTnLst>
                                    <p:audio>
                                      <p:cMediaNode>
                                        <p:cTn display="0" masterRel="sameClick">
                                          <p:stCondLst>
                                            <p:cond evt="begin" delay="0">
                                              <p:tn val="69"/>
                                            </p:cond>
                                          </p:stCondLst>
                                          <p:endCondLst>
                                            <p:cond evt="onStopAudio" delay="0">
                                              <p:tgtEl>
                                                <p:sldTgt/>
                                              </p:tgtEl>
                                            </p:cond>
                                          </p:endCondLst>
                                        </p:cTn>
                                        <p:tgtEl>
                                          <p:sndTgt r:embed="rId4" name="Pencil Check"/>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563217">
                                            <p:txEl>
                                              <p:pRg st="0" end="0"/>
                                            </p:txEl>
                                          </p:spTgt>
                                        </p:tgtEl>
                                        <p:attrNameLst>
                                          <p:attrName>style.visibility</p:attrName>
                                        </p:attrNameLst>
                                      </p:cBhvr>
                                      <p:to>
                                        <p:strVal val="visible"/>
                                      </p:to>
                                    </p:set>
                                    <p:anim calcmode="lin" valueType="num">
                                      <p:cBhvr additive="base">
                                        <p:cTn id="76" dur="500" fill="hold"/>
                                        <p:tgtEl>
                                          <p:spTgt spid="563217">
                                            <p:txEl>
                                              <p:pRg st="0" end="0"/>
                                            </p:txEl>
                                          </p:spTgt>
                                        </p:tgtEl>
                                        <p:attrNameLst>
                                          <p:attrName>ppt_x</p:attrName>
                                        </p:attrNameLst>
                                      </p:cBhvr>
                                      <p:tavLst>
                                        <p:tav tm="0">
                                          <p:val>
                                            <p:strVal val="0-#ppt_w/2"/>
                                          </p:val>
                                        </p:tav>
                                        <p:tav tm="100000">
                                          <p:val>
                                            <p:strVal val="#ppt_x"/>
                                          </p:val>
                                        </p:tav>
                                      </p:tavLst>
                                    </p:anim>
                                    <p:anim calcmode="lin" valueType="num">
                                      <p:cBhvr additive="base">
                                        <p:cTn id="77" dur="500" fill="hold"/>
                                        <p:tgtEl>
                                          <p:spTgt spid="5632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5" name="Whoosh"/>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wipe(left)">
                                      <p:cBhvr>
                                        <p:cTn id="82" dur="500"/>
                                        <p:tgtEl>
                                          <p:spTgt spid="9"/>
                                        </p:tgtEl>
                                      </p:cBhvr>
                                    </p:animEffect>
                                  </p:childTnLst>
                                  <p:subTnLst>
                                    <p:audio>
                                      <p:cMediaNode>
                                        <p:cTn display="0" masterRel="sameClick">
                                          <p:stCondLst>
                                            <p:cond evt="begin" delay="0">
                                              <p:tn val="80"/>
                                            </p:cond>
                                          </p:stCondLst>
                                          <p:endCondLst>
                                            <p:cond evt="onStopAudio" delay="0">
                                              <p:tgtEl>
                                                <p:sldTgt/>
                                              </p:tgtEl>
                                            </p:cond>
                                          </p:endCondLst>
                                        </p:cTn>
                                        <p:tgtEl>
                                          <p:sndTgt r:embed="rId7" name="Chimes"/>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563217">
                                            <p:txEl>
                                              <p:pRg st="1" end="1"/>
                                            </p:txEl>
                                          </p:spTgt>
                                        </p:tgtEl>
                                        <p:attrNameLst>
                                          <p:attrName>style.visibility</p:attrName>
                                        </p:attrNameLst>
                                      </p:cBhvr>
                                      <p:to>
                                        <p:strVal val="visible"/>
                                      </p:to>
                                    </p:set>
                                    <p:anim calcmode="lin" valueType="num">
                                      <p:cBhvr additive="base">
                                        <p:cTn id="87" dur="500" fill="hold"/>
                                        <p:tgtEl>
                                          <p:spTgt spid="563217">
                                            <p:txEl>
                                              <p:pRg st="1" end="1"/>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56321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5" name="Whoosh"/>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63217">
                                            <p:txEl>
                                              <p:pRg st="2" end="2"/>
                                            </p:txEl>
                                          </p:spTgt>
                                        </p:tgtEl>
                                        <p:attrNameLst>
                                          <p:attrName>style.visibility</p:attrName>
                                        </p:attrNameLst>
                                      </p:cBhvr>
                                      <p:to>
                                        <p:strVal val="visible"/>
                                      </p:to>
                                    </p:set>
                                    <p:anim calcmode="lin" valueType="num">
                                      <p:cBhvr additive="base">
                                        <p:cTn id="93" dur="500" fill="hold"/>
                                        <p:tgtEl>
                                          <p:spTgt spid="563217">
                                            <p:txEl>
                                              <p:pRg st="2" end="2"/>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56321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5" name="Whoosh"/>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563217">
                                            <p:txEl>
                                              <p:pRg st="3" end="3"/>
                                            </p:txEl>
                                          </p:spTgt>
                                        </p:tgtEl>
                                        <p:attrNameLst>
                                          <p:attrName>style.visibility</p:attrName>
                                        </p:attrNameLst>
                                      </p:cBhvr>
                                      <p:to>
                                        <p:strVal val="visible"/>
                                      </p:to>
                                    </p:set>
                                    <p:anim calcmode="lin" valueType="num">
                                      <p:cBhvr additive="base">
                                        <p:cTn id="99" dur="500" fill="hold"/>
                                        <p:tgtEl>
                                          <p:spTgt spid="563217">
                                            <p:txEl>
                                              <p:pRg st="3" end="3"/>
                                            </p:txEl>
                                          </p:spTgt>
                                        </p:tgtEl>
                                        <p:attrNameLst>
                                          <p:attrName>ppt_x</p:attrName>
                                        </p:attrNameLst>
                                      </p:cBhvr>
                                      <p:tavLst>
                                        <p:tav tm="0">
                                          <p:val>
                                            <p:strVal val="0-#ppt_w/2"/>
                                          </p:val>
                                        </p:tav>
                                        <p:tav tm="100000">
                                          <p:val>
                                            <p:strVal val="#ppt_x"/>
                                          </p:val>
                                        </p:tav>
                                      </p:tavLst>
                                    </p:anim>
                                    <p:anim calcmode="lin" valueType="num">
                                      <p:cBhvr additive="base">
                                        <p:cTn id="100" dur="500" fill="hold"/>
                                        <p:tgtEl>
                                          <p:spTgt spid="56321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5" name="Whoosh"/>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ipe(left)">
                                      <p:cBhvr>
                                        <p:cTn id="105" dur="500"/>
                                        <p:tgtEl>
                                          <p:spTgt spid="7"/>
                                        </p:tgtEl>
                                      </p:cBhvr>
                                    </p:animEffect>
                                  </p:childTnLst>
                                  <p:subTnLst>
                                    <p:audio>
                                      <p:cMediaNode>
                                        <p:cTn display="0" masterRel="sameClick">
                                          <p:stCondLst>
                                            <p:cond evt="begin" delay="0">
                                              <p:tn val="103"/>
                                            </p:cond>
                                          </p:stCondLst>
                                          <p:endCondLst>
                                            <p:cond evt="onStopAudio" delay="0">
                                              <p:tgtEl>
                                                <p:sldTgt/>
                                              </p:tgtEl>
                                            </p:cond>
                                          </p:endCondLst>
                                        </p:cTn>
                                        <p:tgtEl>
                                          <p:sndTgt r:embed="rId6" name="String"/>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563243">
                                            <p:txEl>
                                              <p:pRg st="0" end="0"/>
                                            </p:txEl>
                                          </p:spTgt>
                                        </p:tgtEl>
                                        <p:attrNameLst>
                                          <p:attrName>style.visibility</p:attrName>
                                        </p:attrNameLst>
                                      </p:cBhvr>
                                      <p:to>
                                        <p:strVal val="visible"/>
                                      </p:to>
                                    </p:set>
                                    <p:animEffect transition="in" filter="wipe(left)">
                                      <p:cBhvr>
                                        <p:cTn id="110" dur="500"/>
                                        <p:tgtEl>
                                          <p:spTgt spid="563243">
                                            <p:txEl>
                                              <p:pRg st="0" end="0"/>
                                            </p:txEl>
                                          </p:spTgt>
                                        </p:tgtEl>
                                      </p:cBhvr>
                                    </p:animEffect>
                                  </p:childTnLst>
                                  <p:subTnLst>
                                    <p:audio>
                                      <p:cMediaNode>
                                        <p:cTn display="0" masterRel="sameClick">
                                          <p:stCondLst>
                                            <p:cond evt="begin" delay="0">
                                              <p:tn val="108"/>
                                            </p:cond>
                                          </p:stCondLst>
                                          <p:endCondLst>
                                            <p:cond evt="onStopAudio" delay="0">
                                              <p:tgtEl>
                                                <p:sldTgt/>
                                              </p:tgtEl>
                                            </p:cond>
                                          </p:endCondLst>
                                        </p:cTn>
                                        <p:tgtEl>
                                          <p:sndTgt r:embed="rId4" name="Pencil Check"/>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left)">
                                      <p:cBhvr>
                                        <p:cTn id="115" dur="500"/>
                                        <p:tgtEl>
                                          <p:spTgt spid="11"/>
                                        </p:tgtEl>
                                      </p:cBhvr>
                                    </p:animEffect>
                                  </p:childTnLst>
                                  <p:subTnLst>
                                    <p:audio>
                                      <p:cMediaNode>
                                        <p:cTn display="0" masterRel="sameClick">
                                          <p:stCondLst>
                                            <p:cond evt="begin" delay="0">
                                              <p:tn val="113"/>
                                            </p:cond>
                                          </p:stCondLst>
                                          <p:endCondLst>
                                            <p:cond evt="onStopAudio" delay="0">
                                              <p:tgtEl>
                                                <p:sldTgt/>
                                              </p:tgtEl>
                                            </p:cond>
                                          </p:endCondLst>
                                        </p:cTn>
                                        <p:tgtEl>
                                          <p:sndTgt r:embed="rId7" name="Chimes"/>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563242">
                                            <p:txEl>
                                              <p:pRg st="0" end="0"/>
                                            </p:txEl>
                                          </p:spTgt>
                                        </p:tgtEl>
                                        <p:attrNameLst>
                                          <p:attrName>style.visibility</p:attrName>
                                        </p:attrNameLst>
                                      </p:cBhvr>
                                      <p:to>
                                        <p:strVal val="visible"/>
                                      </p:to>
                                    </p:set>
                                    <p:animEffect transition="in" filter="wipe(left)">
                                      <p:cBhvr>
                                        <p:cTn id="120" dur="500"/>
                                        <p:tgtEl>
                                          <p:spTgt spid="563242">
                                            <p:txEl>
                                              <p:pRg st="0" end="0"/>
                                            </p:txEl>
                                          </p:spTgt>
                                        </p:tgtEl>
                                      </p:cBhvr>
                                    </p:animEffect>
                                  </p:childTnLst>
                                  <p:subTnLst>
                                    <p:audio>
                                      <p:cMediaNode>
                                        <p:cTn display="0" masterRel="sameClick">
                                          <p:stCondLst>
                                            <p:cond evt="begin" delay="0">
                                              <p:tn val="118"/>
                                            </p:cond>
                                          </p:stCondLst>
                                          <p:endCondLst>
                                            <p:cond evt="onStopAudio" delay="0">
                                              <p:tgtEl>
                                                <p:sldTgt/>
                                              </p:tgtEl>
                                            </p:cond>
                                          </p:endCondLst>
                                        </p:cTn>
                                        <p:tgtEl>
                                          <p:sndTgt r:embed="rId4" name="Pencil Che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2" grpId="0" build="p" autoUpdateAnimBg="0"/>
      <p:bldP spid="563217" grpId="0" build="p" autoUpdateAnimBg="0"/>
      <p:bldP spid="563223" grpId="0" build="p" autoUpdateAnimBg="0"/>
      <p:bldP spid="563239" grpId="0" build="p" autoUpdateAnimBg="0"/>
      <p:bldP spid="563240" grpId="0" build="p" autoUpdateAnimBg="0"/>
      <p:bldP spid="563241" grpId="0" build="p" autoUpdateAnimBg="0"/>
      <p:bldP spid="563242" grpId="0" build="p" autoUpdateAnimBg="0"/>
      <p:bldP spid="563243" grpId="0" build="p" autoUpdateAnimBg="0"/>
      <p:bldP spid="563244" grpId="0" animBg="1" autoUpdateAnimBg="0"/>
      <p:bldP spid="563245"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05A527BF-EA06-794B-A2F7-149EDEC9A5E4}"/>
              </a:ext>
            </a:extLst>
          </p:cNvPr>
          <p:cNvSpPr>
            <a:spLocks noGrp="1" noChangeArrowheads="1"/>
          </p:cNvSpPr>
          <p:nvPr>
            <p:ph type="title"/>
          </p:nvPr>
        </p:nvSpPr>
        <p:spPr/>
        <p:txBody>
          <a:bodyPr/>
          <a:lstStyle/>
          <a:p>
            <a:pPr eaLnBrk="1" hangingPunct="1"/>
            <a:r>
              <a:rPr lang="en-US" altLang="en-US"/>
              <a:t>Prevalence of dominance</a:t>
            </a:r>
          </a:p>
        </p:txBody>
      </p:sp>
      <p:pic>
        <p:nvPicPr>
          <p:cNvPr id="97283" name="Picture 3">
            <a:extLst>
              <a:ext uri="{FF2B5EF4-FFF2-40B4-BE49-F238E27FC236}">
                <a16:creationId xmlns:a16="http://schemas.microsoft.com/office/drawing/2014/main" id="{6F3CFFF9-6705-DB46-AEBE-690F8C6346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246438"/>
            <a:ext cx="5410200"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1460" name="Rectangle 4" descr="Rectangle: Click to edit Master text styles&#13;&#10;Second level&#13;&#10;Third level&#13;&#10;Fourth level&#13;&#10;Fifth level">
            <a:extLst>
              <a:ext uri="{FF2B5EF4-FFF2-40B4-BE49-F238E27FC236}">
                <a16:creationId xmlns:a16="http://schemas.microsoft.com/office/drawing/2014/main" id="{E3F7AA47-727A-264E-B8B8-CA074A175229}"/>
              </a:ext>
            </a:extLst>
          </p:cNvPr>
          <p:cNvSpPr>
            <a:spLocks noGrp="1" noChangeArrowheads="1"/>
          </p:cNvSpPr>
          <p:nvPr>
            <p:ph type="body" idx="1"/>
          </p:nvPr>
        </p:nvSpPr>
        <p:spPr>
          <a:xfrm>
            <a:off x="838200" y="1371600"/>
            <a:ext cx="7772400" cy="2312988"/>
          </a:xfrm>
        </p:spPr>
        <p:txBody>
          <a:bodyPr/>
          <a:lstStyle/>
          <a:p>
            <a:pPr eaLnBrk="1" hangingPunct="1"/>
            <a:r>
              <a:rPr lang="en-US" altLang="en-US"/>
              <a:t>Because an allele is dominant </a:t>
            </a:r>
            <a:br>
              <a:rPr lang="en-US" altLang="en-US"/>
            </a:br>
            <a:r>
              <a:rPr lang="en-US" altLang="en-US"/>
              <a:t>does </a:t>
            </a:r>
            <a:r>
              <a:rPr lang="en-US" altLang="en-US" u="sng">
                <a:solidFill>
                  <a:srgbClr val="CC0000"/>
                </a:solidFill>
              </a:rPr>
              <a:t>not</a:t>
            </a:r>
            <a:r>
              <a:rPr lang="en-US" altLang="en-US"/>
              <a:t> mean…</a:t>
            </a:r>
          </a:p>
          <a:p>
            <a:pPr lvl="1" eaLnBrk="1" hangingPunct="1"/>
            <a:r>
              <a:rPr lang="en-US" altLang="en-US">
                <a:ea typeface="ＭＳ Ｐゴシック" panose="020B0600070205080204" pitchFamily="34" charset="-128"/>
              </a:rPr>
              <a:t>it is better, or</a:t>
            </a:r>
          </a:p>
          <a:p>
            <a:pPr lvl="1" eaLnBrk="1" hangingPunct="1"/>
            <a:r>
              <a:rPr lang="en-US" altLang="en-US">
                <a:ea typeface="ＭＳ Ｐゴシック" panose="020B0600070205080204" pitchFamily="34" charset="-128"/>
              </a:rPr>
              <a:t>it is more common</a:t>
            </a:r>
          </a:p>
        </p:txBody>
      </p:sp>
      <p:sp>
        <p:nvSpPr>
          <p:cNvPr id="531461" name="AutoShape 5">
            <a:extLst>
              <a:ext uri="{FF2B5EF4-FFF2-40B4-BE49-F238E27FC236}">
                <a16:creationId xmlns:a16="http://schemas.microsoft.com/office/drawing/2014/main" id="{06190EDD-0D4F-4540-B93C-4B19B3164B72}"/>
              </a:ext>
            </a:extLst>
          </p:cNvPr>
          <p:cNvSpPr>
            <a:spLocks noChangeArrowheads="1"/>
          </p:cNvSpPr>
          <p:nvPr/>
        </p:nvSpPr>
        <p:spPr bwMode="auto">
          <a:xfrm>
            <a:off x="6226175" y="2124075"/>
            <a:ext cx="2768600" cy="974725"/>
          </a:xfrm>
          <a:prstGeom prst="roundRect">
            <a:avLst>
              <a:gd name="adj" fmla="val 16667"/>
            </a:avLst>
          </a:prstGeom>
          <a:solidFill>
            <a:srgbClr val="FFCC18"/>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600" b="1" u="sng">
                <a:solidFill>
                  <a:srgbClr val="CC0000"/>
                </a:solidFill>
              </a:rPr>
              <a:t>Polydactyly</a:t>
            </a:r>
            <a:endParaRPr lang="en-US" altLang="en-US" sz="2600" b="1">
              <a:solidFill>
                <a:srgbClr val="0F116A"/>
              </a:solidFill>
            </a:endParaRPr>
          </a:p>
          <a:p>
            <a:pPr algn="l"/>
            <a:r>
              <a:rPr lang="en-US" altLang="en-US" sz="2600" b="1">
                <a:solidFill>
                  <a:srgbClr val="0F116A"/>
                </a:solidFill>
              </a:rPr>
              <a:t>dominant allele</a:t>
            </a:r>
            <a:endParaRPr lang="en-US" altLang="en-US" sz="2200" b="1">
              <a:solidFill>
                <a:srgbClr val="0F116A"/>
              </a:solidFill>
            </a:endParaRPr>
          </a:p>
        </p:txBody>
      </p:sp>
      <p:pic>
        <p:nvPicPr>
          <p:cNvPr id="531462" name="Picture 6">
            <a:extLst>
              <a:ext uri="{FF2B5EF4-FFF2-40B4-BE49-F238E27FC236}">
                <a16:creationId xmlns:a16="http://schemas.microsoft.com/office/drawing/2014/main" id="{C90538E8-AD6C-2940-BE53-2925D6083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 y="4056063"/>
            <a:ext cx="1320800" cy="2678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1463" name="Picture 7">
            <a:extLst>
              <a:ext uri="{FF2B5EF4-FFF2-40B4-BE49-F238E27FC236}">
                <a16:creationId xmlns:a16="http://schemas.microsoft.com/office/drawing/2014/main" id="{C6DD87DD-CA7D-3646-9648-2E762DD99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3725" y="4949825"/>
            <a:ext cx="1538288" cy="1784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74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2" presetClass="entr" presetSubtype="8" fill="hold" grpId="0" nodeType="afterEffect">
                                  <p:stCondLst>
                                    <p:cond delay="0"/>
                                  </p:stCondLst>
                                  <p:childTnLst>
                                    <p:set>
                                      <p:cBhvr>
                                        <p:cTn id="6" dur="1" fill="hold">
                                          <p:stCondLst>
                                            <p:cond delay="0"/>
                                          </p:stCondLst>
                                        </p:cTn>
                                        <p:tgtEl>
                                          <p:spTgt spid="531460">
                                            <p:txEl>
                                              <p:pRg st="0" end="0"/>
                                            </p:txEl>
                                          </p:spTgt>
                                        </p:tgtEl>
                                        <p:attrNameLst>
                                          <p:attrName>style.visibility</p:attrName>
                                        </p:attrNameLst>
                                      </p:cBhvr>
                                      <p:to>
                                        <p:strVal val="visible"/>
                                      </p:to>
                                    </p:set>
                                    <p:anim calcmode="lin" valueType="num">
                                      <p:cBhvr additive="base">
                                        <p:cTn id="7" dur="500" fill="hold"/>
                                        <p:tgtEl>
                                          <p:spTgt spid="531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1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31460">
                                            <p:txEl>
                                              <p:pRg st="1" end="1"/>
                                            </p:txEl>
                                          </p:spTgt>
                                        </p:tgtEl>
                                        <p:attrNameLst>
                                          <p:attrName>style.visibility</p:attrName>
                                        </p:attrNameLst>
                                      </p:cBhvr>
                                      <p:to>
                                        <p:strVal val="visible"/>
                                      </p:to>
                                    </p:set>
                                    <p:anim calcmode="lin" valueType="num">
                                      <p:cBhvr additive="base">
                                        <p:cTn id="13" dur="500" fill="hold"/>
                                        <p:tgtEl>
                                          <p:spTgt spid="531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1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1460">
                                            <p:txEl>
                                              <p:pRg st="2" end="2"/>
                                            </p:txEl>
                                          </p:spTgt>
                                        </p:tgtEl>
                                        <p:attrNameLst>
                                          <p:attrName>style.visibility</p:attrName>
                                        </p:attrNameLst>
                                      </p:cBhvr>
                                      <p:to>
                                        <p:strVal val="visible"/>
                                      </p:to>
                                    </p:set>
                                    <p:anim calcmode="lin" valueType="num">
                                      <p:cBhvr additive="base">
                                        <p:cTn id="19" dur="500" fill="hold"/>
                                        <p:tgtEl>
                                          <p:spTgt spid="53146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3146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31461">
                                            <p:txEl>
                                              <p:pRg st="0" end="0"/>
                                            </p:txEl>
                                          </p:spTgt>
                                        </p:tgtEl>
                                        <p:attrNameLst>
                                          <p:attrName>style.visibility</p:attrName>
                                        </p:attrNameLst>
                                      </p:cBhvr>
                                      <p:to>
                                        <p:strVal val="visible"/>
                                      </p:to>
                                    </p:set>
                                    <p:anim calcmode="lin" valueType="num">
                                      <p:cBhvr additive="base">
                                        <p:cTn id="25" dur="500" fill="hold"/>
                                        <p:tgtEl>
                                          <p:spTgt spid="531461">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31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String"/>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31461">
                                            <p:txEl>
                                              <p:pRg st="1" end="1"/>
                                            </p:txEl>
                                          </p:spTgt>
                                        </p:tgtEl>
                                        <p:attrNameLst>
                                          <p:attrName>style.visibility</p:attrName>
                                        </p:attrNameLst>
                                      </p:cBhvr>
                                      <p:to>
                                        <p:strVal val="visible"/>
                                      </p:to>
                                    </p:set>
                                    <p:anim calcmode="lin" valueType="num">
                                      <p:cBhvr additive="base">
                                        <p:cTn id="31" dur="500" fill="hold"/>
                                        <p:tgtEl>
                                          <p:spTgt spid="531461">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31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60" grpId="0" build="p" autoUpdateAnimBg="0"/>
      <p:bldP spid="53146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547E977-6F08-B74D-9D58-1D17C404F961}"/>
              </a:ext>
            </a:extLst>
          </p:cNvPr>
          <p:cNvSpPr>
            <a:spLocks noGrp="1" noChangeArrowheads="1"/>
          </p:cNvSpPr>
          <p:nvPr>
            <p:ph type="title"/>
          </p:nvPr>
        </p:nvSpPr>
        <p:spPr/>
        <p:txBody>
          <a:bodyPr/>
          <a:lstStyle/>
          <a:p>
            <a:pPr eaLnBrk="1" hangingPunct="1"/>
            <a:r>
              <a:rPr lang="en-US" altLang="en-US" dirty="0"/>
              <a:t>What did Mendel’s findings mean?</a:t>
            </a:r>
          </a:p>
        </p:txBody>
      </p:sp>
      <p:sp>
        <p:nvSpPr>
          <p:cNvPr id="386051" name="Rectangle 3" descr="Rectangle: Click to edit Master text styles&#13;&#10;Second level&#13;&#10;Third level&#13;&#10;Fourth level&#13;&#10;Fifth level">
            <a:extLst>
              <a:ext uri="{FF2B5EF4-FFF2-40B4-BE49-F238E27FC236}">
                <a16:creationId xmlns:a16="http://schemas.microsoft.com/office/drawing/2014/main" id="{CBC4B610-207E-124E-B33B-C0A50B722AF6}"/>
              </a:ext>
            </a:extLst>
          </p:cNvPr>
          <p:cNvSpPr>
            <a:spLocks noGrp="1" noChangeArrowheads="1"/>
          </p:cNvSpPr>
          <p:nvPr>
            <p:ph type="body" idx="1"/>
          </p:nvPr>
        </p:nvSpPr>
        <p:spPr>
          <a:xfrm>
            <a:off x="838200" y="1371600"/>
            <a:ext cx="7772400" cy="5486400"/>
          </a:xfrm>
        </p:spPr>
        <p:txBody>
          <a:bodyPr/>
          <a:lstStyle/>
          <a:p>
            <a:pPr eaLnBrk="1" hangingPunct="1">
              <a:lnSpc>
                <a:spcPct val="90000"/>
              </a:lnSpc>
            </a:pPr>
            <a:r>
              <a:rPr lang="en-US" altLang="en-US" dirty="0"/>
              <a:t>Some traits mask others </a:t>
            </a:r>
          </a:p>
          <a:p>
            <a:pPr lvl="1" eaLnBrk="1" hangingPunct="1">
              <a:lnSpc>
                <a:spcPct val="90000"/>
              </a:lnSpc>
            </a:pPr>
            <a:r>
              <a:rPr lang="en-US" altLang="en-US" u="sng" dirty="0">
                <a:solidFill>
                  <a:srgbClr val="5B03B3"/>
                </a:solidFill>
                <a:ea typeface="ＭＳ Ｐゴシック" panose="020B0600070205080204" pitchFamily="34" charset="-128"/>
              </a:rPr>
              <a:t>purple</a:t>
            </a:r>
            <a:r>
              <a:rPr lang="en-US" altLang="en-US" dirty="0">
                <a:ea typeface="ＭＳ Ｐゴシック" panose="020B0600070205080204" pitchFamily="34" charset="-128"/>
              </a:rPr>
              <a:t> &amp; </a:t>
            </a:r>
            <a:r>
              <a:rPr lang="en-US" altLang="en-US" u="sng" dirty="0">
                <a:solidFill>
                  <a:srgbClr val="000000"/>
                </a:solidFill>
                <a:ea typeface="ＭＳ Ｐゴシック" panose="020B0600070205080204" pitchFamily="34" charset="-128"/>
              </a:rPr>
              <a:t>white</a:t>
            </a:r>
            <a:r>
              <a:rPr lang="en-US" altLang="en-US" dirty="0">
                <a:ea typeface="ＭＳ Ｐゴシック" panose="020B0600070205080204" pitchFamily="34" charset="-128"/>
              </a:rPr>
              <a:t> flower colors are separate traits that do not blend </a:t>
            </a:r>
          </a:p>
          <a:p>
            <a:pPr marL="1085850" lvl="2" eaLnBrk="1" hangingPunct="1">
              <a:lnSpc>
                <a:spcPct val="90000"/>
              </a:lnSpc>
            </a:pPr>
            <a:r>
              <a:rPr lang="en-US" altLang="en-US" dirty="0">
                <a:solidFill>
                  <a:srgbClr val="5B03B3"/>
                </a:solidFill>
                <a:ea typeface="ＭＳ Ｐゴシック" panose="020B0600070205080204" pitchFamily="34" charset="-128"/>
              </a:rPr>
              <a:t>purple</a:t>
            </a:r>
            <a:r>
              <a:rPr lang="en-US" altLang="en-US" dirty="0">
                <a:ea typeface="ＭＳ Ｐゴシック" panose="020B0600070205080204" pitchFamily="34" charset="-128"/>
              </a:rPr>
              <a:t> x </a:t>
            </a:r>
            <a:r>
              <a:rPr lang="en-US" altLang="en-US" dirty="0">
                <a:solidFill>
                  <a:srgbClr val="000000"/>
                </a:solidFill>
                <a:ea typeface="ＭＳ Ｐゴシック" panose="020B0600070205080204" pitchFamily="34" charset="-128"/>
              </a:rPr>
              <a:t>white</a:t>
            </a:r>
            <a:r>
              <a:rPr lang="en-US" altLang="en-US" dirty="0">
                <a:ea typeface="ＭＳ Ｐゴシック" panose="020B0600070205080204" pitchFamily="34" charset="-128"/>
              </a:rPr>
              <a:t> ≠ </a:t>
            </a:r>
            <a:r>
              <a:rPr lang="en-US" altLang="en-US" dirty="0">
                <a:solidFill>
                  <a:srgbClr val="8044BC"/>
                </a:solidFill>
                <a:ea typeface="ＭＳ Ｐゴシック" panose="020B0600070205080204" pitchFamily="34" charset="-128"/>
              </a:rPr>
              <a:t>light purple</a:t>
            </a:r>
            <a:endParaRPr lang="en-US" altLang="en-US" dirty="0">
              <a:ea typeface="ＭＳ Ｐゴシック" panose="020B0600070205080204" pitchFamily="34" charset="-128"/>
            </a:endParaRPr>
          </a:p>
          <a:p>
            <a:pPr marL="1085850" lvl="2" eaLnBrk="1" hangingPunct="1">
              <a:lnSpc>
                <a:spcPct val="90000"/>
              </a:lnSpc>
            </a:pPr>
            <a:r>
              <a:rPr lang="en-US" altLang="en-US" dirty="0">
                <a:solidFill>
                  <a:srgbClr val="5B03B3"/>
                </a:solidFill>
                <a:ea typeface="ＭＳ Ｐゴシック" panose="020B0600070205080204" pitchFamily="34" charset="-128"/>
              </a:rPr>
              <a:t>purple</a:t>
            </a:r>
            <a:r>
              <a:rPr lang="en-US" altLang="en-US" dirty="0">
                <a:ea typeface="ＭＳ Ｐゴシック" panose="020B0600070205080204" pitchFamily="34" charset="-128"/>
              </a:rPr>
              <a:t> </a:t>
            </a:r>
            <a:r>
              <a:rPr lang="en-US" altLang="en-US" u="sng" dirty="0">
                <a:ea typeface="ＭＳ Ｐゴシック" panose="020B0600070205080204" pitchFamily="34" charset="-128"/>
              </a:rPr>
              <a:t>masked</a:t>
            </a:r>
            <a:r>
              <a:rPr lang="en-US" altLang="en-US" dirty="0">
                <a:ea typeface="ＭＳ Ｐゴシック" panose="020B0600070205080204" pitchFamily="34" charset="-128"/>
              </a:rPr>
              <a:t> </a:t>
            </a:r>
            <a:r>
              <a:rPr lang="en-US" altLang="en-US" dirty="0">
                <a:solidFill>
                  <a:srgbClr val="000000"/>
                </a:solidFill>
                <a:ea typeface="ＭＳ Ｐゴシック" panose="020B0600070205080204" pitchFamily="34" charset="-128"/>
              </a:rPr>
              <a:t>white</a:t>
            </a:r>
            <a:endParaRPr lang="en-US" altLang="en-US" dirty="0">
              <a:ea typeface="ＭＳ Ｐゴシック" panose="020B0600070205080204" pitchFamily="34" charset="-128"/>
            </a:endParaRPr>
          </a:p>
          <a:p>
            <a:pPr lvl="1" eaLnBrk="1" hangingPunct="1">
              <a:lnSpc>
                <a:spcPct val="90000"/>
              </a:lnSpc>
            </a:pPr>
            <a:r>
              <a:rPr lang="en-US" altLang="en-US" u="sng" dirty="0">
                <a:solidFill>
                  <a:srgbClr val="CC0000"/>
                </a:solidFill>
                <a:ea typeface="ＭＳ Ｐゴシック" panose="020B0600070205080204" pitchFamily="34" charset="-128"/>
              </a:rPr>
              <a:t>dominant allele</a:t>
            </a:r>
            <a:r>
              <a:rPr lang="en-US" altLang="en-US" dirty="0">
                <a:ea typeface="ＭＳ Ｐゴシック" panose="020B0600070205080204" pitchFamily="34" charset="-128"/>
              </a:rPr>
              <a:t> </a:t>
            </a:r>
          </a:p>
          <a:p>
            <a:pPr marL="1085850" lvl="2" eaLnBrk="1" hangingPunct="1">
              <a:lnSpc>
                <a:spcPct val="90000"/>
              </a:lnSpc>
            </a:pPr>
            <a:r>
              <a:rPr lang="en-US" altLang="en-US" dirty="0">
                <a:ea typeface="ＭＳ Ｐゴシック" panose="020B0600070205080204" pitchFamily="34" charset="-128"/>
              </a:rPr>
              <a:t>functional protein</a:t>
            </a:r>
          </a:p>
          <a:p>
            <a:pPr marL="1428750" lvl="3" eaLnBrk="1" hangingPunct="1">
              <a:lnSpc>
                <a:spcPct val="90000"/>
              </a:lnSpc>
            </a:pPr>
            <a:r>
              <a:rPr lang="en-US" altLang="en-US" dirty="0">
                <a:ea typeface="ＭＳ Ｐゴシック" panose="020B0600070205080204" pitchFamily="34" charset="-128"/>
              </a:rPr>
              <a:t>affects characteristic</a:t>
            </a:r>
          </a:p>
          <a:p>
            <a:pPr marL="1085850" lvl="2" eaLnBrk="1" hangingPunct="1">
              <a:lnSpc>
                <a:spcPct val="90000"/>
              </a:lnSpc>
            </a:pPr>
            <a:r>
              <a:rPr lang="en-US" altLang="en-US" dirty="0">
                <a:ea typeface="ＭＳ Ｐゴシック" panose="020B0600070205080204" pitchFamily="34" charset="-128"/>
              </a:rPr>
              <a:t>masks other alleles </a:t>
            </a:r>
          </a:p>
          <a:p>
            <a:pPr lvl="1" eaLnBrk="1" hangingPunct="1">
              <a:lnSpc>
                <a:spcPct val="90000"/>
              </a:lnSpc>
            </a:pPr>
            <a:r>
              <a:rPr lang="en-US" altLang="en-US" u="sng" dirty="0">
                <a:solidFill>
                  <a:srgbClr val="CC0000"/>
                </a:solidFill>
                <a:ea typeface="ＭＳ Ｐゴシック" panose="020B0600070205080204" pitchFamily="34" charset="-128"/>
              </a:rPr>
              <a:t>recessive allele</a:t>
            </a:r>
            <a:r>
              <a:rPr lang="en-US" altLang="en-US" dirty="0">
                <a:ea typeface="ＭＳ Ｐゴシック" panose="020B0600070205080204" pitchFamily="34" charset="-128"/>
              </a:rPr>
              <a:t> </a:t>
            </a:r>
          </a:p>
          <a:p>
            <a:pPr marL="1085850" lvl="2" eaLnBrk="1" hangingPunct="1">
              <a:lnSpc>
                <a:spcPct val="90000"/>
              </a:lnSpc>
            </a:pPr>
            <a:r>
              <a:rPr lang="en-US" altLang="en-US" dirty="0">
                <a:ea typeface="ＭＳ Ｐゴシック" panose="020B0600070205080204" pitchFamily="34" charset="-128"/>
              </a:rPr>
              <a:t>no noticeable effect</a:t>
            </a:r>
          </a:p>
          <a:p>
            <a:pPr marL="1085850" lvl="2" eaLnBrk="1" hangingPunct="1">
              <a:lnSpc>
                <a:spcPct val="90000"/>
              </a:lnSpc>
            </a:pPr>
            <a:r>
              <a:rPr lang="en-US" altLang="en-US" dirty="0">
                <a:ea typeface="ＭＳ Ｐゴシック" panose="020B0600070205080204" pitchFamily="34" charset="-128"/>
              </a:rPr>
              <a:t>allele makes a </a:t>
            </a:r>
            <a:br>
              <a:rPr lang="en-US" altLang="en-US" dirty="0">
                <a:ea typeface="ＭＳ Ｐゴシック" panose="020B0600070205080204" pitchFamily="34" charset="-128"/>
              </a:rPr>
            </a:br>
            <a:r>
              <a:rPr lang="en-US" altLang="en-US" dirty="0">
                <a:ea typeface="ＭＳ Ｐゴシック" panose="020B0600070205080204" pitchFamily="34" charset="-128"/>
              </a:rPr>
              <a:t>malfunctioning protein</a:t>
            </a:r>
          </a:p>
        </p:txBody>
      </p:sp>
      <p:pic>
        <p:nvPicPr>
          <p:cNvPr id="29700" name="Picture 5" descr="14-03-Alleles-NL">
            <a:extLst>
              <a:ext uri="{FF2B5EF4-FFF2-40B4-BE49-F238E27FC236}">
                <a16:creationId xmlns:a16="http://schemas.microsoft.com/office/drawing/2014/main" id="{DC13280C-0E94-8D4D-AC5A-3A2CA5D07B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2000" t="24300" r="15601"/>
          <a:stretch>
            <a:fillRect/>
          </a:stretch>
        </p:blipFill>
        <p:spPr bwMode="auto">
          <a:xfrm>
            <a:off x="6283325" y="3052763"/>
            <a:ext cx="2657475"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6057" name="AutoShape 9">
            <a:extLst>
              <a:ext uri="{FF2B5EF4-FFF2-40B4-BE49-F238E27FC236}">
                <a16:creationId xmlns:a16="http://schemas.microsoft.com/office/drawing/2014/main" id="{5BAED3A3-F02C-7248-8DF1-86D607127A8C}"/>
              </a:ext>
            </a:extLst>
          </p:cNvPr>
          <p:cNvSpPr>
            <a:spLocks noChangeArrowheads="1"/>
          </p:cNvSpPr>
          <p:nvPr/>
        </p:nvSpPr>
        <p:spPr bwMode="auto">
          <a:xfrm>
            <a:off x="6969125" y="5053013"/>
            <a:ext cx="1263650" cy="473075"/>
          </a:xfrm>
          <a:prstGeom prst="roundRect">
            <a:avLst>
              <a:gd name="adj" fmla="val 16667"/>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400"/>
              <a:t>homologous</a:t>
            </a:r>
            <a:br>
              <a:rPr lang="en-US" altLang="en-US" sz="1400"/>
            </a:br>
            <a:r>
              <a:rPr lang="en-US" altLang="en-US" sz="1400"/>
              <a:t>chromosomes</a:t>
            </a:r>
          </a:p>
        </p:txBody>
      </p:sp>
      <p:sp>
        <p:nvSpPr>
          <p:cNvPr id="386058" name="AutoShape 10">
            <a:extLst>
              <a:ext uri="{FF2B5EF4-FFF2-40B4-BE49-F238E27FC236}">
                <a16:creationId xmlns:a16="http://schemas.microsoft.com/office/drawing/2014/main" id="{162B1C0C-A45B-F149-87F7-587A0FFEE6C8}"/>
              </a:ext>
            </a:extLst>
          </p:cNvPr>
          <p:cNvSpPr>
            <a:spLocks noChangeArrowheads="1"/>
          </p:cNvSpPr>
          <p:nvPr/>
        </p:nvSpPr>
        <p:spPr bwMode="auto">
          <a:xfrm flipH="1">
            <a:off x="7205663" y="1873250"/>
            <a:ext cx="1836737" cy="1028700"/>
          </a:xfrm>
          <a:prstGeom prst="wedgeEllipseCallout">
            <a:avLst>
              <a:gd name="adj1" fmla="val 65296"/>
              <a:gd name="adj2" fmla="val 127310"/>
            </a:avLst>
          </a:prstGeom>
          <a:solidFill>
            <a:srgbClr val="FFEA18"/>
          </a:solidFill>
          <a:ln w="38100">
            <a:solidFill>
              <a:srgbClr val="000000"/>
            </a:solidFill>
            <a:miter lim="800000"/>
            <a:headEnd/>
            <a:tailEnd/>
          </a:ln>
        </p:spPr>
        <p:txBody>
          <a:bodyPr wrap="none" lIns="0" tIns="0" rIns="0" bIns="0"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800">
                <a:solidFill>
                  <a:srgbClr val="0F116A"/>
                </a:solidFill>
                <a:latin typeface="Comic Sans MS" panose="030F0902030302020204" pitchFamily="66" charset="0"/>
              </a:rPr>
              <a:t>I’ll speak for </a:t>
            </a:r>
            <a:br>
              <a:rPr lang="en-US" altLang="en-US" sz="1800">
                <a:solidFill>
                  <a:srgbClr val="0F116A"/>
                </a:solidFill>
                <a:latin typeface="Comic Sans MS" panose="030F0902030302020204" pitchFamily="66" charset="0"/>
              </a:rPr>
            </a:br>
            <a:r>
              <a:rPr lang="en-US" altLang="en-US" sz="1800" i="1">
                <a:solidFill>
                  <a:srgbClr val="0F116A"/>
                </a:solidFill>
                <a:latin typeface="Comic Sans MS" panose="030F0902030302020204" pitchFamily="66" charset="0"/>
              </a:rPr>
              <a:t>both</a:t>
            </a:r>
            <a:r>
              <a:rPr lang="en-US" altLang="en-US" sz="1800">
                <a:solidFill>
                  <a:srgbClr val="0F116A"/>
                </a:solidFill>
                <a:latin typeface="Comic Sans MS" panose="030F0902030302020204" pitchFamily="66" charset="0"/>
              </a:rPr>
              <a:t> of u</a:t>
            </a:r>
            <a:r>
              <a:rPr lang="en-US" altLang="en-US" sz="1800" i="1">
                <a:solidFill>
                  <a:srgbClr val="0F116A"/>
                </a:solidFill>
                <a:latin typeface="Comic Sans MS" panose="030F0902030302020204" pitchFamily="66" charset="0"/>
              </a:rPr>
              <a:t>s!</a:t>
            </a:r>
            <a:r>
              <a:rPr lang="en-US" altLang="en-US" sz="1800">
                <a:solidFill>
                  <a:srgbClr val="0F116A"/>
                </a:solidFill>
                <a:latin typeface="Comic Sans MS" panose="030F0902030302020204" pitchFamily="66" charset="0"/>
              </a:rPr>
              <a:t> </a:t>
            </a:r>
          </a:p>
        </p:txBody>
      </p:sp>
      <p:sp>
        <p:nvSpPr>
          <p:cNvPr id="386059" name="AutoShape 11">
            <a:extLst>
              <a:ext uri="{FF2B5EF4-FFF2-40B4-BE49-F238E27FC236}">
                <a16:creationId xmlns:a16="http://schemas.microsoft.com/office/drawing/2014/main" id="{0B3B959C-725B-9746-9D95-465C116A61AF}"/>
              </a:ext>
            </a:extLst>
          </p:cNvPr>
          <p:cNvSpPr>
            <a:spLocks noChangeArrowheads="1"/>
          </p:cNvSpPr>
          <p:nvPr/>
        </p:nvSpPr>
        <p:spPr bwMode="auto">
          <a:xfrm>
            <a:off x="6011863" y="3967163"/>
            <a:ext cx="1549400" cy="473075"/>
          </a:xfrm>
          <a:prstGeom prst="roundRect">
            <a:avLst>
              <a:gd name="adj" fmla="val 16667"/>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400">
                <a:solidFill>
                  <a:srgbClr val="000000"/>
                </a:solidFill>
              </a:rPr>
              <a:t>allele producing</a:t>
            </a:r>
            <a:br>
              <a:rPr lang="en-US" altLang="en-US" sz="1400">
                <a:solidFill>
                  <a:srgbClr val="000000"/>
                </a:solidFill>
              </a:rPr>
            </a:br>
            <a:r>
              <a:rPr lang="en-US" altLang="en-US" sz="1400">
                <a:solidFill>
                  <a:srgbClr val="000000"/>
                </a:solidFill>
              </a:rPr>
              <a:t>functional protein</a:t>
            </a:r>
          </a:p>
        </p:txBody>
      </p:sp>
      <p:sp>
        <p:nvSpPr>
          <p:cNvPr id="386060" name="AutoShape 12">
            <a:extLst>
              <a:ext uri="{FF2B5EF4-FFF2-40B4-BE49-F238E27FC236}">
                <a16:creationId xmlns:a16="http://schemas.microsoft.com/office/drawing/2014/main" id="{F4EE038C-C373-1E45-84C7-BDCA2CF8F2EB}"/>
              </a:ext>
            </a:extLst>
          </p:cNvPr>
          <p:cNvSpPr>
            <a:spLocks noChangeArrowheads="1"/>
          </p:cNvSpPr>
          <p:nvPr/>
        </p:nvSpPr>
        <p:spPr bwMode="auto">
          <a:xfrm>
            <a:off x="7737475" y="3967163"/>
            <a:ext cx="1344613" cy="708025"/>
          </a:xfrm>
          <a:prstGeom prst="roundRect">
            <a:avLst>
              <a:gd name="adj" fmla="val 16667"/>
            </a:avLst>
          </a:prstGeom>
          <a:solidFill>
            <a:srgbClr val="969696">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400">
                <a:solidFill>
                  <a:srgbClr val="000000"/>
                </a:solidFill>
              </a:rPr>
              <a:t>mutant allele </a:t>
            </a:r>
            <a:br>
              <a:rPr lang="en-US" altLang="en-US" sz="1400">
                <a:solidFill>
                  <a:srgbClr val="000000"/>
                </a:solidFill>
              </a:rPr>
            </a:br>
            <a:r>
              <a:rPr lang="en-US" altLang="en-US" sz="1400">
                <a:solidFill>
                  <a:srgbClr val="000000"/>
                </a:solidFill>
              </a:rPr>
              <a:t>malfunctioning</a:t>
            </a:r>
            <a:br>
              <a:rPr lang="en-US" altLang="en-US" sz="1400">
                <a:solidFill>
                  <a:srgbClr val="000000"/>
                </a:solidFill>
              </a:rPr>
            </a:br>
            <a:r>
              <a:rPr lang="en-US" altLang="en-US" sz="1400">
                <a:solidFill>
                  <a:srgbClr val="000000"/>
                </a:solidFill>
              </a:rPr>
              <a:t>protein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1">
                                            <p:txEl>
                                              <p:pRg st="1" end="1"/>
                                            </p:txEl>
                                          </p:spTgt>
                                        </p:tgtEl>
                                        <p:attrNameLst>
                                          <p:attrName>style.visibility</p:attrName>
                                        </p:attrNameLst>
                                      </p:cBhvr>
                                      <p:to>
                                        <p:strVal val="visible"/>
                                      </p:to>
                                    </p:set>
                                    <p:anim calcmode="lin" valueType="num">
                                      <p:cBhvr additive="base">
                                        <p:cTn id="7" dur="500" fill="hold"/>
                                        <p:tgtEl>
                                          <p:spTgt spid="3860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1">
                                            <p:txEl>
                                              <p:pRg st="2" end="2"/>
                                            </p:txEl>
                                          </p:spTgt>
                                        </p:tgtEl>
                                        <p:attrNameLst>
                                          <p:attrName>style.visibility</p:attrName>
                                        </p:attrNameLst>
                                      </p:cBhvr>
                                      <p:to>
                                        <p:strVal val="visible"/>
                                      </p:to>
                                    </p:set>
                                    <p:anim calcmode="lin" valueType="num">
                                      <p:cBhvr additive="base">
                                        <p:cTn id="13" dur="500" fill="hold"/>
                                        <p:tgtEl>
                                          <p:spTgt spid="3860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1">
                                            <p:txEl>
                                              <p:pRg st="3" end="3"/>
                                            </p:txEl>
                                          </p:spTgt>
                                        </p:tgtEl>
                                        <p:attrNameLst>
                                          <p:attrName>style.visibility</p:attrName>
                                        </p:attrNameLst>
                                      </p:cBhvr>
                                      <p:to>
                                        <p:strVal val="visible"/>
                                      </p:to>
                                    </p:set>
                                    <p:anim calcmode="lin" valueType="num">
                                      <p:cBhvr additive="base">
                                        <p:cTn id="19" dur="500" fill="hold"/>
                                        <p:tgtEl>
                                          <p:spTgt spid="38605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1">
                                            <p:txEl>
                                              <p:pRg st="4" end="4"/>
                                            </p:txEl>
                                          </p:spTgt>
                                        </p:tgtEl>
                                        <p:attrNameLst>
                                          <p:attrName>style.visibility</p:attrName>
                                        </p:attrNameLst>
                                      </p:cBhvr>
                                      <p:to>
                                        <p:strVal val="visible"/>
                                      </p:to>
                                    </p:set>
                                    <p:anim calcmode="lin" valueType="num">
                                      <p:cBhvr additive="base">
                                        <p:cTn id="25" dur="500" fill="hold"/>
                                        <p:tgtEl>
                                          <p:spTgt spid="38605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1">
                                            <p:txEl>
                                              <p:pRg st="5" end="5"/>
                                            </p:txEl>
                                          </p:spTgt>
                                        </p:tgtEl>
                                        <p:attrNameLst>
                                          <p:attrName>style.visibility</p:attrName>
                                        </p:attrNameLst>
                                      </p:cBhvr>
                                      <p:to>
                                        <p:strVal val="visible"/>
                                      </p:to>
                                    </p:set>
                                    <p:anim calcmode="lin" valueType="num">
                                      <p:cBhvr additive="base">
                                        <p:cTn id="31" dur="500" fill="hold"/>
                                        <p:tgtEl>
                                          <p:spTgt spid="3860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1">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1">
                                            <p:txEl>
                                              <p:pRg st="6" end="6"/>
                                            </p:txEl>
                                          </p:spTgt>
                                        </p:tgtEl>
                                        <p:attrNameLst>
                                          <p:attrName>style.visibility</p:attrName>
                                        </p:attrNameLst>
                                      </p:cBhvr>
                                      <p:to>
                                        <p:strVal val="visible"/>
                                      </p:to>
                                    </p:set>
                                    <p:anim calcmode="lin" valueType="num">
                                      <p:cBhvr additive="base">
                                        <p:cTn id="37" dur="500" fill="hold"/>
                                        <p:tgtEl>
                                          <p:spTgt spid="38605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1">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1">
                                            <p:txEl>
                                              <p:pRg st="7" end="7"/>
                                            </p:txEl>
                                          </p:spTgt>
                                        </p:tgtEl>
                                        <p:attrNameLst>
                                          <p:attrName>style.visibility</p:attrName>
                                        </p:attrNameLst>
                                      </p:cBhvr>
                                      <p:to>
                                        <p:strVal val="visible"/>
                                      </p:to>
                                    </p:set>
                                    <p:anim calcmode="lin" valueType="num">
                                      <p:cBhvr additive="base">
                                        <p:cTn id="43" dur="500" fill="hold"/>
                                        <p:tgtEl>
                                          <p:spTgt spid="38605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1">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6051">
                                            <p:txEl>
                                              <p:pRg st="8" end="8"/>
                                            </p:txEl>
                                          </p:spTgt>
                                        </p:tgtEl>
                                        <p:attrNameLst>
                                          <p:attrName>style.visibility</p:attrName>
                                        </p:attrNameLst>
                                      </p:cBhvr>
                                      <p:to>
                                        <p:strVal val="visible"/>
                                      </p:to>
                                    </p:set>
                                    <p:anim calcmode="lin" valueType="num">
                                      <p:cBhvr additive="base">
                                        <p:cTn id="49" dur="500" fill="hold"/>
                                        <p:tgtEl>
                                          <p:spTgt spid="38605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86051">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86051">
                                            <p:txEl>
                                              <p:pRg st="9" end="9"/>
                                            </p:txEl>
                                          </p:spTgt>
                                        </p:tgtEl>
                                        <p:attrNameLst>
                                          <p:attrName>style.visibility</p:attrName>
                                        </p:attrNameLst>
                                      </p:cBhvr>
                                      <p:to>
                                        <p:strVal val="visible"/>
                                      </p:to>
                                    </p:set>
                                    <p:anim calcmode="lin" valueType="num">
                                      <p:cBhvr additive="base">
                                        <p:cTn id="55" dur="500" fill="hold"/>
                                        <p:tgtEl>
                                          <p:spTgt spid="386051">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86051">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Whoosh"/>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86051">
                                            <p:txEl>
                                              <p:pRg st="10" end="10"/>
                                            </p:txEl>
                                          </p:spTgt>
                                        </p:tgtEl>
                                        <p:attrNameLst>
                                          <p:attrName>style.visibility</p:attrName>
                                        </p:attrNameLst>
                                      </p:cBhvr>
                                      <p:to>
                                        <p:strVal val="visible"/>
                                      </p:to>
                                    </p:set>
                                    <p:anim calcmode="lin" valueType="num">
                                      <p:cBhvr additive="base">
                                        <p:cTn id="61" dur="500" fill="hold"/>
                                        <p:tgtEl>
                                          <p:spTgt spid="386051">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86051">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Whoosh"/>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86057"/>
                                        </p:tgtEl>
                                        <p:attrNameLst>
                                          <p:attrName>style.visibility</p:attrName>
                                        </p:attrNameLst>
                                      </p:cBhvr>
                                      <p:to>
                                        <p:strVal val="visible"/>
                                      </p:to>
                                    </p:set>
                                    <p:animEffect transition="in" filter="wipe(left)">
                                      <p:cBhvr>
                                        <p:cTn id="67" dur="500"/>
                                        <p:tgtEl>
                                          <p:spTgt spid="386057"/>
                                        </p:tgtEl>
                                      </p:cBhvr>
                                    </p:animEffect>
                                  </p:childTnLst>
                                  <p:subTnLst>
                                    <p:audio>
                                      <p:cMediaNode>
                                        <p:cTn display="0" masterRel="sameClick">
                                          <p:stCondLst>
                                            <p:cond evt="begin" delay="0">
                                              <p:tn val="65"/>
                                            </p:cond>
                                          </p:stCondLst>
                                          <p:endCondLst>
                                            <p:cond evt="onStopAudio" delay="0">
                                              <p:tgtEl>
                                                <p:sldTgt/>
                                              </p:tgtEl>
                                            </p:cond>
                                          </p:endCondLst>
                                        </p:cTn>
                                        <p:tgtEl>
                                          <p:sndTgt r:embed="rId4" name="Vibro Up"/>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6059"/>
                                        </p:tgtEl>
                                        <p:attrNameLst>
                                          <p:attrName>style.visibility</p:attrName>
                                        </p:attrNameLst>
                                      </p:cBhvr>
                                      <p:to>
                                        <p:strVal val="visible"/>
                                      </p:to>
                                    </p:set>
                                    <p:animEffect transition="in" filter="wipe(left)">
                                      <p:cBhvr>
                                        <p:cTn id="72" dur="500"/>
                                        <p:tgtEl>
                                          <p:spTgt spid="386059"/>
                                        </p:tgtEl>
                                      </p:cBhvr>
                                    </p:animEffect>
                                  </p:childTnLst>
                                  <p:subTnLst>
                                    <p:audio>
                                      <p:cMediaNode>
                                        <p:cTn display="0" masterRel="sameClick">
                                          <p:stCondLst>
                                            <p:cond evt="begin" delay="0">
                                              <p:tn val="70"/>
                                            </p:cond>
                                          </p:stCondLst>
                                          <p:endCondLst>
                                            <p:cond evt="onStopAudio" delay="0">
                                              <p:tgtEl>
                                                <p:sldTgt/>
                                              </p:tgtEl>
                                            </p:cond>
                                          </p:endCondLst>
                                        </p:cTn>
                                        <p:tgtEl>
                                          <p:sndTgt r:embed="rId4" name="Vibro Up"/>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86060"/>
                                        </p:tgtEl>
                                        <p:attrNameLst>
                                          <p:attrName>style.visibility</p:attrName>
                                        </p:attrNameLst>
                                      </p:cBhvr>
                                      <p:to>
                                        <p:strVal val="visible"/>
                                      </p:to>
                                    </p:set>
                                    <p:animEffect transition="in" filter="wipe(left)">
                                      <p:cBhvr>
                                        <p:cTn id="77" dur="500"/>
                                        <p:tgtEl>
                                          <p:spTgt spid="386060"/>
                                        </p:tgtEl>
                                      </p:cBhvr>
                                    </p:animEffect>
                                  </p:childTnLst>
                                  <p:subTnLst>
                                    <p:audio>
                                      <p:cMediaNode>
                                        <p:cTn display="0" masterRel="sameClick">
                                          <p:stCondLst>
                                            <p:cond evt="begin" delay="0">
                                              <p:tn val="75"/>
                                            </p:cond>
                                          </p:stCondLst>
                                          <p:endCondLst>
                                            <p:cond evt="onStopAudio" delay="0">
                                              <p:tgtEl>
                                                <p:sldTgt/>
                                              </p:tgtEl>
                                            </p:cond>
                                          </p:endCondLst>
                                        </p:cTn>
                                        <p:tgtEl>
                                          <p:sndTgt r:embed="rId5" name="String"/>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86058"/>
                                        </p:tgtEl>
                                        <p:attrNameLst>
                                          <p:attrName>style.visibility</p:attrName>
                                        </p:attrNameLst>
                                      </p:cBhvr>
                                      <p:to>
                                        <p:strVal val="visible"/>
                                      </p:to>
                                    </p:set>
                                    <p:animEffect transition="in" filter="wipe(down)">
                                      <p:cBhvr>
                                        <p:cTn id="82" dur="500"/>
                                        <p:tgtEl>
                                          <p:spTgt spid="386058"/>
                                        </p:tgtEl>
                                      </p:cBhvr>
                                    </p:animEffect>
                                  </p:childTnLst>
                                  <p:subTnLst>
                                    <p:audio>
                                      <p:cMediaNode>
                                        <p:cTn display="0" masterRel="sameClick">
                                          <p:stCondLst>
                                            <p:cond evt="begin" delay="0">
                                              <p:tn val="80"/>
                                            </p:cond>
                                          </p:stCondLst>
                                          <p:endCondLst>
                                            <p:cond evt="onStopAudio" delay="0">
                                              <p:tgtEl>
                                                <p:sldTgt/>
                                              </p:tgtEl>
                                            </p:cond>
                                          </p:endCondLst>
                                        </p:cTn>
                                        <p:tgtEl>
                                          <p:sndTgt r:embed="rId6"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1" grpId="0" build="p" autoUpdateAnimBg="0"/>
      <p:bldP spid="386057" grpId="0" animBg="1" autoUpdateAnimBg="0"/>
      <p:bldP spid="386058" grpId="0" animBg="1" autoUpdateAnimBg="0"/>
      <p:bldP spid="386059" grpId="0" animBg="1" autoUpdateAnimBg="0"/>
      <p:bldP spid="38606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B1B1388-4B61-F040-A9E8-50C8900DD7EE}"/>
              </a:ext>
            </a:extLst>
          </p:cNvPr>
          <p:cNvSpPr>
            <a:spLocks noGrp="1" noChangeArrowheads="1"/>
          </p:cNvSpPr>
          <p:nvPr>
            <p:ph type="title"/>
          </p:nvPr>
        </p:nvSpPr>
        <p:spPr/>
        <p:txBody>
          <a:bodyPr/>
          <a:lstStyle/>
          <a:p>
            <a:pPr eaLnBrk="1" hangingPunct="1"/>
            <a:r>
              <a:rPr lang="en-US" altLang="en-US"/>
              <a:t>Genotype vs. phenotype</a:t>
            </a:r>
          </a:p>
        </p:txBody>
      </p:sp>
      <p:sp>
        <p:nvSpPr>
          <p:cNvPr id="388099" name="Rectangle 3" descr="Rectangle: Click to edit Master text styles&#13;&#10;Second level&#13;&#10;Third level&#13;&#10;Fourth level&#13;&#10;Fifth level">
            <a:extLst>
              <a:ext uri="{FF2B5EF4-FFF2-40B4-BE49-F238E27FC236}">
                <a16:creationId xmlns:a16="http://schemas.microsoft.com/office/drawing/2014/main" id="{F9688ABE-9654-0941-A164-226B1C61B6DB}"/>
              </a:ext>
            </a:extLst>
          </p:cNvPr>
          <p:cNvSpPr>
            <a:spLocks noGrp="1" noChangeArrowheads="1"/>
          </p:cNvSpPr>
          <p:nvPr>
            <p:ph type="body" idx="1"/>
          </p:nvPr>
        </p:nvSpPr>
        <p:spPr>
          <a:xfrm>
            <a:off x="838200" y="1371600"/>
            <a:ext cx="7772400" cy="3657600"/>
          </a:xfrm>
        </p:spPr>
        <p:txBody>
          <a:bodyPr/>
          <a:lstStyle/>
          <a:p>
            <a:pPr eaLnBrk="1" hangingPunct="1"/>
            <a:r>
              <a:rPr lang="en-US" altLang="en-US" dirty="0">
                <a:solidFill>
                  <a:schemeClr val="tx1"/>
                </a:solidFill>
              </a:rPr>
              <a:t>Difference between how an organism “looks” &amp; its genetics</a:t>
            </a:r>
          </a:p>
          <a:p>
            <a:pPr lvl="1" eaLnBrk="1" hangingPunct="1"/>
            <a:r>
              <a:rPr lang="en-US" altLang="en-US" u="sng" dirty="0">
                <a:ea typeface="ＭＳ Ｐゴシック" panose="020B0600070205080204" pitchFamily="34" charset="-128"/>
              </a:rPr>
              <a:t>phenotype</a:t>
            </a:r>
            <a:r>
              <a:rPr lang="en-US" altLang="en-US" dirty="0">
                <a:ea typeface="ＭＳ Ｐゴシック" panose="020B0600070205080204" pitchFamily="34" charset="-128"/>
              </a:rPr>
              <a:t> </a:t>
            </a:r>
          </a:p>
          <a:p>
            <a:pPr marL="1085850" lvl="2" eaLnBrk="1" hangingPunct="1"/>
            <a:r>
              <a:rPr lang="en-US" altLang="en-US" dirty="0">
                <a:solidFill>
                  <a:schemeClr val="tx1"/>
                </a:solidFill>
                <a:ea typeface="ＭＳ Ｐゴシック" panose="020B0600070205080204" pitchFamily="34" charset="-128"/>
              </a:rPr>
              <a:t>description of an organism’s trait</a:t>
            </a:r>
            <a:endParaRPr lang="en-US" altLang="en-US" u="sng" dirty="0">
              <a:solidFill>
                <a:schemeClr val="tx1"/>
              </a:solidFill>
              <a:ea typeface="ＭＳ Ｐゴシック" panose="020B0600070205080204" pitchFamily="34" charset="-128"/>
            </a:endParaRPr>
          </a:p>
          <a:p>
            <a:pPr lvl="1" eaLnBrk="1" hangingPunct="1"/>
            <a:r>
              <a:rPr lang="en-US" altLang="en-US" u="sng" dirty="0">
                <a:ea typeface="ＭＳ Ｐゴシック" panose="020B0600070205080204" pitchFamily="34" charset="-128"/>
              </a:rPr>
              <a:t>genotype</a:t>
            </a:r>
            <a:r>
              <a:rPr lang="en-US" altLang="en-US" dirty="0">
                <a:ea typeface="ＭＳ Ｐゴシック" panose="020B0600070205080204" pitchFamily="34" charset="-128"/>
              </a:rPr>
              <a:t> </a:t>
            </a:r>
          </a:p>
          <a:p>
            <a:pPr marL="1085850" lvl="2" eaLnBrk="1" hangingPunct="1"/>
            <a:r>
              <a:rPr lang="en-US" altLang="en-US" dirty="0">
                <a:solidFill>
                  <a:schemeClr val="tx1"/>
                </a:solidFill>
                <a:ea typeface="ＭＳ Ｐゴシック" panose="020B0600070205080204" pitchFamily="34" charset="-128"/>
              </a:rPr>
              <a:t>description of an organism’s genetic makeup</a:t>
            </a:r>
          </a:p>
        </p:txBody>
      </p:sp>
      <p:sp>
        <p:nvSpPr>
          <p:cNvPr id="388105" name="AutoShape 9">
            <a:extLst>
              <a:ext uri="{FF2B5EF4-FFF2-40B4-BE49-F238E27FC236}">
                <a16:creationId xmlns:a16="http://schemas.microsoft.com/office/drawing/2014/main" id="{3659C450-58B2-6747-AE7F-81AED5EDCE57}"/>
              </a:ext>
            </a:extLst>
          </p:cNvPr>
          <p:cNvSpPr>
            <a:spLocks noChangeArrowheads="1"/>
          </p:cNvSpPr>
          <p:nvPr/>
        </p:nvSpPr>
        <p:spPr bwMode="auto">
          <a:xfrm>
            <a:off x="682625" y="5146675"/>
            <a:ext cx="5410200" cy="1143000"/>
          </a:xfrm>
          <a:prstGeom prst="homePlate">
            <a:avLst>
              <a:gd name="adj" fmla="val 118333"/>
            </a:avLst>
          </a:prstGeom>
          <a:solidFill>
            <a:srgbClr val="FFEA18"/>
          </a:solidFill>
          <a:ln w="9525">
            <a:solidFill>
              <a:srgbClr val="CC0000"/>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algn="l"/>
            <a:r>
              <a:rPr lang="en-US" altLang="en-US" sz="2200">
                <a:solidFill>
                  <a:schemeClr val="tx2"/>
                </a:solidFill>
              </a:rPr>
              <a:t>Explain Mendel’s results using</a:t>
            </a:r>
          </a:p>
          <a:p>
            <a:pPr algn="l"/>
            <a:r>
              <a:rPr lang="en-US" altLang="en-US" sz="2200">
                <a:solidFill>
                  <a:schemeClr val="tx2"/>
                </a:solidFill>
              </a:rPr>
              <a:t>…</a:t>
            </a:r>
            <a:r>
              <a:rPr lang="en-US" altLang="en-US" sz="2200" u="sng"/>
              <a:t>dominant</a:t>
            </a:r>
            <a:r>
              <a:rPr lang="en-US" altLang="en-US" sz="2200"/>
              <a:t> </a:t>
            </a:r>
            <a:r>
              <a:rPr lang="en-US" altLang="en-US" sz="2200">
                <a:solidFill>
                  <a:schemeClr val="tx2"/>
                </a:solidFill>
              </a:rPr>
              <a:t>&amp;</a:t>
            </a:r>
            <a:r>
              <a:rPr lang="en-US" altLang="en-US" sz="2200"/>
              <a:t> </a:t>
            </a:r>
            <a:r>
              <a:rPr lang="en-US" altLang="en-US" sz="2200" u="sng"/>
              <a:t>recessive</a:t>
            </a:r>
            <a:r>
              <a:rPr lang="en-US" altLang="en-US" sz="2200"/>
              <a:t> </a:t>
            </a:r>
          </a:p>
          <a:p>
            <a:pPr algn="l"/>
            <a:r>
              <a:rPr lang="en-US" altLang="en-US" sz="2200">
                <a:solidFill>
                  <a:schemeClr val="tx2"/>
                </a:solidFill>
              </a:rPr>
              <a:t>…</a:t>
            </a:r>
            <a:r>
              <a:rPr lang="en-US" altLang="en-US" sz="2200" u="sng"/>
              <a:t>phenotype</a:t>
            </a:r>
            <a:r>
              <a:rPr lang="en-US" altLang="en-US" sz="2200"/>
              <a:t> </a:t>
            </a:r>
            <a:r>
              <a:rPr lang="en-US" altLang="en-US" sz="2200">
                <a:solidFill>
                  <a:schemeClr val="tx2"/>
                </a:solidFill>
              </a:rPr>
              <a:t>&amp;</a:t>
            </a:r>
            <a:r>
              <a:rPr lang="en-US" altLang="en-US" sz="2200"/>
              <a:t> </a:t>
            </a:r>
            <a:r>
              <a:rPr lang="en-US" altLang="en-US" sz="2200" u="sng"/>
              <a:t>genotype</a:t>
            </a:r>
            <a:endParaRPr lang="en-US" altLang="en-US" sz="2200">
              <a:solidFill>
                <a:schemeClr val="tx2"/>
              </a:solidFill>
            </a:endParaRPr>
          </a:p>
        </p:txBody>
      </p:sp>
      <p:grpSp>
        <p:nvGrpSpPr>
          <p:cNvPr id="31749" name="Group 21">
            <a:extLst>
              <a:ext uri="{FF2B5EF4-FFF2-40B4-BE49-F238E27FC236}">
                <a16:creationId xmlns:a16="http://schemas.microsoft.com/office/drawing/2014/main" id="{C399D86C-82E6-9E44-952C-D16E1F94E783}"/>
              </a:ext>
            </a:extLst>
          </p:cNvPr>
          <p:cNvGrpSpPr>
            <a:grpSpLocks/>
          </p:cNvGrpSpPr>
          <p:nvPr/>
        </p:nvGrpSpPr>
        <p:grpSpPr bwMode="auto">
          <a:xfrm>
            <a:off x="6492875" y="4318000"/>
            <a:ext cx="2555875" cy="2500313"/>
            <a:chOff x="4090" y="2720"/>
            <a:chExt cx="1610" cy="1575"/>
          </a:xfrm>
        </p:grpSpPr>
        <p:sp>
          <p:nvSpPr>
            <p:cNvPr id="31750" name="Rectangle 7">
              <a:extLst>
                <a:ext uri="{FF2B5EF4-FFF2-40B4-BE49-F238E27FC236}">
                  <a16:creationId xmlns:a16="http://schemas.microsoft.com/office/drawing/2014/main" id="{33A7EABE-4DA6-BD46-9F30-13AD659330DF}"/>
                </a:ext>
              </a:extLst>
            </p:cNvPr>
            <p:cNvSpPr>
              <a:spLocks noChangeArrowheads="1"/>
            </p:cNvSpPr>
            <p:nvPr/>
          </p:nvSpPr>
          <p:spPr bwMode="auto">
            <a:xfrm>
              <a:off x="4095" y="3795"/>
              <a:ext cx="2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000"/>
                <a:t>F</a:t>
              </a:r>
              <a:r>
                <a:rPr lang="en-US" altLang="en-US" sz="2000" baseline="-25000"/>
                <a:t>1</a:t>
              </a:r>
            </a:p>
          </p:txBody>
        </p:sp>
        <p:sp>
          <p:nvSpPr>
            <p:cNvPr id="31751" name="Rectangle 8">
              <a:extLst>
                <a:ext uri="{FF2B5EF4-FFF2-40B4-BE49-F238E27FC236}">
                  <a16:creationId xmlns:a16="http://schemas.microsoft.com/office/drawing/2014/main" id="{A7BB016E-8E5E-1346-A2C7-7709530BAFB1}"/>
                </a:ext>
              </a:extLst>
            </p:cNvPr>
            <p:cNvSpPr>
              <a:spLocks noChangeArrowheads="1"/>
            </p:cNvSpPr>
            <p:nvPr/>
          </p:nvSpPr>
          <p:spPr bwMode="auto">
            <a:xfrm>
              <a:off x="4095" y="2914"/>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2000"/>
                <a:t>P</a:t>
              </a:r>
              <a:endParaRPr lang="en-US" altLang="en-US" sz="2000" baseline="-25000"/>
            </a:p>
          </p:txBody>
        </p:sp>
        <p:pic>
          <p:nvPicPr>
            <p:cNvPr id="31752" name="Picture 12" descr="13_11b">
              <a:extLst>
                <a:ext uri="{FF2B5EF4-FFF2-40B4-BE49-F238E27FC236}">
                  <a16:creationId xmlns:a16="http://schemas.microsoft.com/office/drawing/2014/main" id="{503F638C-D0C3-7548-BC62-D392AC978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4378" y="2742"/>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13" descr="13_11b">
              <a:extLst>
                <a:ext uri="{FF2B5EF4-FFF2-40B4-BE49-F238E27FC236}">
                  <a16:creationId xmlns:a16="http://schemas.microsoft.com/office/drawing/2014/main" id="{4EDB621B-A067-2440-A260-AA92B15C8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8751" t="66000" r="4500" b="7500"/>
            <a:stretch>
              <a:fillRect/>
            </a:stretch>
          </p:blipFill>
          <p:spPr bwMode="auto">
            <a:xfrm>
              <a:off x="5154" y="2742"/>
              <a:ext cx="478" cy="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4" name="AutoShape 14">
              <a:extLst>
                <a:ext uri="{FF2B5EF4-FFF2-40B4-BE49-F238E27FC236}">
                  <a16:creationId xmlns:a16="http://schemas.microsoft.com/office/drawing/2014/main" id="{40A9D09B-F055-6E46-9ACD-77EC1EEE221A}"/>
                </a:ext>
              </a:extLst>
            </p:cNvPr>
            <p:cNvSpPr>
              <a:spLocks noChangeArrowheads="1"/>
            </p:cNvSpPr>
            <p:nvPr/>
          </p:nvSpPr>
          <p:spPr bwMode="auto">
            <a:xfrm>
              <a:off x="4908" y="3116"/>
              <a:ext cx="144" cy="423"/>
            </a:xfrm>
            <a:prstGeom prst="downArrow">
              <a:avLst>
                <a:gd name="adj1" fmla="val 50000"/>
                <a:gd name="adj2" fmla="val 73438"/>
              </a:avLst>
            </a:prstGeom>
            <a:solidFill>
              <a:srgbClr val="0F116A"/>
            </a:solidFill>
            <a:ln w="9525">
              <a:solidFill>
                <a:schemeClr val="tx1"/>
              </a:solidFill>
              <a:miter lim="800000"/>
              <a:headEnd/>
              <a:tailEnd/>
            </a:ln>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sp>
          <p:nvSpPr>
            <p:cNvPr id="31755" name="Rectangle 15">
              <a:extLst>
                <a:ext uri="{FF2B5EF4-FFF2-40B4-BE49-F238E27FC236}">
                  <a16:creationId xmlns:a16="http://schemas.microsoft.com/office/drawing/2014/main" id="{91345D33-4691-1C4C-A026-93955809AB9D}"/>
                </a:ext>
              </a:extLst>
            </p:cNvPr>
            <p:cNvSpPr>
              <a:spLocks noChangeArrowheads="1"/>
            </p:cNvSpPr>
            <p:nvPr/>
          </p:nvSpPr>
          <p:spPr bwMode="auto">
            <a:xfrm>
              <a:off x="4852" y="2863"/>
              <a:ext cx="25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pPr eaLnBrk="1" hangingPunct="1">
                <a:lnSpc>
                  <a:spcPct val="70000"/>
                </a:lnSpc>
                <a:spcBef>
                  <a:spcPct val="20000"/>
                </a:spcBef>
                <a:buClr>
                  <a:srgbClr val="0F116A"/>
                </a:buClr>
                <a:buSzPct val="120000"/>
              </a:pPr>
              <a:r>
                <a:rPr lang="en-US" altLang="en-US">
                  <a:solidFill>
                    <a:srgbClr val="0F116A"/>
                  </a:solidFill>
                </a:rPr>
                <a:t>X</a:t>
              </a:r>
            </a:p>
          </p:txBody>
        </p:sp>
        <p:pic>
          <p:nvPicPr>
            <p:cNvPr id="31756" name="Picture 16" descr="13_11b">
              <a:extLst>
                <a:ext uri="{FF2B5EF4-FFF2-40B4-BE49-F238E27FC236}">
                  <a16:creationId xmlns:a16="http://schemas.microsoft.com/office/drawing/2014/main" id="{653904DE-BD5A-A344-B831-27F14E30C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000" t="66000" r="75375" b="7500"/>
            <a:stretch>
              <a:fillRect/>
            </a:stretch>
          </p:blipFill>
          <p:spPr bwMode="auto">
            <a:xfrm>
              <a:off x="4753" y="3604"/>
              <a:ext cx="45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Rectangle 17">
              <a:extLst>
                <a:ext uri="{FF2B5EF4-FFF2-40B4-BE49-F238E27FC236}">
                  <a16:creationId xmlns:a16="http://schemas.microsoft.com/office/drawing/2014/main" id="{C8D9720F-2BE2-8749-A309-9E38BC132CF0}"/>
                </a:ext>
              </a:extLst>
            </p:cNvPr>
            <p:cNvSpPr>
              <a:spLocks noChangeArrowheads="1"/>
            </p:cNvSpPr>
            <p:nvPr/>
          </p:nvSpPr>
          <p:spPr bwMode="auto">
            <a:xfrm>
              <a:off x="4350" y="3287"/>
              <a:ext cx="50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600">
                  <a:solidFill>
                    <a:srgbClr val="000000"/>
                  </a:solidFill>
                </a:rPr>
                <a:t>purple</a:t>
              </a:r>
            </a:p>
          </p:txBody>
        </p:sp>
        <p:sp>
          <p:nvSpPr>
            <p:cNvPr id="31758" name="Rectangle 18">
              <a:extLst>
                <a:ext uri="{FF2B5EF4-FFF2-40B4-BE49-F238E27FC236}">
                  <a16:creationId xmlns:a16="http://schemas.microsoft.com/office/drawing/2014/main" id="{E73B9868-86C9-1247-BE93-34B222C75E05}"/>
                </a:ext>
              </a:extLst>
            </p:cNvPr>
            <p:cNvSpPr>
              <a:spLocks noChangeArrowheads="1"/>
            </p:cNvSpPr>
            <p:nvPr/>
          </p:nvSpPr>
          <p:spPr bwMode="auto">
            <a:xfrm>
              <a:off x="5172" y="3287"/>
              <a:ext cx="44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600">
                  <a:solidFill>
                    <a:srgbClr val="000000"/>
                  </a:solidFill>
                </a:rPr>
                <a:t>white</a:t>
              </a:r>
            </a:p>
          </p:txBody>
        </p:sp>
        <p:sp>
          <p:nvSpPr>
            <p:cNvPr id="31759" name="Rectangle 19">
              <a:extLst>
                <a:ext uri="{FF2B5EF4-FFF2-40B4-BE49-F238E27FC236}">
                  <a16:creationId xmlns:a16="http://schemas.microsoft.com/office/drawing/2014/main" id="{8F52922A-2D8D-C14A-A798-51A95779A29B}"/>
                </a:ext>
              </a:extLst>
            </p:cNvPr>
            <p:cNvSpPr>
              <a:spLocks noChangeArrowheads="1"/>
            </p:cNvSpPr>
            <p:nvPr/>
          </p:nvSpPr>
          <p:spPr bwMode="auto">
            <a:xfrm>
              <a:off x="4637" y="4078"/>
              <a:ext cx="68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r>
                <a:rPr lang="en-US" altLang="en-US" sz="1600">
                  <a:solidFill>
                    <a:srgbClr val="000000"/>
                  </a:solidFill>
                </a:rPr>
                <a:t>all purple</a:t>
              </a:r>
            </a:p>
          </p:txBody>
        </p:sp>
        <p:sp>
          <p:nvSpPr>
            <p:cNvPr id="31760" name="Rectangle 20">
              <a:extLst>
                <a:ext uri="{FF2B5EF4-FFF2-40B4-BE49-F238E27FC236}">
                  <a16:creationId xmlns:a16="http://schemas.microsoft.com/office/drawing/2014/main" id="{F5E982A9-6605-4047-BF6E-C7DBCEDDA91F}"/>
                </a:ext>
              </a:extLst>
            </p:cNvPr>
            <p:cNvSpPr>
              <a:spLocks noChangeArrowheads="1"/>
            </p:cNvSpPr>
            <p:nvPr/>
          </p:nvSpPr>
          <p:spPr bwMode="auto">
            <a:xfrm>
              <a:off x="4090" y="2720"/>
              <a:ext cx="1610" cy="1575"/>
            </a:xfrm>
            <a:prstGeom prst="rect">
              <a:avLst/>
            </a:prstGeom>
            <a:noFill/>
            <a:ln w="127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600" b="1">
                  <a:solidFill>
                    <a:srgbClr val="CC0000"/>
                  </a:solidFill>
                  <a:latin typeface="Arial" panose="020B0604020202020204" pitchFamily="34" charset="0"/>
                  <a:ea typeface="ＭＳ Ｐゴシック" panose="020B0600070205080204" pitchFamily="34" charset="-128"/>
                </a:defRPr>
              </a:lvl1pPr>
              <a:lvl2pPr marL="37931725" indent="-37474525">
                <a:defRPr sz="2600" b="1">
                  <a:solidFill>
                    <a:srgbClr val="CC0000"/>
                  </a:solidFill>
                  <a:latin typeface="Arial" panose="020B0604020202020204" pitchFamily="34" charset="0"/>
                  <a:ea typeface="ＭＳ Ｐゴシック" panose="020B0600070205080204" pitchFamily="34" charset="-128"/>
                </a:defRPr>
              </a:lvl2pPr>
              <a:lvl3pPr>
                <a:defRPr sz="2600" b="1">
                  <a:solidFill>
                    <a:srgbClr val="CC0000"/>
                  </a:solidFill>
                  <a:latin typeface="Arial" panose="020B0604020202020204" pitchFamily="34" charset="0"/>
                  <a:ea typeface="ＭＳ Ｐゴシック" panose="020B0600070205080204" pitchFamily="34" charset="-128"/>
                </a:defRPr>
              </a:lvl3pPr>
              <a:lvl4pPr>
                <a:defRPr sz="2600" b="1">
                  <a:solidFill>
                    <a:srgbClr val="CC0000"/>
                  </a:solidFill>
                  <a:latin typeface="Arial" panose="020B0604020202020204" pitchFamily="34" charset="0"/>
                  <a:ea typeface="ＭＳ Ｐゴシック" panose="020B0600070205080204" pitchFamily="34" charset="-128"/>
                </a:defRPr>
              </a:lvl4pPr>
              <a:lvl5pPr>
                <a:defRPr sz="2600" b="1">
                  <a:solidFill>
                    <a:srgbClr val="CC0000"/>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600" b="1">
                  <a:solidFill>
                    <a:srgbClr val="CC0000"/>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8099">
                                            <p:txEl>
                                              <p:pRg st="1" end="1"/>
                                            </p:txEl>
                                          </p:spTgt>
                                        </p:tgtEl>
                                        <p:attrNameLst>
                                          <p:attrName>style.visibility</p:attrName>
                                        </p:attrNameLst>
                                      </p:cBhvr>
                                      <p:to>
                                        <p:strVal val="visible"/>
                                      </p:to>
                                    </p:set>
                                    <p:anim calcmode="lin" valueType="num">
                                      <p:cBhvr additive="base">
                                        <p:cTn id="7" dur="500" fill="hold"/>
                                        <p:tgtEl>
                                          <p:spTgt spid="3880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809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8099">
                                            <p:txEl>
                                              <p:pRg st="2" end="2"/>
                                            </p:txEl>
                                          </p:spTgt>
                                        </p:tgtEl>
                                        <p:attrNameLst>
                                          <p:attrName>style.visibility</p:attrName>
                                        </p:attrNameLst>
                                      </p:cBhvr>
                                      <p:to>
                                        <p:strVal val="visible"/>
                                      </p:to>
                                    </p:set>
                                    <p:anim calcmode="lin" valueType="num">
                                      <p:cBhvr additive="base">
                                        <p:cTn id="13" dur="500" fill="hold"/>
                                        <p:tgtEl>
                                          <p:spTgt spid="3880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809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anim calcmode="lin" valueType="num">
                                      <p:cBhvr additive="base">
                                        <p:cTn id="19" dur="500" fill="hold"/>
                                        <p:tgtEl>
                                          <p:spTgt spid="388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809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8099">
                                            <p:txEl>
                                              <p:pRg st="4" end="4"/>
                                            </p:txEl>
                                          </p:spTgt>
                                        </p:tgtEl>
                                        <p:attrNameLst>
                                          <p:attrName>style.visibility</p:attrName>
                                        </p:attrNameLst>
                                      </p:cBhvr>
                                      <p:to>
                                        <p:strVal val="visible"/>
                                      </p:to>
                                    </p:set>
                                    <p:anim calcmode="lin" valueType="num">
                                      <p:cBhvr additive="base">
                                        <p:cTn id="25" dur="500" fill="hold"/>
                                        <p:tgtEl>
                                          <p:spTgt spid="388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809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88105"/>
                                        </p:tgtEl>
                                        <p:attrNameLst>
                                          <p:attrName>style.visibility</p:attrName>
                                        </p:attrNameLst>
                                      </p:cBhvr>
                                      <p:to>
                                        <p:strVal val="visible"/>
                                      </p:to>
                                    </p:set>
                                    <p:animEffect transition="in" filter="wipe(left)">
                                      <p:cBhvr>
                                        <p:cTn id="31" dur="500"/>
                                        <p:tgtEl>
                                          <p:spTgt spid="388105"/>
                                        </p:tgtEl>
                                      </p:cBhvr>
                                    </p:animEffect>
                                  </p:childTnLst>
                                  <p:subTnLst>
                                    <p:audio>
                                      <p:cMediaNode>
                                        <p:cTn display="0" masterRel="sameClick">
                                          <p:stCondLst>
                                            <p:cond evt="begin" delay="0">
                                              <p:tn val="29"/>
                                            </p:cond>
                                          </p:stCondLst>
                                          <p:endCondLst>
                                            <p:cond evt="onStopAudio" delay="0">
                                              <p:tgtEl>
                                                <p:sldTgt/>
                                              </p:tgtEl>
                                            </p:cond>
                                          </p:endCondLst>
                                        </p:cTn>
                                        <p:tgtEl>
                                          <p:sndTgt r:embed="rId4" name="Vibro Up"/>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P spid="388105" grpId="0" animBg="1" autoUpdateAnimBg="0"/>
    </p:bldLst>
  </p:timing>
</p:sld>
</file>

<file path=ppt/theme/theme1.xml><?xml version="1.0" encoding="utf-8"?>
<a:theme xmlns:a="http://schemas.openxmlformats.org/drawingml/2006/main" name=" template2005">
  <a:themeElements>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 template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600" b="1"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600" b="1" i="0" u="none" strike="noStrike" cap="none" normalizeH="0" baseline="0" smtClean="0">
            <a:ln>
              <a:noFill/>
            </a:ln>
            <a:solidFill>
              <a:srgbClr val="CC0000"/>
            </a:solidFill>
            <a:effectLst/>
            <a:latin typeface="Arial" charset="0"/>
          </a:defRPr>
        </a:defPPr>
      </a:lstStyle>
    </a:lnDef>
  </a:objectDefaults>
  <a:extraClrSchemeLst>
    <a:extraClrScheme>
      <a:clrScheme name=" template2005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 template2005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 template2005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 template2005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 template2005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 template2005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 template2005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 template2005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5FC355AAB2FA47B82FFD310EDFCA16" ma:contentTypeVersion="1" ma:contentTypeDescription="Create a new document." ma:contentTypeScope="" ma:versionID="cee046d9b87f9be4e5abfe42a7c106d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559EE77-28AB-482F-9D76-662FAA3B664A}">
  <ds:schemaRefs>
    <ds:schemaRef ds:uri="http://schemas.microsoft.com/sharepoint/v3/contenttype/forms"/>
  </ds:schemaRefs>
</ds:datastoreItem>
</file>

<file path=customXml/itemProps2.xml><?xml version="1.0" encoding="utf-8"?>
<ds:datastoreItem xmlns:ds="http://schemas.openxmlformats.org/officeDocument/2006/customXml" ds:itemID="{F8D81804-C975-4EB9-BD65-A833E4247D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Silver Streak:Applications:Microsoft Office 2004:Templates:My Templates: template2005.pot</Template>
  <TotalTime>3091</TotalTime>
  <Words>3918</Words>
  <Application>Microsoft Macintosh PowerPoint</Application>
  <PresentationFormat>On-screen Show (4:3)</PresentationFormat>
  <Paragraphs>1108</Paragraphs>
  <Slides>73</Slides>
  <Notes>65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ＭＳ Ｐゴシック</vt:lpstr>
      <vt:lpstr>Arial</vt:lpstr>
      <vt:lpstr>Calibri</vt:lpstr>
      <vt:lpstr>Comic Sans MS</vt:lpstr>
      <vt:lpstr>Symbol</vt:lpstr>
      <vt:lpstr>Times</vt:lpstr>
      <vt:lpstr>Times CY</vt:lpstr>
      <vt:lpstr>Times New Roman</vt:lpstr>
      <vt:lpstr>Webdings</vt:lpstr>
      <vt:lpstr>Wingdings</vt:lpstr>
      <vt:lpstr>Zapf Dingbats</vt:lpstr>
      <vt:lpstr> template2005</vt:lpstr>
      <vt:lpstr>Genetics &amp; The Work of Mendel</vt:lpstr>
      <vt:lpstr>Gregor Mendel</vt:lpstr>
      <vt:lpstr>Mendel’s work</vt:lpstr>
      <vt:lpstr>PowerPoint Presentation</vt:lpstr>
      <vt:lpstr>Looking closer at Mendel’s work</vt:lpstr>
      <vt:lpstr>What did Mendel’s findings mean?</vt:lpstr>
      <vt:lpstr>Traits are inherited as discrete units</vt:lpstr>
      <vt:lpstr>What did Mendel’s findings mean?</vt:lpstr>
      <vt:lpstr>Genotype vs. phenotype</vt:lpstr>
      <vt:lpstr>Making crosses</vt:lpstr>
      <vt:lpstr>Looking closer at Mendel’s work</vt:lpstr>
      <vt:lpstr>Punnett squares</vt:lpstr>
      <vt:lpstr>Genotypes </vt:lpstr>
      <vt:lpstr>Phenotype vs. genotype</vt:lpstr>
      <vt:lpstr>Test cross</vt:lpstr>
      <vt:lpstr>How does a Test cross work?</vt:lpstr>
      <vt:lpstr>Mendel’s 1st law of heredity</vt:lpstr>
      <vt:lpstr>Law of Segregation</vt:lpstr>
      <vt:lpstr>Monohybrid cross</vt:lpstr>
      <vt:lpstr>Dihybrid cross</vt:lpstr>
      <vt:lpstr>Dihybrid cross</vt:lpstr>
      <vt:lpstr>What’s going on here?</vt:lpstr>
      <vt:lpstr>Is this the way it works?</vt:lpstr>
      <vt:lpstr>Dihybrid cross</vt:lpstr>
      <vt:lpstr>Mendel’s 2nd law of heredity</vt:lpstr>
      <vt:lpstr>Law of Independent Assortment</vt:lpstr>
      <vt:lpstr>Linked Genes</vt:lpstr>
      <vt:lpstr>Linkage Maps</vt:lpstr>
      <vt:lpstr>PowerPoint Presentation</vt:lpstr>
      <vt:lpstr>Review: Mendel’s laws of heredity </vt:lpstr>
      <vt:lpstr>Mendel chose peas wisely</vt:lpstr>
      <vt:lpstr>Mendel chose peas luckily</vt:lpstr>
      <vt:lpstr>Laws of Probability</vt:lpstr>
      <vt:lpstr>PowerPoint Presentation</vt:lpstr>
      <vt:lpstr>Extending Mendelian genetics</vt:lpstr>
      <vt:lpstr>Incomplete dominance</vt:lpstr>
      <vt:lpstr>Incomplete dominance</vt:lpstr>
      <vt:lpstr>Incomplete dominance</vt:lpstr>
      <vt:lpstr>Co-dominance</vt:lpstr>
      <vt:lpstr>Genetics of Blood type</vt:lpstr>
      <vt:lpstr>Blood compatibility</vt:lpstr>
      <vt:lpstr>Blood donation</vt:lpstr>
      <vt:lpstr>Pleiotropy </vt:lpstr>
      <vt:lpstr>Acromegaly: André the Giant </vt:lpstr>
      <vt:lpstr>Inheritance pattern of Achondroplasia</vt:lpstr>
      <vt:lpstr>Epistasis </vt:lpstr>
      <vt:lpstr>Epistasis in Labrador retrievers</vt:lpstr>
      <vt:lpstr>Epistasis in grain color</vt:lpstr>
      <vt:lpstr>Polygenic inheritance</vt:lpstr>
      <vt:lpstr>Skin color: Albinism</vt:lpstr>
      <vt:lpstr>Sex linked traits</vt:lpstr>
      <vt:lpstr>Classes of chromosomes</vt:lpstr>
      <vt:lpstr>Discovery of sex linkage</vt:lpstr>
      <vt:lpstr>What’s up with Morgan’s flies?</vt:lpstr>
      <vt:lpstr>Genetics of Sex</vt:lpstr>
      <vt:lpstr>What’s up with Morgan’s flies?</vt:lpstr>
      <vt:lpstr>Genes on sex chromosomes</vt:lpstr>
      <vt:lpstr>Human X chromosome</vt:lpstr>
      <vt:lpstr>Map of Human Y chromosome?</vt:lpstr>
      <vt:lpstr>Sex-linked traits summary</vt:lpstr>
      <vt:lpstr>Pedigrees</vt:lpstr>
      <vt:lpstr>Dominant Pedigrees</vt:lpstr>
      <vt:lpstr>Chromosome Theory of inheritance</vt:lpstr>
      <vt:lpstr>X-inactivation</vt:lpstr>
      <vt:lpstr>X-inactivation &amp; tortoise shell cat</vt:lpstr>
      <vt:lpstr>Male pattern baldness</vt:lpstr>
      <vt:lpstr>Nature vs. nurture</vt:lpstr>
      <vt:lpstr>Mechanisms of Inheritance</vt:lpstr>
      <vt:lpstr>Mechanisms of inheritance</vt:lpstr>
      <vt:lpstr>Molecular mechanisms of inheritance</vt:lpstr>
      <vt:lpstr>How does dominance work: enzyme</vt:lpstr>
      <vt:lpstr>How does dominance work: structure</vt:lpstr>
      <vt:lpstr>Prevalence of dominance</vt:lpstr>
    </vt:vector>
  </TitlesOfParts>
  <Manager/>
  <Company>Kim Foglia</Company>
  <LinksUpToDate>false</LinksUpToDate>
  <SharedDoc>false</SharedDoc>
  <HyperlinkBase>http://bio.kimunity.com, http://www.WDinteractive.com</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resemblance can be striking!</dc:title>
  <dc:subject>AP &amp; Regents Biology</dc:subject>
  <dc:creator>Kim Foglia</dc:creator>
  <cp:keywords>Education, Biology Zone, Kim Foglia</cp:keywords>
  <dc:description>All Rights Reserved. Copyright 2003. WD Interactive.</dc:description>
  <cp:lastModifiedBy>Walker, Dale</cp:lastModifiedBy>
  <cp:revision>204</cp:revision>
  <cp:lastPrinted>2007-04-16T01:01:25Z</cp:lastPrinted>
  <dcterms:created xsi:type="dcterms:W3CDTF">2006-01-10T01:03:27Z</dcterms:created>
  <dcterms:modified xsi:type="dcterms:W3CDTF">2019-03-15T19:55:49Z</dcterms:modified>
  <cp:category>Education</cp:category>
</cp:coreProperties>
</file>