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3"/>
  </p:sldMasterIdLst>
  <p:notesMasterIdLst>
    <p:notesMasterId r:id="rId48"/>
  </p:notesMasterIdLst>
  <p:handoutMasterIdLst>
    <p:handoutMasterId r:id="rId49"/>
  </p:handoutMasterIdLst>
  <p:sldIdLst>
    <p:sldId id="321" r:id="rId4"/>
    <p:sldId id="330" r:id="rId5"/>
    <p:sldId id="331" r:id="rId6"/>
    <p:sldId id="364" r:id="rId7"/>
    <p:sldId id="349" r:id="rId8"/>
    <p:sldId id="350" r:id="rId9"/>
    <p:sldId id="353" r:id="rId10"/>
    <p:sldId id="354" r:id="rId11"/>
    <p:sldId id="323" r:id="rId12"/>
    <p:sldId id="355" r:id="rId13"/>
    <p:sldId id="363" r:id="rId14"/>
    <p:sldId id="356" r:id="rId15"/>
    <p:sldId id="365" r:id="rId16"/>
    <p:sldId id="357" r:id="rId17"/>
    <p:sldId id="358" r:id="rId18"/>
    <p:sldId id="360" r:id="rId19"/>
    <p:sldId id="359" r:id="rId20"/>
    <p:sldId id="375" r:id="rId21"/>
    <p:sldId id="329" r:id="rId22"/>
    <p:sldId id="366" r:id="rId23"/>
    <p:sldId id="333" r:id="rId24"/>
    <p:sldId id="367" r:id="rId25"/>
    <p:sldId id="368" r:id="rId26"/>
    <p:sldId id="338" r:id="rId27"/>
    <p:sldId id="339" r:id="rId28"/>
    <p:sldId id="340" r:id="rId29"/>
    <p:sldId id="341" r:id="rId30"/>
    <p:sldId id="371" r:id="rId31"/>
    <p:sldId id="343" r:id="rId32"/>
    <p:sldId id="344" r:id="rId33"/>
    <p:sldId id="345" r:id="rId34"/>
    <p:sldId id="346" r:id="rId35"/>
    <p:sldId id="347" r:id="rId36"/>
    <p:sldId id="348" r:id="rId37"/>
    <p:sldId id="395" r:id="rId38"/>
    <p:sldId id="376" r:id="rId39"/>
    <p:sldId id="394" r:id="rId40"/>
    <p:sldId id="381" r:id="rId41"/>
    <p:sldId id="382" r:id="rId42"/>
    <p:sldId id="383" r:id="rId43"/>
    <p:sldId id="391" r:id="rId44"/>
    <p:sldId id="388" r:id="rId45"/>
    <p:sldId id="389" r:id="rId46"/>
    <p:sldId id="393" r:id="rId4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4"/>
  </p:normalViewPr>
  <p:slideViewPr>
    <p:cSldViewPr>
      <p:cViewPr varScale="1">
        <p:scale>
          <a:sx n="124" d="100"/>
          <a:sy n="124" d="100"/>
        </p:scale>
        <p:origin x="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6AE40541-D4C5-BD46-A03A-F4425B7086E1}"/>
              </a:ext>
            </a:extLst>
          </p:cNvPr>
          <p:cNvSpPr>
            <a:spLocks noGrp="1" noChangeArrowheads="1"/>
          </p:cNvSpPr>
          <p:nvPr>
            <p:ph type="dt" sz="quarter" idx="1"/>
          </p:nvPr>
        </p:nvSpPr>
        <p:spPr bwMode="auto">
          <a:xfrm>
            <a:off x="0" y="8686800"/>
            <a:ext cx="1066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000"/>
            </a:lvl1pPr>
          </a:lstStyle>
          <a:p>
            <a:r>
              <a:rPr lang="en-US" altLang="en-US"/>
              <a:t>2005-2006</a:t>
            </a:r>
            <a:endParaRPr lang="en-US" altLang="en-US">
              <a:latin typeface="Times" pitchFamily="2" charset="0"/>
            </a:endParaRPr>
          </a:p>
        </p:txBody>
      </p:sp>
      <p:sp>
        <p:nvSpPr>
          <p:cNvPr id="58373" name="Rectangle 5">
            <a:extLst>
              <a:ext uri="{FF2B5EF4-FFF2-40B4-BE49-F238E27FC236}">
                <a16:creationId xmlns:a16="http://schemas.microsoft.com/office/drawing/2014/main" id="{94E4F64B-B166-414F-B82E-1C0DD4D84DFB}"/>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3551C792-ED4E-AA4E-9AEA-DA735D8DCDE7}" type="slidenum">
              <a:rPr lang="en-US" altLang="en-US"/>
              <a:pPr/>
              <a:t>‹#›</a:t>
            </a:fld>
            <a:endParaRPr lang="en-US" altLang="en-US" sz="1200"/>
          </a:p>
        </p:txBody>
      </p:sp>
      <p:sp>
        <p:nvSpPr>
          <p:cNvPr id="58375" name="Text Box 7">
            <a:extLst>
              <a:ext uri="{FF2B5EF4-FFF2-40B4-BE49-F238E27FC236}">
                <a16:creationId xmlns:a16="http://schemas.microsoft.com/office/drawing/2014/main" id="{1BFAD5AF-613D-8846-8A20-4B5F77A41FF1}"/>
              </a:ext>
            </a:extLst>
          </p:cNvPr>
          <p:cNvSpPr txBox="1">
            <a:spLocks noChangeArrowheads="1"/>
          </p:cNvSpPr>
          <p:nvPr/>
        </p:nvSpPr>
        <p:spPr bwMode="auto">
          <a:xfrm>
            <a:off x="228600" y="223838"/>
            <a:ext cx="6400800" cy="307975"/>
          </a:xfrm>
          <a:prstGeom prst="rect">
            <a:avLst/>
          </a:prstGeom>
          <a:noFill/>
          <a:ln w="9525">
            <a:noFill/>
            <a:miter lim="800000"/>
            <a:headEnd/>
            <a:tailEnd/>
          </a:ln>
          <a:effectLst/>
        </p:spPr>
        <p:txBody>
          <a:bodyPr anchor="ctr">
            <a:spAutoFit/>
          </a:bodyPr>
          <a:lstStyle/>
          <a:p>
            <a:pPr>
              <a:tabLst>
                <a:tab pos="6170613" algn="r"/>
              </a:tabLst>
              <a:defRPr/>
            </a:pPr>
            <a:r>
              <a:rPr lang="en-US" sz="1400" b="1" dirty="0">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73C1E91-DAEF-234B-A418-213E853CA24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Times" charset="0"/>
                <a:ea typeface="+mn-ea"/>
              </a:defRPr>
            </a:lvl1pPr>
          </a:lstStyle>
          <a:p>
            <a:pPr>
              <a:defRPr/>
            </a:pPr>
            <a:endParaRPr lang="en-US"/>
          </a:p>
        </p:txBody>
      </p:sp>
      <p:sp>
        <p:nvSpPr>
          <p:cNvPr id="56323" name="Rectangle 3">
            <a:extLst>
              <a:ext uri="{FF2B5EF4-FFF2-40B4-BE49-F238E27FC236}">
                <a16:creationId xmlns:a16="http://schemas.microsoft.com/office/drawing/2014/main" id="{25383292-0669-814C-BD9C-E419E4B43C1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Times" charset="0"/>
                <a:ea typeface="+mn-ea"/>
              </a:defRPr>
            </a:lvl1pPr>
          </a:lstStyle>
          <a:p>
            <a:pPr>
              <a:defRPr/>
            </a:pPr>
            <a:endParaRPr lang="en-US"/>
          </a:p>
        </p:txBody>
      </p:sp>
      <p:sp>
        <p:nvSpPr>
          <p:cNvPr id="14340" name="Rectangle 4">
            <a:extLst>
              <a:ext uri="{FF2B5EF4-FFF2-40B4-BE49-F238E27FC236}">
                <a16:creationId xmlns:a16="http://schemas.microsoft.com/office/drawing/2014/main" id="{EAEB99C6-8175-5544-AA38-CA99D5A9623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D6C9FC9A-EC7E-AA4C-A320-87D25FEE273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US" altLang="en-US"/>
          </a:p>
        </p:txBody>
      </p:sp>
      <p:sp>
        <p:nvSpPr>
          <p:cNvPr id="56326" name="Rectangle 6">
            <a:extLst>
              <a:ext uri="{FF2B5EF4-FFF2-40B4-BE49-F238E27FC236}">
                <a16:creationId xmlns:a16="http://schemas.microsoft.com/office/drawing/2014/main" id="{FB2B398A-4FC2-AF48-B181-4AA2EA0DE39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Times" charset="0"/>
                <a:ea typeface="+mn-ea"/>
              </a:defRPr>
            </a:lvl1pPr>
          </a:lstStyle>
          <a:p>
            <a:pPr>
              <a:defRPr/>
            </a:pPr>
            <a:endParaRPr lang="en-US"/>
          </a:p>
        </p:txBody>
      </p:sp>
      <p:sp>
        <p:nvSpPr>
          <p:cNvPr id="56327" name="Rectangle 7">
            <a:extLst>
              <a:ext uri="{FF2B5EF4-FFF2-40B4-BE49-F238E27FC236}">
                <a16:creationId xmlns:a16="http://schemas.microsoft.com/office/drawing/2014/main" id="{9F0602D5-638C-A143-9412-C4DB0745583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2" charset="0"/>
              </a:defRPr>
            </a:lvl1pPr>
          </a:lstStyle>
          <a:p>
            <a:fld id="{A06134D0-5523-8346-B03A-C79FDF664FA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A325721-4DA4-394F-B0FC-01E9BEB0E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A470AA-09C3-0C47-9BED-784EE158E32A}" type="slidenum">
              <a:rPr lang="en-US" altLang="en-US" sz="1200">
                <a:latin typeface="Times" pitchFamily="2" charset="0"/>
              </a:rPr>
              <a:pPr/>
              <a:t>1</a:t>
            </a:fld>
            <a:endParaRPr lang="en-US" altLang="en-US" sz="1200">
              <a:latin typeface="Times" pitchFamily="2" charset="0"/>
            </a:endParaRPr>
          </a:p>
        </p:txBody>
      </p:sp>
      <p:sp>
        <p:nvSpPr>
          <p:cNvPr id="16387" name="Rectangle 2">
            <a:extLst>
              <a:ext uri="{FF2B5EF4-FFF2-40B4-BE49-F238E27FC236}">
                <a16:creationId xmlns:a16="http://schemas.microsoft.com/office/drawing/2014/main" id="{467CE6C0-050E-574F-B5FD-ECF6326E9F5B}"/>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76205130-F1C0-024E-92D1-4F1388524FD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097E1B3-F1CB-474E-AE7B-6412BA14BF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35A337-2745-874F-8E41-36DE7EE09D02}" type="slidenum">
              <a:rPr lang="en-US" altLang="en-US" sz="1200">
                <a:latin typeface="Times" pitchFamily="2" charset="0"/>
              </a:rPr>
              <a:pPr/>
              <a:t>10</a:t>
            </a:fld>
            <a:endParaRPr lang="en-US" altLang="en-US" sz="1200">
              <a:latin typeface="Times" pitchFamily="2" charset="0"/>
            </a:endParaRPr>
          </a:p>
        </p:txBody>
      </p:sp>
      <p:sp>
        <p:nvSpPr>
          <p:cNvPr id="34819" name="Rectangle 2">
            <a:extLst>
              <a:ext uri="{FF2B5EF4-FFF2-40B4-BE49-F238E27FC236}">
                <a16:creationId xmlns:a16="http://schemas.microsoft.com/office/drawing/2014/main" id="{BAB4FB5C-7587-FD47-8821-CE44958EE438}"/>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666F32FB-3779-3043-9113-B240365DFAD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4D176D0-DB27-8043-BEC8-ADF3B523B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D08A8E-F7E1-5A4C-8C80-15A154B47D1C}" type="slidenum">
              <a:rPr lang="en-US" altLang="en-US" sz="1200">
                <a:latin typeface="Times" pitchFamily="2" charset="0"/>
              </a:rPr>
              <a:pPr/>
              <a:t>11</a:t>
            </a:fld>
            <a:endParaRPr lang="en-US" altLang="en-US" sz="1200">
              <a:latin typeface="Times" pitchFamily="2" charset="0"/>
            </a:endParaRPr>
          </a:p>
        </p:txBody>
      </p:sp>
      <p:sp>
        <p:nvSpPr>
          <p:cNvPr id="36867" name="Rectangle 2">
            <a:extLst>
              <a:ext uri="{FF2B5EF4-FFF2-40B4-BE49-F238E27FC236}">
                <a16:creationId xmlns:a16="http://schemas.microsoft.com/office/drawing/2014/main" id="{7399C8DE-FAAA-D74D-ADBF-F9EE8DC9C85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9805840-FF6A-584F-BC9A-37B52D57C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63333E4-2837-8F42-9D0A-2B83A77C0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9D04C1-57E1-AA4E-A1F4-6E83FE294A08}" type="slidenum">
              <a:rPr lang="en-US" altLang="en-US" sz="1200">
                <a:latin typeface="Times" pitchFamily="2" charset="0"/>
              </a:rPr>
              <a:pPr/>
              <a:t>12</a:t>
            </a:fld>
            <a:endParaRPr lang="en-US" altLang="en-US" sz="1200">
              <a:latin typeface="Times" pitchFamily="2" charset="0"/>
            </a:endParaRPr>
          </a:p>
        </p:txBody>
      </p:sp>
      <p:sp>
        <p:nvSpPr>
          <p:cNvPr id="38915" name="Rectangle 2">
            <a:extLst>
              <a:ext uri="{FF2B5EF4-FFF2-40B4-BE49-F238E27FC236}">
                <a16:creationId xmlns:a16="http://schemas.microsoft.com/office/drawing/2014/main" id="{B571E180-C348-6E4A-8647-C7DABA173799}"/>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CA44E166-C404-E440-AD0B-296855A311D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B87BF2C-2E15-1B46-A1E4-451A0AD580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3A8986-1328-FB45-86BF-0DD692E68D7D}" type="slidenum">
              <a:rPr lang="en-US" altLang="en-US" sz="1200">
                <a:latin typeface="Times" pitchFamily="2" charset="0"/>
              </a:rPr>
              <a:pPr/>
              <a:t>13</a:t>
            </a:fld>
            <a:endParaRPr lang="en-US" altLang="en-US" sz="1200">
              <a:latin typeface="Times" pitchFamily="2" charset="0"/>
            </a:endParaRPr>
          </a:p>
        </p:txBody>
      </p:sp>
      <p:sp>
        <p:nvSpPr>
          <p:cNvPr id="40963" name="Rectangle 2">
            <a:extLst>
              <a:ext uri="{FF2B5EF4-FFF2-40B4-BE49-F238E27FC236}">
                <a16:creationId xmlns:a16="http://schemas.microsoft.com/office/drawing/2014/main" id="{D34DDC44-7AC5-A344-9A0B-08FB65641A8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28DD505-3604-DC47-AC8E-B4FEAC4A4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9D5F385-D3EF-DD49-BA4B-1DEBBD447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AE1C72-DD4B-2D4F-BA2D-CF63769BE3CE}" type="slidenum">
              <a:rPr lang="en-US" altLang="en-US" sz="1200">
                <a:latin typeface="Times" pitchFamily="2" charset="0"/>
              </a:rPr>
              <a:pPr/>
              <a:t>14</a:t>
            </a:fld>
            <a:endParaRPr lang="en-US" altLang="en-US" sz="1200">
              <a:latin typeface="Times" pitchFamily="2" charset="0"/>
            </a:endParaRPr>
          </a:p>
        </p:txBody>
      </p:sp>
      <p:sp>
        <p:nvSpPr>
          <p:cNvPr id="43011" name="Rectangle 2">
            <a:extLst>
              <a:ext uri="{FF2B5EF4-FFF2-40B4-BE49-F238E27FC236}">
                <a16:creationId xmlns:a16="http://schemas.microsoft.com/office/drawing/2014/main" id="{AA5E9AB7-2324-504A-82C9-B79A0BFA09F3}"/>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869ED723-E7CD-884F-91B1-582E8C87A85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628E537-D818-724B-95BC-537EA646C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854AD5-0A89-6744-9D20-A5564838F14E}" type="slidenum">
              <a:rPr lang="en-US" altLang="en-US" sz="1200">
                <a:latin typeface="Times" pitchFamily="2" charset="0"/>
              </a:rPr>
              <a:pPr/>
              <a:t>15</a:t>
            </a:fld>
            <a:endParaRPr lang="en-US" altLang="en-US" sz="1200">
              <a:latin typeface="Times" pitchFamily="2" charset="0"/>
            </a:endParaRPr>
          </a:p>
        </p:txBody>
      </p:sp>
      <p:sp>
        <p:nvSpPr>
          <p:cNvPr id="45059" name="Rectangle 2">
            <a:extLst>
              <a:ext uri="{FF2B5EF4-FFF2-40B4-BE49-F238E27FC236}">
                <a16:creationId xmlns:a16="http://schemas.microsoft.com/office/drawing/2014/main" id="{92A26C47-C9F2-2F40-AE95-614AFC2D547F}"/>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1ADE8A74-6AAC-E24C-94BF-D910F2B4E68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36F8454-5A7C-5440-98E1-2BACEBB5F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897793-1DDB-6143-A965-A5BF72920723}" type="slidenum">
              <a:rPr lang="en-US" altLang="en-US" sz="1200">
                <a:latin typeface="Times" pitchFamily="2" charset="0"/>
              </a:rPr>
              <a:pPr/>
              <a:t>16</a:t>
            </a:fld>
            <a:endParaRPr lang="en-US" altLang="en-US" sz="1200">
              <a:latin typeface="Times" pitchFamily="2" charset="0"/>
            </a:endParaRPr>
          </a:p>
        </p:txBody>
      </p:sp>
      <p:sp>
        <p:nvSpPr>
          <p:cNvPr id="47107" name="Rectangle 2">
            <a:extLst>
              <a:ext uri="{FF2B5EF4-FFF2-40B4-BE49-F238E27FC236}">
                <a16:creationId xmlns:a16="http://schemas.microsoft.com/office/drawing/2014/main" id="{8D7FB9AB-BCE6-B341-9666-9510DE9C93A5}"/>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E16AEE66-AE7D-2440-A948-5464073A9D0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15142CE-9DC8-1849-A739-8A9C7DA13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9DCA88-5BFF-644B-A3F1-20341B6F2634}" type="slidenum">
              <a:rPr lang="en-US" altLang="en-US" sz="1200">
                <a:latin typeface="Times" pitchFamily="2" charset="0"/>
              </a:rPr>
              <a:pPr/>
              <a:t>17</a:t>
            </a:fld>
            <a:endParaRPr lang="en-US" altLang="en-US" sz="1200">
              <a:latin typeface="Times" pitchFamily="2" charset="0"/>
            </a:endParaRPr>
          </a:p>
        </p:txBody>
      </p:sp>
      <p:sp>
        <p:nvSpPr>
          <p:cNvPr id="49155" name="Rectangle 2">
            <a:extLst>
              <a:ext uri="{FF2B5EF4-FFF2-40B4-BE49-F238E27FC236}">
                <a16:creationId xmlns:a16="http://schemas.microsoft.com/office/drawing/2014/main" id="{9E4AD490-442B-4141-9654-D9F9E1E324D4}"/>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0BA95458-5535-9D4A-81BE-21A073D4419C}"/>
              </a:ext>
            </a:extLst>
          </p:cNvPr>
          <p:cNvSpPr>
            <a:spLocks noGrp="1" noChangeArrowheads="1"/>
          </p:cNvSpPr>
          <p:nvPr>
            <p:ph type="body" idx="1"/>
          </p:nvPr>
        </p:nvSpPr>
        <p:spPr>
          <a:xfrm>
            <a:off x="914400" y="4343400"/>
            <a:ext cx="5486400" cy="43434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ltLang="en-US">
                <a:solidFill>
                  <a:srgbClr val="000000"/>
                </a:solidFill>
                <a:latin typeface="Arial" panose="020B0604020202020204" pitchFamily="34" charset="0"/>
              </a:rPr>
              <a:t>Donuts!</a:t>
            </a:r>
          </a:p>
          <a:p>
            <a:pPr eaLnBrk="1" hangingPunct="1">
              <a:buClr>
                <a:srgbClr val="339933"/>
              </a:buClr>
            </a:pPr>
            <a:r>
              <a:rPr lang="en-US" altLang="en-US">
                <a:solidFill>
                  <a:srgbClr val="000000"/>
                </a:solidFill>
                <a:latin typeface="Arial" panose="020B0604020202020204" pitchFamily="34" charset="0"/>
              </a:rPr>
              <a:t>Each transport protein is specific as to the substances that it will translocate (move).</a:t>
            </a:r>
          </a:p>
          <a:p>
            <a:pPr eaLnBrk="1" hangingPunct="1">
              <a:buClr>
                <a:srgbClr val="339933"/>
              </a:buClr>
            </a:pPr>
            <a:r>
              <a:rPr lang="en-US" altLang="en-US">
                <a:solidFill>
                  <a:srgbClr val="000000"/>
                </a:solidFill>
                <a:latin typeface="Arial" panose="020B0604020202020204" pitchFamily="34" charset="0"/>
              </a:rPr>
              <a:t>For example, the glucose transport protein in the liver will carry glucose from the blood to the cytoplasm, but not fructose, its structural isomer.</a:t>
            </a:r>
          </a:p>
          <a:p>
            <a:pPr eaLnBrk="1" hangingPunct="1">
              <a:buClr>
                <a:srgbClr val="339933"/>
              </a:buClr>
            </a:pPr>
            <a:r>
              <a:rPr lang="en-US" altLang="en-US">
                <a:solidFill>
                  <a:srgbClr val="000000"/>
                </a:solidFill>
                <a:latin typeface="Arial" panose="020B0604020202020204" pitchFamily="34" charset="0"/>
              </a:rPr>
              <a:t>Some transport proteins have a hydrophilic channel that certain molecules or ions can use as a tunnel through the membrane -- simply provide corridors allowing a specific molecule or ion to cross the membrane.</a:t>
            </a:r>
          </a:p>
          <a:p>
            <a:pPr eaLnBrk="1" hangingPunct="1">
              <a:buClr>
                <a:srgbClr val="339933"/>
              </a:buClr>
            </a:pPr>
            <a:r>
              <a:rPr lang="en-US" altLang="en-US">
                <a:solidFill>
                  <a:srgbClr val="000000"/>
                </a:solidFill>
                <a:latin typeface="Arial" panose="020B0604020202020204" pitchFamily="34" charset="0"/>
              </a:rPr>
              <a:t>These </a:t>
            </a:r>
            <a:r>
              <a:rPr lang="en-US" altLang="en-US" i="1">
                <a:solidFill>
                  <a:srgbClr val="000000"/>
                </a:solidFill>
                <a:latin typeface="Arial" panose="020B0604020202020204" pitchFamily="34" charset="0"/>
              </a:rPr>
              <a:t>channel proteins</a:t>
            </a:r>
            <a:r>
              <a:rPr lang="en-US" altLang="en-US">
                <a:solidFill>
                  <a:srgbClr val="000000"/>
                </a:solidFill>
                <a:latin typeface="Arial" panose="020B0604020202020204" pitchFamily="34" charset="0"/>
              </a:rPr>
              <a:t> allow fast transport.</a:t>
            </a:r>
          </a:p>
          <a:p>
            <a:pPr eaLnBrk="1" hangingPunct="1">
              <a:buClr>
                <a:srgbClr val="339933"/>
              </a:buClr>
            </a:pPr>
            <a:r>
              <a:rPr lang="en-US" altLang="en-US">
                <a:solidFill>
                  <a:srgbClr val="000000"/>
                </a:solidFill>
                <a:latin typeface="Arial" panose="020B0604020202020204" pitchFamily="34" charset="0"/>
              </a:rPr>
              <a:t>For example, water channel proteins, </a:t>
            </a:r>
            <a:r>
              <a:rPr lang="en-US" altLang="en-US" b="1">
                <a:solidFill>
                  <a:srgbClr val="000000"/>
                </a:solidFill>
                <a:latin typeface="Arial" panose="020B0604020202020204" pitchFamily="34" charset="0"/>
              </a:rPr>
              <a:t>aquaprorins</a:t>
            </a:r>
            <a:r>
              <a:rPr lang="en-US" altLang="en-US">
                <a:solidFill>
                  <a:srgbClr val="000000"/>
                </a:solidFill>
                <a:latin typeface="Arial" panose="020B0604020202020204" pitchFamily="34" charset="0"/>
              </a:rPr>
              <a:t>, facilitate massive amounts of diffusion.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B48FDCC-D366-D046-A926-0382E360A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693111-2F18-8A49-A356-8CBE9F62CD0E}" type="slidenum">
              <a:rPr lang="en-US" altLang="en-US" sz="1200">
                <a:latin typeface="Times" pitchFamily="2" charset="0"/>
              </a:rPr>
              <a:pPr/>
              <a:t>18</a:t>
            </a:fld>
            <a:endParaRPr lang="en-US" altLang="en-US" sz="1200">
              <a:latin typeface="Times" pitchFamily="2" charset="0"/>
            </a:endParaRPr>
          </a:p>
        </p:txBody>
      </p:sp>
      <p:sp>
        <p:nvSpPr>
          <p:cNvPr id="51203" name="Rectangle 2">
            <a:extLst>
              <a:ext uri="{FF2B5EF4-FFF2-40B4-BE49-F238E27FC236}">
                <a16:creationId xmlns:a16="http://schemas.microsoft.com/office/drawing/2014/main" id="{81E381DB-7639-204C-B5F8-BA98D479B8AD}"/>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B7A4C238-C95A-F64A-9CA1-C9C5492BE8CA}"/>
              </a:ext>
            </a:extLst>
          </p:cNvPr>
          <p:cNvSpPr>
            <a:spLocks noGrp="1" noChangeArrowheads="1"/>
          </p:cNvSpPr>
          <p:nvPr>
            <p:ph type="body" idx="1"/>
          </p:nvPr>
        </p:nvSpPr>
        <p:spPr>
          <a:xfrm>
            <a:off x="914400" y="4343400"/>
            <a:ext cx="5486400" cy="43434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buClr>
                <a:srgbClr val="339933"/>
              </a:buClr>
            </a:pPr>
            <a:r>
              <a:rPr lang="en-US" altLang="en-US" sz="1000">
                <a:solidFill>
                  <a:srgbClr val="000000"/>
                </a:solidFill>
                <a:latin typeface="Arial" panose="020B0604020202020204" pitchFamily="34" charset="0"/>
              </a:rPr>
              <a:t>Cellular Donuts!</a:t>
            </a:r>
          </a:p>
          <a:p>
            <a:pPr eaLnBrk="1" hangingPunct="1">
              <a:lnSpc>
                <a:spcPct val="110000"/>
              </a:lnSpc>
              <a:buClr>
                <a:srgbClr val="339933"/>
              </a:buClr>
            </a:pPr>
            <a:r>
              <a:rPr lang="en-US" altLang="en-US" sz="1000">
                <a:solidFill>
                  <a:srgbClr val="000000"/>
                </a:solidFill>
                <a:latin typeface="Arial" panose="020B0604020202020204" pitchFamily="34" charset="0"/>
              </a:rPr>
              <a:t>Each transport protein is specific as to the substances that it will translocate (move).</a:t>
            </a:r>
          </a:p>
          <a:p>
            <a:pPr eaLnBrk="1" hangingPunct="1">
              <a:lnSpc>
                <a:spcPct val="110000"/>
              </a:lnSpc>
              <a:buClr>
                <a:srgbClr val="339933"/>
              </a:buClr>
            </a:pPr>
            <a:r>
              <a:rPr lang="en-US" altLang="en-US" sz="1000">
                <a:solidFill>
                  <a:srgbClr val="000000"/>
                </a:solidFill>
                <a:latin typeface="Arial" panose="020B0604020202020204" pitchFamily="34" charset="0"/>
              </a:rPr>
              <a:t>For example, the glucose transport protein in the liver will carry glucose from the blood to the cytoplasm, but not fructose, its structural isomer.</a:t>
            </a:r>
          </a:p>
          <a:p>
            <a:pPr eaLnBrk="1" hangingPunct="1">
              <a:lnSpc>
                <a:spcPct val="110000"/>
              </a:lnSpc>
              <a:buClr>
                <a:srgbClr val="339933"/>
              </a:buClr>
            </a:pPr>
            <a:r>
              <a:rPr lang="en-US" altLang="en-US" sz="1000">
                <a:solidFill>
                  <a:srgbClr val="000000"/>
                </a:solidFill>
                <a:latin typeface="Arial" panose="020B0604020202020204" pitchFamily="34" charset="0"/>
              </a:rPr>
              <a:t>Some transport proteins have a hydrophilic channel that certain molecules or ions can use as a tunnel through the membrane -- simply provide corridors allowing a specific molecule or ion to cross the membrane.These </a:t>
            </a:r>
            <a:r>
              <a:rPr lang="en-US" altLang="en-US" sz="1000" i="1">
                <a:solidFill>
                  <a:srgbClr val="000000"/>
                </a:solidFill>
                <a:latin typeface="Arial" panose="020B0604020202020204" pitchFamily="34" charset="0"/>
              </a:rPr>
              <a:t>channel proteins</a:t>
            </a:r>
            <a:r>
              <a:rPr lang="en-US" altLang="en-US" sz="1000">
                <a:solidFill>
                  <a:srgbClr val="000000"/>
                </a:solidFill>
                <a:latin typeface="Arial" panose="020B0604020202020204" pitchFamily="34" charset="0"/>
              </a:rPr>
              <a:t> allow fast transport.</a:t>
            </a:r>
          </a:p>
          <a:p>
            <a:pPr eaLnBrk="1" hangingPunct="1">
              <a:lnSpc>
                <a:spcPct val="110000"/>
              </a:lnSpc>
              <a:buClr>
                <a:srgbClr val="339933"/>
              </a:buClr>
            </a:pPr>
            <a:r>
              <a:rPr lang="en-US" altLang="en-US" sz="1000">
                <a:solidFill>
                  <a:srgbClr val="000000"/>
                </a:solidFill>
                <a:latin typeface="Arial" panose="020B0604020202020204" pitchFamily="34" charset="0"/>
              </a:rPr>
              <a:t>For example, water channel proteins, </a:t>
            </a:r>
            <a:r>
              <a:rPr lang="en-US" altLang="en-US" sz="1000" b="1">
                <a:solidFill>
                  <a:srgbClr val="000000"/>
                </a:solidFill>
                <a:latin typeface="Arial" panose="020B0604020202020204" pitchFamily="34" charset="0"/>
              </a:rPr>
              <a:t>aquaprorins</a:t>
            </a:r>
            <a:r>
              <a:rPr lang="en-US" altLang="en-US" sz="1000">
                <a:solidFill>
                  <a:srgbClr val="000000"/>
                </a:solidFill>
                <a:latin typeface="Arial" panose="020B0604020202020204" pitchFamily="34" charset="0"/>
              </a:rPr>
              <a:t>, facilitate massive amounts of osmosis.</a:t>
            </a:r>
          </a:p>
          <a:p>
            <a:pPr eaLnBrk="1" hangingPunct="1">
              <a:lnSpc>
                <a:spcPct val="110000"/>
              </a:lnSpc>
              <a:buClr>
                <a:srgbClr val="339933"/>
              </a:buClr>
            </a:pPr>
            <a:r>
              <a:rPr lang="en-US" altLang="en-US" sz="1000">
                <a:solidFill>
                  <a:srgbClr val="000000"/>
                </a:solidFill>
                <a:latin typeface="Arial" panose="020B0604020202020204" pitchFamily="34" charset="0"/>
              </a:rPr>
              <a:t>Some transport proteins do not provide channels but appear to actually translocate the solute-binding site and solute across the membrane as the protein changes shape. These shape changes could be triggered by the binding and release of the transported molecule. This is model for active transport.</a:t>
            </a:r>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D47C048-1EF1-B84E-923F-8930E3B0D8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A350F2-A04E-434D-9DA1-39947C8FC636}" type="slidenum">
              <a:rPr lang="en-US" altLang="en-US" sz="1200">
                <a:latin typeface="Times" pitchFamily="2" charset="0"/>
              </a:rPr>
              <a:pPr/>
              <a:t>19</a:t>
            </a:fld>
            <a:endParaRPr lang="en-US" altLang="en-US" sz="1200">
              <a:latin typeface="Times" pitchFamily="2" charset="0"/>
            </a:endParaRPr>
          </a:p>
        </p:txBody>
      </p:sp>
      <p:sp>
        <p:nvSpPr>
          <p:cNvPr id="53251" name="Rectangle 2">
            <a:extLst>
              <a:ext uri="{FF2B5EF4-FFF2-40B4-BE49-F238E27FC236}">
                <a16:creationId xmlns:a16="http://schemas.microsoft.com/office/drawing/2014/main" id="{74126C68-CB94-E04F-B373-37EE42AC062C}"/>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1AD18740-5E24-6242-8820-ADD4CAC5C0A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566666A-DB96-774F-974B-02315CA9A2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5DCEC3-F0AC-F344-8C9C-707592651D75}" type="slidenum">
              <a:rPr lang="en-US" altLang="en-US" sz="1200">
                <a:latin typeface="Times" pitchFamily="2" charset="0"/>
              </a:rPr>
              <a:pPr/>
              <a:t>2</a:t>
            </a:fld>
            <a:endParaRPr lang="en-US" altLang="en-US" sz="1200">
              <a:latin typeface="Times" pitchFamily="2" charset="0"/>
            </a:endParaRPr>
          </a:p>
        </p:txBody>
      </p:sp>
      <p:sp>
        <p:nvSpPr>
          <p:cNvPr id="18435" name="Rectangle 2">
            <a:extLst>
              <a:ext uri="{FF2B5EF4-FFF2-40B4-BE49-F238E27FC236}">
                <a16:creationId xmlns:a16="http://schemas.microsoft.com/office/drawing/2014/main" id="{D9643E2E-5064-D84A-BF3B-B9186BC3C9F7}"/>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3CF0517B-155D-7941-A3BD-0D8ED6C90266}"/>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900">
                <a:solidFill>
                  <a:schemeClr val="tx2"/>
                </a:solidFill>
                <a:latin typeface="Arial" panose="020B0604020202020204" pitchFamily="34" charset="0"/>
              </a:rPr>
              <a:t>Movement from high concentration </a:t>
            </a:r>
            <a:r>
              <a:rPr lang="en-US" altLang="en-US" sz="900" u="sng">
                <a:solidFill>
                  <a:schemeClr val="tx2"/>
                </a:solidFill>
                <a:latin typeface="Arial" panose="020B0604020202020204" pitchFamily="34" charset="0"/>
              </a:rPr>
              <a:t>of that substance</a:t>
            </a:r>
            <a:r>
              <a:rPr lang="en-US" altLang="en-US" sz="900">
                <a:solidFill>
                  <a:schemeClr val="tx2"/>
                </a:solidFill>
                <a:latin typeface="Arial" panose="020B0604020202020204" pitchFamily="34" charset="0"/>
              </a:rPr>
              <a:t> to low concentration </a:t>
            </a:r>
            <a:r>
              <a:rPr lang="en-US" altLang="en-US" sz="900" u="sng">
                <a:solidFill>
                  <a:schemeClr val="tx2"/>
                </a:solidFill>
                <a:latin typeface="Arial" panose="020B0604020202020204" pitchFamily="34" charset="0"/>
              </a:rPr>
              <a:t>of that substance</a:t>
            </a:r>
            <a:r>
              <a:rPr lang="en-US" altLang="en-US" sz="900">
                <a:solidFill>
                  <a:schemeClr val="tx2"/>
                </a:solidFill>
                <a:latin typeface="Arial" panose="020B0604020202020204" pitchFamily="34" charset="0"/>
              </a:rPr>
              <a:t>.</a:t>
            </a:r>
            <a:endParaRPr lang="en-US" altLang="en-US" sz="9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F83641A-339C-D94E-B363-D823FE3787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6A3D0-D816-F04D-A4DB-FAB8D9184182}" type="slidenum">
              <a:rPr lang="en-US" altLang="en-US" sz="1200">
                <a:latin typeface="Times" pitchFamily="2" charset="0"/>
              </a:rPr>
              <a:pPr/>
              <a:t>20</a:t>
            </a:fld>
            <a:endParaRPr lang="en-US" altLang="en-US" sz="1200">
              <a:latin typeface="Times" pitchFamily="2" charset="0"/>
            </a:endParaRPr>
          </a:p>
        </p:txBody>
      </p:sp>
      <p:sp>
        <p:nvSpPr>
          <p:cNvPr id="55299" name="Rectangle 2">
            <a:extLst>
              <a:ext uri="{FF2B5EF4-FFF2-40B4-BE49-F238E27FC236}">
                <a16:creationId xmlns:a16="http://schemas.microsoft.com/office/drawing/2014/main" id="{4B7CD7C9-0073-E14D-BD89-DC7381DA1141}"/>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118A649E-A663-1F4E-B04A-1F439EF398B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7339A6A-67E9-BF48-8B0F-65FCF8FF8F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8194A0-D74B-6541-922F-2353E713B718}" type="slidenum">
              <a:rPr lang="en-US" altLang="en-US" sz="1200">
                <a:latin typeface="Times" pitchFamily="2" charset="0"/>
              </a:rPr>
              <a:pPr/>
              <a:t>21</a:t>
            </a:fld>
            <a:endParaRPr lang="en-US" altLang="en-US" sz="1200">
              <a:latin typeface="Times" pitchFamily="2" charset="0"/>
            </a:endParaRPr>
          </a:p>
        </p:txBody>
      </p:sp>
      <p:sp>
        <p:nvSpPr>
          <p:cNvPr id="57347" name="Rectangle 2">
            <a:extLst>
              <a:ext uri="{FF2B5EF4-FFF2-40B4-BE49-F238E27FC236}">
                <a16:creationId xmlns:a16="http://schemas.microsoft.com/office/drawing/2014/main" id="{5F4A27DB-E447-9244-BC7D-93CABEC9F5B9}"/>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D07D3844-868C-7946-A587-D8D957829C0F}"/>
              </a:ext>
            </a:extLst>
          </p:cNvPr>
          <p:cNvSpPr>
            <a:spLocks noGrp="1" noChangeArrowheads="1"/>
          </p:cNvSpPr>
          <p:nvPr>
            <p:ph type="body" idx="1"/>
          </p:nvPr>
        </p:nvSpPr>
        <p:spPr>
          <a:solidFill>
            <a:srgbClr val="FFFFFF"/>
          </a:solidFill>
          <a:ln>
            <a:solidFill>
              <a:srgbClr val="000000"/>
            </a:solidFill>
          </a:ln>
        </p:spPr>
        <p:txBody>
          <a:bodyPr/>
          <a:lstStyle/>
          <a:p>
            <a:pPr eaLnBrk="1" hangingPunct="1">
              <a:buClr>
                <a:srgbClr val="339933"/>
              </a:buClr>
            </a:pPr>
            <a:r>
              <a:rPr lang="en-US" altLang="en-US" sz="900">
                <a:solidFill>
                  <a:srgbClr val="000000"/>
                </a:solidFill>
                <a:latin typeface="Arial" panose="020B0604020202020204" pitchFamily="34" charset="0"/>
              </a:rPr>
              <a:t>When the neurotransmitters are not present, the channels are closed.</a:t>
            </a:r>
            <a:endParaRPr lang="en-US" altLang="en-US" sz="9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585426F-2E02-2842-92D3-138D0A5093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503320-0D5C-484C-8A4A-EC36537763D8}" type="slidenum">
              <a:rPr lang="en-US" altLang="en-US" sz="1200">
                <a:latin typeface="Times" pitchFamily="2" charset="0"/>
              </a:rPr>
              <a:pPr/>
              <a:t>22</a:t>
            </a:fld>
            <a:endParaRPr lang="en-US" altLang="en-US" sz="1200">
              <a:latin typeface="Times" pitchFamily="2" charset="0"/>
            </a:endParaRPr>
          </a:p>
        </p:txBody>
      </p:sp>
      <p:sp>
        <p:nvSpPr>
          <p:cNvPr id="59395" name="Rectangle 2">
            <a:extLst>
              <a:ext uri="{FF2B5EF4-FFF2-40B4-BE49-F238E27FC236}">
                <a16:creationId xmlns:a16="http://schemas.microsoft.com/office/drawing/2014/main" id="{9B6752AF-4817-AA48-A7BC-069FF2191210}"/>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08013A74-2046-AC48-BF61-9516471392D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Plants have nitrate &amp; phosphate pumps in their roots.</a:t>
            </a:r>
          </a:p>
          <a:p>
            <a:pPr eaLnBrk="1" hangingPunct="1"/>
            <a:r>
              <a:rPr lang="en-US" altLang="en-US">
                <a:latin typeface="Arial" panose="020B0604020202020204" pitchFamily="34" charset="0"/>
              </a:rPr>
              <a:t>Why?</a:t>
            </a:r>
          </a:p>
          <a:p>
            <a:pPr eaLnBrk="1" hangingPunct="1"/>
            <a:r>
              <a:rPr lang="en-US" altLang="en-US">
                <a:latin typeface="Arial" panose="020B0604020202020204" pitchFamily="34" charset="0"/>
              </a:rPr>
              <a:t>Nitrate for amino acids</a:t>
            </a:r>
          </a:p>
          <a:p>
            <a:pPr eaLnBrk="1" hangingPunct="1"/>
            <a:r>
              <a:rPr lang="en-US" altLang="en-US">
                <a:latin typeface="Arial" panose="020B0604020202020204" pitchFamily="34" charset="0"/>
              </a:rPr>
              <a:t>Phosphate for DNA &amp; membranes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Not coincidentally these are the main constituents of fertilizer.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C933D94-9E0D-5E41-B8D3-0419339698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35721C-8FB3-1A49-92E2-EB6F41FF559D}" type="slidenum">
              <a:rPr lang="en-US" altLang="en-US" sz="1200">
                <a:latin typeface="Times" pitchFamily="2" charset="0"/>
              </a:rPr>
              <a:pPr/>
              <a:t>23</a:t>
            </a:fld>
            <a:endParaRPr lang="en-US" altLang="en-US" sz="1200">
              <a:latin typeface="Times" pitchFamily="2" charset="0"/>
            </a:endParaRPr>
          </a:p>
        </p:txBody>
      </p:sp>
      <p:sp>
        <p:nvSpPr>
          <p:cNvPr id="61443" name="Rectangle 2">
            <a:extLst>
              <a:ext uri="{FF2B5EF4-FFF2-40B4-BE49-F238E27FC236}">
                <a16:creationId xmlns:a16="http://schemas.microsoft.com/office/drawing/2014/main" id="{36D3BFC6-2414-874F-8396-7298656BC37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E29372E-DEEF-704D-A460-A56DE7B2A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latin typeface="Arial" panose="020B0604020202020204" pitchFamily="34" charset="0"/>
              </a:rPr>
              <a:t>Plants: nitrate &amp; phosphate pumps in roots.</a:t>
            </a:r>
          </a:p>
          <a:p>
            <a:pPr lvl="1" eaLnBrk="1" hangingPunct="1"/>
            <a:r>
              <a:rPr lang="en-US" altLang="en-US" sz="900">
                <a:latin typeface="Arial" panose="020B0604020202020204" pitchFamily="34" charset="0"/>
                <a:ea typeface="ＭＳ Ｐゴシック" panose="020B0600070205080204" pitchFamily="34" charset="-128"/>
              </a:rPr>
              <a:t>Why?</a:t>
            </a:r>
          </a:p>
          <a:p>
            <a:pPr lvl="1" eaLnBrk="1" hangingPunct="1"/>
            <a:r>
              <a:rPr lang="en-US" altLang="en-US" sz="900">
                <a:latin typeface="Arial" panose="020B0604020202020204" pitchFamily="34" charset="0"/>
                <a:ea typeface="ＭＳ Ｐゴシック" panose="020B0600070205080204" pitchFamily="34" charset="-128"/>
              </a:rPr>
              <a:t>Nitrate for amino acids</a:t>
            </a:r>
          </a:p>
          <a:p>
            <a:pPr lvl="1" eaLnBrk="1" hangingPunct="1"/>
            <a:r>
              <a:rPr lang="en-US" altLang="en-US" sz="900">
                <a:latin typeface="Arial" panose="020B0604020202020204" pitchFamily="34" charset="0"/>
                <a:ea typeface="ＭＳ Ｐゴシック" panose="020B0600070205080204" pitchFamily="34" charset="-128"/>
              </a:rPr>
              <a:t>Phosphate for DNA &amp; membranes</a:t>
            </a:r>
          </a:p>
          <a:p>
            <a:pPr eaLnBrk="1" hangingPunct="1"/>
            <a:r>
              <a:rPr lang="en-US" altLang="en-US" sz="900" u="sng">
                <a:latin typeface="Arial" panose="020B0604020202020204" pitchFamily="34" charset="0"/>
              </a:rPr>
              <a:t>Not</a:t>
            </a:r>
            <a:r>
              <a:rPr lang="en-US" altLang="en-US" sz="900">
                <a:latin typeface="Arial" panose="020B0604020202020204" pitchFamily="34" charset="0"/>
              </a:rPr>
              <a:t> coincidentally these are the main constituents of fertilizer</a:t>
            </a:r>
          </a:p>
          <a:p>
            <a:pPr lvl="1" eaLnBrk="1" hangingPunct="1"/>
            <a:r>
              <a:rPr lang="en-US" altLang="en-US" sz="900">
                <a:latin typeface="Arial" panose="020B0604020202020204" pitchFamily="34" charset="0"/>
                <a:ea typeface="ＭＳ Ｐゴシック" panose="020B0600070205080204" pitchFamily="34" charset="-128"/>
              </a:rPr>
              <a:t>Supplying these nutrients to plants</a:t>
            </a:r>
          </a:p>
          <a:p>
            <a:pPr lvl="1" eaLnBrk="1" hangingPunct="1"/>
            <a:r>
              <a:rPr lang="en-US" altLang="en-US" sz="900">
                <a:latin typeface="Arial" panose="020B0604020202020204" pitchFamily="34" charset="0"/>
                <a:ea typeface="ＭＳ Ｐゴシック" panose="020B0600070205080204" pitchFamily="34" charset="-128"/>
              </a:rPr>
              <a:t>Replenishing the soil since plants are depleting it</a:t>
            </a:r>
          </a:p>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2073AC5-DA34-C84C-8C2B-BCF9C39B83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4B9553-24D2-8A4C-8AA9-7506D7419E69}" type="slidenum">
              <a:rPr lang="en-US" altLang="en-US" sz="1200">
                <a:latin typeface="Times" pitchFamily="2" charset="0"/>
              </a:rPr>
              <a:pPr/>
              <a:t>24</a:t>
            </a:fld>
            <a:endParaRPr lang="en-US" altLang="en-US" sz="1200">
              <a:latin typeface="Times" pitchFamily="2" charset="0"/>
            </a:endParaRPr>
          </a:p>
        </p:txBody>
      </p:sp>
      <p:sp>
        <p:nvSpPr>
          <p:cNvPr id="63491" name="Rectangle 2">
            <a:extLst>
              <a:ext uri="{FF2B5EF4-FFF2-40B4-BE49-F238E27FC236}">
                <a16:creationId xmlns:a16="http://schemas.microsoft.com/office/drawing/2014/main" id="{8134177C-6B3E-CD4F-90E2-583B4036318D}"/>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6BC69F72-B3DD-E541-B167-0668934DF04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E88E42C-B9DE-8F47-B2AF-2105AE3490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D160A8-0182-7144-B7DE-85B115FBFBC3}" type="slidenum">
              <a:rPr lang="en-US" altLang="en-US" sz="1200">
                <a:latin typeface="Times" pitchFamily="2" charset="0"/>
              </a:rPr>
              <a:pPr/>
              <a:t>25</a:t>
            </a:fld>
            <a:endParaRPr lang="en-US" altLang="en-US" sz="1200">
              <a:latin typeface="Times" pitchFamily="2" charset="0"/>
            </a:endParaRPr>
          </a:p>
        </p:txBody>
      </p:sp>
      <p:sp>
        <p:nvSpPr>
          <p:cNvPr id="65539" name="Rectangle 2">
            <a:extLst>
              <a:ext uri="{FF2B5EF4-FFF2-40B4-BE49-F238E27FC236}">
                <a16:creationId xmlns:a16="http://schemas.microsoft.com/office/drawing/2014/main" id="{2E053EB3-CC78-7448-ABC6-A364B953CE02}"/>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3242436B-38C4-1742-9981-AE6B622B70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899872F-EFBA-0B45-949E-A5836884D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093D3D-B4B6-3B4F-9470-5CCEDFD20A14}" type="slidenum">
              <a:rPr lang="en-US" altLang="en-US" sz="1200">
                <a:latin typeface="Times" pitchFamily="2" charset="0"/>
              </a:rPr>
              <a:pPr/>
              <a:t>26</a:t>
            </a:fld>
            <a:endParaRPr lang="en-US" altLang="en-US" sz="1200">
              <a:latin typeface="Times" pitchFamily="2" charset="0"/>
            </a:endParaRPr>
          </a:p>
        </p:txBody>
      </p:sp>
      <p:sp>
        <p:nvSpPr>
          <p:cNvPr id="67587" name="Rectangle 2">
            <a:extLst>
              <a:ext uri="{FF2B5EF4-FFF2-40B4-BE49-F238E27FC236}">
                <a16:creationId xmlns:a16="http://schemas.microsoft.com/office/drawing/2014/main" id="{2DFF1ABD-C26E-994C-867B-2D65A086DFCE}"/>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E5213D27-2B41-4D49-84B3-6DF96693A49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E94300F-64A5-B049-B14E-B80D3CDD5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B764BD-806A-8745-95EC-BB4DE65B0432}" type="slidenum">
              <a:rPr lang="en-US" altLang="en-US" sz="1200">
                <a:latin typeface="Times" pitchFamily="2" charset="0"/>
              </a:rPr>
              <a:pPr/>
              <a:t>27</a:t>
            </a:fld>
            <a:endParaRPr lang="en-US" altLang="en-US" sz="1200">
              <a:latin typeface="Times" pitchFamily="2" charset="0"/>
            </a:endParaRPr>
          </a:p>
        </p:txBody>
      </p:sp>
      <p:sp>
        <p:nvSpPr>
          <p:cNvPr id="69635" name="Rectangle 2">
            <a:extLst>
              <a:ext uri="{FF2B5EF4-FFF2-40B4-BE49-F238E27FC236}">
                <a16:creationId xmlns:a16="http://schemas.microsoft.com/office/drawing/2014/main" id="{A0AA2654-C490-8E4F-991B-646F9487014F}"/>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89EB89C5-F427-8C4E-B342-1A592D7160C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789264C-3BC2-0448-8DE1-D76BF66B8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B956BB-3138-E640-9327-2717EB7CBD5B}" type="slidenum">
              <a:rPr lang="en-US" altLang="en-US" sz="1200">
                <a:latin typeface="Times" pitchFamily="2" charset="0"/>
              </a:rPr>
              <a:pPr/>
              <a:t>28</a:t>
            </a:fld>
            <a:endParaRPr lang="en-US" altLang="en-US" sz="1200">
              <a:latin typeface="Times" pitchFamily="2" charset="0"/>
            </a:endParaRPr>
          </a:p>
        </p:txBody>
      </p:sp>
      <p:sp>
        <p:nvSpPr>
          <p:cNvPr id="71683" name="Rectangle 2">
            <a:extLst>
              <a:ext uri="{FF2B5EF4-FFF2-40B4-BE49-F238E27FC236}">
                <a16:creationId xmlns:a16="http://schemas.microsoft.com/office/drawing/2014/main" id="{B1A3D3BD-579D-BD4D-85C3-5C8472351A09}"/>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10D7AE32-6485-0444-93D2-A1528BB23AD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0B99CAF-21B5-2743-A806-4D4AA3973E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EA40AB-E011-6C45-92DF-03D55F21EF68}" type="slidenum">
              <a:rPr lang="en-US" altLang="en-US" sz="1200">
                <a:latin typeface="Times" pitchFamily="2" charset="0"/>
              </a:rPr>
              <a:pPr/>
              <a:t>29</a:t>
            </a:fld>
            <a:endParaRPr lang="en-US" altLang="en-US" sz="1200">
              <a:latin typeface="Times" pitchFamily="2" charset="0"/>
            </a:endParaRPr>
          </a:p>
        </p:txBody>
      </p:sp>
      <p:sp>
        <p:nvSpPr>
          <p:cNvPr id="73731" name="Rectangle 2">
            <a:extLst>
              <a:ext uri="{FF2B5EF4-FFF2-40B4-BE49-F238E27FC236}">
                <a16:creationId xmlns:a16="http://schemas.microsoft.com/office/drawing/2014/main" id="{772F05EF-D15D-B841-9C6C-400EA9FA8EB3}"/>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0087C502-C2C9-D346-A9D9-DC5B53759FA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25F6381-EFE4-F841-A0D3-AAEB88115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5111CB-186A-3F4A-BE9B-1E08AF02FDD6}" type="slidenum">
              <a:rPr lang="en-US" altLang="en-US" sz="1200">
                <a:latin typeface="Times" pitchFamily="2" charset="0"/>
              </a:rPr>
              <a:pPr/>
              <a:t>3</a:t>
            </a:fld>
            <a:endParaRPr lang="en-US" altLang="en-US" sz="1200">
              <a:latin typeface="Times" pitchFamily="2" charset="0"/>
            </a:endParaRPr>
          </a:p>
        </p:txBody>
      </p:sp>
      <p:sp>
        <p:nvSpPr>
          <p:cNvPr id="20483" name="Rectangle 2">
            <a:extLst>
              <a:ext uri="{FF2B5EF4-FFF2-40B4-BE49-F238E27FC236}">
                <a16:creationId xmlns:a16="http://schemas.microsoft.com/office/drawing/2014/main" id="{53B2BB11-E7FC-A849-A942-CCF433324791}"/>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6058E7EE-37B7-8041-96AB-32171209C7E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900">
                <a:latin typeface="Arial" panose="020B0604020202020204" pitchFamily="34" charset="0"/>
              </a:rPr>
              <a:t>Things tend to get mixed up evenly.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627AFFA-3719-DC41-BDB3-261CD79E82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684AEC-F28A-C742-B3A6-CDBC60F2BAB0}" type="slidenum">
              <a:rPr lang="en-US" altLang="en-US" sz="1200">
                <a:latin typeface="Times" pitchFamily="2" charset="0"/>
              </a:rPr>
              <a:pPr/>
              <a:t>30</a:t>
            </a:fld>
            <a:endParaRPr lang="en-US" altLang="en-US" sz="1200">
              <a:latin typeface="Times" pitchFamily="2" charset="0"/>
            </a:endParaRPr>
          </a:p>
        </p:txBody>
      </p:sp>
      <p:sp>
        <p:nvSpPr>
          <p:cNvPr id="75779" name="Rectangle 2">
            <a:extLst>
              <a:ext uri="{FF2B5EF4-FFF2-40B4-BE49-F238E27FC236}">
                <a16:creationId xmlns:a16="http://schemas.microsoft.com/office/drawing/2014/main" id="{0A8DFEE4-8F65-0046-A9DC-F6C5A4C9EC76}"/>
              </a:ext>
            </a:extLst>
          </p:cNvPr>
          <p:cNvSpPr>
            <a:spLocks noGrp="1" noRot="1" noChangeAspect="1" noChangeArrowheads="1" noTextEdit="1"/>
          </p:cNvSpPr>
          <p:nvPr>
            <p:ph type="sldImg"/>
          </p:nvPr>
        </p:nvSpPr>
        <p:spPr>
          <a:solidFill>
            <a:srgbClr val="FFFFFF"/>
          </a:solidFill>
          <a:ln/>
        </p:spPr>
      </p:sp>
      <p:sp>
        <p:nvSpPr>
          <p:cNvPr id="75780" name="Rectangle 3">
            <a:extLst>
              <a:ext uri="{FF2B5EF4-FFF2-40B4-BE49-F238E27FC236}">
                <a16:creationId xmlns:a16="http://schemas.microsoft.com/office/drawing/2014/main" id="{006BC92B-8218-6349-8AD7-33943291CFD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4D420C9-9EC0-6E48-A769-7734F29D05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49DF89-5555-7341-82E7-342D26D1F041}" type="slidenum">
              <a:rPr lang="en-US" altLang="en-US" sz="1200">
                <a:latin typeface="Times" pitchFamily="2" charset="0"/>
              </a:rPr>
              <a:pPr/>
              <a:t>31</a:t>
            </a:fld>
            <a:endParaRPr lang="en-US" altLang="en-US" sz="1200">
              <a:latin typeface="Times" pitchFamily="2" charset="0"/>
            </a:endParaRPr>
          </a:p>
        </p:txBody>
      </p:sp>
      <p:sp>
        <p:nvSpPr>
          <p:cNvPr id="77827" name="Rectangle 2">
            <a:extLst>
              <a:ext uri="{FF2B5EF4-FFF2-40B4-BE49-F238E27FC236}">
                <a16:creationId xmlns:a16="http://schemas.microsoft.com/office/drawing/2014/main" id="{1C847B35-5624-0240-BCD3-30F3F56A9763}"/>
              </a:ext>
            </a:extLst>
          </p:cNvPr>
          <p:cNvSpPr>
            <a:spLocks noGrp="1" noRot="1" noChangeAspect="1" noChangeArrowheads="1" noTextEdit="1"/>
          </p:cNvSpPr>
          <p:nvPr>
            <p:ph type="sldImg"/>
          </p:nvPr>
        </p:nvSpPr>
        <p:spPr>
          <a:solidFill>
            <a:srgbClr val="FFFFFF"/>
          </a:solidFill>
          <a:ln/>
        </p:spPr>
      </p:sp>
      <p:sp>
        <p:nvSpPr>
          <p:cNvPr id="77828" name="Rectangle 3">
            <a:extLst>
              <a:ext uri="{FF2B5EF4-FFF2-40B4-BE49-F238E27FC236}">
                <a16:creationId xmlns:a16="http://schemas.microsoft.com/office/drawing/2014/main" id="{06B73944-E2E9-6B45-AC0A-87BDB6B7851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4306677-3147-BB40-9032-D4F57CF1E6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8006A4-D5FE-034C-A37E-1D0002032F12}" type="slidenum">
              <a:rPr lang="en-US" altLang="en-US" sz="1200">
                <a:latin typeface="Times" pitchFamily="2" charset="0"/>
              </a:rPr>
              <a:pPr/>
              <a:t>32</a:t>
            </a:fld>
            <a:endParaRPr lang="en-US" altLang="en-US" sz="1200">
              <a:latin typeface="Times" pitchFamily="2" charset="0"/>
            </a:endParaRPr>
          </a:p>
        </p:txBody>
      </p:sp>
      <p:sp>
        <p:nvSpPr>
          <p:cNvPr id="79875" name="Rectangle 2">
            <a:extLst>
              <a:ext uri="{FF2B5EF4-FFF2-40B4-BE49-F238E27FC236}">
                <a16:creationId xmlns:a16="http://schemas.microsoft.com/office/drawing/2014/main" id="{AB3AEC94-C0E2-974A-88B9-1267075428E5}"/>
              </a:ext>
            </a:extLst>
          </p:cNvPr>
          <p:cNvSpPr>
            <a:spLocks noGrp="1" noRot="1" noChangeAspect="1" noChangeArrowheads="1" noTextEdit="1"/>
          </p:cNvSpPr>
          <p:nvPr>
            <p:ph type="sldImg"/>
          </p:nvPr>
        </p:nvSpPr>
        <p:spPr>
          <a:solidFill>
            <a:srgbClr val="FFFFFF"/>
          </a:solidFill>
          <a:ln/>
        </p:spPr>
      </p:sp>
      <p:sp>
        <p:nvSpPr>
          <p:cNvPr id="79876" name="Rectangle 3">
            <a:extLst>
              <a:ext uri="{FF2B5EF4-FFF2-40B4-BE49-F238E27FC236}">
                <a16:creationId xmlns:a16="http://schemas.microsoft.com/office/drawing/2014/main" id="{30F83718-BC06-3F44-B7E9-EE88B04D2D5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80D753A-6EFC-8C4C-AAB7-CD356F425B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4D22B6-6BC9-5A48-B43A-1B4362DA0A93}" type="slidenum">
              <a:rPr lang="en-US" altLang="en-US" sz="1200">
                <a:latin typeface="Times" pitchFamily="2" charset="0"/>
              </a:rPr>
              <a:pPr/>
              <a:t>33</a:t>
            </a:fld>
            <a:endParaRPr lang="en-US" altLang="en-US" sz="1200">
              <a:latin typeface="Times" pitchFamily="2" charset="0"/>
            </a:endParaRPr>
          </a:p>
        </p:txBody>
      </p:sp>
      <p:sp>
        <p:nvSpPr>
          <p:cNvPr id="81923" name="Rectangle 2">
            <a:extLst>
              <a:ext uri="{FF2B5EF4-FFF2-40B4-BE49-F238E27FC236}">
                <a16:creationId xmlns:a16="http://schemas.microsoft.com/office/drawing/2014/main" id="{4CE4056B-4BCD-B241-8561-48FBB43D64B3}"/>
              </a:ext>
            </a:extLst>
          </p:cNvPr>
          <p:cNvSpPr>
            <a:spLocks noGrp="1" noRot="1" noChangeAspect="1" noChangeArrowheads="1" noTextEdit="1"/>
          </p:cNvSpPr>
          <p:nvPr>
            <p:ph type="sldImg"/>
          </p:nvPr>
        </p:nvSpPr>
        <p:spPr>
          <a:solidFill>
            <a:srgbClr val="FFFFFF"/>
          </a:solidFill>
          <a:ln/>
        </p:spPr>
      </p:sp>
      <p:sp>
        <p:nvSpPr>
          <p:cNvPr id="81924" name="Rectangle 3">
            <a:extLst>
              <a:ext uri="{FF2B5EF4-FFF2-40B4-BE49-F238E27FC236}">
                <a16:creationId xmlns:a16="http://schemas.microsoft.com/office/drawing/2014/main" id="{491339A0-E6C7-0640-81CD-B96A4AEBCA4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149E121-6A72-944F-B7FB-46B9BD2871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039E8E-7230-8A41-8D01-421CEB5B59A8}" type="slidenum">
              <a:rPr lang="en-US" altLang="en-US" sz="1200">
                <a:latin typeface="Times" pitchFamily="2" charset="0"/>
              </a:rPr>
              <a:pPr/>
              <a:t>34</a:t>
            </a:fld>
            <a:endParaRPr lang="en-US" altLang="en-US" sz="1200">
              <a:latin typeface="Times" pitchFamily="2" charset="0"/>
            </a:endParaRPr>
          </a:p>
        </p:txBody>
      </p:sp>
      <p:sp>
        <p:nvSpPr>
          <p:cNvPr id="83971" name="Rectangle 2">
            <a:extLst>
              <a:ext uri="{FF2B5EF4-FFF2-40B4-BE49-F238E27FC236}">
                <a16:creationId xmlns:a16="http://schemas.microsoft.com/office/drawing/2014/main" id="{58B80577-8DD5-ED40-84AD-3DF1F5DAC354}"/>
              </a:ext>
            </a:extLst>
          </p:cNvPr>
          <p:cNvSpPr>
            <a:spLocks noGrp="1" noRot="1" noChangeAspect="1" noChangeArrowheads="1" noTextEdit="1"/>
          </p:cNvSpPr>
          <p:nvPr>
            <p:ph type="sldImg"/>
          </p:nvPr>
        </p:nvSpPr>
        <p:spPr>
          <a:solidFill>
            <a:srgbClr val="FFFFFF"/>
          </a:solidFill>
          <a:ln/>
        </p:spPr>
      </p:sp>
      <p:sp>
        <p:nvSpPr>
          <p:cNvPr id="83972" name="Rectangle 3">
            <a:extLst>
              <a:ext uri="{FF2B5EF4-FFF2-40B4-BE49-F238E27FC236}">
                <a16:creationId xmlns:a16="http://schemas.microsoft.com/office/drawing/2014/main" id="{C97C4D05-132D-4540-AF81-B4649DA5E7A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F31645E-DC43-A045-9E67-55A53D9AA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736CB3-5BD9-A44A-BECB-DD9E1D28FF64}" type="slidenum">
              <a:rPr lang="en-US" altLang="en-US" sz="1200">
                <a:latin typeface="Times" pitchFamily="2" charset="0"/>
              </a:rPr>
              <a:pPr/>
              <a:t>36</a:t>
            </a:fld>
            <a:endParaRPr lang="en-US" altLang="en-US" sz="1200">
              <a:latin typeface="Times" pitchFamily="2" charset="0"/>
            </a:endParaRPr>
          </a:p>
        </p:txBody>
      </p:sp>
      <p:sp>
        <p:nvSpPr>
          <p:cNvPr id="86019" name="Rectangle 2">
            <a:extLst>
              <a:ext uri="{FF2B5EF4-FFF2-40B4-BE49-F238E27FC236}">
                <a16:creationId xmlns:a16="http://schemas.microsoft.com/office/drawing/2014/main" id="{528A4071-233B-1D42-98CD-7986E6CADECA}"/>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47FDE05-5364-7840-810D-A7EE1D5D4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AC2203C-3F4F-E749-93D5-1F91748245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A26610-ACF0-0E41-9D91-5142D864DFFE}" type="slidenum">
              <a:rPr lang="en-US" altLang="en-US" sz="1200">
                <a:latin typeface="Times" pitchFamily="2" charset="0"/>
              </a:rPr>
              <a:pPr/>
              <a:t>37</a:t>
            </a:fld>
            <a:endParaRPr lang="en-US" altLang="en-US" sz="1200">
              <a:latin typeface="Times" pitchFamily="2" charset="0"/>
            </a:endParaRPr>
          </a:p>
        </p:txBody>
      </p:sp>
      <p:sp>
        <p:nvSpPr>
          <p:cNvPr id="88067" name="Rectangle 2">
            <a:extLst>
              <a:ext uri="{FF2B5EF4-FFF2-40B4-BE49-F238E27FC236}">
                <a16:creationId xmlns:a16="http://schemas.microsoft.com/office/drawing/2014/main" id="{96C87BA0-A711-9E4D-B62A-F1AA0C09DDA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C8DCC454-9F87-3649-A853-FBCDB536A3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7F0EBF2-A34F-E643-8E27-B10056367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9362E3-FBA2-4146-84A7-A71AB759ECF1}" type="slidenum">
              <a:rPr lang="en-US" altLang="en-US" sz="1200">
                <a:latin typeface="Times" pitchFamily="2" charset="0"/>
              </a:rPr>
              <a:pPr/>
              <a:t>38</a:t>
            </a:fld>
            <a:endParaRPr lang="en-US" altLang="en-US" sz="1200">
              <a:latin typeface="Times" pitchFamily="2" charset="0"/>
            </a:endParaRPr>
          </a:p>
        </p:txBody>
      </p:sp>
      <p:sp>
        <p:nvSpPr>
          <p:cNvPr id="90115" name="Rectangle 2">
            <a:extLst>
              <a:ext uri="{FF2B5EF4-FFF2-40B4-BE49-F238E27FC236}">
                <a16:creationId xmlns:a16="http://schemas.microsoft.com/office/drawing/2014/main" id="{5AA96778-2FBE-B141-8C2D-A56F87AB3DEC}"/>
              </a:ext>
            </a:extLst>
          </p:cNvPr>
          <p:cNvSpPr>
            <a:spLocks noGrp="1" noRot="1" noChangeAspect="1" noChangeArrowheads="1" noTextEdit="1"/>
          </p:cNvSpPr>
          <p:nvPr>
            <p:ph type="sldImg"/>
          </p:nvPr>
        </p:nvSpPr>
        <p:spPr>
          <a:solidFill>
            <a:srgbClr val="FFFFFF"/>
          </a:solidFill>
          <a:ln/>
        </p:spPr>
      </p:sp>
      <p:sp>
        <p:nvSpPr>
          <p:cNvPr id="90116" name="Rectangle 3">
            <a:extLst>
              <a:ext uri="{FF2B5EF4-FFF2-40B4-BE49-F238E27FC236}">
                <a16:creationId xmlns:a16="http://schemas.microsoft.com/office/drawing/2014/main" id="{5A3449DE-53E3-D045-8C92-5036907771D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D34759D-8193-9E43-B3F3-6CC46AAE90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CE7DBE-DAF2-1340-BAEB-F449A45C5F57}" type="slidenum">
              <a:rPr lang="en-US" altLang="en-US" sz="1200">
                <a:latin typeface="Times" pitchFamily="2" charset="0"/>
              </a:rPr>
              <a:pPr/>
              <a:t>39</a:t>
            </a:fld>
            <a:endParaRPr lang="en-US" altLang="en-US" sz="1200">
              <a:latin typeface="Times" pitchFamily="2" charset="0"/>
            </a:endParaRPr>
          </a:p>
        </p:txBody>
      </p:sp>
      <p:sp>
        <p:nvSpPr>
          <p:cNvPr id="92163" name="Rectangle 2">
            <a:extLst>
              <a:ext uri="{FF2B5EF4-FFF2-40B4-BE49-F238E27FC236}">
                <a16:creationId xmlns:a16="http://schemas.microsoft.com/office/drawing/2014/main" id="{8E284C4C-106B-914A-B463-DED94CB14BDD}"/>
              </a:ext>
            </a:extLst>
          </p:cNvPr>
          <p:cNvSpPr>
            <a:spLocks noGrp="1" noRot="1" noChangeAspect="1"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672149B9-6276-DC41-A00E-558D9F6068E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The carbohydrates are not inserted into the membrane -- they are too hydrophilic for that. They are attached to embedded proteins -- glycoproteins.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9DB2DCB-E6F2-BA4C-8466-533E337D5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38C4CD-2EE2-1B4E-8A2E-74DAABE48BE2}" type="slidenum">
              <a:rPr lang="en-US" altLang="en-US" sz="1200">
                <a:latin typeface="Times" pitchFamily="2" charset="0"/>
              </a:rPr>
              <a:pPr/>
              <a:t>40</a:t>
            </a:fld>
            <a:endParaRPr lang="en-US" altLang="en-US" sz="1200">
              <a:latin typeface="Times" pitchFamily="2" charset="0"/>
            </a:endParaRPr>
          </a:p>
        </p:txBody>
      </p:sp>
      <p:sp>
        <p:nvSpPr>
          <p:cNvPr id="94211" name="Rectangle 2">
            <a:extLst>
              <a:ext uri="{FF2B5EF4-FFF2-40B4-BE49-F238E27FC236}">
                <a16:creationId xmlns:a16="http://schemas.microsoft.com/office/drawing/2014/main" id="{5B36C82F-A633-0B47-AFFB-8C2FDEA0484B}"/>
              </a:ext>
            </a:extLst>
          </p:cNvPr>
          <p:cNvSpPr>
            <a:spLocks noGrp="1" noRot="1" noChangeAspect="1" noChangeArrowheads="1" noTextEdit="1"/>
          </p:cNvSpPr>
          <p:nvPr>
            <p:ph type="sldImg"/>
          </p:nvPr>
        </p:nvSpPr>
        <p:spPr>
          <a:solidFill>
            <a:srgbClr val="FFFFFF"/>
          </a:solidFill>
          <a:ln/>
        </p:spPr>
      </p:sp>
      <p:sp>
        <p:nvSpPr>
          <p:cNvPr id="94212" name="Rectangle 3">
            <a:extLst>
              <a:ext uri="{FF2B5EF4-FFF2-40B4-BE49-F238E27FC236}">
                <a16:creationId xmlns:a16="http://schemas.microsoft.com/office/drawing/2014/main" id="{8686C9F8-3722-6245-8AE2-9556269F4F5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E03F776-E249-7A4A-9D40-09737CAC8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193695-4E5A-9D40-88F2-F6BF5EE97FD1}" type="slidenum">
              <a:rPr lang="en-US" altLang="en-US" sz="1200">
                <a:latin typeface="Times" pitchFamily="2" charset="0"/>
              </a:rPr>
              <a:pPr/>
              <a:t>4</a:t>
            </a:fld>
            <a:endParaRPr lang="en-US" altLang="en-US" sz="1200">
              <a:latin typeface="Times" pitchFamily="2" charset="0"/>
            </a:endParaRPr>
          </a:p>
        </p:txBody>
      </p:sp>
      <p:sp>
        <p:nvSpPr>
          <p:cNvPr id="22531" name="Rectangle 2">
            <a:extLst>
              <a:ext uri="{FF2B5EF4-FFF2-40B4-BE49-F238E27FC236}">
                <a16:creationId xmlns:a16="http://schemas.microsoft.com/office/drawing/2014/main" id="{E92E9EAF-595A-1C47-B23B-24E4DADA5AF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2E0DACD-EC1D-034A-97FF-70FF27C802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C2AAC4D-A446-1B4C-BB60-E1E1D4E4A9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886597-464C-A64A-8AFD-6B727815E403}" type="slidenum">
              <a:rPr lang="en-US" altLang="en-US" sz="1200">
                <a:latin typeface="Times" pitchFamily="2" charset="0"/>
              </a:rPr>
              <a:pPr/>
              <a:t>41</a:t>
            </a:fld>
            <a:endParaRPr lang="en-US" altLang="en-US" sz="1200">
              <a:latin typeface="Times" pitchFamily="2" charset="0"/>
            </a:endParaRPr>
          </a:p>
        </p:txBody>
      </p:sp>
      <p:sp>
        <p:nvSpPr>
          <p:cNvPr id="96259" name="Rectangle 2">
            <a:extLst>
              <a:ext uri="{FF2B5EF4-FFF2-40B4-BE49-F238E27FC236}">
                <a16:creationId xmlns:a16="http://schemas.microsoft.com/office/drawing/2014/main" id="{D2FA59CD-6D48-3049-AE51-379AB966D06F}"/>
              </a:ext>
            </a:extLst>
          </p:cNvPr>
          <p:cNvSpPr>
            <a:spLocks noGrp="1" noRot="1" noChangeAspect="1" noChangeArrowheads="1" noTextEdit="1"/>
          </p:cNvSpPr>
          <p:nvPr>
            <p:ph type="sldImg"/>
          </p:nvPr>
        </p:nvSpPr>
        <p:spPr>
          <a:solidFill>
            <a:srgbClr val="FFFFFF"/>
          </a:solidFill>
          <a:ln/>
        </p:spPr>
      </p:sp>
      <p:sp>
        <p:nvSpPr>
          <p:cNvPr id="96260" name="Rectangle 3">
            <a:extLst>
              <a:ext uri="{FF2B5EF4-FFF2-40B4-BE49-F238E27FC236}">
                <a16:creationId xmlns:a16="http://schemas.microsoft.com/office/drawing/2014/main" id="{397265BA-64E8-524B-8753-43370D8EADA5}"/>
              </a:ext>
            </a:extLst>
          </p:cNvPr>
          <p:cNvSpPr>
            <a:spLocks noGrp="1" noChangeArrowheads="1"/>
          </p:cNvSpPr>
          <p:nvPr>
            <p:ph type="body" idx="1"/>
          </p:nvPr>
        </p:nvSpPr>
        <p:spPr>
          <a:solidFill>
            <a:srgbClr val="FFFFFF"/>
          </a:solidFill>
          <a:ln>
            <a:solidFill>
              <a:srgbClr val="000000"/>
            </a:solidFill>
          </a:ln>
        </p:spPr>
        <p:txBody>
          <a:bodyPr/>
          <a:lstStyle/>
          <a:p>
            <a:pPr marL="114300" lvl="1" indent="0" eaLnBrk="1" hangingPunct="1">
              <a:buClr>
                <a:srgbClr val="339933"/>
              </a:buClr>
            </a:pPr>
            <a:r>
              <a:rPr lang="en-US" altLang="en-US">
                <a:solidFill>
                  <a:srgbClr val="000000"/>
                </a:solidFill>
                <a:latin typeface="Arial" panose="020B0604020202020204" pitchFamily="34" charset="0"/>
                <a:ea typeface="ＭＳ Ｐゴシック" panose="020B0600070205080204" pitchFamily="34" charset="-128"/>
              </a:rPr>
              <a:t>The four human blood groups (A, B, AB, and O) differ in the external carbohydrates on red blood cells.</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C876AAC-17F1-2749-88D1-34E3967EE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346A1E-0428-4D4D-ADF2-B2C464230259}" type="slidenum">
              <a:rPr lang="en-US" altLang="en-US" sz="1200">
                <a:latin typeface="Times" pitchFamily="2" charset="0"/>
              </a:rPr>
              <a:pPr/>
              <a:t>42</a:t>
            </a:fld>
            <a:endParaRPr lang="en-US" altLang="en-US" sz="1200">
              <a:latin typeface="Times" pitchFamily="2" charset="0"/>
            </a:endParaRPr>
          </a:p>
        </p:txBody>
      </p:sp>
      <p:sp>
        <p:nvSpPr>
          <p:cNvPr id="98307" name="Rectangle 2">
            <a:extLst>
              <a:ext uri="{FF2B5EF4-FFF2-40B4-BE49-F238E27FC236}">
                <a16:creationId xmlns:a16="http://schemas.microsoft.com/office/drawing/2014/main" id="{28A814DE-894A-E24F-A745-2D0AD414D8DA}"/>
              </a:ext>
            </a:extLst>
          </p:cNvPr>
          <p:cNvSpPr>
            <a:spLocks noGrp="1" noRot="1" noChangeAspect="1" noChangeArrowheads="1" noTextEdit="1"/>
          </p:cNvSpPr>
          <p:nvPr>
            <p:ph type="sldImg"/>
          </p:nvPr>
        </p:nvSpPr>
        <p:spPr>
          <a:solidFill>
            <a:srgbClr val="FFFFFF"/>
          </a:solidFill>
          <a:ln/>
        </p:spPr>
      </p:sp>
      <p:sp>
        <p:nvSpPr>
          <p:cNvPr id="98308" name="Rectangle 3">
            <a:extLst>
              <a:ext uri="{FF2B5EF4-FFF2-40B4-BE49-F238E27FC236}">
                <a16:creationId xmlns:a16="http://schemas.microsoft.com/office/drawing/2014/main" id="{249DA639-0755-034F-B2A6-2F3B47A600DF}"/>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Signal transduction  - transmitting a signal from outside the cell to the cell nucleus, like receiving a hormone which triggers a receptor on the inside of the cell that then signals to the nucleus that a protein must be made.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CCC9251-B0AA-A343-976B-6F75E3339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589FF9-AA55-3A4A-8D61-61443105E210}" type="slidenum">
              <a:rPr lang="en-US" altLang="en-US" sz="1200">
                <a:latin typeface="Times" pitchFamily="2" charset="0"/>
              </a:rPr>
              <a:pPr/>
              <a:t>43</a:t>
            </a:fld>
            <a:endParaRPr lang="en-US" altLang="en-US" sz="1200">
              <a:latin typeface="Times" pitchFamily="2" charset="0"/>
            </a:endParaRPr>
          </a:p>
        </p:txBody>
      </p:sp>
      <p:sp>
        <p:nvSpPr>
          <p:cNvPr id="47107" name="Rectangle 2">
            <a:extLst>
              <a:ext uri="{FF2B5EF4-FFF2-40B4-BE49-F238E27FC236}">
                <a16:creationId xmlns:a16="http://schemas.microsoft.com/office/drawing/2014/main" id="{7EA0A140-C0AB-EC4F-A75A-1BA51F1C0E7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141009E-1121-0945-8037-455D81BB6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carbohydrates are not inserted into the membrane -- they are too hydrophilic for that. They are attached to embedded proteins -- glycoproteins.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85799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C716B3BE-6650-B54A-8DD0-FDB372787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896B38-52C8-264B-9D12-38602729453A}" type="slidenum">
              <a:rPr lang="en-US" altLang="en-US" sz="1200">
                <a:latin typeface="Times" pitchFamily="2" charset="0"/>
              </a:rPr>
              <a:pPr/>
              <a:t>44</a:t>
            </a:fld>
            <a:endParaRPr lang="en-US" altLang="en-US" sz="1200">
              <a:latin typeface="Times" pitchFamily="2" charset="0"/>
            </a:endParaRPr>
          </a:p>
        </p:txBody>
      </p:sp>
      <p:sp>
        <p:nvSpPr>
          <p:cNvPr id="100355" name="Rectangle 2">
            <a:extLst>
              <a:ext uri="{FF2B5EF4-FFF2-40B4-BE49-F238E27FC236}">
                <a16:creationId xmlns:a16="http://schemas.microsoft.com/office/drawing/2014/main" id="{620DA121-51AD-8445-8378-292029E4B85D}"/>
              </a:ext>
            </a:extLst>
          </p:cNvPr>
          <p:cNvSpPr>
            <a:spLocks noGrp="1" noRot="1" noChangeAspect="1" noChangeArrowheads="1" noTextEdit="1"/>
          </p:cNvSpPr>
          <p:nvPr>
            <p:ph type="sldImg"/>
          </p:nvPr>
        </p:nvSpPr>
        <p:spPr>
          <a:solidFill>
            <a:srgbClr val="FFFFFF"/>
          </a:solidFill>
          <a:ln/>
        </p:spPr>
      </p:sp>
      <p:sp>
        <p:nvSpPr>
          <p:cNvPr id="100356" name="Rectangle 3">
            <a:extLst>
              <a:ext uri="{FF2B5EF4-FFF2-40B4-BE49-F238E27FC236}">
                <a16:creationId xmlns:a16="http://schemas.microsoft.com/office/drawing/2014/main" id="{FABBE9DE-F3FE-5E4B-9107-F5EE5F0E0D0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80DDA63-7786-7040-8A72-E375D0D028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3FAB9F-2365-3B4A-AAA2-CF7AC8DBDC55}" type="slidenum">
              <a:rPr lang="en-US" altLang="en-US" sz="1200">
                <a:latin typeface="Times" pitchFamily="2" charset="0"/>
              </a:rPr>
              <a:pPr/>
              <a:t>5</a:t>
            </a:fld>
            <a:endParaRPr lang="en-US" altLang="en-US" sz="1200">
              <a:latin typeface="Times" pitchFamily="2" charset="0"/>
            </a:endParaRPr>
          </a:p>
        </p:txBody>
      </p:sp>
      <p:sp>
        <p:nvSpPr>
          <p:cNvPr id="24579" name="Rectangle 2">
            <a:extLst>
              <a:ext uri="{FF2B5EF4-FFF2-40B4-BE49-F238E27FC236}">
                <a16:creationId xmlns:a16="http://schemas.microsoft.com/office/drawing/2014/main" id="{DB7D4F1B-37E9-454F-A208-F33C5BDDCBEE}"/>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22CDDACB-30B9-EE43-BF71-BE10AC1C81D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A7508EB-7C12-2946-9B2D-7D958DAD2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E71497-622B-FB44-8474-E9D3F9B2DAF8}" type="slidenum">
              <a:rPr lang="en-US" altLang="en-US" sz="1200">
                <a:latin typeface="Times" pitchFamily="2" charset="0"/>
              </a:rPr>
              <a:pPr/>
              <a:t>6</a:t>
            </a:fld>
            <a:endParaRPr lang="en-US" altLang="en-US" sz="1200">
              <a:latin typeface="Times" pitchFamily="2" charset="0"/>
            </a:endParaRPr>
          </a:p>
        </p:txBody>
      </p:sp>
      <p:sp>
        <p:nvSpPr>
          <p:cNvPr id="26627" name="Rectangle 2">
            <a:extLst>
              <a:ext uri="{FF2B5EF4-FFF2-40B4-BE49-F238E27FC236}">
                <a16:creationId xmlns:a16="http://schemas.microsoft.com/office/drawing/2014/main" id="{0B613D36-5D0D-FE44-9360-9FAEF5B26291}"/>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CF064B42-6B2B-F144-92C8-F10691EBE71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9888720-D44E-C344-A138-8C97CEE08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518792-7547-1543-B6B7-5755B0CC1EBB}" type="slidenum">
              <a:rPr lang="en-US" altLang="en-US" sz="1200">
                <a:latin typeface="Times" pitchFamily="2" charset="0"/>
              </a:rPr>
              <a:pPr/>
              <a:t>7</a:t>
            </a:fld>
            <a:endParaRPr lang="en-US" altLang="en-US" sz="1200">
              <a:latin typeface="Times" pitchFamily="2" charset="0"/>
            </a:endParaRPr>
          </a:p>
        </p:txBody>
      </p:sp>
      <p:sp>
        <p:nvSpPr>
          <p:cNvPr id="28675" name="Rectangle 2">
            <a:extLst>
              <a:ext uri="{FF2B5EF4-FFF2-40B4-BE49-F238E27FC236}">
                <a16:creationId xmlns:a16="http://schemas.microsoft.com/office/drawing/2014/main" id="{B34C93F3-450C-2A48-BB50-2DAE4AB0893E}"/>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6671F32C-36FA-C14A-94C4-9DBADF30F6F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352A097-715C-9A46-AF73-1E2BA7E37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6E13F-7743-3749-BE7A-3E7400CCC7B3}" type="slidenum">
              <a:rPr lang="en-US" altLang="en-US" sz="1200">
                <a:latin typeface="Times" pitchFamily="2" charset="0"/>
              </a:rPr>
              <a:pPr/>
              <a:t>8</a:t>
            </a:fld>
            <a:endParaRPr lang="en-US" altLang="en-US" sz="1200">
              <a:latin typeface="Times" pitchFamily="2" charset="0"/>
            </a:endParaRPr>
          </a:p>
        </p:txBody>
      </p:sp>
      <p:sp>
        <p:nvSpPr>
          <p:cNvPr id="30723" name="Rectangle 2">
            <a:extLst>
              <a:ext uri="{FF2B5EF4-FFF2-40B4-BE49-F238E27FC236}">
                <a16:creationId xmlns:a16="http://schemas.microsoft.com/office/drawing/2014/main" id="{FA03658F-FF80-9A44-A157-CA046F4EECF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CA34806-33CA-3E4E-9907-1CE31E45F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9F158A7-99B6-FC4A-9E05-9817A1EB9D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A44FBA-F069-1B41-AA90-7E36B901D281}" type="slidenum">
              <a:rPr lang="en-US" altLang="en-US" sz="1200">
                <a:latin typeface="Times" pitchFamily="2" charset="0"/>
              </a:rPr>
              <a:pPr/>
              <a:t>9</a:t>
            </a:fld>
            <a:endParaRPr lang="en-US" altLang="en-US" sz="1200">
              <a:latin typeface="Times" pitchFamily="2" charset="0"/>
            </a:endParaRPr>
          </a:p>
        </p:txBody>
      </p:sp>
      <p:sp>
        <p:nvSpPr>
          <p:cNvPr id="32771" name="Rectangle 2">
            <a:extLst>
              <a:ext uri="{FF2B5EF4-FFF2-40B4-BE49-F238E27FC236}">
                <a16:creationId xmlns:a16="http://schemas.microsoft.com/office/drawing/2014/main" id="{501BE759-DD65-894E-B931-914DCF5DD6A4}"/>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67D08DB1-5BDB-5842-B6E8-4A09E0F3C31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7B7E0800-7892-4C47-8435-F11B7E51CAAE}"/>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5" name="Rectangle 74">
            <a:extLst>
              <a:ext uri="{FF2B5EF4-FFF2-40B4-BE49-F238E27FC236}">
                <a16:creationId xmlns:a16="http://schemas.microsoft.com/office/drawing/2014/main" id="{88204ECE-7CB3-5748-B4F9-418EB089C415}"/>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grpSp>
        <p:nvGrpSpPr>
          <p:cNvPr id="6" name="Group 78">
            <a:extLst>
              <a:ext uri="{FF2B5EF4-FFF2-40B4-BE49-F238E27FC236}">
                <a16:creationId xmlns:a16="http://schemas.microsoft.com/office/drawing/2014/main" id="{D756B1D3-871D-7740-B3A7-4CE66EE3867B}"/>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588E9339-91F7-5B4D-9BAB-7F9AA653CE0D}"/>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8" name="Line 76">
              <a:extLst>
                <a:ext uri="{FF2B5EF4-FFF2-40B4-BE49-F238E27FC236}">
                  <a16:creationId xmlns:a16="http://schemas.microsoft.com/office/drawing/2014/main" id="{3483D475-A1F5-0449-9C89-7EA798810BC3}"/>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9" name="Oval 77">
              <a:extLst>
                <a:ext uri="{FF2B5EF4-FFF2-40B4-BE49-F238E27FC236}">
                  <a16:creationId xmlns:a16="http://schemas.microsoft.com/office/drawing/2014/main" id="{BCB3D32F-893E-4E46-996F-794E58AA1B15}"/>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grpSp>
        <p:nvGrpSpPr>
          <p:cNvPr id="10" name="Group 79">
            <a:extLst>
              <a:ext uri="{FF2B5EF4-FFF2-40B4-BE49-F238E27FC236}">
                <a16:creationId xmlns:a16="http://schemas.microsoft.com/office/drawing/2014/main" id="{F2B6D330-DC49-C74D-AFF2-6D406FEEEEB2}"/>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E37D6960-FB60-9441-982A-822A3CCE8E21}"/>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2" name="Line 81">
              <a:extLst>
                <a:ext uri="{FF2B5EF4-FFF2-40B4-BE49-F238E27FC236}">
                  <a16:creationId xmlns:a16="http://schemas.microsoft.com/office/drawing/2014/main" id="{9C787603-5F00-1142-9F3A-98CF666A0153}"/>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3" name="Oval 82">
              <a:extLst>
                <a:ext uri="{FF2B5EF4-FFF2-40B4-BE49-F238E27FC236}">
                  <a16:creationId xmlns:a16="http://schemas.microsoft.com/office/drawing/2014/main" id="{C1E59FF5-0636-EA4F-914D-286DE13F551B}"/>
                </a:ext>
              </a:extLst>
            </p:cNvPr>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sp>
        <p:nvSpPr>
          <p:cNvPr id="14" name="Text Box 83">
            <a:extLst>
              <a:ext uri="{FF2B5EF4-FFF2-40B4-BE49-F238E27FC236}">
                <a16:creationId xmlns:a16="http://schemas.microsoft.com/office/drawing/2014/main" id="{B043BE46-A055-5643-BEE0-3162D333F885}"/>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AP Biology</a:t>
            </a:r>
            <a:endParaRPr lang="en-US" altLang="en-US">
              <a:latin typeface="Times" pitchFamily="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C76B34BA-7109-AD40-A972-0F8E44849F17}"/>
              </a:ext>
            </a:extLst>
          </p:cNvPr>
          <p:cNvSpPr>
            <a:spLocks noGrp="1" noChangeArrowheads="1"/>
          </p:cNvSpPr>
          <p:nvPr>
            <p:ph type="dt" sz="quarter" idx="10"/>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
        <p:nvSpPr>
          <p:cNvPr id="16" name="Rectangle 70">
            <a:extLst>
              <a:ext uri="{FF2B5EF4-FFF2-40B4-BE49-F238E27FC236}">
                <a16:creationId xmlns:a16="http://schemas.microsoft.com/office/drawing/2014/main" id="{E8A4E792-4928-AB44-92A2-784B05FADA3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Arial" charset="0"/>
                <a:ea typeface="+mn-ea"/>
              </a:defRPr>
            </a:lvl1pPr>
          </a:lstStyle>
          <a:p>
            <a:pPr>
              <a:defRPr/>
            </a:pPr>
            <a:endParaRPr lang="en-US"/>
          </a:p>
        </p:txBody>
      </p:sp>
    </p:spTree>
    <p:extLst>
      <p:ext uri="{BB962C8B-B14F-4D97-AF65-F5344CB8AC3E}">
        <p14:creationId xmlns:p14="http://schemas.microsoft.com/office/powerpoint/2010/main" val="380473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BC28FF2-A735-194C-877B-675CF7999B34}"/>
              </a:ext>
            </a:extLst>
          </p:cNvPr>
          <p:cNvSpPr>
            <a:spLocks noGrp="1"/>
          </p:cNvSpPr>
          <p:nvPr>
            <p:ph type="sldNum" sz="quarter" idx="10"/>
          </p:nvPr>
        </p:nvSpPr>
        <p:spPr/>
        <p:txBody>
          <a:bodyPr/>
          <a:lstStyle>
            <a:lvl1pPr>
              <a:defRPr/>
            </a:lvl1pPr>
          </a:lstStyle>
          <a:p>
            <a:fld id="{DC42B017-371F-174C-9910-CE3669C3BCD2}"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BDF831C7-8519-F74D-B05F-A70F413EFCD8}"/>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3907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3B9C6B3-7113-D343-9F93-36AD50491D5E}"/>
              </a:ext>
            </a:extLst>
          </p:cNvPr>
          <p:cNvSpPr>
            <a:spLocks noGrp="1"/>
          </p:cNvSpPr>
          <p:nvPr>
            <p:ph type="sldNum" sz="quarter" idx="10"/>
          </p:nvPr>
        </p:nvSpPr>
        <p:spPr/>
        <p:txBody>
          <a:bodyPr/>
          <a:lstStyle>
            <a:lvl1pPr>
              <a:defRPr/>
            </a:lvl1pPr>
          </a:lstStyle>
          <a:p>
            <a:fld id="{1AC13389-ADBA-644A-80AC-BB9D1C97ABB0}"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374ADC4C-A3BB-ED42-9216-EB2B7AA05136}"/>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25946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32FD367-C131-264B-AC0C-493779B55124}"/>
              </a:ext>
            </a:extLst>
          </p:cNvPr>
          <p:cNvSpPr>
            <a:spLocks noGrp="1"/>
          </p:cNvSpPr>
          <p:nvPr>
            <p:ph type="sldNum" sz="quarter" idx="10"/>
          </p:nvPr>
        </p:nvSpPr>
        <p:spPr/>
        <p:txBody>
          <a:bodyPr/>
          <a:lstStyle>
            <a:lvl1pPr>
              <a:defRPr/>
            </a:lvl1pPr>
          </a:lstStyle>
          <a:p>
            <a:fld id="{C140E0AD-EB86-4641-A90D-566F25A12F8D}"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43D066CB-90C3-2749-AC96-9E18736FC692}"/>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239795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9E98CDE1-C9AB-1248-BABF-853B0EFBCFE4}"/>
              </a:ext>
            </a:extLst>
          </p:cNvPr>
          <p:cNvSpPr>
            <a:spLocks noGrp="1"/>
          </p:cNvSpPr>
          <p:nvPr>
            <p:ph type="sldNum" sz="quarter" idx="10"/>
          </p:nvPr>
        </p:nvSpPr>
        <p:spPr/>
        <p:txBody>
          <a:bodyPr/>
          <a:lstStyle>
            <a:lvl1pPr>
              <a:defRPr/>
            </a:lvl1pPr>
          </a:lstStyle>
          <a:p>
            <a:fld id="{4D2607EA-D3A9-0445-BC52-84E71D655707}" type="slidenum">
              <a:rPr lang="en-US" altLang="en-US"/>
              <a:pPr/>
              <a:t>‹#›</a:t>
            </a:fld>
            <a:endParaRPr lang="en-US" altLang="en-US">
              <a:solidFill>
                <a:schemeClr val="hlink"/>
              </a:solidFill>
            </a:endParaRPr>
          </a:p>
        </p:txBody>
      </p:sp>
      <p:sp>
        <p:nvSpPr>
          <p:cNvPr id="5" name="Date Placeholder 4">
            <a:extLst>
              <a:ext uri="{FF2B5EF4-FFF2-40B4-BE49-F238E27FC236}">
                <a16:creationId xmlns:a16="http://schemas.microsoft.com/office/drawing/2014/main" id="{F5241B9B-410F-ED4C-94B4-CB33B2A24F1D}"/>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213957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0F50C98-0CDC-9E42-8CD2-8F3AE826C75D}"/>
              </a:ext>
            </a:extLst>
          </p:cNvPr>
          <p:cNvSpPr>
            <a:spLocks noGrp="1"/>
          </p:cNvSpPr>
          <p:nvPr>
            <p:ph type="sldNum" sz="quarter" idx="10"/>
          </p:nvPr>
        </p:nvSpPr>
        <p:spPr/>
        <p:txBody>
          <a:bodyPr/>
          <a:lstStyle>
            <a:lvl1pPr>
              <a:defRPr/>
            </a:lvl1pPr>
          </a:lstStyle>
          <a:p>
            <a:fld id="{31C4FCD7-F192-D245-A7ED-3950986918AD}" type="slidenum">
              <a:rPr lang="en-US" altLang="en-US"/>
              <a:pPr/>
              <a:t>‹#›</a:t>
            </a:fld>
            <a:endParaRPr lang="en-US" altLang="en-US">
              <a:solidFill>
                <a:schemeClr val="hlink"/>
              </a:solidFill>
            </a:endParaRPr>
          </a:p>
        </p:txBody>
      </p:sp>
      <p:sp>
        <p:nvSpPr>
          <p:cNvPr id="6" name="Date Placeholder 5">
            <a:extLst>
              <a:ext uri="{FF2B5EF4-FFF2-40B4-BE49-F238E27FC236}">
                <a16:creationId xmlns:a16="http://schemas.microsoft.com/office/drawing/2014/main" id="{B4A8D595-9D8F-D240-9A89-062C639B93E5}"/>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119280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A973E6-CC87-274B-B7B0-07D5E220448A}"/>
              </a:ext>
            </a:extLst>
          </p:cNvPr>
          <p:cNvSpPr>
            <a:spLocks noGrp="1"/>
          </p:cNvSpPr>
          <p:nvPr>
            <p:ph type="sldNum" sz="quarter" idx="10"/>
          </p:nvPr>
        </p:nvSpPr>
        <p:spPr/>
        <p:txBody>
          <a:bodyPr/>
          <a:lstStyle>
            <a:lvl1pPr>
              <a:defRPr/>
            </a:lvl1pPr>
          </a:lstStyle>
          <a:p>
            <a:fld id="{0A874C12-2A32-4046-B33C-F922FA76DDF6}" type="slidenum">
              <a:rPr lang="en-US" altLang="en-US"/>
              <a:pPr/>
              <a:t>‹#›</a:t>
            </a:fld>
            <a:endParaRPr lang="en-US" altLang="en-US">
              <a:solidFill>
                <a:schemeClr val="hlink"/>
              </a:solidFill>
            </a:endParaRPr>
          </a:p>
        </p:txBody>
      </p:sp>
      <p:sp>
        <p:nvSpPr>
          <p:cNvPr id="8" name="Date Placeholder 7">
            <a:extLst>
              <a:ext uri="{FF2B5EF4-FFF2-40B4-BE49-F238E27FC236}">
                <a16:creationId xmlns:a16="http://schemas.microsoft.com/office/drawing/2014/main" id="{B1173307-F36F-6E44-B05B-924ADABC33BA}"/>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55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6F91991-8457-5941-9861-DEA6CF92B079}"/>
              </a:ext>
            </a:extLst>
          </p:cNvPr>
          <p:cNvSpPr>
            <a:spLocks noGrp="1"/>
          </p:cNvSpPr>
          <p:nvPr>
            <p:ph type="sldNum" sz="quarter" idx="10"/>
          </p:nvPr>
        </p:nvSpPr>
        <p:spPr/>
        <p:txBody>
          <a:bodyPr/>
          <a:lstStyle>
            <a:lvl1pPr>
              <a:defRPr/>
            </a:lvl1pPr>
          </a:lstStyle>
          <a:p>
            <a:fld id="{AC3AF513-2154-D344-A1F8-588C476E8F92}" type="slidenum">
              <a:rPr lang="en-US" altLang="en-US"/>
              <a:pPr/>
              <a:t>‹#›</a:t>
            </a:fld>
            <a:endParaRPr lang="en-US" altLang="en-US">
              <a:solidFill>
                <a:schemeClr val="hlink"/>
              </a:solidFill>
            </a:endParaRPr>
          </a:p>
        </p:txBody>
      </p:sp>
      <p:sp>
        <p:nvSpPr>
          <p:cNvPr id="4" name="Date Placeholder 3">
            <a:extLst>
              <a:ext uri="{FF2B5EF4-FFF2-40B4-BE49-F238E27FC236}">
                <a16:creationId xmlns:a16="http://schemas.microsoft.com/office/drawing/2014/main" id="{D5C2F0B1-9060-8D4C-B5C4-F7DFE8898376}"/>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229874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CD6CB-5197-E549-9DDC-E07E9C39E2A5}"/>
              </a:ext>
            </a:extLst>
          </p:cNvPr>
          <p:cNvSpPr>
            <a:spLocks noGrp="1"/>
          </p:cNvSpPr>
          <p:nvPr>
            <p:ph type="sldNum" sz="quarter" idx="10"/>
          </p:nvPr>
        </p:nvSpPr>
        <p:spPr/>
        <p:txBody>
          <a:bodyPr/>
          <a:lstStyle>
            <a:lvl1pPr>
              <a:defRPr/>
            </a:lvl1pPr>
          </a:lstStyle>
          <a:p>
            <a:fld id="{F9A7124D-03A0-C24A-9EBE-948340E3A702}" type="slidenum">
              <a:rPr lang="en-US" altLang="en-US"/>
              <a:pPr/>
              <a:t>‹#›</a:t>
            </a:fld>
            <a:endParaRPr lang="en-US" altLang="en-US">
              <a:solidFill>
                <a:schemeClr val="hlink"/>
              </a:solidFill>
            </a:endParaRPr>
          </a:p>
        </p:txBody>
      </p:sp>
      <p:sp>
        <p:nvSpPr>
          <p:cNvPr id="3" name="Date Placeholder 2">
            <a:extLst>
              <a:ext uri="{FF2B5EF4-FFF2-40B4-BE49-F238E27FC236}">
                <a16:creationId xmlns:a16="http://schemas.microsoft.com/office/drawing/2014/main" id="{C02E8FAB-FEE8-D440-9BF7-E5C06C0318DC}"/>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187565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25E91CB-F235-4B4E-BFE7-AA15B9F169CD}"/>
              </a:ext>
            </a:extLst>
          </p:cNvPr>
          <p:cNvSpPr>
            <a:spLocks noGrp="1"/>
          </p:cNvSpPr>
          <p:nvPr>
            <p:ph type="sldNum" sz="quarter" idx="10"/>
          </p:nvPr>
        </p:nvSpPr>
        <p:spPr/>
        <p:txBody>
          <a:bodyPr/>
          <a:lstStyle>
            <a:lvl1pPr>
              <a:defRPr/>
            </a:lvl1pPr>
          </a:lstStyle>
          <a:p>
            <a:fld id="{07690041-1B88-E742-BB96-03C61F39F28F}" type="slidenum">
              <a:rPr lang="en-US" altLang="en-US"/>
              <a:pPr/>
              <a:t>‹#›</a:t>
            </a:fld>
            <a:endParaRPr lang="en-US" altLang="en-US">
              <a:solidFill>
                <a:schemeClr val="hlink"/>
              </a:solidFill>
            </a:endParaRPr>
          </a:p>
        </p:txBody>
      </p:sp>
      <p:sp>
        <p:nvSpPr>
          <p:cNvPr id="6" name="Date Placeholder 5">
            <a:extLst>
              <a:ext uri="{FF2B5EF4-FFF2-40B4-BE49-F238E27FC236}">
                <a16:creationId xmlns:a16="http://schemas.microsoft.com/office/drawing/2014/main" id="{DBD9F717-A992-3A4D-BA37-2D7EB4E42E15}"/>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271893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F9D0F0C-95BD-FB49-81D1-DB6D44FFF971}"/>
              </a:ext>
            </a:extLst>
          </p:cNvPr>
          <p:cNvSpPr>
            <a:spLocks noGrp="1"/>
          </p:cNvSpPr>
          <p:nvPr>
            <p:ph type="sldNum" sz="quarter" idx="10"/>
          </p:nvPr>
        </p:nvSpPr>
        <p:spPr/>
        <p:txBody>
          <a:bodyPr/>
          <a:lstStyle>
            <a:lvl1pPr>
              <a:defRPr/>
            </a:lvl1pPr>
          </a:lstStyle>
          <a:p>
            <a:fld id="{C6955020-0E27-814F-949A-5BF32DD45E7A}" type="slidenum">
              <a:rPr lang="en-US" altLang="en-US"/>
              <a:pPr/>
              <a:t>‹#›</a:t>
            </a:fld>
            <a:endParaRPr lang="en-US" altLang="en-US">
              <a:solidFill>
                <a:schemeClr val="hlink"/>
              </a:solidFill>
            </a:endParaRPr>
          </a:p>
        </p:txBody>
      </p:sp>
      <p:sp>
        <p:nvSpPr>
          <p:cNvPr id="6" name="Date Placeholder 5">
            <a:extLst>
              <a:ext uri="{FF2B5EF4-FFF2-40B4-BE49-F238E27FC236}">
                <a16:creationId xmlns:a16="http://schemas.microsoft.com/office/drawing/2014/main" id="{C14E2BD7-7F88-5D42-BC76-34F299FF20F5}"/>
              </a:ext>
            </a:extLst>
          </p:cNvPr>
          <p:cNvSpPr>
            <a:spLocks noGrp="1"/>
          </p:cNvSpPr>
          <p:nvPr>
            <p:ph type="dt" sz="quarter" idx="11"/>
          </p:nvPr>
        </p:nvSpPr>
        <p:spPr/>
        <p:txBody>
          <a:bodyPr/>
          <a:lstStyle>
            <a:lvl1pPr>
              <a:defRPr smtClean="0">
                <a:latin typeface="Arial" panose="020B0604020202020204" pitchFamily="34" charset="0"/>
                <a:ea typeface="ＭＳ Ｐゴシック" panose="020B0600070205080204" pitchFamily="34" charset="-128"/>
              </a:defRPr>
            </a:lvl1pPr>
          </a:lstStyle>
          <a:p>
            <a:r>
              <a:rPr lang="en-US" altLang="en-US"/>
              <a:t>2005-2006</a:t>
            </a:r>
            <a:endParaRPr lang="en-US" altLang="en-US" b="0"/>
          </a:p>
        </p:txBody>
      </p:sp>
    </p:spTree>
    <p:extLst>
      <p:ext uri="{BB962C8B-B14F-4D97-AF65-F5344CB8AC3E}">
        <p14:creationId xmlns:p14="http://schemas.microsoft.com/office/powerpoint/2010/main" val="409391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248C36C4-B8A6-BA48-82BA-A0F8F51F7E09}"/>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5E2AD1E1-9FC3-6B41-998F-C33135A60D37}"/>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B120BEBB-9404-CA44-8E2C-67C0BA1867A9}"/>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331E1AEE-DD98-A148-AE14-3CA1BA4251D2}" type="slidenum">
              <a:rPr lang="en-US" altLang="en-US"/>
              <a:pPr/>
              <a:t>‹#›</a:t>
            </a:fld>
            <a:endParaRPr lang="en-US" altLang="en-US">
              <a:solidFill>
                <a:schemeClr val="hlink"/>
              </a:solidFill>
            </a:endParaRPr>
          </a:p>
        </p:txBody>
      </p:sp>
      <p:sp>
        <p:nvSpPr>
          <p:cNvPr id="3147" name="Line 75">
            <a:extLst>
              <a:ext uri="{FF2B5EF4-FFF2-40B4-BE49-F238E27FC236}">
                <a16:creationId xmlns:a16="http://schemas.microsoft.com/office/drawing/2014/main" id="{E475CF85-BF9F-C445-A49D-43E16313496A}"/>
              </a:ext>
            </a:extLst>
          </p:cNvPr>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8" name="Line 76">
            <a:extLst>
              <a:ext uri="{FF2B5EF4-FFF2-40B4-BE49-F238E27FC236}">
                <a16:creationId xmlns:a16="http://schemas.microsoft.com/office/drawing/2014/main" id="{FE72154B-06FE-A54D-8675-E772E00B8B4D}"/>
              </a:ext>
            </a:extLst>
          </p:cNvPr>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9" name="Oval 77">
            <a:extLst>
              <a:ext uri="{FF2B5EF4-FFF2-40B4-BE49-F238E27FC236}">
                <a16:creationId xmlns:a16="http://schemas.microsoft.com/office/drawing/2014/main" id="{AF2EF3F6-8ECE-F44D-B670-EEA7B9171A31}"/>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sp>
        <p:nvSpPr>
          <p:cNvPr id="3150" name="Rectangle 78">
            <a:extLst>
              <a:ext uri="{FF2B5EF4-FFF2-40B4-BE49-F238E27FC236}">
                <a16:creationId xmlns:a16="http://schemas.microsoft.com/office/drawing/2014/main" id="{CFBAF0E9-2654-6148-B02C-36BA151463BF}"/>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3151" name="Rectangle 79">
            <a:extLst>
              <a:ext uri="{FF2B5EF4-FFF2-40B4-BE49-F238E27FC236}">
                <a16:creationId xmlns:a16="http://schemas.microsoft.com/office/drawing/2014/main" id="{83C13117-AE44-E442-A73C-A2E3197F3765}"/>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sp>
        <p:nvSpPr>
          <p:cNvPr id="3152" name="Rectangle 80">
            <a:extLst>
              <a:ext uri="{FF2B5EF4-FFF2-40B4-BE49-F238E27FC236}">
                <a16:creationId xmlns:a16="http://schemas.microsoft.com/office/drawing/2014/main" id="{AE2716BC-CF9D-FF45-B11F-25277148A9C4}"/>
              </a:ext>
            </a:extLst>
          </p:cNvPr>
          <p:cNvSpPr>
            <a:spLocks noGrp="1" noChangeArrowheads="1"/>
          </p:cNvSpPr>
          <p:nvPr>
            <p:ph type="dt" sz="quarter" idx="2"/>
          </p:nvPr>
        </p:nvSpPr>
        <p:spPr bwMode="auto">
          <a:xfrm>
            <a:off x="6934200" y="6264275"/>
            <a:ext cx="152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defRPr>
            </a:lvl1pPr>
          </a:lstStyle>
          <a:p>
            <a:pPr>
              <a:defRPr/>
            </a:pPr>
            <a:r>
              <a:rPr lang="en-US"/>
              <a:t>2005-2006</a:t>
            </a:r>
          </a:p>
        </p:txBody>
      </p:sp>
      <p:sp>
        <p:nvSpPr>
          <p:cNvPr id="3153" name="Text Box 81">
            <a:extLst>
              <a:ext uri="{FF2B5EF4-FFF2-40B4-BE49-F238E27FC236}">
                <a16:creationId xmlns:a16="http://schemas.microsoft.com/office/drawing/2014/main" id="{63272104-E766-424F-A148-7D130F02D819}"/>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AP Biology</a:t>
            </a:r>
            <a:endParaRPr lang="en-US" altLang="en-US">
              <a:latin typeface="Times" pitchFamily="2" charset="0"/>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p:txStyles>
    <p:titleStyle>
      <a:lvl1pPr algn="l" rtl="0" eaLnBrk="0" fontAlgn="base" hangingPunct="0">
        <a:spcBef>
          <a:spcPct val="0"/>
        </a:spcBef>
        <a:spcAft>
          <a:spcPct val="0"/>
        </a:spcAft>
        <a:defRPr sz="3600" b="1">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40A9DC96-C40D-1649-9305-27F208CDA3F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pic>
        <p:nvPicPr>
          <p:cNvPr id="15363" name="Picture 4">
            <a:extLst>
              <a:ext uri="{FF2B5EF4-FFF2-40B4-BE49-F238E27FC236}">
                <a16:creationId xmlns:a16="http://schemas.microsoft.com/office/drawing/2014/main" id="{CB86532B-35A6-CF48-9014-A9CBDAE53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38" y="298450"/>
            <a:ext cx="5110162"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a:extLst>
              <a:ext uri="{FF2B5EF4-FFF2-40B4-BE49-F238E27FC236}">
                <a16:creationId xmlns:a16="http://schemas.microsoft.com/office/drawing/2014/main" id="{BEF24F56-8B26-E64A-BD14-0D0A640D1C40}"/>
              </a:ext>
            </a:extLst>
          </p:cNvPr>
          <p:cNvSpPr>
            <a:spLocks noGrp="1" noChangeArrowheads="1"/>
          </p:cNvSpPr>
          <p:nvPr>
            <p:ph type="ctrTitle"/>
          </p:nvPr>
        </p:nvSpPr>
        <p:spPr>
          <a:xfrm>
            <a:off x="762000" y="2743200"/>
            <a:ext cx="7391400" cy="1981200"/>
          </a:xfrm>
        </p:spPr>
        <p:txBody>
          <a:bodyPr/>
          <a:lstStyle/>
          <a:p>
            <a:pPr eaLnBrk="1" hangingPunct="1"/>
            <a:r>
              <a:rPr lang="en-US" altLang="en-US">
                <a:solidFill>
                  <a:srgbClr val="0F116A"/>
                </a:solidFill>
              </a:rPr>
              <a:t>Chapter  8.</a:t>
            </a:r>
            <a:br>
              <a:rPr lang="en-US" altLang="en-US">
                <a:solidFill>
                  <a:srgbClr val="0F116A"/>
                </a:solidFill>
              </a:rPr>
            </a:br>
            <a:br>
              <a:rPr lang="en-US" altLang="en-US"/>
            </a:br>
            <a:r>
              <a:rPr lang="en-US" altLang="en-US"/>
              <a:t>Movement across the Cell Membrane  </a:t>
            </a:r>
          </a:p>
        </p:txBody>
      </p:sp>
      <p:pic>
        <p:nvPicPr>
          <p:cNvPr id="15365" name="Picture 3">
            <a:extLst>
              <a:ext uri="{FF2B5EF4-FFF2-40B4-BE49-F238E27FC236}">
                <a16:creationId xmlns:a16="http://schemas.microsoft.com/office/drawing/2014/main" id="{7B7345E9-CA40-A645-BB5C-996296BD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499" r="27000" b="13187"/>
          <a:stretch>
            <a:fillRect/>
          </a:stretch>
        </p:blipFill>
        <p:spPr bwMode="auto">
          <a:xfrm>
            <a:off x="6324600" y="4049713"/>
            <a:ext cx="2819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2F7A6BD-274D-7B43-8017-EA0BCB0A9CCA}"/>
              </a:ext>
            </a:extLst>
          </p:cNvPr>
          <p:cNvSpPr>
            <a:spLocks noGrp="1" noChangeArrowheads="1"/>
          </p:cNvSpPr>
          <p:nvPr>
            <p:ph type="title"/>
          </p:nvPr>
        </p:nvSpPr>
        <p:spPr/>
        <p:txBody>
          <a:bodyPr/>
          <a:lstStyle/>
          <a:p>
            <a:pPr eaLnBrk="1" hangingPunct="1"/>
            <a:r>
              <a:rPr lang="en-US" altLang="en-US"/>
              <a:t>Phospholipid bilayer</a:t>
            </a:r>
            <a:endParaRPr lang="en-US" altLang="en-US" u="sng"/>
          </a:p>
        </p:txBody>
      </p:sp>
      <p:sp>
        <p:nvSpPr>
          <p:cNvPr id="33795" name="Rectangle 3" descr="Rectangle: Click to edit Master text styles&#13;&#10;Second level&#13;&#10;Third level&#13;&#10;Fourth level&#13;&#10;Fifth level">
            <a:extLst>
              <a:ext uri="{FF2B5EF4-FFF2-40B4-BE49-F238E27FC236}">
                <a16:creationId xmlns:a16="http://schemas.microsoft.com/office/drawing/2014/main" id="{2E8559F8-0BD1-9847-8D9C-76DBE822074F}"/>
              </a:ext>
            </a:extLst>
          </p:cNvPr>
          <p:cNvSpPr>
            <a:spLocks noGrp="1" noChangeArrowheads="1"/>
          </p:cNvSpPr>
          <p:nvPr>
            <p:ph type="body" idx="1"/>
          </p:nvPr>
        </p:nvSpPr>
        <p:spPr>
          <a:xfrm>
            <a:off x="685800" y="1371600"/>
            <a:ext cx="8305800" cy="1295400"/>
          </a:xfrm>
          <a:noFill/>
        </p:spPr>
        <p:txBody>
          <a:bodyPr/>
          <a:lstStyle/>
          <a:p>
            <a:pPr eaLnBrk="1" hangingPunct="1">
              <a:buClrTx/>
            </a:pPr>
            <a:r>
              <a:rPr lang="en-US" altLang="en-US"/>
              <a:t>What molecules can get through directly? </a:t>
            </a:r>
          </a:p>
        </p:txBody>
      </p:sp>
      <p:grpSp>
        <p:nvGrpSpPr>
          <p:cNvPr id="33796" name="Group 4">
            <a:extLst>
              <a:ext uri="{FF2B5EF4-FFF2-40B4-BE49-F238E27FC236}">
                <a16:creationId xmlns:a16="http://schemas.microsoft.com/office/drawing/2014/main" id="{5DE0C314-D5CD-1849-9E0B-E232C28E7A89}"/>
              </a:ext>
            </a:extLst>
          </p:cNvPr>
          <p:cNvGrpSpPr>
            <a:grpSpLocks/>
          </p:cNvGrpSpPr>
          <p:nvPr/>
        </p:nvGrpSpPr>
        <p:grpSpPr bwMode="auto">
          <a:xfrm>
            <a:off x="328613" y="2819400"/>
            <a:ext cx="4924425" cy="3581400"/>
            <a:chOff x="207" y="1488"/>
            <a:chExt cx="3102" cy="2256"/>
          </a:xfrm>
        </p:grpSpPr>
        <p:pic>
          <p:nvPicPr>
            <p:cNvPr id="33804" name="Picture 5">
              <a:extLst>
                <a:ext uri="{FF2B5EF4-FFF2-40B4-BE49-F238E27FC236}">
                  <a16:creationId xmlns:a16="http://schemas.microsoft.com/office/drawing/2014/main" id="{329A8CC2-C0AD-FD43-9ACF-91FD8C00F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 b="7201"/>
            <a:stretch>
              <a:fillRect/>
            </a:stretch>
          </p:blipFill>
          <p:spPr bwMode="auto">
            <a:xfrm>
              <a:off x="432" y="1776"/>
              <a:ext cx="2668"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6">
              <a:extLst>
                <a:ext uri="{FF2B5EF4-FFF2-40B4-BE49-F238E27FC236}">
                  <a16:creationId xmlns:a16="http://schemas.microsoft.com/office/drawing/2014/main" id="{47988E4F-ED62-644F-8754-DA88586AECC6}"/>
                </a:ext>
              </a:extLst>
            </p:cNvPr>
            <p:cNvSpPr>
              <a:spLocks noChangeArrowheads="1"/>
            </p:cNvSpPr>
            <p:nvPr/>
          </p:nvSpPr>
          <p:spPr bwMode="auto">
            <a:xfrm>
              <a:off x="432" y="1584"/>
              <a:ext cx="2640" cy="288"/>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inside cell</a:t>
              </a:r>
            </a:p>
          </p:txBody>
        </p:sp>
        <p:sp>
          <p:nvSpPr>
            <p:cNvPr id="33806" name="Rectangle 7">
              <a:extLst>
                <a:ext uri="{FF2B5EF4-FFF2-40B4-BE49-F238E27FC236}">
                  <a16:creationId xmlns:a16="http://schemas.microsoft.com/office/drawing/2014/main" id="{1E313199-E662-7541-ABB9-0B375EAECE3D}"/>
                </a:ext>
              </a:extLst>
            </p:cNvPr>
            <p:cNvSpPr>
              <a:spLocks noChangeArrowheads="1"/>
            </p:cNvSpPr>
            <p:nvPr/>
          </p:nvSpPr>
          <p:spPr bwMode="auto">
            <a:xfrm>
              <a:off x="432" y="3120"/>
              <a:ext cx="2640" cy="288"/>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outside cell</a:t>
              </a:r>
            </a:p>
          </p:txBody>
        </p:sp>
        <p:sp>
          <p:nvSpPr>
            <p:cNvPr id="33807" name="Rectangle 8">
              <a:extLst>
                <a:ext uri="{FF2B5EF4-FFF2-40B4-BE49-F238E27FC236}">
                  <a16:creationId xmlns:a16="http://schemas.microsoft.com/office/drawing/2014/main" id="{B77BACA4-E7E0-C84E-A755-4FA3A1ABB952}"/>
                </a:ext>
              </a:extLst>
            </p:cNvPr>
            <p:cNvSpPr>
              <a:spLocks noChangeArrowheads="1"/>
            </p:cNvSpPr>
            <p:nvPr/>
          </p:nvSpPr>
          <p:spPr bwMode="auto">
            <a:xfrm>
              <a:off x="3069" y="1488"/>
              <a:ext cx="240"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08" name="Rectangle 9">
              <a:extLst>
                <a:ext uri="{FF2B5EF4-FFF2-40B4-BE49-F238E27FC236}">
                  <a16:creationId xmlns:a16="http://schemas.microsoft.com/office/drawing/2014/main" id="{023681AF-17DC-D043-8F43-7E0F3FAC213D}"/>
                </a:ext>
              </a:extLst>
            </p:cNvPr>
            <p:cNvSpPr>
              <a:spLocks noChangeArrowheads="1"/>
            </p:cNvSpPr>
            <p:nvPr/>
          </p:nvSpPr>
          <p:spPr bwMode="auto">
            <a:xfrm>
              <a:off x="207" y="1488"/>
              <a:ext cx="240"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3797" name="Rectangle 10">
            <a:extLst>
              <a:ext uri="{FF2B5EF4-FFF2-40B4-BE49-F238E27FC236}">
                <a16:creationId xmlns:a16="http://schemas.microsoft.com/office/drawing/2014/main" id="{73DBD772-EFAD-A246-900B-98D479D2A2FD}"/>
              </a:ext>
            </a:extLst>
          </p:cNvPr>
          <p:cNvSpPr>
            <a:spLocks noChangeArrowheads="1"/>
          </p:cNvSpPr>
          <p:nvPr/>
        </p:nvSpPr>
        <p:spPr bwMode="auto">
          <a:xfrm>
            <a:off x="5486400" y="2376488"/>
            <a:ext cx="3429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chemeClr val="tx2"/>
                </a:solidFill>
              </a:rPr>
              <a:t>fats &amp; other lipids</a:t>
            </a:r>
            <a:endParaRPr lang="en-US" altLang="en-US" sz="2600" b="1">
              <a:solidFill>
                <a:srgbClr val="0F116A"/>
              </a:solidFill>
            </a:endParaRPr>
          </a:p>
          <a:p>
            <a:pPr algn="l"/>
            <a:r>
              <a:rPr lang="en-US" altLang="en-US" sz="2600" b="1">
                <a:solidFill>
                  <a:srgbClr val="0F116A"/>
                </a:solidFill>
              </a:rPr>
              <a:t>can slip directly through the phospholipid cell membrane, but…</a:t>
            </a:r>
          </a:p>
          <a:p>
            <a:pPr algn="l"/>
            <a:endParaRPr lang="en-US" altLang="en-US" sz="2600" b="1">
              <a:solidFill>
                <a:srgbClr val="0F116A"/>
              </a:solidFill>
            </a:endParaRPr>
          </a:p>
          <a:p>
            <a:pPr algn="l"/>
            <a:r>
              <a:rPr lang="en-US" altLang="en-US" sz="2600" b="1">
                <a:solidFill>
                  <a:srgbClr val="0F116A"/>
                </a:solidFill>
              </a:rPr>
              <a:t>what about other stuff?</a:t>
            </a:r>
            <a:endParaRPr lang="en-US" altLang="en-US">
              <a:latin typeface="Times" pitchFamily="2" charset="0"/>
            </a:endParaRPr>
          </a:p>
        </p:txBody>
      </p:sp>
      <p:sp>
        <p:nvSpPr>
          <p:cNvPr id="351243" name="Oval 11">
            <a:extLst>
              <a:ext uri="{FF2B5EF4-FFF2-40B4-BE49-F238E27FC236}">
                <a16:creationId xmlns:a16="http://schemas.microsoft.com/office/drawing/2014/main" id="{635B671C-78AD-2B42-8EB6-8EBA17B13A8E}"/>
              </a:ext>
            </a:extLst>
          </p:cNvPr>
          <p:cNvSpPr>
            <a:spLocks noChangeArrowheads="1"/>
          </p:cNvSpPr>
          <p:nvPr/>
        </p:nvSpPr>
        <p:spPr bwMode="auto">
          <a:xfrm>
            <a:off x="2819400" y="27432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endParaRPr lang="en-US" altLang="en-US" sz="2800"/>
          </a:p>
        </p:txBody>
      </p:sp>
      <p:sp>
        <p:nvSpPr>
          <p:cNvPr id="351244" name="AutoShape 12">
            <a:extLst>
              <a:ext uri="{FF2B5EF4-FFF2-40B4-BE49-F238E27FC236}">
                <a16:creationId xmlns:a16="http://schemas.microsoft.com/office/drawing/2014/main" id="{D089614C-6599-5947-AF30-34E75C0695A1}"/>
              </a:ext>
            </a:extLst>
          </p:cNvPr>
          <p:cNvSpPr>
            <a:spLocks noChangeArrowheads="1"/>
          </p:cNvSpPr>
          <p:nvPr/>
        </p:nvSpPr>
        <p:spPr bwMode="auto">
          <a:xfrm>
            <a:off x="4114800" y="3276600"/>
            <a:ext cx="533400" cy="533400"/>
          </a:xfrm>
          <a:prstGeom prst="diamond">
            <a:avLst/>
          </a:prstGeom>
          <a:solidFill>
            <a:schemeClr val="bg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salt</a:t>
            </a:r>
            <a:endParaRPr lang="en-US" altLang="en-US" sz="2800"/>
          </a:p>
        </p:txBody>
      </p:sp>
      <p:sp>
        <p:nvSpPr>
          <p:cNvPr id="351245" name="AutoShape 13">
            <a:extLst>
              <a:ext uri="{FF2B5EF4-FFF2-40B4-BE49-F238E27FC236}">
                <a16:creationId xmlns:a16="http://schemas.microsoft.com/office/drawing/2014/main" id="{5D2F6C6D-6812-6349-AD11-A5F3B6B07A07}"/>
              </a:ext>
            </a:extLst>
          </p:cNvPr>
          <p:cNvSpPr>
            <a:spLocks noChangeArrowheads="1"/>
          </p:cNvSpPr>
          <p:nvPr/>
        </p:nvSpPr>
        <p:spPr bwMode="auto">
          <a:xfrm>
            <a:off x="3505200" y="5181600"/>
            <a:ext cx="533400" cy="533400"/>
          </a:xfrm>
          <a:prstGeom prst="octagon">
            <a:avLst>
              <a:gd name="adj" fmla="val 29287"/>
            </a:avLst>
          </a:prstGeom>
          <a:solidFill>
            <a:schemeClr val="tx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aa</a:t>
            </a:r>
            <a:endParaRPr lang="en-US" altLang="en-US" sz="2800"/>
          </a:p>
        </p:txBody>
      </p:sp>
      <p:sp>
        <p:nvSpPr>
          <p:cNvPr id="351246" name="Oval 14">
            <a:extLst>
              <a:ext uri="{FF2B5EF4-FFF2-40B4-BE49-F238E27FC236}">
                <a16:creationId xmlns:a16="http://schemas.microsoft.com/office/drawing/2014/main" id="{37E1B6EB-9B10-5D4A-A352-620F6CA0F43B}"/>
              </a:ext>
            </a:extLst>
          </p:cNvPr>
          <p:cNvSpPr>
            <a:spLocks noChangeArrowheads="1"/>
          </p:cNvSpPr>
          <p:nvPr/>
        </p:nvSpPr>
        <p:spPr bwMode="auto">
          <a:xfrm>
            <a:off x="4267200" y="5181600"/>
            <a:ext cx="533400" cy="533400"/>
          </a:xfrm>
          <a:prstGeom prst="ellipse">
            <a:avLst/>
          </a:prstGeom>
          <a:solidFill>
            <a:srgbClr val="0F116A"/>
          </a:solidFill>
          <a:ln w="9525">
            <a:solidFill>
              <a:srgbClr val="1A158F"/>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H</a:t>
            </a:r>
            <a:r>
              <a:rPr lang="en-US" altLang="en-US" b="1" baseline="-25000">
                <a:solidFill>
                  <a:schemeClr val="bg1"/>
                </a:solidFill>
              </a:rPr>
              <a:t>2</a:t>
            </a:r>
            <a:r>
              <a:rPr lang="en-US" altLang="en-US" sz="2000" b="1">
                <a:solidFill>
                  <a:schemeClr val="bg1"/>
                </a:solidFill>
              </a:rPr>
              <a:t>O</a:t>
            </a:r>
            <a:endParaRPr lang="en-US" altLang="en-US" sz="2800"/>
          </a:p>
        </p:txBody>
      </p:sp>
      <p:sp>
        <p:nvSpPr>
          <p:cNvPr id="351247" name="AutoShape 15">
            <a:extLst>
              <a:ext uri="{FF2B5EF4-FFF2-40B4-BE49-F238E27FC236}">
                <a16:creationId xmlns:a16="http://schemas.microsoft.com/office/drawing/2014/main" id="{F137A523-39F3-8744-98E9-4C1108215E86}"/>
              </a:ext>
            </a:extLst>
          </p:cNvPr>
          <p:cNvSpPr>
            <a:spLocks noChangeArrowheads="1"/>
          </p:cNvSpPr>
          <p:nvPr/>
        </p:nvSpPr>
        <p:spPr bwMode="auto">
          <a:xfrm>
            <a:off x="2667000" y="51816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51248" name="AutoShape 16">
            <a:extLst>
              <a:ext uri="{FF2B5EF4-FFF2-40B4-BE49-F238E27FC236}">
                <a16:creationId xmlns:a16="http://schemas.microsoft.com/office/drawing/2014/main" id="{341A49FA-586A-9845-BEF6-95BCA2F88A56}"/>
              </a:ext>
            </a:extLst>
          </p:cNvPr>
          <p:cNvSpPr>
            <a:spLocks noChangeArrowheads="1"/>
          </p:cNvSpPr>
          <p:nvPr/>
        </p:nvSpPr>
        <p:spPr bwMode="auto">
          <a:xfrm>
            <a:off x="1828800" y="3352800"/>
            <a:ext cx="457200" cy="457200"/>
          </a:xfrm>
          <a:custGeom>
            <a:avLst/>
            <a:gdLst>
              <a:gd name="T0" fmla="*/ 8467725 w 21600"/>
              <a:gd name="T1" fmla="*/ 4838700 h 21600"/>
              <a:gd name="T2" fmla="*/ 4838700 w 21600"/>
              <a:gd name="T3" fmla="*/ 9677400 h 21600"/>
              <a:gd name="T4" fmla="*/ 1209675 w 21600"/>
              <a:gd name="T5" fmla="*/ 4838700 h 21600"/>
              <a:gd name="T6" fmla="*/ 4838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EA18"/>
          </a:solidFill>
          <a:ln w="2857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NH</a:t>
            </a:r>
            <a:r>
              <a:rPr lang="en-US" altLang="en-US" b="1" baseline="-25000">
                <a:solidFill>
                  <a:srgbClr val="000000"/>
                </a:solidFill>
              </a:rPr>
              <a:t>3</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51243"/>
                                        </p:tgtEl>
                                        <p:attrNameLst>
                                          <p:attrName>style.visibility</p:attrName>
                                        </p:attrNameLst>
                                      </p:cBhvr>
                                      <p:to>
                                        <p:strVal val="visible"/>
                                      </p:to>
                                    </p:set>
                                    <p:anim calcmode="lin" valueType="num">
                                      <p:cBhvr additive="base">
                                        <p:cTn id="7" dur="2000" fill="hold"/>
                                        <p:tgtEl>
                                          <p:spTgt spid="351243"/>
                                        </p:tgtEl>
                                        <p:attrNameLst>
                                          <p:attrName>ppt_x</p:attrName>
                                        </p:attrNameLst>
                                      </p:cBhvr>
                                      <p:tavLst>
                                        <p:tav tm="0">
                                          <p:val>
                                            <p:strVal val="#ppt_x"/>
                                          </p:val>
                                        </p:tav>
                                        <p:tav tm="100000">
                                          <p:val>
                                            <p:strVal val="#ppt_x"/>
                                          </p:val>
                                        </p:tav>
                                      </p:tavLst>
                                    </p:anim>
                                    <p:anim calcmode="lin" valueType="num">
                                      <p:cBhvr additive="base">
                                        <p:cTn id="8" dur="2000" fill="hold"/>
                                        <p:tgtEl>
                                          <p:spTgt spid="3512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51247"/>
                                        </p:tgtEl>
                                        <p:attrNameLst>
                                          <p:attrName>style.visibility</p:attrName>
                                        </p:attrNameLst>
                                      </p:cBhvr>
                                      <p:to>
                                        <p:strVal val="visible"/>
                                      </p:to>
                                    </p:set>
                                    <p:anim calcmode="lin" valueType="num">
                                      <p:cBhvr additive="base">
                                        <p:cTn id="13" dur="1000" fill="hold"/>
                                        <p:tgtEl>
                                          <p:spTgt spid="351247"/>
                                        </p:tgtEl>
                                        <p:attrNameLst>
                                          <p:attrName>ppt_x</p:attrName>
                                        </p:attrNameLst>
                                      </p:cBhvr>
                                      <p:tavLst>
                                        <p:tav tm="0">
                                          <p:val>
                                            <p:strVal val="#ppt_x"/>
                                          </p:val>
                                        </p:tav>
                                        <p:tav tm="100000">
                                          <p:val>
                                            <p:strVal val="#ppt_x"/>
                                          </p:val>
                                        </p:tav>
                                      </p:tavLst>
                                    </p:anim>
                                    <p:anim calcmode="lin" valueType="num">
                                      <p:cBhvr additive="base">
                                        <p:cTn id="14" dur="1000" fill="hold"/>
                                        <p:tgtEl>
                                          <p:spTgt spid="351247"/>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7" presetClass="entr" presetSubtype="4" fill="hold" grpId="0" nodeType="afterEffect">
                                  <p:stCondLst>
                                    <p:cond delay="0"/>
                                  </p:stCondLst>
                                  <p:childTnLst>
                                    <p:set>
                                      <p:cBhvr>
                                        <p:cTn id="17" dur="1" fill="hold">
                                          <p:stCondLst>
                                            <p:cond delay="0"/>
                                          </p:stCondLst>
                                        </p:cTn>
                                        <p:tgtEl>
                                          <p:spTgt spid="351245"/>
                                        </p:tgtEl>
                                        <p:attrNameLst>
                                          <p:attrName>style.visibility</p:attrName>
                                        </p:attrNameLst>
                                      </p:cBhvr>
                                      <p:to>
                                        <p:strVal val="visible"/>
                                      </p:to>
                                    </p:set>
                                    <p:anim calcmode="lin" valueType="num">
                                      <p:cBhvr additive="base">
                                        <p:cTn id="18" dur="1000" fill="hold"/>
                                        <p:tgtEl>
                                          <p:spTgt spid="351245"/>
                                        </p:tgtEl>
                                        <p:attrNameLst>
                                          <p:attrName>ppt_x</p:attrName>
                                        </p:attrNameLst>
                                      </p:cBhvr>
                                      <p:tavLst>
                                        <p:tav tm="0">
                                          <p:val>
                                            <p:strVal val="#ppt_x"/>
                                          </p:val>
                                        </p:tav>
                                        <p:tav tm="100000">
                                          <p:val>
                                            <p:strVal val="#ppt_x"/>
                                          </p:val>
                                        </p:tav>
                                      </p:tavLst>
                                    </p:anim>
                                    <p:anim calcmode="lin" valueType="num">
                                      <p:cBhvr additive="base">
                                        <p:cTn id="19" dur="1000" fill="hold"/>
                                        <p:tgtEl>
                                          <p:spTgt spid="35124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7" presetClass="entr" presetSubtype="4" fill="hold" grpId="0" nodeType="afterEffect">
                                  <p:stCondLst>
                                    <p:cond delay="0"/>
                                  </p:stCondLst>
                                  <p:childTnLst>
                                    <p:set>
                                      <p:cBhvr>
                                        <p:cTn id="22" dur="1" fill="hold">
                                          <p:stCondLst>
                                            <p:cond delay="0"/>
                                          </p:stCondLst>
                                        </p:cTn>
                                        <p:tgtEl>
                                          <p:spTgt spid="351246"/>
                                        </p:tgtEl>
                                        <p:attrNameLst>
                                          <p:attrName>style.visibility</p:attrName>
                                        </p:attrNameLst>
                                      </p:cBhvr>
                                      <p:to>
                                        <p:strVal val="visible"/>
                                      </p:to>
                                    </p:set>
                                    <p:anim calcmode="lin" valueType="num">
                                      <p:cBhvr additive="base">
                                        <p:cTn id="23" dur="1000" fill="hold"/>
                                        <p:tgtEl>
                                          <p:spTgt spid="351246"/>
                                        </p:tgtEl>
                                        <p:attrNameLst>
                                          <p:attrName>ppt_x</p:attrName>
                                        </p:attrNameLst>
                                      </p:cBhvr>
                                      <p:tavLst>
                                        <p:tav tm="0">
                                          <p:val>
                                            <p:strVal val="#ppt_x"/>
                                          </p:val>
                                        </p:tav>
                                        <p:tav tm="100000">
                                          <p:val>
                                            <p:strVal val="#ppt_x"/>
                                          </p:val>
                                        </p:tav>
                                      </p:tavLst>
                                    </p:anim>
                                    <p:anim calcmode="lin" valueType="num">
                                      <p:cBhvr additive="base">
                                        <p:cTn id="24" dur="1000" fill="hold"/>
                                        <p:tgtEl>
                                          <p:spTgt spid="35124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7" presetClass="entr" presetSubtype="1" fill="hold" grpId="0" nodeType="afterEffect">
                                  <p:stCondLst>
                                    <p:cond delay="0"/>
                                  </p:stCondLst>
                                  <p:childTnLst>
                                    <p:set>
                                      <p:cBhvr>
                                        <p:cTn id="27" dur="1" fill="hold">
                                          <p:stCondLst>
                                            <p:cond delay="0"/>
                                          </p:stCondLst>
                                        </p:cTn>
                                        <p:tgtEl>
                                          <p:spTgt spid="351244"/>
                                        </p:tgtEl>
                                        <p:attrNameLst>
                                          <p:attrName>style.visibility</p:attrName>
                                        </p:attrNameLst>
                                      </p:cBhvr>
                                      <p:to>
                                        <p:strVal val="visible"/>
                                      </p:to>
                                    </p:set>
                                    <p:anim calcmode="lin" valueType="num">
                                      <p:cBhvr additive="base">
                                        <p:cTn id="28" dur="1000" fill="hold"/>
                                        <p:tgtEl>
                                          <p:spTgt spid="351244"/>
                                        </p:tgtEl>
                                        <p:attrNameLst>
                                          <p:attrName>ppt_x</p:attrName>
                                        </p:attrNameLst>
                                      </p:cBhvr>
                                      <p:tavLst>
                                        <p:tav tm="0">
                                          <p:val>
                                            <p:strVal val="#ppt_x"/>
                                          </p:val>
                                        </p:tav>
                                        <p:tav tm="100000">
                                          <p:val>
                                            <p:strVal val="#ppt_x"/>
                                          </p:val>
                                        </p:tav>
                                      </p:tavLst>
                                    </p:anim>
                                    <p:anim calcmode="lin" valueType="num">
                                      <p:cBhvr additive="base">
                                        <p:cTn id="29" dur="1000" fill="hold"/>
                                        <p:tgtEl>
                                          <p:spTgt spid="351244"/>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4000"/>
                            </p:stCondLst>
                            <p:childTnLst>
                              <p:par>
                                <p:cTn id="31" presetID="7" presetClass="entr" presetSubtype="1" fill="hold" grpId="0" nodeType="afterEffect">
                                  <p:stCondLst>
                                    <p:cond delay="0"/>
                                  </p:stCondLst>
                                  <p:childTnLst>
                                    <p:set>
                                      <p:cBhvr>
                                        <p:cTn id="32" dur="1" fill="hold">
                                          <p:stCondLst>
                                            <p:cond delay="0"/>
                                          </p:stCondLst>
                                        </p:cTn>
                                        <p:tgtEl>
                                          <p:spTgt spid="351248"/>
                                        </p:tgtEl>
                                        <p:attrNameLst>
                                          <p:attrName>style.visibility</p:attrName>
                                        </p:attrNameLst>
                                      </p:cBhvr>
                                      <p:to>
                                        <p:strVal val="visible"/>
                                      </p:to>
                                    </p:set>
                                    <p:anim calcmode="lin" valueType="num">
                                      <p:cBhvr additive="base">
                                        <p:cTn id="33" dur="1000" fill="hold"/>
                                        <p:tgtEl>
                                          <p:spTgt spid="351248"/>
                                        </p:tgtEl>
                                        <p:attrNameLst>
                                          <p:attrName>ppt_x</p:attrName>
                                        </p:attrNameLst>
                                      </p:cBhvr>
                                      <p:tavLst>
                                        <p:tav tm="0">
                                          <p:val>
                                            <p:strVal val="#ppt_x"/>
                                          </p:val>
                                        </p:tav>
                                        <p:tav tm="100000">
                                          <p:val>
                                            <p:strVal val="#ppt_x"/>
                                          </p:val>
                                        </p:tav>
                                      </p:tavLst>
                                    </p:anim>
                                    <p:anim calcmode="lin" valueType="num">
                                      <p:cBhvr additive="base">
                                        <p:cTn id="34" dur="1000" fill="hold"/>
                                        <p:tgtEl>
                                          <p:spTgt spid="3512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3" grpId="0" animBg="1"/>
      <p:bldP spid="351244" grpId="0" animBg="1"/>
      <p:bldP spid="351245" grpId="0" animBg="1"/>
      <p:bldP spid="351246" grpId="0" animBg="1"/>
      <p:bldP spid="351247" grpId="0" animBg="1"/>
      <p:bldP spid="3512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B340C915-2C79-4241-9896-3AAB020E0CA1}"/>
              </a:ext>
            </a:extLst>
          </p:cNvPr>
          <p:cNvSpPr>
            <a:spLocks noChangeArrowheads="1"/>
          </p:cNvSpPr>
          <p:nvPr/>
        </p:nvSpPr>
        <p:spPr bwMode="auto">
          <a:xfrm>
            <a:off x="2157413" y="23622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43" name="Rectangle 1027">
            <a:extLst>
              <a:ext uri="{FF2B5EF4-FFF2-40B4-BE49-F238E27FC236}">
                <a16:creationId xmlns:a16="http://schemas.microsoft.com/office/drawing/2014/main" id="{BDC4E998-B4FF-E240-8768-85DC2F76332D}"/>
              </a:ext>
            </a:extLst>
          </p:cNvPr>
          <p:cNvSpPr>
            <a:spLocks noGrp="1" noChangeArrowheads="1"/>
          </p:cNvSpPr>
          <p:nvPr>
            <p:ph type="title"/>
          </p:nvPr>
        </p:nvSpPr>
        <p:spPr>
          <a:xfrm>
            <a:off x="609600" y="685800"/>
            <a:ext cx="8305800" cy="762000"/>
          </a:xfrm>
        </p:spPr>
        <p:txBody>
          <a:bodyPr/>
          <a:lstStyle/>
          <a:p>
            <a:pPr eaLnBrk="1" hangingPunct="1"/>
            <a:r>
              <a:rPr lang="en-US" altLang="en-US"/>
              <a:t>Simple diffusion across membrane</a:t>
            </a:r>
          </a:p>
        </p:txBody>
      </p:sp>
      <p:pic>
        <p:nvPicPr>
          <p:cNvPr id="35844" name="Picture 1029">
            <a:extLst>
              <a:ext uri="{FF2B5EF4-FFF2-40B4-BE49-F238E27FC236}">
                <a16:creationId xmlns:a16="http://schemas.microsoft.com/office/drawing/2014/main" id="{E872E6E8-674C-7848-B380-A785FE382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 b="7201"/>
          <a:stretch>
            <a:fillRect/>
          </a:stretch>
        </p:blipFill>
        <p:spPr bwMode="auto">
          <a:xfrm>
            <a:off x="2514600" y="2819400"/>
            <a:ext cx="42354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030">
            <a:extLst>
              <a:ext uri="{FF2B5EF4-FFF2-40B4-BE49-F238E27FC236}">
                <a16:creationId xmlns:a16="http://schemas.microsoft.com/office/drawing/2014/main" id="{E2A825AF-CE3B-BE40-AF73-2F283204D849}"/>
              </a:ext>
            </a:extLst>
          </p:cNvPr>
          <p:cNvSpPr>
            <a:spLocks noChangeArrowheads="1"/>
          </p:cNvSpPr>
          <p:nvPr/>
        </p:nvSpPr>
        <p:spPr bwMode="auto">
          <a:xfrm>
            <a:off x="1371600" y="2514600"/>
            <a:ext cx="56388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inside cell</a:t>
            </a:r>
          </a:p>
        </p:txBody>
      </p:sp>
      <p:sp>
        <p:nvSpPr>
          <p:cNvPr id="35846" name="Rectangle 1031">
            <a:extLst>
              <a:ext uri="{FF2B5EF4-FFF2-40B4-BE49-F238E27FC236}">
                <a16:creationId xmlns:a16="http://schemas.microsoft.com/office/drawing/2014/main" id="{258095DF-B32C-1E44-AC4C-93F1B06E0038}"/>
              </a:ext>
            </a:extLst>
          </p:cNvPr>
          <p:cNvSpPr>
            <a:spLocks noChangeArrowheads="1"/>
          </p:cNvSpPr>
          <p:nvPr/>
        </p:nvSpPr>
        <p:spPr bwMode="auto">
          <a:xfrm>
            <a:off x="1371600" y="4953000"/>
            <a:ext cx="56388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outside cell</a:t>
            </a:r>
          </a:p>
        </p:txBody>
      </p:sp>
      <p:sp>
        <p:nvSpPr>
          <p:cNvPr id="35847" name="Rectangle 1032">
            <a:extLst>
              <a:ext uri="{FF2B5EF4-FFF2-40B4-BE49-F238E27FC236}">
                <a16:creationId xmlns:a16="http://schemas.microsoft.com/office/drawing/2014/main" id="{96FC421E-062E-A049-8502-603C1FD89081}"/>
              </a:ext>
            </a:extLst>
          </p:cNvPr>
          <p:cNvSpPr>
            <a:spLocks noChangeArrowheads="1"/>
          </p:cNvSpPr>
          <p:nvPr/>
        </p:nvSpPr>
        <p:spPr bwMode="auto">
          <a:xfrm>
            <a:off x="6700838" y="23622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48" name="Rectangle 1033">
            <a:extLst>
              <a:ext uri="{FF2B5EF4-FFF2-40B4-BE49-F238E27FC236}">
                <a16:creationId xmlns:a16="http://schemas.microsoft.com/office/drawing/2014/main" id="{CB8958F0-CEB3-7A41-82C9-3686CA6BFB65}"/>
              </a:ext>
            </a:extLst>
          </p:cNvPr>
          <p:cNvSpPr>
            <a:spLocks noChangeArrowheads="1"/>
          </p:cNvSpPr>
          <p:nvPr/>
        </p:nvSpPr>
        <p:spPr bwMode="auto">
          <a:xfrm>
            <a:off x="6629400" y="1447800"/>
            <a:ext cx="2286000"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0F116A"/>
                </a:solidFill>
              </a:rPr>
              <a:t>Which way will lipid move?</a:t>
            </a:r>
            <a:endParaRPr lang="en-US" altLang="en-US" sz="3000" b="1">
              <a:solidFill>
                <a:srgbClr val="0F116A"/>
              </a:solidFill>
            </a:endParaRPr>
          </a:p>
        </p:txBody>
      </p:sp>
      <p:grpSp>
        <p:nvGrpSpPr>
          <p:cNvPr id="2" name="Group 1034">
            <a:extLst>
              <a:ext uri="{FF2B5EF4-FFF2-40B4-BE49-F238E27FC236}">
                <a16:creationId xmlns:a16="http://schemas.microsoft.com/office/drawing/2014/main" id="{5A973847-BF69-9A4A-85F4-1B3C4B10B3D0}"/>
              </a:ext>
            </a:extLst>
          </p:cNvPr>
          <p:cNvGrpSpPr>
            <a:grpSpLocks/>
          </p:cNvGrpSpPr>
          <p:nvPr/>
        </p:nvGrpSpPr>
        <p:grpSpPr bwMode="auto">
          <a:xfrm>
            <a:off x="230188" y="2819400"/>
            <a:ext cx="987425" cy="2219325"/>
            <a:chOff x="145" y="1776"/>
            <a:chExt cx="622" cy="1398"/>
          </a:xfrm>
        </p:grpSpPr>
        <p:sp>
          <p:nvSpPr>
            <p:cNvPr id="35864" name="Rectangle 1035">
              <a:extLst>
                <a:ext uri="{FF2B5EF4-FFF2-40B4-BE49-F238E27FC236}">
                  <a16:creationId xmlns:a16="http://schemas.microsoft.com/office/drawing/2014/main" id="{CFC4C99A-1612-F64B-90AA-0DC21D70B34E}"/>
                </a:ext>
              </a:extLst>
            </p:cNvPr>
            <p:cNvSpPr>
              <a:spLocks noChangeArrowheads="1"/>
            </p:cNvSpPr>
            <p:nvPr/>
          </p:nvSpPr>
          <p:spPr bwMode="auto">
            <a:xfrm>
              <a:off x="198" y="1776"/>
              <a:ext cx="5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low</a:t>
              </a:r>
              <a:endParaRPr lang="en-US" altLang="en-US" sz="3000" b="1">
                <a:solidFill>
                  <a:srgbClr val="0F116A"/>
                </a:solidFill>
              </a:endParaRPr>
            </a:p>
          </p:txBody>
        </p:sp>
        <p:sp>
          <p:nvSpPr>
            <p:cNvPr id="35865" name="Rectangle 1036">
              <a:extLst>
                <a:ext uri="{FF2B5EF4-FFF2-40B4-BE49-F238E27FC236}">
                  <a16:creationId xmlns:a16="http://schemas.microsoft.com/office/drawing/2014/main" id="{47A2F2B1-9142-F745-865A-C0D134620362}"/>
                </a:ext>
              </a:extLst>
            </p:cNvPr>
            <p:cNvSpPr>
              <a:spLocks noChangeArrowheads="1"/>
            </p:cNvSpPr>
            <p:nvPr/>
          </p:nvSpPr>
          <p:spPr bwMode="auto">
            <a:xfrm>
              <a:off x="145" y="2828"/>
              <a:ext cx="62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high</a:t>
              </a:r>
              <a:endParaRPr lang="en-US" altLang="en-US" sz="3000" b="1">
                <a:solidFill>
                  <a:srgbClr val="0F116A"/>
                </a:solidFill>
              </a:endParaRPr>
            </a:p>
          </p:txBody>
        </p:sp>
        <p:sp>
          <p:nvSpPr>
            <p:cNvPr id="35866" name="Rectangle 1037">
              <a:extLst>
                <a:ext uri="{FF2B5EF4-FFF2-40B4-BE49-F238E27FC236}">
                  <a16:creationId xmlns:a16="http://schemas.microsoft.com/office/drawing/2014/main" id="{26039A7E-79CB-FE4F-BBED-8C7DD8E1470C}"/>
                </a:ext>
              </a:extLst>
            </p:cNvPr>
            <p:cNvSpPr>
              <a:spLocks noChangeArrowheads="1"/>
            </p:cNvSpPr>
            <p:nvPr/>
          </p:nvSpPr>
          <p:spPr bwMode="auto">
            <a:xfrm rot="5400000">
              <a:off x="277" y="2303"/>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1A941A"/>
                  </a:solidFill>
                  <a:sym typeface="Symbol" pitchFamily="2" charset="2"/>
                </a:rPr>
                <a:t></a:t>
              </a:r>
              <a:endParaRPr lang="en-US" altLang="en-US" sz="3000" b="1">
                <a:solidFill>
                  <a:srgbClr val="CC0000"/>
                </a:solidFill>
                <a:sym typeface="Symbol" pitchFamily="2" charset="2"/>
              </a:endParaRPr>
            </a:p>
          </p:txBody>
        </p:sp>
      </p:grpSp>
      <p:sp>
        <p:nvSpPr>
          <p:cNvPr id="367630" name="Oval 1038">
            <a:extLst>
              <a:ext uri="{FF2B5EF4-FFF2-40B4-BE49-F238E27FC236}">
                <a16:creationId xmlns:a16="http://schemas.microsoft.com/office/drawing/2014/main" id="{0C56C35B-35D3-4548-AF16-EDA3E8281C5D}"/>
              </a:ext>
            </a:extLst>
          </p:cNvPr>
          <p:cNvSpPr>
            <a:spLocks noChangeArrowheads="1"/>
          </p:cNvSpPr>
          <p:nvPr/>
        </p:nvSpPr>
        <p:spPr bwMode="auto">
          <a:xfrm>
            <a:off x="4724400" y="26670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1" name="Oval 1039">
            <a:extLst>
              <a:ext uri="{FF2B5EF4-FFF2-40B4-BE49-F238E27FC236}">
                <a16:creationId xmlns:a16="http://schemas.microsoft.com/office/drawing/2014/main" id="{39BCE766-B863-C841-9407-8804E81163C6}"/>
              </a:ext>
            </a:extLst>
          </p:cNvPr>
          <p:cNvSpPr>
            <a:spLocks noChangeArrowheads="1"/>
          </p:cNvSpPr>
          <p:nvPr/>
        </p:nvSpPr>
        <p:spPr bwMode="auto">
          <a:xfrm>
            <a:off x="5715000" y="20574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2" name="Oval 1040">
            <a:extLst>
              <a:ext uri="{FF2B5EF4-FFF2-40B4-BE49-F238E27FC236}">
                <a16:creationId xmlns:a16="http://schemas.microsoft.com/office/drawing/2014/main" id="{3A2E0C08-3166-634E-962C-478F86AA7675}"/>
              </a:ext>
            </a:extLst>
          </p:cNvPr>
          <p:cNvSpPr>
            <a:spLocks noChangeArrowheads="1"/>
          </p:cNvSpPr>
          <p:nvPr/>
        </p:nvSpPr>
        <p:spPr bwMode="auto">
          <a:xfrm>
            <a:off x="3429000" y="26670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3" name="Oval 1041">
            <a:extLst>
              <a:ext uri="{FF2B5EF4-FFF2-40B4-BE49-F238E27FC236}">
                <a16:creationId xmlns:a16="http://schemas.microsoft.com/office/drawing/2014/main" id="{64DDE8D4-8CDA-854C-82AE-7ABD99732DCF}"/>
              </a:ext>
            </a:extLst>
          </p:cNvPr>
          <p:cNvSpPr>
            <a:spLocks noChangeArrowheads="1"/>
          </p:cNvSpPr>
          <p:nvPr/>
        </p:nvSpPr>
        <p:spPr bwMode="auto">
          <a:xfrm>
            <a:off x="4114800" y="20574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4" name="Oval 1042">
            <a:extLst>
              <a:ext uri="{FF2B5EF4-FFF2-40B4-BE49-F238E27FC236}">
                <a16:creationId xmlns:a16="http://schemas.microsoft.com/office/drawing/2014/main" id="{F6BE862E-3133-9F4A-B214-5ACA61270829}"/>
              </a:ext>
            </a:extLst>
          </p:cNvPr>
          <p:cNvSpPr>
            <a:spLocks noChangeArrowheads="1"/>
          </p:cNvSpPr>
          <p:nvPr/>
        </p:nvSpPr>
        <p:spPr bwMode="auto">
          <a:xfrm>
            <a:off x="2514600" y="57150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5" name="Oval 1043">
            <a:extLst>
              <a:ext uri="{FF2B5EF4-FFF2-40B4-BE49-F238E27FC236}">
                <a16:creationId xmlns:a16="http://schemas.microsoft.com/office/drawing/2014/main" id="{C5DB5B61-B3FD-7248-B553-D438FD0B8A7C}"/>
              </a:ext>
            </a:extLst>
          </p:cNvPr>
          <p:cNvSpPr>
            <a:spLocks noChangeArrowheads="1"/>
          </p:cNvSpPr>
          <p:nvPr/>
        </p:nvSpPr>
        <p:spPr bwMode="auto">
          <a:xfrm>
            <a:off x="3429000" y="51054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6" name="Oval 1044">
            <a:extLst>
              <a:ext uri="{FF2B5EF4-FFF2-40B4-BE49-F238E27FC236}">
                <a16:creationId xmlns:a16="http://schemas.microsoft.com/office/drawing/2014/main" id="{42E64C66-DB10-114E-83B2-3DF5E1B63014}"/>
              </a:ext>
            </a:extLst>
          </p:cNvPr>
          <p:cNvSpPr>
            <a:spLocks noChangeArrowheads="1"/>
          </p:cNvSpPr>
          <p:nvPr/>
        </p:nvSpPr>
        <p:spPr bwMode="auto">
          <a:xfrm>
            <a:off x="4572000" y="50292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7" name="Oval 1045">
            <a:extLst>
              <a:ext uri="{FF2B5EF4-FFF2-40B4-BE49-F238E27FC236}">
                <a16:creationId xmlns:a16="http://schemas.microsoft.com/office/drawing/2014/main" id="{738C9C1F-3D51-3145-BAB2-AD567FD44E4A}"/>
              </a:ext>
            </a:extLst>
          </p:cNvPr>
          <p:cNvSpPr>
            <a:spLocks noChangeArrowheads="1"/>
          </p:cNvSpPr>
          <p:nvPr/>
        </p:nvSpPr>
        <p:spPr bwMode="auto">
          <a:xfrm>
            <a:off x="5257800" y="58674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8" name="Oval 1046">
            <a:extLst>
              <a:ext uri="{FF2B5EF4-FFF2-40B4-BE49-F238E27FC236}">
                <a16:creationId xmlns:a16="http://schemas.microsoft.com/office/drawing/2014/main" id="{8AB1315F-1436-224C-A0A0-D95E8BAB6A6F}"/>
              </a:ext>
            </a:extLst>
          </p:cNvPr>
          <p:cNvSpPr>
            <a:spLocks noChangeArrowheads="1"/>
          </p:cNvSpPr>
          <p:nvPr/>
        </p:nvSpPr>
        <p:spPr bwMode="auto">
          <a:xfrm>
            <a:off x="3733800" y="60198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59" name="Oval 1047">
            <a:extLst>
              <a:ext uri="{FF2B5EF4-FFF2-40B4-BE49-F238E27FC236}">
                <a16:creationId xmlns:a16="http://schemas.microsoft.com/office/drawing/2014/main" id="{8D42F0FD-74D5-B242-AA55-49EFC0D15082}"/>
              </a:ext>
            </a:extLst>
          </p:cNvPr>
          <p:cNvSpPr>
            <a:spLocks noChangeArrowheads="1"/>
          </p:cNvSpPr>
          <p:nvPr/>
        </p:nvSpPr>
        <p:spPr bwMode="auto">
          <a:xfrm>
            <a:off x="6934200" y="47244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60" name="Oval 1048">
            <a:extLst>
              <a:ext uri="{FF2B5EF4-FFF2-40B4-BE49-F238E27FC236}">
                <a16:creationId xmlns:a16="http://schemas.microsoft.com/office/drawing/2014/main" id="{16BE84C2-D335-3649-B6A0-97AB60538888}"/>
              </a:ext>
            </a:extLst>
          </p:cNvPr>
          <p:cNvSpPr>
            <a:spLocks noChangeArrowheads="1"/>
          </p:cNvSpPr>
          <p:nvPr/>
        </p:nvSpPr>
        <p:spPr bwMode="auto">
          <a:xfrm>
            <a:off x="6781800" y="57912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5861" name="Oval 1049">
            <a:extLst>
              <a:ext uri="{FF2B5EF4-FFF2-40B4-BE49-F238E27FC236}">
                <a16:creationId xmlns:a16="http://schemas.microsoft.com/office/drawing/2014/main" id="{35756431-5811-E949-8846-D7C3298D23EE}"/>
              </a:ext>
            </a:extLst>
          </p:cNvPr>
          <p:cNvSpPr>
            <a:spLocks noChangeArrowheads="1"/>
          </p:cNvSpPr>
          <p:nvPr/>
        </p:nvSpPr>
        <p:spPr bwMode="auto">
          <a:xfrm>
            <a:off x="5943600" y="50292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67642" name="Oval 1050">
            <a:extLst>
              <a:ext uri="{FF2B5EF4-FFF2-40B4-BE49-F238E27FC236}">
                <a16:creationId xmlns:a16="http://schemas.microsoft.com/office/drawing/2014/main" id="{4CBB49CA-4C2B-AF4D-9157-4EFFE34B398C}"/>
              </a:ext>
            </a:extLst>
          </p:cNvPr>
          <p:cNvSpPr>
            <a:spLocks noChangeArrowheads="1"/>
          </p:cNvSpPr>
          <p:nvPr/>
        </p:nvSpPr>
        <p:spPr bwMode="auto">
          <a:xfrm>
            <a:off x="6096000" y="26670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p>
        </p:txBody>
      </p:sp>
      <p:sp>
        <p:nvSpPr>
          <p:cNvPr id="367643" name="Oval 1051">
            <a:extLst>
              <a:ext uri="{FF2B5EF4-FFF2-40B4-BE49-F238E27FC236}">
                <a16:creationId xmlns:a16="http://schemas.microsoft.com/office/drawing/2014/main" id="{2F554141-416E-4348-BAB0-F0BC169C638C}"/>
              </a:ext>
            </a:extLst>
          </p:cNvPr>
          <p:cNvSpPr>
            <a:spLocks noChangeArrowheads="1"/>
          </p:cNvSpPr>
          <p:nvPr/>
        </p:nvSpPr>
        <p:spPr bwMode="auto">
          <a:xfrm>
            <a:off x="3048000" y="19050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7630"/>
                                        </p:tgtEl>
                                        <p:attrNameLst>
                                          <p:attrName>style.visibility</p:attrName>
                                        </p:attrNameLst>
                                      </p:cBhvr>
                                      <p:to>
                                        <p:strVal val="visible"/>
                                      </p:to>
                                    </p:set>
                                    <p:anim calcmode="lin" valueType="num">
                                      <p:cBhvr additive="base">
                                        <p:cTn id="7" dur="2000" fill="hold"/>
                                        <p:tgtEl>
                                          <p:spTgt spid="367630"/>
                                        </p:tgtEl>
                                        <p:attrNameLst>
                                          <p:attrName>ppt_x</p:attrName>
                                        </p:attrNameLst>
                                      </p:cBhvr>
                                      <p:tavLst>
                                        <p:tav tm="0">
                                          <p:val>
                                            <p:strVal val="#ppt_x"/>
                                          </p:val>
                                        </p:tav>
                                        <p:tav tm="100000">
                                          <p:val>
                                            <p:strVal val="#ppt_x"/>
                                          </p:val>
                                        </p:tav>
                                      </p:tavLst>
                                    </p:anim>
                                    <p:anim calcmode="lin" valueType="num">
                                      <p:cBhvr additive="base">
                                        <p:cTn id="8" dur="2000" fill="hold"/>
                                        <p:tgtEl>
                                          <p:spTgt spid="36763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367642"/>
                                        </p:tgtEl>
                                        <p:attrNameLst>
                                          <p:attrName>style.visibility</p:attrName>
                                        </p:attrNameLst>
                                      </p:cBhvr>
                                      <p:to>
                                        <p:strVal val="visible"/>
                                      </p:to>
                                    </p:set>
                                    <p:anim calcmode="lin" valueType="num">
                                      <p:cBhvr additive="base">
                                        <p:cTn id="12" dur="1000" fill="hold"/>
                                        <p:tgtEl>
                                          <p:spTgt spid="367642"/>
                                        </p:tgtEl>
                                        <p:attrNameLst>
                                          <p:attrName>ppt_x</p:attrName>
                                        </p:attrNameLst>
                                      </p:cBhvr>
                                      <p:tavLst>
                                        <p:tav tm="0">
                                          <p:val>
                                            <p:strVal val="#ppt_x"/>
                                          </p:val>
                                        </p:tav>
                                        <p:tav tm="100000">
                                          <p:val>
                                            <p:strVal val="#ppt_x"/>
                                          </p:val>
                                        </p:tav>
                                      </p:tavLst>
                                    </p:anim>
                                    <p:anim calcmode="lin" valueType="num">
                                      <p:cBhvr additive="base">
                                        <p:cTn id="13" dur="1000" fill="hold"/>
                                        <p:tgtEl>
                                          <p:spTgt spid="36764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7" presetClass="entr" presetSubtype="4" fill="hold" grpId="0" nodeType="afterEffect">
                                  <p:stCondLst>
                                    <p:cond delay="0"/>
                                  </p:stCondLst>
                                  <p:childTnLst>
                                    <p:set>
                                      <p:cBhvr>
                                        <p:cTn id="16" dur="1" fill="hold">
                                          <p:stCondLst>
                                            <p:cond delay="0"/>
                                          </p:stCondLst>
                                        </p:cTn>
                                        <p:tgtEl>
                                          <p:spTgt spid="367643"/>
                                        </p:tgtEl>
                                        <p:attrNameLst>
                                          <p:attrName>style.visibility</p:attrName>
                                        </p:attrNameLst>
                                      </p:cBhvr>
                                      <p:to>
                                        <p:strVal val="visible"/>
                                      </p:to>
                                    </p:set>
                                    <p:anim calcmode="lin" valueType="num">
                                      <p:cBhvr additive="base">
                                        <p:cTn id="17" dur="1000" fill="hold"/>
                                        <p:tgtEl>
                                          <p:spTgt spid="367643"/>
                                        </p:tgtEl>
                                        <p:attrNameLst>
                                          <p:attrName>ppt_x</p:attrName>
                                        </p:attrNameLst>
                                      </p:cBhvr>
                                      <p:tavLst>
                                        <p:tav tm="0">
                                          <p:val>
                                            <p:strVal val="#ppt_x"/>
                                          </p:val>
                                        </p:tav>
                                        <p:tav tm="100000">
                                          <p:val>
                                            <p:strVal val="#ppt_x"/>
                                          </p:val>
                                        </p:tav>
                                      </p:tavLst>
                                    </p:anim>
                                    <p:anim calcmode="lin" valueType="num">
                                      <p:cBhvr additive="base">
                                        <p:cTn id="18" dur="1000" fill="hold"/>
                                        <p:tgtEl>
                                          <p:spTgt spid="36764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000"/>
                            </p:stCondLst>
                            <p:childTnLst>
                              <p:par>
                                <p:cTn id="20" presetID="1" presetClass="entr" presetSubtype="0" fill="hold" nodeType="afterEffect">
                                  <p:stCondLst>
                                    <p:cond delay="100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0" grpId="0" animBg="1"/>
      <p:bldP spid="367642" grpId="0" animBg="1"/>
      <p:bldP spid="3676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5C6C96B-433F-FD43-895F-978682488A8F}"/>
              </a:ext>
            </a:extLst>
          </p:cNvPr>
          <p:cNvSpPr>
            <a:spLocks noGrp="1" noChangeArrowheads="1"/>
          </p:cNvSpPr>
          <p:nvPr>
            <p:ph type="title"/>
          </p:nvPr>
        </p:nvSpPr>
        <p:spPr/>
        <p:txBody>
          <a:bodyPr/>
          <a:lstStyle/>
          <a:p>
            <a:pPr eaLnBrk="1" hangingPunct="1"/>
            <a:r>
              <a:rPr lang="en-US" altLang="en-US"/>
              <a:t>Permeable cell membrane</a:t>
            </a:r>
          </a:p>
        </p:txBody>
      </p:sp>
      <p:sp>
        <p:nvSpPr>
          <p:cNvPr id="37891" name="Rectangle 3" descr="Rectangle: Click to edit Master text styles&#13;&#10;Second level&#13;&#10;Third level&#13;&#10;Fourth level&#13;&#10;Fifth level">
            <a:extLst>
              <a:ext uri="{FF2B5EF4-FFF2-40B4-BE49-F238E27FC236}">
                <a16:creationId xmlns:a16="http://schemas.microsoft.com/office/drawing/2014/main" id="{363F1BDD-1CB1-9A45-984C-3D4796B2529C}"/>
              </a:ext>
            </a:extLst>
          </p:cNvPr>
          <p:cNvSpPr>
            <a:spLocks noGrp="1" noChangeArrowheads="1"/>
          </p:cNvSpPr>
          <p:nvPr>
            <p:ph type="body" idx="1"/>
          </p:nvPr>
        </p:nvSpPr>
        <p:spPr>
          <a:xfrm>
            <a:off x="838200" y="1371600"/>
            <a:ext cx="7848600" cy="4724400"/>
          </a:xfrm>
          <a:noFill/>
        </p:spPr>
        <p:txBody>
          <a:bodyPr/>
          <a:lstStyle/>
          <a:p>
            <a:pPr eaLnBrk="1" hangingPunct="1">
              <a:buClrTx/>
            </a:pPr>
            <a:r>
              <a:rPr lang="en-US" altLang="en-US"/>
              <a:t>Need to allow more material through</a:t>
            </a:r>
          </a:p>
          <a:p>
            <a:pPr lvl="1" eaLnBrk="1" hangingPunct="1">
              <a:buClrTx/>
            </a:pPr>
            <a:r>
              <a:rPr lang="en-US" altLang="en-US">
                <a:ea typeface="ＭＳ Ｐゴシック" panose="020B0600070205080204" pitchFamily="34" charset="-128"/>
              </a:rPr>
              <a:t>membrane needs to be permeable to… </a:t>
            </a:r>
          </a:p>
          <a:p>
            <a:pPr marL="1085850" lvl="2" eaLnBrk="1" hangingPunct="1"/>
            <a:r>
              <a:rPr lang="en-US" altLang="en-US">
                <a:ea typeface="ＭＳ Ｐゴシック" panose="020B0600070205080204" pitchFamily="34" charset="-128"/>
              </a:rPr>
              <a:t>all materials a cell needs to bring </a:t>
            </a:r>
            <a:r>
              <a:rPr lang="en-US" altLang="en-US" u="sng">
                <a:ea typeface="ＭＳ Ｐゴシック" panose="020B0600070205080204" pitchFamily="34" charset="-128"/>
              </a:rPr>
              <a:t>in</a:t>
            </a:r>
            <a:endParaRPr lang="en-US" altLang="en-US">
              <a:ea typeface="ＭＳ Ｐゴシック" panose="020B0600070205080204" pitchFamily="34" charset="-128"/>
            </a:endParaRPr>
          </a:p>
          <a:p>
            <a:pPr marL="1085850" lvl="2" eaLnBrk="1" hangingPunct="1"/>
            <a:r>
              <a:rPr lang="en-US" altLang="en-US">
                <a:ea typeface="ＭＳ Ｐゴシック" panose="020B0600070205080204" pitchFamily="34" charset="-128"/>
              </a:rPr>
              <a:t>all waste a cell needs excrete </a:t>
            </a:r>
            <a:r>
              <a:rPr lang="en-US" altLang="en-US" u="sng">
                <a:ea typeface="ＭＳ Ｐゴシック" panose="020B0600070205080204" pitchFamily="34" charset="-128"/>
              </a:rPr>
              <a:t>out</a:t>
            </a:r>
          </a:p>
          <a:p>
            <a:pPr marL="1085850" lvl="2" eaLnBrk="1" hangingPunct="1"/>
            <a:r>
              <a:rPr lang="en-US" altLang="en-US">
                <a:ea typeface="ＭＳ Ｐゴシック" panose="020B0600070205080204" pitchFamily="34" charset="-128"/>
              </a:rPr>
              <a:t>all products a cell needs to export </a:t>
            </a:r>
            <a:r>
              <a:rPr lang="en-US" altLang="en-US" u="sng">
                <a:ea typeface="ＭＳ Ｐゴシック" panose="020B0600070205080204" pitchFamily="34" charset="-128"/>
              </a:rPr>
              <a:t>out</a:t>
            </a:r>
            <a:endParaRPr lang="en-US" altLang="en-US" u="sng">
              <a:solidFill>
                <a:schemeClr val="tx2"/>
              </a:solidFill>
              <a:ea typeface="ＭＳ Ｐゴシック" panose="020B0600070205080204" pitchFamily="34" charset="-128"/>
            </a:endParaRPr>
          </a:p>
        </p:txBody>
      </p:sp>
      <p:pic>
        <p:nvPicPr>
          <p:cNvPr id="37892" name="Picture 4">
            <a:extLst>
              <a:ext uri="{FF2B5EF4-FFF2-40B4-BE49-F238E27FC236}">
                <a16:creationId xmlns:a16="http://schemas.microsoft.com/office/drawing/2014/main" id="{5CDF2894-FEFF-AE40-B3ED-3AA12E44F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 b="7201"/>
          <a:stretch>
            <a:fillRect/>
          </a:stretch>
        </p:blipFill>
        <p:spPr bwMode="auto">
          <a:xfrm>
            <a:off x="3357563" y="4267200"/>
            <a:ext cx="42354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a:extLst>
              <a:ext uri="{FF2B5EF4-FFF2-40B4-BE49-F238E27FC236}">
                <a16:creationId xmlns:a16="http://schemas.microsoft.com/office/drawing/2014/main" id="{360ED9D2-A631-2745-840E-22AF3E277BD4}"/>
              </a:ext>
            </a:extLst>
          </p:cNvPr>
          <p:cNvSpPr>
            <a:spLocks noChangeArrowheads="1"/>
          </p:cNvSpPr>
          <p:nvPr/>
        </p:nvSpPr>
        <p:spPr bwMode="auto">
          <a:xfrm>
            <a:off x="3357563" y="3962400"/>
            <a:ext cx="41910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inside cell</a:t>
            </a:r>
          </a:p>
        </p:txBody>
      </p:sp>
      <p:sp>
        <p:nvSpPr>
          <p:cNvPr id="37894" name="Rectangle 6">
            <a:extLst>
              <a:ext uri="{FF2B5EF4-FFF2-40B4-BE49-F238E27FC236}">
                <a16:creationId xmlns:a16="http://schemas.microsoft.com/office/drawing/2014/main" id="{58CA3ED0-0D4B-D846-899A-42B3F26B56DF}"/>
              </a:ext>
            </a:extLst>
          </p:cNvPr>
          <p:cNvSpPr>
            <a:spLocks noChangeArrowheads="1"/>
          </p:cNvSpPr>
          <p:nvPr/>
        </p:nvSpPr>
        <p:spPr bwMode="auto">
          <a:xfrm>
            <a:off x="3357563" y="6400800"/>
            <a:ext cx="41910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outside cell</a:t>
            </a:r>
          </a:p>
        </p:txBody>
      </p:sp>
      <p:sp>
        <p:nvSpPr>
          <p:cNvPr id="37895" name="Rectangle 7">
            <a:extLst>
              <a:ext uri="{FF2B5EF4-FFF2-40B4-BE49-F238E27FC236}">
                <a16:creationId xmlns:a16="http://schemas.microsoft.com/office/drawing/2014/main" id="{8BF19AA8-ADA3-1F4B-9C35-F7776AD02F2E}"/>
              </a:ext>
            </a:extLst>
          </p:cNvPr>
          <p:cNvSpPr>
            <a:spLocks noChangeArrowheads="1"/>
          </p:cNvSpPr>
          <p:nvPr/>
        </p:nvSpPr>
        <p:spPr bwMode="auto">
          <a:xfrm>
            <a:off x="7543800" y="38100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896" name="Rectangle 8">
            <a:extLst>
              <a:ext uri="{FF2B5EF4-FFF2-40B4-BE49-F238E27FC236}">
                <a16:creationId xmlns:a16="http://schemas.microsoft.com/office/drawing/2014/main" id="{3F05727E-C344-7A49-A72C-24AD8D182076}"/>
              </a:ext>
            </a:extLst>
          </p:cNvPr>
          <p:cNvSpPr>
            <a:spLocks noChangeArrowheads="1"/>
          </p:cNvSpPr>
          <p:nvPr/>
        </p:nvSpPr>
        <p:spPr bwMode="auto">
          <a:xfrm>
            <a:off x="3000375" y="38100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897" name="AutoShape 9">
            <a:extLst>
              <a:ext uri="{FF2B5EF4-FFF2-40B4-BE49-F238E27FC236}">
                <a16:creationId xmlns:a16="http://schemas.microsoft.com/office/drawing/2014/main" id="{59CE0D85-1368-9046-8A47-BCB83CD1E5ED}"/>
              </a:ext>
            </a:extLst>
          </p:cNvPr>
          <p:cNvSpPr>
            <a:spLocks noChangeArrowheads="1"/>
          </p:cNvSpPr>
          <p:nvPr/>
        </p:nvSpPr>
        <p:spPr bwMode="auto">
          <a:xfrm>
            <a:off x="5591175" y="4572000"/>
            <a:ext cx="762000" cy="1752600"/>
          </a:xfrm>
          <a:prstGeom prst="flowChartMagneticDisk">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3290" name="Oval 10">
            <a:extLst>
              <a:ext uri="{FF2B5EF4-FFF2-40B4-BE49-F238E27FC236}">
                <a16:creationId xmlns:a16="http://schemas.microsoft.com/office/drawing/2014/main" id="{D388A25D-92B1-5044-8204-E86DB434F7BC}"/>
              </a:ext>
            </a:extLst>
          </p:cNvPr>
          <p:cNvSpPr>
            <a:spLocks noChangeArrowheads="1"/>
          </p:cNvSpPr>
          <p:nvPr/>
        </p:nvSpPr>
        <p:spPr bwMode="auto">
          <a:xfrm>
            <a:off x="6734175" y="39624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endParaRPr lang="en-US" altLang="en-US" sz="2800"/>
          </a:p>
        </p:txBody>
      </p:sp>
      <p:sp>
        <p:nvSpPr>
          <p:cNvPr id="353291" name="AutoShape 11">
            <a:extLst>
              <a:ext uri="{FF2B5EF4-FFF2-40B4-BE49-F238E27FC236}">
                <a16:creationId xmlns:a16="http://schemas.microsoft.com/office/drawing/2014/main" id="{E43DABAD-00F2-E14A-B2AF-0621C4CA3579}"/>
              </a:ext>
            </a:extLst>
          </p:cNvPr>
          <p:cNvSpPr>
            <a:spLocks noChangeArrowheads="1"/>
          </p:cNvSpPr>
          <p:nvPr/>
        </p:nvSpPr>
        <p:spPr bwMode="auto">
          <a:xfrm>
            <a:off x="5667375" y="39624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53292" name="AutoShape 12">
            <a:extLst>
              <a:ext uri="{FF2B5EF4-FFF2-40B4-BE49-F238E27FC236}">
                <a16:creationId xmlns:a16="http://schemas.microsoft.com/office/drawing/2014/main" id="{0F5499E5-DD04-B24E-81F0-85970BB75B8D}"/>
              </a:ext>
            </a:extLst>
          </p:cNvPr>
          <p:cNvSpPr>
            <a:spLocks noChangeArrowheads="1"/>
          </p:cNvSpPr>
          <p:nvPr/>
        </p:nvSpPr>
        <p:spPr bwMode="auto">
          <a:xfrm>
            <a:off x="5667375" y="3962400"/>
            <a:ext cx="533400" cy="533400"/>
          </a:xfrm>
          <a:prstGeom prst="octagon">
            <a:avLst>
              <a:gd name="adj" fmla="val 29287"/>
            </a:avLst>
          </a:prstGeom>
          <a:solidFill>
            <a:schemeClr val="tx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aa</a:t>
            </a:r>
            <a:endParaRPr lang="en-US" altLang="en-US" sz="2800"/>
          </a:p>
        </p:txBody>
      </p:sp>
      <p:sp>
        <p:nvSpPr>
          <p:cNvPr id="353293" name="Oval 13">
            <a:extLst>
              <a:ext uri="{FF2B5EF4-FFF2-40B4-BE49-F238E27FC236}">
                <a16:creationId xmlns:a16="http://schemas.microsoft.com/office/drawing/2014/main" id="{DBBCF822-4387-4843-871E-F4AED1C121AF}"/>
              </a:ext>
            </a:extLst>
          </p:cNvPr>
          <p:cNvSpPr>
            <a:spLocks noChangeArrowheads="1"/>
          </p:cNvSpPr>
          <p:nvPr/>
        </p:nvSpPr>
        <p:spPr bwMode="auto">
          <a:xfrm>
            <a:off x="5667375" y="3962400"/>
            <a:ext cx="533400" cy="533400"/>
          </a:xfrm>
          <a:prstGeom prst="ellipse">
            <a:avLst/>
          </a:prstGeom>
          <a:solidFill>
            <a:srgbClr val="0F116A"/>
          </a:solidFill>
          <a:ln w="9525">
            <a:solidFill>
              <a:srgbClr val="1A158F"/>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H</a:t>
            </a:r>
            <a:r>
              <a:rPr lang="en-US" altLang="en-US" b="1" baseline="-25000">
                <a:solidFill>
                  <a:schemeClr val="bg1"/>
                </a:solidFill>
              </a:rPr>
              <a:t>2</a:t>
            </a:r>
            <a:r>
              <a:rPr lang="en-US" altLang="en-US" sz="2000" b="1">
                <a:solidFill>
                  <a:schemeClr val="bg1"/>
                </a:solidFill>
              </a:rPr>
              <a:t>O</a:t>
            </a:r>
            <a:endParaRPr lang="en-US" altLang="en-US" sz="2800"/>
          </a:p>
        </p:txBody>
      </p:sp>
      <p:sp>
        <p:nvSpPr>
          <p:cNvPr id="353294" name="AutoShape 14">
            <a:extLst>
              <a:ext uri="{FF2B5EF4-FFF2-40B4-BE49-F238E27FC236}">
                <a16:creationId xmlns:a16="http://schemas.microsoft.com/office/drawing/2014/main" id="{1E18CE02-5155-5248-A3E5-FA815BE7E55E}"/>
              </a:ext>
            </a:extLst>
          </p:cNvPr>
          <p:cNvSpPr>
            <a:spLocks noChangeArrowheads="1"/>
          </p:cNvSpPr>
          <p:nvPr/>
        </p:nvSpPr>
        <p:spPr bwMode="auto">
          <a:xfrm>
            <a:off x="5743575" y="6324600"/>
            <a:ext cx="533400" cy="533400"/>
          </a:xfrm>
          <a:prstGeom prst="diamond">
            <a:avLst/>
          </a:prstGeom>
          <a:solidFill>
            <a:schemeClr val="bg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salt</a:t>
            </a:r>
            <a:endParaRPr lang="en-US" altLang="en-US" sz="2800"/>
          </a:p>
        </p:txBody>
      </p:sp>
      <p:sp>
        <p:nvSpPr>
          <p:cNvPr id="37903" name="Rectangle 15">
            <a:extLst>
              <a:ext uri="{FF2B5EF4-FFF2-40B4-BE49-F238E27FC236}">
                <a16:creationId xmlns:a16="http://schemas.microsoft.com/office/drawing/2014/main" id="{A4CCC9EC-F057-984F-A0AB-72C8D0000880}"/>
              </a:ext>
            </a:extLst>
          </p:cNvPr>
          <p:cNvSpPr>
            <a:spLocks noChangeArrowheads="1"/>
          </p:cNvSpPr>
          <p:nvPr/>
        </p:nvSpPr>
        <p:spPr bwMode="auto">
          <a:xfrm>
            <a:off x="457200" y="4525963"/>
            <a:ext cx="2514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dirty="0">
                <a:solidFill>
                  <a:srgbClr val="0F116A"/>
                </a:solidFill>
              </a:rPr>
              <a:t>“holes”, or </a:t>
            </a:r>
            <a:r>
              <a:rPr lang="en-US" altLang="en-US" sz="2200" b="1" u="sng" dirty="0">
                <a:solidFill>
                  <a:schemeClr val="tx2"/>
                </a:solidFill>
              </a:rPr>
              <a:t>channels</a:t>
            </a:r>
            <a:r>
              <a:rPr lang="en-US" altLang="en-US" sz="2200" b="1" dirty="0">
                <a:solidFill>
                  <a:srgbClr val="0F116A"/>
                </a:solidFill>
              </a:rPr>
              <a:t>, in cell membrane allow material in &amp; out</a:t>
            </a:r>
            <a:endParaRPr lang="en-US" altLang="en-US" sz="3000" b="1" dirty="0">
              <a:solidFill>
                <a:srgbClr val="0F116A"/>
              </a:solidFill>
            </a:endParaRPr>
          </a:p>
        </p:txBody>
      </p:sp>
      <p:sp>
        <p:nvSpPr>
          <p:cNvPr id="353297" name="AutoShape 17">
            <a:extLst>
              <a:ext uri="{FF2B5EF4-FFF2-40B4-BE49-F238E27FC236}">
                <a16:creationId xmlns:a16="http://schemas.microsoft.com/office/drawing/2014/main" id="{2278D583-20F7-E34B-8D34-66F58CEEDF4D}"/>
              </a:ext>
            </a:extLst>
          </p:cNvPr>
          <p:cNvSpPr>
            <a:spLocks noChangeArrowheads="1"/>
          </p:cNvSpPr>
          <p:nvPr/>
        </p:nvSpPr>
        <p:spPr bwMode="auto">
          <a:xfrm>
            <a:off x="5791200" y="6324600"/>
            <a:ext cx="457200" cy="457200"/>
          </a:xfrm>
          <a:custGeom>
            <a:avLst/>
            <a:gdLst>
              <a:gd name="T0" fmla="*/ 8467725 w 21600"/>
              <a:gd name="T1" fmla="*/ 4838700 h 21600"/>
              <a:gd name="T2" fmla="*/ 4838700 w 21600"/>
              <a:gd name="T3" fmla="*/ 9677400 h 21600"/>
              <a:gd name="T4" fmla="*/ 1209675 w 21600"/>
              <a:gd name="T5" fmla="*/ 4838700 h 21600"/>
              <a:gd name="T6" fmla="*/ 4838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EA18"/>
          </a:solidFill>
          <a:ln w="2857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NH</a:t>
            </a:r>
            <a:r>
              <a:rPr lang="en-US" altLang="en-US" b="1" baseline="-25000">
                <a:solidFill>
                  <a:srgbClr val="0000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53290"/>
                                        </p:tgtEl>
                                        <p:attrNameLst>
                                          <p:attrName>style.visibility</p:attrName>
                                        </p:attrNameLst>
                                      </p:cBhvr>
                                      <p:to>
                                        <p:strVal val="visible"/>
                                      </p:to>
                                    </p:set>
                                    <p:anim calcmode="lin" valueType="num">
                                      <p:cBhvr additive="base">
                                        <p:cTn id="7" dur="2000" fill="hold"/>
                                        <p:tgtEl>
                                          <p:spTgt spid="353290"/>
                                        </p:tgtEl>
                                        <p:attrNameLst>
                                          <p:attrName>ppt_x</p:attrName>
                                        </p:attrNameLst>
                                      </p:cBhvr>
                                      <p:tavLst>
                                        <p:tav tm="0">
                                          <p:val>
                                            <p:strVal val="#ppt_x"/>
                                          </p:val>
                                        </p:tav>
                                        <p:tav tm="100000">
                                          <p:val>
                                            <p:strVal val="#ppt_x"/>
                                          </p:val>
                                        </p:tav>
                                      </p:tavLst>
                                    </p:anim>
                                    <p:anim calcmode="lin" valueType="num">
                                      <p:cBhvr additive="base">
                                        <p:cTn id="8" dur="2000" fill="hold"/>
                                        <p:tgtEl>
                                          <p:spTgt spid="3532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53291"/>
                                        </p:tgtEl>
                                        <p:attrNameLst>
                                          <p:attrName>style.visibility</p:attrName>
                                        </p:attrNameLst>
                                      </p:cBhvr>
                                      <p:to>
                                        <p:strVal val="visible"/>
                                      </p:to>
                                    </p:set>
                                    <p:anim calcmode="lin" valueType="num">
                                      <p:cBhvr additive="base">
                                        <p:cTn id="13" dur="1000" fill="hold"/>
                                        <p:tgtEl>
                                          <p:spTgt spid="353291"/>
                                        </p:tgtEl>
                                        <p:attrNameLst>
                                          <p:attrName>ppt_x</p:attrName>
                                        </p:attrNameLst>
                                      </p:cBhvr>
                                      <p:tavLst>
                                        <p:tav tm="0">
                                          <p:val>
                                            <p:strVal val="#ppt_x"/>
                                          </p:val>
                                        </p:tav>
                                        <p:tav tm="100000">
                                          <p:val>
                                            <p:strVal val="#ppt_x"/>
                                          </p:val>
                                        </p:tav>
                                      </p:tavLst>
                                    </p:anim>
                                    <p:anim calcmode="lin" valueType="num">
                                      <p:cBhvr additive="base">
                                        <p:cTn id="14" dur="1000" fill="hold"/>
                                        <p:tgtEl>
                                          <p:spTgt spid="35329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7" presetClass="entr" presetSubtype="4" fill="hold" grpId="0" nodeType="afterEffect">
                                  <p:stCondLst>
                                    <p:cond delay="500"/>
                                  </p:stCondLst>
                                  <p:childTnLst>
                                    <p:set>
                                      <p:cBhvr>
                                        <p:cTn id="17" dur="1" fill="hold">
                                          <p:stCondLst>
                                            <p:cond delay="0"/>
                                          </p:stCondLst>
                                        </p:cTn>
                                        <p:tgtEl>
                                          <p:spTgt spid="353292"/>
                                        </p:tgtEl>
                                        <p:attrNameLst>
                                          <p:attrName>style.visibility</p:attrName>
                                        </p:attrNameLst>
                                      </p:cBhvr>
                                      <p:to>
                                        <p:strVal val="visible"/>
                                      </p:to>
                                    </p:set>
                                    <p:anim calcmode="lin" valueType="num">
                                      <p:cBhvr additive="base">
                                        <p:cTn id="18" dur="1000" fill="hold"/>
                                        <p:tgtEl>
                                          <p:spTgt spid="353292"/>
                                        </p:tgtEl>
                                        <p:attrNameLst>
                                          <p:attrName>ppt_x</p:attrName>
                                        </p:attrNameLst>
                                      </p:cBhvr>
                                      <p:tavLst>
                                        <p:tav tm="0">
                                          <p:val>
                                            <p:strVal val="#ppt_x"/>
                                          </p:val>
                                        </p:tav>
                                        <p:tav tm="100000">
                                          <p:val>
                                            <p:strVal val="#ppt_x"/>
                                          </p:val>
                                        </p:tav>
                                      </p:tavLst>
                                    </p:anim>
                                    <p:anim calcmode="lin" valueType="num">
                                      <p:cBhvr additive="base">
                                        <p:cTn id="19" dur="1000" fill="hold"/>
                                        <p:tgtEl>
                                          <p:spTgt spid="353292"/>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500"/>
                            </p:stCondLst>
                            <p:childTnLst>
                              <p:par>
                                <p:cTn id="21" presetID="7" presetClass="entr" presetSubtype="4" fill="hold" grpId="0" nodeType="afterEffect">
                                  <p:stCondLst>
                                    <p:cond delay="500"/>
                                  </p:stCondLst>
                                  <p:childTnLst>
                                    <p:set>
                                      <p:cBhvr>
                                        <p:cTn id="22" dur="1" fill="hold">
                                          <p:stCondLst>
                                            <p:cond delay="0"/>
                                          </p:stCondLst>
                                        </p:cTn>
                                        <p:tgtEl>
                                          <p:spTgt spid="353293"/>
                                        </p:tgtEl>
                                        <p:attrNameLst>
                                          <p:attrName>style.visibility</p:attrName>
                                        </p:attrNameLst>
                                      </p:cBhvr>
                                      <p:to>
                                        <p:strVal val="visible"/>
                                      </p:to>
                                    </p:set>
                                    <p:anim calcmode="lin" valueType="num">
                                      <p:cBhvr additive="base">
                                        <p:cTn id="23" dur="1000" fill="hold"/>
                                        <p:tgtEl>
                                          <p:spTgt spid="353293"/>
                                        </p:tgtEl>
                                        <p:attrNameLst>
                                          <p:attrName>ppt_x</p:attrName>
                                        </p:attrNameLst>
                                      </p:cBhvr>
                                      <p:tavLst>
                                        <p:tav tm="0">
                                          <p:val>
                                            <p:strVal val="#ppt_x"/>
                                          </p:val>
                                        </p:tav>
                                        <p:tav tm="100000">
                                          <p:val>
                                            <p:strVal val="#ppt_x"/>
                                          </p:val>
                                        </p:tav>
                                      </p:tavLst>
                                    </p:anim>
                                    <p:anim calcmode="lin" valueType="num">
                                      <p:cBhvr additive="base">
                                        <p:cTn id="24" dur="1000" fill="hold"/>
                                        <p:tgtEl>
                                          <p:spTgt spid="353293"/>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4000"/>
                            </p:stCondLst>
                            <p:childTnLst>
                              <p:par>
                                <p:cTn id="26" presetID="7" presetClass="entr" presetSubtype="1" fill="hold" grpId="0" nodeType="afterEffect">
                                  <p:stCondLst>
                                    <p:cond delay="500"/>
                                  </p:stCondLst>
                                  <p:childTnLst>
                                    <p:set>
                                      <p:cBhvr>
                                        <p:cTn id="27" dur="1" fill="hold">
                                          <p:stCondLst>
                                            <p:cond delay="0"/>
                                          </p:stCondLst>
                                        </p:cTn>
                                        <p:tgtEl>
                                          <p:spTgt spid="353294"/>
                                        </p:tgtEl>
                                        <p:attrNameLst>
                                          <p:attrName>style.visibility</p:attrName>
                                        </p:attrNameLst>
                                      </p:cBhvr>
                                      <p:to>
                                        <p:strVal val="visible"/>
                                      </p:to>
                                    </p:set>
                                    <p:anim calcmode="lin" valueType="num">
                                      <p:cBhvr additive="base">
                                        <p:cTn id="28" dur="1000" fill="hold"/>
                                        <p:tgtEl>
                                          <p:spTgt spid="353294"/>
                                        </p:tgtEl>
                                        <p:attrNameLst>
                                          <p:attrName>ppt_x</p:attrName>
                                        </p:attrNameLst>
                                      </p:cBhvr>
                                      <p:tavLst>
                                        <p:tav tm="0">
                                          <p:val>
                                            <p:strVal val="#ppt_x"/>
                                          </p:val>
                                        </p:tav>
                                        <p:tav tm="100000">
                                          <p:val>
                                            <p:strVal val="#ppt_x"/>
                                          </p:val>
                                        </p:tav>
                                      </p:tavLst>
                                    </p:anim>
                                    <p:anim calcmode="lin" valueType="num">
                                      <p:cBhvr additive="base">
                                        <p:cTn id="29" dur="1000" fill="hold"/>
                                        <p:tgtEl>
                                          <p:spTgt spid="353294"/>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5500"/>
                            </p:stCondLst>
                            <p:childTnLst>
                              <p:par>
                                <p:cTn id="31" presetID="7" presetClass="entr" presetSubtype="1" fill="hold" grpId="0" nodeType="afterEffect">
                                  <p:stCondLst>
                                    <p:cond delay="500"/>
                                  </p:stCondLst>
                                  <p:childTnLst>
                                    <p:set>
                                      <p:cBhvr>
                                        <p:cTn id="32" dur="1" fill="hold">
                                          <p:stCondLst>
                                            <p:cond delay="0"/>
                                          </p:stCondLst>
                                        </p:cTn>
                                        <p:tgtEl>
                                          <p:spTgt spid="353297"/>
                                        </p:tgtEl>
                                        <p:attrNameLst>
                                          <p:attrName>style.visibility</p:attrName>
                                        </p:attrNameLst>
                                      </p:cBhvr>
                                      <p:to>
                                        <p:strVal val="visible"/>
                                      </p:to>
                                    </p:set>
                                    <p:anim calcmode="lin" valueType="num">
                                      <p:cBhvr additive="base">
                                        <p:cTn id="33" dur="1000" fill="hold"/>
                                        <p:tgtEl>
                                          <p:spTgt spid="353297"/>
                                        </p:tgtEl>
                                        <p:attrNameLst>
                                          <p:attrName>ppt_x</p:attrName>
                                        </p:attrNameLst>
                                      </p:cBhvr>
                                      <p:tavLst>
                                        <p:tav tm="0">
                                          <p:val>
                                            <p:strVal val="#ppt_x"/>
                                          </p:val>
                                        </p:tav>
                                        <p:tav tm="100000">
                                          <p:val>
                                            <p:strVal val="#ppt_x"/>
                                          </p:val>
                                        </p:tav>
                                      </p:tavLst>
                                    </p:anim>
                                    <p:anim calcmode="lin" valueType="num">
                                      <p:cBhvr additive="base">
                                        <p:cTn id="34" dur="1000" fill="hold"/>
                                        <p:tgtEl>
                                          <p:spTgt spid="3532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0" grpId="0" animBg="1"/>
      <p:bldP spid="353291" grpId="0" animBg="1"/>
      <p:bldP spid="353292" grpId="0" animBg="1"/>
      <p:bldP spid="353293" grpId="0" animBg="1"/>
      <p:bldP spid="353294" grpId="0" animBg="1"/>
      <p:bldP spid="3532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669153C2-EA59-584A-AA6C-B45F4B057829}"/>
              </a:ext>
            </a:extLst>
          </p:cNvPr>
          <p:cNvSpPr>
            <a:spLocks noChangeArrowheads="1"/>
          </p:cNvSpPr>
          <p:nvPr/>
        </p:nvSpPr>
        <p:spPr bwMode="auto">
          <a:xfrm>
            <a:off x="2157413" y="23622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39" name="Rectangle 1027">
            <a:extLst>
              <a:ext uri="{FF2B5EF4-FFF2-40B4-BE49-F238E27FC236}">
                <a16:creationId xmlns:a16="http://schemas.microsoft.com/office/drawing/2014/main" id="{0505B5BE-9A81-A448-ACE3-5266CE64F1C3}"/>
              </a:ext>
            </a:extLst>
          </p:cNvPr>
          <p:cNvSpPr>
            <a:spLocks noGrp="1" noChangeArrowheads="1"/>
          </p:cNvSpPr>
          <p:nvPr>
            <p:ph type="title"/>
          </p:nvPr>
        </p:nvSpPr>
        <p:spPr/>
        <p:txBody>
          <a:bodyPr/>
          <a:lstStyle/>
          <a:p>
            <a:pPr eaLnBrk="1" hangingPunct="1"/>
            <a:r>
              <a:rPr lang="en-US" altLang="en-US"/>
              <a:t>Diffusion through a channel</a:t>
            </a:r>
          </a:p>
        </p:txBody>
      </p:sp>
      <p:sp>
        <p:nvSpPr>
          <p:cNvPr id="39940" name="Rectangle 1028" descr="Rectangle: Click to edit Master text styles&#13;&#10;Second level&#13;&#10;Third level&#13;&#10;Fourth level&#13;&#10;Fifth level">
            <a:extLst>
              <a:ext uri="{FF2B5EF4-FFF2-40B4-BE49-F238E27FC236}">
                <a16:creationId xmlns:a16="http://schemas.microsoft.com/office/drawing/2014/main" id="{2FB8B503-3C22-0E4A-8408-C0F0E39CD533}"/>
              </a:ext>
            </a:extLst>
          </p:cNvPr>
          <p:cNvSpPr>
            <a:spLocks noGrp="1" noChangeArrowheads="1"/>
          </p:cNvSpPr>
          <p:nvPr>
            <p:ph type="body" idx="1"/>
          </p:nvPr>
        </p:nvSpPr>
        <p:spPr/>
        <p:txBody>
          <a:bodyPr/>
          <a:lstStyle/>
          <a:p>
            <a:pPr eaLnBrk="1" hangingPunct="1"/>
            <a:r>
              <a:rPr lang="en-US" altLang="en-US"/>
              <a:t>Movement from high to low</a:t>
            </a:r>
          </a:p>
        </p:txBody>
      </p:sp>
      <p:pic>
        <p:nvPicPr>
          <p:cNvPr id="39941" name="Picture 1029">
            <a:extLst>
              <a:ext uri="{FF2B5EF4-FFF2-40B4-BE49-F238E27FC236}">
                <a16:creationId xmlns:a16="http://schemas.microsoft.com/office/drawing/2014/main" id="{44B4F8C1-DAE2-294C-B554-07ADEF5BC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 b="7201"/>
          <a:stretch>
            <a:fillRect/>
          </a:stretch>
        </p:blipFill>
        <p:spPr bwMode="auto">
          <a:xfrm>
            <a:off x="2514600" y="2819400"/>
            <a:ext cx="42354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1030">
            <a:extLst>
              <a:ext uri="{FF2B5EF4-FFF2-40B4-BE49-F238E27FC236}">
                <a16:creationId xmlns:a16="http://schemas.microsoft.com/office/drawing/2014/main" id="{EDCF9AB8-8E16-3D46-ADD2-71DDDB98DACD}"/>
              </a:ext>
            </a:extLst>
          </p:cNvPr>
          <p:cNvSpPr>
            <a:spLocks noChangeArrowheads="1"/>
          </p:cNvSpPr>
          <p:nvPr/>
        </p:nvSpPr>
        <p:spPr bwMode="auto">
          <a:xfrm>
            <a:off x="1371600" y="2514600"/>
            <a:ext cx="56388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inside cell</a:t>
            </a:r>
          </a:p>
        </p:txBody>
      </p:sp>
      <p:sp>
        <p:nvSpPr>
          <p:cNvPr id="39943" name="Rectangle 1031">
            <a:extLst>
              <a:ext uri="{FF2B5EF4-FFF2-40B4-BE49-F238E27FC236}">
                <a16:creationId xmlns:a16="http://schemas.microsoft.com/office/drawing/2014/main" id="{028A5965-DEEE-0043-B17B-CB0A8CB799C9}"/>
              </a:ext>
            </a:extLst>
          </p:cNvPr>
          <p:cNvSpPr>
            <a:spLocks noChangeArrowheads="1"/>
          </p:cNvSpPr>
          <p:nvPr/>
        </p:nvSpPr>
        <p:spPr bwMode="auto">
          <a:xfrm>
            <a:off x="1371600" y="4953000"/>
            <a:ext cx="56388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outside cell</a:t>
            </a:r>
          </a:p>
        </p:txBody>
      </p:sp>
      <p:sp>
        <p:nvSpPr>
          <p:cNvPr id="39944" name="Rectangle 1032">
            <a:extLst>
              <a:ext uri="{FF2B5EF4-FFF2-40B4-BE49-F238E27FC236}">
                <a16:creationId xmlns:a16="http://schemas.microsoft.com/office/drawing/2014/main" id="{1DD0FD25-F219-1C45-9111-74BD86065F3E}"/>
              </a:ext>
            </a:extLst>
          </p:cNvPr>
          <p:cNvSpPr>
            <a:spLocks noChangeArrowheads="1"/>
          </p:cNvSpPr>
          <p:nvPr/>
        </p:nvSpPr>
        <p:spPr bwMode="auto">
          <a:xfrm>
            <a:off x="6700838" y="23622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45" name="AutoShape 1033">
            <a:extLst>
              <a:ext uri="{FF2B5EF4-FFF2-40B4-BE49-F238E27FC236}">
                <a16:creationId xmlns:a16="http://schemas.microsoft.com/office/drawing/2014/main" id="{B021BDD7-B0D0-D241-A801-BD28DD13DC1E}"/>
              </a:ext>
            </a:extLst>
          </p:cNvPr>
          <p:cNvSpPr>
            <a:spLocks noChangeArrowheads="1"/>
          </p:cNvSpPr>
          <p:nvPr/>
        </p:nvSpPr>
        <p:spPr bwMode="auto">
          <a:xfrm>
            <a:off x="4748213" y="3124200"/>
            <a:ext cx="762000" cy="1752600"/>
          </a:xfrm>
          <a:prstGeom prst="flowChartMagneticDisk">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9674" name="AutoShape 1034">
            <a:extLst>
              <a:ext uri="{FF2B5EF4-FFF2-40B4-BE49-F238E27FC236}">
                <a16:creationId xmlns:a16="http://schemas.microsoft.com/office/drawing/2014/main" id="{1C6C9524-D166-9D4A-8D52-ECF69F1E8E39}"/>
              </a:ext>
            </a:extLst>
          </p:cNvPr>
          <p:cNvSpPr>
            <a:spLocks noChangeArrowheads="1"/>
          </p:cNvSpPr>
          <p:nvPr/>
        </p:nvSpPr>
        <p:spPr bwMode="auto">
          <a:xfrm>
            <a:off x="4824413" y="25146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47" name="AutoShape 1035">
            <a:extLst>
              <a:ext uri="{FF2B5EF4-FFF2-40B4-BE49-F238E27FC236}">
                <a16:creationId xmlns:a16="http://schemas.microsoft.com/office/drawing/2014/main" id="{5DEB5C32-F15A-B142-A849-CA451791689F}"/>
              </a:ext>
            </a:extLst>
          </p:cNvPr>
          <p:cNvSpPr>
            <a:spLocks noChangeArrowheads="1"/>
          </p:cNvSpPr>
          <p:nvPr/>
        </p:nvSpPr>
        <p:spPr bwMode="auto">
          <a:xfrm>
            <a:off x="5638800" y="52578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48" name="AutoShape 1036">
            <a:extLst>
              <a:ext uri="{FF2B5EF4-FFF2-40B4-BE49-F238E27FC236}">
                <a16:creationId xmlns:a16="http://schemas.microsoft.com/office/drawing/2014/main" id="{62366CA4-3D98-1141-B4D8-516C07DC8879}"/>
              </a:ext>
            </a:extLst>
          </p:cNvPr>
          <p:cNvSpPr>
            <a:spLocks noChangeArrowheads="1"/>
          </p:cNvSpPr>
          <p:nvPr/>
        </p:nvSpPr>
        <p:spPr bwMode="auto">
          <a:xfrm>
            <a:off x="4648200" y="59436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49" name="AutoShape 1037">
            <a:extLst>
              <a:ext uri="{FF2B5EF4-FFF2-40B4-BE49-F238E27FC236}">
                <a16:creationId xmlns:a16="http://schemas.microsoft.com/office/drawing/2014/main" id="{A742EB9C-150E-0645-BF10-20D2CED09D1A}"/>
              </a:ext>
            </a:extLst>
          </p:cNvPr>
          <p:cNvSpPr>
            <a:spLocks noChangeArrowheads="1"/>
          </p:cNvSpPr>
          <p:nvPr/>
        </p:nvSpPr>
        <p:spPr bwMode="auto">
          <a:xfrm>
            <a:off x="3124200" y="25908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0" name="AutoShape 1038">
            <a:extLst>
              <a:ext uri="{FF2B5EF4-FFF2-40B4-BE49-F238E27FC236}">
                <a16:creationId xmlns:a16="http://schemas.microsoft.com/office/drawing/2014/main" id="{62CB1C2F-8503-3E49-879E-7C8DC70FCDA1}"/>
              </a:ext>
            </a:extLst>
          </p:cNvPr>
          <p:cNvSpPr>
            <a:spLocks noChangeArrowheads="1"/>
          </p:cNvSpPr>
          <p:nvPr/>
        </p:nvSpPr>
        <p:spPr bwMode="auto">
          <a:xfrm>
            <a:off x="6858000" y="56388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1" name="AutoShape 1039">
            <a:extLst>
              <a:ext uri="{FF2B5EF4-FFF2-40B4-BE49-F238E27FC236}">
                <a16:creationId xmlns:a16="http://schemas.microsoft.com/office/drawing/2014/main" id="{4AD694BE-9AB5-E244-9A86-62657A1E9C74}"/>
              </a:ext>
            </a:extLst>
          </p:cNvPr>
          <p:cNvSpPr>
            <a:spLocks noChangeArrowheads="1"/>
          </p:cNvSpPr>
          <p:nvPr/>
        </p:nvSpPr>
        <p:spPr bwMode="auto">
          <a:xfrm>
            <a:off x="3962400" y="53340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2" name="AutoShape 1040">
            <a:extLst>
              <a:ext uri="{FF2B5EF4-FFF2-40B4-BE49-F238E27FC236}">
                <a16:creationId xmlns:a16="http://schemas.microsoft.com/office/drawing/2014/main" id="{0A895999-568D-D841-B476-3B583C37E50D}"/>
              </a:ext>
            </a:extLst>
          </p:cNvPr>
          <p:cNvSpPr>
            <a:spLocks noChangeArrowheads="1"/>
          </p:cNvSpPr>
          <p:nvPr/>
        </p:nvSpPr>
        <p:spPr bwMode="auto">
          <a:xfrm>
            <a:off x="3962400" y="20574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3" name="AutoShape 1041">
            <a:extLst>
              <a:ext uri="{FF2B5EF4-FFF2-40B4-BE49-F238E27FC236}">
                <a16:creationId xmlns:a16="http://schemas.microsoft.com/office/drawing/2014/main" id="{1E660129-856B-1541-941D-F9BAD0C86EB8}"/>
              </a:ext>
            </a:extLst>
          </p:cNvPr>
          <p:cNvSpPr>
            <a:spLocks noChangeArrowheads="1"/>
          </p:cNvSpPr>
          <p:nvPr/>
        </p:nvSpPr>
        <p:spPr bwMode="auto">
          <a:xfrm>
            <a:off x="5943600" y="19050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4" name="AutoShape 1042">
            <a:extLst>
              <a:ext uri="{FF2B5EF4-FFF2-40B4-BE49-F238E27FC236}">
                <a16:creationId xmlns:a16="http://schemas.microsoft.com/office/drawing/2014/main" id="{D499199D-7715-1E4D-9204-EF484B545CE9}"/>
              </a:ext>
            </a:extLst>
          </p:cNvPr>
          <p:cNvSpPr>
            <a:spLocks noChangeArrowheads="1"/>
          </p:cNvSpPr>
          <p:nvPr/>
        </p:nvSpPr>
        <p:spPr bwMode="auto">
          <a:xfrm>
            <a:off x="2971800" y="58674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5" name="AutoShape 1043">
            <a:extLst>
              <a:ext uri="{FF2B5EF4-FFF2-40B4-BE49-F238E27FC236}">
                <a16:creationId xmlns:a16="http://schemas.microsoft.com/office/drawing/2014/main" id="{D22FBE17-CEE3-4641-A795-6069C24300A6}"/>
              </a:ext>
            </a:extLst>
          </p:cNvPr>
          <p:cNvSpPr>
            <a:spLocks noChangeArrowheads="1"/>
          </p:cNvSpPr>
          <p:nvPr/>
        </p:nvSpPr>
        <p:spPr bwMode="auto">
          <a:xfrm>
            <a:off x="5791200" y="60960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9956" name="AutoShape 1044">
            <a:extLst>
              <a:ext uri="{FF2B5EF4-FFF2-40B4-BE49-F238E27FC236}">
                <a16:creationId xmlns:a16="http://schemas.microsoft.com/office/drawing/2014/main" id="{2CEF0AFF-BBC8-E040-898E-571EEB7AB55A}"/>
              </a:ext>
            </a:extLst>
          </p:cNvPr>
          <p:cNvSpPr>
            <a:spLocks noChangeArrowheads="1"/>
          </p:cNvSpPr>
          <p:nvPr/>
        </p:nvSpPr>
        <p:spPr bwMode="auto">
          <a:xfrm>
            <a:off x="2057400" y="59436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69685" name="Rectangle 1045">
            <a:extLst>
              <a:ext uri="{FF2B5EF4-FFF2-40B4-BE49-F238E27FC236}">
                <a16:creationId xmlns:a16="http://schemas.microsoft.com/office/drawing/2014/main" id="{AE12ADBA-D6AA-ED4A-BDC0-7848F9B5D34A}"/>
              </a:ext>
            </a:extLst>
          </p:cNvPr>
          <p:cNvSpPr>
            <a:spLocks noChangeArrowheads="1"/>
          </p:cNvSpPr>
          <p:nvPr/>
        </p:nvSpPr>
        <p:spPr bwMode="auto">
          <a:xfrm>
            <a:off x="7010400" y="1981200"/>
            <a:ext cx="1900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0F116A"/>
                </a:solidFill>
              </a:rPr>
              <a:t>Which way will sugar move?</a:t>
            </a:r>
            <a:endParaRPr lang="en-US" altLang="en-US" sz="3000" b="1">
              <a:solidFill>
                <a:srgbClr val="0F116A"/>
              </a:solidFill>
            </a:endParaRPr>
          </a:p>
        </p:txBody>
      </p:sp>
      <p:grpSp>
        <p:nvGrpSpPr>
          <p:cNvPr id="2" name="Group 1046">
            <a:extLst>
              <a:ext uri="{FF2B5EF4-FFF2-40B4-BE49-F238E27FC236}">
                <a16:creationId xmlns:a16="http://schemas.microsoft.com/office/drawing/2014/main" id="{1326491B-D4FC-E246-9E16-FF659C2F2935}"/>
              </a:ext>
            </a:extLst>
          </p:cNvPr>
          <p:cNvGrpSpPr>
            <a:grpSpLocks/>
          </p:cNvGrpSpPr>
          <p:nvPr/>
        </p:nvGrpSpPr>
        <p:grpSpPr bwMode="auto">
          <a:xfrm>
            <a:off x="230188" y="2819400"/>
            <a:ext cx="987425" cy="2219325"/>
            <a:chOff x="145" y="1776"/>
            <a:chExt cx="622" cy="1398"/>
          </a:xfrm>
        </p:grpSpPr>
        <p:sp>
          <p:nvSpPr>
            <p:cNvPr id="39960" name="Rectangle 1047">
              <a:extLst>
                <a:ext uri="{FF2B5EF4-FFF2-40B4-BE49-F238E27FC236}">
                  <a16:creationId xmlns:a16="http://schemas.microsoft.com/office/drawing/2014/main" id="{B8C96F8A-400A-DE4E-8792-534A8BEBBBF6}"/>
                </a:ext>
              </a:extLst>
            </p:cNvPr>
            <p:cNvSpPr>
              <a:spLocks noChangeArrowheads="1"/>
            </p:cNvSpPr>
            <p:nvPr/>
          </p:nvSpPr>
          <p:spPr bwMode="auto">
            <a:xfrm>
              <a:off x="198" y="1776"/>
              <a:ext cx="5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low</a:t>
              </a:r>
              <a:endParaRPr lang="en-US" altLang="en-US" sz="3000" b="1">
                <a:solidFill>
                  <a:srgbClr val="0F116A"/>
                </a:solidFill>
              </a:endParaRPr>
            </a:p>
          </p:txBody>
        </p:sp>
        <p:sp>
          <p:nvSpPr>
            <p:cNvPr id="39961" name="Rectangle 1048">
              <a:extLst>
                <a:ext uri="{FF2B5EF4-FFF2-40B4-BE49-F238E27FC236}">
                  <a16:creationId xmlns:a16="http://schemas.microsoft.com/office/drawing/2014/main" id="{EE8E5EEB-9815-E542-A02C-69D4AACD2528}"/>
                </a:ext>
              </a:extLst>
            </p:cNvPr>
            <p:cNvSpPr>
              <a:spLocks noChangeArrowheads="1"/>
            </p:cNvSpPr>
            <p:nvPr/>
          </p:nvSpPr>
          <p:spPr bwMode="auto">
            <a:xfrm>
              <a:off x="145" y="2828"/>
              <a:ext cx="62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high</a:t>
              </a:r>
              <a:endParaRPr lang="en-US" altLang="en-US" sz="3000" b="1">
                <a:solidFill>
                  <a:srgbClr val="0F116A"/>
                </a:solidFill>
              </a:endParaRPr>
            </a:p>
          </p:txBody>
        </p:sp>
        <p:sp>
          <p:nvSpPr>
            <p:cNvPr id="39962" name="Rectangle 1049">
              <a:extLst>
                <a:ext uri="{FF2B5EF4-FFF2-40B4-BE49-F238E27FC236}">
                  <a16:creationId xmlns:a16="http://schemas.microsoft.com/office/drawing/2014/main" id="{3BB65B87-4415-8846-BC31-D3B335938A09}"/>
                </a:ext>
              </a:extLst>
            </p:cNvPr>
            <p:cNvSpPr>
              <a:spLocks noChangeArrowheads="1"/>
            </p:cNvSpPr>
            <p:nvPr/>
          </p:nvSpPr>
          <p:spPr bwMode="auto">
            <a:xfrm rot="5400000">
              <a:off x="277" y="2303"/>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1A941A"/>
                  </a:solidFill>
                  <a:sym typeface="Symbol" pitchFamily="2" charset="2"/>
                </a:rPr>
                <a:t></a:t>
              </a:r>
              <a:endParaRPr lang="en-US" altLang="en-US" sz="3000" b="1">
                <a:solidFill>
                  <a:srgbClr val="CC0000"/>
                </a:solidFill>
                <a:sym typeface="Symbol" pitchFamily="2" charset="2"/>
              </a:endParaRPr>
            </a:p>
          </p:txBody>
        </p:sp>
      </p:grpSp>
      <p:sp>
        <p:nvSpPr>
          <p:cNvPr id="369690" name="AutoShape 1050">
            <a:extLst>
              <a:ext uri="{FF2B5EF4-FFF2-40B4-BE49-F238E27FC236}">
                <a16:creationId xmlns:a16="http://schemas.microsoft.com/office/drawing/2014/main" id="{7F036B6A-B86D-5346-B52F-F1B45C5FE249}"/>
              </a:ext>
            </a:extLst>
          </p:cNvPr>
          <p:cNvSpPr>
            <a:spLocks noChangeArrowheads="1"/>
          </p:cNvSpPr>
          <p:nvPr/>
        </p:nvSpPr>
        <p:spPr bwMode="auto">
          <a:xfrm>
            <a:off x="5029200" y="18288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369685"/>
                                        </p:tgtEl>
                                        <p:attrNameLst>
                                          <p:attrName>fillcolor</p:attrName>
                                        </p:attrNameLst>
                                      </p:cBhvr>
                                      <p:to>
                                        <a:schemeClr val="accent2"/>
                                      </p:to>
                                    </p:animClr>
                                    <p:set>
                                      <p:cBhvr>
                                        <p:cTn id="7" dur="2000" fill="hold"/>
                                        <p:tgtEl>
                                          <p:spTgt spid="369685"/>
                                        </p:tgtEl>
                                        <p:attrNameLst>
                                          <p:attrName>fill.type</p:attrName>
                                        </p:attrNameLst>
                                      </p:cBhvr>
                                      <p:to>
                                        <p:strVal val="solid"/>
                                      </p:to>
                                    </p:set>
                                    <p:set>
                                      <p:cBhvr>
                                        <p:cTn id="8" dur="2000" fill="hold"/>
                                        <p:tgtEl>
                                          <p:spTgt spid="369685"/>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69690"/>
                                        </p:tgtEl>
                                        <p:attrNameLst>
                                          <p:attrName>style.visibility</p:attrName>
                                        </p:attrNameLst>
                                      </p:cBhvr>
                                      <p:to>
                                        <p:strVal val="visible"/>
                                      </p:to>
                                    </p:set>
                                    <p:anim calcmode="lin" valueType="num">
                                      <p:cBhvr additive="base">
                                        <p:cTn id="13" dur="2000" fill="hold"/>
                                        <p:tgtEl>
                                          <p:spTgt spid="369690"/>
                                        </p:tgtEl>
                                        <p:attrNameLst>
                                          <p:attrName>ppt_x</p:attrName>
                                        </p:attrNameLst>
                                      </p:cBhvr>
                                      <p:tavLst>
                                        <p:tav tm="0">
                                          <p:val>
                                            <p:strVal val="#ppt_x"/>
                                          </p:val>
                                        </p:tav>
                                        <p:tav tm="100000">
                                          <p:val>
                                            <p:strVal val="#ppt_x"/>
                                          </p:val>
                                        </p:tav>
                                      </p:tavLst>
                                    </p:anim>
                                    <p:anim calcmode="lin" valueType="num">
                                      <p:cBhvr additive="base">
                                        <p:cTn id="14" dur="2000" fill="hold"/>
                                        <p:tgtEl>
                                          <p:spTgt spid="3696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69674"/>
                                        </p:tgtEl>
                                        <p:attrNameLst>
                                          <p:attrName>style.visibility</p:attrName>
                                        </p:attrNameLst>
                                      </p:cBhvr>
                                      <p:to>
                                        <p:strVal val="visible"/>
                                      </p:to>
                                    </p:set>
                                    <p:anim calcmode="lin" valueType="num">
                                      <p:cBhvr additive="base">
                                        <p:cTn id="19" dur="1000" fill="hold"/>
                                        <p:tgtEl>
                                          <p:spTgt spid="369674"/>
                                        </p:tgtEl>
                                        <p:attrNameLst>
                                          <p:attrName>ppt_x</p:attrName>
                                        </p:attrNameLst>
                                      </p:cBhvr>
                                      <p:tavLst>
                                        <p:tav tm="0">
                                          <p:val>
                                            <p:strVal val="#ppt_x"/>
                                          </p:val>
                                        </p:tav>
                                        <p:tav tm="100000">
                                          <p:val>
                                            <p:strVal val="#ppt_x"/>
                                          </p:val>
                                        </p:tav>
                                      </p:tavLst>
                                    </p:anim>
                                    <p:anim calcmode="lin" valueType="num">
                                      <p:cBhvr additive="base">
                                        <p:cTn id="20" dur="1000" fill="hold"/>
                                        <p:tgtEl>
                                          <p:spTgt spid="36967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4" grpId="0" animBg="1"/>
      <p:bldP spid="3696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839A23CC-9BFE-634E-86A0-868F65716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 b="7201"/>
          <a:stretch>
            <a:fillRect/>
          </a:stretch>
        </p:blipFill>
        <p:spPr bwMode="auto">
          <a:xfrm>
            <a:off x="1295400" y="3886200"/>
            <a:ext cx="42354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C2ACC7E8-9ABC-C448-BC8D-DE8B7694B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132" t="49200" r="1057" b="7201"/>
          <a:stretch>
            <a:fillRect/>
          </a:stretch>
        </p:blipFill>
        <p:spPr bwMode="auto">
          <a:xfrm>
            <a:off x="3513138" y="3886200"/>
            <a:ext cx="42037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a:extLst>
              <a:ext uri="{FF2B5EF4-FFF2-40B4-BE49-F238E27FC236}">
                <a16:creationId xmlns:a16="http://schemas.microsoft.com/office/drawing/2014/main" id="{4114A3E6-5ED9-384A-9E12-FD3156D6D8E1}"/>
              </a:ext>
            </a:extLst>
          </p:cNvPr>
          <p:cNvSpPr>
            <a:spLocks noGrp="1" noChangeArrowheads="1"/>
          </p:cNvSpPr>
          <p:nvPr>
            <p:ph type="title"/>
          </p:nvPr>
        </p:nvSpPr>
        <p:spPr/>
        <p:txBody>
          <a:bodyPr/>
          <a:lstStyle/>
          <a:p>
            <a:pPr eaLnBrk="1" hangingPunct="1"/>
            <a:r>
              <a:rPr lang="en-US" altLang="en-US"/>
              <a:t>Semi-permeable cell membrane</a:t>
            </a:r>
          </a:p>
        </p:txBody>
      </p:sp>
      <p:sp>
        <p:nvSpPr>
          <p:cNvPr id="41989" name="Rectangle 5" descr="Rectangle: Click to edit Master text styles&#13;&#10;Second level&#13;&#10;Third level&#13;&#10;Fourth level&#13;&#10;Fifth level">
            <a:extLst>
              <a:ext uri="{FF2B5EF4-FFF2-40B4-BE49-F238E27FC236}">
                <a16:creationId xmlns:a16="http://schemas.microsoft.com/office/drawing/2014/main" id="{92CE139E-5B2F-1645-A3BB-9ED10150B674}"/>
              </a:ext>
            </a:extLst>
          </p:cNvPr>
          <p:cNvSpPr>
            <a:spLocks noGrp="1" noChangeArrowheads="1"/>
          </p:cNvSpPr>
          <p:nvPr>
            <p:ph type="body" idx="1"/>
          </p:nvPr>
        </p:nvSpPr>
        <p:spPr>
          <a:xfrm>
            <a:off x="838200" y="1371600"/>
            <a:ext cx="7848600" cy="4724400"/>
          </a:xfrm>
          <a:noFill/>
        </p:spPr>
        <p:txBody>
          <a:bodyPr/>
          <a:lstStyle/>
          <a:p>
            <a:pPr eaLnBrk="1" hangingPunct="1">
              <a:buClrTx/>
            </a:pPr>
            <a:r>
              <a:rPr lang="en-US" altLang="en-US"/>
              <a:t>But the cell still needs control </a:t>
            </a:r>
          </a:p>
          <a:p>
            <a:pPr lvl="1" eaLnBrk="1" hangingPunct="1">
              <a:buClrTx/>
            </a:pPr>
            <a:r>
              <a:rPr lang="en-US" altLang="en-US">
                <a:ea typeface="ＭＳ Ｐゴシック" panose="020B0600070205080204" pitchFamily="34" charset="-128"/>
              </a:rPr>
              <a:t>membrane needs to be </a:t>
            </a:r>
            <a:r>
              <a:rPr lang="en-US" altLang="en-US" u="sng">
                <a:solidFill>
                  <a:schemeClr val="tx2"/>
                </a:solidFill>
                <a:ea typeface="ＭＳ Ｐゴシック" panose="020B0600070205080204" pitchFamily="34" charset="-128"/>
              </a:rPr>
              <a:t>semi-permeable</a:t>
            </a:r>
          </a:p>
          <a:p>
            <a:pPr lvl="2" eaLnBrk="1" hangingPunct="1"/>
            <a:r>
              <a:rPr lang="en-US" altLang="en-US">
                <a:ea typeface="ＭＳ Ｐゴシック" panose="020B0600070205080204" pitchFamily="34" charset="-128"/>
              </a:rPr>
              <a:t>specific channels allow </a:t>
            </a:r>
            <a:br>
              <a:rPr lang="en-US" altLang="en-US">
                <a:ea typeface="ＭＳ Ｐゴシック" panose="020B0600070205080204" pitchFamily="34" charset="-128"/>
              </a:rPr>
            </a:br>
            <a:r>
              <a:rPr lang="en-US" altLang="en-US">
                <a:ea typeface="ＭＳ Ｐゴシック" panose="020B0600070205080204" pitchFamily="34" charset="-128"/>
              </a:rPr>
              <a:t>specific material in &amp; out</a:t>
            </a:r>
            <a:endParaRPr lang="en-US" altLang="en-US" u="sng">
              <a:solidFill>
                <a:schemeClr val="tx2"/>
              </a:solidFill>
              <a:ea typeface="ＭＳ Ｐゴシック" panose="020B0600070205080204" pitchFamily="34" charset="-128"/>
            </a:endParaRPr>
          </a:p>
        </p:txBody>
      </p:sp>
      <p:sp>
        <p:nvSpPr>
          <p:cNvPr id="41990" name="Rectangle 6">
            <a:extLst>
              <a:ext uri="{FF2B5EF4-FFF2-40B4-BE49-F238E27FC236}">
                <a16:creationId xmlns:a16="http://schemas.microsoft.com/office/drawing/2014/main" id="{78D0E8E3-CC20-354C-9E78-7766C514E495}"/>
              </a:ext>
            </a:extLst>
          </p:cNvPr>
          <p:cNvSpPr>
            <a:spLocks noChangeArrowheads="1"/>
          </p:cNvSpPr>
          <p:nvPr/>
        </p:nvSpPr>
        <p:spPr bwMode="auto">
          <a:xfrm>
            <a:off x="1295400" y="3581400"/>
            <a:ext cx="64008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inside cell</a:t>
            </a:r>
          </a:p>
        </p:txBody>
      </p:sp>
      <p:sp>
        <p:nvSpPr>
          <p:cNvPr id="41991" name="Rectangle 7">
            <a:extLst>
              <a:ext uri="{FF2B5EF4-FFF2-40B4-BE49-F238E27FC236}">
                <a16:creationId xmlns:a16="http://schemas.microsoft.com/office/drawing/2014/main" id="{2CC2D763-224B-4A4C-B243-36CD02672A27}"/>
              </a:ext>
            </a:extLst>
          </p:cNvPr>
          <p:cNvSpPr>
            <a:spLocks noChangeArrowheads="1"/>
          </p:cNvSpPr>
          <p:nvPr/>
        </p:nvSpPr>
        <p:spPr bwMode="auto">
          <a:xfrm>
            <a:off x="1295400" y="6019800"/>
            <a:ext cx="6400800" cy="457200"/>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outside cell</a:t>
            </a:r>
          </a:p>
        </p:txBody>
      </p:sp>
      <p:sp>
        <p:nvSpPr>
          <p:cNvPr id="41992" name="Rectangle 8">
            <a:extLst>
              <a:ext uri="{FF2B5EF4-FFF2-40B4-BE49-F238E27FC236}">
                <a16:creationId xmlns:a16="http://schemas.microsoft.com/office/drawing/2014/main" id="{BA279FB0-65C2-024F-AC63-736E9DA4693B}"/>
              </a:ext>
            </a:extLst>
          </p:cNvPr>
          <p:cNvSpPr>
            <a:spLocks noChangeArrowheads="1"/>
          </p:cNvSpPr>
          <p:nvPr/>
        </p:nvSpPr>
        <p:spPr bwMode="auto">
          <a:xfrm>
            <a:off x="7667625" y="3429000"/>
            <a:ext cx="381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5337" name="AutoShape 9">
            <a:extLst>
              <a:ext uri="{FF2B5EF4-FFF2-40B4-BE49-F238E27FC236}">
                <a16:creationId xmlns:a16="http://schemas.microsoft.com/office/drawing/2014/main" id="{8E247B66-76CC-AD44-A436-C4E79CF789FB}"/>
              </a:ext>
            </a:extLst>
          </p:cNvPr>
          <p:cNvSpPr>
            <a:spLocks noChangeArrowheads="1"/>
          </p:cNvSpPr>
          <p:nvPr/>
        </p:nvSpPr>
        <p:spPr bwMode="auto">
          <a:xfrm>
            <a:off x="6591300" y="35814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355338" name="AutoShape 10">
            <a:extLst>
              <a:ext uri="{FF2B5EF4-FFF2-40B4-BE49-F238E27FC236}">
                <a16:creationId xmlns:a16="http://schemas.microsoft.com/office/drawing/2014/main" id="{E6452D6D-562D-8648-A4FD-6C5D1C98521C}"/>
              </a:ext>
            </a:extLst>
          </p:cNvPr>
          <p:cNvSpPr>
            <a:spLocks noChangeArrowheads="1"/>
          </p:cNvSpPr>
          <p:nvPr/>
        </p:nvSpPr>
        <p:spPr bwMode="auto">
          <a:xfrm>
            <a:off x="5295900" y="3581400"/>
            <a:ext cx="533400" cy="533400"/>
          </a:xfrm>
          <a:prstGeom prst="octagon">
            <a:avLst>
              <a:gd name="adj" fmla="val 29287"/>
            </a:avLst>
          </a:prstGeom>
          <a:solidFill>
            <a:schemeClr val="tx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aa</a:t>
            </a:r>
            <a:endParaRPr lang="en-US" altLang="en-US" sz="2800"/>
          </a:p>
        </p:txBody>
      </p:sp>
      <p:sp>
        <p:nvSpPr>
          <p:cNvPr id="355339" name="Oval 11">
            <a:extLst>
              <a:ext uri="{FF2B5EF4-FFF2-40B4-BE49-F238E27FC236}">
                <a16:creationId xmlns:a16="http://schemas.microsoft.com/office/drawing/2014/main" id="{3D699E10-1B8C-454A-B272-1634EA6888C0}"/>
              </a:ext>
            </a:extLst>
          </p:cNvPr>
          <p:cNvSpPr>
            <a:spLocks noChangeArrowheads="1"/>
          </p:cNvSpPr>
          <p:nvPr/>
        </p:nvSpPr>
        <p:spPr bwMode="auto">
          <a:xfrm>
            <a:off x="4000500" y="3581400"/>
            <a:ext cx="533400" cy="533400"/>
          </a:xfrm>
          <a:prstGeom prst="ellipse">
            <a:avLst/>
          </a:prstGeom>
          <a:solidFill>
            <a:srgbClr val="0F116A"/>
          </a:solidFill>
          <a:ln w="9525">
            <a:solidFill>
              <a:srgbClr val="1A158F"/>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H</a:t>
            </a:r>
            <a:r>
              <a:rPr lang="en-US" altLang="en-US" b="1" baseline="-25000">
                <a:solidFill>
                  <a:schemeClr val="bg1"/>
                </a:solidFill>
              </a:rPr>
              <a:t>2</a:t>
            </a:r>
            <a:r>
              <a:rPr lang="en-US" altLang="en-US" sz="2000" b="1">
                <a:solidFill>
                  <a:schemeClr val="bg1"/>
                </a:solidFill>
              </a:rPr>
              <a:t>O</a:t>
            </a:r>
            <a:endParaRPr lang="en-US" altLang="en-US" sz="2800"/>
          </a:p>
        </p:txBody>
      </p:sp>
      <p:sp>
        <p:nvSpPr>
          <p:cNvPr id="355340" name="AutoShape 12">
            <a:extLst>
              <a:ext uri="{FF2B5EF4-FFF2-40B4-BE49-F238E27FC236}">
                <a16:creationId xmlns:a16="http://schemas.microsoft.com/office/drawing/2014/main" id="{07AC54EC-298C-F649-B412-FCD57436AAA6}"/>
              </a:ext>
            </a:extLst>
          </p:cNvPr>
          <p:cNvSpPr>
            <a:spLocks noChangeArrowheads="1"/>
          </p:cNvSpPr>
          <p:nvPr/>
        </p:nvSpPr>
        <p:spPr bwMode="auto">
          <a:xfrm>
            <a:off x="2781300" y="5943600"/>
            <a:ext cx="533400" cy="533400"/>
          </a:xfrm>
          <a:prstGeom prst="diamond">
            <a:avLst/>
          </a:prstGeom>
          <a:solidFill>
            <a:schemeClr val="bg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salt</a:t>
            </a:r>
            <a:endParaRPr lang="en-US" altLang="en-US" sz="2800"/>
          </a:p>
        </p:txBody>
      </p:sp>
      <p:sp>
        <p:nvSpPr>
          <p:cNvPr id="41997" name="AutoShape 13">
            <a:extLst>
              <a:ext uri="{FF2B5EF4-FFF2-40B4-BE49-F238E27FC236}">
                <a16:creationId xmlns:a16="http://schemas.microsoft.com/office/drawing/2014/main" id="{58BBB4B8-0A7F-BD48-A025-345F7AE7B58A}"/>
              </a:ext>
            </a:extLst>
          </p:cNvPr>
          <p:cNvSpPr>
            <a:spLocks noChangeArrowheads="1"/>
          </p:cNvSpPr>
          <p:nvPr/>
        </p:nvSpPr>
        <p:spPr bwMode="auto">
          <a:xfrm>
            <a:off x="3886200" y="4191000"/>
            <a:ext cx="762000" cy="1752600"/>
          </a:xfrm>
          <a:prstGeom prst="flowChartMagneticDisk">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98" name="AutoShape 14">
            <a:extLst>
              <a:ext uri="{FF2B5EF4-FFF2-40B4-BE49-F238E27FC236}">
                <a16:creationId xmlns:a16="http://schemas.microsoft.com/office/drawing/2014/main" id="{1A09DB18-2AF3-DE45-A824-33B7FB4B7D4C}"/>
              </a:ext>
            </a:extLst>
          </p:cNvPr>
          <p:cNvSpPr>
            <a:spLocks noChangeArrowheads="1"/>
          </p:cNvSpPr>
          <p:nvPr/>
        </p:nvSpPr>
        <p:spPr bwMode="auto">
          <a:xfrm>
            <a:off x="5181600" y="4191000"/>
            <a:ext cx="762000" cy="1752600"/>
          </a:xfrm>
          <a:prstGeom prst="flowChartMagneticDisk">
            <a:avLst/>
          </a:prstGeom>
          <a:solidFill>
            <a:srgbClr val="FFA3D8"/>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99" name="AutoShape 15">
            <a:extLst>
              <a:ext uri="{FF2B5EF4-FFF2-40B4-BE49-F238E27FC236}">
                <a16:creationId xmlns:a16="http://schemas.microsoft.com/office/drawing/2014/main" id="{9B982F92-BAD4-C745-90A9-103E2E47DD97}"/>
              </a:ext>
            </a:extLst>
          </p:cNvPr>
          <p:cNvSpPr>
            <a:spLocks noChangeArrowheads="1"/>
          </p:cNvSpPr>
          <p:nvPr/>
        </p:nvSpPr>
        <p:spPr bwMode="auto">
          <a:xfrm>
            <a:off x="6477000" y="4191000"/>
            <a:ext cx="762000" cy="1752600"/>
          </a:xfrm>
          <a:prstGeom prst="flowChartMagneticDisk">
            <a:avLst/>
          </a:prstGeom>
          <a:solidFill>
            <a:srgbClr val="C0FF1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00" name="Rectangle 16">
            <a:extLst>
              <a:ext uri="{FF2B5EF4-FFF2-40B4-BE49-F238E27FC236}">
                <a16:creationId xmlns:a16="http://schemas.microsoft.com/office/drawing/2014/main" id="{863216FE-D28B-A442-A597-8CE5372DE412}"/>
              </a:ext>
            </a:extLst>
          </p:cNvPr>
          <p:cNvSpPr>
            <a:spLocks noChangeArrowheads="1"/>
          </p:cNvSpPr>
          <p:nvPr/>
        </p:nvSpPr>
        <p:spPr bwMode="auto">
          <a:xfrm>
            <a:off x="1143000" y="3581400"/>
            <a:ext cx="2286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01" name="AutoShape 17">
            <a:extLst>
              <a:ext uri="{FF2B5EF4-FFF2-40B4-BE49-F238E27FC236}">
                <a16:creationId xmlns:a16="http://schemas.microsoft.com/office/drawing/2014/main" id="{C4822B9C-EBAA-F347-A222-4FA40B909B18}"/>
              </a:ext>
            </a:extLst>
          </p:cNvPr>
          <p:cNvSpPr>
            <a:spLocks noChangeArrowheads="1"/>
          </p:cNvSpPr>
          <p:nvPr/>
        </p:nvSpPr>
        <p:spPr bwMode="auto">
          <a:xfrm>
            <a:off x="2667000" y="4191000"/>
            <a:ext cx="762000" cy="1752600"/>
          </a:xfrm>
          <a:prstGeom prst="flowChartMagneticDisk">
            <a:avLst/>
          </a:prstGeom>
          <a:solidFill>
            <a:schemeClr val="accent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02" name="AutoShape 19">
            <a:extLst>
              <a:ext uri="{FF2B5EF4-FFF2-40B4-BE49-F238E27FC236}">
                <a16:creationId xmlns:a16="http://schemas.microsoft.com/office/drawing/2014/main" id="{4A8C558A-DDFC-014D-A332-1F3AD5FF5328}"/>
              </a:ext>
            </a:extLst>
          </p:cNvPr>
          <p:cNvSpPr>
            <a:spLocks noChangeArrowheads="1"/>
          </p:cNvSpPr>
          <p:nvPr/>
        </p:nvSpPr>
        <p:spPr bwMode="auto">
          <a:xfrm>
            <a:off x="1524000" y="4191000"/>
            <a:ext cx="762000" cy="1752600"/>
          </a:xfrm>
          <a:prstGeom prst="flowChartMagneticDisk">
            <a:avLst/>
          </a:prstGeom>
          <a:solidFill>
            <a:srgbClr val="FFEA18"/>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5348" name="AutoShape 20">
            <a:extLst>
              <a:ext uri="{FF2B5EF4-FFF2-40B4-BE49-F238E27FC236}">
                <a16:creationId xmlns:a16="http://schemas.microsoft.com/office/drawing/2014/main" id="{560286B9-FAE0-BF4C-AE08-FE353C3A55E0}"/>
              </a:ext>
            </a:extLst>
          </p:cNvPr>
          <p:cNvSpPr>
            <a:spLocks noChangeArrowheads="1"/>
          </p:cNvSpPr>
          <p:nvPr/>
        </p:nvSpPr>
        <p:spPr bwMode="auto">
          <a:xfrm>
            <a:off x="1676400" y="6019800"/>
            <a:ext cx="457200" cy="457200"/>
          </a:xfrm>
          <a:custGeom>
            <a:avLst/>
            <a:gdLst>
              <a:gd name="T0" fmla="*/ 8467725 w 21600"/>
              <a:gd name="T1" fmla="*/ 4838700 h 21600"/>
              <a:gd name="T2" fmla="*/ 4838700 w 21600"/>
              <a:gd name="T3" fmla="*/ 9677400 h 21600"/>
              <a:gd name="T4" fmla="*/ 1209675 w 21600"/>
              <a:gd name="T5" fmla="*/ 4838700 h 21600"/>
              <a:gd name="T6" fmla="*/ 4838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EA18"/>
          </a:solidFill>
          <a:ln w="1905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NH</a:t>
            </a:r>
            <a:r>
              <a:rPr lang="en-US" altLang="en-US" b="1" baseline="-25000">
                <a:solidFill>
                  <a:srgbClr val="0000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55337"/>
                                        </p:tgtEl>
                                        <p:attrNameLst>
                                          <p:attrName>style.visibility</p:attrName>
                                        </p:attrNameLst>
                                      </p:cBhvr>
                                      <p:to>
                                        <p:strVal val="visible"/>
                                      </p:to>
                                    </p:set>
                                    <p:anim calcmode="lin" valueType="num">
                                      <p:cBhvr additive="base">
                                        <p:cTn id="7" dur="1000" fill="hold"/>
                                        <p:tgtEl>
                                          <p:spTgt spid="355337"/>
                                        </p:tgtEl>
                                        <p:attrNameLst>
                                          <p:attrName>ppt_x</p:attrName>
                                        </p:attrNameLst>
                                      </p:cBhvr>
                                      <p:tavLst>
                                        <p:tav tm="0">
                                          <p:val>
                                            <p:strVal val="#ppt_x"/>
                                          </p:val>
                                        </p:tav>
                                        <p:tav tm="100000">
                                          <p:val>
                                            <p:strVal val="#ppt_x"/>
                                          </p:val>
                                        </p:tav>
                                      </p:tavLst>
                                    </p:anim>
                                    <p:anim calcmode="lin" valueType="num">
                                      <p:cBhvr additive="base">
                                        <p:cTn id="8" dur="1000" fill="hold"/>
                                        <p:tgtEl>
                                          <p:spTgt spid="3553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55338"/>
                                        </p:tgtEl>
                                        <p:attrNameLst>
                                          <p:attrName>style.visibility</p:attrName>
                                        </p:attrNameLst>
                                      </p:cBhvr>
                                      <p:to>
                                        <p:strVal val="visible"/>
                                      </p:to>
                                    </p:set>
                                    <p:anim calcmode="lin" valueType="num">
                                      <p:cBhvr additive="base">
                                        <p:cTn id="13" dur="1000" fill="hold"/>
                                        <p:tgtEl>
                                          <p:spTgt spid="355338"/>
                                        </p:tgtEl>
                                        <p:attrNameLst>
                                          <p:attrName>ppt_x</p:attrName>
                                        </p:attrNameLst>
                                      </p:cBhvr>
                                      <p:tavLst>
                                        <p:tav tm="0">
                                          <p:val>
                                            <p:strVal val="#ppt_x"/>
                                          </p:val>
                                        </p:tav>
                                        <p:tav tm="100000">
                                          <p:val>
                                            <p:strVal val="#ppt_x"/>
                                          </p:val>
                                        </p:tav>
                                      </p:tavLst>
                                    </p:anim>
                                    <p:anim calcmode="lin" valueType="num">
                                      <p:cBhvr additive="base">
                                        <p:cTn id="14" dur="1000" fill="hold"/>
                                        <p:tgtEl>
                                          <p:spTgt spid="3553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55339"/>
                                        </p:tgtEl>
                                        <p:attrNameLst>
                                          <p:attrName>style.visibility</p:attrName>
                                        </p:attrNameLst>
                                      </p:cBhvr>
                                      <p:to>
                                        <p:strVal val="visible"/>
                                      </p:to>
                                    </p:set>
                                    <p:anim calcmode="lin" valueType="num">
                                      <p:cBhvr additive="base">
                                        <p:cTn id="19" dur="1000" fill="hold"/>
                                        <p:tgtEl>
                                          <p:spTgt spid="355339"/>
                                        </p:tgtEl>
                                        <p:attrNameLst>
                                          <p:attrName>ppt_x</p:attrName>
                                        </p:attrNameLst>
                                      </p:cBhvr>
                                      <p:tavLst>
                                        <p:tav tm="0">
                                          <p:val>
                                            <p:strVal val="#ppt_x"/>
                                          </p:val>
                                        </p:tav>
                                        <p:tav tm="100000">
                                          <p:val>
                                            <p:strVal val="#ppt_x"/>
                                          </p:val>
                                        </p:tav>
                                      </p:tavLst>
                                    </p:anim>
                                    <p:anim calcmode="lin" valueType="num">
                                      <p:cBhvr additive="base">
                                        <p:cTn id="20" dur="1000" fill="hold"/>
                                        <p:tgtEl>
                                          <p:spTgt spid="3553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1" fill="hold" grpId="0" nodeType="clickEffect">
                                  <p:stCondLst>
                                    <p:cond delay="0"/>
                                  </p:stCondLst>
                                  <p:childTnLst>
                                    <p:set>
                                      <p:cBhvr>
                                        <p:cTn id="24" dur="1" fill="hold">
                                          <p:stCondLst>
                                            <p:cond delay="0"/>
                                          </p:stCondLst>
                                        </p:cTn>
                                        <p:tgtEl>
                                          <p:spTgt spid="355340"/>
                                        </p:tgtEl>
                                        <p:attrNameLst>
                                          <p:attrName>style.visibility</p:attrName>
                                        </p:attrNameLst>
                                      </p:cBhvr>
                                      <p:to>
                                        <p:strVal val="visible"/>
                                      </p:to>
                                    </p:set>
                                    <p:anim calcmode="lin" valueType="num">
                                      <p:cBhvr additive="base">
                                        <p:cTn id="25" dur="1000" fill="hold"/>
                                        <p:tgtEl>
                                          <p:spTgt spid="355340"/>
                                        </p:tgtEl>
                                        <p:attrNameLst>
                                          <p:attrName>ppt_x</p:attrName>
                                        </p:attrNameLst>
                                      </p:cBhvr>
                                      <p:tavLst>
                                        <p:tav tm="0">
                                          <p:val>
                                            <p:strVal val="#ppt_x"/>
                                          </p:val>
                                        </p:tav>
                                        <p:tav tm="100000">
                                          <p:val>
                                            <p:strVal val="#ppt_x"/>
                                          </p:val>
                                        </p:tav>
                                      </p:tavLst>
                                    </p:anim>
                                    <p:anim calcmode="lin" valueType="num">
                                      <p:cBhvr additive="base">
                                        <p:cTn id="26" dur="1000" fill="hold"/>
                                        <p:tgtEl>
                                          <p:spTgt spid="355340"/>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1" fill="hold" grpId="0" nodeType="clickEffect">
                                  <p:stCondLst>
                                    <p:cond delay="0"/>
                                  </p:stCondLst>
                                  <p:childTnLst>
                                    <p:set>
                                      <p:cBhvr>
                                        <p:cTn id="30" dur="1" fill="hold">
                                          <p:stCondLst>
                                            <p:cond delay="0"/>
                                          </p:stCondLst>
                                        </p:cTn>
                                        <p:tgtEl>
                                          <p:spTgt spid="355348"/>
                                        </p:tgtEl>
                                        <p:attrNameLst>
                                          <p:attrName>style.visibility</p:attrName>
                                        </p:attrNameLst>
                                      </p:cBhvr>
                                      <p:to>
                                        <p:strVal val="visible"/>
                                      </p:to>
                                    </p:set>
                                    <p:anim calcmode="lin" valueType="num">
                                      <p:cBhvr additive="base">
                                        <p:cTn id="31" dur="1000" fill="hold"/>
                                        <p:tgtEl>
                                          <p:spTgt spid="355348"/>
                                        </p:tgtEl>
                                        <p:attrNameLst>
                                          <p:attrName>ppt_x</p:attrName>
                                        </p:attrNameLst>
                                      </p:cBhvr>
                                      <p:tavLst>
                                        <p:tav tm="0">
                                          <p:val>
                                            <p:strVal val="#ppt_x"/>
                                          </p:val>
                                        </p:tav>
                                        <p:tav tm="100000">
                                          <p:val>
                                            <p:strVal val="#ppt_x"/>
                                          </p:val>
                                        </p:tav>
                                      </p:tavLst>
                                    </p:anim>
                                    <p:anim calcmode="lin" valueType="num">
                                      <p:cBhvr additive="base">
                                        <p:cTn id="32" dur="1000" fill="hold"/>
                                        <p:tgtEl>
                                          <p:spTgt spid="3553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7" grpId="0" animBg="1"/>
      <p:bldP spid="355338" grpId="0" animBg="1"/>
      <p:bldP spid="355339" grpId="0" animBg="1"/>
      <p:bldP spid="355340" grpId="0" animBg="1"/>
      <p:bldP spid="3553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84" name="Picture 1032" descr="08-02-CellMembraneModels-NL">
            <a:extLst>
              <a:ext uri="{FF2B5EF4-FFF2-40B4-BE49-F238E27FC236}">
                <a16:creationId xmlns:a16="http://schemas.microsoft.com/office/drawing/2014/main" id="{B31FE885-D82C-6347-85FC-E2184FA2D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893" b="12450"/>
          <a:stretch>
            <a:fillRect/>
          </a:stretch>
        </p:blipFill>
        <p:spPr bwMode="auto">
          <a:xfrm>
            <a:off x="4927600" y="3600450"/>
            <a:ext cx="3302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026">
            <a:extLst>
              <a:ext uri="{FF2B5EF4-FFF2-40B4-BE49-F238E27FC236}">
                <a16:creationId xmlns:a16="http://schemas.microsoft.com/office/drawing/2014/main" id="{00FF3AD2-EA5F-674A-B460-B213428D8B0D}"/>
              </a:ext>
            </a:extLst>
          </p:cNvPr>
          <p:cNvSpPr>
            <a:spLocks noGrp="1" noChangeArrowheads="1"/>
          </p:cNvSpPr>
          <p:nvPr>
            <p:ph type="title"/>
          </p:nvPr>
        </p:nvSpPr>
        <p:spPr>
          <a:xfrm>
            <a:off x="609600" y="685800"/>
            <a:ext cx="8534400" cy="762000"/>
          </a:xfrm>
        </p:spPr>
        <p:txBody>
          <a:bodyPr/>
          <a:lstStyle/>
          <a:p>
            <a:pPr eaLnBrk="1" hangingPunct="1"/>
            <a:r>
              <a:rPr lang="en-US" altLang="en-US"/>
              <a:t>How do you build a semi-permeable cell membrane?</a:t>
            </a:r>
          </a:p>
        </p:txBody>
      </p:sp>
      <p:sp>
        <p:nvSpPr>
          <p:cNvPr id="44036" name="Rectangle 1027" descr="Rectangle: Click to edit Master text styles&#13;&#10;Second level&#13;&#10;Third level&#13;&#10;Fourth level&#13;&#10;Fifth level">
            <a:extLst>
              <a:ext uri="{FF2B5EF4-FFF2-40B4-BE49-F238E27FC236}">
                <a16:creationId xmlns:a16="http://schemas.microsoft.com/office/drawing/2014/main" id="{722D7FAB-07B5-804C-B7BE-339BB9ABBCD7}"/>
              </a:ext>
            </a:extLst>
          </p:cNvPr>
          <p:cNvSpPr>
            <a:spLocks noGrp="1" noChangeArrowheads="1"/>
          </p:cNvSpPr>
          <p:nvPr>
            <p:ph type="body" idx="1"/>
          </p:nvPr>
        </p:nvSpPr>
        <p:spPr>
          <a:xfrm>
            <a:off x="838200" y="1981200"/>
            <a:ext cx="8001000" cy="1600200"/>
          </a:xfrm>
        </p:spPr>
        <p:txBody>
          <a:bodyPr/>
          <a:lstStyle/>
          <a:p>
            <a:pPr eaLnBrk="1" hangingPunct="1"/>
            <a:r>
              <a:rPr lang="en-US" altLang="en-US"/>
              <a:t>What molecule will sit “comfortably” in a phospholipid bilayer forming channels</a:t>
            </a:r>
            <a:endParaRPr lang="en-US" altLang="en-US">
              <a:solidFill>
                <a:srgbClr val="1E620E"/>
              </a:solidFill>
            </a:endParaRPr>
          </a:p>
        </p:txBody>
      </p:sp>
      <p:pic>
        <p:nvPicPr>
          <p:cNvPr id="44037" name="Picture 1028" descr="08-02-CellMembraneModels-NL">
            <a:extLst>
              <a:ext uri="{FF2B5EF4-FFF2-40B4-BE49-F238E27FC236}">
                <a16:creationId xmlns:a16="http://schemas.microsoft.com/office/drawing/2014/main" id="{621558B7-A007-A74D-B170-81CDDD125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4671" b="12450"/>
          <a:stretch>
            <a:fillRect/>
          </a:stretch>
        </p:blipFill>
        <p:spPr bwMode="auto">
          <a:xfrm>
            <a:off x="1066800" y="3600450"/>
            <a:ext cx="25304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1" name="AutoShape 1029">
            <a:extLst>
              <a:ext uri="{FF2B5EF4-FFF2-40B4-BE49-F238E27FC236}">
                <a16:creationId xmlns:a16="http://schemas.microsoft.com/office/drawing/2014/main" id="{9FF2BC2A-AC70-0A4E-8755-961CB39600A1}"/>
              </a:ext>
            </a:extLst>
          </p:cNvPr>
          <p:cNvSpPr>
            <a:spLocks noChangeArrowheads="1"/>
          </p:cNvSpPr>
          <p:nvPr/>
        </p:nvSpPr>
        <p:spPr bwMode="auto">
          <a:xfrm>
            <a:off x="3733800" y="5410200"/>
            <a:ext cx="1447800" cy="517525"/>
          </a:xfrm>
          <a:prstGeom prst="chevron">
            <a:avLst>
              <a:gd name="adj" fmla="val 69939"/>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39" name="Rectangle 1030">
            <a:extLst>
              <a:ext uri="{FF2B5EF4-FFF2-40B4-BE49-F238E27FC236}">
                <a16:creationId xmlns:a16="http://schemas.microsoft.com/office/drawing/2014/main" id="{B3DD0194-3349-5F4D-8F33-59922C8A710A}"/>
              </a:ext>
            </a:extLst>
          </p:cNvPr>
          <p:cNvSpPr>
            <a:spLocks noChangeArrowheads="1"/>
          </p:cNvSpPr>
          <p:nvPr/>
        </p:nvSpPr>
        <p:spPr bwMode="auto">
          <a:xfrm>
            <a:off x="1423988" y="3132138"/>
            <a:ext cx="1597025" cy="6286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chemeClr val="tx2"/>
                </a:solidFill>
              </a:rPr>
              <a:t>bi-lipid</a:t>
            </a:r>
          </a:p>
          <a:p>
            <a:pPr>
              <a:lnSpc>
                <a:spcPct val="80000"/>
              </a:lnSpc>
            </a:pPr>
            <a:r>
              <a:rPr lang="en-US" altLang="en-US" sz="2200" b="1">
                <a:solidFill>
                  <a:schemeClr val="tx2"/>
                </a:solidFill>
              </a:rPr>
              <a:t>membrane</a:t>
            </a:r>
            <a:endParaRPr lang="en-US" altLang="en-US" sz="2600" b="1">
              <a:solidFill>
                <a:schemeClr val="tx2"/>
              </a:solidFill>
            </a:endParaRPr>
          </a:p>
        </p:txBody>
      </p:sp>
      <p:sp>
        <p:nvSpPr>
          <p:cNvPr id="357383" name="Rectangle 1031">
            <a:extLst>
              <a:ext uri="{FF2B5EF4-FFF2-40B4-BE49-F238E27FC236}">
                <a16:creationId xmlns:a16="http://schemas.microsoft.com/office/drawing/2014/main" id="{7F6831BF-E868-CF4A-93F6-B8747AAC7602}"/>
              </a:ext>
            </a:extLst>
          </p:cNvPr>
          <p:cNvSpPr>
            <a:spLocks noChangeArrowheads="1"/>
          </p:cNvSpPr>
          <p:nvPr/>
        </p:nvSpPr>
        <p:spPr bwMode="auto">
          <a:xfrm>
            <a:off x="5259388" y="3132138"/>
            <a:ext cx="2916237" cy="6286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chemeClr val="tx2"/>
                </a:solidFill>
              </a:rPr>
              <a:t>protein channels</a:t>
            </a:r>
            <a:br>
              <a:rPr lang="en-US" altLang="en-US" sz="2200" b="1">
                <a:solidFill>
                  <a:schemeClr val="tx2"/>
                </a:solidFill>
              </a:rPr>
            </a:br>
            <a:r>
              <a:rPr lang="en-US" altLang="en-US" sz="2200" b="1">
                <a:solidFill>
                  <a:schemeClr val="tx2"/>
                </a:solidFill>
              </a:rPr>
              <a:t>in bi-lipid membrane</a:t>
            </a:r>
            <a:endParaRPr lang="en-US" altLang="en-US" sz="2600" b="1">
              <a:solidFill>
                <a:schemeClr val="tx2"/>
              </a:solidFill>
            </a:endParaRPr>
          </a:p>
        </p:txBody>
      </p:sp>
      <p:sp>
        <p:nvSpPr>
          <p:cNvPr id="44041" name="Rectangle 1033">
            <a:extLst>
              <a:ext uri="{FF2B5EF4-FFF2-40B4-BE49-F238E27FC236}">
                <a16:creationId xmlns:a16="http://schemas.microsoft.com/office/drawing/2014/main" id="{EB249FC6-4143-E447-81B4-E6366C0C4B54}"/>
              </a:ext>
            </a:extLst>
          </p:cNvPr>
          <p:cNvSpPr>
            <a:spLocks noChangeArrowheads="1"/>
          </p:cNvSpPr>
          <p:nvPr/>
        </p:nvSpPr>
        <p:spPr bwMode="auto">
          <a:xfrm>
            <a:off x="3581400" y="3940175"/>
            <a:ext cx="1676400" cy="116522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chemeClr val="tx2"/>
                </a:solidFill>
              </a:rPr>
              <a:t>what properties does it need?</a:t>
            </a:r>
            <a:endParaRPr lang="en-US" altLang="en-US" sz="3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7381"/>
                                        </p:tgtEl>
                                        <p:attrNameLst>
                                          <p:attrName>style.visibility</p:attrName>
                                        </p:attrNameLst>
                                      </p:cBhvr>
                                      <p:to>
                                        <p:strVal val="visible"/>
                                      </p:to>
                                    </p:set>
                                    <p:animEffect transition="in" filter="wipe(left)">
                                      <p:cBhvr>
                                        <p:cTn id="7" dur="500"/>
                                        <p:tgtEl>
                                          <p:spTgt spid="357381"/>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357384"/>
                                        </p:tgtEl>
                                        <p:attrNameLst>
                                          <p:attrName>style.visibility</p:attrName>
                                        </p:attrNameLst>
                                      </p:cBhvr>
                                      <p:to>
                                        <p:strVal val="visible"/>
                                      </p:to>
                                    </p:set>
                                    <p:animEffect transition="in" filter="wipe(left)">
                                      <p:cBhvr>
                                        <p:cTn id="11" dur="500"/>
                                        <p:tgtEl>
                                          <p:spTgt spid="357384"/>
                                        </p:tgtEl>
                                      </p:cBhvr>
                                    </p:animEffec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499"/>
                                          </p:stCondLst>
                                        </p:cTn>
                                        <p:tgtEl>
                                          <p:spTgt spid="357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a:extLst>
              <a:ext uri="{FF2B5EF4-FFF2-40B4-BE49-F238E27FC236}">
                <a16:creationId xmlns:a16="http://schemas.microsoft.com/office/drawing/2014/main" id="{F3C7EDB6-7407-2945-BB79-7ED6D7C0B638}"/>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46083" name="Rectangle 2">
            <a:extLst>
              <a:ext uri="{FF2B5EF4-FFF2-40B4-BE49-F238E27FC236}">
                <a16:creationId xmlns:a16="http://schemas.microsoft.com/office/drawing/2014/main" id="{B601F258-E7F6-7C4D-BA5E-D5B2E5F9D419}"/>
              </a:ext>
            </a:extLst>
          </p:cNvPr>
          <p:cNvSpPr>
            <a:spLocks noGrp="1" noChangeArrowheads="1"/>
          </p:cNvSpPr>
          <p:nvPr>
            <p:ph type="title"/>
          </p:nvPr>
        </p:nvSpPr>
        <p:spPr/>
        <p:txBody>
          <a:bodyPr/>
          <a:lstStyle/>
          <a:p>
            <a:pPr eaLnBrk="1" hangingPunct="1"/>
            <a:r>
              <a:rPr lang="en-US" altLang="en-US"/>
              <a:t>Why proteins?</a:t>
            </a:r>
          </a:p>
        </p:txBody>
      </p:sp>
      <p:pic>
        <p:nvPicPr>
          <p:cNvPr id="46084" name="Picture 3">
            <a:extLst>
              <a:ext uri="{FF2B5EF4-FFF2-40B4-BE49-F238E27FC236}">
                <a16:creationId xmlns:a16="http://schemas.microsoft.com/office/drawing/2014/main" id="{E53B9BE6-2780-074D-88E8-739CADCBC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55"/>
          <a:stretch>
            <a:fillRect/>
          </a:stretch>
        </p:blipFill>
        <p:spPr bwMode="auto">
          <a:xfrm>
            <a:off x="5562600" y="3797300"/>
            <a:ext cx="35814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4" descr="Rectangle: Click to edit Master text styles&#13;&#10;Second level&#13;&#10;Third level&#13;&#10;Fourth level&#13;&#10;Fifth level">
            <a:extLst>
              <a:ext uri="{FF2B5EF4-FFF2-40B4-BE49-F238E27FC236}">
                <a16:creationId xmlns:a16="http://schemas.microsoft.com/office/drawing/2014/main" id="{0F8EB4FF-4A49-D24B-A572-EF638B1636DC}"/>
              </a:ext>
            </a:extLst>
          </p:cNvPr>
          <p:cNvSpPr>
            <a:spLocks noGrp="1" noChangeArrowheads="1"/>
          </p:cNvSpPr>
          <p:nvPr>
            <p:ph type="body" idx="1"/>
          </p:nvPr>
        </p:nvSpPr>
        <p:spPr>
          <a:xfrm>
            <a:off x="838200" y="1371600"/>
            <a:ext cx="7772400" cy="5105400"/>
          </a:xfrm>
        </p:spPr>
        <p:txBody>
          <a:bodyPr/>
          <a:lstStyle/>
          <a:p>
            <a:pPr eaLnBrk="1" hangingPunct="1"/>
            <a:r>
              <a:rPr lang="en-US" altLang="en-US" dirty="0"/>
              <a:t>Proteins are mixed molecules</a:t>
            </a:r>
          </a:p>
          <a:p>
            <a:pPr lvl="1" eaLnBrk="1" hangingPunct="1"/>
            <a:r>
              <a:rPr lang="en-US" altLang="en-US" u="sng" dirty="0">
                <a:solidFill>
                  <a:schemeClr val="tx2"/>
                </a:solidFill>
                <a:ea typeface="ＭＳ Ｐゴシック" panose="020B0600070205080204" pitchFamily="34" charset="-128"/>
              </a:rPr>
              <a:t>hydrophobic</a:t>
            </a:r>
            <a:r>
              <a:rPr lang="en-US" altLang="en-US" dirty="0">
                <a:ea typeface="ＭＳ Ｐゴシック" panose="020B0600070205080204" pitchFamily="34" charset="-128"/>
              </a:rPr>
              <a:t> amino acids</a:t>
            </a:r>
          </a:p>
          <a:p>
            <a:pPr lvl="2" eaLnBrk="1" hangingPunct="1"/>
            <a:r>
              <a:rPr lang="en-US" altLang="en-US" dirty="0">
                <a:ea typeface="ＭＳ Ｐゴシック" panose="020B0600070205080204" pitchFamily="34" charset="-128"/>
              </a:rPr>
              <a:t>stick in the lipid membrane</a:t>
            </a:r>
          </a:p>
          <a:p>
            <a:pPr lvl="2" eaLnBrk="1" hangingPunct="1"/>
            <a:r>
              <a:rPr lang="en-US" altLang="en-US" dirty="0">
                <a:ea typeface="ＭＳ Ｐゴシック" panose="020B0600070205080204" pitchFamily="34" charset="-128"/>
              </a:rPr>
              <a:t>anchors the protein in membrane</a:t>
            </a:r>
          </a:p>
          <a:p>
            <a:pPr lvl="1" eaLnBrk="1" hangingPunct="1"/>
            <a:r>
              <a:rPr lang="en-US" altLang="en-US" u="sng" dirty="0">
                <a:solidFill>
                  <a:schemeClr val="tx2"/>
                </a:solidFill>
                <a:ea typeface="ＭＳ Ｐゴシック" panose="020B0600070205080204" pitchFamily="34" charset="-128"/>
              </a:rPr>
              <a:t>hydrophilic</a:t>
            </a:r>
            <a:r>
              <a:rPr lang="en-US" altLang="en-US" dirty="0">
                <a:ea typeface="ＭＳ Ｐゴシック" panose="020B0600070205080204" pitchFamily="34" charset="-128"/>
              </a:rPr>
              <a:t> amino acids</a:t>
            </a:r>
          </a:p>
          <a:p>
            <a:pPr lvl="2" eaLnBrk="1" hangingPunct="1"/>
            <a:r>
              <a:rPr lang="en-US" altLang="en-US" dirty="0">
                <a:ea typeface="ＭＳ Ｐゴシック" panose="020B0600070205080204" pitchFamily="34" charset="-128"/>
              </a:rPr>
              <a:t>stick out in the watery </a:t>
            </a:r>
            <a:br>
              <a:rPr lang="en-US" altLang="en-US" dirty="0">
                <a:ea typeface="ＭＳ Ｐゴシック" panose="020B0600070205080204" pitchFamily="34" charset="-128"/>
              </a:rPr>
            </a:br>
            <a:r>
              <a:rPr lang="en-US" altLang="en-US" dirty="0">
                <a:ea typeface="ＭＳ Ｐゴシック" panose="020B0600070205080204" pitchFamily="34" charset="-128"/>
              </a:rPr>
              <a:t>fluid in &amp; around cell</a:t>
            </a:r>
          </a:p>
          <a:p>
            <a:pPr lvl="2" eaLnBrk="1" hangingPunct="1"/>
            <a:r>
              <a:rPr lang="en-US" altLang="en-US" dirty="0">
                <a:ea typeface="ＭＳ Ｐゴシック" panose="020B0600070205080204" pitchFamily="34" charset="-128"/>
              </a:rPr>
              <a:t>specialized “receptor” </a:t>
            </a:r>
            <a:br>
              <a:rPr lang="en-US" altLang="en-US" dirty="0">
                <a:ea typeface="ＭＳ Ｐゴシック" panose="020B0600070205080204" pitchFamily="34" charset="-128"/>
              </a:rPr>
            </a:br>
            <a:r>
              <a:rPr lang="en-US" altLang="en-US" dirty="0">
                <a:ea typeface="ＭＳ Ｐゴシック" panose="020B0600070205080204" pitchFamily="34" charset="-128"/>
              </a:rPr>
              <a:t>for specific molecules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a:extLst>
              <a:ext uri="{FF2B5EF4-FFF2-40B4-BE49-F238E27FC236}">
                <a16:creationId xmlns:a16="http://schemas.microsoft.com/office/drawing/2014/main" id="{71702DEF-43DD-C442-9462-2B34AFAFB0B6}"/>
              </a:ext>
            </a:extLst>
          </p:cNvPr>
          <p:cNvSpPr>
            <a:spLocks noGrp="1" noChangeArrowheads="1"/>
          </p:cNvSpPr>
          <p:nvPr>
            <p:ph type="title"/>
          </p:nvPr>
        </p:nvSpPr>
        <p:spPr/>
        <p:txBody>
          <a:bodyPr/>
          <a:lstStyle/>
          <a:p>
            <a:pPr eaLnBrk="1" hangingPunct="1"/>
            <a:r>
              <a:rPr lang="en-US" altLang="en-US" sz="3400"/>
              <a:t>Facilitated Diffusion</a:t>
            </a:r>
          </a:p>
        </p:txBody>
      </p:sp>
      <p:sp>
        <p:nvSpPr>
          <p:cNvPr id="48131" name="Rectangle 1027" descr="Rectangle: Click to edit Master text styles&#13;&#10;Second level&#13;&#10;Third level&#13;&#10;Fourth level&#13;&#10;Fifth level">
            <a:extLst>
              <a:ext uri="{FF2B5EF4-FFF2-40B4-BE49-F238E27FC236}">
                <a16:creationId xmlns:a16="http://schemas.microsoft.com/office/drawing/2014/main" id="{E1DF7EFD-C392-744D-8979-1206FE9EA75A}"/>
              </a:ext>
            </a:extLst>
          </p:cNvPr>
          <p:cNvSpPr>
            <a:spLocks noGrp="1" noChangeArrowheads="1"/>
          </p:cNvSpPr>
          <p:nvPr>
            <p:ph type="body" idx="1"/>
          </p:nvPr>
        </p:nvSpPr>
        <p:spPr>
          <a:xfrm>
            <a:off x="838200" y="1371600"/>
            <a:ext cx="8077200" cy="1828800"/>
          </a:xfrm>
        </p:spPr>
        <p:txBody>
          <a:bodyPr/>
          <a:lstStyle/>
          <a:p>
            <a:pPr eaLnBrk="1" hangingPunct="1">
              <a:buClrTx/>
            </a:pPr>
            <a:r>
              <a:rPr lang="en-US" altLang="en-US" sz="2600" dirty="0"/>
              <a:t>Globular proteins act as doors in membrane</a:t>
            </a:r>
            <a:endParaRPr lang="en-US" altLang="en-US" sz="2400" dirty="0"/>
          </a:p>
          <a:p>
            <a:pPr lvl="1" eaLnBrk="1" hangingPunct="1">
              <a:buClrTx/>
            </a:pPr>
            <a:r>
              <a:rPr lang="en-US" altLang="en-US" sz="2400" dirty="0">
                <a:ea typeface="ＭＳ Ｐゴシック" panose="020B0600070205080204" pitchFamily="34" charset="-128"/>
              </a:rPr>
              <a:t>channels to move specific molecules through cell membrane</a:t>
            </a:r>
            <a:endParaRPr lang="en-US" altLang="en-US" sz="2200" dirty="0">
              <a:ea typeface="ＭＳ Ｐゴシック" panose="020B0600070205080204" pitchFamily="34" charset="-128"/>
            </a:endParaRPr>
          </a:p>
        </p:txBody>
      </p:sp>
      <p:pic>
        <p:nvPicPr>
          <p:cNvPr id="48132" name="Picture 1028">
            <a:extLst>
              <a:ext uri="{FF2B5EF4-FFF2-40B4-BE49-F238E27FC236}">
                <a16:creationId xmlns:a16="http://schemas.microsoft.com/office/drawing/2014/main" id="{B9DB5586-0DD2-3E43-831C-FBE3DCF49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416" t="3819" b="13559"/>
          <a:stretch>
            <a:fillRect/>
          </a:stretch>
        </p:blipFill>
        <p:spPr bwMode="auto">
          <a:xfrm>
            <a:off x="685800" y="3038475"/>
            <a:ext cx="27543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029">
            <a:extLst>
              <a:ext uri="{FF2B5EF4-FFF2-40B4-BE49-F238E27FC236}">
                <a16:creationId xmlns:a16="http://schemas.microsoft.com/office/drawing/2014/main" id="{D7A5F21A-4AEC-2D42-BF30-4F74D4B4E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660" b="14122"/>
          <a:stretch>
            <a:fillRect/>
          </a:stretch>
        </p:blipFill>
        <p:spPr bwMode="auto">
          <a:xfrm>
            <a:off x="4875213" y="3267075"/>
            <a:ext cx="411638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AutoShape 1030">
            <a:extLst>
              <a:ext uri="{FF2B5EF4-FFF2-40B4-BE49-F238E27FC236}">
                <a16:creationId xmlns:a16="http://schemas.microsoft.com/office/drawing/2014/main" id="{81FFD432-EBC2-6146-88B6-BB6E95255DBA}"/>
              </a:ext>
            </a:extLst>
          </p:cNvPr>
          <p:cNvSpPr>
            <a:spLocks noChangeArrowheads="1"/>
          </p:cNvSpPr>
          <p:nvPr/>
        </p:nvSpPr>
        <p:spPr bwMode="auto">
          <a:xfrm>
            <a:off x="3657600" y="4495800"/>
            <a:ext cx="1066800" cy="381000"/>
          </a:xfrm>
          <a:prstGeom prst="chevron">
            <a:avLst>
              <a:gd name="adj" fmla="val 70000"/>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9431" name="Rectangle 1031">
            <a:extLst>
              <a:ext uri="{FF2B5EF4-FFF2-40B4-BE49-F238E27FC236}">
                <a16:creationId xmlns:a16="http://schemas.microsoft.com/office/drawing/2014/main" id="{1CDED96A-A904-BC46-98BA-A33467DCC4BD}"/>
              </a:ext>
            </a:extLst>
          </p:cNvPr>
          <p:cNvSpPr>
            <a:spLocks noChangeArrowheads="1"/>
          </p:cNvSpPr>
          <p:nvPr/>
        </p:nvSpPr>
        <p:spPr bwMode="auto">
          <a:xfrm>
            <a:off x="5697538" y="6067425"/>
            <a:ext cx="2532062" cy="4095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600" b="1">
                <a:solidFill>
                  <a:schemeClr val="tx2"/>
                </a:solidFill>
              </a:rPr>
              <a:t>“The Bouncer”</a:t>
            </a:r>
            <a:endParaRPr lang="en-US" altLang="en-US" sz="3000" b="1">
              <a:solidFill>
                <a:schemeClr val="tx2"/>
              </a:solidFill>
            </a:endParaRPr>
          </a:p>
        </p:txBody>
      </p:sp>
      <p:sp>
        <p:nvSpPr>
          <p:cNvPr id="48136" name="Rectangle 1032">
            <a:extLst>
              <a:ext uri="{FF2B5EF4-FFF2-40B4-BE49-F238E27FC236}">
                <a16:creationId xmlns:a16="http://schemas.microsoft.com/office/drawing/2014/main" id="{85FE8BF1-C4C2-624F-AD42-C95773070A5E}"/>
              </a:ext>
            </a:extLst>
          </p:cNvPr>
          <p:cNvSpPr>
            <a:spLocks noChangeArrowheads="1"/>
          </p:cNvSpPr>
          <p:nvPr/>
        </p:nvSpPr>
        <p:spPr bwMode="auto">
          <a:xfrm>
            <a:off x="4800600" y="27432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chemeClr val="tx2"/>
                </a:solidFill>
              </a:rPr>
              <a:t>open channel = fast transport</a:t>
            </a:r>
            <a:endParaRPr lang="en-US" altLang="en-US" sz="2800" b="1">
              <a:solidFill>
                <a:srgbClr val="0F116A"/>
              </a:solidFill>
            </a:endParaRPr>
          </a:p>
        </p:txBody>
      </p:sp>
      <p:sp>
        <p:nvSpPr>
          <p:cNvPr id="48137" name="Rectangle 1033">
            <a:extLst>
              <a:ext uri="{FF2B5EF4-FFF2-40B4-BE49-F238E27FC236}">
                <a16:creationId xmlns:a16="http://schemas.microsoft.com/office/drawing/2014/main" id="{C258800E-B8FE-5941-8886-F8F630DDA95D}"/>
              </a:ext>
            </a:extLst>
          </p:cNvPr>
          <p:cNvSpPr>
            <a:spLocks noChangeArrowheads="1"/>
          </p:cNvSpPr>
          <p:nvPr/>
        </p:nvSpPr>
        <p:spPr bwMode="auto">
          <a:xfrm>
            <a:off x="4800600" y="3124200"/>
            <a:ext cx="720725" cy="3365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CC0000"/>
                </a:solidFill>
              </a:rPr>
              <a:t>high</a:t>
            </a:r>
            <a:endParaRPr lang="en-US" altLang="en-US" sz="2800" b="1">
              <a:solidFill>
                <a:srgbClr val="CC0000"/>
              </a:solidFill>
            </a:endParaRPr>
          </a:p>
        </p:txBody>
      </p:sp>
      <p:sp>
        <p:nvSpPr>
          <p:cNvPr id="48138" name="Rectangle 1034">
            <a:extLst>
              <a:ext uri="{FF2B5EF4-FFF2-40B4-BE49-F238E27FC236}">
                <a16:creationId xmlns:a16="http://schemas.microsoft.com/office/drawing/2014/main" id="{EE8809CC-9896-2049-8345-24467F316D14}"/>
              </a:ext>
            </a:extLst>
          </p:cNvPr>
          <p:cNvSpPr>
            <a:spLocks noChangeArrowheads="1"/>
          </p:cNvSpPr>
          <p:nvPr/>
        </p:nvSpPr>
        <p:spPr bwMode="auto">
          <a:xfrm>
            <a:off x="4857750" y="5791200"/>
            <a:ext cx="608013" cy="3365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CC0000"/>
                </a:solidFill>
              </a:rPr>
              <a:t>low</a:t>
            </a:r>
            <a:endParaRPr lang="en-US" altLang="en-US" sz="28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9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35">
            <a:extLst>
              <a:ext uri="{FF2B5EF4-FFF2-40B4-BE49-F238E27FC236}">
                <a16:creationId xmlns:a16="http://schemas.microsoft.com/office/drawing/2014/main" id="{E6E1B3C8-8767-B14D-800F-88678A60C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660" b="14122"/>
          <a:stretch>
            <a:fillRect/>
          </a:stretch>
        </p:blipFill>
        <p:spPr bwMode="auto">
          <a:xfrm>
            <a:off x="4953000" y="3276600"/>
            <a:ext cx="3962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026">
            <a:extLst>
              <a:ext uri="{FF2B5EF4-FFF2-40B4-BE49-F238E27FC236}">
                <a16:creationId xmlns:a16="http://schemas.microsoft.com/office/drawing/2014/main" id="{35C85FA1-772C-AF46-AABC-ADC456E70D0E}"/>
              </a:ext>
            </a:extLst>
          </p:cNvPr>
          <p:cNvSpPr>
            <a:spLocks noGrp="1" noChangeArrowheads="1"/>
          </p:cNvSpPr>
          <p:nvPr>
            <p:ph type="title"/>
          </p:nvPr>
        </p:nvSpPr>
        <p:spPr/>
        <p:txBody>
          <a:bodyPr/>
          <a:lstStyle/>
          <a:p>
            <a:pPr eaLnBrk="1" hangingPunct="1"/>
            <a:r>
              <a:rPr lang="en-US" altLang="en-US" sz="3400"/>
              <a:t>Active Transport</a:t>
            </a:r>
          </a:p>
        </p:txBody>
      </p:sp>
      <p:pic>
        <p:nvPicPr>
          <p:cNvPr id="50180" name="Picture 1028">
            <a:extLst>
              <a:ext uri="{FF2B5EF4-FFF2-40B4-BE49-F238E27FC236}">
                <a16:creationId xmlns:a16="http://schemas.microsoft.com/office/drawing/2014/main" id="{55D1ECA7-F64E-2C4E-B2D0-9DF115A42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416" t="3819" b="13559"/>
          <a:stretch>
            <a:fillRect/>
          </a:stretch>
        </p:blipFill>
        <p:spPr bwMode="auto">
          <a:xfrm>
            <a:off x="685800" y="3038475"/>
            <a:ext cx="27543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AutoShape 1030">
            <a:extLst>
              <a:ext uri="{FF2B5EF4-FFF2-40B4-BE49-F238E27FC236}">
                <a16:creationId xmlns:a16="http://schemas.microsoft.com/office/drawing/2014/main" id="{18E69E81-1B5F-8F4D-929E-B1A295FEFC0B}"/>
              </a:ext>
            </a:extLst>
          </p:cNvPr>
          <p:cNvSpPr>
            <a:spLocks noChangeArrowheads="1"/>
          </p:cNvSpPr>
          <p:nvPr/>
        </p:nvSpPr>
        <p:spPr bwMode="auto">
          <a:xfrm>
            <a:off x="3657600" y="4495800"/>
            <a:ext cx="1066800" cy="381000"/>
          </a:xfrm>
          <a:prstGeom prst="chevron">
            <a:avLst>
              <a:gd name="adj" fmla="val 70000"/>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7079" name="Rectangle 1031">
            <a:extLst>
              <a:ext uri="{FF2B5EF4-FFF2-40B4-BE49-F238E27FC236}">
                <a16:creationId xmlns:a16="http://schemas.microsoft.com/office/drawing/2014/main" id="{8E5C235A-19D6-E946-ADE5-5E5F3A52E572}"/>
              </a:ext>
            </a:extLst>
          </p:cNvPr>
          <p:cNvSpPr>
            <a:spLocks noChangeArrowheads="1"/>
          </p:cNvSpPr>
          <p:nvPr/>
        </p:nvSpPr>
        <p:spPr bwMode="auto">
          <a:xfrm>
            <a:off x="5645150" y="6067425"/>
            <a:ext cx="2643188" cy="4095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600" b="1">
                <a:solidFill>
                  <a:schemeClr val="tx2"/>
                </a:solidFill>
              </a:rPr>
              <a:t>“The Doorman”</a:t>
            </a:r>
            <a:endParaRPr lang="en-US" altLang="en-US" sz="3000" b="1">
              <a:solidFill>
                <a:schemeClr val="tx2"/>
              </a:solidFill>
            </a:endParaRPr>
          </a:p>
        </p:txBody>
      </p:sp>
      <p:sp>
        <p:nvSpPr>
          <p:cNvPr id="50183" name="Rectangle 1032">
            <a:extLst>
              <a:ext uri="{FF2B5EF4-FFF2-40B4-BE49-F238E27FC236}">
                <a16:creationId xmlns:a16="http://schemas.microsoft.com/office/drawing/2014/main" id="{732E3F73-3C58-DC42-B9C1-F71480386FE6}"/>
              </a:ext>
            </a:extLst>
          </p:cNvPr>
          <p:cNvSpPr>
            <a:spLocks noChangeArrowheads="1"/>
          </p:cNvSpPr>
          <p:nvPr/>
        </p:nvSpPr>
        <p:spPr bwMode="auto">
          <a:xfrm>
            <a:off x="5562600" y="29718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chemeClr val="tx2"/>
                </a:solidFill>
              </a:rPr>
              <a:t>conformational change</a:t>
            </a:r>
            <a:endParaRPr lang="en-US" altLang="en-US" sz="2800" b="1">
              <a:solidFill>
                <a:srgbClr val="0F116A"/>
              </a:solidFill>
            </a:endParaRPr>
          </a:p>
        </p:txBody>
      </p:sp>
      <p:sp>
        <p:nvSpPr>
          <p:cNvPr id="50184" name="Rectangle 1033">
            <a:extLst>
              <a:ext uri="{FF2B5EF4-FFF2-40B4-BE49-F238E27FC236}">
                <a16:creationId xmlns:a16="http://schemas.microsoft.com/office/drawing/2014/main" id="{7F7C2015-E4B0-2E4F-90EE-406D5527F9EB}"/>
              </a:ext>
            </a:extLst>
          </p:cNvPr>
          <p:cNvSpPr>
            <a:spLocks noChangeArrowheads="1"/>
          </p:cNvSpPr>
          <p:nvPr/>
        </p:nvSpPr>
        <p:spPr bwMode="auto">
          <a:xfrm>
            <a:off x="4857750" y="3124200"/>
            <a:ext cx="608013" cy="3365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CC0000"/>
                </a:solidFill>
              </a:rPr>
              <a:t>low</a:t>
            </a:r>
            <a:endParaRPr lang="en-US" altLang="en-US" sz="2800" b="1">
              <a:solidFill>
                <a:srgbClr val="CC0000"/>
              </a:solidFill>
            </a:endParaRPr>
          </a:p>
        </p:txBody>
      </p:sp>
      <p:sp>
        <p:nvSpPr>
          <p:cNvPr id="50185" name="Rectangle 1034">
            <a:extLst>
              <a:ext uri="{FF2B5EF4-FFF2-40B4-BE49-F238E27FC236}">
                <a16:creationId xmlns:a16="http://schemas.microsoft.com/office/drawing/2014/main" id="{6C6E2464-5F67-0448-B67B-F6A7CFFA817E}"/>
              </a:ext>
            </a:extLst>
          </p:cNvPr>
          <p:cNvSpPr>
            <a:spLocks noChangeArrowheads="1"/>
          </p:cNvSpPr>
          <p:nvPr/>
        </p:nvSpPr>
        <p:spPr bwMode="auto">
          <a:xfrm>
            <a:off x="4802188" y="5791200"/>
            <a:ext cx="720725" cy="3365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CC0000"/>
                </a:solidFill>
              </a:rPr>
              <a:t>high</a:t>
            </a:r>
            <a:endParaRPr lang="en-US" altLang="en-US" sz="2800" b="1">
              <a:solidFill>
                <a:srgbClr val="CC0000"/>
              </a:solidFill>
            </a:endParaRPr>
          </a:p>
        </p:txBody>
      </p:sp>
      <p:sp>
        <p:nvSpPr>
          <p:cNvPr id="50186" name="Rectangle 1038" descr="Rectangle: Click to edit Master text styles&#13;&#10;Second level&#13;&#10;Third level&#13;&#10;Fourth level&#13;&#10;Fifth level">
            <a:extLst>
              <a:ext uri="{FF2B5EF4-FFF2-40B4-BE49-F238E27FC236}">
                <a16:creationId xmlns:a16="http://schemas.microsoft.com/office/drawing/2014/main" id="{B9C10434-FE31-A441-9378-430D1F934090}"/>
              </a:ext>
            </a:extLst>
          </p:cNvPr>
          <p:cNvSpPr>
            <a:spLocks noGrp="1" noChangeArrowheads="1"/>
          </p:cNvSpPr>
          <p:nvPr>
            <p:ph type="body" idx="1"/>
          </p:nvPr>
        </p:nvSpPr>
        <p:spPr>
          <a:xfrm>
            <a:off x="838200" y="1371600"/>
            <a:ext cx="7772400" cy="1676400"/>
          </a:xfrm>
          <a:noFill/>
        </p:spPr>
        <p:txBody>
          <a:bodyPr/>
          <a:lstStyle/>
          <a:p>
            <a:pPr eaLnBrk="1" hangingPunct="1">
              <a:buClrTx/>
            </a:pPr>
            <a:r>
              <a:rPr lang="en-US" altLang="en-US" sz="2200" dirty="0"/>
              <a:t>Globular proteins act as ferry for specific molecules</a:t>
            </a:r>
            <a:endParaRPr lang="en-US" altLang="en-US" sz="2000" dirty="0"/>
          </a:p>
          <a:p>
            <a:pPr lvl="1" eaLnBrk="1" hangingPunct="1">
              <a:buClrTx/>
            </a:pPr>
            <a:r>
              <a:rPr lang="en-US" altLang="en-US" sz="2000" dirty="0">
                <a:ea typeface="ＭＳ Ｐゴシック" panose="020B0600070205080204" pitchFamily="34" charset="-128"/>
              </a:rPr>
              <a:t>shape change transports solute from one side of membrane to other </a:t>
            </a:r>
            <a:r>
              <a:rPr lang="en-US" altLang="en-US" sz="2000" dirty="0">
                <a:ea typeface="ＭＳ Ｐゴシック" panose="020B0600070205080204" pitchFamily="34" charset="-128"/>
                <a:sym typeface="Symbol" pitchFamily="2" charset="2"/>
              </a:rPr>
              <a:t> protein “pump”</a:t>
            </a:r>
            <a:endParaRPr lang="en-US" altLang="en-US" sz="2000" dirty="0">
              <a:ea typeface="ＭＳ Ｐゴシック" panose="020B0600070205080204" pitchFamily="34" charset="-128"/>
            </a:endParaRPr>
          </a:p>
          <a:p>
            <a:pPr lvl="1" eaLnBrk="1" hangingPunct="1">
              <a:buClrTx/>
            </a:pPr>
            <a:r>
              <a:rPr lang="en-US" altLang="en-US" sz="2000" dirty="0">
                <a:ea typeface="ＭＳ Ｐゴシック" panose="020B0600070205080204" pitchFamily="34" charset="-128"/>
              </a:rPr>
              <a:t>“costs”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87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93BD127-BCA2-4E4D-8E1A-2C991D332BB9}"/>
              </a:ext>
            </a:extLst>
          </p:cNvPr>
          <p:cNvSpPr>
            <a:spLocks noGrp="1" noChangeArrowheads="1"/>
          </p:cNvSpPr>
          <p:nvPr>
            <p:ph type="title"/>
          </p:nvPr>
        </p:nvSpPr>
        <p:spPr/>
        <p:txBody>
          <a:bodyPr/>
          <a:lstStyle/>
          <a:p>
            <a:pPr eaLnBrk="1" hangingPunct="1"/>
            <a:r>
              <a:rPr lang="en-US" altLang="en-US"/>
              <a:t>Getting through cell membrane</a:t>
            </a:r>
          </a:p>
        </p:txBody>
      </p:sp>
      <p:sp>
        <p:nvSpPr>
          <p:cNvPr id="52227" name="Rectangle 3" descr="Rectangle: Click to edit Master text styles&#13;&#10;Second level&#13;&#10;Third level&#13;&#10;Fourth level&#13;&#10;Fifth level">
            <a:extLst>
              <a:ext uri="{FF2B5EF4-FFF2-40B4-BE49-F238E27FC236}">
                <a16:creationId xmlns:a16="http://schemas.microsoft.com/office/drawing/2014/main" id="{0D093EFD-F45D-D642-8A68-DF796D89C3EE}"/>
              </a:ext>
            </a:extLst>
          </p:cNvPr>
          <p:cNvSpPr>
            <a:spLocks noGrp="1" noChangeArrowheads="1"/>
          </p:cNvSpPr>
          <p:nvPr>
            <p:ph type="body" idx="1"/>
          </p:nvPr>
        </p:nvSpPr>
        <p:spPr>
          <a:xfrm>
            <a:off x="838200" y="1371600"/>
            <a:ext cx="7772400" cy="5257800"/>
          </a:xfrm>
        </p:spPr>
        <p:txBody>
          <a:bodyPr/>
          <a:lstStyle/>
          <a:p>
            <a:pPr eaLnBrk="1" hangingPunct="1">
              <a:lnSpc>
                <a:spcPct val="90000"/>
              </a:lnSpc>
            </a:pPr>
            <a:r>
              <a:rPr lang="en-US" altLang="en-US" sz="2600" dirty="0"/>
              <a:t>Passive transport</a:t>
            </a:r>
          </a:p>
          <a:p>
            <a:pPr lvl="1" eaLnBrk="1" hangingPunct="1">
              <a:lnSpc>
                <a:spcPct val="90000"/>
              </a:lnSpc>
            </a:pPr>
            <a:r>
              <a:rPr lang="en-US" altLang="en-US" sz="2400" dirty="0">
                <a:ea typeface="ＭＳ Ｐゴシック" panose="020B0600070205080204" pitchFamily="34" charset="-128"/>
              </a:rPr>
              <a:t>diffusion of hydrophobic (lipids) molecules</a:t>
            </a:r>
          </a:p>
          <a:p>
            <a:pPr marL="1085850" lvl="2" eaLnBrk="1" hangingPunct="1">
              <a:lnSpc>
                <a:spcPct val="90000"/>
              </a:lnSpc>
            </a:pPr>
            <a:r>
              <a:rPr lang="en-US" altLang="en-US" sz="2000" dirty="0">
                <a:ea typeface="ＭＳ Ｐゴシック" panose="020B0600070205080204" pitchFamily="34" charset="-128"/>
              </a:rPr>
              <a:t>high </a:t>
            </a:r>
            <a:r>
              <a:rPr lang="en-US" altLang="en-US" sz="2000" dirty="0">
                <a:ea typeface="ＭＳ Ｐゴシック" panose="020B0600070205080204" pitchFamily="34" charset="-128"/>
                <a:sym typeface="Symbol" pitchFamily="2" charset="2"/>
              </a:rPr>
              <a:t> </a:t>
            </a:r>
            <a:r>
              <a:rPr lang="en-US" altLang="en-US" sz="2000" dirty="0">
                <a:ea typeface="ＭＳ Ｐゴシック" panose="020B0600070205080204" pitchFamily="34" charset="-128"/>
              </a:rPr>
              <a:t>low concentration gradient</a:t>
            </a:r>
          </a:p>
          <a:p>
            <a:pPr eaLnBrk="1" hangingPunct="1">
              <a:lnSpc>
                <a:spcPct val="90000"/>
              </a:lnSpc>
            </a:pPr>
            <a:r>
              <a:rPr lang="en-US" altLang="en-US" sz="2600" dirty="0"/>
              <a:t>Facilitated transport</a:t>
            </a:r>
          </a:p>
          <a:p>
            <a:pPr lvl="1" eaLnBrk="1" hangingPunct="1">
              <a:lnSpc>
                <a:spcPct val="90000"/>
              </a:lnSpc>
            </a:pPr>
            <a:r>
              <a:rPr lang="en-US" altLang="en-US" sz="2400" dirty="0">
                <a:ea typeface="ＭＳ Ｐゴシック" panose="020B0600070205080204" pitchFamily="34" charset="-128"/>
              </a:rPr>
              <a:t>diffusion of hydrophilic molecules</a:t>
            </a:r>
          </a:p>
          <a:p>
            <a:pPr lvl="1" eaLnBrk="1" hangingPunct="1">
              <a:lnSpc>
                <a:spcPct val="90000"/>
              </a:lnSpc>
            </a:pPr>
            <a:r>
              <a:rPr lang="en-US" altLang="en-US" sz="2400" dirty="0">
                <a:ea typeface="ＭＳ Ｐゴシック" panose="020B0600070205080204" pitchFamily="34" charset="-128"/>
              </a:rPr>
              <a:t>through a </a:t>
            </a:r>
            <a:r>
              <a:rPr lang="en-US" altLang="en-US" sz="2400" u="sng" dirty="0">
                <a:solidFill>
                  <a:schemeClr val="tx2"/>
                </a:solidFill>
                <a:ea typeface="ＭＳ Ｐゴシック" panose="020B0600070205080204" pitchFamily="34" charset="-128"/>
              </a:rPr>
              <a:t>protein channel</a:t>
            </a:r>
            <a:endParaRPr lang="en-US" altLang="en-US" sz="2400" dirty="0">
              <a:ea typeface="ＭＳ Ｐゴシック" panose="020B0600070205080204" pitchFamily="34" charset="-128"/>
            </a:endParaRPr>
          </a:p>
          <a:p>
            <a:pPr marL="1085850" lvl="2" eaLnBrk="1" hangingPunct="1">
              <a:lnSpc>
                <a:spcPct val="90000"/>
              </a:lnSpc>
            </a:pPr>
            <a:r>
              <a:rPr lang="en-US" altLang="en-US" sz="2000" dirty="0">
                <a:ea typeface="ＭＳ Ｐゴシック" panose="020B0600070205080204" pitchFamily="34" charset="-128"/>
              </a:rPr>
              <a:t>high </a:t>
            </a:r>
            <a:r>
              <a:rPr lang="en-US" altLang="en-US" sz="2000" dirty="0">
                <a:ea typeface="ＭＳ Ｐゴシック" panose="020B0600070205080204" pitchFamily="34" charset="-128"/>
                <a:sym typeface="Symbol" pitchFamily="2" charset="2"/>
              </a:rPr>
              <a:t> </a:t>
            </a:r>
            <a:r>
              <a:rPr lang="en-US" altLang="en-US" sz="2000" dirty="0">
                <a:ea typeface="ＭＳ Ｐゴシック" panose="020B0600070205080204" pitchFamily="34" charset="-128"/>
              </a:rPr>
              <a:t>low concentration gradient</a:t>
            </a:r>
          </a:p>
          <a:p>
            <a:pPr eaLnBrk="1" hangingPunct="1">
              <a:lnSpc>
                <a:spcPct val="90000"/>
              </a:lnSpc>
            </a:pPr>
            <a:r>
              <a:rPr lang="en-US" altLang="en-US" sz="2600" dirty="0"/>
              <a:t>Active transport</a:t>
            </a:r>
          </a:p>
          <a:p>
            <a:pPr lvl="1" eaLnBrk="1" hangingPunct="1">
              <a:lnSpc>
                <a:spcPct val="90000"/>
              </a:lnSpc>
            </a:pPr>
            <a:r>
              <a:rPr lang="en-US" altLang="en-US" sz="2400" dirty="0">
                <a:ea typeface="ＭＳ Ｐゴシック" panose="020B0600070205080204" pitchFamily="34" charset="-128"/>
              </a:rPr>
              <a:t>diffusion against concentration gradient</a:t>
            </a:r>
          </a:p>
          <a:p>
            <a:pPr marL="1085850" lvl="2" eaLnBrk="1" hangingPunct="1">
              <a:lnSpc>
                <a:spcPct val="90000"/>
              </a:lnSpc>
            </a:pPr>
            <a:r>
              <a:rPr lang="en-US" altLang="en-US" sz="2000" dirty="0">
                <a:ea typeface="ＭＳ Ｐゴシック" panose="020B0600070205080204" pitchFamily="34" charset="-128"/>
              </a:rPr>
              <a:t>low </a:t>
            </a:r>
            <a:r>
              <a:rPr lang="en-US" altLang="en-US" sz="2000" dirty="0">
                <a:ea typeface="ＭＳ Ｐゴシック" panose="020B0600070205080204" pitchFamily="34" charset="-128"/>
                <a:sym typeface="Symbol" pitchFamily="2" charset="2"/>
              </a:rPr>
              <a:t> </a:t>
            </a:r>
            <a:r>
              <a:rPr lang="en-US" altLang="en-US" sz="2000" dirty="0">
                <a:ea typeface="ＭＳ Ｐゴシック" panose="020B0600070205080204" pitchFamily="34" charset="-128"/>
              </a:rPr>
              <a:t>high</a:t>
            </a:r>
          </a:p>
          <a:p>
            <a:pPr lvl="1" eaLnBrk="1" hangingPunct="1">
              <a:lnSpc>
                <a:spcPct val="90000"/>
              </a:lnSpc>
            </a:pPr>
            <a:r>
              <a:rPr lang="en-US" altLang="en-US" sz="2400" dirty="0">
                <a:ea typeface="ＭＳ Ｐゴシック" panose="020B0600070205080204" pitchFamily="34" charset="-128"/>
              </a:rPr>
              <a:t>uses a </a:t>
            </a:r>
            <a:r>
              <a:rPr lang="en-US" altLang="en-US" sz="2400" u="sng" dirty="0">
                <a:solidFill>
                  <a:schemeClr val="tx2"/>
                </a:solidFill>
                <a:ea typeface="ＭＳ Ｐゴシック" panose="020B0600070205080204" pitchFamily="34" charset="-128"/>
              </a:rPr>
              <a:t>protein pump</a:t>
            </a:r>
            <a:endParaRPr lang="en-US" altLang="en-US" sz="2400" dirty="0">
              <a:ea typeface="ＭＳ Ｐゴシック" panose="020B0600070205080204" pitchFamily="34" charset="-128"/>
            </a:endParaRPr>
          </a:p>
          <a:p>
            <a:pPr lvl="1" eaLnBrk="1" hangingPunct="1">
              <a:lnSpc>
                <a:spcPct val="90000"/>
              </a:lnSpc>
            </a:pPr>
            <a:r>
              <a:rPr lang="en-US" altLang="en-US" sz="2400" dirty="0">
                <a:ea typeface="ＭＳ Ｐゴシック" panose="020B0600070205080204" pitchFamily="34" charset="-128"/>
              </a:rPr>
              <a:t>requires ATP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F1FDC06-D6BB-8C4A-A932-B896380E898C}"/>
              </a:ext>
            </a:extLst>
          </p:cNvPr>
          <p:cNvSpPr>
            <a:spLocks noGrp="1" noChangeArrowheads="1"/>
          </p:cNvSpPr>
          <p:nvPr>
            <p:ph type="title"/>
          </p:nvPr>
        </p:nvSpPr>
        <p:spPr/>
        <p:txBody>
          <a:bodyPr/>
          <a:lstStyle/>
          <a:p>
            <a:pPr eaLnBrk="1" hangingPunct="1"/>
            <a:r>
              <a:rPr lang="en-US" altLang="en-US"/>
              <a:t>Diffusion</a:t>
            </a:r>
          </a:p>
        </p:txBody>
      </p:sp>
      <p:sp>
        <p:nvSpPr>
          <p:cNvPr id="17411" name="Rectangle 3" descr="Rectangle: Click to edit Master text styles&#13;&#10;Second level&#13;&#10;Third level&#13;&#10;Fourth level&#13;&#10;Fifth level">
            <a:extLst>
              <a:ext uri="{FF2B5EF4-FFF2-40B4-BE49-F238E27FC236}">
                <a16:creationId xmlns:a16="http://schemas.microsoft.com/office/drawing/2014/main" id="{FE621A84-A1C4-5244-A385-6F8700FD6A3D}"/>
              </a:ext>
            </a:extLst>
          </p:cNvPr>
          <p:cNvSpPr>
            <a:spLocks noGrp="1" noChangeArrowheads="1"/>
          </p:cNvSpPr>
          <p:nvPr>
            <p:ph type="body" idx="1"/>
          </p:nvPr>
        </p:nvSpPr>
        <p:spPr/>
        <p:txBody>
          <a:bodyPr/>
          <a:lstStyle/>
          <a:p>
            <a:pPr eaLnBrk="1" hangingPunct="1"/>
            <a:r>
              <a:rPr lang="en-US" altLang="en-US" u="sng" dirty="0">
                <a:solidFill>
                  <a:schemeClr val="tx2"/>
                </a:solidFill>
              </a:rPr>
              <a:t>2nd Law of Thermodynamics</a:t>
            </a:r>
            <a:r>
              <a:rPr lang="en-US" altLang="en-US" dirty="0"/>
              <a:t> </a:t>
            </a:r>
            <a:br>
              <a:rPr lang="en-US" altLang="en-US" dirty="0"/>
            </a:br>
            <a:r>
              <a:rPr lang="en-US" altLang="en-US" dirty="0"/>
              <a:t>governs biological systems</a:t>
            </a:r>
          </a:p>
          <a:p>
            <a:pPr lvl="1" eaLnBrk="1" hangingPunct="1"/>
            <a:r>
              <a:rPr lang="en-US" altLang="en-US" sz="2600" dirty="0">
                <a:ea typeface="ＭＳ Ｐゴシック" panose="020B0600070205080204" pitchFamily="34" charset="-128"/>
              </a:rPr>
              <a:t>Universe tends towards </a:t>
            </a:r>
            <a:r>
              <a:rPr lang="en-US" altLang="en-US" sz="2600" dirty="0">
                <a:solidFill>
                  <a:schemeClr val="accent5">
                    <a:lumMod val="10000"/>
                  </a:schemeClr>
                </a:solidFill>
                <a:ea typeface="ＭＳ Ｐゴシック" panose="020B0600070205080204" pitchFamily="34" charset="-128"/>
              </a:rPr>
              <a:t>disorder</a:t>
            </a:r>
          </a:p>
        </p:txBody>
      </p:sp>
      <p:pic>
        <p:nvPicPr>
          <p:cNvPr id="17412" name="Picture 4">
            <a:extLst>
              <a:ext uri="{FF2B5EF4-FFF2-40B4-BE49-F238E27FC236}">
                <a16:creationId xmlns:a16="http://schemas.microsoft.com/office/drawing/2014/main" id="{B38BB8AA-8661-7B4D-B063-482F463D6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880"/>
          <a:stretch>
            <a:fillRect/>
          </a:stretch>
        </p:blipFill>
        <p:spPr bwMode="auto">
          <a:xfrm>
            <a:off x="914400" y="2935288"/>
            <a:ext cx="76200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descr="Rectangle: Click to edit Master text styles&#13;&#10;Second level&#13;&#10;Third level&#13;&#10;Fourth level&#13;&#10;Fifth level">
            <a:extLst>
              <a:ext uri="{FF2B5EF4-FFF2-40B4-BE49-F238E27FC236}">
                <a16:creationId xmlns:a16="http://schemas.microsoft.com/office/drawing/2014/main" id="{3E975040-9409-8443-8F8E-5EC785AC222B}"/>
              </a:ext>
            </a:extLst>
          </p:cNvPr>
          <p:cNvSpPr>
            <a:spLocks noChangeArrowheads="1"/>
          </p:cNvSpPr>
          <p:nvPr/>
        </p:nvSpPr>
        <p:spPr bwMode="auto">
          <a:xfrm>
            <a:off x="838200" y="52578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Char char="§"/>
            </a:pPr>
            <a:r>
              <a:rPr lang="en-US" altLang="en-US" sz="3000" b="1" dirty="0">
                <a:solidFill>
                  <a:srgbClr val="0F116A"/>
                </a:solidFill>
              </a:rPr>
              <a:t>Diffusion</a:t>
            </a:r>
            <a:endParaRPr lang="en-US" altLang="en-US" sz="2600" b="1" dirty="0">
              <a:solidFill>
                <a:schemeClr val="tx2"/>
              </a:solidFill>
            </a:endParaRPr>
          </a:p>
          <a:p>
            <a:pPr lvl="1" algn="l" eaLnBrk="1" hangingPunct="1">
              <a:spcBef>
                <a:spcPct val="20000"/>
              </a:spcBef>
              <a:buClr>
                <a:schemeClr val="tx1"/>
              </a:buClr>
              <a:buSzPct val="60000"/>
              <a:buFont typeface="Wingdings" pitchFamily="2" charset="2"/>
              <a:buChar char="u"/>
            </a:pPr>
            <a:r>
              <a:rPr lang="en-US" altLang="en-US" sz="2600" b="1" dirty="0"/>
              <a:t>movement from </a:t>
            </a:r>
            <a:r>
              <a:rPr lang="en-US" altLang="en-US" sz="2600" b="1" dirty="0">
                <a:solidFill>
                  <a:srgbClr val="CC0000"/>
                </a:solidFill>
              </a:rPr>
              <a:t>high</a:t>
            </a:r>
            <a:r>
              <a:rPr lang="en-US" altLang="en-US" sz="2600" b="1" dirty="0"/>
              <a:t> </a:t>
            </a:r>
            <a:r>
              <a:rPr lang="en-US" altLang="en-US" sz="2600" b="1" dirty="0">
                <a:sym typeface="Symbol" pitchFamily="2" charset="2"/>
              </a:rPr>
              <a:t></a:t>
            </a:r>
            <a:r>
              <a:rPr lang="en-US" altLang="en-US" sz="2600" b="1" dirty="0"/>
              <a:t> </a:t>
            </a:r>
            <a:r>
              <a:rPr lang="en-US" altLang="en-US" sz="2600" b="1" dirty="0">
                <a:solidFill>
                  <a:srgbClr val="CC0000"/>
                </a:solidFill>
              </a:rPr>
              <a:t>low</a:t>
            </a:r>
            <a:r>
              <a:rPr lang="en-US" altLang="en-US" sz="2600" b="1" dirty="0"/>
              <a:t> concentration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4">
            <a:extLst>
              <a:ext uri="{FF2B5EF4-FFF2-40B4-BE49-F238E27FC236}">
                <a16:creationId xmlns:a16="http://schemas.microsoft.com/office/drawing/2014/main" id="{BBB3AF29-2584-2043-AB94-B17B56C40AD1}"/>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54275" name="Rectangle 1026">
            <a:extLst>
              <a:ext uri="{FF2B5EF4-FFF2-40B4-BE49-F238E27FC236}">
                <a16:creationId xmlns:a16="http://schemas.microsoft.com/office/drawing/2014/main" id="{B2BCB995-F4FD-5A40-B4E4-5E01306AD19E}"/>
              </a:ext>
            </a:extLst>
          </p:cNvPr>
          <p:cNvSpPr>
            <a:spLocks noGrp="1" noChangeArrowheads="1"/>
          </p:cNvSpPr>
          <p:nvPr>
            <p:ph type="title"/>
          </p:nvPr>
        </p:nvSpPr>
        <p:spPr/>
        <p:txBody>
          <a:bodyPr/>
          <a:lstStyle/>
          <a:p>
            <a:pPr eaLnBrk="1" hangingPunct="1"/>
            <a:r>
              <a:rPr lang="en-US" altLang="en-US"/>
              <a:t>Facilitated diffusion</a:t>
            </a:r>
          </a:p>
        </p:txBody>
      </p:sp>
      <p:sp>
        <p:nvSpPr>
          <p:cNvPr id="54276" name="Rectangle 1027" descr="Rectangle: Click to edit Master text styles&#13;&#10;Second level&#13;&#10;Third level&#13;&#10;Fourth level&#13;&#10;Fifth level">
            <a:extLst>
              <a:ext uri="{FF2B5EF4-FFF2-40B4-BE49-F238E27FC236}">
                <a16:creationId xmlns:a16="http://schemas.microsoft.com/office/drawing/2014/main" id="{73E0B862-B6CD-BB47-BE35-806954D5CF86}"/>
              </a:ext>
            </a:extLst>
          </p:cNvPr>
          <p:cNvSpPr>
            <a:spLocks noGrp="1" noChangeArrowheads="1"/>
          </p:cNvSpPr>
          <p:nvPr>
            <p:ph type="body" idx="1"/>
          </p:nvPr>
        </p:nvSpPr>
        <p:spPr>
          <a:xfrm>
            <a:off x="685800" y="1371600"/>
            <a:ext cx="8153400" cy="4419600"/>
          </a:xfrm>
        </p:spPr>
        <p:txBody>
          <a:bodyPr/>
          <a:lstStyle/>
          <a:p>
            <a:pPr eaLnBrk="1" hangingPunct="1">
              <a:buClrTx/>
            </a:pPr>
            <a:r>
              <a:rPr lang="en-US" altLang="en-US" dirty="0"/>
              <a:t>Move from </a:t>
            </a:r>
            <a:r>
              <a:rPr lang="en-US" altLang="en-US" dirty="0">
                <a:solidFill>
                  <a:srgbClr val="CC0000"/>
                </a:solidFill>
              </a:rPr>
              <a:t>HIGH</a:t>
            </a:r>
            <a:r>
              <a:rPr lang="en-US" altLang="en-US" dirty="0"/>
              <a:t> to </a:t>
            </a:r>
            <a:r>
              <a:rPr lang="en-US" altLang="en-US" dirty="0">
                <a:solidFill>
                  <a:srgbClr val="CC0000"/>
                </a:solidFill>
              </a:rPr>
              <a:t>LOW</a:t>
            </a:r>
            <a:r>
              <a:rPr lang="en-US" altLang="en-US" dirty="0"/>
              <a:t> concentration through a </a:t>
            </a:r>
            <a:r>
              <a:rPr lang="en-US" altLang="en-US" u="sng" dirty="0">
                <a:solidFill>
                  <a:schemeClr val="tx2"/>
                </a:solidFill>
              </a:rPr>
              <a:t>protein channel</a:t>
            </a:r>
          </a:p>
          <a:p>
            <a:pPr lvl="1" eaLnBrk="1" hangingPunct="1"/>
            <a:r>
              <a:rPr lang="en-US" altLang="en-US" dirty="0">
                <a:ea typeface="ＭＳ Ｐゴシック" panose="020B0600070205080204" pitchFamily="34" charset="-128"/>
              </a:rPr>
              <a:t>passive transport</a:t>
            </a:r>
          </a:p>
          <a:p>
            <a:pPr lvl="1" eaLnBrk="1" hangingPunct="1"/>
            <a:r>
              <a:rPr lang="en-US" altLang="en-US" dirty="0">
                <a:ea typeface="ＭＳ Ｐゴシック" panose="020B0600070205080204" pitchFamily="34" charset="-128"/>
              </a:rPr>
              <a:t>no energy needed</a:t>
            </a:r>
          </a:p>
          <a:p>
            <a:pPr lvl="1" eaLnBrk="1" hangingPunct="1">
              <a:buClrTx/>
            </a:pPr>
            <a:r>
              <a:rPr lang="en-US" altLang="en-US" dirty="0">
                <a:ea typeface="ＭＳ Ｐゴシック" panose="020B0600070205080204" pitchFamily="34" charset="-128"/>
              </a:rPr>
              <a:t>facilitated = with help</a:t>
            </a:r>
          </a:p>
        </p:txBody>
      </p:sp>
      <p:pic>
        <p:nvPicPr>
          <p:cNvPr id="54277" name="Picture 1028">
            <a:extLst>
              <a:ext uri="{FF2B5EF4-FFF2-40B4-BE49-F238E27FC236}">
                <a16:creationId xmlns:a16="http://schemas.microsoft.com/office/drawing/2014/main" id="{83883783-11DB-F943-939F-8A7DAC7C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660" b="14122"/>
          <a:stretch>
            <a:fillRect/>
          </a:stretch>
        </p:blipFill>
        <p:spPr bwMode="auto">
          <a:xfrm>
            <a:off x="4876800" y="3962400"/>
            <a:ext cx="4116388"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33CB753-E0C2-E54C-9AD7-4372E03D986C}"/>
              </a:ext>
            </a:extLst>
          </p:cNvPr>
          <p:cNvSpPr>
            <a:spLocks noGrp="1" noChangeArrowheads="1"/>
          </p:cNvSpPr>
          <p:nvPr>
            <p:ph type="title"/>
          </p:nvPr>
        </p:nvSpPr>
        <p:spPr/>
        <p:txBody>
          <a:bodyPr/>
          <a:lstStyle/>
          <a:p>
            <a:pPr eaLnBrk="1" hangingPunct="1"/>
            <a:r>
              <a:rPr lang="en-US" altLang="en-US"/>
              <a:t>Gated channels</a:t>
            </a:r>
          </a:p>
        </p:txBody>
      </p:sp>
      <p:sp>
        <p:nvSpPr>
          <p:cNvPr id="56323" name="Rectangle 3" descr="Rectangle: Click to edit Master text styles&#13;&#10;Second level&#13;&#10;Third level&#13;&#10;Fourth level&#13;&#10;Fifth level">
            <a:extLst>
              <a:ext uri="{FF2B5EF4-FFF2-40B4-BE49-F238E27FC236}">
                <a16:creationId xmlns:a16="http://schemas.microsoft.com/office/drawing/2014/main" id="{7C3B543A-3673-E445-ACD4-900BA34C17D3}"/>
              </a:ext>
            </a:extLst>
          </p:cNvPr>
          <p:cNvSpPr>
            <a:spLocks noGrp="1" noChangeArrowheads="1"/>
          </p:cNvSpPr>
          <p:nvPr>
            <p:ph type="body" idx="1"/>
          </p:nvPr>
        </p:nvSpPr>
        <p:spPr>
          <a:xfrm>
            <a:off x="838200" y="1371600"/>
            <a:ext cx="7924800" cy="5181600"/>
          </a:xfrm>
        </p:spPr>
        <p:txBody>
          <a:bodyPr/>
          <a:lstStyle/>
          <a:p>
            <a:pPr eaLnBrk="1" hangingPunct="1">
              <a:buClrTx/>
            </a:pPr>
            <a:r>
              <a:rPr lang="en-US" altLang="en-US" dirty="0"/>
              <a:t>Some channel proteins open only in presence of stimulus (signal)</a:t>
            </a:r>
          </a:p>
          <a:p>
            <a:pPr lvl="1" eaLnBrk="1" hangingPunct="1">
              <a:buClrTx/>
            </a:pPr>
            <a:r>
              <a:rPr lang="en-US" altLang="en-US" dirty="0">
                <a:ea typeface="ＭＳ Ｐゴシック" panose="020B0600070205080204" pitchFamily="34" charset="-128"/>
              </a:rPr>
              <a:t>stimulus usually different from transported molecule</a:t>
            </a:r>
          </a:p>
          <a:p>
            <a:pPr lvl="2" eaLnBrk="1" hangingPunct="1"/>
            <a:r>
              <a:rPr lang="en-US" altLang="en-US" dirty="0">
                <a:solidFill>
                  <a:schemeClr val="tx2"/>
                </a:solidFill>
                <a:ea typeface="ＭＳ Ｐゴシック" panose="020B0600070205080204" pitchFamily="34" charset="-128"/>
              </a:rPr>
              <a:t>ex:</a:t>
            </a:r>
            <a:r>
              <a:rPr lang="en-US" altLang="en-US" dirty="0">
                <a:ea typeface="ＭＳ Ｐゴシック" panose="020B0600070205080204" pitchFamily="34" charset="-128"/>
              </a:rPr>
              <a:t> </a:t>
            </a:r>
            <a:r>
              <a:rPr lang="en-US" altLang="en-US" u="sng" dirty="0">
                <a:ea typeface="ＭＳ Ｐゴシック" panose="020B0600070205080204" pitchFamily="34" charset="-128"/>
              </a:rPr>
              <a:t>ion-gated channels</a:t>
            </a:r>
            <a:br>
              <a:rPr lang="en-US" altLang="en-US" dirty="0">
                <a:ea typeface="ＭＳ Ｐゴシック" panose="020B0600070205080204" pitchFamily="34" charset="-128"/>
              </a:rPr>
            </a:br>
            <a:r>
              <a:rPr lang="en-US" altLang="en-US" dirty="0">
                <a:ea typeface="ＭＳ Ｐゴシック" panose="020B0600070205080204" pitchFamily="34" charset="-128"/>
              </a:rPr>
              <a:t>when neurotransmitters bind to a specific gated channels on a neuron, these channels open = allows Na</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ions to enter nerve cell</a:t>
            </a:r>
          </a:p>
          <a:p>
            <a:pPr lvl="2" eaLnBrk="1" hangingPunct="1"/>
            <a:r>
              <a:rPr lang="en-US" altLang="en-US" dirty="0">
                <a:solidFill>
                  <a:schemeClr val="tx2"/>
                </a:solidFill>
                <a:ea typeface="ＭＳ Ｐゴシック" panose="020B0600070205080204" pitchFamily="34" charset="-128"/>
              </a:rPr>
              <a:t>ex:</a:t>
            </a:r>
            <a:r>
              <a:rPr lang="en-US" altLang="en-US" dirty="0">
                <a:ea typeface="ＭＳ Ｐゴシック" panose="020B0600070205080204" pitchFamily="34" charset="-128"/>
              </a:rPr>
              <a:t> </a:t>
            </a:r>
            <a:r>
              <a:rPr lang="en-US" altLang="en-US" u="sng" dirty="0">
                <a:ea typeface="ＭＳ Ｐゴシック" panose="020B0600070205080204" pitchFamily="34" charset="-128"/>
              </a:rPr>
              <a:t>voltage-gated channels</a:t>
            </a:r>
            <a:br>
              <a:rPr lang="en-US" altLang="en-US" dirty="0">
                <a:ea typeface="ＭＳ Ｐゴシック" panose="020B0600070205080204" pitchFamily="34" charset="-128"/>
              </a:rPr>
            </a:br>
            <a:r>
              <a:rPr lang="en-US" altLang="en-US" dirty="0">
                <a:ea typeface="ＭＳ Ｐゴシック" panose="020B0600070205080204" pitchFamily="34" charset="-128"/>
              </a:rPr>
              <a:t>change in electrical charge across nerve cell membrane opens Na</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&amp; K</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channels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4">
            <a:extLst>
              <a:ext uri="{FF2B5EF4-FFF2-40B4-BE49-F238E27FC236}">
                <a16:creationId xmlns:a16="http://schemas.microsoft.com/office/drawing/2014/main" id="{46CB1C8A-2490-D943-A627-0359F46178DC}"/>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58371" name="Rectangle 1027">
            <a:extLst>
              <a:ext uri="{FF2B5EF4-FFF2-40B4-BE49-F238E27FC236}">
                <a16:creationId xmlns:a16="http://schemas.microsoft.com/office/drawing/2014/main" id="{45E9BB6E-1540-2D4E-AF80-00CEDFC209B0}"/>
              </a:ext>
            </a:extLst>
          </p:cNvPr>
          <p:cNvSpPr>
            <a:spLocks noGrp="1" noChangeArrowheads="1"/>
          </p:cNvSpPr>
          <p:nvPr>
            <p:ph type="title"/>
          </p:nvPr>
        </p:nvSpPr>
        <p:spPr>
          <a:noFill/>
        </p:spPr>
        <p:txBody>
          <a:bodyPr/>
          <a:lstStyle/>
          <a:p>
            <a:pPr eaLnBrk="1" hangingPunct="1"/>
            <a:r>
              <a:rPr lang="en-US" altLang="en-US"/>
              <a:t>Active transport</a:t>
            </a:r>
          </a:p>
        </p:txBody>
      </p:sp>
      <p:sp>
        <p:nvSpPr>
          <p:cNvPr id="58372" name="Rectangle 1028" descr="Rectangle: Click to edit Master text styles&#13;&#10;Second level&#13;&#10;Third level&#13;&#10;Fourth level&#13;&#10;Fifth level">
            <a:extLst>
              <a:ext uri="{FF2B5EF4-FFF2-40B4-BE49-F238E27FC236}">
                <a16:creationId xmlns:a16="http://schemas.microsoft.com/office/drawing/2014/main" id="{6E428A59-B13C-574F-AD1F-54F201D1E667}"/>
              </a:ext>
            </a:extLst>
          </p:cNvPr>
          <p:cNvSpPr>
            <a:spLocks noGrp="1" noChangeArrowheads="1"/>
          </p:cNvSpPr>
          <p:nvPr>
            <p:ph type="body" idx="1"/>
          </p:nvPr>
        </p:nvSpPr>
        <p:spPr>
          <a:xfrm>
            <a:off x="838200" y="1371600"/>
            <a:ext cx="8001000" cy="3124200"/>
          </a:xfrm>
          <a:noFill/>
        </p:spPr>
        <p:txBody>
          <a:bodyPr/>
          <a:lstStyle/>
          <a:p>
            <a:pPr eaLnBrk="1" hangingPunct="1">
              <a:lnSpc>
                <a:spcPct val="90000"/>
              </a:lnSpc>
            </a:pPr>
            <a:r>
              <a:rPr lang="en-US" altLang="en-US" sz="3400" dirty="0"/>
              <a:t>Cells may need molecules to move </a:t>
            </a:r>
            <a:r>
              <a:rPr lang="en-US" altLang="en-US" sz="3400" i="1" u="sng" dirty="0">
                <a:solidFill>
                  <a:srgbClr val="CC0000"/>
                </a:solidFill>
              </a:rPr>
              <a:t>against</a:t>
            </a:r>
            <a:r>
              <a:rPr lang="en-US" altLang="en-US" sz="3400" dirty="0"/>
              <a:t> concentration situation</a:t>
            </a:r>
          </a:p>
          <a:p>
            <a:pPr lvl="1" eaLnBrk="1" hangingPunct="1">
              <a:lnSpc>
                <a:spcPct val="90000"/>
              </a:lnSpc>
            </a:pPr>
            <a:r>
              <a:rPr lang="en-US" altLang="en-US" dirty="0">
                <a:ea typeface="ＭＳ Ｐゴシック" panose="020B0600070205080204" pitchFamily="34" charset="-128"/>
              </a:rPr>
              <a:t>need to pump against concentration</a:t>
            </a:r>
          </a:p>
          <a:p>
            <a:pPr lvl="1" eaLnBrk="1" hangingPunct="1">
              <a:lnSpc>
                <a:spcPct val="90000"/>
              </a:lnSpc>
              <a:buClrTx/>
            </a:pPr>
            <a:r>
              <a:rPr lang="en-US" altLang="en-US" dirty="0">
                <a:ea typeface="ＭＳ Ｐゴシック" panose="020B0600070205080204" pitchFamily="34" charset="-128"/>
              </a:rPr>
              <a:t>protein pump</a:t>
            </a:r>
          </a:p>
          <a:p>
            <a:pPr lvl="1" eaLnBrk="1" hangingPunct="1">
              <a:lnSpc>
                <a:spcPct val="90000"/>
              </a:lnSpc>
              <a:buClrTx/>
            </a:pPr>
            <a:r>
              <a:rPr lang="en-US" altLang="en-US" dirty="0">
                <a:ea typeface="ＭＳ Ｐゴシック" panose="020B0600070205080204" pitchFamily="34" charset="-128"/>
              </a:rPr>
              <a:t>requires energy</a:t>
            </a:r>
            <a:endParaRPr lang="en-US" altLang="en-US" sz="3200" dirty="0">
              <a:ea typeface="ＭＳ Ｐゴシック" panose="020B0600070205080204" pitchFamily="34" charset="-128"/>
            </a:endParaRPr>
          </a:p>
          <a:p>
            <a:pPr lvl="2" eaLnBrk="1" hangingPunct="1">
              <a:lnSpc>
                <a:spcPct val="90000"/>
              </a:lnSpc>
            </a:pPr>
            <a:r>
              <a:rPr lang="en-US" altLang="en-US" sz="2800" dirty="0">
                <a:ea typeface="ＭＳ Ｐゴシック" panose="020B0600070205080204" pitchFamily="34" charset="-128"/>
              </a:rPr>
              <a:t>ATP</a:t>
            </a:r>
          </a:p>
        </p:txBody>
      </p:sp>
      <p:pic>
        <p:nvPicPr>
          <p:cNvPr id="58373" name="Picture 1031" descr="ATPpumA">
            <a:extLst>
              <a:ext uri="{FF2B5EF4-FFF2-40B4-BE49-F238E27FC236}">
                <a16:creationId xmlns:a16="http://schemas.microsoft.com/office/drawing/2014/main" id="{A3AE9881-6350-964E-9C18-E0BA5FA1D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16250"/>
            <a:ext cx="40386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1032">
            <a:extLst>
              <a:ext uri="{FF2B5EF4-FFF2-40B4-BE49-F238E27FC236}">
                <a16:creationId xmlns:a16="http://schemas.microsoft.com/office/drawing/2014/main" id="{ACC92312-2118-2542-8506-F1058FFF1AAF}"/>
              </a:ext>
            </a:extLst>
          </p:cNvPr>
          <p:cNvSpPr>
            <a:spLocks noChangeArrowheads="1"/>
          </p:cNvSpPr>
          <p:nvPr/>
        </p:nvSpPr>
        <p:spPr bwMode="auto">
          <a:xfrm>
            <a:off x="914400" y="5105400"/>
            <a:ext cx="3657600" cy="12827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Na+/K+ pump </a:t>
            </a:r>
            <a:br>
              <a:rPr lang="en-US" altLang="en-US" sz="2600" b="1">
                <a:solidFill>
                  <a:srgbClr val="0F116A"/>
                </a:solidFill>
              </a:rPr>
            </a:br>
            <a:r>
              <a:rPr lang="en-US" altLang="en-US" sz="2600" b="1">
                <a:solidFill>
                  <a:srgbClr val="0F116A"/>
                </a:solidFill>
              </a:rPr>
              <a:t>in nerve cell membranes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a:extLst>
              <a:ext uri="{FF2B5EF4-FFF2-40B4-BE49-F238E27FC236}">
                <a16:creationId xmlns:a16="http://schemas.microsoft.com/office/drawing/2014/main" id="{0F64C1A8-32FB-3B41-B122-4BB3A79770E8}"/>
              </a:ext>
            </a:extLst>
          </p:cNvPr>
          <p:cNvSpPr>
            <a:spLocks noGrp="1" noChangeArrowheads="1"/>
          </p:cNvSpPr>
          <p:nvPr>
            <p:ph type="title"/>
          </p:nvPr>
        </p:nvSpPr>
        <p:spPr/>
        <p:txBody>
          <a:bodyPr/>
          <a:lstStyle/>
          <a:p>
            <a:pPr eaLnBrk="1" hangingPunct="1"/>
            <a:r>
              <a:rPr lang="en-US" altLang="en-US"/>
              <a:t>Active transport</a:t>
            </a:r>
          </a:p>
        </p:txBody>
      </p:sp>
      <p:pic>
        <p:nvPicPr>
          <p:cNvPr id="60419" name="Picture 1029" descr="symport">
            <a:extLst>
              <a:ext uri="{FF2B5EF4-FFF2-40B4-BE49-F238E27FC236}">
                <a16:creationId xmlns:a16="http://schemas.microsoft.com/office/drawing/2014/main" id="{4FEE15FC-03BF-5D4F-9E60-1BB63E352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08350"/>
            <a:ext cx="428466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030">
            <a:extLst>
              <a:ext uri="{FF2B5EF4-FFF2-40B4-BE49-F238E27FC236}">
                <a16:creationId xmlns:a16="http://schemas.microsoft.com/office/drawing/2014/main" id="{D0CE192F-E0C9-BD47-8B20-E4D5D8057D43}"/>
              </a:ext>
            </a:extLst>
          </p:cNvPr>
          <p:cNvSpPr>
            <a:spLocks noChangeArrowheads="1"/>
          </p:cNvSpPr>
          <p:nvPr/>
        </p:nvSpPr>
        <p:spPr bwMode="auto">
          <a:xfrm>
            <a:off x="5880100" y="2590800"/>
            <a:ext cx="18161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using ATP</a:t>
            </a:r>
            <a:endParaRPr lang="en-US" altLang="en-US" sz="3000" b="1" u="sng">
              <a:solidFill>
                <a:schemeClr val="tx2"/>
              </a:solidFill>
            </a:endParaRPr>
          </a:p>
        </p:txBody>
      </p:sp>
      <p:sp>
        <p:nvSpPr>
          <p:cNvPr id="60421" name="AutoShape 1031">
            <a:extLst>
              <a:ext uri="{FF2B5EF4-FFF2-40B4-BE49-F238E27FC236}">
                <a16:creationId xmlns:a16="http://schemas.microsoft.com/office/drawing/2014/main" id="{7250FAE1-0679-F640-9EB1-3B7C79ADE2DD}"/>
              </a:ext>
            </a:extLst>
          </p:cNvPr>
          <p:cNvSpPr>
            <a:spLocks noChangeArrowheads="1"/>
          </p:cNvSpPr>
          <p:nvPr/>
        </p:nvSpPr>
        <p:spPr bwMode="auto">
          <a:xfrm rot="5400000">
            <a:off x="6362700" y="3422650"/>
            <a:ext cx="990600" cy="457200"/>
          </a:xfrm>
          <a:custGeom>
            <a:avLst/>
            <a:gdLst>
              <a:gd name="T0" fmla="*/ 34072513 w 21600"/>
              <a:gd name="T1" fmla="*/ 0 h 21600"/>
              <a:gd name="T2" fmla="*/ 0 w 21600"/>
              <a:gd name="T3" fmla="*/ 4838700 h 21600"/>
              <a:gd name="T4" fmla="*/ 34072513 w 21600"/>
              <a:gd name="T5" fmla="*/ 9677400 h 21600"/>
              <a:gd name="T6" fmla="*/ 45430017 w 21600"/>
              <a:gd name="T7" fmla="*/ 48387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60422" name="Picture 1032" descr="antiport">
            <a:extLst>
              <a:ext uri="{FF2B5EF4-FFF2-40B4-BE49-F238E27FC236}">
                <a16:creationId xmlns:a16="http://schemas.microsoft.com/office/drawing/2014/main" id="{BC3A21F8-DD4C-C240-B1C0-E3BDECA73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08350"/>
            <a:ext cx="42672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1035">
            <a:extLst>
              <a:ext uri="{FF2B5EF4-FFF2-40B4-BE49-F238E27FC236}">
                <a16:creationId xmlns:a16="http://schemas.microsoft.com/office/drawing/2014/main" id="{5994BFEC-7C0E-064B-9831-CC085DD2C049}"/>
              </a:ext>
            </a:extLst>
          </p:cNvPr>
          <p:cNvSpPr>
            <a:spLocks noChangeArrowheads="1"/>
          </p:cNvSpPr>
          <p:nvPr/>
        </p:nvSpPr>
        <p:spPr bwMode="auto">
          <a:xfrm>
            <a:off x="1460500" y="2590800"/>
            <a:ext cx="18161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using ATP</a:t>
            </a:r>
            <a:endParaRPr lang="en-US" altLang="en-US" sz="3000" b="1" u="sng">
              <a:solidFill>
                <a:schemeClr val="tx2"/>
              </a:solidFill>
            </a:endParaRPr>
          </a:p>
        </p:txBody>
      </p:sp>
      <p:sp>
        <p:nvSpPr>
          <p:cNvPr id="60424" name="AutoShape 1036">
            <a:extLst>
              <a:ext uri="{FF2B5EF4-FFF2-40B4-BE49-F238E27FC236}">
                <a16:creationId xmlns:a16="http://schemas.microsoft.com/office/drawing/2014/main" id="{8FACC51C-1493-DC44-903D-1B52FD2207D1}"/>
              </a:ext>
            </a:extLst>
          </p:cNvPr>
          <p:cNvSpPr>
            <a:spLocks noChangeArrowheads="1"/>
          </p:cNvSpPr>
          <p:nvPr/>
        </p:nvSpPr>
        <p:spPr bwMode="auto">
          <a:xfrm rot="5400000">
            <a:off x="1943100" y="3422650"/>
            <a:ext cx="990600" cy="457200"/>
          </a:xfrm>
          <a:custGeom>
            <a:avLst/>
            <a:gdLst>
              <a:gd name="T0" fmla="*/ 34072513 w 21600"/>
              <a:gd name="T1" fmla="*/ 0 h 21600"/>
              <a:gd name="T2" fmla="*/ 0 w 21600"/>
              <a:gd name="T3" fmla="*/ 4838700 h 21600"/>
              <a:gd name="T4" fmla="*/ 34072513 w 21600"/>
              <a:gd name="T5" fmla="*/ 9677400 h 21600"/>
              <a:gd name="T6" fmla="*/ 45430017 w 21600"/>
              <a:gd name="T7" fmla="*/ 48387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25" name="Rectangle 1037" descr="Rectangle: Click to edit Master text styles&#13;&#10;Second level&#13;&#10;Third level&#13;&#10;Fourth level&#13;&#10;Fifth level">
            <a:extLst>
              <a:ext uri="{FF2B5EF4-FFF2-40B4-BE49-F238E27FC236}">
                <a16:creationId xmlns:a16="http://schemas.microsoft.com/office/drawing/2014/main" id="{FCC18090-54A0-FE41-A820-1EB44BC189E3}"/>
              </a:ext>
            </a:extLst>
          </p:cNvPr>
          <p:cNvSpPr>
            <a:spLocks noGrp="1" noChangeArrowheads="1"/>
          </p:cNvSpPr>
          <p:nvPr>
            <p:ph type="body" idx="1"/>
          </p:nvPr>
        </p:nvSpPr>
        <p:spPr>
          <a:xfrm>
            <a:off x="838200" y="1371600"/>
            <a:ext cx="8001000" cy="1295400"/>
          </a:xfrm>
          <a:noFill/>
        </p:spPr>
        <p:txBody>
          <a:bodyPr/>
          <a:lstStyle/>
          <a:p>
            <a:pPr eaLnBrk="1" hangingPunct="1">
              <a:lnSpc>
                <a:spcPct val="90000"/>
              </a:lnSpc>
            </a:pPr>
            <a:r>
              <a:rPr lang="en-US" altLang="en-US" sz="2000" dirty="0"/>
              <a:t>Many models &amp; mechanisms</a:t>
            </a:r>
          </a:p>
          <a:p>
            <a:pPr eaLnBrk="1" hangingPunct="1">
              <a:lnSpc>
                <a:spcPct val="90000"/>
              </a:lnSpc>
            </a:pPr>
            <a:r>
              <a:rPr lang="en-US" altLang="en-US" sz="2000" dirty="0"/>
              <a:t>Na K pump: Transmembrane protein that  pumps sodium out of the cell and potassium in.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4">
            <a:extLst>
              <a:ext uri="{FF2B5EF4-FFF2-40B4-BE49-F238E27FC236}">
                <a16:creationId xmlns:a16="http://schemas.microsoft.com/office/drawing/2014/main" id="{02F8298F-B1B2-134B-BC9F-1F6F8137DB02}"/>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62467" name="Rectangle 2">
            <a:extLst>
              <a:ext uri="{FF2B5EF4-FFF2-40B4-BE49-F238E27FC236}">
                <a16:creationId xmlns:a16="http://schemas.microsoft.com/office/drawing/2014/main" id="{538CCD35-F7D1-0842-B98A-D7431B0808A6}"/>
              </a:ext>
            </a:extLst>
          </p:cNvPr>
          <p:cNvSpPr>
            <a:spLocks noGrp="1" noChangeArrowheads="1"/>
          </p:cNvSpPr>
          <p:nvPr>
            <p:ph type="title"/>
          </p:nvPr>
        </p:nvSpPr>
        <p:spPr/>
        <p:txBody>
          <a:bodyPr/>
          <a:lstStyle/>
          <a:p>
            <a:pPr eaLnBrk="1" hangingPunct="1"/>
            <a:r>
              <a:rPr lang="en-US" altLang="en-US"/>
              <a:t>Transport summary</a:t>
            </a:r>
          </a:p>
        </p:txBody>
      </p:sp>
      <p:pic>
        <p:nvPicPr>
          <p:cNvPr id="62468" name="Picture 3">
            <a:extLst>
              <a:ext uri="{FF2B5EF4-FFF2-40B4-BE49-F238E27FC236}">
                <a16:creationId xmlns:a16="http://schemas.microsoft.com/office/drawing/2014/main" id="{CF10BAB6-25BC-AC45-917A-4804FA474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39"/>
          <a:stretch>
            <a:fillRect/>
          </a:stretch>
        </p:blipFill>
        <p:spPr bwMode="auto">
          <a:xfrm>
            <a:off x="457200" y="1341438"/>
            <a:ext cx="83058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4">
            <a:extLst>
              <a:ext uri="{FF2B5EF4-FFF2-40B4-BE49-F238E27FC236}">
                <a16:creationId xmlns:a16="http://schemas.microsoft.com/office/drawing/2014/main" id="{C3A6A2AE-0E43-2140-9944-963B9EF8C680}"/>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64515" name="Rectangle 2">
            <a:extLst>
              <a:ext uri="{FF2B5EF4-FFF2-40B4-BE49-F238E27FC236}">
                <a16:creationId xmlns:a16="http://schemas.microsoft.com/office/drawing/2014/main" id="{5D492AF7-0E0B-1045-AAF3-4F4986B71CB8}"/>
              </a:ext>
            </a:extLst>
          </p:cNvPr>
          <p:cNvSpPr>
            <a:spLocks noGrp="1" noChangeArrowheads="1"/>
          </p:cNvSpPr>
          <p:nvPr>
            <p:ph type="title"/>
          </p:nvPr>
        </p:nvSpPr>
        <p:spPr/>
        <p:txBody>
          <a:bodyPr/>
          <a:lstStyle/>
          <a:p>
            <a:pPr eaLnBrk="1" hangingPunct="1"/>
            <a:r>
              <a:rPr lang="en-US" altLang="en-US"/>
              <a:t>How about large molecules?</a:t>
            </a:r>
          </a:p>
        </p:txBody>
      </p:sp>
      <p:sp>
        <p:nvSpPr>
          <p:cNvPr id="64516" name="Rectangle 3" descr="Rectangle: Click to edit Master text styles&#13;&#10;Second level&#13;&#10;Third level&#13;&#10;Fourth level&#13;&#10;Fifth level">
            <a:extLst>
              <a:ext uri="{FF2B5EF4-FFF2-40B4-BE49-F238E27FC236}">
                <a16:creationId xmlns:a16="http://schemas.microsoft.com/office/drawing/2014/main" id="{3199985C-1B15-174A-8CA9-B392B7907F71}"/>
              </a:ext>
            </a:extLst>
          </p:cNvPr>
          <p:cNvSpPr>
            <a:spLocks noGrp="1" noChangeArrowheads="1"/>
          </p:cNvSpPr>
          <p:nvPr>
            <p:ph type="body" idx="1"/>
          </p:nvPr>
        </p:nvSpPr>
        <p:spPr>
          <a:xfrm>
            <a:off x="838200" y="1371600"/>
            <a:ext cx="8153400" cy="4419600"/>
          </a:xfrm>
        </p:spPr>
        <p:txBody>
          <a:bodyPr/>
          <a:lstStyle/>
          <a:p>
            <a:pPr eaLnBrk="1" hangingPunct="1"/>
            <a:r>
              <a:rPr lang="en-US" altLang="en-US" dirty="0"/>
              <a:t>Moving large molecules into &amp; out of cell</a:t>
            </a:r>
          </a:p>
          <a:p>
            <a:pPr lvl="1" eaLnBrk="1" hangingPunct="1"/>
            <a:r>
              <a:rPr lang="en-US" altLang="en-US" dirty="0">
                <a:ea typeface="ＭＳ Ｐゴシック" panose="020B0600070205080204" pitchFamily="34" charset="-128"/>
              </a:rPr>
              <a:t>through vesicles &amp; vacuoles</a:t>
            </a:r>
          </a:p>
          <a:p>
            <a:pPr lvl="1" eaLnBrk="1" hangingPunct="1"/>
            <a:r>
              <a:rPr lang="en-US" altLang="en-US" dirty="0">
                <a:ea typeface="ＭＳ Ｐゴシック" panose="020B0600070205080204" pitchFamily="34" charset="-128"/>
              </a:rPr>
              <a:t>endocytosis</a:t>
            </a:r>
          </a:p>
          <a:p>
            <a:pPr lvl="2" eaLnBrk="1" hangingPunct="1"/>
            <a:r>
              <a:rPr lang="en-US" altLang="en-US" dirty="0">
                <a:ea typeface="ＭＳ Ｐゴシック" panose="020B0600070205080204" pitchFamily="34" charset="-128"/>
              </a:rPr>
              <a:t>phagocytosis = “cellular eating”</a:t>
            </a:r>
          </a:p>
          <a:p>
            <a:pPr lvl="2" eaLnBrk="1" hangingPunct="1"/>
            <a:r>
              <a:rPr lang="en-US" altLang="en-US" dirty="0">
                <a:ea typeface="ＭＳ Ｐゴシック" panose="020B0600070205080204" pitchFamily="34" charset="-128"/>
              </a:rPr>
              <a:t>pinocytosis = “cellular drinking”</a:t>
            </a:r>
          </a:p>
          <a:p>
            <a:pPr lvl="2" eaLnBrk="1" hangingPunct="1"/>
            <a:r>
              <a:rPr lang="en-US" altLang="en-US" dirty="0">
                <a:ea typeface="ＭＳ Ｐゴシック" panose="020B0600070205080204" pitchFamily="34" charset="-128"/>
              </a:rPr>
              <a:t>receptor-mediated </a:t>
            </a:r>
            <a:br>
              <a:rPr lang="en-US" altLang="en-US" dirty="0">
                <a:ea typeface="ＭＳ Ｐゴシック" panose="020B0600070205080204" pitchFamily="34" charset="-128"/>
              </a:rPr>
            </a:br>
            <a:r>
              <a:rPr lang="en-US" altLang="en-US" dirty="0">
                <a:ea typeface="ＭＳ Ｐゴシック" panose="020B0600070205080204" pitchFamily="34" charset="-128"/>
              </a:rPr>
              <a:t>endocytosis</a:t>
            </a:r>
          </a:p>
          <a:p>
            <a:pPr lvl="1" eaLnBrk="1" hangingPunct="1"/>
            <a:r>
              <a:rPr lang="en-US" altLang="en-US" dirty="0">
                <a:ea typeface="ＭＳ Ｐゴシック" panose="020B0600070205080204" pitchFamily="34" charset="-128"/>
              </a:rPr>
              <a:t>exocytosis</a:t>
            </a:r>
          </a:p>
        </p:txBody>
      </p:sp>
      <p:pic>
        <p:nvPicPr>
          <p:cNvPr id="64517" name="Picture 4">
            <a:extLst>
              <a:ext uri="{FF2B5EF4-FFF2-40B4-BE49-F238E27FC236}">
                <a16:creationId xmlns:a16="http://schemas.microsoft.com/office/drawing/2014/main" id="{9182A1B6-57A4-484A-B71B-5496FFAAD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999" r="3375"/>
          <a:stretch>
            <a:fillRect/>
          </a:stretch>
        </p:blipFill>
        <p:spPr bwMode="auto">
          <a:xfrm>
            <a:off x="4978400" y="4154488"/>
            <a:ext cx="40989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5">
            <a:extLst>
              <a:ext uri="{FF2B5EF4-FFF2-40B4-BE49-F238E27FC236}">
                <a16:creationId xmlns:a16="http://schemas.microsoft.com/office/drawing/2014/main" id="{1CA0AD7D-50E6-9845-A78A-66ECE4B9F086}"/>
              </a:ext>
            </a:extLst>
          </p:cNvPr>
          <p:cNvSpPr>
            <a:spLocks noChangeArrowheads="1"/>
          </p:cNvSpPr>
          <p:nvPr/>
        </p:nvSpPr>
        <p:spPr bwMode="auto">
          <a:xfrm>
            <a:off x="3098800" y="6248400"/>
            <a:ext cx="176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exocytosis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963D009-CF0A-BC41-8B17-9044622C0573}"/>
              </a:ext>
            </a:extLst>
          </p:cNvPr>
          <p:cNvSpPr>
            <a:spLocks noGrp="1" noChangeArrowheads="1"/>
          </p:cNvSpPr>
          <p:nvPr>
            <p:ph type="title"/>
          </p:nvPr>
        </p:nvSpPr>
        <p:spPr/>
        <p:txBody>
          <a:bodyPr/>
          <a:lstStyle/>
          <a:p>
            <a:pPr eaLnBrk="1" hangingPunct="1"/>
            <a:r>
              <a:rPr lang="en-US" altLang="en-US"/>
              <a:t>Endocytosis </a:t>
            </a:r>
          </a:p>
        </p:txBody>
      </p:sp>
      <p:pic>
        <p:nvPicPr>
          <p:cNvPr id="66563" name="Picture 3">
            <a:extLst>
              <a:ext uri="{FF2B5EF4-FFF2-40B4-BE49-F238E27FC236}">
                <a16:creationId xmlns:a16="http://schemas.microsoft.com/office/drawing/2014/main" id="{E960808F-5FBA-0D4C-8BB9-EB273CA78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324" b="3877"/>
          <a:stretch>
            <a:fillRect/>
          </a:stretch>
        </p:blipFill>
        <p:spPr bwMode="auto">
          <a:xfrm>
            <a:off x="3722688" y="1371600"/>
            <a:ext cx="31591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a:extLst>
              <a:ext uri="{FF2B5EF4-FFF2-40B4-BE49-F238E27FC236}">
                <a16:creationId xmlns:a16="http://schemas.microsoft.com/office/drawing/2014/main" id="{B783D73C-3EC7-D54E-BC0E-E265E000D5E0}"/>
              </a:ext>
            </a:extLst>
          </p:cNvPr>
          <p:cNvSpPr>
            <a:spLocks noChangeArrowheads="1"/>
          </p:cNvSpPr>
          <p:nvPr/>
        </p:nvSpPr>
        <p:spPr bwMode="auto">
          <a:xfrm>
            <a:off x="1676400" y="198120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phagocytosis</a:t>
            </a:r>
            <a:endParaRPr lang="en-US" altLang="en-US" sz="3600" b="1">
              <a:solidFill>
                <a:schemeClr val="tx2"/>
              </a:solidFill>
            </a:endParaRPr>
          </a:p>
        </p:txBody>
      </p:sp>
      <p:sp>
        <p:nvSpPr>
          <p:cNvPr id="66565" name="Rectangle 5">
            <a:extLst>
              <a:ext uri="{FF2B5EF4-FFF2-40B4-BE49-F238E27FC236}">
                <a16:creationId xmlns:a16="http://schemas.microsoft.com/office/drawing/2014/main" id="{6931E5E8-10A0-414E-8134-08763EC9516B}"/>
              </a:ext>
            </a:extLst>
          </p:cNvPr>
          <p:cNvSpPr>
            <a:spLocks noChangeArrowheads="1"/>
          </p:cNvSpPr>
          <p:nvPr/>
        </p:nvSpPr>
        <p:spPr bwMode="auto">
          <a:xfrm>
            <a:off x="1947863" y="3886200"/>
            <a:ext cx="187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pinocytosis</a:t>
            </a:r>
            <a:endParaRPr lang="en-US" altLang="en-US" sz="3600" b="1">
              <a:solidFill>
                <a:schemeClr val="tx2"/>
              </a:solidFill>
            </a:endParaRPr>
          </a:p>
        </p:txBody>
      </p:sp>
      <p:sp>
        <p:nvSpPr>
          <p:cNvPr id="66566" name="Rectangle 6">
            <a:extLst>
              <a:ext uri="{FF2B5EF4-FFF2-40B4-BE49-F238E27FC236}">
                <a16:creationId xmlns:a16="http://schemas.microsoft.com/office/drawing/2014/main" id="{1C28DF5B-6467-1C41-89D7-CBE4A808D5BD}"/>
              </a:ext>
            </a:extLst>
          </p:cNvPr>
          <p:cNvSpPr>
            <a:spLocks noChangeArrowheads="1"/>
          </p:cNvSpPr>
          <p:nvPr/>
        </p:nvSpPr>
        <p:spPr bwMode="auto">
          <a:xfrm>
            <a:off x="785813" y="5578475"/>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receptor-mediated </a:t>
            </a:r>
            <a:br>
              <a:rPr lang="en-US" altLang="en-US" b="1">
                <a:solidFill>
                  <a:srgbClr val="0F116A"/>
                </a:solidFill>
              </a:rPr>
            </a:br>
            <a:r>
              <a:rPr lang="en-US" altLang="en-US" b="1">
                <a:solidFill>
                  <a:srgbClr val="0F116A"/>
                </a:solidFill>
              </a:rPr>
              <a:t>endocytosis</a:t>
            </a:r>
          </a:p>
        </p:txBody>
      </p:sp>
      <p:sp>
        <p:nvSpPr>
          <p:cNvPr id="66567" name="Rectangle 7">
            <a:extLst>
              <a:ext uri="{FF2B5EF4-FFF2-40B4-BE49-F238E27FC236}">
                <a16:creationId xmlns:a16="http://schemas.microsoft.com/office/drawing/2014/main" id="{63AAD133-A921-4A49-8417-A106F0FBBBA2}"/>
              </a:ext>
            </a:extLst>
          </p:cNvPr>
          <p:cNvSpPr>
            <a:spLocks noChangeArrowheads="1"/>
          </p:cNvSpPr>
          <p:nvPr/>
        </p:nvSpPr>
        <p:spPr bwMode="auto">
          <a:xfrm>
            <a:off x="6781800" y="1555750"/>
            <a:ext cx="220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fuse with lysosome for digestion</a:t>
            </a:r>
            <a:endParaRPr lang="en-US" altLang="en-US" sz="3600" b="1">
              <a:solidFill>
                <a:schemeClr val="tx2"/>
              </a:solidFill>
            </a:endParaRPr>
          </a:p>
        </p:txBody>
      </p:sp>
      <p:sp>
        <p:nvSpPr>
          <p:cNvPr id="66568" name="Rectangle 8">
            <a:extLst>
              <a:ext uri="{FF2B5EF4-FFF2-40B4-BE49-F238E27FC236}">
                <a16:creationId xmlns:a16="http://schemas.microsoft.com/office/drawing/2014/main" id="{751345E2-56EE-8B4A-8CC6-D9566FB783CD}"/>
              </a:ext>
            </a:extLst>
          </p:cNvPr>
          <p:cNvSpPr>
            <a:spLocks noChangeArrowheads="1"/>
          </p:cNvSpPr>
          <p:nvPr/>
        </p:nvSpPr>
        <p:spPr bwMode="auto">
          <a:xfrm>
            <a:off x="6781800" y="3763963"/>
            <a:ext cx="2205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non-specific</a:t>
            </a:r>
            <a:br>
              <a:rPr lang="en-US" altLang="en-US" b="1">
                <a:solidFill>
                  <a:srgbClr val="0F116A"/>
                </a:solidFill>
              </a:rPr>
            </a:br>
            <a:r>
              <a:rPr lang="en-US" altLang="en-US" b="1">
                <a:solidFill>
                  <a:srgbClr val="0F116A"/>
                </a:solidFill>
              </a:rPr>
              <a:t>process</a:t>
            </a:r>
            <a:endParaRPr lang="en-US" altLang="en-US" sz="3600" b="1">
              <a:solidFill>
                <a:schemeClr val="tx2"/>
              </a:solidFill>
            </a:endParaRPr>
          </a:p>
        </p:txBody>
      </p:sp>
      <p:sp>
        <p:nvSpPr>
          <p:cNvPr id="66569" name="Rectangle 9">
            <a:extLst>
              <a:ext uri="{FF2B5EF4-FFF2-40B4-BE49-F238E27FC236}">
                <a16:creationId xmlns:a16="http://schemas.microsoft.com/office/drawing/2014/main" id="{EC7DA869-D5FA-FA41-A880-F18A1F3AB7AF}"/>
              </a:ext>
            </a:extLst>
          </p:cNvPr>
          <p:cNvSpPr>
            <a:spLocks noChangeArrowheads="1"/>
          </p:cNvSpPr>
          <p:nvPr/>
        </p:nvSpPr>
        <p:spPr bwMode="auto">
          <a:xfrm>
            <a:off x="6781800" y="5486400"/>
            <a:ext cx="2205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triggered by</a:t>
            </a:r>
            <a:br>
              <a:rPr lang="en-US" altLang="en-US" b="1">
                <a:solidFill>
                  <a:srgbClr val="0F116A"/>
                </a:solidFill>
              </a:rPr>
            </a:br>
            <a:r>
              <a:rPr lang="en-US" altLang="en-US" b="1">
                <a:solidFill>
                  <a:srgbClr val="0F116A"/>
                </a:solidFill>
              </a:rPr>
              <a:t>ligand signal</a:t>
            </a:r>
            <a:endParaRPr lang="en-US" altLang="en-US" sz="3600" b="1">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9">
            <a:extLst>
              <a:ext uri="{FF2B5EF4-FFF2-40B4-BE49-F238E27FC236}">
                <a16:creationId xmlns:a16="http://schemas.microsoft.com/office/drawing/2014/main" id="{99BC4B29-F9B5-3142-8EBA-C83F654246A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68611" name="Rectangle 2">
            <a:extLst>
              <a:ext uri="{FF2B5EF4-FFF2-40B4-BE49-F238E27FC236}">
                <a16:creationId xmlns:a16="http://schemas.microsoft.com/office/drawing/2014/main" id="{5D69FDE4-C13B-DE40-8417-BA8896DE72FB}"/>
              </a:ext>
            </a:extLst>
          </p:cNvPr>
          <p:cNvSpPr>
            <a:spLocks noGrp="1" noChangeArrowheads="1"/>
          </p:cNvSpPr>
          <p:nvPr>
            <p:ph type="ctrTitle"/>
          </p:nvPr>
        </p:nvSpPr>
        <p:spPr>
          <a:xfrm>
            <a:off x="990600" y="2590800"/>
            <a:ext cx="7239000" cy="2362200"/>
          </a:xfrm>
        </p:spPr>
        <p:txBody>
          <a:bodyPr anchor="t"/>
          <a:lstStyle/>
          <a:p>
            <a:pPr eaLnBrk="1" hangingPunct="1"/>
            <a:r>
              <a:rPr lang="en-US" altLang="en-US"/>
              <a:t>The Special Case of Water</a:t>
            </a:r>
            <a:br>
              <a:rPr lang="en-US" altLang="en-US"/>
            </a:br>
            <a:br>
              <a:rPr lang="en-US" altLang="en-US"/>
            </a:br>
            <a:r>
              <a:rPr lang="en-US" altLang="en-US">
                <a:solidFill>
                  <a:srgbClr val="0F116A"/>
                </a:solidFill>
              </a:rPr>
              <a:t>Movement of water across </a:t>
            </a:r>
            <a:br>
              <a:rPr lang="en-US" altLang="en-US">
                <a:solidFill>
                  <a:srgbClr val="0F116A"/>
                </a:solidFill>
              </a:rPr>
            </a:br>
            <a:r>
              <a:rPr lang="en-US" altLang="en-US">
                <a:solidFill>
                  <a:srgbClr val="0F116A"/>
                </a:solidFill>
              </a:rPr>
              <a:t>the cell membrane</a:t>
            </a:r>
            <a:endParaRPr lang="en-US" altLang="en-US"/>
          </a:p>
        </p:txBody>
      </p:sp>
      <p:pic>
        <p:nvPicPr>
          <p:cNvPr id="68612" name="Picture 3">
            <a:extLst>
              <a:ext uri="{FF2B5EF4-FFF2-40B4-BE49-F238E27FC236}">
                <a16:creationId xmlns:a16="http://schemas.microsoft.com/office/drawing/2014/main" id="{7B19797B-D7EF-6E45-BC67-2F67B86EB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411"/>
          <a:stretch>
            <a:fillRect/>
          </a:stretch>
        </p:blipFill>
        <p:spPr bwMode="auto">
          <a:xfrm>
            <a:off x="228600" y="5257800"/>
            <a:ext cx="358298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a:extLst>
              <a:ext uri="{FF2B5EF4-FFF2-40B4-BE49-F238E27FC236}">
                <a16:creationId xmlns:a16="http://schemas.microsoft.com/office/drawing/2014/main" id="{22423BB1-8DDC-D541-AF44-4AE61FDB9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799" t="5878" r="43201" b="4849"/>
          <a:stretch>
            <a:fillRect/>
          </a:stretch>
        </p:blipFill>
        <p:spPr bwMode="auto">
          <a:xfrm>
            <a:off x="7162800" y="457200"/>
            <a:ext cx="1812925"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a:extLst>
              <a:ext uri="{FF2B5EF4-FFF2-40B4-BE49-F238E27FC236}">
                <a16:creationId xmlns:a16="http://schemas.microsoft.com/office/drawing/2014/main" id="{42718BAD-0159-A94B-8854-B6441F4C1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572000"/>
            <a:ext cx="2438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4">
            <a:extLst>
              <a:ext uri="{FF2B5EF4-FFF2-40B4-BE49-F238E27FC236}">
                <a16:creationId xmlns:a16="http://schemas.microsoft.com/office/drawing/2014/main" id="{3FAA2D12-C211-9E45-BCEC-2946FD414D0F}"/>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70659" name="Rectangle 1026">
            <a:extLst>
              <a:ext uri="{FF2B5EF4-FFF2-40B4-BE49-F238E27FC236}">
                <a16:creationId xmlns:a16="http://schemas.microsoft.com/office/drawing/2014/main" id="{A38FCFF4-AE73-A447-A9B3-F1F21AD60341}"/>
              </a:ext>
            </a:extLst>
          </p:cNvPr>
          <p:cNvSpPr>
            <a:spLocks noGrp="1" noChangeArrowheads="1"/>
          </p:cNvSpPr>
          <p:nvPr>
            <p:ph type="title"/>
          </p:nvPr>
        </p:nvSpPr>
        <p:spPr/>
        <p:txBody>
          <a:bodyPr/>
          <a:lstStyle/>
          <a:p>
            <a:pPr eaLnBrk="1" hangingPunct="1"/>
            <a:r>
              <a:rPr lang="en-US" altLang="en-US"/>
              <a:t>Osmosis is diffusion of water</a:t>
            </a:r>
          </a:p>
        </p:txBody>
      </p:sp>
      <p:sp>
        <p:nvSpPr>
          <p:cNvPr id="70660" name="Rectangle 1027" descr="Rectangle: Click to edit Master text styles&#13;&#10;Second level&#13;&#10;Third level&#13;&#10;Fourth level&#13;&#10;Fifth level">
            <a:extLst>
              <a:ext uri="{FF2B5EF4-FFF2-40B4-BE49-F238E27FC236}">
                <a16:creationId xmlns:a16="http://schemas.microsoft.com/office/drawing/2014/main" id="{703198B0-F8B5-434A-B4A7-782CC9F87B45}"/>
              </a:ext>
            </a:extLst>
          </p:cNvPr>
          <p:cNvSpPr>
            <a:spLocks noGrp="1" noChangeArrowheads="1"/>
          </p:cNvSpPr>
          <p:nvPr>
            <p:ph type="body" idx="1"/>
          </p:nvPr>
        </p:nvSpPr>
        <p:spPr/>
        <p:txBody>
          <a:bodyPr/>
          <a:lstStyle/>
          <a:p>
            <a:pPr eaLnBrk="1" hangingPunct="1"/>
            <a:r>
              <a:rPr lang="en-US" altLang="en-US" dirty="0"/>
              <a:t>Water is very important, so we talk about water separately</a:t>
            </a:r>
          </a:p>
          <a:p>
            <a:pPr eaLnBrk="1" hangingPunct="1"/>
            <a:r>
              <a:rPr lang="en-US" altLang="en-US" dirty="0"/>
              <a:t>Diffusion of water from </a:t>
            </a:r>
            <a:br>
              <a:rPr lang="en-US" altLang="en-US" dirty="0"/>
            </a:br>
            <a:r>
              <a:rPr lang="en-US" altLang="en-US" i="1" dirty="0">
                <a:solidFill>
                  <a:srgbClr val="CC0000"/>
                </a:solidFill>
              </a:rPr>
              <a:t>high concentration</a:t>
            </a:r>
            <a:r>
              <a:rPr lang="en-US" altLang="en-US" dirty="0"/>
              <a:t> of </a:t>
            </a:r>
            <a:r>
              <a:rPr lang="en-US" altLang="en-US" u="sng" dirty="0"/>
              <a:t>water</a:t>
            </a:r>
            <a:r>
              <a:rPr lang="en-US" altLang="en-US" dirty="0"/>
              <a:t> to </a:t>
            </a:r>
            <a:br>
              <a:rPr lang="en-US" altLang="en-US" dirty="0"/>
            </a:br>
            <a:r>
              <a:rPr lang="en-US" altLang="en-US" i="1" dirty="0">
                <a:solidFill>
                  <a:srgbClr val="CC0000"/>
                </a:solidFill>
              </a:rPr>
              <a:t>low concentration</a:t>
            </a:r>
            <a:r>
              <a:rPr lang="en-US" altLang="en-US" dirty="0"/>
              <a:t> of </a:t>
            </a:r>
            <a:r>
              <a:rPr lang="en-US" altLang="en-US" u="sng" dirty="0"/>
              <a:t>water</a:t>
            </a:r>
            <a:endParaRPr lang="en-US" altLang="en-US" dirty="0"/>
          </a:p>
          <a:p>
            <a:pPr lvl="1" eaLnBrk="1" hangingPunct="1"/>
            <a:r>
              <a:rPr lang="en-US" altLang="en-US" dirty="0">
                <a:ea typeface="ＭＳ Ｐゴシック" panose="020B0600070205080204" pitchFamily="34" charset="-128"/>
              </a:rPr>
              <a:t>across a </a:t>
            </a:r>
            <a:br>
              <a:rPr lang="en-US" altLang="en-US" dirty="0">
                <a:ea typeface="ＭＳ Ｐゴシック" panose="020B0600070205080204" pitchFamily="34" charset="-128"/>
              </a:rPr>
            </a:br>
            <a:r>
              <a:rPr lang="en-US" altLang="en-US" dirty="0">
                <a:ea typeface="ＭＳ Ｐゴシック" panose="020B0600070205080204" pitchFamily="34" charset="-128"/>
              </a:rPr>
              <a:t>semi-permeable </a:t>
            </a:r>
            <a:br>
              <a:rPr lang="en-US" altLang="en-US" dirty="0">
                <a:ea typeface="ＭＳ Ｐゴシック" panose="020B0600070205080204" pitchFamily="34" charset="-128"/>
              </a:rPr>
            </a:br>
            <a:r>
              <a:rPr lang="en-US" altLang="en-US" dirty="0">
                <a:ea typeface="ＭＳ Ｐゴシック" panose="020B0600070205080204" pitchFamily="34" charset="-128"/>
              </a:rPr>
              <a:t>membrane</a:t>
            </a:r>
            <a:endParaRPr lang="en-US" altLang="en-US" u="sng" dirty="0">
              <a:solidFill>
                <a:schemeClr val="tx2"/>
              </a:solidFill>
              <a:ea typeface="ＭＳ Ｐゴシック" panose="020B0600070205080204" pitchFamily="34" charset="-128"/>
            </a:endParaRPr>
          </a:p>
        </p:txBody>
      </p:sp>
      <p:pic>
        <p:nvPicPr>
          <p:cNvPr id="70661" name="Picture 1029">
            <a:extLst>
              <a:ext uri="{FF2B5EF4-FFF2-40B4-BE49-F238E27FC236}">
                <a16:creationId xmlns:a16="http://schemas.microsoft.com/office/drawing/2014/main" id="{C85CCC2B-66C2-8B40-9D8E-A8D918645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55"/>
          <a:stretch>
            <a:fillRect/>
          </a:stretch>
        </p:blipFill>
        <p:spPr bwMode="auto">
          <a:xfrm>
            <a:off x="4953000" y="3857625"/>
            <a:ext cx="4038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098DA40-38D5-D047-BACF-5CAF4B1837D6}"/>
              </a:ext>
            </a:extLst>
          </p:cNvPr>
          <p:cNvSpPr>
            <a:spLocks noGrp="1" noChangeArrowheads="1"/>
          </p:cNvSpPr>
          <p:nvPr>
            <p:ph type="title"/>
          </p:nvPr>
        </p:nvSpPr>
        <p:spPr/>
        <p:txBody>
          <a:bodyPr/>
          <a:lstStyle/>
          <a:p>
            <a:pPr eaLnBrk="1" hangingPunct="1"/>
            <a:r>
              <a:rPr lang="en-US" altLang="en-US"/>
              <a:t>Concentration of water</a:t>
            </a:r>
          </a:p>
        </p:txBody>
      </p:sp>
      <p:sp>
        <p:nvSpPr>
          <p:cNvPr id="72707" name="Rectangle 3" descr="Rectangle: Click to edit Master text styles&#13;&#10;Second level&#13;&#10;Third level&#13;&#10;Fourth level&#13;&#10;Fifth level">
            <a:extLst>
              <a:ext uri="{FF2B5EF4-FFF2-40B4-BE49-F238E27FC236}">
                <a16:creationId xmlns:a16="http://schemas.microsoft.com/office/drawing/2014/main" id="{312555C9-A77A-244C-848E-5D3EF7E79149}"/>
              </a:ext>
            </a:extLst>
          </p:cNvPr>
          <p:cNvSpPr>
            <a:spLocks noGrp="1" noChangeArrowheads="1"/>
          </p:cNvSpPr>
          <p:nvPr>
            <p:ph type="body" idx="1"/>
          </p:nvPr>
        </p:nvSpPr>
        <p:spPr>
          <a:xfrm>
            <a:off x="838200" y="1371600"/>
            <a:ext cx="7848600" cy="4419600"/>
          </a:xfrm>
        </p:spPr>
        <p:txBody>
          <a:bodyPr/>
          <a:lstStyle/>
          <a:p>
            <a:pPr eaLnBrk="1" hangingPunct="1"/>
            <a:r>
              <a:rPr lang="en-US" altLang="en-US" dirty="0"/>
              <a:t>Direction of osmosis is determined by comparing total solute concentrations</a:t>
            </a:r>
          </a:p>
          <a:p>
            <a:pPr lvl="1" eaLnBrk="1" hangingPunct="1"/>
            <a:r>
              <a:rPr lang="en-US" altLang="en-US" u="sng" dirty="0">
                <a:solidFill>
                  <a:schemeClr val="tx2"/>
                </a:solidFill>
                <a:ea typeface="ＭＳ Ｐゴシック" panose="020B0600070205080204" pitchFamily="34" charset="-128"/>
              </a:rPr>
              <a:t>Hypertonic</a:t>
            </a:r>
            <a:r>
              <a:rPr lang="en-US" altLang="en-US" dirty="0">
                <a:ea typeface="ＭＳ Ｐゴシック" panose="020B0600070205080204" pitchFamily="34" charset="-128"/>
              </a:rPr>
              <a:t> - more solute, less water</a:t>
            </a:r>
          </a:p>
          <a:p>
            <a:pPr lvl="1" eaLnBrk="1" hangingPunct="1"/>
            <a:r>
              <a:rPr lang="en-US" altLang="en-US" u="sng" dirty="0">
                <a:solidFill>
                  <a:schemeClr val="tx2"/>
                </a:solidFill>
                <a:ea typeface="ＭＳ Ｐゴシック" panose="020B0600070205080204" pitchFamily="34" charset="-128"/>
              </a:rPr>
              <a:t>Hypotonic</a:t>
            </a:r>
            <a:r>
              <a:rPr lang="en-US" altLang="en-US" dirty="0">
                <a:ea typeface="ＭＳ Ｐゴシック" panose="020B0600070205080204" pitchFamily="34" charset="-128"/>
              </a:rPr>
              <a:t> - less solute, more water</a:t>
            </a:r>
          </a:p>
          <a:p>
            <a:pPr lvl="1" eaLnBrk="1" hangingPunct="1"/>
            <a:r>
              <a:rPr lang="en-US" altLang="en-US" u="sng" dirty="0">
                <a:solidFill>
                  <a:schemeClr val="tx2"/>
                </a:solidFill>
                <a:ea typeface="ＭＳ Ｐゴシック" panose="020B0600070205080204" pitchFamily="34" charset="-128"/>
              </a:rPr>
              <a:t>Isotonic</a:t>
            </a:r>
            <a:r>
              <a:rPr lang="en-US" altLang="en-US" dirty="0">
                <a:ea typeface="ＭＳ Ｐゴシック" panose="020B0600070205080204" pitchFamily="34" charset="-128"/>
              </a:rPr>
              <a:t> - equal solute, equal water</a:t>
            </a:r>
          </a:p>
        </p:txBody>
      </p:sp>
      <p:grpSp>
        <p:nvGrpSpPr>
          <p:cNvPr id="72708" name="Group 4">
            <a:extLst>
              <a:ext uri="{FF2B5EF4-FFF2-40B4-BE49-F238E27FC236}">
                <a16:creationId xmlns:a16="http://schemas.microsoft.com/office/drawing/2014/main" id="{EDB2A208-656C-FD4C-B9B5-C73E9BD5652C}"/>
              </a:ext>
            </a:extLst>
          </p:cNvPr>
          <p:cNvGrpSpPr>
            <a:grpSpLocks/>
          </p:cNvGrpSpPr>
          <p:nvPr/>
        </p:nvGrpSpPr>
        <p:grpSpPr bwMode="auto">
          <a:xfrm>
            <a:off x="2286000" y="4114800"/>
            <a:ext cx="5181600" cy="1905000"/>
            <a:chOff x="1440" y="2592"/>
            <a:chExt cx="3264" cy="1200"/>
          </a:xfrm>
        </p:grpSpPr>
        <p:sp>
          <p:nvSpPr>
            <p:cNvPr id="72712" name="Rectangle 5">
              <a:extLst>
                <a:ext uri="{FF2B5EF4-FFF2-40B4-BE49-F238E27FC236}">
                  <a16:creationId xmlns:a16="http://schemas.microsoft.com/office/drawing/2014/main" id="{125D3907-8C93-B544-8E51-017A20C131FC}"/>
                </a:ext>
              </a:extLst>
            </p:cNvPr>
            <p:cNvSpPr>
              <a:spLocks noChangeArrowheads="1"/>
            </p:cNvSpPr>
            <p:nvPr/>
          </p:nvSpPr>
          <p:spPr bwMode="auto">
            <a:xfrm>
              <a:off x="1440" y="2640"/>
              <a:ext cx="3264" cy="1104"/>
            </a:xfrm>
            <a:prstGeom prst="rect">
              <a:avLst/>
            </a:prstGeom>
            <a:solidFill>
              <a:schemeClr val="hlink"/>
            </a:solidFill>
            <a:ln w="28575">
              <a:solidFill>
                <a:schemeClr val="tx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3" name="Line 6">
              <a:extLst>
                <a:ext uri="{FF2B5EF4-FFF2-40B4-BE49-F238E27FC236}">
                  <a16:creationId xmlns:a16="http://schemas.microsoft.com/office/drawing/2014/main" id="{693C204C-0848-A349-995C-5EC8FDD7F968}"/>
                </a:ext>
              </a:extLst>
            </p:cNvPr>
            <p:cNvSpPr>
              <a:spLocks noChangeShapeType="1"/>
            </p:cNvSpPr>
            <p:nvPr/>
          </p:nvSpPr>
          <p:spPr bwMode="auto">
            <a:xfrm>
              <a:off x="3072" y="2592"/>
              <a:ext cx="0" cy="120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4" name="Text Box 7">
              <a:extLst>
                <a:ext uri="{FF2B5EF4-FFF2-40B4-BE49-F238E27FC236}">
                  <a16:creationId xmlns:a16="http://schemas.microsoft.com/office/drawing/2014/main" id="{BCCEF5C5-550A-D640-ABD2-A506EB89D1CB}"/>
                </a:ext>
              </a:extLst>
            </p:cNvPr>
            <p:cNvSpPr txBox="1">
              <a:spLocks noChangeArrowheads="1"/>
            </p:cNvSpPr>
            <p:nvPr/>
          </p:nvSpPr>
          <p:spPr bwMode="auto">
            <a:xfrm>
              <a:off x="1679" y="3456"/>
              <a:ext cx="10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660000"/>
                  </a:solidFill>
                </a:rPr>
                <a:t>hypotonic</a:t>
              </a:r>
            </a:p>
          </p:txBody>
        </p:sp>
        <p:sp>
          <p:nvSpPr>
            <p:cNvPr id="72715" name="Text Box 8">
              <a:extLst>
                <a:ext uri="{FF2B5EF4-FFF2-40B4-BE49-F238E27FC236}">
                  <a16:creationId xmlns:a16="http://schemas.microsoft.com/office/drawing/2014/main" id="{5C89D908-1D84-4D48-ADD9-AF03F4A3B55B}"/>
                </a:ext>
              </a:extLst>
            </p:cNvPr>
            <p:cNvSpPr txBox="1">
              <a:spLocks noChangeArrowheads="1"/>
            </p:cNvSpPr>
            <p:nvPr/>
          </p:nvSpPr>
          <p:spPr bwMode="auto">
            <a:xfrm>
              <a:off x="3376" y="3456"/>
              <a:ext cx="10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660000"/>
                  </a:solidFill>
                </a:rPr>
                <a:t>hypertonic</a:t>
              </a:r>
            </a:p>
          </p:txBody>
        </p:sp>
        <p:sp>
          <p:nvSpPr>
            <p:cNvPr id="72716" name="Oval 9">
              <a:extLst>
                <a:ext uri="{FF2B5EF4-FFF2-40B4-BE49-F238E27FC236}">
                  <a16:creationId xmlns:a16="http://schemas.microsoft.com/office/drawing/2014/main" id="{992315A1-075B-7540-8EEA-01616B3282C9}"/>
                </a:ext>
              </a:extLst>
            </p:cNvPr>
            <p:cNvSpPr>
              <a:spLocks noChangeArrowheads="1"/>
            </p:cNvSpPr>
            <p:nvPr/>
          </p:nvSpPr>
          <p:spPr bwMode="auto">
            <a:xfrm>
              <a:off x="1584" y="278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7" name="Oval 10">
              <a:extLst>
                <a:ext uri="{FF2B5EF4-FFF2-40B4-BE49-F238E27FC236}">
                  <a16:creationId xmlns:a16="http://schemas.microsoft.com/office/drawing/2014/main" id="{98B86D2E-1752-C143-BA54-3D38BEBA261A}"/>
                </a:ext>
              </a:extLst>
            </p:cNvPr>
            <p:cNvSpPr>
              <a:spLocks noChangeArrowheads="1"/>
            </p:cNvSpPr>
            <p:nvPr/>
          </p:nvSpPr>
          <p:spPr bwMode="auto">
            <a:xfrm>
              <a:off x="2112" y="2832"/>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8" name="Oval 11">
              <a:extLst>
                <a:ext uri="{FF2B5EF4-FFF2-40B4-BE49-F238E27FC236}">
                  <a16:creationId xmlns:a16="http://schemas.microsoft.com/office/drawing/2014/main" id="{30CBF69F-60DA-324B-A6DD-920B414CDE9E}"/>
                </a:ext>
              </a:extLst>
            </p:cNvPr>
            <p:cNvSpPr>
              <a:spLocks noChangeArrowheads="1"/>
            </p:cNvSpPr>
            <p:nvPr/>
          </p:nvSpPr>
          <p:spPr bwMode="auto">
            <a:xfrm>
              <a:off x="1680" y="3168"/>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9" name="Oval 12">
              <a:extLst>
                <a:ext uri="{FF2B5EF4-FFF2-40B4-BE49-F238E27FC236}">
                  <a16:creationId xmlns:a16="http://schemas.microsoft.com/office/drawing/2014/main" id="{F62D445A-124D-8D45-AA7A-3750E4A9F388}"/>
                </a:ext>
              </a:extLst>
            </p:cNvPr>
            <p:cNvSpPr>
              <a:spLocks noChangeArrowheads="1"/>
            </p:cNvSpPr>
            <p:nvPr/>
          </p:nvSpPr>
          <p:spPr bwMode="auto">
            <a:xfrm>
              <a:off x="2208" y="3168"/>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0" name="Oval 13">
              <a:extLst>
                <a:ext uri="{FF2B5EF4-FFF2-40B4-BE49-F238E27FC236}">
                  <a16:creationId xmlns:a16="http://schemas.microsoft.com/office/drawing/2014/main" id="{F067DEE2-4D8A-5549-A3C8-65D5FF6828AE}"/>
                </a:ext>
              </a:extLst>
            </p:cNvPr>
            <p:cNvSpPr>
              <a:spLocks noChangeArrowheads="1"/>
            </p:cNvSpPr>
            <p:nvPr/>
          </p:nvSpPr>
          <p:spPr bwMode="auto">
            <a:xfrm>
              <a:off x="2640" y="326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1" name="Oval 14">
              <a:extLst>
                <a:ext uri="{FF2B5EF4-FFF2-40B4-BE49-F238E27FC236}">
                  <a16:creationId xmlns:a16="http://schemas.microsoft.com/office/drawing/2014/main" id="{00A7C472-52E3-F445-9152-39C1714028EE}"/>
                </a:ext>
              </a:extLst>
            </p:cNvPr>
            <p:cNvSpPr>
              <a:spLocks noChangeArrowheads="1"/>
            </p:cNvSpPr>
            <p:nvPr/>
          </p:nvSpPr>
          <p:spPr bwMode="auto">
            <a:xfrm>
              <a:off x="3264" y="278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2" name="Oval 15">
              <a:extLst>
                <a:ext uri="{FF2B5EF4-FFF2-40B4-BE49-F238E27FC236}">
                  <a16:creationId xmlns:a16="http://schemas.microsoft.com/office/drawing/2014/main" id="{2D777C53-24AC-9C41-856A-A1F1CFD97BA4}"/>
                </a:ext>
              </a:extLst>
            </p:cNvPr>
            <p:cNvSpPr>
              <a:spLocks noChangeArrowheads="1"/>
            </p:cNvSpPr>
            <p:nvPr/>
          </p:nvSpPr>
          <p:spPr bwMode="auto">
            <a:xfrm>
              <a:off x="3648" y="278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3" name="Oval 16">
              <a:extLst>
                <a:ext uri="{FF2B5EF4-FFF2-40B4-BE49-F238E27FC236}">
                  <a16:creationId xmlns:a16="http://schemas.microsoft.com/office/drawing/2014/main" id="{C8DC6B49-2EA6-384B-B806-FDB874DDF2C8}"/>
                </a:ext>
              </a:extLst>
            </p:cNvPr>
            <p:cNvSpPr>
              <a:spLocks noChangeArrowheads="1"/>
            </p:cNvSpPr>
            <p:nvPr/>
          </p:nvSpPr>
          <p:spPr bwMode="auto">
            <a:xfrm>
              <a:off x="3408" y="2928"/>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4" name="Oval 17">
              <a:extLst>
                <a:ext uri="{FF2B5EF4-FFF2-40B4-BE49-F238E27FC236}">
                  <a16:creationId xmlns:a16="http://schemas.microsoft.com/office/drawing/2014/main" id="{E1469DD6-F396-534D-B925-A8294E61EC32}"/>
                </a:ext>
              </a:extLst>
            </p:cNvPr>
            <p:cNvSpPr>
              <a:spLocks noChangeArrowheads="1"/>
            </p:cNvSpPr>
            <p:nvPr/>
          </p:nvSpPr>
          <p:spPr bwMode="auto">
            <a:xfrm>
              <a:off x="3792" y="3120"/>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5" name="Oval 18">
              <a:extLst>
                <a:ext uri="{FF2B5EF4-FFF2-40B4-BE49-F238E27FC236}">
                  <a16:creationId xmlns:a16="http://schemas.microsoft.com/office/drawing/2014/main" id="{174210EB-93B6-AB44-9E75-D165A46E9B13}"/>
                </a:ext>
              </a:extLst>
            </p:cNvPr>
            <p:cNvSpPr>
              <a:spLocks noChangeArrowheads="1"/>
            </p:cNvSpPr>
            <p:nvPr/>
          </p:nvSpPr>
          <p:spPr bwMode="auto">
            <a:xfrm>
              <a:off x="3888" y="2928"/>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6" name="Oval 19">
              <a:extLst>
                <a:ext uri="{FF2B5EF4-FFF2-40B4-BE49-F238E27FC236}">
                  <a16:creationId xmlns:a16="http://schemas.microsoft.com/office/drawing/2014/main" id="{8CB526F2-DA86-3840-AFD3-FAC48B8F37D2}"/>
                </a:ext>
              </a:extLst>
            </p:cNvPr>
            <p:cNvSpPr>
              <a:spLocks noChangeArrowheads="1"/>
            </p:cNvSpPr>
            <p:nvPr/>
          </p:nvSpPr>
          <p:spPr bwMode="auto">
            <a:xfrm>
              <a:off x="3600" y="3072"/>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7" name="Oval 20">
              <a:extLst>
                <a:ext uri="{FF2B5EF4-FFF2-40B4-BE49-F238E27FC236}">
                  <a16:creationId xmlns:a16="http://schemas.microsoft.com/office/drawing/2014/main" id="{25CCE208-E3CF-A040-BBC9-24C5A4348D75}"/>
                </a:ext>
              </a:extLst>
            </p:cNvPr>
            <p:cNvSpPr>
              <a:spLocks noChangeArrowheads="1"/>
            </p:cNvSpPr>
            <p:nvPr/>
          </p:nvSpPr>
          <p:spPr bwMode="auto">
            <a:xfrm>
              <a:off x="3360" y="3216"/>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8" name="Oval 21">
              <a:extLst>
                <a:ext uri="{FF2B5EF4-FFF2-40B4-BE49-F238E27FC236}">
                  <a16:creationId xmlns:a16="http://schemas.microsoft.com/office/drawing/2014/main" id="{5505E8DA-02C0-824C-8CAC-9BC2D7B52BD6}"/>
                </a:ext>
              </a:extLst>
            </p:cNvPr>
            <p:cNvSpPr>
              <a:spLocks noChangeArrowheads="1"/>
            </p:cNvSpPr>
            <p:nvPr/>
          </p:nvSpPr>
          <p:spPr bwMode="auto">
            <a:xfrm>
              <a:off x="3648" y="326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9" name="Oval 22">
              <a:extLst>
                <a:ext uri="{FF2B5EF4-FFF2-40B4-BE49-F238E27FC236}">
                  <a16:creationId xmlns:a16="http://schemas.microsoft.com/office/drawing/2014/main" id="{4F000ECF-0A81-7045-89F8-45167B834631}"/>
                </a:ext>
              </a:extLst>
            </p:cNvPr>
            <p:cNvSpPr>
              <a:spLocks noChangeArrowheads="1"/>
            </p:cNvSpPr>
            <p:nvPr/>
          </p:nvSpPr>
          <p:spPr bwMode="auto">
            <a:xfrm>
              <a:off x="4032" y="326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0" name="Oval 23">
              <a:extLst>
                <a:ext uri="{FF2B5EF4-FFF2-40B4-BE49-F238E27FC236}">
                  <a16:creationId xmlns:a16="http://schemas.microsoft.com/office/drawing/2014/main" id="{6D8680C5-CC13-ED4E-8F4A-BCEEC6A0E671}"/>
                </a:ext>
              </a:extLst>
            </p:cNvPr>
            <p:cNvSpPr>
              <a:spLocks noChangeArrowheads="1"/>
            </p:cNvSpPr>
            <p:nvPr/>
          </p:nvSpPr>
          <p:spPr bwMode="auto">
            <a:xfrm>
              <a:off x="4128" y="3072"/>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1" name="Oval 24">
              <a:extLst>
                <a:ext uri="{FF2B5EF4-FFF2-40B4-BE49-F238E27FC236}">
                  <a16:creationId xmlns:a16="http://schemas.microsoft.com/office/drawing/2014/main" id="{63BCDA0F-B02D-4141-8FAC-8486CF43EEFA}"/>
                </a:ext>
              </a:extLst>
            </p:cNvPr>
            <p:cNvSpPr>
              <a:spLocks noChangeArrowheads="1"/>
            </p:cNvSpPr>
            <p:nvPr/>
          </p:nvSpPr>
          <p:spPr bwMode="auto">
            <a:xfrm>
              <a:off x="4080" y="2736"/>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2" name="Oval 25">
              <a:extLst>
                <a:ext uri="{FF2B5EF4-FFF2-40B4-BE49-F238E27FC236}">
                  <a16:creationId xmlns:a16="http://schemas.microsoft.com/office/drawing/2014/main" id="{AEC38314-818F-AC42-BAB7-8C77166451F6}"/>
                </a:ext>
              </a:extLst>
            </p:cNvPr>
            <p:cNvSpPr>
              <a:spLocks noChangeArrowheads="1"/>
            </p:cNvSpPr>
            <p:nvPr/>
          </p:nvSpPr>
          <p:spPr bwMode="auto">
            <a:xfrm>
              <a:off x="4320" y="2832"/>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3" name="Oval 26">
              <a:extLst>
                <a:ext uri="{FF2B5EF4-FFF2-40B4-BE49-F238E27FC236}">
                  <a16:creationId xmlns:a16="http://schemas.microsoft.com/office/drawing/2014/main" id="{2A0194A6-E1FE-144F-B8F8-08584D761B58}"/>
                </a:ext>
              </a:extLst>
            </p:cNvPr>
            <p:cNvSpPr>
              <a:spLocks noChangeArrowheads="1"/>
            </p:cNvSpPr>
            <p:nvPr/>
          </p:nvSpPr>
          <p:spPr bwMode="auto">
            <a:xfrm>
              <a:off x="4416" y="3120"/>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4" name="Oval 27">
              <a:extLst>
                <a:ext uri="{FF2B5EF4-FFF2-40B4-BE49-F238E27FC236}">
                  <a16:creationId xmlns:a16="http://schemas.microsoft.com/office/drawing/2014/main" id="{064BB967-19A0-BE4E-A39F-ECAECC9F0942}"/>
                </a:ext>
              </a:extLst>
            </p:cNvPr>
            <p:cNvSpPr>
              <a:spLocks noChangeArrowheads="1"/>
            </p:cNvSpPr>
            <p:nvPr/>
          </p:nvSpPr>
          <p:spPr bwMode="auto">
            <a:xfrm>
              <a:off x="4416" y="3312"/>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5" name="Oval 28">
              <a:extLst>
                <a:ext uri="{FF2B5EF4-FFF2-40B4-BE49-F238E27FC236}">
                  <a16:creationId xmlns:a16="http://schemas.microsoft.com/office/drawing/2014/main" id="{C834E4EF-1233-2B48-9125-99719FC67EDF}"/>
                </a:ext>
              </a:extLst>
            </p:cNvPr>
            <p:cNvSpPr>
              <a:spLocks noChangeArrowheads="1"/>
            </p:cNvSpPr>
            <p:nvPr/>
          </p:nvSpPr>
          <p:spPr bwMode="auto">
            <a:xfrm>
              <a:off x="4512" y="278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36" name="Oval 29">
              <a:extLst>
                <a:ext uri="{FF2B5EF4-FFF2-40B4-BE49-F238E27FC236}">
                  <a16:creationId xmlns:a16="http://schemas.microsoft.com/office/drawing/2014/main" id="{7A9E8EC9-F975-0943-B733-053A466937CD}"/>
                </a:ext>
              </a:extLst>
            </p:cNvPr>
            <p:cNvSpPr>
              <a:spLocks noChangeArrowheads="1"/>
            </p:cNvSpPr>
            <p:nvPr/>
          </p:nvSpPr>
          <p:spPr bwMode="auto">
            <a:xfrm>
              <a:off x="2688" y="2784"/>
              <a:ext cx="96" cy="96"/>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20542" name="AutoShape 30">
            <a:extLst>
              <a:ext uri="{FF2B5EF4-FFF2-40B4-BE49-F238E27FC236}">
                <a16:creationId xmlns:a16="http://schemas.microsoft.com/office/drawing/2014/main" id="{AE27C714-ACC0-C949-8E30-12F8DBDE0F9A}"/>
              </a:ext>
            </a:extLst>
          </p:cNvPr>
          <p:cNvSpPr>
            <a:spLocks noChangeArrowheads="1"/>
          </p:cNvSpPr>
          <p:nvPr/>
        </p:nvSpPr>
        <p:spPr bwMode="auto">
          <a:xfrm>
            <a:off x="4191000" y="4800600"/>
            <a:ext cx="1447800" cy="533400"/>
          </a:xfrm>
          <a:prstGeom prst="rightArrow">
            <a:avLst>
              <a:gd name="adj1" fmla="val 50000"/>
              <a:gd name="adj2" fmla="val 67857"/>
            </a:avLst>
          </a:prstGeom>
          <a:solidFill>
            <a:srgbClr val="0F11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water</a:t>
            </a:r>
            <a:endParaRPr lang="en-US" altLang="en-US">
              <a:solidFill>
                <a:schemeClr val="bg1"/>
              </a:solidFill>
            </a:endParaRPr>
          </a:p>
        </p:txBody>
      </p:sp>
      <p:sp>
        <p:nvSpPr>
          <p:cNvPr id="320543" name="AutoShape 31">
            <a:extLst>
              <a:ext uri="{FF2B5EF4-FFF2-40B4-BE49-F238E27FC236}">
                <a16:creationId xmlns:a16="http://schemas.microsoft.com/office/drawing/2014/main" id="{0B2A05DA-DC33-DC4E-A0B2-7B7C5B0EAD5B}"/>
              </a:ext>
            </a:extLst>
          </p:cNvPr>
          <p:cNvSpPr>
            <a:spLocks noChangeArrowheads="1"/>
          </p:cNvSpPr>
          <p:nvPr/>
        </p:nvSpPr>
        <p:spPr bwMode="auto">
          <a:xfrm flipH="1">
            <a:off x="4114800" y="5334000"/>
            <a:ext cx="1447800" cy="152400"/>
          </a:xfrm>
          <a:prstGeom prst="rightArrow">
            <a:avLst>
              <a:gd name="adj1" fmla="val 50000"/>
              <a:gd name="adj2" fmla="val 237500"/>
            </a:avLst>
          </a:prstGeom>
          <a:solidFill>
            <a:srgbClr val="0F11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chemeClr val="bg1"/>
              </a:solidFill>
            </a:endParaRPr>
          </a:p>
        </p:txBody>
      </p:sp>
      <p:sp>
        <p:nvSpPr>
          <p:cNvPr id="72711" name="Text Box 32">
            <a:extLst>
              <a:ext uri="{FF2B5EF4-FFF2-40B4-BE49-F238E27FC236}">
                <a16:creationId xmlns:a16="http://schemas.microsoft.com/office/drawing/2014/main" id="{B4E25D27-958E-6043-9F0C-FD01B90B21D3}"/>
              </a:ext>
            </a:extLst>
          </p:cNvPr>
          <p:cNvSpPr txBox="1">
            <a:spLocks noChangeArrowheads="1"/>
          </p:cNvSpPr>
          <p:nvPr/>
        </p:nvSpPr>
        <p:spPr bwMode="auto">
          <a:xfrm>
            <a:off x="3138488" y="5943600"/>
            <a:ext cx="350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u="sng">
                <a:solidFill>
                  <a:srgbClr val="CC0000"/>
                </a:solidFill>
              </a:rPr>
              <a:t>net</a:t>
            </a:r>
            <a:r>
              <a:rPr lang="en-US" altLang="en-US" b="1">
                <a:solidFill>
                  <a:srgbClr val="0F116A"/>
                </a:solidFill>
              </a:rPr>
              <a:t> movement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05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0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42" grpId="0" animBg="1" autoUpdateAnimBg="0"/>
      <p:bldP spid="32054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3173E58-77C7-6A49-B6C8-8DD43862D4B2}"/>
              </a:ext>
            </a:extLst>
          </p:cNvPr>
          <p:cNvSpPr>
            <a:spLocks noGrp="1" noChangeArrowheads="1"/>
          </p:cNvSpPr>
          <p:nvPr>
            <p:ph type="title"/>
          </p:nvPr>
        </p:nvSpPr>
        <p:spPr/>
        <p:txBody>
          <a:bodyPr/>
          <a:lstStyle/>
          <a:p>
            <a:pPr eaLnBrk="1" hangingPunct="1"/>
            <a:r>
              <a:rPr lang="en-US" altLang="en-US"/>
              <a:t>Diffusion of 2 solutes </a:t>
            </a:r>
          </a:p>
        </p:txBody>
      </p:sp>
      <p:sp>
        <p:nvSpPr>
          <p:cNvPr id="19459" name="Rectangle 3" descr="Rectangle: Click to edit Master text styles&#13;&#10;Second level&#13;&#10;Third level&#13;&#10;Fourth level&#13;&#10;Fifth level">
            <a:extLst>
              <a:ext uri="{FF2B5EF4-FFF2-40B4-BE49-F238E27FC236}">
                <a16:creationId xmlns:a16="http://schemas.microsoft.com/office/drawing/2014/main" id="{BDE9F45B-868D-FD45-B862-ABAFA0D60FEB}"/>
              </a:ext>
            </a:extLst>
          </p:cNvPr>
          <p:cNvSpPr>
            <a:spLocks noGrp="1" noChangeArrowheads="1"/>
          </p:cNvSpPr>
          <p:nvPr>
            <p:ph type="body" idx="1"/>
          </p:nvPr>
        </p:nvSpPr>
        <p:spPr/>
        <p:txBody>
          <a:bodyPr/>
          <a:lstStyle/>
          <a:p>
            <a:pPr eaLnBrk="1" hangingPunct="1"/>
            <a:r>
              <a:rPr lang="en-US" altLang="en-US" dirty="0"/>
              <a:t>Each substance diffuses down its </a:t>
            </a:r>
            <a:r>
              <a:rPr lang="en-US" altLang="en-US" i="1" u="sng" dirty="0">
                <a:solidFill>
                  <a:srgbClr val="FF0000"/>
                </a:solidFill>
              </a:rPr>
              <a:t>own</a:t>
            </a:r>
            <a:r>
              <a:rPr lang="en-US" altLang="en-US" dirty="0"/>
              <a:t> concentration gradient, independent of concentration gradients of other substances</a:t>
            </a:r>
          </a:p>
        </p:txBody>
      </p:sp>
      <p:pic>
        <p:nvPicPr>
          <p:cNvPr id="19460" name="Picture 4">
            <a:extLst>
              <a:ext uri="{FF2B5EF4-FFF2-40B4-BE49-F238E27FC236}">
                <a16:creationId xmlns:a16="http://schemas.microsoft.com/office/drawing/2014/main" id="{95429D93-3591-A548-8187-074DDFCD3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95" t="58899" b="3081"/>
          <a:stretch>
            <a:fillRect/>
          </a:stretch>
        </p:blipFill>
        <p:spPr bwMode="auto">
          <a:xfrm>
            <a:off x="1524000" y="3733800"/>
            <a:ext cx="6324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18B160D-5C69-C744-8D4E-BEED7556689F}"/>
              </a:ext>
            </a:extLst>
          </p:cNvPr>
          <p:cNvSpPr>
            <a:spLocks noGrp="1" noChangeArrowheads="1"/>
          </p:cNvSpPr>
          <p:nvPr>
            <p:ph type="title"/>
          </p:nvPr>
        </p:nvSpPr>
        <p:spPr/>
        <p:txBody>
          <a:bodyPr/>
          <a:lstStyle/>
          <a:p>
            <a:pPr eaLnBrk="1" hangingPunct="1"/>
            <a:r>
              <a:rPr lang="en-US" altLang="en-US"/>
              <a:t>Managing water balance</a:t>
            </a:r>
          </a:p>
        </p:txBody>
      </p:sp>
      <p:sp>
        <p:nvSpPr>
          <p:cNvPr id="74755" name="Rectangle 3" descr="Rectangle: Click to edit Master text styles&#13;&#10;Second level&#13;&#10;Third level&#13;&#10;Fourth level&#13;&#10;Fifth level">
            <a:extLst>
              <a:ext uri="{FF2B5EF4-FFF2-40B4-BE49-F238E27FC236}">
                <a16:creationId xmlns:a16="http://schemas.microsoft.com/office/drawing/2014/main" id="{FA286872-7276-AD41-8153-0839DDD9B5F1}"/>
              </a:ext>
            </a:extLst>
          </p:cNvPr>
          <p:cNvSpPr>
            <a:spLocks noGrp="1" noChangeArrowheads="1"/>
          </p:cNvSpPr>
          <p:nvPr>
            <p:ph type="body" idx="1"/>
          </p:nvPr>
        </p:nvSpPr>
        <p:spPr>
          <a:xfrm>
            <a:off x="838200" y="1371600"/>
            <a:ext cx="7772400" cy="4800600"/>
          </a:xfrm>
        </p:spPr>
        <p:txBody>
          <a:bodyPr/>
          <a:lstStyle/>
          <a:p>
            <a:pPr eaLnBrk="1" hangingPunct="1"/>
            <a:r>
              <a:rPr lang="en-US" altLang="en-US"/>
              <a:t>Cell survival depends on balancing water uptake &amp; loss</a:t>
            </a:r>
          </a:p>
        </p:txBody>
      </p:sp>
      <p:pic>
        <p:nvPicPr>
          <p:cNvPr id="74756" name="Picture 4">
            <a:extLst>
              <a:ext uri="{FF2B5EF4-FFF2-40B4-BE49-F238E27FC236}">
                <a16:creationId xmlns:a16="http://schemas.microsoft.com/office/drawing/2014/main" id="{A89733EC-3ADA-A44F-B1DC-57438D732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88"/>
          <a:stretch>
            <a:fillRect/>
          </a:stretch>
        </p:blipFill>
        <p:spPr bwMode="auto">
          <a:xfrm>
            <a:off x="1447800" y="2546350"/>
            <a:ext cx="64770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a:extLst>
              <a:ext uri="{FF2B5EF4-FFF2-40B4-BE49-F238E27FC236}">
                <a16:creationId xmlns:a16="http://schemas.microsoft.com/office/drawing/2014/main" id="{15477FA1-1D76-244B-BAD2-904EA84B9860}"/>
              </a:ext>
            </a:extLst>
          </p:cNvPr>
          <p:cNvSpPr txBox="1">
            <a:spLocks noChangeArrowheads="1"/>
          </p:cNvSpPr>
          <p:nvPr/>
        </p:nvSpPr>
        <p:spPr bwMode="auto">
          <a:xfrm>
            <a:off x="1447800" y="6324600"/>
            <a:ext cx="1828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b="1">
                <a:solidFill>
                  <a:srgbClr val="000000"/>
                </a:solidFill>
              </a:rPr>
              <a:t>freshwater</a:t>
            </a:r>
            <a:endParaRPr lang="en-US" altLang="en-US" sz="2800"/>
          </a:p>
        </p:txBody>
      </p:sp>
      <p:sp>
        <p:nvSpPr>
          <p:cNvPr id="74758" name="Text Box 6">
            <a:extLst>
              <a:ext uri="{FF2B5EF4-FFF2-40B4-BE49-F238E27FC236}">
                <a16:creationId xmlns:a16="http://schemas.microsoft.com/office/drawing/2014/main" id="{F2D4B221-C4E0-F540-ACBE-D9F231D9FBB7}"/>
              </a:ext>
            </a:extLst>
          </p:cNvPr>
          <p:cNvSpPr txBox="1">
            <a:spLocks noChangeArrowheads="1"/>
          </p:cNvSpPr>
          <p:nvPr/>
        </p:nvSpPr>
        <p:spPr bwMode="auto">
          <a:xfrm>
            <a:off x="3276600" y="6324600"/>
            <a:ext cx="1828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b="1">
                <a:solidFill>
                  <a:srgbClr val="000000"/>
                </a:solidFill>
              </a:rPr>
              <a:t>balanced</a:t>
            </a:r>
            <a:endParaRPr lang="en-US" altLang="en-US" sz="2800"/>
          </a:p>
        </p:txBody>
      </p:sp>
      <p:sp>
        <p:nvSpPr>
          <p:cNvPr id="74759" name="Text Box 7">
            <a:extLst>
              <a:ext uri="{FF2B5EF4-FFF2-40B4-BE49-F238E27FC236}">
                <a16:creationId xmlns:a16="http://schemas.microsoft.com/office/drawing/2014/main" id="{D815A68B-C975-2742-9625-B3410B43E95F}"/>
              </a:ext>
            </a:extLst>
          </p:cNvPr>
          <p:cNvSpPr txBox="1">
            <a:spLocks noChangeArrowheads="1"/>
          </p:cNvSpPr>
          <p:nvPr/>
        </p:nvSpPr>
        <p:spPr bwMode="auto">
          <a:xfrm>
            <a:off x="5181600" y="6324600"/>
            <a:ext cx="1828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b="1">
                <a:solidFill>
                  <a:srgbClr val="000000"/>
                </a:solidFill>
              </a:rPr>
              <a:t>saltwater</a:t>
            </a:r>
            <a:endParaRPr lang="en-US"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404C334-0AB6-CC45-BDD3-9059D068D642}"/>
              </a:ext>
            </a:extLst>
          </p:cNvPr>
          <p:cNvSpPr>
            <a:spLocks noGrp="1" noChangeArrowheads="1"/>
          </p:cNvSpPr>
          <p:nvPr>
            <p:ph type="title"/>
          </p:nvPr>
        </p:nvSpPr>
        <p:spPr/>
        <p:txBody>
          <a:bodyPr/>
          <a:lstStyle/>
          <a:p>
            <a:pPr eaLnBrk="1" hangingPunct="1"/>
            <a:r>
              <a:rPr lang="en-US" altLang="en-US"/>
              <a:t>Managing water balance</a:t>
            </a:r>
          </a:p>
        </p:txBody>
      </p:sp>
      <p:sp>
        <p:nvSpPr>
          <p:cNvPr id="76803" name="Rectangle 3" descr="Rectangle: Click to edit Master text styles&#13;&#10;Second level&#13;&#10;Third level&#13;&#10;Fourth level&#13;&#10;Fifth level">
            <a:extLst>
              <a:ext uri="{FF2B5EF4-FFF2-40B4-BE49-F238E27FC236}">
                <a16:creationId xmlns:a16="http://schemas.microsoft.com/office/drawing/2014/main" id="{45A77453-922D-BF49-8026-5A029D1F6CF7}"/>
              </a:ext>
            </a:extLst>
          </p:cNvPr>
          <p:cNvSpPr>
            <a:spLocks noGrp="1" noChangeArrowheads="1"/>
          </p:cNvSpPr>
          <p:nvPr>
            <p:ph type="body" idx="1"/>
          </p:nvPr>
        </p:nvSpPr>
        <p:spPr>
          <a:xfrm>
            <a:off x="838200" y="1371600"/>
            <a:ext cx="6019800" cy="4876800"/>
          </a:xfrm>
        </p:spPr>
        <p:txBody>
          <a:bodyPr/>
          <a:lstStyle/>
          <a:p>
            <a:pPr eaLnBrk="1" hangingPunct="1">
              <a:lnSpc>
                <a:spcPct val="90000"/>
              </a:lnSpc>
            </a:pPr>
            <a:r>
              <a:rPr lang="en-US" altLang="en-US"/>
              <a:t>Isotonic</a:t>
            </a:r>
          </a:p>
          <a:p>
            <a:pPr lvl="1" eaLnBrk="1" hangingPunct="1">
              <a:lnSpc>
                <a:spcPct val="90000"/>
              </a:lnSpc>
            </a:pPr>
            <a:r>
              <a:rPr lang="en-US" altLang="en-US">
                <a:ea typeface="ＭＳ Ｐゴシック" panose="020B0600070205080204" pitchFamily="34" charset="-128"/>
              </a:rPr>
              <a:t>animal cell immersed in </a:t>
            </a:r>
            <a:r>
              <a:rPr lang="en-US" altLang="en-US" u="sng">
                <a:ea typeface="ＭＳ Ｐゴシック" panose="020B0600070205080204" pitchFamily="34" charset="-128"/>
              </a:rPr>
              <a:t>isotonic</a:t>
            </a:r>
            <a:r>
              <a:rPr lang="en-US" altLang="en-US">
                <a:ea typeface="ＭＳ Ｐゴシック" panose="020B0600070205080204" pitchFamily="34" charset="-128"/>
              </a:rPr>
              <a:t> solution</a:t>
            </a:r>
          </a:p>
          <a:p>
            <a:pPr marL="1085850" lvl="2" eaLnBrk="1" hangingPunct="1">
              <a:lnSpc>
                <a:spcPct val="90000"/>
              </a:lnSpc>
            </a:pPr>
            <a:r>
              <a:rPr lang="en-US" altLang="en-US" sz="2800">
                <a:solidFill>
                  <a:srgbClr val="CC0000"/>
                </a:solidFill>
                <a:ea typeface="ＭＳ Ｐゴシック" panose="020B0600070205080204" pitchFamily="34" charset="-128"/>
              </a:rPr>
              <a:t>blood cells in blood</a:t>
            </a:r>
            <a:endParaRPr lang="en-US" altLang="en-US">
              <a:ea typeface="ＭＳ Ｐゴシック" panose="020B0600070205080204" pitchFamily="34" charset="-128"/>
            </a:endParaRPr>
          </a:p>
          <a:p>
            <a:pPr marL="1085850" lvl="2" eaLnBrk="1" hangingPunct="1">
              <a:lnSpc>
                <a:spcPct val="90000"/>
              </a:lnSpc>
            </a:pPr>
            <a:r>
              <a:rPr lang="en-US" altLang="en-US" sz="2800">
                <a:ea typeface="ＭＳ Ｐゴシック" panose="020B0600070205080204" pitchFamily="34" charset="-128"/>
              </a:rPr>
              <a:t>no </a:t>
            </a:r>
            <a:r>
              <a:rPr lang="en-US" altLang="en-US" sz="2800" u="sng">
                <a:solidFill>
                  <a:schemeClr val="tx2"/>
                </a:solidFill>
                <a:ea typeface="ＭＳ Ｐゴシック" panose="020B0600070205080204" pitchFamily="34" charset="-128"/>
              </a:rPr>
              <a:t>net</a:t>
            </a:r>
            <a:r>
              <a:rPr lang="en-US" altLang="en-US" sz="2800">
                <a:ea typeface="ＭＳ Ｐゴシック" panose="020B0600070205080204" pitchFamily="34" charset="-128"/>
              </a:rPr>
              <a:t> movement of water across plasma membrane</a:t>
            </a:r>
          </a:p>
          <a:p>
            <a:pPr marL="1085850" lvl="2" eaLnBrk="1" hangingPunct="1">
              <a:lnSpc>
                <a:spcPct val="90000"/>
              </a:lnSpc>
            </a:pPr>
            <a:r>
              <a:rPr lang="en-US" altLang="en-US" sz="2800">
                <a:ea typeface="ＭＳ Ｐゴシック" panose="020B0600070205080204" pitchFamily="34" charset="-128"/>
              </a:rPr>
              <a:t>water flows across membrane, at same rate in both directions</a:t>
            </a:r>
          </a:p>
          <a:p>
            <a:pPr marL="1085850" lvl="2" eaLnBrk="1" hangingPunct="1">
              <a:lnSpc>
                <a:spcPct val="90000"/>
              </a:lnSpc>
            </a:pPr>
            <a:r>
              <a:rPr lang="en-US" altLang="en-US" sz="2800">
                <a:ea typeface="ＭＳ Ｐゴシック" panose="020B0600070205080204" pitchFamily="34" charset="-128"/>
              </a:rPr>
              <a:t>volume of cell is stable</a:t>
            </a:r>
            <a:endParaRPr lang="en-US" altLang="en-US">
              <a:ea typeface="ＭＳ Ｐゴシック" panose="020B0600070205080204" pitchFamily="34" charset="-128"/>
            </a:endParaRPr>
          </a:p>
        </p:txBody>
      </p:sp>
      <p:pic>
        <p:nvPicPr>
          <p:cNvPr id="76804" name="Picture 4">
            <a:extLst>
              <a:ext uri="{FF2B5EF4-FFF2-40B4-BE49-F238E27FC236}">
                <a16:creationId xmlns:a16="http://schemas.microsoft.com/office/drawing/2014/main" id="{E9885C71-EC5B-DB4C-A876-C94650B07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99" r="43201" b="4849"/>
          <a:stretch>
            <a:fillRect/>
          </a:stretch>
        </p:blipFill>
        <p:spPr bwMode="auto">
          <a:xfrm>
            <a:off x="7129463" y="1143000"/>
            <a:ext cx="1812925"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92B4F02-8815-2F4F-9F7C-308BCAC8B398}"/>
              </a:ext>
            </a:extLst>
          </p:cNvPr>
          <p:cNvSpPr>
            <a:spLocks noGrp="1" noChangeArrowheads="1"/>
          </p:cNvSpPr>
          <p:nvPr>
            <p:ph type="title"/>
          </p:nvPr>
        </p:nvSpPr>
        <p:spPr/>
        <p:txBody>
          <a:bodyPr/>
          <a:lstStyle/>
          <a:p>
            <a:pPr eaLnBrk="1" hangingPunct="1"/>
            <a:r>
              <a:rPr lang="en-US" altLang="en-US"/>
              <a:t>Managing water balance</a:t>
            </a:r>
          </a:p>
        </p:txBody>
      </p:sp>
      <p:sp>
        <p:nvSpPr>
          <p:cNvPr id="78851" name="Rectangle 3" descr="Rectangle: Click to edit Master text styles&#13;&#10;Second level&#13;&#10;Third level&#13;&#10;Fourth level&#13;&#10;Fifth level">
            <a:extLst>
              <a:ext uri="{FF2B5EF4-FFF2-40B4-BE49-F238E27FC236}">
                <a16:creationId xmlns:a16="http://schemas.microsoft.com/office/drawing/2014/main" id="{64205F5D-4857-254E-9369-0F82735EF585}"/>
              </a:ext>
            </a:extLst>
          </p:cNvPr>
          <p:cNvSpPr>
            <a:spLocks noGrp="1" noChangeArrowheads="1"/>
          </p:cNvSpPr>
          <p:nvPr>
            <p:ph type="body" idx="1"/>
          </p:nvPr>
        </p:nvSpPr>
        <p:spPr>
          <a:xfrm>
            <a:off x="838200" y="1371600"/>
            <a:ext cx="6248400" cy="5029200"/>
          </a:xfrm>
        </p:spPr>
        <p:txBody>
          <a:bodyPr/>
          <a:lstStyle/>
          <a:p>
            <a:pPr eaLnBrk="1" hangingPunct="1">
              <a:lnSpc>
                <a:spcPct val="90000"/>
              </a:lnSpc>
            </a:pPr>
            <a:r>
              <a:rPr lang="en-US" altLang="en-US"/>
              <a:t>Hypotonic</a:t>
            </a:r>
          </a:p>
          <a:p>
            <a:pPr lvl="1" eaLnBrk="1" hangingPunct="1">
              <a:lnSpc>
                <a:spcPct val="90000"/>
              </a:lnSpc>
            </a:pPr>
            <a:r>
              <a:rPr lang="en-US" altLang="en-US" sz="2600">
                <a:ea typeface="ＭＳ Ｐゴシック" panose="020B0600070205080204" pitchFamily="34" charset="-128"/>
              </a:rPr>
              <a:t>animal cell in </a:t>
            </a:r>
            <a:r>
              <a:rPr lang="en-US" altLang="en-US" sz="2600" u="sng">
                <a:ea typeface="ＭＳ Ｐゴシック" panose="020B0600070205080204" pitchFamily="34" charset="-128"/>
              </a:rPr>
              <a:t>hypotonic</a:t>
            </a:r>
            <a:r>
              <a:rPr lang="en-US" altLang="en-US" sz="2600">
                <a:ea typeface="ＭＳ Ｐゴシック" panose="020B0600070205080204" pitchFamily="34" charset="-128"/>
              </a:rPr>
              <a:t> solution will gain water, swell &amp; burst</a:t>
            </a:r>
          </a:p>
          <a:p>
            <a:pPr lvl="2" eaLnBrk="1" hangingPunct="1"/>
            <a:r>
              <a:rPr lang="en-US" altLang="en-US" i="1">
                <a:ea typeface="ＭＳ Ｐゴシック" panose="020B0600070205080204" pitchFamily="34" charset="-128"/>
              </a:rPr>
              <a:t>Paramecium</a:t>
            </a:r>
            <a:r>
              <a:rPr lang="en-US" altLang="en-US">
                <a:ea typeface="ＭＳ Ｐゴシック" panose="020B0600070205080204" pitchFamily="34" charset="-128"/>
              </a:rPr>
              <a:t> vs. pond water</a:t>
            </a:r>
          </a:p>
          <a:p>
            <a:pPr lvl="2" eaLnBrk="1" hangingPunct="1"/>
            <a:r>
              <a:rPr lang="en-US" altLang="en-US" i="1">
                <a:ea typeface="ＭＳ Ｐゴシック" panose="020B0600070205080204" pitchFamily="34" charset="-128"/>
              </a:rPr>
              <a:t>Paramecium</a:t>
            </a:r>
            <a:r>
              <a:rPr lang="en-US" altLang="en-US">
                <a:ea typeface="ＭＳ Ｐゴシック" panose="020B0600070205080204" pitchFamily="34" charset="-128"/>
              </a:rPr>
              <a:t> is hypertonic</a:t>
            </a:r>
          </a:p>
          <a:p>
            <a:pPr lvl="2" eaLnBrk="1" hangingPunct="1"/>
            <a:r>
              <a:rPr lang="en-US" altLang="en-US">
                <a:ea typeface="ＭＳ Ｐゴシック" panose="020B0600070205080204" pitchFamily="34" charset="-128"/>
              </a:rPr>
              <a:t>H</a:t>
            </a:r>
            <a:r>
              <a:rPr lang="en-US" altLang="en-US" baseline="-25000">
                <a:ea typeface="ＭＳ Ｐゴシック" panose="020B0600070205080204" pitchFamily="34" charset="-128"/>
              </a:rPr>
              <a:t>2</a:t>
            </a:r>
            <a:r>
              <a:rPr lang="en-US" altLang="en-US">
                <a:ea typeface="ＭＳ Ｐゴシック" panose="020B0600070205080204" pitchFamily="34" charset="-128"/>
              </a:rPr>
              <a:t>O continually enters cell</a:t>
            </a:r>
          </a:p>
          <a:p>
            <a:pPr lvl="2" eaLnBrk="1" hangingPunct="1"/>
            <a:r>
              <a:rPr lang="en-US" altLang="en-US">
                <a:ea typeface="ＭＳ Ｐゴシック" panose="020B0600070205080204" pitchFamily="34" charset="-128"/>
              </a:rPr>
              <a:t>to solve problem, specialized organelle, </a:t>
            </a:r>
            <a:r>
              <a:rPr lang="en-US" altLang="en-US" u="sng">
                <a:solidFill>
                  <a:schemeClr val="tx2"/>
                </a:solidFill>
                <a:ea typeface="ＭＳ Ｐゴシック" panose="020B0600070205080204" pitchFamily="34" charset="-128"/>
              </a:rPr>
              <a:t>contractile vacuole</a:t>
            </a:r>
            <a:endParaRPr lang="en-US" altLang="en-US">
              <a:ea typeface="ＭＳ Ｐゴシック" panose="020B0600070205080204" pitchFamily="34" charset="-128"/>
            </a:endParaRPr>
          </a:p>
          <a:p>
            <a:pPr lvl="2" eaLnBrk="1" hangingPunct="1"/>
            <a:r>
              <a:rPr lang="en-US" altLang="en-US">
                <a:ea typeface="ＭＳ Ｐゴシック" panose="020B0600070205080204" pitchFamily="34" charset="-128"/>
              </a:rPr>
              <a:t>pumps H</a:t>
            </a:r>
            <a:r>
              <a:rPr lang="en-US" altLang="en-US" baseline="-25000">
                <a:ea typeface="ＭＳ Ｐゴシック" panose="020B0600070205080204" pitchFamily="34" charset="-128"/>
              </a:rPr>
              <a:t>2</a:t>
            </a:r>
            <a:r>
              <a:rPr lang="en-US" altLang="en-US">
                <a:ea typeface="ＭＳ Ｐゴシック" panose="020B0600070205080204" pitchFamily="34" charset="-128"/>
              </a:rPr>
              <a:t>O out of cell = ATP</a:t>
            </a:r>
          </a:p>
          <a:p>
            <a:pPr lvl="1" eaLnBrk="1" hangingPunct="1">
              <a:lnSpc>
                <a:spcPct val="90000"/>
              </a:lnSpc>
            </a:pPr>
            <a:r>
              <a:rPr lang="en-US" altLang="en-US" sz="2600">
                <a:ea typeface="ＭＳ Ｐゴシック" panose="020B0600070205080204" pitchFamily="34" charset="-128"/>
              </a:rPr>
              <a:t>plant cell</a:t>
            </a:r>
          </a:p>
          <a:p>
            <a:pPr lvl="2" eaLnBrk="1" hangingPunct="1">
              <a:lnSpc>
                <a:spcPct val="90000"/>
              </a:lnSpc>
            </a:pPr>
            <a:r>
              <a:rPr lang="en-US" altLang="en-US" sz="2200">
                <a:ea typeface="ＭＳ Ｐゴシック" panose="020B0600070205080204" pitchFamily="34" charset="-128"/>
              </a:rPr>
              <a:t>turgid</a:t>
            </a:r>
          </a:p>
        </p:txBody>
      </p:sp>
      <p:pic>
        <p:nvPicPr>
          <p:cNvPr id="78852" name="Picture 4">
            <a:extLst>
              <a:ext uri="{FF2B5EF4-FFF2-40B4-BE49-F238E27FC236}">
                <a16:creationId xmlns:a16="http://schemas.microsoft.com/office/drawing/2014/main" id="{BD0CB031-5250-744E-82B2-538A3A595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100" b="4849"/>
          <a:stretch>
            <a:fillRect/>
          </a:stretch>
        </p:blipFill>
        <p:spPr bwMode="auto">
          <a:xfrm>
            <a:off x="7129463" y="1141413"/>
            <a:ext cx="1871662"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7C3661F-8061-8448-BF37-B8A1D49AE74A}"/>
              </a:ext>
            </a:extLst>
          </p:cNvPr>
          <p:cNvSpPr>
            <a:spLocks noGrp="1" noChangeArrowheads="1"/>
          </p:cNvSpPr>
          <p:nvPr>
            <p:ph type="title"/>
          </p:nvPr>
        </p:nvSpPr>
        <p:spPr/>
        <p:txBody>
          <a:bodyPr/>
          <a:lstStyle/>
          <a:p>
            <a:pPr eaLnBrk="1" hangingPunct="1"/>
            <a:r>
              <a:rPr lang="en-US" altLang="en-US"/>
              <a:t>Water regulation</a:t>
            </a:r>
          </a:p>
        </p:txBody>
      </p:sp>
      <p:sp>
        <p:nvSpPr>
          <p:cNvPr id="80899" name="Rectangle 3" descr="Rectangle: Click to edit Master text styles&#13;&#10;Second level&#13;&#10;Third level&#13;&#10;Fourth level&#13;&#10;Fifth level">
            <a:extLst>
              <a:ext uri="{FF2B5EF4-FFF2-40B4-BE49-F238E27FC236}">
                <a16:creationId xmlns:a16="http://schemas.microsoft.com/office/drawing/2014/main" id="{47B45850-81DD-FF42-A3B0-C413C133D2B5}"/>
              </a:ext>
            </a:extLst>
          </p:cNvPr>
          <p:cNvSpPr>
            <a:spLocks noGrp="1" noChangeArrowheads="1"/>
          </p:cNvSpPr>
          <p:nvPr>
            <p:ph type="body" idx="1"/>
          </p:nvPr>
        </p:nvSpPr>
        <p:spPr/>
        <p:txBody>
          <a:bodyPr/>
          <a:lstStyle/>
          <a:p>
            <a:pPr eaLnBrk="1" hangingPunct="1"/>
            <a:r>
              <a:rPr lang="en-US" altLang="en-US"/>
              <a:t>Contractile vacuole in </a:t>
            </a:r>
            <a:r>
              <a:rPr lang="en-US" altLang="en-US" i="1"/>
              <a:t>Paramecium</a:t>
            </a:r>
            <a:endParaRPr lang="en-US" altLang="en-US"/>
          </a:p>
        </p:txBody>
      </p:sp>
      <p:pic>
        <p:nvPicPr>
          <p:cNvPr id="80900" name="Picture 4">
            <a:extLst>
              <a:ext uri="{FF2B5EF4-FFF2-40B4-BE49-F238E27FC236}">
                <a16:creationId xmlns:a16="http://schemas.microsoft.com/office/drawing/2014/main" id="{69AD6C9D-4FA8-EE4D-9561-19D62C745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2200"/>
            <a:ext cx="35829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BC28842-1530-FC44-BD65-DE0872090C91}"/>
              </a:ext>
            </a:extLst>
          </p:cNvPr>
          <p:cNvSpPr>
            <a:spLocks noGrp="1" noChangeArrowheads="1"/>
          </p:cNvSpPr>
          <p:nvPr>
            <p:ph type="title"/>
          </p:nvPr>
        </p:nvSpPr>
        <p:spPr/>
        <p:txBody>
          <a:bodyPr/>
          <a:lstStyle/>
          <a:p>
            <a:pPr eaLnBrk="1" hangingPunct="1"/>
            <a:r>
              <a:rPr lang="en-US" altLang="en-US"/>
              <a:t>Managing water balance</a:t>
            </a:r>
          </a:p>
        </p:txBody>
      </p:sp>
      <p:sp>
        <p:nvSpPr>
          <p:cNvPr id="82947" name="Rectangle 3" descr="Rectangle: Click to edit Master text styles&#13;&#10;Second level&#13;&#10;Third level&#13;&#10;Fourth level&#13;&#10;Fifth level">
            <a:extLst>
              <a:ext uri="{FF2B5EF4-FFF2-40B4-BE49-F238E27FC236}">
                <a16:creationId xmlns:a16="http://schemas.microsoft.com/office/drawing/2014/main" id="{76A8D160-A97F-164A-9C71-8CAD6895E7F4}"/>
              </a:ext>
            </a:extLst>
          </p:cNvPr>
          <p:cNvSpPr>
            <a:spLocks noGrp="1" noChangeArrowheads="1"/>
          </p:cNvSpPr>
          <p:nvPr>
            <p:ph type="body" idx="1"/>
          </p:nvPr>
        </p:nvSpPr>
        <p:spPr>
          <a:xfrm>
            <a:off x="838200" y="1371600"/>
            <a:ext cx="6477000" cy="4876800"/>
          </a:xfrm>
        </p:spPr>
        <p:txBody>
          <a:bodyPr/>
          <a:lstStyle/>
          <a:p>
            <a:pPr eaLnBrk="1" hangingPunct="1">
              <a:lnSpc>
                <a:spcPct val="90000"/>
              </a:lnSpc>
            </a:pPr>
            <a:r>
              <a:rPr lang="en-US" altLang="en-US"/>
              <a:t>Hypertonic</a:t>
            </a:r>
          </a:p>
          <a:p>
            <a:pPr lvl="1" eaLnBrk="1" hangingPunct="1">
              <a:lnSpc>
                <a:spcPct val="90000"/>
              </a:lnSpc>
            </a:pPr>
            <a:r>
              <a:rPr lang="en-US" altLang="en-US">
                <a:ea typeface="ＭＳ Ｐゴシック" panose="020B0600070205080204" pitchFamily="34" charset="-128"/>
              </a:rPr>
              <a:t>animal cell in </a:t>
            </a:r>
            <a:r>
              <a:rPr lang="en-US" altLang="en-US" u="sng">
                <a:ea typeface="ＭＳ Ｐゴシック" panose="020B0600070205080204" pitchFamily="34" charset="-128"/>
              </a:rPr>
              <a:t>hypertonic</a:t>
            </a:r>
            <a:r>
              <a:rPr lang="en-US" altLang="en-US">
                <a:ea typeface="ＭＳ Ｐゴシック" panose="020B0600070205080204" pitchFamily="34" charset="-128"/>
              </a:rPr>
              <a:t> solution will loose water, shrivel &amp; probably die</a:t>
            </a:r>
          </a:p>
          <a:p>
            <a:pPr lvl="2" eaLnBrk="1" hangingPunct="1">
              <a:lnSpc>
                <a:spcPct val="90000"/>
              </a:lnSpc>
            </a:pPr>
            <a:r>
              <a:rPr lang="en-US" altLang="en-US">
                <a:ea typeface="ＭＳ Ｐゴシック" panose="020B0600070205080204" pitchFamily="34" charset="-128"/>
              </a:rPr>
              <a:t>salt water organisms are </a:t>
            </a:r>
            <a:br>
              <a:rPr lang="en-US" altLang="en-US">
                <a:ea typeface="ＭＳ Ｐゴシック" panose="020B0600070205080204" pitchFamily="34" charset="-128"/>
              </a:rPr>
            </a:br>
            <a:r>
              <a:rPr lang="en-US" altLang="en-US">
                <a:ea typeface="ＭＳ Ｐゴシック" panose="020B0600070205080204" pitchFamily="34" charset="-128"/>
              </a:rPr>
              <a:t>hypotonic compared to their environment</a:t>
            </a:r>
          </a:p>
          <a:p>
            <a:pPr lvl="2" eaLnBrk="1" hangingPunct="1">
              <a:lnSpc>
                <a:spcPct val="90000"/>
              </a:lnSpc>
            </a:pPr>
            <a:r>
              <a:rPr lang="en-US" altLang="en-US">
                <a:ea typeface="ＭＳ Ｐゴシック" panose="020B0600070205080204" pitchFamily="34" charset="-128"/>
              </a:rPr>
              <a:t>they have to take up water &amp; </a:t>
            </a:r>
            <a:br>
              <a:rPr lang="en-US" altLang="en-US">
                <a:ea typeface="ＭＳ Ｐゴシック" panose="020B0600070205080204" pitchFamily="34" charset="-128"/>
              </a:rPr>
            </a:br>
            <a:r>
              <a:rPr lang="en-US" altLang="en-US">
                <a:ea typeface="ＭＳ Ｐゴシック" panose="020B0600070205080204" pitchFamily="34" charset="-128"/>
              </a:rPr>
              <a:t>pump out salt</a:t>
            </a:r>
          </a:p>
          <a:p>
            <a:pPr lvl="1" eaLnBrk="1" hangingPunct="1">
              <a:lnSpc>
                <a:spcPct val="90000"/>
              </a:lnSpc>
            </a:pPr>
            <a:r>
              <a:rPr lang="en-US" altLang="en-US">
                <a:ea typeface="ＭＳ Ｐゴシック" panose="020B0600070205080204" pitchFamily="34" charset="-128"/>
              </a:rPr>
              <a:t>plant cells</a:t>
            </a:r>
          </a:p>
          <a:p>
            <a:pPr lvl="2" eaLnBrk="1" hangingPunct="1">
              <a:lnSpc>
                <a:spcPct val="90000"/>
              </a:lnSpc>
            </a:pPr>
            <a:r>
              <a:rPr lang="en-US" altLang="en-US" u="sng">
                <a:solidFill>
                  <a:schemeClr val="tx2"/>
                </a:solidFill>
                <a:ea typeface="ＭＳ Ｐゴシック" panose="020B0600070205080204" pitchFamily="34" charset="-128"/>
              </a:rPr>
              <a:t>plasmolysis</a:t>
            </a:r>
            <a:r>
              <a:rPr lang="en-US" altLang="en-US">
                <a:solidFill>
                  <a:schemeClr val="tx2"/>
                </a:solidFill>
                <a:ea typeface="ＭＳ Ｐゴシック" panose="020B0600070205080204" pitchFamily="34" charset="-128"/>
              </a:rPr>
              <a:t> </a:t>
            </a:r>
            <a:r>
              <a:rPr lang="en-US" altLang="en-US">
                <a:solidFill>
                  <a:schemeClr val="tx1"/>
                </a:solidFill>
                <a:ea typeface="ＭＳ Ｐゴシック" panose="020B0600070205080204" pitchFamily="34" charset="-128"/>
              </a:rPr>
              <a:t>= wilt</a:t>
            </a:r>
            <a:endParaRPr lang="en-US" altLang="en-US">
              <a:ea typeface="ＭＳ Ｐゴシック" panose="020B0600070205080204" pitchFamily="34" charset="-128"/>
            </a:endParaRPr>
          </a:p>
        </p:txBody>
      </p:sp>
      <p:pic>
        <p:nvPicPr>
          <p:cNvPr id="82948" name="Picture 4">
            <a:extLst>
              <a:ext uri="{FF2B5EF4-FFF2-40B4-BE49-F238E27FC236}">
                <a16:creationId xmlns:a16="http://schemas.microsoft.com/office/drawing/2014/main" id="{B691B20F-45C9-3346-A2BA-E2F6BB7A5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00" r="13499" b="4849"/>
          <a:stretch>
            <a:fillRect/>
          </a:stretch>
        </p:blipFill>
        <p:spPr bwMode="auto">
          <a:xfrm>
            <a:off x="7129463" y="1141413"/>
            <a:ext cx="18923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A5AB-6697-174C-AF4B-F68832EF773A}"/>
              </a:ext>
            </a:extLst>
          </p:cNvPr>
          <p:cNvSpPr>
            <a:spLocks noGrp="1"/>
          </p:cNvSpPr>
          <p:nvPr>
            <p:ph type="title"/>
          </p:nvPr>
        </p:nvSpPr>
        <p:spPr/>
        <p:txBody>
          <a:bodyPr/>
          <a:lstStyle/>
          <a:p>
            <a:r>
              <a:rPr lang="en-US" dirty="0"/>
              <a:t>Water Potential</a:t>
            </a:r>
          </a:p>
        </p:txBody>
      </p:sp>
      <p:sp>
        <p:nvSpPr>
          <p:cNvPr id="3" name="Content Placeholder 2">
            <a:extLst>
              <a:ext uri="{FF2B5EF4-FFF2-40B4-BE49-F238E27FC236}">
                <a16:creationId xmlns:a16="http://schemas.microsoft.com/office/drawing/2014/main" id="{67876C8B-ECB2-0546-9381-D602122DACB9}"/>
              </a:ext>
            </a:extLst>
          </p:cNvPr>
          <p:cNvSpPr>
            <a:spLocks noGrp="1"/>
          </p:cNvSpPr>
          <p:nvPr>
            <p:ph idx="1"/>
          </p:nvPr>
        </p:nvSpPr>
        <p:spPr/>
        <p:txBody>
          <a:bodyPr/>
          <a:lstStyle/>
          <a:p>
            <a:r>
              <a:rPr lang="en-US" dirty="0"/>
              <a:t>Water potential is the measure of potential energy and describes the eagerness of water to flow from an high water potential to an area of low water potential. </a:t>
            </a:r>
          </a:p>
          <a:p>
            <a:r>
              <a:rPr lang="en-US" dirty="0"/>
              <a:t>It is affected by two factors: pressure potential and solute potential. The equation for solute (or osmotic</a:t>
            </a:r>
            <a:r>
              <a:rPr lang="en-US"/>
              <a:t>) potential is: </a:t>
            </a:r>
          </a:p>
        </p:txBody>
      </p:sp>
      <p:sp>
        <p:nvSpPr>
          <p:cNvPr id="4" name="Date Placeholder 3">
            <a:extLst>
              <a:ext uri="{FF2B5EF4-FFF2-40B4-BE49-F238E27FC236}">
                <a16:creationId xmlns:a16="http://schemas.microsoft.com/office/drawing/2014/main" id="{58A855F4-4BCA-F745-B636-BC68E8D95327}"/>
              </a:ext>
            </a:extLst>
          </p:cNvPr>
          <p:cNvSpPr>
            <a:spLocks noGrp="1"/>
          </p:cNvSpPr>
          <p:nvPr>
            <p:ph type="dt" sz="quarter" idx="11"/>
          </p:nvPr>
        </p:nvSpPr>
        <p:spPr/>
        <p:txBody>
          <a:bodyPr/>
          <a:lstStyle/>
          <a:p>
            <a:r>
              <a:rPr lang="en-US" altLang="en-US"/>
              <a:t>2005-2006</a:t>
            </a:r>
            <a:endParaRPr lang="en-US" altLang="en-US" b="0"/>
          </a:p>
        </p:txBody>
      </p:sp>
    </p:spTree>
    <p:extLst>
      <p:ext uri="{BB962C8B-B14F-4D97-AF65-F5344CB8AC3E}">
        <p14:creationId xmlns:p14="http://schemas.microsoft.com/office/powerpoint/2010/main" val="146533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50F4E3E-8BA1-6C49-83F4-F3B04256BFB7}"/>
              </a:ext>
            </a:extLst>
          </p:cNvPr>
          <p:cNvSpPr>
            <a:spLocks noGrp="1" noChangeArrowheads="1"/>
          </p:cNvSpPr>
          <p:nvPr>
            <p:ph type="title"/>
          </p:nvPr>
        </p:nvSpPr>
        <p:spPr/>
        <p:txBody>
          <a:bodyPr/>
          <a:lstStyle/>
          <a:p>
            <a:pPr eaLnBrk="1" hangingPunct="1"/>
            <a:r>
              <a:rPr lang="en-US" altLang="en-US"/>
              <a:t>Aquaporins</a:t>
            </a:r>
          </a:p>
        </p:txBody>
      </p:sp>
      <p:sp>
        <p:nvSpPr>
          <p:cNvPr id="84995" name="Rectangle 3" descr="Rectangle: Click to edit Master text styles&#13;&#10;Second level&#13;&#10;Third level&#13;&#10;Fourth level&#13;&#10;Fifth level">
            <a:extLst>
              <a:ext uri="{FF2B5EF4-FFF2-40B4-BE49-F238E27FC236}">
                <a16:creationId xmlns:a16="http://schemas.microsoft.com/office/drawing/2014/main" id="{710DF173-E312-B446-BA44-619F7484B573}"/>
              </a:ext>
            </a:extLst>
          </p:cNvPr>
          <p:cNvSpPr>
            <a:spLocks noGrp="1" noChangeArrowheads="1"/>
          </p:cNvSpPr>
          <p:nvPr>
            <p:ph type="body" idx="1"/>
          </p:nvPr>
        </p:nvSpPr>
        <p:spPr>
          <a:xfrm>
            <a:off x="838200" y="1371600"/>
            <a:ext cx="7772400" cy="1447800"/>
          </a:xfrm>
        </p:spPr>
        <p:txBody>
          <a:bodyPr/>
          <a:lstStyle/>
          <a:p>
            <a:pPr eaLnBrk="1" hangingPunct="1"/>
            <a:r>
              <a:rPr lang="en-US" altLang="en-US" dirty="0"/>
              <a:t>Special transport proteins in which water moves rapidly into &amp; out of cells</a:t>
            </a:r>
          </a:p>
          <a:p>
            <a:pPr lvl="1" eaLnBrk="1" hangingPunct="1"/>
            <a:r>
              <a:rPr lang="en-US" altLang="en-US" dirty="0">
                <a:ea typeface="ＭＳ Ｐゴシック" panose="020B0600070205080204" pitchFamily="34" charset="-128"/>
              </a:rPr>
              <a:t>evidence that there were water channels</a:t>
            </a:r>
          </a:p>
        </p:txBody>
      </p:sp>
      <p:pic>
        <p:nvPicPr>
          <p:cNvPr id="84996" name="Picture 4">
            <a:extLst>
              <a:ext uri="{FF2B5EF4-FFF2-40B4-BE49-F238E27FC236}">
                <a16:creationId xmlns:a16="http://schemas.microsoft.com/office/drawing/2014/main" id="{A52C6B1B-195E-AA43-BB31-507CD2242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6600"/>
            <a:ext cx="177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a:extLst>
              <a:ext uri="{FF2B5EF4-FFF2-40B4-BE49-F238E27FC236}">
                <a16:creationId xmlns:a16="http://schemas.microsoft.com/office/drawing/2014/main" id="{A19432AA-73EA-674D-B7B8-C77648FCFD99}"/>
              </a:ext>
            </a:extLst>
          </p:cNvPr>
          <p:cNvSpPr>
            <a:spLocks noChangeArrowheads="1"/>
          </p:cNvSpPr>
          <p:nvPr/>
        </p:nvSpPr>
        <p:spPr bwMode="auto">
          <a:xfrm>
            <a:off x="6602413" y="3048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1991 </a:t>
            </a:r>
            <a:r>
              <a:rPr lang="en-US" altLang="en-US" sz="3400" b="1">
                <a:solidFill>
                  <a:srgbClr val="000005"/>
                </a:solidFill>
              </a:rPr>
              <a:t>| </a:t>
            </a:r>
            <a:r>
              <a:rPr lang="en-US" altLang="en-US" sz="3400" b="1">
                <a:solidFill>
                  <a:srgbClr val="CC0000"/>
                </a:solidFill>
              </a:rPr>
              <a:t>2003</a:t>
            </a:r>
            <a:endParaRPr lang="en-US" altLang="en-US" sz="3000" b="1">
              <a:solidFill>
                <a:srgbClr val="0F116A"/>
              </a:solidFill>
            </a:endParaRPr>
          </a:p>
        </p:txBody>
      </p:sp>
      <p:sp>
        <p:nvSpPr>
          <p:cNvPr id="84998" name="Rectangle 6">
            <a:extLst>
              <a:ext uri="{FF2B5EF4-FFF2-40B4-BE49-F238E27FC236}">
                <a16:creationId xmlns:a16="http://schemas.microsoft.com/office/drawing/2014/main" id="{737F2A01-CA16-BE43-9BE1-90001B111464}"/>
              </a:ext>
            </a:extLst>
          </p:cNvPr>
          <p:cNvSpPr>
            <a:spLocks noChangeArrowheads="1"/>
          </p:cNvSpPr>
          <p:nvPr/>
        </p:nvSpPr>
        <p:spPr bwMode="auto">
          <a:xfrm>
            <a:off x="3813175" y="5821363"/>
            <a:ext cx="18637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Peter Agre</a:t>
            </a:r>
          </a:p>
          <a:p>
            <a:r>
              <a:rPr lang="en-US" altLang="en-US" sz="2000" b="1">
                <a:solidFill>
                  <a:schemeClr val="tx2"/>
                </a:solidFill>
              </a:rPr>
              <a:t>John Hopkins</a:t>
            </a:r>
          </a:p>
        </p:txBody>
      </p:sp>
      <p:pic>
        <p:nvPicPr>
          <p:cNvPr id="84999" name="Picture 7">
            <a:extLst>
              <a:ext uri="{FF2B5EF4-FFF2-40B4-BE49-F238E27FC236}">
                <a16:creationId xmlns:a16="http://schemas.microsoft.com/office/drawing/2014/main" id="{AB7C4125-097C-5E41-9B53-30DE54356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77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Rectangle 8">
            <a:extLst>
              <a:ext uri="{FF2B5EF4-FFF2-40B4-BE49-F238E27FC236}">
                <a16:creationId xmlns:a16="http://schemas.microsoft.com/office/drawing/2014/main" id="{9B03999B-698D-A048-8DDF-256F5E5FA7FB}"/>
              </a:ext>
            </a:extLst>
          </p:cNvPr>
          <p:cNvSpPr>
            <a:spLocks noChangeArrowheads="1"/>
          </p:cNvSpPr>
          <p:nvPr/>
        </p:nvSpPr>
        <p:spPr bwMode="auto">
          <a:xfrm>
            <a:off x="5946775" y="5821363"/>
            <a:ext cx="296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Roderick MacKinnon</a:t>
            </a:r>
          </a:p>
          <a:p>
            <a:r>
              <a:rPr lang="en-US" altLang="en-US" sz="2000" b="1">
                <a:solidFill>
                  <a:schemeClr val="tx2"/>
                </a:solidFill>
              </a:rPr>
              <a:t>Rockefeller</a:t>
            </a:r>
            <a:endParaRPr lang="en-US" altLang="en-US">
              <a:latin typeface="Times" pitchFamily="2" charset="0"/>
            </a:endParaRPr>
          </a:p>
        </p:txBody>
      </p:sp>
      <p:pic>
        <p:nvPicPr>
          <p:cNvPr id="85001" name="Picture 9">
            <a:extLst>
              <a:ext uri="{FF2B5EF4-FFF2-40B4-BE49-F238E27FC236}">
                <a16:creationId xmlns:a16="http://schemas.microsoft.com/office/drawing/2014/main" id="{C0B6CCF3-78AF-644D-B7A5-92EB04A2F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17850"/>
            <a:ext cx="2895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4">
            <a:extLst>
              <a:ext uri="{FF2B5EF4-FFF2-40B4-BE49-F238E27FC236}">
                <a16:creationId xmlns:a16="http://schemas.microsoft.com/office/drawing/2014/main" id="{A3FE1905-7F92-AE4C-9FB4-109474010631}"/>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87043" name="Rectangle 2">
            <a:extLst>
              <a:ext uri="{FF2B5EF4-FFF2-40B4-BE49-F238E27FC236}">
                <a16:creationId xmlns:a16="http://schemas.microsoft.com/office/drawing/2014/main" id="{B089DAEE-7248-4641-AA5A-F618800F8767}"/>
              </a:ext>
            </a:extLst>
          </p:cNvPr>
          <p:cNvSpPr>
            <a:spLocks noGrp="1" noChangeArrowheads="1"/>
          </p:cNvSpPr>
          <p:nvPr>
            <p:ph type="title"/>
          </p:nvPr>
        </p:nvSpPr>
        <p:spPr/>
        <p:txBody>
          <a:bodyPr/>
          <a:lstStyle/>
          <a:p>
            <a:pPr eaLnBrk="1" hangingPunct="1"/>
            <a:r>
              <a:rPr lang="en-US" altLang="en-US"/>
              <a:t>More than just a barrier…</a:t>
            </a:r>
          </a:p>
        </p:txBody>
      </p:sp>
      <p:sp>
        <p:nvSpPr>
          <p:cNvPr id="87044" name="Rectangle 3" descr="Rectangle: Click to edit Master text styles&#13;&#10;Second level&#13;&#10;Third level&#13;&#10;Fourth level&#13;&#10;Fifth level">
            <a:extLst>
              <a:ext uri="{FF2B5EF4-FFF2-40B4-BE49-F238E27FC236}">
                <a16:creationId xmlns:a16="http://schemas.microsoft.com/office/drawing/2014/main" id="{0145AE37-CE7B-BE46-A3D9-AA248EFF9511}"/>
              </a:ext>
            </a:extLst>
          </p:cNvPr>
          <p:cNvSpPr>
            <a:spLocks noGrp="1" noChangeArrowheads="1"/>
          </p:cNvSpPr>
          <p:nvPr>
            <p:ph type="body" idx="1"/>
          </p:nvPr>
        </p:nvSpPr>
        <p:spPr>
          <a:xfrm>
            <a:off x="838200" y="1371600"/>
            <a:ext cx="7772400" cy="2286000"/>
          </a:xfrm>
        </p:spPr>
        <p:txBody>
          <a:bodyPr/>
          <a:lstStyle/>
          <a:p>
            <a:pPr eaLnBrk="1" hangingPunct="1"/>
            <a:r>
              <a:rPr lang="en-US" altLang="en-US" dirty="0"/>
              <a:t>Expanding our view of cell membrane beyond just a phospholipid bilayer barrier</a:t>
            </a:r>
          </a:p>
          <a:p>
            <a:pPr lvl="1" eaLnBrk="1" hangingPunct="1"/>
            <a:r>
              <a:rPr lang="en-US" altLang="en-US" dirty="0">
                <a:ea typeface="ＭＳ Ｐゴシック" panose="020B0600070205080204" pitchFamily="34" charset="-128"/>
              </a:rPr>
              <a:t>phospholipids plus…</a:t>
            </a:r>
          </a:p>
        </p:txBody>
      </p:sp>
      <p:pic>
        <p:nvPicPr>
          <p:cNvPr id="87045" name="Picture 4">
            <a:extLst>
              <a:ext uri="{FF2B5EF4-FFF2-40B4-BE49-F238E27FC236}">
                <a16:creationId xmlns:a16="http://schemas.microsoft.com/office/drawing/2014/main" id="{0321A68B-C266-FA4B-9989-F914906B7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3" b="7201"/>
          <a:stretch>
            <a:fillRect/>
          </a:stretch>
        </p:blipFill>
        <p:spPr bwMode="auto">
          <a:xfrm>
            <a:off x="228600" y="3962400"/>
            <a:ext cx="3024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a:extLst>
              <a:ext uri="{FF2B5EF4-FFF2-40B4-BE49-F238E27FC236}">
                <a16:creationId xmlns:a16="http://schemas.microsoft.com/office/drawing/2014/main" id="{B94F0E30-FF59-7845-BEB2-87262EBBC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63" b="4674"/>
          <a:stretch>
            <a:fillRect/>
          </a:stretch>
        </p:blipFill>
        <p:spPr bwMode="auto">
          <a:xfrm>
            <a:off x="4191000" y="3416300"/>
            <a:ext cx="48768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AutoShape 7">
            <a:extLst>
              <a:ext uri="{FF2B5EF4-FFF2-40B4-BE49-F238E27FC236}">
                <a16:creationId xmlns:a16="http://schemas.microsoft.com/office/drawing/2014/main" id="{6AA122E0-3C4D-A646-B9F2-FA35F0187497}"/>
              </a:ext>
            </a:extLst>
          </p:cNvPr>
          <p:cNvSpPr>
            <a:spLocks noChangeArrowheads="1"/>
          </p:cNvSpPr>
          <p:nvPr/>
        </p:nvSpPr>
        <p:spPr bwMode="auto">
          <a:xfrm>
            <a:off x="3429000" y="4572000"/>
            <a:ext cx="685800" cy="838200"/>
          </a:xfrm>
          <a:custGeom>
            <a:avLst/>
            <a:gdLst>
              <a:gd name="T0" fmla="*/ 14364875 w 21600"/>
              <a:gd name="T1" fmla="*/ 0 h 21600"/>
              <a:gd name="T2" fmla="*/ 0 w 21600"/>
              <a:gd name="T3" fmla="*/ 16263408 h 21600"/>
              <a:gd name="T4" fmla="*/ 14364875 w 21600"/>
              <a:gd name="T5" fmla="*/ 32526817 h 21600"/>
              <a:gd name="T6" fmla="*/ 21774150 w 21600"/>
              <a:gd name="T7" fmla="*/ 16263408 h 21600"/>
              <a:gd name="T8" fmla="*/ 3 60000 65536"/>
              <a:gd name="T9" fmla="*/ 2 60000 65536"/>
              <a:gd name="T10" fmla="*/ 1 60000 65536"/>
              <a:gd name="T11" fmla="*/ 0 60000 65536"/>
              <a:gd name="T12" fmla="*/ 3375 w 21600"/>
              <a:gd name="T13" fmla="*/ 5605 h 21600"/>
              <a:gd name="T14" fmla="*/ 18065 w 21600"/>
              <a:gd name="T15" fmla="*/ 15995 h 21600"/>
            </a:gdLst>
            <a:ahLst/>
            <a:cxnLst>
              <a:cxn ang="T8">
                <a:pos x="T0" y="T1"/>
              </a:cxn>
              <a:cxn ang="T9">
                <a:pos x="T2" y="T3"/>
              </a:cxn>
              <a:cxn ang="T10">
                <a:pos x="T4" y="T5"/>
              </a:cxn>
              <a:cxn ang="T11">
                <a:pos x="T6" y="T7"/>
              </a:cxn>
            </a:cxnLst>
            <a:rect l="T12" t="T13" r="T14" b="T15"/>
            <a:pathLst>
              <a:path w="21600" h="21600">
                <a:moveTo>
                  <a:pt x="14250" y="0"/>
                </a:moveTo>
                <a:lnTo>
                  <a:pt x="14250" y="5605"/>
                </a:lnTo>
                <a:lnTo>
                  <a:pt x="3375" y="5605"/>
                </a:lnTo>
                <a:lnTo>
                  <a:pt x="3375" y="15995"/>
                </a:lnTo>
                <a:lnTo>
                  <a:pt x="14250" y="15995"/>
                </a:lnTo>
                <a:lnTo>
                  <a:pt x="14250" y="21600"/>
                </a:lnTo>
                <a:lnTo>
                  <a:pt x="21600" y="10800"/>
                </a:lnTo>
                <a:close/>
              </a:path>
              <a:path w="21600" h="21600">
                <a:moveTo>
                  <a:pt x="1350" y="5605"/>
                </a:moveTo>
                <a:lnTo>
                  <a:pt x="1350" y="15995"/>
                </a:lnTo>
                <a:lnTo>
                  <a:pt x="2700" y="15995"/>
                </a:lnTo>
                <a:lnTo>
                  <a:pt x="2700" y="5605"/>
                </a:lnTo>
                <a:close/>
              </a:path>
              <a:path w="21600" h="21600">
                <a:moveTo>
                  <a:pt x="0" y="5605"/>
                </a:moveTo>
                <a:lnTo>
                  <a:pt x="0" y="15995"/>
                </a:lnTo>
                <a:lnTo>
                  <a:pt x="675" y="15995"/>
                </a:lnTo>
                <a:lnTo>
                  <a:pt x="675" y="5605"/>
                </a:lnTo>
                <a:close/>
              </a:path>
            </a:pathLst>
          </a:cu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9886AEC-4D1F-F343-A49D-49D0E366F04D}"/>
              </a:ext>
            </a:extLst>
          </p:cNvPr>
          <p:cNvSpPr>
            <a:spLocks noGrp="1" noChangeArrowheads="1"/>
          </p:cNvSpPr>
          <p:nvPr>
            <p:ph type="title"/>
          </p:nvPr>
        </p:nvSpPr>
        <p:spPr/>
        <p:txBody>
          <a:bodyPr/>
          <a:lstStyle/>
          <a:p>
            <a:pPr eaLnBrk="1" hangingPunct="1"/>
            <a:r>
              <a:rPr lang="en-US" altLang="en-US"/>
              <a:t>Fluid Mosaic Model </a:t>
            </a:r>
          </a:p>
        </p:txBody>
      </p:sp>
      <p:pic>
        <p:nvPicPr>
          <p:cNvPr id="89091" name="Picture 3">
            <a:extLst>
              <a:ext uri="{FF2B5EF4-FFF2-40B4-BE49-F238E27FC236}">
                <a16:creationId xmlns:a16="http://schemas.microsoft.com/office/drawing/2014/main" id="{3E8C3E7E-74C6-E146-97D7-E115E3434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842" b="13559"/>
          <a:stretch>
            <a:fillRect/>
          </a:stretch>
        </p:blipFill>
        <p:spPr bwMode="auto">
          <a:xfrm>
            <a:off x="2439988" y="2962275"/>
            <a:ext cx="45783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4" descr="Rectangle: Click to edit Master text styles&#13;&#10;Second level&#13;&#10;Third level&#13;&#10;Fourth level&#13;&#10;Fifth level">
            <a:extLst>
              <a:ext uri="{FF2B5EF4-FFF2-40B4-BE49-F238E27FC236}">
                <a16:creationId xmlns:a16="http://schemas.microsoft.com/office/drawing/2014/main" id="{C2D6B11A-6E07-6748-827B-B36FDFDE0AAA}"/>
              </a:ext>
            </a:extLst>
          </p:cNvPr>
          <p:cNvSpPr>
            <a:spLocks noGrp="1" noChangeArrowheads="1"/>
          </p:cNvSpPr>
          <p:nvPr>
            <p:ph type="body" idx="1"/>
          </p:nvPr>
        </p:nvSpPr>
        <p:spPr>
          <a:xfrm>
            <a:off x="838200" y="1371600"/>
            <a:ext cx="7391400" cy="4419600"/>
          </a:xfrm>
        </p:spPr>
        <p:txBody>
          <a:bodyPr/>
          <a:lstStyle/>
          <a:p>
            <a:pPr eaLnBrk="1" hangingPunct="1"/>
            <a:r>
              <a:rPr lang="en-US" altLang="en-US"/>
              <a:t>In 1972, S.J. Singer &amp; G. Nicolson proposed that membrane proteins are inserted into the phospholipid bilayer</a:t>
            </a:r>
          </a:p>
          <a:p>
            <a:pPr lvl="1" eaLnBrk="1" hangingPunct="1">
              <a:buClr>
                <a:srgbClr val="339933"/>
              </a:buClr>
            </a:pPr>
            <a:endParaRPr lang="en-US" altLang="en-US">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4">
            <a:extLst>
              <a:ext uri="{FF2B5EF4-FFF2-40B4-BE49-F238E27FC236}">
                <a16:creationId xmlns:a16="http://schemas.microsoft.com/office/drawing/2014/main" id="{9A4D253D-1A45-C340-BE10-6935E081B4CF}"/>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91139" name="Rectangle 2">
            <a:extLst>
              <a:ext uri="{FF2B5EF4-FFF2-40B4-BE49-F238E27FC236}">
                <a16:creationId xmlns:a16="http://schemas.microsoft.com/office/drawing/2014/main" id="{443E9DFA-DB9A-5E4B-B6A0-B88AD9543175}"/>
              </a:ext>
            </a:extLst>
          </p:cNvPr>
          <p:cNvSpPr>
            <a:spLocks noGrp="1" noChangeArrowheads="1"/>
          </p:cNvSpPr>
          <p:nvPr>
            <p:ph type="title"/>
          </p:nvPr>
        </p:nvSpPr>
        <p:spPr>
          <a:xfrm>
            <a:off x="609600" y="838200"/>
            <a:ext cx="7772400" cy="762000"/>
          </a:xfrm>
        </p:spPr>
        <p:txBody>
          <a:bodyPr/>
          <a:lstStyle/>
          <a:p>
            <a:pPr eaLnBrk="1" hangingPunct="1"/>
            <a:r>
              <a:rPr lang="en-US" altLang="en-US" sz="2400" dirty="0">
                <a:solidFill>
                  <a:srgbClr val="0F116A"/>
                </a:solidFill>
              </a:rPr>
              <a:t>A membrane is a collage of different proteins embedded in the fluid matrix of the lipid bilayer</a:t>
            </a:r>
            <a:endParaRPr lang="en-US" altLang="en-US" dirty="0">
              <a:solidFill>
                <a:srgbClr val="000000"/>
              </a:solidFill>
            </a:endParaRPr>
          </a:p>
        </p:txBody>
      </p:sp>
      <p:pic>
        <p:nvPicPr>
          <p:cNvPr id="91140" name="Picture 3">
            <a:extLst>
              <a:ext uri="{FF2B5EF4-FFF2-40B4-BE49-F238E27FC236}">
                <a16:creationId xmlns:a16="http://schemas.microsoft.com/office/drawing/2014/main" id="{E366CAC4-F144-3642-A642-3357CA88D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3" b="4674"/>
          <a:stretch>
            <a:fillRect/>
          </a:stretch>
        </p:blipFill>
        <p:spPr bwMode="auto">
          <a:xfrm>
            <a:off x="838200" y="1708150"/>
            <a:ext cx="755967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2F76F82A-BA2E-F649-B558-1F19E27D65B6}"/>
              </a:ext>
            </a:extLst>
          </p:cNvPr>
          <p:cNvSpPr>
            <a:spLocks noGrp="1" noChangeArrowheads="1"/>
          </p:cNvSpPr>
          <p:nvPr>
            <p:ph type="title"/>
          </p:nvPr>
        </p:nvSpPr>
        <p:spPr/>
        <p:txBody>
          <a:bodyPr/>
          <a:lstStyle/>
          <a:p>
            <a:pPr eaLnBrk="1" hangingPunct="1"/>
            <a:r>
              <a:rPr lang="en-US" altLang="en-US"/>
              <a:t>Diffusion</a:t>
            </a:r>
          </a:p>
        </p:txBody>
      </p:sp>
      <p:sp>
        <p:nvSpPr>
          <p:cNvPr id="21507" name="Rectangle 1027" descr="Rectangle: Click to edit Master text styles&#13;&#10;Second level&#13;&#10;Third level&#13;&#10;Fourth level&#13;&#10;Fifth level">
            <a:extLst>
              <a:ext uri="{FF2B5EF4-FFF2-40B4-BE49-F238E27FC236}">
                <a16:creationId xmlns:a16="http://schemas.microsoft.com/office/drawing/2014/main" id="{A2E19BC9-8107-0340-B0C8-8C938588B524}"/>
              </a:ext>
            </a:extLst>
          </p:cNvPr>
          <p:cNvSpPr>
            <a:spLocks noGrp="1" noChangeArrowheads="1"/>
          </p:cNvSpPr>
          <p:nvPr>
            <p:ph type="body" idx="1"/>
          </p:nvPr>
        </p:nvSpPr>
        <p:spPr>
          <a:xfrm>
            <a:off x="838200" y="1371600"/>
            <a:ext cx="7543800" cy="1905000"/>
          </a:xfrm>
        </p:spPr>
        <p:txBody>
          <a:bodyPr/>
          <a:lstStyle/>
          <a:p>
            <a:pPr eaLnBrk="1" hangingPunct="1"/>
            <a:r>
              <a:rPr lang="en-US" altLang="en-US"/>
              <a:t>Move for </a:t>
            </a:r>
            <a:r>
              <a:rPr lang="en-US" altLang="en-US">
                <a:solidFill>
                  <a:srgbClr val="CC0000"/>
                </a:solidFill>
              </a:rPr>
              <a:t>HIGH</a:t>
            </a:r>
            <a:r>
              <a:rPr lang="en-US" altLang="en-US"/>
              <a:t> to </a:t>
            </a:r>
            <a:r>
              <a:rPr lang="en-US" altLang="en-US">
                <a:solidFill>
                  <a:srgbClr val="CC0000"/>
                </a:solidFill>
              </a:rPr>
              <a:t>LOW</a:t>
            </a:r>
            <a:r>
              <a:rPr lang="en-US" altLang="en-US"/>
              <a:t> concentration</a:t>
            </a:r>
          </a:p>
          <a:p>
            <a:pPr lvl="1" eaLnBrk="1" hangingPunct="1"/>
            <a:r>
              <a:rPr lang="en-US" altLang="en-US">
                <a:ea typeface="ＭＳ Ｐゴシック" panose="020B0600070205080204" pitchFamily="34" charset="-128"/>
              </a:rPr>
              <a:t>“passive transport”</a:t>
            </a:r>
          </a:p>
          <a:p>
            <a:pPr lvl="1" eaLnBrk="1" hangingPunct="1"/>
            <a:r>
              <a:rPr lang="en-US" altLang="en-US">
                <a:ea typeface="ＭＳ Ｐゴシック" panose="020B0600070205080204" pitchFamily="34" charset="-128"/>
              </a:rPr>
              <a:t>no energy needed</a:t>
            </a:r>
          </a:p>
        </p:txBody>
      </p:sp>
      <p:pic>
        <p:nvPicPr>
          <p:cNvPr id="21508" name="Picture 1028" descr="diffusion-animated">
            <a:extLst>
              <a:ext uri="{FF2B5EF4-FFF2-40B4-BE49-F238E27FC236}">
                <a16:creationId xmlns:a16="http://schemas.microsoft.com/office/drawing/2014/main" id="{2873672B-AAA9-8F43-A8BD-64D633B3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29000"/>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5" name="Picture 1029" descr="osmosis">
            <a:extLst>
              <a:ext uri="{FF2B5EF4-FFF2-40B4-BE49-F238E27FC236}">
                <a16:creationId xmlns:a16="http://schemas.microsoft.com/office/drawing/2014/main" id="{F99E472D-5540-484B-A8AC-B6C7B09AE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52800"/>
            <a:ext cx="3689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030">
            <a:extLst>
              <a:ext uri="{FF2B5EF4-FFF2-40B4-BE49-F238E27FC236}">
                <a16:creationId xmlns:a16="http://schemas.microsoft.com/office/drawing/2014/main" id="{3ED80A58-C395-104B-A798-855E8C70120B}"/>
              </a:ext>
            </a:extLst>
          </p:cNvPr>
          <p:cNvSpPr>
            <a:spLocks noChangeArrowheads="1"/>
          </p:cNvSpPr>
          <p:nvPr/>
        </p:nvSpPr>
        <p:spPr bwMode="auto">
          <a:xfrm>
            <a:off x="2241550" y="6172200"/>
            <a:ext cx="1792288"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diffusion</a:t>
            </a:r>
          </a:p>
        </p:txBody>
      </p:sp>
      <p:sp>
        <p:nvSpPr>
          <p:cNvPr id="21511" name="Rectangle 1031">
            <a:extLst>
              <a:ext uri="{FF2B5EF4-FFF2-40B4-BE49-F238E27FC236}">
                <a16:creationId xmlns:a16="http://schemas.microsoft.com/office/drawing/2014/main" id="{BAE1F318-6E27-334E-877B-AB1B0ACD49AA}"/>
              </a:ext>
            </a:extLst>
          </p:cNvPr>
          <p:cNvSpPr>
            <a:spLocks noChangeArrowheads="1"/>
          </p:cNvSpPr>
          <p:nvPr/>
        </p:nvSpPr>
        <p:spPr bwMode="auto">
          <a:xfrm>
            <a:off x="6048375" y="6172200"/>
            <a:ext cx="1730375"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osmosis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499"/>
                                          </p:stCondLst>
                                        </p:cTn>
                                        <p:tgtEl>
                                          <p:spTgt spid="368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4">
            <a:extLst>
              <a:ext uri="{FF2B5EF4-FFF2-40B4-BE49-F238E27FC236}">
                <a16:creationId xmlns:a16="http://schemas.microsoft.com/office/drawing/2014/main" id="{96A74AB0-5018-EE42-9ECE-05A678FEBA04}"/>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93187" name="Rectangle 2">
            <a:extLst>
              <a:ext uri="{FF2B5EF4-FFF2-40B4-BE49-F238E27FC236}">
                <a16:creationId xmlns:a16="http://schemas.microsoft.com/office/drawing/2014/main" id="{A9CB3A51-9E58-BD41-9630-A5DC3B9E339C}"/>
              </a:ext>
            </a:extLst>
          </p:cNvPr>
          <p:cNvSpPr>
            <a:spLocks noGrp="1" noChangeArrowheads="1"/>
          </p:cNvSpPr>
          <p:nvPr>
            <p:ph type="title"/>
          </p:nvPr>
        </p:nvSpPr>
        <p:spPr/>
        <p:txBody>
          <a:bodyPr/>
          <a:lstStyle/>
          <a:p>
            <a:pPr eaLnBrk="1" hangingPunct="1"/>
            <a:r>
              <a:rPr lang="en-US" altLang="en-US"/>
              <a:t>Membrane Proteins</a:t>
            </a:r>
          </a:p>
        </p:txBody>
      </p:sp>
      <p:sp>
        <p:nvSpPr>
          <p:cNvPr id="93188" name="Rectangle 3" descr="Rectangle: Click to edit Master text styles&#13;&#10;Second level&#13;&#10;Third level&#13;&#10;Fourth level&#13;&#10;Fifth level">
            <a:extLst>
              <a:ext uri="{FF2B5EF4-FFF2-40B4-BE49-F238E27FC236}">
                <a16:creationId xmlns:a16="http://schemas.microsoft.com/office/drawing/2014/main" id="{A877E773-B901-B248-86A2-3B6499781154}"/>
              </a:ext>
            </a:extLst>
          </p:cNvPr>
          <p:cNvSpPr>
            <a:spLocks noGrp="1" noChangeArrowheads="1"/>
          </p:cNvSpPr>
          <p:nvPr>
            <p:ph type="body" idx="1"/>
          </p:nvPr>
        </p:nvSpPr>
        <p:spPr>
          <a:xfrm>
            <a:off x="838200" y="1371600"/>
            <a:ext cx="7772400" cy="4953000"/>
          </a:xfrm>
        </p:spPr>
        <p:txBody>
          <a:bodyPr/>
          <a:lstStyle/>
          <a:p>
            <a:pPr eaLnBrk="1" hangingPunct="1">
              <a:buClrTx/>
            </a:pPr>
            <a:r>
              <a:rPr lang="en-US" altLang="en-US" sz="2600" dirty="0"/>
              <a:t>Proteins determine most of membrane’s specific functions</a:t>
            </a:r>
          </a:p>
          <a:p>
            <a:pPr lvl="1" eaLnBrk="1" hangingPunct="1">
              <a:buClrTx/>
            </a:pPr>
            <a:r>
              <a:rPr lang="en-US" altLang="en-US" sz="2400" dirty="0">
                <a:ea typeface="ＭＳ Ｐゴシック" panose="020B0600070205080204" pitchFamily="34" charset="-128"/>
              </a:rPr>
              <a:t>cell membrane &amp; organelle membranes each have unique collections of proteins</a:t>
            </a:r>
          </a:p>
          <a:p>
            <a:pPr eaLnBrk="1" hangingPunct="1">
              <a:buClrTx/>
            </a:pPr>
            <a:r>
              <a:rPr lang="en-US" altLang="en-US" sz="2600" dirty="0"/>
              <a:t>Membrane proteins:</a:t>
            </a:r>
          </a:p>
          <a:p>
            <a:pPr lvl="1" eaLnBrk="1" hangingPunct="1"/>
            <a:r>
              <a:rPr lang="en-US" altLang="en-US" sz="2400" u="sng" dirty="0">
                <a:solidFill>
                  <a:schemeClr val="tx2"/>
                </a:solidFill>
                <a:ea typeface="ＭＳ Ｐゴシック" panose="020B0600070205080204" pitchFamily="34" charset="-128"/>
              </a:rPr>
              <a:t>peripheral proteins</a:t>
            </a:r>
            <a:r>
              <a:rPr lang="en-US" altLang="en-US" sz="2400" dirty="0">
                <a:ea typeface="ＭＳ Ｐゴシック" panose="020B0600070205080204" pitchFamily="34" charset="-128"/>
              </a:rPr>
              <a:t> = loosely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bound to surface of membrane</a:t>
            </a:r>
          </a:p>
          <a:p>
            <a:pPr lvl="1" eaLnBrk="1" hangingPunct="1"/>
            <a:r>
              <a:rPr lang="en-US" altLang="en-US" sz="2400" u="sng" dirty="0">
                <a:solidFill>
                  <a:schemeClr val="tx2"/>
                </a:solidFill>
                <a:ea typeface="ＭＳ Ｐゴシック" panose="020B0600070205080204" pitchFamily="34" charset="-128"/>
              </a:rPr>
              <a:t>integral proteins</a:t>
            </a:r>
            <a:r>
              <a:rPr lang="en-US" altLang="en-US" sz="2400" dirty="0">
                <a:ea typeface="ＭＳ Ｐゴシック" panose="020B0600070205080204" pitchFamily="34" charset="-128"/>
              </a:rPr>
              <a:t> = penetrate into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lipid bilayer, often completely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spanning the membrane = </a:t>
            </a:r>
            <a:br>
              <a:rPr lang="en-US" altLang="en-US" sz="2400" dirty="0">
                <a:ea typeface="ＭＳ Ｐゴシック" panose="020B0600070205080204" pitchFamily="34" charset="-128"/>
              </a:rPr>
            </a:br>
            <a:r>
              <a:rPr lang="en-US" altLang="en-US" sz="2400" i="1" u="sng" dirty="0">
                <a:solidFill>
                  <a:schemeClr val="tx2"/>
                </a:solidFill>
                <a:ea typeface="ＭＳ Ｐゴシック" panose="020B0600070205080204" pitchFamily="34" charset="-128"/>
              </a:rPr>
              <a:t>transmembrane</a:t>
            </a:r>
            <a:r>
              <a:rPr lang="en-US" altLang="en-US" sz="2400" dirty="0">
                <a:ea typeface="ＭＳ Ｐゴシック" panose="020B0600070205080204" pitchFamily="34" charset="-128"/>
              </a:rPr>
              <a:t> protein</a:t>
            </a:r>
          </a:p>
          <a:p>
            <a:pPr lvl="1" eaLnBrk="1" hangingPunct="1"/>
            <a:r>
              <a:rPr lang="en-US" altLang="en-US" sz="2400" dirty="0">
                <a:ea typeface="ＭＳ Ｐゴシック" panose="020B0600070205080204" pitchFamily="34" charset="-128"/>
              </a:rPr>
              <a:t>Ligands (signaling molecules)</a:t>
            </a:r>
          </a:p>
        </p:txBody>
      </p:sp>
      <p:grpSp>
        <p:nvGrpSpPr>
          <p:cNvPr id="93189" name="Group 8">
            <a:extLst>
              <a:ext uri="{FF2B5EF4-FFF2-40B4-BE49-F238E27FC236}">
                <a16:creationId xmlns:a16="http://schemas.microsoft.com/office/drawing/2014/main" id="{16FAB6EB-7C35-5E45-BB62-ADC9D200C12E}"/>
              </a:ext>
            </a:extLst>
          </p:cNvPr>
          <p:cNvGrpSpPr>
            <a:grpSpLocks/>
          </p:cNvGrpSpPr>
          <p:nvPr/>
        </p:nvGrpSpPr>
        <p:grpSpPr bwMode="auto">
          <a:xfrm>
            <a:off x="6557963" y="3429000"/>
            <a:ext cx="2509837" cy="3252788"/>
            <a:chOff x="4080" y="2208"/>
            <a:chExt cx="1581" cy="2049"/>
          </a:xfrm>
        </p:grpSpPr>
        <p:pic>
          <p:nvPicPr>
            <p:cNvPr id="93190" name="Picture 4">
              <a:extLst>
                <a:ext uri="{FF2B5EF4-FFF2-40B4-BE49-F238E27FC236}">
                  <a16:creationId xmlns:a16="http://schemas.microsoft.com/office/drawing/2014/main" id="{1477CD82-1384-A24C-8FB6-69EED6132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297" t="32841" r="37288" b="5937"/>
            <a:stretch>
              <a:fillRect/>
            </a:stretch>
          </p:blipFill>
          <p:spPr bwMode="auto">
            <a:xfrm>
              <a:off x="4080" y="2208"/>
              <a:ext cx="1581" cy="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5">
              <a:extLst>
                <a:ext uri="{FF2B5EF4-FFF2-40B4-BE49-F238E27FC236}">
                  <a16:creationId xmlns:a16="http://schemas.microsoft.com/office/drawing/2014/main" id="{102E1D6E-4AE9-6946-B16F-18ABA2706F0F}"/>
                </a:ext>
              </a:extLst>
            </p:cNvPr>
            <p:cNvSpPr>
              <a:spLocks noChangeArrowheads="1"/>
            </p:cNvSpPr>
            <p:nvPr/>
          </p:nvSpPr>
          <p:spPr bwMode="auto">
            <a:xfrm>
              <a:off x="4080" y="3729"/>
              <a:ext cx="192" cy="144"/>
            </a:xfrm>
            <a:prstGeom prst="rect">
              <a:avLst/>
            </a:prstGeom>
            <a:solidFill>
              <a:srgbClr val="FFF9D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ate Placeholder 4">
            <a:extLst>
              <a:ext uri="{FF2B5EF4-FFF2-40B4-BE49-F238E27FC236}">
                <a16:creationId xmlns:a16="http://schemas.microsoft.com/office/drawing/2014/main" id="{2E374824-540B-0646-87B6-944D2FA5D28A}"/>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95235" name="Rectangle 2">
            <a:extLst>
              <a:ext uri="{FF2B5EF4-FFF2-40B4-BE49-F238E27FC236}">
                <a16:creationId xmlns:a16="http://schemas.microsoft.com/office/drawing/2014/main" id="{D689ECAC-1C14-BE45-A2BF-70884278F5F9}"/>
              </a:ext>
            </a:extLst>
          </p:cNvPr>
          <p:cNvSpPr>
            <a:spLocks noGrp="1" noChangeArrowheads="1"/>
          </p:cNvSpPr>
          <p:nvPr>
            <p:ph type="title"/>
          </p:nvPr>
        </p:nvSpPr>
        <p:spPr/>
        <p:txBody>
          <a:bodyPr/>
          <a:lstStyle/>
          <a:p>
            <a:pPr eaLnBrk="1" hangingPunct="1"/>
            <a:r>
              <a:rPr lang="en-US" altLang="en-US"/>
              <a:t>Membrane Carbohydrates </a:t>
            </a:r>
          </a:p>
        </p:txBody>
      </p:sp>
      <p:sp>
        <p:nvSpPr>
          <p:cNvPr id="95236" name="Rectangle 3" descr="Rectangle: Click to edit Master text styles&#13;&#10;Second level&#13;&#10;Third level&#13;&#10;Fourth level&#13;&#10;Fifth level">
            <a:extLst>
              <a:ext uri="{FF2B5EF4-FFF2-40B4-BE49-F238E27FC236}">
                <a16:creationId xmlns:a16="http://schemas.microsoft.com/office/drawing/2014/main" id="{3C08A12C-FB74-CF4C-A59A-89FDDFE5C25C}"/>
              </a:ext>
            </a:extLst>
          </p:cNvPr>
          <p:cNvSpPr>
            <a:spLocks noGrp="1" noChangeArrowheads="1"/>
          </p:cNvSpPr>
          <p:nvPr>
            <p:ph type="body" idx="1"/>
          </p:nvPr>
        </p:nvSpPr>
        <p:spPr/>
        <p:txBody>
          <a:bodyPr/>
          <a:lstStyle/>
          <a:p>
            <a:pPr eaLnBrk="1" hangingPunct="1">
              <a:buClrTx/>
            </a:pPr>
            <a:r>
              <a:rPr lang="en-US" altLang="en-US" dirty="0"/>
              <a:t>Play a key role in cell-cell recognition</a:t>
            </a:r>
          </a:p>
          <a:p>
            <a:pPr lvl="1" eaLnBrk="1" hangingPunct="1">
              <a:buClrTx/>
            </a:pPr>
            <a:r>
              <a:rPr lang="en-US" altLang="en-US" dirty="0">
                <a:ea typeface="ＭＳ Ｐゴシック" panose="020B0600070205080204" pitchFamily="34" charset="-128"/>
              </a:rPr>
              <a:t>ability of a cell to distinguish neighboring cells from another</a:t>
            </a:r>
          </a:p>
          <a:p>
            <a:pPr lvl="1" eaLnBrk="1" hangingPunct="1">
              <a:buClrTx/>
            </a:pPr>
            <a:r>
              <a:rPr lang="en-US" altLang="en-US" dirty="0">
                <a:ea typeface="ＭＳ Ｐゴシック" panose="020B0600070205080204" pitchFamily="34" charset="-128"/>
              </a:rPr>
              <a:t>important in organ &amp; </a:t>
            </a:r>
            <a:br>
              <a:rPr lang="en-US" altLang="en-US" dirty="0">
                <a:ea typeface="ＭＳ Ｐゴシック" panose="020B0600070205080204" pitchFamily="34" charset="-128"/>
              </a:rPr>
            </a:br>
            <a:r>
              <a:rPr lang="en-US" altLang="en-US" dirty="0">
                <a:ea typeface="ＭＳ Ｐゴシック" panose="020B0600070205080204" pitchFamily="34" charset="-128"/>
              </a:rPr>
              <a:t>tissue development</a:t>
            </a:r>
          </a:p>
          <a:p>
            <a:pPr lvl="1" eaLnBrk="1" hangingPunct="1">
              <a:buClrTx/>
            </a:pPr>
            <a:r>
              <a:rPr lang="en-US" altLang="en-US" dirty="0">
                <a:ea typeface="ＭＳ Ｐゴシック" panose="020B0600070205080204" pitchFamily="34" charset="-128"/>
              </a:rPr>
              <a:t>basis for rejection of </a:t>
            </a:r>
            <a:br>
              <a:rPr lang="en-US" altLang="en-US" dirty="0">
                <a:ea typeface="ＭＳ Ｐゴシック" panose="020B0600070205080204" pitchFamily="34" charset="-128"/>
              </a:rPr>
            </a:br>
            <a:r>
              <a:rPr lang="en-US" altLang="en-US" dirty="0">
                <a:ea typeface="ＭＳ Ｐゴシック" panose="020B0600070205080204" pitchFamily="34" charset="-128"/>
              </a:rPr>
              <a:t>foreign cells by </a:t>
            </a:r>
            <a:br>
              <a:rPr lang="en-US" altLang="en-US" dirty="0">
                <a:ea typeface="ＭＳ Ｐゴシック" panose="020B0600070205080204" pitchFamily="34" charset="-128"/>
              </a:rPr>
            </a:br>
            <a:r>
              <a:rPr lang="en-US" altLang="en-US" dirty="0">
                <a:ea typeface="ＭＳ Ｐゴシック" panose="020B0600070205080204" pitchFamily="34" charset="-128"/>
              </a:rPr>
              <a:t>immune system</a:t>
            </a:r>
          </a:p>
        </p:txBody>
      </p:sp>
      <p:grpSp>
        <p:nvGrpSpPr>
          <p:cNvPr id="95237" name="Group 6">
            <a:extLst>
              <a:ext uri="{FF2B5EF4-FFF2-40B4-BE49-F238E27FC236}">
                <a16:creationId xmlns:a16="http://schemas.microsoft.com/office/drawing/2014/main" id="{08D2713F-9325-4F47-A04B-F6B1380BB283}"/>
              </a:ext>
            </a:extLst>
          </p:cNvPr>
          <p:cNvGrpSpPr>
            <a:grpSpLocks/>
          </p:cNvGrpSpPr>
          <p:nvPr/>
        </p:nvGrpSpPr>
        <p:grpSpPr bwMode="auto">
          <a:xfrm>
            <a:off x="5791200" y="2819400"/>
            <a:ext cx="3200400" cy="3903663"/>
            <a:chOff x="3648" y="1776"/>
            <a:chExt cx="2016" cy="2459"/>
          </a:xfrm>
        </p:grpSpPr>
        <p:pic>
          <p:nvPicPr>
            <p:cNvPr id="95238" name="Picture 4">
              <a:extLst>
                <a:ext uri="{FF2B5EF4-FFF2-40B4-BE49-F238E27FC236}">
                  <a16:creationId xmlns:a16="http://schemas.microsoft.com/office/drawing/2014/main" id="{41575A26-7357-9641-B78E-DB305A09C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16" t="1263" r="44389" b="25262"/>
            <a:stretch>
              <a:fillRect/>
            </a:stretch>
          </p:blipFill>
          <p:spPr bwMode="auto">
            <a:xfrm>
              <a:off x="3648" y="1776"/>
              <a:ext cx="2016" cy="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Rectangle 5">
              <a:extLst>
                <a:ext uri="{FF2B5EF4-FFF2-40B4-BE49-F238E27FC236}">
                  <a16:creationId xmlns:a16="http://schemas.microsoft.com/office/drawing/2014/main" id="{6CAEA63D-72BC-704D-95D5-4F0184041906}"/>
                </a:ext>
              </a:extLst>
            </p:cNvPr>
            <p:cNvSpPr>
              <a:spLocks noChangeArrowheads="1"/>
            </p:cNvSpPr>
            <p:nvPr/>
          </p:nvSpPr>
          <p:spPr bwMode="auto">
            <a:xfrm>
              <a:off x="3648" y="1824"/>
              <a:ext cx="336" cy="384"/>
            </a:xfrm>
            <a:prstGeom prst="rect">
              <a:avLst/>
            </a:prstGeom>
            <a:solidFill>
              <a:srgbClr val="9EDA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8875AA9-EBAF-E942-9D70-F299B5351FA3}"/>
              </a:ext>
            </a:extLst>
          </p:cNvPr>
          <p:cNvSpPr>
            <a:spLocks noGrp="1" noChangeArrowheads="1"/>
          </p:cNvSpPr>
          <p:nvPr>
            <p:ph type="title"/>
          </p:nvPr>
        </p:nvSpPr>
        <p:spPr>
          <a:xfrm>
            <a:off x="609600" y="533400"/>
            <a:ext cx="8229600" cy="838200"/>
          </a:xfrm>
        </p:spPr>
        <p:txBody>
          <a:bodyPr/>
          <a:lstStyle/>
          <a:p>
            <a:pPr eaLnBrk="1" hangingPunct="1"/>
            <a:r>
              <a:rPr lang="en-US" altLang="en-US" sz="2800"/>
              <a:t>Membranes provide a variety of cell functions</a:t>
            </a:r>
            <a:endParaRPr lang="en-US" altLang="en-US">
              <a:solidFill>
                <a:srgbClr val="000000"/>
              </a:solidFill>
            </a:endParaRPr>
          </a:p>
        </p:txBody>
      </p:sp>
      <p:pic>
        <p:nvPicPr>
          <p:cNvPr id="97283" name="Picture 3">
            <a:extLst>
              <a:ext uri="{FF2B5EF4-FFF2-40B4-BE49-F238E27FC236}">
                <a16:creationId xmlns:a16="http://schemas.microsoft.com/office/drawing/2014/main" id="{72A272B1-336B-3D4D-A928-402D02D92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90"/>
          <a:stretch>
            <a:fillRect/>
          </a:stretch>
        </p:blipFill>
        <p:spPr bwMode="auto">
          <a:xfrm>
            <a:off x="1143000" y="1524000"/>
            <a:ext cx="70866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a:extLst>
              <a:ext uri="{FF2B5EF4-FFF2-40B4-BE49-F238E27FC236}">
                <a16:creationId xmlns:a16="http://schemas.microsoft.com/office/drawing/2014/main" id="{FFE10A1F-4853-BA4B-B0FE-E3426BD597F5}"/>
              </a:ext>
            </a:extLst>
          </p:cNvPr>
          <p:cNvSpPr>
            <a:spLocks noGrp="1"/>
          </p:cNvSpPr>
          <p:nvPr>
            <p:ph type="dt" sz="quarter" idx="4294967295"/>
          </p:nvPr>
        </p:nvSpPr>
        <p:spPr bwMode="auto">
          <a:xfrm>
            <a:off x="6934200" y="6264275"/>
            <a:ext cx="1524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2004-20</a:t>
            </a:r>
          </a:p>
        </p:txBody>
      </p:sp>
      <p:sp>
        <p:nvSpPr>
          <p:cNvPr id="46083" name="Rectangle 2">
            <a:extLst>
              <a:ext uri="{FF2B5EF4-FFF2-40B4-BE49-F238E27FC236}">
                <a16:creationId xmlns:a16="http://schemas.microsoft.com/office/drawing/2014/main" id="{45C17C8D-B91C-5E4B-B7FA-5F3017638FB7}"/>
              </a:ext>
            </a:extLst>
          </p:cNvPr>
          <p:cNvSpPr>
            <a:spLocks noGrp="1" noChangeArrowheads="1"/>
          </p:cNvSpPr>
          <p:nvPr>
            <p:ph type="title"/>
          </p:nvPr>
        </p:nvSpPr>
        <p:spPr>
          <a:xfrm>
            <a:off x="609600" y="838200"/>
            <a:ext cx="7772400" cy="762000"/>
          </a:xfrm>
        </p:spPr>
        <p:txBody>
          <a:bodyPr/>
          <a:lstStyle/>
          <a:p>
            <a:pPr eaLnBrk="1" hangingPunct="1"/>
            <a:r>
              <a:rPr lang="en-US" altLang="en-US" sz="2400">
                <a:solidFill>
                  <a:srgbClr val="0F116A"/>
                </a:solidFill>
              </a:rPr>
              <a:t>A membrane is a collage of different proteins embedded in the fluid matrix of the lipid bilayer</a:t>
            </a:r>
            <a:endParaRPr lang="en-US" altLang="en-US">
              <a:solidFill>
                <a:srgbClr val="000000"/>
              </a:solidFill>
            </a:endParaRPr>
          </a:p>
        </p:txBody>
      </p:sp>
      <p:pic>
        <p:nvPicPr>
          <p:cNvPr id="46084" name="Picture 3" descr="08-06-PlasmaMembrane-L.jpg                                     000025F9KARL's Pocketrans              B81D7FDE:">
            <a:extLst>
              <a:ext uri="{FF2B5EF4-FFF2-40B4-BE49-F238E27FC236}">
                <a16:creationId xmlns:a16="http://schemas.microsoft.com/office/drawing/2014/main" id="{E5B45953-8314-8349-9286-A2C399135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3" b="4674"/>
          <a:stretch>
            <a:fillRect/>
          </a:stretch>
        </p:blipFill>
        <p:spPr bwMode="auto">
          <a:xfrm>
            <a:off x="838200" y="1708150"/>
            <a:ext cx="755967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94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9">
            <a:extLst>
              <a:ext uri="{FF2B5EF4-FFF2-40B4-BE49-F238E27FC236}">
                <a16:creationId xmlns:a16="http://schemas.microsoft.com/office/drawing/2014/main" id="{B356CC11-6E26-A849-999B-4D2185FA7F4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99331" name="Rectangle 2">
            <a:extLst>
              <a:ext uri="{FF2B5EF4-FFF2-40B4-BE49-F238E27FC236}">
                <a16:creationId xmlns:a16="http://schemas.microsoft.com/office/drawing/2014/main" id="{0B87ECCD-8D99-D641-97DF-4E51662F3A09}"/>
              </a:ext>
            </a:extLst>
          </p:cNvPr>
          <p:cNvSpPr>
            <a:spLocks noGrp="1" noChangeArrowheads="1"/>
          </p:cNvSpPr>
          <p:nvPr>
            <p:ph type="ctrTitle"/>
          </p:nvPr>
        </p:nvSpPr>
        <p:spPr>
          <a:xfrm>
            <a:off x="685800" y="228600"/>
            <a:ext cx="7772400" cy="914400"/>
          </a:xfrm>
        </p:spPr>
        <p:txBody>
          <a:bodyPr/>
          <a:lstStyle/>
          <a:p>
            <a:pPr algn="ctr" eaLnBrk="1" hangingPunct="1"/>
            <a:r>
              <a:rPr lang="en-US" altLang="en-US"/>
              <a:t>Any Questions??</a:t>
            </a:r>
          </a:p>
        </p:txBody>
      </p:sp>
      <p:pic>
        <p:nvPicPr>
          <p:cNvPr id="99332" name="Picture 3">
            <a:extLst>
              <a:ext uri="{FF2B5EF4-FFF2-40B4-BE49-F238E27FC236}">
                <a16:creationId xmlns:a16="http://schemas.microsoft.com/office/drawing/2014/main" id="{B66529D4-87E3-AF4D-9ED2-73C12BB05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3" b="4674"/>
          <a:stretch>
            <a:fillRect/>
          </a:stretch>
        </p:blipFill>
        <p:spPr bwMode="auto">
          <a:xfrm>
            <a:off x="838200" y="1708150"/>
            <a:ext cx="755967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4">
            <a:extLst>
              <a:ext uri="{FF2B5EF4-FFF2-40B4-BE49-F238E27FC236}">
                <a16:creationId xmlns:a16="http://schemas.microsoft.com/office/drawing/2014/main" id="{C444C7A1-F969-734A-8F8B-FF296140715A}"/>
              </a:ext>
            </a:extLst>
          </p:cNvPr>
          <p:cNvSpPr>
            <a:spLocks noChangeArrowheads="1"/>
          </p:cNvSpPr>
          <p:nvPr/>
        </p:nvSpPr>
        <p:spPr bwMode="auto">
          <a:xfrm>
            <a:off x="879475" y="1309688"/>
            <a:ext cx="346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Fluid Mosaic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a:extLst>
              <a:ext uri="{FF2B5EF4-FFF2-40B4-BE49-F238E27FC236}">
                <a16:creationId xmlns:a16="http://schemas.microsoft.com/office/drawing/2014/main" id="{24CFA8F4-785A-0241-AA1D-D8EC09960386}"/>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2005-2006</a:t>
            </a:r>
            <a:endParaRPr lang="en-US" altLang="en-US" sz="1400" b="0"/>
          </a:p>
        </p:txBody>
      </p:sp>
      <p:sp>
        <p:nvSpPr>
          <p:cNvPr id="23555" name="Rectangle 1026">
            <a:extLst>
              <a:ext uri="{FF2B5EF4-FFF2-40B4-BE49-F238E27FC236}">
                <a16:creationId xmlns:a16="http://schemas.microsoft.com/office/drawing/2014/main" id="{384E4C9F-BA7E-3048-9114-5267E411E3AC}"/>
              </a:ext>
            </a:extLst>
          </p:cNvPr>
          <p:cNvSpPr>
            <a:spLocks noGrp="1" noChangeArrowheads="1"/>
          </p:cNvSpPr>
          <p:nvPr>
            <p:ph type="title"/>
          </p:nvPr>
        </p:nvSpPr>
        <p:spPr/>
        <p:txBody>
          <a:bodyPr/>
          <a:lstStyle/>
          <a:p>
            <a:pPr eaLnBrk="1" hangingPunct="1"/>
            <a:r>
              <a:rPr lang="en-US" altLang="en-US"/>
              <a:t>Cell (plasma) membrane</a:t>
            </a:r>
          </a:p>
        </p:txBody>
      </p:sp>
      <p:sp>
        <p:nvSpPr>
          <p:cNvPr id="23556" name="Rectangle 1027" descr="Rectangle: Click to edit Master text styles&#13;&#10;Second level&#13;&#10;Third level&#13;&#10;Fourth level&#13;&#10;Fifth level">
            <a:extLst>
              <a:ext uri="{FF2B5EF4-FFF2-40B4-BE49-F238E27FC236}">
                <a16:creationId xmlns:a16="http://schemas.microsoft.com/office/drawing/2014/main" id="{C354394D-3F53-0D48-9ACA-AC4E32E12C6B}"/>
              </a:ext>
            </a:extLst>
          </p:cNvPr>
          <p:cNvSpPr>
            <a:spLocks noGrp="1" noChangeArrowheads="1"/>
          </p:cNvSpPr>
          <p:nvPr>
            <p:ph type="body" idx="1"/>
          </p:nvPr>
        </p:nvSpPr>
        <p:spPr>
          <a:xfrm>
            <a:off x="838200" y="1371600"/>
            <a:ext cx="7848600" cy="4724400"/>
          </a:xfrm>
          <a:noFill/>
        </p:spPr>
        <p:txBody>
          <a:bodyPr/>
          <a:lstStyle/>
          <a:p>
            <a:pPr eaLnBrk="1" hangingPunct="1">
              <a:buClrTx/>
            </a:pPr>
            <a:r>
              <a:rPr lang="en-US" altLang="en-US"/>
              <a:t>Cells need an inside &amp; an outside…</a:t>
            </a:r>
          </a:p>
          <a:p>
            <a:pPr lvl="1" eaLnBrk="1" hangingPunct="1">
              <a:buClrTx/>
            </a:pPr>
            <a:r>
              <a:rPr lang="en-US" altLang="en-US">
                <a:ea typeface="ＭＳ Ｐゴシック" panose="020B0600070205080204" pitchFamily="34" charset="-128"/>
              </a:rPr>
              <a:t>separate cell from its environment </a:t>
            </a:r>
          </a:p>
          <a:p>
            <a:pPr lvl="1" eaLnBrk="1" hangingPunct="1"/>
            <a:r>
              <a:rPr lang="en-US" altLang="en-US" sz="3000">
                <a:solidFill>
                  <a:schemeClr val="tx2"/>
                </a:solidFill>
                <a:ea typeface="ＭＳ Ｐゴシック" panose="020B0600070205080204" pitchFamily="34" charset="-128"/>
              </a:rPr>
              <a:t>cell membrane</a:t>
            </a:r>
            <a:r>
              <a:rPr lang="en-US" altLang="en-US" sz="3000">
                <a:solidFill>
                  <a:srgbClr val="0F116A"/>
                </a:solidFill>
                <a:ea typeface="ＭＳ Ｐゴシック" panose="020B0600070205080204" pitchFamily="34" charset="-128"/>
              </a:rPr>
              <a:t> is the boundary</a:t>
            </a:r>
          </a:p>
        </p:txBody>
      </p:sp>
      <p:grpSp>
        <p:nvGrpSpPr>
          <p:cNvPr id="23557" name="Group 1036">
            <a:extLst>
              <a:ext uri="{FF2B5EF4-FFF2-40B4-BE49-F238E27FC236}">
                <a16:creationId xmlns:a16="http://schemas.microsoft.com/office/drawing/2014/main" id="{3C352DB6-5CBE-BF49-9D34-DFB161E71AA6}"/>
              </a:ext>
            </a:extLst>
          </p:cNvPr>
          <p:cNvGrpSpPr>
            <a:grpSpLocks/>
          </p:cNvGrpSpPr>
          <p:nvPr/>
        </p:nvGrpSpPr>
        <p:grpSpPr bwMode="auto">
          <a:xfrm>
            <a:off x="2895600" y="4267200"/>
            <a:ext cx="3733800" cy="1447800"/>
            <a:chOff x="1584" y="2064"/>
            <a:chExt cx="2352" cy="912"/>
          </a:xfrm>
        </p:grpSpPr>
        <p:sp>
          <p:nvSpPr>
            <p:cNvPr id="23567" name="Oval 1028">
              <a:extLst>
                <a:ext uri="{FF2B5EF4-FFF2-40B4-BE49-F238E27FC236}">
                  <a16:creationId xmlns:a16="http://schemas.microsoft.com/office/drawing/2014/main" id="{EABA5081-8DDF-EF40-8F65-F484A33CC85F}"/>
                </a:ext>
              </a:extLst>
            </p:cNvPr>
            <p:cNvSpPr>
              <a:spLocks noChangeArrowheads="1"/>
            </p:cNvSpPr>
            <p:nvPr/>
          </p:nvSpPr>
          <p:spPr bwMode="auto">
            <a:xfrm rot="1773324">
              <a:off x="1584" y="2112"/>
              <a:ext cx="2352" cy="864"/>
            </a:xfrm>
            <a:prstGeom prst="ellipse">
              <a:avLst/>
            </a:prstGeom>
            <a:solidFill>
              <a:schemeClr val="hlink"/>
            </a:solidFill>
            <a:ln w="57150">
              <a:solidFill>
                <a:schemeClr val="tx2">
                  <a:alpha val="39999"/>
                </a:schemeClr>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68" name="Oval 1029">
              <a:extLst>
                <a:ext uri="{FF2B5EF4-FFF2-40B4-BE49-F238E27FC236}">
                  <a16:creationId xmlns:a16="http://schemas.microsoft.com/office/drawing/2014/main" id="{A12A8C37-06C7-5D4C-B52E-6240CDF752EF}"/>
                </a:ext>
              </a:extLst>
            </p:cNvPr>
            <p:cNvSpPr>
              <a:spLocks noChangeArrowheads="1"/>
            </p:cNvSpPr>
            <p:nvPr/>
          </p:nvSpPr>
          <p:spPr bwMode="auto">
            <a:xfrm>
              <a:off x="2256" y="2064"/>
              <a:ext cx="240" cy="240"/>
            </a:xfrm>
            <a:prstGeom prst="ellipse">
              <a:avLst/>
            </a:prstGeom>
            <a:solidFill>
              <a:srgbClr val="0F116A"/>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40999" name="AutoShape 1031">
            <a:extLst>
              <a:ext uri="{FF2B5EF4-FFF2-40B4-BE49-F238E27FC236}">
                <a16:creationId xmlns:a16="http://schemas.microsoft.com/office/drawing/2014/main" id="{2E4D190C-D294-8443-B95A-53823D97E460}"/>
              </a:ext>
            </a:extLst>
          </p:cNvPr>
          <p:cNvSpPr>
            <a:spLocks noChangeArrowheads="1"/>
          </p:cNvSpPr>
          <p:nvPr/>
        </p:nvSpPr>
        <p:spPr bwMode="auto">
          <a:xfrm>
            <a:off x="3048000" y="4997450"/>
            <a:ext cx="1143000" cy="457200"/>
          </a:xfrm>
          <a:prstGeom prst="rightArrow">
            <a:avLst>
              <a:gd name="adj1" fmla="val 50000"/>
              <a:gd name="adj2" fmla="val 62500"/>
            </a:avLst>
          </a:prstGeom>
          <a:solidFill>
            <a:srgbClr val="1A941A"/>
          </a:solidFill>
          <a:ln w="9525">
            <a:solidFill>
              <a:srgbClr val="1A941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1000" name="Rectangle 1032">
            <a:extLst>
              <a:ext uri="{FF2B5EF4-FFF2-40B4-BE49-F238E27FC236}">
                <a16:creationId xmlns:a16="http://schemas.microsoft.com/office/drawing/2014/main" id="{247B40CB-10B6-3F4B-988C-7CC046AB5103}"/>
              </a:ext>
            </a:extLst>
          </p:cNvPr>
          <p:cNvSpPr>
            <a:spLocks noChangeArrowheads="1"/>
          </p:cNvSpPr>
          <p:nvPr/>
        </p:nvSpPr>
        <p:spPr bwMode="auto">
          <a:xfrm>
            <a:off x="457200" y="3902075"/>
            <a:ext cx="23574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  </a:t>
            </a:r>
            <a:r>
              <a:rPr lang="en-US" altLang="en-US" sz="2600" b="1" u="sng">
                <a:solidFill>
                  <a:srgbClr val="1A941A"/>
                </a:solidFill>
              </a:rPr>
              <a:t>IN</a:t>
            </a:r>
            <a:endParaRPr lang="en-US" altLang="en-US" sz="2600" b="1">
              <a:solidFill>
                <a:srgbClr val="1A941A"/>
              </a:solidFill>
            </a:endParaRPr>
          </a:p>
          <a:p>
            <a:pPr algn="l"/>
            <a:r>
              <a:rPr lang="en-US" altLang="en-US" sz="2200" b="1">
                <a:solidFill>
                  <a:schemeClr val="tx2"/>
                </a:solidFill>
              </a:rPr>
              <a:t>food</a:t>
            </a:r>
            <a:endParaRPr lang="en-US" altLang="en-US" sz="2200" b="1">
              <a:solidFill>
                <a:srgbClr val="0F116A"/>
              </a:solidFill>
            </a:endParaRPr>
          </a:p>
          <a:p>
            <a:pPr algn="l"/>
            <a:r>
              <a:rPr lang="en-US" altLang="en-US" sz="2200" b="1">
                <a:solidFill>
                  <a:srgbClr val="0F116A"/>
                </a:solidFill>
              </a:rPr>
              <a:t>carbohydrates</a:t>
            </a:r>
          </a:p>
          <a:p>
            <a:pPr algn="l"/>
            <a:r>
              <a:rPr lang="en-US" altLang="en-US" sz="2200" b="1">
                <a:solidFill>
                  <a:srgbClr val="0F116A"/>
                </a:solidFill>
              </a:rPr>
              <a:t>sugars, proteins</a:t>
            </a:r>
          </a:p>
          <a:p>
            <a:pPr algn="l"/>
            <a:r>
              <a:rPr lang="en-US" altLang="en-US" sz="2200" b="1">
                <a:solidFill>
                  <a:srgbClr val="0F116A"/>
                </a:solidFill>
              </a:rPr>
              <a:t>amino acids</a:t>
            </a:r>
          </a:p>
          <a:p>
            <a:pPr algn="l"/>
            <a:r>
              <a:rPr lang="en-US" altLang="en-US" sz="2200" b="1">
                <a:solidFill>
                  <a:srgbClr val="0F116A"/>
                </a:solidFill>
              </a:rPr>
              <a:t>lipids</a:t>
            </a:r>
          </a:p>
          <a:p>
            <a:pPr algn="l"/>
            <a:r>
              <a:rPr lang="en-US" altLang="en-US" sz="2200" b="1">
                <a:solidFill>
                  <a:srgbClr val="0F116A"/>
                </a:solidFill>
              </a:rPr>
              <a:t>salts, O</a:t>
            </a:r>
            <a:r>
              <a:rPr lang="en-US" altLang="en-US" sz="2200" b="1" baseline="-25000">
                <a:solidFill>
                  <a:srgbClr val="0F116A"/>
                </a:solidFill>
              </a:rPr>
              <a:t>2</a:t>
            </a:r>
            <a:r>
              <a:rPr lang="en-US" altLang="en-US" sz="2200" b="1">
                <a:solidFill>
                  <a:srgbClr val="0F116A"/>
                </a:solidFill>
              </a:rPr>
              <a:t>,</a:t>
            </a:r>
            <a:r>
              <a:rPr lang="en-US" altLang="en-US" sz="2200" b="1" baseline="-25000">
                <a:solidFill>
                  <a:srgbClr val="0F116A"/>
                </a:solidFill>
              </a:rPr>
              <a:t> </a:t>
            </a:r>
            <a:r>
              <a:rPr lang="en-US" altLang="en-US" sz="2200" b="1">
                <a:solidFill>
                  <a:srgbClr val="0F116A"/>
                </a:solidFill>
              </a:rPr>
              <a:t>H</a:t>
            </a:r>
            <a:r>
              <a:rPr lang="en-US" altLang="en-US" sz="2200" b="1" baseline="-25000">
                <a:solidFill>
                  <a:srgbClr val="0F116A"/>
                </a:solidFill>
              </a:rPr>
              <a:t>2</a:t>
            </a:r>
            <a:r>
              <a:rPr lang="en-US" altLang="en-US" sz="2200" b="1">
                <a:solidFill>
                  <a:srgbClr val="0F116A"/>
                </a:solidFill>
              </a:rPr>
              <a:t>O</a:t>
            </a:r>
          </a:p>
        </p:txBody>
      </p:sp>
      <p:sp>
        <p:nvSpPr>
          <p:cNvPr id="341001" name="Rectangle 1033">
            <a:extLst>
              <a:ext uri="{FF2B5EF4-FFF2-40B4-BE49-F238E27FC236}">
                <a16:creationId xmlns:a16="http://schemas.microsoft.com/office/drawing/2014/main" id="{6ACD2B5A-9B3D-DC42-AF2C-063BAEA7B27E}"/>
              </a:ext>
            </a:extLst>
          </p:cNvPr>
          <p:cNvSpPr>
            <a:spLocks noChangeArrowheads="1"/>
          </p:cNvSpPr>
          <p:nvPr/>
        </p:nvSpPr>
        <p:spPr bwMode="auto">
          <a:xfrm>
            <a:off x="7162800" y="3810000"/>
            <a:ext cx="14112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u="sng">
                <a:solidFill>
                  <a:srgbClr val="CC0000"/>
                </a:solidFill>
              </a:rPr>
              <a:t>OUT</a:t>
            </a:r>
            <a:endParaRPr lang="en-US" altLang="en-US" sz="2600" b="1">
              <a:solidFill>
                <a:srgbClr val="1A941A"/>
              </a:solidFill>
            </a:endParaRPr>
          </a:p>
          <a:p>
            <a:pPr algn="l"/>
            <a:r>
              <a:rPr lang="en-US" altLang="en-US" sz="2200" b="1">
                <a:solidFill>
                  <a:schemeClr val="tx2"/>
                </a:solidFill>
              </a:rPr>
              <a:t>waste</a:t>
            </a:r>
            <a:endParaRPr lang="en-US" altLang="en-US" sz="2200" b="1">
              <a:solidFill>
                <a:srgbClr val="0F116A"/>
              </a:solidFill>
            </a:endParaRPr>
          </a:p>
          <a:p>
            <a:pPr algn="l"/>
            <a:r>
              <a:rPr lang="en-US" altLang="en-US" sz="2200" b="1">
                <a:solidFill>
                  <a:srgbClr val="0F116A"/>
                </a:solidFill>
              </a:rPr>
              <a:t>ammonia</a:t>
            </a:r>
          </a:p>
          <a:p>
            <a:pPr algn="l"/>
            <a:r>
              <a:rPr lang="en-US" altLang="en-US" sz="2200" b="1">
                <a:solidFill>
                  <a:srgbClr val="0F116A"/>
                </a:solidFill>
              </a:rPr>
              <a:t>salts</a:t>
            </a:r>
          </a:p>
          <a:p>
            <a:pPr algn="l"/>
            <a:r>
              <a:rPr lang="en-US" altLang="en-US" sz="2200" b="1">
                <a:solidFill>
                  <a:srgbClr val="0F116A"/>
                </a:solidFill>
              </a:rPr>
              <a:t>CO</a:t>
            </a:r>
            <a:r>
              <a:rPr lang="en-US" altLang="en-US" sz="2200" b="1" baseline="-25000">
                <a:solidFill>
                  <a:srgbClr val="0F116A"/>
                </a:solidFill>
              </a:rPr>
              <a:t>2</a:t>
            </a:r>
          </a:p>
          <a:p>
            <a:pPr algn="l"/>
            <a:r>
              <a:rPr lang="en-US" altLang="en-US" sz="2200" b="1">
                <a:solidFill>
                  <a:srgbClr val="0F116A"/>
                </a:solidFill>
              </a:rPr>
              <a:t>H</a:t>
            </a:r>
            <a:r>
              <a:rPr lang="en-US" altLang="en-US" sz="2200" b="1" baseline="-25000">
                <a:solidFill>
                  <a:srgbClr val="0F116A"/>
                </a:solidFill>
              </a:rPr>
              <a:t>2</a:t>
            </a:r>
            <a:r>
              <a:rPr lang="en-US" altLang="en-US" sz="2200" b="1">
                <a:solidFill>
                  <a:srgbClr val="0F116A"/>
                </a:solidFill>
              </a:rPr>
              <a:t>O </a:t>
            </a:r>
          </a:p>
          <a:p>
            <a:pPr algn="l"/>
            <a:r>
              <a:rPr lang="en-US" altLang="en-US" sz="2200" b="1">
                <a:solidFill>
                  <a:srgbClr val="0F116A"/>
                </a:solidFill>
              </a:rPr>
              <a:t>products</a:t>
            </a:r>
          </a:p>
        </p:txBody>
      </p:sp>
      <p:sp>
        <p:nvSpPr>
          <p:cNvPr id="341002" name="AutoShape 1034">
            <a:extLst>
              <a:ext uri="{FF2B5EF4-FFF2-40B4-BE49-F238E27FC236}">
                <a16:creationId xmlns:a16="http://schemas.microsoft.com/office/drawing/2014/main" id="{55CE46FE-EE63-D846-8AA0-F7DCBE462C3A}"/>
              </a:ext>
            </a:extLst>
          </p:cNvPr>
          <p:cNvSpPr>
            <a:spLocks noChangeArrowheads="1"/>
          </p:cNvSpPr>
          <p:nvPr/>
        </p:nvSpPr>
        <p:spPr bwMode="auto">
          <a:xfrm>
            <a:off x="5715000" y="4997450"/>
            <a:ext cx="1143000" cy="457200"/>
          </a:xfrm>
          <a:prstGeom prst="rightArrow">
            <a:avLst>
              <a:gd name="adj1" fmla="val 50000"/>
              <a:gd name="adj2" fmla="val 62500"/>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1003" name="Rectangle 1035">
            <a:extLst>
              <a:ext uri="{FF2B5EF4-FFF2-40B4-BE49-F238E27FC236}">
                <a16:creationId xmlns:a16="http://schemas.microsoft.com/office/drawing/2014/main" id="{6554EC5D-9BC5-BF4E-863F-9F6D7E358A77}"/>
              </a:ext>
            </a:extLst>
          </p:cNvPr>
          <p:cNvSpPr>
            <a:spLocks noChangeArrowheads="1"/>
          </p:cNvSpPr>
          <p:nvPr/>
        </p:nvSpPr>
        <p:spPr bwMode="auto">
          <a:xfrm>
            <a:off x="0" y="6400800"/>
            <a:ext cx="9144000" cy="4572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cell needs materials </a:t>
            </a:r>
            <a:r>
              <a:rPr lang="en-US" altLang="en-US" b="1" u="sng">
                <a:solidFill>
                  <a:srgbClr val="CC0000"/>
                </a:solidFill>
              </a:rPr>
              <a:t>in</a:t>
            </a:r>
            <a:r>
              <a:rPr lang="en-US" altLang="en-US" b="1">
                <a:solidFill>
                  <a:srgbClr val="CC0000"/>
                </a:solidFill>
              </a:rPr>
              <a:t> &amp; products or waste </a:t>
            </a:r>
            <a:r>
              <a:rPr lang="en-US" altLang="en-US" b="1" u="sng">
                <a:solidFill>
                  <a:srgbClr val="CC0000"/>
                </a:solidFill>
              </a:rPr>
              <a:t>out</a:t>
            </a:r>
          </a:p>
        </p:txBody>
      </p:sp>
      <p:sp>
        <p:nvSpPr>
          <p:cNvPr id="341005" name="Rectangle 1037">
            <a:extLst>
              <a:ext uri="{FF2B5EF4-FFF2-40B4-BE49-F238E27FC236}">
                <a16:creationId xmlns:a16="http://schemas.microsoft.com/office/drawing/2014/main" id="{36B5B974-A05C-9C47-8F82-4706CEF461C6}"/>
              </a:ext>
            </a:extLst>
          </p:cNvPr>
          <p:cNvSpPr>
            <a:spLocks noChangeArrowheads="1"/>
          </p:cNvSpPr>
          <p:nvPr/>
        </p:nvSpPr>
        <p:spPr bwMode="auto">
          <a:xfrm>
            <a:off x="3276600" y="5302250"/>
            <a:ext cx="606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 </a:t>
            </a:r>
            <a:r>
              <a:rPr lang="en-US" altLang="en-US" sz="2600" b="1" u="sng">
                <a:solidFill>
                  <a:srgbClr val="1A941A"/>
                </a:solidFill>
              </a:rPr>
              <a:t>IN</a:t>
            </a:r>
          </a:p>
        </p:txBody>
      </p:sp>
      <p:sp>
        <p:nvSpPr>
          <p:cNvPr id="341006" name="Rectangle 1038">
            <a:extLst>
              <a:ext uri="{FF2B5EF4-FFF2-40B4-BE49-F238E27FC236}">
                <a16:creationId xmlns:a16="http://schemas.microsoft.com/office/drawing/2014/main" id="{B5020DE8-66A5-874D-A37C-5FC97A6EC0C6}"/>
              </a:ext>
            </a:extLst>
          </p:cNvPr>
          <p:cNvSpPr>
            <a:spLocks noChangeArrowheads="1"/>
          </p:cNvSpPr>
          <p:nvPr/>
        </p:nvSpPr>
        <p:spPr bwMode="auto">
          <a:xfrm>
            <a:off x="5867400" y="4540250"/>
            <a:ext cx="881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u="sng">
                <a:solidFill>
                  <a:srgbClr val="CC0000"/>
                </a:solidFill>
              </a:rPr>
              <a:t>OUT</a:t>
            </a:r>
          </a:p>
        </p:txBody>
      </p:sp>
      <p:sp>
        <p:nvSpPr>
          <p:cNvPr id="23565" name="Rectangle 1039">
            <a:extLst>
              <a:ext uri="{FF2B5EF4-FFF2-40B4-BE49-F238E27FC236}">
                <a16:creationId xmlns:a16="http://schemas.microsoft.com/office/drawing/2014/main" id="{469DADA0-5805-2D44-8B74-1D325B8C0CFC}"/>
              </a:ext>
            </a:extLst>
          </p:cNvPr>
          <p:cNvSpPr>
            <a:spLocks noChangeArrowheads="1"/>
          </p:cNvSpPr>
          <p:nvPr/>
        </p:nvSpPr>
        <p:spPr bwMode="auto">
          <a:xfrm>
            <a:off x="1162050" y="3244850"/>
            <a:ext cx="6000750" cy="4889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Pct val="120000"/>
            </a:pPr>
            <a:r>
              <a:rPr lang="en-US" altLang="en-US" sz="2600" b="1">
                <a:solidFill>
                  <a:srgbClr val="CC0000"/>
                </a:solidFill>
              </a:rPr>
              <a:t>Can it be an impenetrable boundary?</a:t>
            </a:r>
            <a:endParaRPr lang="en-US" altLang="en-US" sz="3000" b="1">
              <a:solidFill>
                <a:srgbClr val="0F116A"/>
              </a:solidFill>
            </a:endParaRPr>
          </a:p>
        </p:txBody>
      </p:sp>
      <p:sp>
        <p:nvSpPr>
          <p:cNvPr id="341008" name="Rectangle 1040">
            <a:extLst>
              <a:ext uri="{FF2B5EF4-FFF2-40B4-BE49-F238E27FC236}">
                <a16:creationId xmlns:a16="http://schemas.microsoft.com/office/drawing/2014/main" id="{F380E5DA-AF4F-4349-9877-91FF0B011D36}"/>
              </a:ext>
            </a:extLst>
          </p:cNvPr>
          <p:cNvSpPr>
            <a:spLocks noChangeArrowheads="1"/>
          </p:cNvSpPr>
          <p:nvPr/>
        </p:nvSpPr>
        <p:spPr bwMode="auto">
          <a:xfrm>
            <a:off x="7239000" y="3260725"/>
            <a:ext cx="882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u="sng">
                <a:solidFill>
                  <a:srgbClr val="008000"/>
                </a:solidFill>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500">
                                          <p:stCondLst>
                                            <p:cond delay="0"/>
                                          </p:stCondLst>
                                        </p:cTn>
                                        <p:tgtEl>
                                          <p:spTgt spid="341008">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1" nodeType="afterEffect">
                                  <p:stCondLst>
                                    <p:cond delay="1000"/>
                                  </p:stCondLst>
                                  <p:childTnLst>
                                    <p:set>
                                      <p:cBhvr>
                                        <p:cTn id="9" dur="1" fill="hold">
                                          <p:stCondLst>
                                            <p:cond delay="0"/>
                                          </p:stCondLst>
                                        </p:cTn>
                                        <p:tgtEl>
                                          <p:spTgt spid="341008">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40999"/>
                                        </p:tgtEl>
                                        <p:attrNameLst>
                                          <p:attrName>style.visibility</p:attrName>
                                        </p:attrNameLst>
                                      </p:cBhvr>
                                      <p:to>
                                        <p:strVal val="visible"/>
                                      </p:to>
                                    </p:set>
                                    <p:anim from="(-#ppt_w/2)" to="(#ppt_x)" calcmode="lin" valueType="num">
                                      <p:cBhvr>
                                        <p:cTn id="14" dur="600" fill="hold">
                                          <p:stCondLst>
                                            <p:cond delay="0"/>
                                          </p:stCondLst>
                                        </p:cTn>
                                        <p:tgtEl>
                                          <p:spTgt spid="340999"/>
                                        </p:tgtEl>
                                        <p:attrNameLst>
                                          <p:attrName>ppt_x</p:attrName>
                                        </p:attrNameLst>
                                      </p:cBhvr>
                                    </p:anim>
                                    <p:anim from="0" to="-1.0" calcmode="lin" valueType="num">
                                      <p:cBhvr>
                                        <p:cTn id="15" dur="200" decel="50000" autoRev="1" fill="hold">
                                          <p:stCondLst>
                                            <p:cond delay="600"/>
                                          </p:stCondLst>
                                        </p:cTn>
                                        <p:tgtEl>
                                          <p:spTgt spid="340999"/>
                                        </p:tgtEl>
                                        <p:attrNameLst>
                                          <p:attrName>xshear</p:attrName>
                                        </p:attrNameLst>
                                      </p:cBhvr>
                                    </p:anim>
                                    <p:animScale>
                                      <p:cBhvr>
                                        <p:cTn id="16" dur="200" decel="100000" autoRev="1" fill="hold">
                                          <p:stCondLst>
                                            <p:cond delay="600"/>
                                          </p:stCondLst>
                                        </p:cTn>
                                        <p:tgtEl>
                                          <p:spTgt spid="340999"/>
                                        </p:tgtEl>
                                      </p:cBhvr>
                                      <p:from x="100000" y="100000"/>
                                      <p:to x="80000" y="100000"/>
                                    </p:animScale>
                                    <p:anim by="(#ppt_h/3+#ppt_w*0.1)" calcmode="lin" valueType="num">
                                      <p:cBhvr additive="sum">
                                        <p:cTn id="17" dur="200" decel="100000" autoRev="1" fill="hold">
                                          <p:stCondLst>
                                            <p:cond delay="600"/>
                                          </p:stCondLst>
                                        </p:cTn>
                                        <p:tgtEl>
                                          <p:spTgt spid="340999"/>
                                        </p:tgtEl>
                                        <p:attrNameLst>
                                          <p:attrName>ppt_x</p:attrName>
                                        </p:attrNameLst>
                                      </p:cBhvr>
                                    </p:anim>
                                  </p:childTnLst>
                                  <p:subTnLst>
                                    <p:audio>
                                      <p:cMediaNode>
                                        <p:cTn display="0" masterRel="sameClick">
                                          <p:stCondLst>
                                            <p:cond evt="begin" delay="0">
                                              <p:tn val="12"/>
                                            </p:cond>
                                          </p:stCondLst>
                                          <p:endCondLst>
                                            <p:cond evt="onStopAudio" delay="0">
                                              <p:tgtEl>
                                                <p:sldTgt/>
                                              </p:tgtEl>
                                            </p:cond>
                                          </p:endCondLst>
                                        </p:cTn>
                                        <p:tgtEl>
                                          <p:sndTgt r:embed="rId3" name="Quack"/>
                                        </p:tgtEl>
                                      </p:cMediaNode>
                                    </p:audio>
                                  </p:subTnLst>
                                </p:cTn>
                              </p:par>
                              <p:par>
                                <p:cTn id="18" presetID="1" presetClass="entr" presetSubtype="0" fill="hold" grpId="0" nodeType="withEffect">
                                  <p:stCondLst>
                                    <p:cond delay="0"/>
                                  </p:stCondLst>
                                  <p:childTnLst>
                                    <p:set>
                                      <p:cBhvr>
                                        <p:cTn id="19" dur="1" fill="hold">
                                          <p:stCondLst>
                                            <p:cond delay="0"/>
                                          </p:stCondLst>
                                        </p:cTn>
                                        <p:tgtEl>
                                          <p:spTgt spid="341005"/>
                                        </p:tgtEl>
                                        <p:attrNameLst>
                                          <p:attrName>style.visibility</p:attrName>
                                        </p:attrNameLst>
                                      </p:cBhvr>
                                      <p:to>
                                        <p:strVal val="visible"/>
                                      </p:to>
                                    </p:set>
                                  </p:childTnLst>
                                </p:cTn>
                              </p:par>
                            </p:childTnLst>
                          </p:cTn>
                        </p:par>
                        <p:par>
                          <p:cTn id="20" fill="hold" nodeType="afterGroup">
                            <p:stCondLst>
                              <p:cond delay="1000"/>
                            </p:stCondLst>
                            <p:childTnLst>
                              <p:par>
                                <p:cTn id="21" presetID="2" presetClass="entr" presetSubtype="8" fill="hold" grpId="0" nodeType="afterEffect">
                                  <p:stCondLst>
                                    <p:cond delay="500"/>
                                  </p:stCondLst>
                                  <p:childTnLst>
                                    <p:set>
                                      <p:cBhvr>
                                        <p:cTn id="22" dur="1" fill="hold">
                                          <p:stCondLst>
                                            <p:cond delay="0"/>
                                          </p:stCondLst>
                                        </p:cTn>
                                        <p:tgtEl>
                                          <p:spTgt spid="341002"/>
                                        </p:tgtEl>
                                        <p:attrNameLst>
                                          <p:attrName>style.visibility</p:attrName>
                                        </p:attrNameLst>
                                      </p:cBhvr>
                                      <p:to>
                                        <p:strVal val="visible"/>
                                      </p:to>
                                    </p:set>
                                    <p:anim calcmode="lin" valueType="num">
                                      <p:cBhvr additive="base">
                                        <p:cTn id="23" dur="500" fill="hold"/>
                                        <p:tgtEl>
                                          <p:spTgt spid="341002"/>
                                        </p:tgtEl>
                                        <p:attrNameLst>
                                          <p:attrName>ppt_x</p:attrName>
                                        </p:attrNameLst>
                                      </p:cBhvr>
                                      <p:tavLst>
                                        <p:tav tm="0">
                                          <p:val>
                                            <p:strVal val="0-#ppt_w/2"/>
                                          </p:val>
                                        </p:tav>
                                        <p:tav tm="100000">
                                          <p:val>
                                            <p:strVal val="#ppt_x"/>
                                          </p:val>
                                        </p:tav>
                                      </p:tavLst>
                                    </p:anim>
                                    <p:anim calcmode="lin" valueType="num">
                                      <p:cBhvr additive="base">
                                        <p:cTn id="24" dur="500" fill="hold"/>
                                        <p:tgtEl>
                                          <p:spTgt spid="3410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Quack"/>
                                        </p:tgtEl>
                                      </p:cMediaNode>
                                    </p:audio>
                                  </p:sub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34100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100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1001"/>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2000"/>
                                  </p:stCondLst>
                                  <p:childTnLst>
                                    <p:set>
                                      <p:cBhvr>
                                        <p:cTn id="38" dur="1" fill="hold">
                                          <p:stCondLst>
                                            <p:cond delay="499"/>
                                          </p:stCondLst>
                                        </p:cTn>
                                        <p:tgtEl>
                                          <p:spTgt spid="34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9" grpId="0" animBg="1"/>
      <p:bldP spid="341000" grpId="0"/>
      <p:bldP spid="341001" grpId="0"/>
      <p:bldP spid="341002" grpId="0" animBg="1"/>
      <p:bldP spid="341003" grpId="0" animBg="1" autoUpdateAnimBg="0"/>
      <p:bldP spid="341005" grpId="0"/>
      <p:bldP spid="341006" grpId="0"/>
      <p:bldP spid="341008" grpId="0" build="p" autoUpdateAnimBg="0"/>
      <p:bldP spid="341008"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a:extLst>
              <a:ext uri="{FF2B5EF4-FFF2-40B4-BE49-F238E27FC236}">
                <a16:creationId xmlns:a16="http://schemas.microsoft.com/office/drawing/2014/main" id="{B0E87EE6-00D0-0244-A06A-DCA6DEF474B4}"/>
              </a:ext>
            </a:extLst>
          </p:cNvPr>
          <p:cNvSpPr>
            <a:spLocks noChangeArrowheads="1"/>
          </p:cNvSpPr>
          <p:nvPr/>
        </p:nvSpPr>
        <p:spPr bwMode="auto">
          <a:xfrm>
            <a:off x="1371600" y="2738438"/>
            <a:ext cx="6781800" cy="458311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3" name="Rectangle 3">
            <a:extLst>
              <a:ext uri="{FF2B5EF4-FFF2-40B4-BE49-F238E27FC236}">
                <a16:creationId xmlns:a16="http://schemas.microsoft.com/office/drawing/2014/main" id="{E6B4D970-E899-304D-AF81-DA0C39C8A512}"/>
              </a:ext>
            </a:extLst>
          </p:cNvPr>
          <p:cNvSpPr>
            <a:spLocks noGrp="1" noChangeArrowheads="1"/>
          </p:cNvSpPr>
          <p:nvPr>
            <p:ph type="title"/>
          </p:nvPr>
        </p:nvSpPr>
        <p:spPr/>
        <p:txBody>
          <a:bodyPr/>
          <a:lstStyle/>
          <a:p>
            <a:pPr eaLnBrk="1" hangingPunct="1"/>
            <a:r>
              <a:rPr lang="en-US" altLang="en-US"/>
              <a:t>Building a membrane</a:t>
            </a:r>
          </a:p>
        </p:txBody>
      </p:sp>
      <p:sp>
        <p:nvSpPr>
          <p:cNvPr id="25604" name="Rectangle 4" descr="Rectangle: Click to edit Master text styles&#13;&#10;Second level&#13;&#10;Third level&#13;&#10;Fourth level&#13;&#10;Fifth level">
            <a:extLst>
              <a:ext uri="{FF2B5EF4-FFF2-40B4-BE49-F238E27FC236}">
                <a16:creationId xmlns:a16="http://schemas.microsoft.com/office/drawing/2014/main" id="{93201F7F-D2EB-E74F-A92C-EFC2B55E86E8}"/>
              </a:ext>
            </a:extLst>
          </p:cNvPr>
          <p:cNvSpPr>
            <a:spLocks noGrp="1" noChangeArrowheads="1"/>
          </p:cNvSpPr>
          <p:nvPr>
            <p:ph type="body" idx="1"/>
          </p:nvPr>
        </p:nvSpPr>
        <p:spPr>
          <a:xfrm>
            <a:off x="838200" y="1371600"/>
            <a:ext cx="7848600" cy="4724400"/>
          </a:xfrm>
          <a:noFill/>
        </p:spPr>
        <p:txBody>
          <a:bodyPr/>
          <a:lstStyle/>
          <a:p>
            <a:pPr eaLnBrk="1" hangingPunct="1">
              <a:buClrTx/>
            </a:pPr>
            <a:r>
              <a:rPr lang="en-US" altLang="en-US"/>
              <a:t>How do you build a barrier that keeps the watery contents of the cell separate from the watery environment?</a:t>
            </a:r>
            <a:endParaRPr lang="en-US" altLang="en-US">
              <a:solidFill>
                <a:srgbClr val="CC0000"/>
              </a:solidFill>
            </a:endParaRPr>
          </a:p>
        </p:txBody>
      </p:sp>
      <p:sp>
        <p:nvSpPr>
          <p:cNvPr id="25605" name="Oval 5">
            <a:extLst>
              <a:ext uri="{FF2B5EF4-FFF2-40B4-BE49-F238E27FC236}">
                <a16:creationId xmlns:a16="http://schemas.microsoft.com/office/drawing/2014/main" id="{D480AB09-DF6F-6344-823F-7BBA60838DB8}"/>
              </a:ext>
            </a:extLst>
          </p:cNvPr>
          <p:cNvSpPr>
            <a:spLocks noChangeArrowheads="1"/>
          </p:cNvSpPr>
          <p:nvPr/>
        </p:nvSpPr>
        <p:spPr bwMode="auto">
          <a:xfrm rot="1773324">
            <a:off x="2971800" y="4114800"/>
            <a:ext cx="3733800" cy="1371600"/>
          </a:xfrm>
          <a:prstGeom prst="ellipse">
            <a:avLst/>
          </a:prstGeom>
          <a:solidFill>
            <a:schemeClr val="hlink"/>
          </a:solidFill>
          <a:ln w="57150">
            <a:solidFill>
              <a:schemeClr val="tx2">
                <a:alpha val="39999"/>
              </a:schemeClr>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6" name="Oval 6">
            <a:extLst>
              <a:ext uri="{FF2B5EF4-FFF2-40B4-BE49-F238E27FC236}">
                <a16:creationId xmlns:a16="http://schemas.microsoft.com/office/drawing/2014/main" id="{BD3D0926-7C29-3D4B-BD64-2C8F47D50195}"/>
              </a:ext>
            </a:extLst>
          </p:cNvPr>
          <p:cNvSpPr>
            <a:spLocks noChangeArrowheads="1"/>
          </p:cNvSpPr>
          <p:nvPr/>
        </p:nvSpPr>
        <p:spPr bwMode="auto">
          <a:xfrm>
            <a:off x="4038600" y="4038600"/>
            <a:ext cx="381000" cy="381000"/>
          </a:xfrm>
          <a:prstGeom prst="ellipse">
            <a:avLst/>
          </a:prstGeom>
          <a:solidFill>
            <a:srgbClr val="0F116A"/>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3047" name="Rectangle 7">
            <a:extLst>
              <a:ext uri="{FF2B5EF4-FFF2-40B4-BE49-F238E27FC236}">
                <a16:creationId xmlns:a16="http://schemas.microsoft.com/office/drawing/2014/main" id="{4BA1F952-1D16-D14A-A845-7E7C58BD37AF}"/>
              </a:ext>
            </a:extLst>
          </p:cNvPr>
          <p:cNvSpPr>
            <a:spLocks noChangeArrowheads="1"/>
          </p:cNvSpPr>
          <p:nvPr/>
        </p:nvSpPr>
        <p:spPr bwMode="auto">
          <a:xfrm>
            <a:off x="6400800" y="2895600"/>
            <a:ext cx="2743200" cy="205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120000"/>
              </a:lnSpc>
            </a:pPr>
            <a:r>
              <a:rPr lang="en-US" altLang="en-US" sz="2200" b="1" u="sng">
                <a:solidFill>
                  <a:srgbClr val="CC0000"/>
                </a:solidFill>
                <a:sym typeface="Symbol" pitchFamily="2" charset="2"/>
              </a:rPr>
              <a:t>Your choices</a:t>
            </a:r>
            <a:endParaRPr lang="en-US" altLang="en-US" sz="2200" b="1">
              <a:solidFill>
                <a:srgbClr val="CC0000"/>
              </a:solidFill>
              <a:sym typeface="Symbol" pitchFamily="2" charset="2"/>
            </a:endParaRPr>
          </a:p>
          <a:p>
            <a:pPr algn="l">
              <a:lnSpc>
                <a:spcPct val="120000"/>
              </a:lnSpc>
            </a:pPr>
            <a:r>
              <a:rPr lang="en-US" altLang="en-US" sz="2200" b="1">
                <a:solidFill>
                  <a:srgbClr val="CC0000"/>
                </a:solidFill>
                <a:sym typeface="Symbol" pitchFamily="2" charset="2"/>
              </a:rPr>
              <a:t></a:t>
            </a:r>
            <a:r>
              <a:rPr lang="en-US" altLang="en-US" sz="2200" b="1">
                <a:solidFill>
                  <a:srgbClr val="0F116A"/>
                </a:solidFill>
                <a:sym typeface="Symbol" pitchFamily="2" charset="2"/>
              </a:rPr>
              <a:t> </a:t>
            </a:r>
            <a:r>
              <a:rPr lang="en-US" altLang="en-US" sz="2200" b="1">
                <a:solidFill>
                  <a:srgbClr val="0F116A"/>
                </a:solidFill>
              </a:rPr>
              <a:t>carbohydrates?</a:t>
            </a:r>
          </a:p>
          <a:p>
            <a:pPr algn="l">
              <a:lnSpc>
                <a:spcPct val="120000"/>
              </a:lnSpc>
            </a:pPr>
            <a:r>
              <a:rPr lang="en-US" altLang="en-US" sz="2200" b="1">
                <a:solidFill>
                  <a:srgbClr val="CC0000"/>
                </a:solidFill>
                <a:sym typeface="Symbol" pitchFamily="2" charset="2"/>
              </a:rPr>
              <a:t></a:t>
            </a:r>
            <a:r>
              <a:rPr lang="en-US" altLang="en-US" sz="2200" b="1">
                <a:solidFill>
                  <a:srgbClr val="0F116A"/>
                </a:solidFill>
                <a:sym typeface="Symbol" pitchFamily="2" charset="2"/>
              </a:rPr>
              <a:t> </a:t>
            </a:r>
            <a:r>
              <a:rPr lang="en-US" altLang="en-US" sz="2200" b="1">
                <a:solidFill>
                  <a:srgbClr val="0F116A"/>
                </a:solidFill>
              </a:rPr>
              <a:t>proteins?</a:t>
            </a:r>
          </a:p>
          <a:p>
            <a:pPr algn="l">
              <a:lnSpc>
                <a:spcPct val="120000"/>
              </a:lnSpc>
            </a:pPr>
            <a:r>
              <a:rPr lang="en-US" altLang="en-US" sz="2200" b="1">
                <a:solidFill>
                  <a:srgbClr val="CC0000"/>
                </a:solidFill>
                <a:sym typeface="Symbol" pitchFamily="2" charset="2"/>
              </a:rPr>
              <a:t></a:t>
            </a:r>
            <a:r>
              <a:rPr lang="en-US" altLang="en-US" sz="2200" b="1">
                <a:solidFill>
                  <a:srgbClr val="0F116A"/>
                </a:solidFill>
                <a:sym typeface="Symbol" pitchFamily="2" charset="2"/>
              </a:rPr>
              <a:t> </a:t>
            </a:r>
            <a:r>
              <a:rPr lang="en-US" altLang="en-US" sz="2200" b="1">
                <a:solidFill>
                  <a:srgbClr val="0F116A"/>
                </a:solidFill>
              </a:rPr>
              <a:t>nucleic acids?</a:t>
            </a:r>
          </a:p>
          <a:p>
            <a:pPr algn="l">
              <a:lnSpc>
                <a:spcPct val="120000"/>
              </a:lnSpc>
            </a:pPr>
            <a:r>
              <a:rPr lang="en-US" altLang="en-US" sz="2200" b="1">
                <a:solidFill>
                  <a:srgbClr val="CC0000"/>
                </a:solidFill>
                <a:sym typeface="Symbol" pitchFamily="2" charset="2"/>
              </a:rPr>
              <a:t></a:t>
            </a:r>
            <a:r>
              <a:rPr lang="en-US" altLang="en-US" sz="2200" b="1">
                <a:solidFill>
                  <a:srgbClr val="0F116A"/>
                </a:solidFill>
                <a:sym typeface="Symbol" pitchFamily="2" charset="2"/>
              </a:rPr>
              <a:t> </a:t>
            </a:r>
            <a:r>
              <a:rPr lang="en-US" altLang="en-US" sz="2200" b="1">
                <a:solidFill>
                  <a:srgbClr val="0F116A"/>
                </a:solidFill>
              </a:rPr>
              <a:t>lipids?</a:t>
            </a:r>
          </a:p>
        </p:txBody>
      </p:sp>
      <p:sp>
        <p:nvSpPr>
          <p:cNvPr id="343048" name="Rectangle 8">
            <a:extLst>
              <a:ext uri="{FF2B5EF4-FFF2-40B4-BE49-F238E27FC236}">
                <a16:creationId xmlns:a16="http://schemas.microsoft.com/office/drawing/2014/main" id="{97571CDC-C44B-9F44-9C42-BC4BE609E079}"/>
              </a:ext>
            </a:extLst>
          </p:cNvPr>
          <p:cNvSpPr>
            <a:spLocks noChangeArrowheads="1"/>
          </p:cNvSpPr>
          <p:nvPr/>
        </p:nvSpPr>
        <p:spPr bwMode="auto">
          <a:xfrm>
            <a:off x="762000" y="5410200"/>
            <a:ext cx="20574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20000"/>
              </a:lnSpc>
            </a:pPr>
            <a:r>
              <a:rPr lang="en-US" altLang="en-US" sz="2200" b="1">
                <a:solidFill>
                  <a:srgbClr val="CC0000"/>
                </a:solidFill>
                <a:sym typeface="Symbol" pitchFamily="2" charset="2"/>
              </a:rPr>
              <a:t></a:t>
            </a:r>
            <a:r>
              <a:rPr lang="en-US" altLang="en-US" sz="2200" b="1">
                <a:solidFill>
                  <a:srgbClr val="0F116A"/>
                </a:solidFill>
                <a:sym typeface="Symbol" pitchFamily="2" charset="2"/>
              </a:rPr>
              <a:t> </a:t>
            </a:r>
            <a:r>
              <a:rPr lang="en-US" altLang="en-US" sz="2200" b="1">
                <a:solidFill>
                  <a:srgbClr val="0F116A"/>
                </a:solidFill>
              </a:rPr>
              <a:t>LIPIDS </a:t>
            </a:r>
            <a:r>
              <a:rPr lang="en-US" altLang="en-US" sz="2200" b="1">
                <a:solidFill>
                  <a:srgbClr val="CC0000"/>
                </a:solidFill>
                <a:sym typeface="Symbol" pitchFamily="2" charset="2"/>
              </a:rPr>
              <a:t></a:t>
            </a:r>
            <a:endParaRPr lang="en-US" altLang="en-US" sz="2200" b="1">
              <a:solidFill>
                <a:srgbClr val="0F116A"/>
              </a:solidFill>
            </a:endParaRPr>
          </a:p>
          <a:p>
            <a:pPr>
              <a:lnSpc>
                <a:spcPct val="120000"/>
              </a:lnSpc>
            </a:pPr>
            <a:r>
              <a:rPr lang="en-US" altLang="en-US" sz="2200" b="1">
                <a:solidFill>
                  <a:srgbClr val="0F116A"/>
                </a:solidFill>
              </a:rPr>
              <a:t>oil &amp; water </a:t>
            </a:r>
            <a:br>
              <a:rPr lang="en-US" altLang="en-US" sz="2200" b="1">
                <a:solidFill>
                  <a:srgbClr val="0F116A"/>
                </a:solidFill>
              </a:rPr>
            </a:br>
            <a:r>
              <a:rPr lang="en-US" altLang="en-US" sz="2200" b="1">
                <a:solidFill>
                  <a:srgbClr val="0F116A"/>
                </a:solidFill>
              </a:rPr>
              <a:t>don’t mix!!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7">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43047">
                                            <p:txEl>
                                              <p:pRg st="2" end="2"/>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43047">
                                            <p:txEl>
                                              <p:pRg st="3" end="3"/>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43047">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3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7" grpId="0" build="p"/>
      <p:bldP spid="3430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9ADFE0C-8CE3-3842-A4A1-53A3282FBD4F}"/>
              </a:ext>
            </a:extLst>
          </p:cNvPr>
          <p:cNvSpPr>
            <a:spLocks noGrp="1" noChangeArrowheads="1"/>
          </p:cNvSpPr>
          <p:nvPr>
            <p:ph type="title"/>
          </p:nvPr>
        </p:nvSpPr>
        <p:spPr/>
        <p:txBody>
          <a:bodyPr/>
          <a:lstStyle/>
          <a:p>
            <a:pPr eaLnBrk="1" hangingPunct="1"/>
            <a:r>
              <a:rPr lang="en-US" altLang="en-US"/>
              <a:t>Lipids of cell membrane</a:t>
            </a:r>
          </a:p>
        </p:txBody>
      </p:sp>
      <p:sp>
        <p:nvSpPr>
          <p:cNvPr id="27651" name="Rectangle 3" descr="Rectangle: Click to edit Master text styles&#13;&#10;Second level&#13;&#10;Third level&#13;&#10;Fourth level&#13;&#10;Fifth level">
            <a:extLst>
              <a:ext uri="{FF2B5EF4-FFF2-40B4-BE49-F238E27FC236}">
                <a16:creationId xmlns:a16="http://schemas.microsoft.com/office/drawing/2014/main" id="{96395977-C06F-A948-B898-D2CB872C5040}"/>
              </a:ext>
            </a:extLst>
          </p:cNvPr>
          <p:cNvSpPr>
            <a:spLocks noGrp="1" noChangeArrowheads="1"/>
          </p:cNvSpPr>
          <p:nvPr>
            <p:ph type="body" idx="1"/>
          </p:nvPr>
        </p:nvSpPr>
        <p:spPr>
          <a:xfrm>
            <a:off x="838200" y="1371600"/>
            <a:ext cx="7848600" cy="1295400"/>
          </a:xfrm>
          <a:noFill/>
        </p:spPr>
        <p:txBody>
          <a:bodyPr/>
          <a:lstStyle/>
          <a:p>
            <a:pPr eaLnBrk="1" hangingPunct="1">
              <a:buClrTx/>
            </a:pPr>
            <a:r>
              <a:rPr lang="en-US" altLang="en-US"/>
              <a:t>Membrane is made of </a:t>
            </a:r>
            <a:r>
              <a:rPr lang="en-US" altLang="en-US" u="sng"/>
              <a:t>phospholipids</a:t>
            </a:r>
          </a:p>
          <a:p>
            <a:pPr lvl="1" eaLnBrk="1" hangingPunct="1">
              <a:buClrTx/>
            </a:pPr>
            <a:r>
              <a:rPr lang="en-US" altLang="en-US">
                <a:ea typeface="ＭＳ Ｐゴシック" panose="020B0600070205080204" pitchFamily="34" charset="-128"/>
              </a:rPr>
              <a:t>phospholipid </a:t>
            </a:r>
            <a:r>
              <a:rPr lang="en-US" altLang="en-US" u="sng">
                <a:ea typeface="ＭＳ Ｐゴシック" panose="020B0600070205080204" pitchFamily="34" charset="-128"/>
              </a:rPr>
              <a:t>bilayer</a:t>
            </a:r>
            <a:r>
              <a:rPr lang="en-US" altLang="en-US">
                <a:ea typeface="ＭＳ Ｐゴシック" panose="020B0600070205080204" pitchFamily="34" charset="-128"/>
              </a:rPr>
              <a:t> </a:t>
            </a:r>
          </a:p>
        </p:txBody>
      </p:sp>
      <p:sp>
        <p:nvSpPr>
          <p:cNvPr id="27652" name="Freeform 4">
            <a:extLst>
              <a:ext uri="{FF2B5EF4-FFF2-40B4-BE49-F238E27FC236}">
                <a16:creationId xmlns:a16="http://schemas.microsoft.com/office/drawing/2014/main" id="{F26F025B-F71F-1C40-BB10-398F07DB1D46}"/>
              </a:ext>
            </a:extLst>
          </p:cNvPr>
          <p:cNvSpPr>
            <a:spLocks/>
          </p:cNvSpPr>
          <p:nvPr/>
        </p:nvSpPr>
        <p:spPr bwMode="auto">
          <a:xfrm>
            <a:off x="6553200" y="3657600"/>
            <a:ext cx="165100" cy="2667000"/>
          </a:xfrm>
          <a:custGeom>
            <a:avLst/>
            <a:gdLst>
              <a:gd name="T0" fmla="*/ 0 w 104"/>
              <a:gd name="T1" fmla="*/ 0 h 1680"/>
              <a:gd name="T2" fmla="*/ 76200 w 104"/>
              <a:gd name="T3" fmla="*/ 304800 h 1680"/>
              <a:gd name="T4" fmla="*/ 152400 w 104"/>
              <a:gd name="T5" fmla="*/ 1219200 h 1680"/>
              <a:gd name="T6" fmla="*/ 152400 w 104"/>
              <a:gd name="T7" fmla="*/ 2667000 h 1680"/>
              <a:gd name="T8" fmla="*/ 0 60000 65536"/>
              <a:gd name="T9" fmla="*/ 0 60000 65536"/>
              <a:gd name="T10" fmla="*/ 0 60000 65536"/>
              <a:gd name="T11" fmla="*/ 0 60000 65536"/>
              <a:gd name="T12" fmla="*/ 0 w 104"/>
              <a:gd name="T13" fmla="*/ 0 h 1680"/>
              <a:gd name="T14" fmla="*/ 104 w 104"/>
              <a:gd name="T15" fmla="*/ 1680 h 1680"/>
            </a:gdLst>
            <a:ahLst/>
            <a:cxnLst>
              <a:cxn ang="T8">
                <a:pos x="T0" y="T1"/>
              </a:cxn>
              <a:cxn ang="T9">
                <a:pos x="T2" y="T3"/>
              </a:cxn>
              <a:cxn ang="T10">
                <a:pos x="T4" y="T5"/>
              </a:cxn>
              <a:cxn ang="T11">
                <a:pos x="T6" y="T7"/>
              </a:cxn>
            </a:cxnLst>
            <a:rect l="T12" t="T13" r="T14" b="T15"/>
            <a:pathLst>
              <a:path w="104" h="1680">
                <a:moveTo>
                  <a:pt x="0" y="0"/>
                </a:moveTo>
                <a:cubicBezTo>
                  <a:pt x="16" y="32"/>
                  <a:pt x="32" y="64"/>
                  <a:pt x="48" y="192"/>
                </a:cubicBezTo>
                <a:cubicBezTo>
                  <a:pt x="64" y="320"/>
                  <a:pt x="88" y="520"/>
                  <a:pt x="96" y="768"/>
                </a:cubicBezTo>
                <a:cubicBezTo>
                  <a:pt x="104" y="1016"/>
                  <a:pt x="96" y="1528"/>
                  <a:pt x="96" y="168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53" name="Freeform 5">
            <a:extLst>
              <a:ext uri="{FF2B5EF4-FFF2-40B4-BE49-F238E27FC236}">
                <a16:creationId xmlns:a16="http://schemas.microsoft.com/office/drawing/2014/main" id="{EF35154C-DD84-E94E-A9CB-5B527D40874F}"/>
              </a:ext>
            </a:extLst>
          </p:cNvPr>
          <p:cNvSpPr>
            <a:spLocks/>
          </p:cNvSpPr>
          <p:nvPr/>
        </p:nvSpPr>
        <p:spPr bwMode="auto">
          <a:xfrm>
            <a:off x="6007100" y="3657600"/>
            <a:ext cx="165100" cy="2590800"/>
          </a:xfrm>
          <a:custGeom>
            <a:avLst/>
            <a:gdLst>
              <a:gd name="T0" fmla="*/ 165100 w 104"/>
              <a:gd name="T1" fmla="*/ 0 h 1632"/>
              <a:gd name="T2" fmla="*/ 88900 w 104"/>
              <a:gd name="T3" fmla="*/ 381000 h 1632"/>
              <a:gd name="T4" fmla="*/ 12700 w 104"/>
              <a:gd name="T5" fmla="*/ 1524000 h 1632"/>
              <a:gd name="T6" fmla="*/ 165100 w 104"/>
              <a:gd name="T7" fmla="*/ 2590800 h 1632"/>
              <a:gd name="T8" fmla="*/ 0 60000 65536"/>
              <a:gd name="T9" fmla="*/ 0 60000 65536"/>
              <a:gd name="T10" fmla="*/ 0 60000 65536"/>
              <a:gd name="T11" fmla="*/ 0 60000 65536"/>
              <a:gd name="T12" fmla="*/ 0 w 104"/>
              <a:gd name="T13" fmla="*/ 0 h 1632"/>
              <a:gd name="T14" fmla="*/ 104 w 104"/>
              <a:gd name="T15" fmla="*/ 1632 h 1632"/>
            </a:gdLst>
            <a:ahLst/>
            <a:cxnLst>
              <a:cxn ang="T8">
                <a:pos x="T0" y="T1"/>
              </a:cxn>
              <a:cxn ang="T9">
                <a:pos x="T2" y="T3"/>
              </a:cxn>
              <a:cxn ang="T10">
                <a:pos x="T4" y="T5"/>
              </a:cxn>
              <a:cxn ang="T11">
                <a:pos x="T6" y="T7"/>
              </a:cxn>
            </a:cxnLst>
            <a:rect l="T12" t="T13" r="T14" b="T15"/>
            <a:pathLst>
              <a:path w="104" h="1632">
                <a:moveTo>
                  <a:pt x="104" y="0"/>
                </a:moveTo>
                <a:cubicBezTo>
                  <a:pt x="88" y="40"/>
                  <a:pt x="72" y="80"/>
                  <a:pt x="56" y="240"/>
                </a:cubicBezTo>
                <a:cubicBezTo>
                  <a:pt x="40" y="400"/>
                  <a:pt x="0" y="728"/>
                  <a:pt x="8" y="960"/>
                </a:cubicBezTo>
                <a:cubicBezTo>
                  <a:pt x="16" y="1192"/>
                  <a:pt x="60" y="1412"/>
                  <a:pt x="104" y="1632"/>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54" name="Oval 6">
            <a:extLst>
              <a:ext uri="{FF2B5EF4-FFF2-40B4-BE49-F238E27FC236}">
                <a16:creationId xmlns:a16="http://schemas.microsoft.com/office/drawing/2014/main" id="{289844C7-1A61-8A4E-A29D-7D2A4E7B3C86}"/>
              </a:ext>
            </a:extLst>
          </p:cNvPr>
          <p:cNvSpPr>
            <a:spLocks noChangeArrowheads="1"/>
          </p:cNvSpPr>
          <p:nvPr/>
        </p:nvSpPr>
        <p:spPr bwMode="auto">
          <a:xfrm>
            <a:off x="5638800" y="2438400"/>
            <a:ext cx="1371600" cy="1371600"/>
          </a:xfrm>
          <a:prstGeom prst="ellipse">
            <a:avLst/>
          </a:prstGeom>
          <a:solidFill>
            <a:srgbClr val="FFEA18"/>
          </a:solidFill>
          <a:ln w="952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phosphate</a:t>
            </a:r>
            <a:endParaRPr lang="en-US" altLang="en-US" sz="2800"/>
          </a:p>
        </p:txBody>
      </p:sp>
      <p:sp>
        <p:nvSpPr>
          <p:cNvPr id="27655" name="Rectangle 7">
            <a:extLst>
              <a:ext uri="{FF2B5EF4-FFF2-40B4-BE49-F238E27FC236}">
                <a16:creationId xmlns:a16="http://schemas.microsoft.com/office/drawing/2014/main" id="{20CB5EB6-6BDC-1944-8E1D-7879E46AA0B6}"/>
              </a:ext>
            </a:extLst>
          </p:cNvPr>
          <p:cNvSpPr>
            <a:spLocks noChangeArrowheads="1"/>
          </p:cNvSpPr>
          <p:nvPr/>
        </p:nvSpPr>
        <p:spPr bwMode="auto">
          <a:xfrm>
            <a:off x="6781800" y="4556125"/>
            <a:ext cx="70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lipid</a:t>
            </a:r>
          </a:p>
        </p:txBody>
      </p:sp>
      <p:sp>
        <p:nvSpPr>
          <p:cNvPr id="27656" name="Rectangle 8">
            <a:extLst>
              <a:ext uri="{FF2B5EF4-FFF2-40B4-BE49-F238E27FC236}">
                <a16:creationId xmlns:a16="http://schemas.microsoft.com/office/drawing/2014/main" id="{6E42D95B-2750-C345-AB1A-DF9926F42656}"/>
              </a:ext>
            </a:extLst>
          </p:cNvPr>
          <p:cNvSpPr>
            <a:spLocks noChangeArrowheads="1"/>
          </p:cNvSpPr>
          <p:nvPr/>
        </p:nvSpPr>
        <p:spPr bwMode="auto">
          <a:xfrm>
            <a:off x="7134225" y="2743200"/>
            <a:ext cx="155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F116A"/>
                </a:solidFill>
              </a:rPr>
              <a:t>hydrophilic</a:t>
            </a:r>
            <a:endParaRPr lang="en-US" altLang="en-US" sz="2000" b="1">
              <a:solidFill>
                <a:srgbClr val="CC0000"/>
              </a:solidFill>
            </a:endParaRPr>
          </a:p>
        </p:txBody>
      </p:sp>
      <p:sp>
        <p:nvSpPr>
          <p:cNvPr id="27657" name="Rectangle 9">
            <a:extLst>
              <a:ext uri="{FF2B5EF4-FFF2-40B4-BE49-F238E27FC236}">
                <a16:creationId xmlns:a16="http://schemas.microsoft.com/office/drawing/2014/main" id="{EB8A5E78-BDB3-B24D-AF24-B6B778DB59B7}"/>
              </a:ext>
            </a:extLst>
          </p:cNvPr>
          <p:cNvSpPr>
            <a:spLocks noChangeArrowheads="1"/>
          </p:cNvSpPr>
          <p:nvPr/>
        </p:nvSpPr>
        <p:spPr bwMode="auto">
          <a:xfrm>
            <a:off x="6934200" y="5089525"/>
            <a:ext cx="172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F116A"/>
                </a:solidFill>
              </a:rPr>
              <a:t>hydrophobic</a:t>
            </a:r>
            <a:endParaRPr lang="en-US" altLang="en-US" sz="2000" b="1">
              <a:solidFill>
                <a:srgbClr val="CC0000"/>
              </a:solidFill>
            </a:endParaRPr>
          </a:p>
        </p:txBody>
      </p:sp>
      <p:grpSp>
        <p:nvGrpSpPr>
          <p:cNvPr id="27658" name="Group 10">
            <a:extLst>
              <a:ext uri="{FF2B5EF4-FFF2-40B4-BE49-F238E27FC236}">
                <a16:creationId xmlns:a16="http://schemas.microsoft.com/office/drawing/2014/main" id="{016747BB-245B-3247-A5AA-7035107336D8}"/>
              </a:ext>
            </a:extLst>
          </p:cNvPr>
          <p:cNvGrpSpPr>
            <a:grpSpLocks/>
          </p:cNvGrpSpPr>
          <p:nvPr/>
        </p:nvGrpSpPr>
        <p:grpSpPr bwMode="auto">
          <a:xfrm>
            <a:off x="328613" y="2819400"/>
            <a:ext cx="4924425" cy="3581400"/>
            <a:chOff x="207" y="1488"/>
            <a:chExt cx="3102" cy="2256"/>
          </a:xfrm>
        </p:grpSpPr>
        <p:pic>
          <p:nvPicPr>
            <p:cNvPr id="27659" name="Picture 11">
              <a:extLst>
                <a:ext uri="{FF2B5EF4-FFF2-40B4-BE49-F238E27FC236}">
                  <a16:creationId xmlns:a16="http://schemas.microsoft.com/office/drawing/2014/main" id="{786E4064-85E3-8C4E-B83B-B1D900574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49200" r="1057" b="7201"/>
            <a:stretch>
              <a:fillRect/>
            </a:stretch>
          </p:blipFill>
          <p:spPr bwMode="auto">
            <a:xfrm>
              <a:off x="432" y="1776"/>
              <a:ext cx="2668"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angle 12">
              <a:extLst>
                <a:ext uri="{FF2B5EF4-FFF2-40B4-BE49-F238E27FC236}">
                  <a16:creationId xmlns:a16="http://schemas.microsoft.com/office/drawing/2014/main" id="{AB5E0DA3-56C7-584B-A463-D882F0018F53}"/>
                </a:ext>
              </a:extLst>
            </p:cNvPr>
            <p:cNvSpPr>
              <a:spLocks noChangeArrowheads="1"/>
            </p:cNvSpPr>
            <p:nvPr/>
          </p:nvSpPr>
          <p:spPr bwMode="auto">
            <a:xfrm>
              <a:off x="432" y="1584"/>
              <a:ext cx="2640" cy="288"/>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inside cell</a:t>
              </a:r>
            </a:p>
          </p:txBody>
        </p:sp>
        <p:sp>
          <p:nvSpPr>
            <p:cNvPr id="27661" name="Rectangle 13">
              <a:extLst>
                <a:ext uri="{FF2B5EF4-FFF2-40B4-BE49-F238E27FC236}">
                  <a16:creationId xmlns:a16="http://schemas.microsoft.com/office/drawing/2014/main" id="{CA389064-EB48-AE4C-B028-45D696503388}"/>
                </a:ext>
              </a:extLst>
            </p:cNvPr>
            <p:cNvSpPr>
              <a:spLocks noChangeArrowheads="1"/>
            </p:cNvSpPr>
            <p:nvPr/>
          </p:nvSpPr>
          <p:spPr bwMode="auto">
            <a:xfrm>
              <a:off x="432" y="3120"/>
              <a:ext cx="2640" cy="288"/>
            </a:xfrm>
            <a:prstGeom prst="rect">
              <a:avLst/>
            </a:prstGeom>
            <a:solidFill>
              <a:srgbClr val="98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outside cell</a:t>
              </a:r>
            </a:p>
          </p:txBody>
        </p:sp>
        <p:sp>
          <p:nvSpPr>
            <p:cNvPr id="27662" name="Rectangle 14">
              <a:extLst>
                <a:ext uri="{FF2B5EF4-FFF2-40B4-BE49-F238E27FC236}">
                  <a16:creationId xmlns:a16="http://schemas.microsoft.com/office/drawing/2014/main" id="{AE809C3B-5A83-1E46-93CD-2F30578D23D6}"/>
                </a:ext>
              </a:extLst>
            </p:cNvPr>
            <p:cNvSpPr>
              <a:spLocks noChangeArrowheads="1"/>
            </p:cNvSpPr>
            <p:nvPr/>
          </p:nvSpPr>
          <p:spPr bwMode="auto">
            <a:xfrm>
              <a:off x="3069" y="1488"/>
              <a:ext cx="240"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63" name="Rectangle 15">
              <a:extLst>
                <a:ext uri="{FF2B5EF4-FFF2-40B4-BE49-F238E27FC236}">
                  <a16:creationId xmlns:a16="http://schemas.microsoft.com/office/drawing/2014/main" id="{07387D74-70B8-CE47-91D1-8A7F8625E502}"/>
                </a:ext>
              </a:extLst>
            </p:cNvPr>
            <p:cNvSpPr>
              <a:spLocks noChangeArrowheads="1"/>
            </p:cNvSpPr>
            <p:nvPr/>
          </p:nvSpPr>
          <p:spPr bwMode="auto">
            <a:xfrm>
              <a:off x="207" y="1488"/>
              <a:ext cx="240"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4D67308-0EB6-224A-BAD6-CCE71FBB17B9}"/>
              </a:ext>
            </a:extLst>
          </p:cNvPr>
          <p:cNvSpPr>
            <a:spLocks noGrp="1" noChangeArrowheads="1"/>
          </p:cNvSpPr>
          <p:nvPr>
            <p:ph type="title"/>
          </p:nvPr>
        </p:nvSpPr>
        <p:spPr/>
        <p:txBody>
          <a:bodyPr/>
          <a:lstStyle/>
          <a:p>
            <a:pPr eaLnBrk="1" hangingPunct="1"/>
            <a:r>
              <a:rPr lang="en-US" altLang="en-US"/>
              <a:t>Phospholipids </a:t>
            </a:r>
          </a:p>
        </p:txBody>
      </p:sp>
      <p:pic>
        <p:nvPicPr>
          <p:cNvPr id="29699" name="Picture 3" descr="05-12-PhospholipidSruct-L">
            <a:extLst>
              <a:ext uri="{FF2B5EF4-FFF2-40B4-BE49-F238E27FC236}">
                <a16:creationId xmlns:a16="http://schemas.microsoft.com/office/drawing/2014/main" id="{214584B3-CCA0-0748-AF6A-3ED08E3CA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86"/>
          <a:stretch>
            <a:fillRect/>
          </a:stretch>
        </p:blipFill>
        <p:spPr bwMode="auto">
          <a:xfrm>
            <a:off x="685800" y="1371600"/>
            <a:ext cx="82296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6C69229-A007-8B45-8C93-D677504386A1}"/>
              </a:ext>
            </a:extLst>
          </p:cNvPr>
          <p:cNvSpPr>
            <a:spLocks noGrp="1" noChangeArrowheads="1"/>
          </p:cNvSpPr>
          <p:nvPr>
            <p:ph type="title"/>
          </p:nvPr>
        </p:nvSpPr>
        <p:spPr/>
        <p:txBody>
          <a:bodyPr/>
          <a:lstStyle/>
          <a:p>
            <a:pPr eaLnBrk="1" hangingPunct="1"/>
            <a:r>
              <a:rPr lang="en-US" altLang="en-US"/>
              <a:t>Semi-permeable membrane</a:t>
            </a:r>
          </a:p>
        </p:txBody>
      </p:sp>
      <p:sp>
        <p:nvSpPr>
          <p:cNvPr id="31747" name="Rectangle 3" descr="Rectangle: Click to edit Master text styles&#13;&#10;Second level&#13;&#10;Third level&#13;&#10;Fourth level&#13;&#10;Fifth level">
            <a:extLst>
              <a:ext uri="{FF2B5EF4-FFF2-40B4-BE49-F238E27FC236}">
                <a16:creationId xmlns:a16="http://schemas.microsoft.com/office/drawing/2014/main" id="{CE58D478-5EFC-1E40-8ACB-E62D1FEAC5A3}"/>
              </a:ext>
            </a:extLst>
          </p:cNvPr>
          <p:cNvSpPr>
            <a:spLocks noGrp="1" noChangeArrowheads="1"/>
          </p:cNvSpPr>
          <p:nvPr>
            <p:ph type="body" idx="1"/>
          </p:nvPr>
        </p:nvSpPr>
        <p:spPr>
          <a:xfrm>
            <a:off x="838200" y="1371600"/>
            <a:ext cx="7772400" cy="2438400"/>
          </a:xfrm>
        </p:spPr>
        <p:txBody>
          <a:bodyPr/>
          <a:lstStyle/>
          <a:p>
            <a:pPr eaLnBrk="1" hangingPunct="1"/>
            <a:r>
              <a:rPr lang="en-US" altLang="en-US" dirty="0"/>
              <a:t>Need to allow passage through the membrane </a:t>
            </a:r>
          </a:p>
          <a:p>
            <a:pPr eaLnBrk="1" hangingPunct="1"/>
            <a:r>
              <a:rPr lang="en-US" altLang="en-US" dirty="0"/>
              <a:t>But need to control what gets in or out</a:t>
            </a:r>
          </a:p>
          <a:p>
            <a:pPr lvl="1" eaLnBrk="1" hangingPunct="1"/>
            <a:r>
              <a:rPr lang="en-US" altLang="en-US" dirty="0">
                <a:ea typeface="ＭＳ Ｐゴシック" panose="020B0600070205080204" pitchFamily="34" charset="-128"/>
              </a:rPr>
              <a:t>membrane needs to be </a:t>
            </a:r>
            <a:r>
              <a:rPr lang="en-US" altLang="en-US" u="sng" dirty="0">
                <a:solidFill>
                  <a:schemeClr val="tx2"/>
                </a:solidFill>
                <a:ea typeface="ＭＳ Ｐゴシック" panose="020B0600070205080204" pitchFamily="34" charset="-128"/>
              </a:rPr>
              <a:t>semi-permeable</a:t>
            </a:r>
            <a:endParaRPr lang="en-US" altLang="en-US" dirty="0">
              <a:ea typeface="ＭＳ Ｐゴシック" panose="020B0600070205080204" pitchFamily="34" charset="-128"/>
            </a:endParaRPr>
          </a:p>
        </p:txBody>
      </p:sp>
      <p:sp>
        <p:nvSpPr>
          <p:cNvPr id="279556" name="Rectangle 4">
            <a:extLst>
              <a:ext uri="{FF2B5EF4-FFF2-40B4-BE49-F238E27FC236}">
                <a16:creationId xmlns:a16="http://schemas.microsoft.com/office/drawing/2014/main" id="{561BC852-6B40-EA4F-9C2E-97E9AE726284}"/>
              </a:ext>
            </a:extLst>
          </p:cNvPr>
          <p:cNvSpPr>
            <a:spLocks noChangeArrowheads="1"/>
          </p:cNvSpPr>
          <p:nvPr/>
        </p:nvSpPr>
        <p:spPr bwMode="auto">
          <a:xfrm>
            <a:off x="1676400" y="4572000"/>
            <a:ext cx="586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20000"/>
              </a:spcBef>
              <a:buClr>
                <a:schemeClr val="tx1"/>
              </a:buClr>
              <a:buSzPct val="60000"/>
            </a:pPr>
            <a:r>
              <a:rPr lang="en-US" altLang="en-US" sz="3000" b="1">
                <a:solidFill>
                  <a:srgbClr val="1E620E"/>
                </a:solidFill>
              </a:rPr>
              <a:t>So how do you build a </a:t>
            </a:r>
            <a:br>
              <a:rPr lang="en-US" altLang="en-US" sz="3000" b="1">
                <a:solidFill>
                  <a:srgbClr val="1E620E"/>
                </a:solidFill>
              </a:rPr>
            </a:br>
            <a:r>
              <a:rPr lang="en-US" altLang="en-US" sz="3000" b="1">
                <a:solidFill>
                  <a:srgbClr val="1E620E"/>
                </a:solidFill>
              </a:rPr>
              <a:t>semi-permeable membrane?</a:t>
            </a:r>
          </a:p>
        </p:txBody>
      </p:sp>
      <p:sp>
        <p:nvSpPr>
          <p:cNvPr id="279557" name="AutoShape 5">
            <a:extLst>
              <a:ext uri="{FF2B5EF4-FFF2-40B4-BE49-F238E27FC236}">
                <a16:creationId xmlns:a16="http://schemas.microsoft.com/office/drawing/2014/main" id="{ED48451E-B33C-1F47-9354-721E08BCA1C1}"/>
              </a:ext>
            </a:extLst>
          </p:cNvPr>
          <p:cNvSpPr>
            <a:spLocks noChangeArrowheads="1"/>
          </p:cNvSpPr>
          <p:nvPr/>
        </p:nvSpPr>
        <p:spPr bwMode="auto">
          <a:xfrm>
            <a:off x="2787650" y="3810000"/>
            <a:ext cx="533400" cy="533400"/>
          </a:xfrm>
          <a:prstGeom prst="octagon">
            <a:avLst>
              <a:gd name="adj" fmla="val 29287"/>
            </a:avLst>
          </a:prstGeom>
          <a:solidFill>
            <a:schemeClr val="tx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aa</a:t>
            </a:r>
            <a:endParaRPr lang="en-US" altLang="en-US" sz="2800"/>
          </a:p>
        </p:txBody>
      </p:sp>
      <p:sp>
        <p:nvSpPr>
          <p:cNvPr id="279558" name="Oval 6">
            <a:extLst>
              <a:ext uri="{FF2B5EF4-FFF2-40B4-BE49-F238E27FC236}">
                <a16:creationId xmlns:a16="http://schemas.microsoft.com/office/drawing/2014/main" id="{CD961954-3A43-8542-867F-AB64E6D53638}"/>
              </a:ext>
            </a:extLst>
          </p:cNvPr>
          <p:cNvSpPr>
            <a:spLocks noChangeArrowheads="1"/>
          </p:cNvSpPr>
          <p:nvPr/>
        </p:nvSpPr>
        <p:spPr bwMode="auto">
          <a:xfrm>
            <a:off x="4708525" y="3810000"/>
            <a:ext cx="533400" cy="533400"/>
          </a:xfrm>
          <a:prstGeom prst="ellipse">
            <a:avLst/>
          </a:prstGeom>
          <a:solidFill>
            <a:srgbClr val="0F116A"/>
          </a:solidFill>
          <a:ln w="9525">
            <a:solidFill>
              <a:srgbClr val="1A158F"/>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H</a:t>
            </a:r>
            <a:r>
              <a:rPr lang="en-US" altLang="en-US" b="1" baseline="-25000">
                <a:solidFill>
                  <a:schemeClr val="bg1"/>
                </a:solidFill>
              </a:rPr>
              <a:t>2</a:t>
            </a:r>
            <a:r>
              <a:rPr lang="en-US" altLang="en-US" sz="2000" b="1">
                <a:solidFill>
                  <a:schemeClr val="bg1"/>
                </a:solidFill>
              </a:rPr>
              <a:t>O</a:t>
            </a:r>
            <a:endParaRPr lang="en-US" altLang="en-US" sz="2800"/>
          </a:p>
        </p:txBody>
      </p:sp>
      <p:sp>
        <p:nvSpPr>
          <p:cNvPr id="279559" name="AutoShape 7">
            <a:extLst>
              <a:ext uri="{FF2B5EF4-FFF2-40B4-BE49-F238E27FC236}">
                <a16:creationId xmlns:a16="http://schemas.microsoft.com/office/drawing/2014/main" id="{5F9B5DC4-FB1D-5C48-AEBA-E94C9938F360}"/>
              </a:ext>
            </a:extLst>
          </p:cNvPr>
          <p:cNvSpPr>
            <a:spLocks noChangeArrowheads="1"/>
          </p:cNvSpPr>
          <p:nvPr/>
        </p:nvSpPr>
        <p:spPr bwMode="auto">
          <a:xfrm>
            <a:off x="1828800" y="38100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sugar</a:t>
            </a:r>
            <a:endParaRPr lang="en-US" altLang="en-US" sz="2800"/>
          </a:p>
        </p:txBody>
      </p:sp>
      <p:sp>
        <p:nvSpPr>
          <p:cNvPr id="279560" name="Oval 8">
            <a:extLst>
              <a:ext uri="{FF2B5EF4-FFF2-40B4-BE49-F238E27FC236}">
                <a16:creationId xmlns:a16="http://schemas.microsoft.com/office/drawing/2014/main" id="{A409CD9B-32A5-E241-9B74-DBC66FC24DFF}"/>
              </a:ext>
            </a:extLst>
          </p:cNvPr>
          <p:cNvSpPr>
            <a:spLocks noChangeArrowheads="1"/>
          </p:cNvSpPr>
          <p:nvPr/>
        </p:nvSpPr>
        <p:spPr bwMode="auto">
          <a:xfrm>
            <a:off x="3748088" y="3810000"/>
            <a:ext cx="533400" cy="533400"/>
          </a:xfrm>
          <a:prstGeom prst="ellipse">
            <a:avLst/>
          </a:prstGeom>
          <a:solidFill>
            <a:srgbClr val="FFEA18"/>
          </a:solidFill>
          <a:ln w="9525">
            <a:solidFill>
              <a:srgbClr val="FFCC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lipid</a:t>
            </a:r>
            <a:endParaRPr lang="en-US" altLang="en-US" sz="2800"/>
          </a:p>
        </p:txBody>
      </p:sp>
      <p:sp>
        <p:nvSpPr>
          <p:cNvPr id="279561" name="AutoShape 9">
            <a:extLst>
              <a:ext uri="{FF2B5EF4-FFF2-40B4-BE49-F238E27FC236}">
                <a16:creationId xmlns:a16="http://schemas.microsoft.com/office/drawing/2014/main" id="{8E859829-5BB9-4547-BF13-C0228D2178CC}"/>
              </a:ext>
            </a:extLst>
          </p:cNvPr>
          <p:cNvSpPr>
            <a:spLocks noChangeArrowheads="1"/>
          </p:cNvSpPr>
          <p:nvPr/>
        </p:nvSpPr>
        <p:spPr bwMode="auto">
          <a:xfrm>
            <a:off x="5668963" y="3810000"/>
            <a:ext cx="533400" cy="533400"/>
          </a:xfrm>
          <a:prstGeom prst="diamond">
            <a:avLst/>
          </a:prstGeom>
          <a:solidFill>
            <a:schemeClr val="bg2"/>
          </a:solidFill>
          <a:ln w="9525">
            <a:solidFill>
              <a:srgbClr val="66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salt</a:t>
            </a:r>
            <a:endParaRPr lang="en-US" altLang="en-US" sz="2800"/>
          </a:p>
        </p:txBody>
      </p:sp>
      <p:sp>
        <p:nvSpPr>
          <p:cNvPr id="279562" name="AutoShape 10">
            <a:extLst>
              <a:ext uri="{FF2B5EF4-FFF2-40B4-BE49-F238E27FC236}">
                <a16:creationId xmlns:a16="http://schemas.microsoft.com/office/drawing/2014/main" id="{1B75B110-D50A-E143-AE56-4F8DB97053B0}"/>
              </a:ext>
            </a:extLst>
          </p:cNvPr>
          <p:cNvSpPr>
            <a:spLocks noChangeArrowheads="1"/>
          </p:cNvSpPr>
          <p:nvPr/>
        </p:nvSpPr>
        <p:spPr bwMode="auto">
          <a:xfrm>
            <a:off x="6629400" y="3848100"/>
            <a:ext cx="457200" cy="457200"/>
          </a:xfrm>
          <a:custGeom>
            <a:avLst/>
            <a:gdLst>
              <a:gd name="T0" fmla="*/ 8467725 w 21600"/>
              <a:gd name="T1" fmla="*/ 4838700 h 21600"/>
              <a:gd name="T2" fmla="*/ 4838700 w 21600"/>
              <a:gd name="T3" fmla="*/ 9677400 h 21600"/>
              <a:gd name="T4" fmla="*/ 1209675 w 21600"/>
              <a:gd name="T5" fmla="*/ 4838700 h 21600"/>
              <a:gd name="T6" fmla="*/ 4838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EA18"/>
          </a:solidFill>
          <a:ln w="2857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NH</a:t>
            </a:r>
            <a:r>
              <a:rPr lang="en-US" altLang="en-US" b="1" baseline="-25000">
                <a:solidFill>
                  <a:srgbClr val="000000"/>
                </a:solidFill>
              </a:rPr>
              <a:t>3</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9559"/>
                                        </p:tgtEl>
                                        <p:attrNameLst>
                                          <p:attrName>style.visibility</p:attrName>
                                        </p:attrNameLst>
                                      </p:cBhvr>
                                      <p:to>
                                        <p:strVal val="visible"/>
                                      </p:to>
                                    </p:set>
                                    <p:anim calcmode="lin" valueType="num">
                                      <p:cBhvr additive="base">
                                        <p:cTn id="7" dur="1000" fill="hold"/>
                                        <p:tgtEl>
                                          <p:spTgt spid="279559"/>
                                        </p:tgtEl>
                                        <p:attrNameLst>
                                          <p:attrName>ppt_x</p:attrName>
                                        </p:attrNameLst>
                                      </p:cBhvr>
                                      <p:tavLst>
                                        <p:tav tm="0">
                                          <p:val>
                                            <p:strVal val="#ppt_x"/>
                                          </p:val>
                                        </p:tav>
                                        <p:tav tm="100000">
                                          <p:val>
                                            <p:strVal val="#ppt_x"/>
                                          </p:val>
                                        </p:tav>
                                      </p:tavLst>
                                    </p:anim>
                                    <p:anim calcmode="lin" valueType="num">
                                      <p:cBhvr additive="base">
                                        <p:cTn id="8" dur="1000" fill="hold"/>
                                        <p:tgtEl>
                                          <p:spTgt spid="27955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279557"/>
                                        </p:tgtEl>
                                        <p:attrNameLst>
                                          <p:attrName>style.visibility</p:attrName>
                                        </p:attrNameLst>
                                      </p:cBhvr>
                                      <p:to>
                                        <p:strVal val="visible"/>
                                      </p:to>
                                    </p:set>
                                    <p:anim calcmode="lin" valueType="num">
                                      <p:cBhvr additive="base">
                                        <p:cTn id="12" dur="1000" fill="hold"/>
                                        <p:tgtEl>
                                          <p:spTgt spid="279557"/>
                                        </p:tgtEl>
                                        <p:attrNameLst>
                                          <p:attrName>ppt_x</p:attrName>
                                        </p:attrNameLst>
                                      </p:cBhvr>
                                      <p:tavLst>
                                        <p:tav tm="0">
                                          <p:val>
                                            <p:strVal val="#ppt_x"/>
                                          </p:val>
                                        </p:tav>
                                        <p:tav tm="100000">
                                          <p:val>
                                            <p:strVal val="#ppt_x"/>
                                          </p:val>
                                        </p:tav>
                                      </p:tavLst>
                                    </p:anim>
                                    <p:anim calcmode="lin" valueType="num">
                                      <p:cBhvr additive="base">
                                        <p:cTn id="13" dur="1000" fill="hold"/>
                                        <p:tgtEl>
                                          <p:spTgt spid="27955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279560"/>
                                        </p:tgtEl>
                                        <p:attrNameLst>
                                          <p:attrName>style.visibility</p:attrName>
                                        </p:attrNameLst>
                                      </p:cBhvr>
                                      <p:to>
                                        <p:strVal val="visible"/>
                                      </p:to>
                                    </p:set>
                                    <p:anim calcmode="lin" valueType="num">
                                      <p:cBhvr additive="base">
                                        <p:cTn id="17" dur="1000" fill="hold"/>
                                        <p:tgtEl>
                                          <p:spTgt spid="279560"/>
                                        </p:tgtEl>
                                        <p:attrNameLst>
                                          <p:attrName>ppt_x</p:attrName>
                                        </p:attrNameLst>
                                      </p:cBhvr>
                                      <p:tavLst>
                                        <p:tav tm="0">
                                          <p:val>
                                            <p:strVal val="#ppt_x"/>
                                          </p:val>
                                        </p:tav>
                                        <p:tav tm="100000">
                                          <p:val>
                                            <p:strVal val="#ppt_x"/>
                                          </p:val>
                                        </p:tav>
                                      </p:tavLst>
                                    </p:anim>
                                    <p:anim calcmode="lin" valueType="num">
                                      <p:cBhvr additive="base">
                                        <p:cTn id="18" dur="1000" fill="hold"/>
                                        <p:tgtEl>
                                          <p:spTgt spid="27956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7" presetClass="entr" presetSubtype="4" fill="hold" grpId="0" nodeType="afterEffect">
                                  <p:stCondLst>
                                    <p:cond delay="0"/>
                                  </p:stCondLst>
                                  <p:childTnLst>
                                    <p:set>
                                      <p:cBhvr>
                                        <p:cTn id="21" dur="1" fill="hold">
                                          <p:stCondLst>
                                            <p:cond delay="0"/>
                                          </p:stCondLst>
                                        </p:cTn>
                                        <p:tgtEl>
                                          <p:spTgt spid="279558"/>
                                        </p:tgtEl>
                                        <p:attrNameLst>
                                          <p:attrName>style.visibility</p:attrName>
                                        </p:attrNameLst>
                                      </p:cBhvr>
                                      <p:to>
                                        <p:strVal val="visible"/>
                                      </p:to>
                                    </p:set>
                                    <p:anim calcmode="lin" valueType="num">
                                      <p:cBhvr additive="base">
                                        <p:cTn id="22" dur="1000" fill="hold"/>
                                        <p:tgtEl>
                                          <p:spTgt spid="279558"/>
                                        </p:tgtEl>
                                        <p:attrNameLst>
                                          <p:attrName>ppt_x</p:attrName>
                                        </p:attrNameLst>
                                      </p:cBhvr>
                                      <p:tavLst>
                                        <p:tav tm="0">
                                          <p:val>
                                            <p:strVal val="#ppt_x"/>
                                          </p:val>
                                        </p:tav>
                                        <p:tav tm="100000">
                                          <p:val>
                                            <p:strVal val="#ppt_x"/>
                                          </p:val>
                                        </p:tav>
                                      </p:tavLst>
                                    </p:anim>
                                    <p:anim calcmode="lin" valueType="num">
                                      <p:cBhvr additive="base">
                                        <p:cTn id="23" dur="1000" fill="hold"/>
                                        <p:tgtEl>
                                          <p:spTgt spid="27955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7" presetClass="entr" presetSubtype="4" fill="hold" grpId="0" nodeType="afterEffect">
                                  <p:stCondLst>
                                    <p:cond delay="0"/>
                                  </p:stCondLst>
                                  <p:childTnLst>
                                    <p:set>
                                      <p:cBhvr>
                                        <p:cTn id="26" dur="1" fill="hold">
                                          <p:stCondLst>
                                            <p:cond delay="0"/>
                                          </p:stCondLst>
                                        </p:cTn>
                                        <p:tgtEl>
                                          <p:spTgt spid="279561"/>
                                        </p:tgtEl>
                                        <p:attrNameLst>
                                          <p:attrName>style.visibility</p:attrName>
                                        </p:attrNameLst>
                                      </p:cBhvr>
                                      <p:to>
                                        <p:strVal val="visible"/>
                                      </p:to>
                                    </p:set>
                                    <p:anim calcmode="lin" valueType="num">
                                      <p:cBhvr additive="base">
                                        <p:cTn id="27" dur="1000" fill="hold"/>
                                        <p:tgtEl>
                                          <p:spTgt spid="279561"/>
                                        </p:tgtEl>
                                        <p:attrNameLst>
                                          <p:attrName>ppt_x</p:attrName>
                                        </p:attrNameLst>
                                      </p:cBhvr>
                                      <p:tavLst>
                                        <p:tav tm="0">
                                          <p:val>
                                            <p:strVal val="#ppt_x"/>
                                          </p:val>
                                        </p:tav>
                                        <p:tav tm="100000">
                                          <p:val>
                                            <p:strVal val="#ppt_x"/>
                                          </p:val>
                                        </p:tav>
                                      </p:tavLst>
                                    </p:anim>
                                    <p:anim calcmode="lin" valueType="num">
                                      <p:cBhvr additive="base">
                                        <p:cTn id="28" dur="1000" fill="hold"/>
                                        <p:tgtEl>
                                          <p:spTgt spid="27956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7" presetClass="entr" presetSubtype="4" fill="hold" grpId="0" nodeType="afterEffect">
                                  <p:stCondLst>
                                    <p:cond delay="0"/>
                                  </p:stCondLst>
                                  <p:childTnLst>
                                    <p:set>
                                      <p:cBhvr>
                                        <p:cTn id="31" dur="1" fill="hold">
                                          <p:stCondLst>
                                            <p:cond delay="0"/>
                                          </p:stCondLst>
                                        </p:cTn>
                                        <p:tgtEl>
                                          <p:spTgt spid="279562"/>
                                        </p:tgtEl>
                                        <p:attrNameLst>
                                          <p:attrName>style.visibility</p:attrName>
                                        </p:attrNameLst>
                                      </p:cBhvr>
                                      <p:to>
                                        <p:strVal val="visible"/>
                                      </p:to>
                                    </p:set>
                                    <p:anim calcmode="lin" valueType="num">
                                      <p:cBhvr additive="base">
                                        <p:cTn id="32" dur="1000" fill="hold"/>
                                        <p:tgtEl>
                                          <p:spTgt spid="279562"/>
                                        </p:tgtEl>
                                        <p:attrNameLst>
                                          <p:attrName>ppt_x</p:attrName>
                                        </p:attrNameLst>
                                      </p:cBhvr>
                                      <p:tavLst>
                                        <p:tav tm="0">
                                          <p:val>
                                            <p:strVal val="#ppt_x"/>
                                          </p:val>
                                        </p:tav>
                                        <p:tav tm="100000">
                                          <p:val>
                                            <p:strVal val="#ppt_x"/>
                                          </p:val>
                                        </p:tav>
                                      </p:tavLst>
                                    </p:anim>
                                    <p:anim calcmode="lin" valueType="num">
                                      <p:cBhvr additive="base">
                                        <p:cTn id="33" dur="1000" fill="hold"/>
                                        <p:tgtEl>
                                          <p:spTgt spid="27956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xit" presetSubtype="1" fill="hold" grpId="1" nodeType="afterEffect">
                                  <p:stCondLst>
                                    <p:cond delay="1000"/>
                                  </p:stCondLst>
                                  <p:childTnLst>
                                    <p:anim calcmode="lin" valueType="num">
                                      <p:cBhvr additive="base">
                                        <p:cTn id="36" dur="1000"/>
                                        <p:tgtEl>
                                          <p:spTgt spid="279562"/>
                                        </p:tgtEl>
                                        <p:attrNameLst>
                                          <p:attrName>ppt_x</p:attrName>
                                        </p:attrNameLst>
                                      </p:cBhvr>
                                      <p:tavLst>
                                        <p:tav tm="0">
                                          <p:val>
                                            <p:strVal val="ppt_x"/>
                                          </p:val>
                                        </p:tav>
                                        <p:tav tm="100000">
                                          <p:val>
                                            <p:strVal val="ppt_x"/>
                                          </p:val>
                                        </p:tav>
                                      </p:tavLst>
                                    </p:anim>
                                    <p:anim calcmode="lin" valueType="num">
                                      <p:cBhvr additive="base">
                                        <p:cTn id="37" dur="1000"/>
                                        <p:tgtEl>
                                          <p:spTgt spid="279562"/>
                                        </p:tgtEl>
                                        <p:attrNameLst>
                                          <p:attrName>ppt_y</p:attrName>
                                        </p:attrNameLst>
                                      </p:cBhvr>
                                      <p:tavLst>
                                        <p:tav tm="0">
                                          <p:val>
                                            <p:strVal val="ppt_y"/>
                                          </p:val>
                                        </p:tav>
                                        <p:tav tm="100000">
                                          <p:val>
                                            <p:strVal val="0-ppt_h/2"/>
                                          </p:val>
                                        </p:tav>
                                      </p:tavLst>
                                    </p:anim>
                                    <p:set>
                                      <p:cBhvr>
                                        <p:cTn id="38" dur="1" fill="hold">
                                          <p:stCondLst>
                                            <p:cond delay="999"/>
                                          </p:stCondLst>
                                        </p:cTn>
                                        <p:tgtEl>
                                          <p:spTgt spid="279562"/>
                                        </p:tgtEl>
                                        <p:attrNameLst>
                                          <p:attrName>style.visibility</p:attrName>
                                        </p:attrNameLst>
                                      </p:cBhvr>
                                      <p:to>
                                        <p:strVal val="hidden"/>
                                      </p:to>
                                    </p:set>
                                  </p:childTnLst>
                                </p:cTn>
                              </p:par>
                            </p:childTnLst>
                          </p:cTn>
                        </p:par>
                        <p:par>
                          <p:cTn id="39" fill="hold" nodeType="afterGroup">
                            <p:stCondLst>
                              <p:cond delay="8000"/>
                            </p:stCondLst>
                            <p:childTnLst>
                              <p:par>
                                <p:cTn id="40" presetID="1" presetClass="entr" presetSubtype="0" fill="hold" grpId="0" nodeType="afterEffect">
                                  <p:stCondLst>
                                    <p:cond delay="2000"/>
                                  </p:stCondLst>
                                  <p:childTnLst>
                                    <p:set>
                                      <p:cBhvr>
                                        <p:cTn id="41" dur="1" fill="hold">
                                          <p:stCondLst>
                                            <p:cond delay="499"/>
                                          </p:stCondLst>
                                        </p:cTn>
                                        <p:tgtEl>
                                          <p:spTgt spid="2795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build="p" autoUpdateAnimBg="0"/>
      <p:bldP spid="279557" grpId="0" animBg="1"/>
      <p:bldP spid="279558" grpId="0" animBg="1"/>
      <p:bldP spid="279559" grpId="0" animBg="1"/>
      <p:bldP spid="279560" grpId="0" animBg="1"/>
      <p:bldP spid="279561" grpId="0" animBg="1"/>
      <p:bldP spid="279562" grpId="0" animBg="1"/>
      <p:bldP spid="279562" grpId="1" animBg="1"/>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FC355AAB2FA47B82FFD310EDFCA16" ma:contentTypeVersion="1" ma:contentTypeDescription="Create a new document." ma:contentTypeScope="" ma:versionID="cee046d9b87f9be4e5abfe42a7c106d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AA4C4-0B76-4ABF-8F87-56F33A11F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710229E-6C4E-4C56-9AE9-C49DBAA2F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Silver Streak:Users:kfoglia:Kim's NEW WORK:Division Ave - Levittown:AP Bio:PPT AP: 2005-6 PPT: template2005.pot</Template>
  <TotalTime>5336</TotalTime>
  <Words>1687</Words>
  <Application>Microsoft Macintosh PowerPoint</Application>
  <PresentationFormat>On-screen Show (4:3)</PresentationFormat>
  <Paragraphs>398</Paragraphs>
  <Slides>44</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Symbol</vt:lpstr>
      <vt:lpstr>Times</vt:lpstr>
      <vt:lpstr>Wingdings</vt:lpstr>
      <vt:lpstr> template2005</vt:lpstr>
      <vt:lpstr>Chapter  8.  Movement across the Cell Membrane  </vt:lpstr>
      <vt:lpstr>Diffusion</vt:lpstr>
      <vt:lpstr>Diffusion of 2 solutes </vt:lpstr>
      <vt:lpstr>Diffusion</vt:lpstr>
      <vt:lpstr>Cell (plasma) membrane</vt:lpstr>
      <vt:lpstr>Building a membrane</vt:lpstr>
      <vt:lpstr>Lipids of cell membrane</vt:lpstr>
      <vt:lpstr>Phospholipids </vt:lpstr>
      <vt:lpstr>Semi-permeable membrane</vt:lpstr>
      <vt:lpstr>Phospholipid bilayer</vt:lpstr>
      <vt:lpstr>Simple diffusion across membrane</vt:lpstr>
      <vt:lpstr>Permeable cell membrane</vt:lpstr>
      <vt:lpstr>Diffusion through a channel</vt:lpstr>
      <vt:lpstr>Semi-permeable cell membrane</vt:lpstr>
      <vt:lpstr>How do you build a semi-permeable cell membrane?</vt:lpstr>
      <vt:lpstr>Why proteins?</vt:lpstr>
      <vt:lpstr>Facilitated Diffusion</vt:lpstr>
      <vt:lpstr>Active Transport</vt:lpstr>
      <vt:lpstr>Getting through cell membrane</vt:lpstr>
      <vt:lpstr>Facilitated diffusion</vt:lpstr>
      <vt:lpstr>Gated channels</vt:lpstr>
      <vt:lpstr>Active transport</vt:lpstr>
      <vt:lpstr>Active transport</vt:lpstr>
      <vt:lpstr>Transport summary</vt:lpstr>
      <vt:lpstr>How about large molecules?</vt:lpstr>
      <vt:lpstr>Endocytosis </vt:lpstr>
      <vt:lpstr>The Special Case of Water  Movement of water across  the cell membrane</vt:lpstr>
      <vt:lpstr>Osmosis is diffusion of water</vt:lpstr>
      <vt:lpstr>Concentration of water</vt:lpstr>
      <vt:lpstr>Managing water balance</vt:lpstr>
      <vt:lpstr>Managing water balance</vt:lpstr>
      <vt:lpstr>Managing water balance</vt:lpstr>
      <vt:lpstr>Water regulation</vt:lpstr>
      <vt:lpstr>Managing water balance</vt:lpstr>
      <vt:lpstr>Water Potential</vt:lpstr>
      <vt:lpstr>Aquaporins</vt:lpstr>
      <vt:lpstr>More than just a barrier…</vt:lpstr>
      <vt:lpstr>Fluid Mosaic Model </vt:lpstr>
      <vt:lpstr>A membrane is a collage of different proteins embedded in the fluid matrix of the lipid bilayer</vt:lpstr>
      <vt:lpstr>Membrane Proteins</vt:lpstr>
      <vt:lpstr>Membrane Carbohydrates </vt:lpstr>
      <vt:lpstr>Membranes provide a variety of cell functions</vt:lpstr>
      <vt:lpstr>A membrane is a collage of different proteins embedded in the fluid matrix of the lipid bilayer</vt:lpstr>
      <vt:lpstr>Any Questions??</vt:lpstr>
    </vt:vector>
  </TitlesOfParts>
  <Manager/>
  <Company>Kim Foglia</Company>
  <LinksUpToDate>false</LinksUpToDate>
  <SharedDoc>false</SharedDoc>
  <HyperlinkBase>http://bio.kimunity.com, http://www.WDinteractive.com</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Movement across the Membrane  </dc:title>
  <dc:subject>AP &amp; Regents Biology</dc:subject>
  <dc:creator>Kim Foglia</dc:creator>
  <cp:keywords>Education, Biology Zone, Kim Foglia</cp:keywords>
  <dc:description>All Rights Reserved. Copyright 2003. WD Interactive.</dc:description>
  <cp:lastModifiedBy>Walker, Dale</cp:lastModifiedBy>
  <cp:revision>33</cp:revision>
  <cp:lastPrinted>2005-10-03T04:04:46Z</cp:lastPrinted>
  <dcterms:created xsi:type="dcterms:W3CDTF">2005-09-29T03:22:07Z</dcterms:created>
  <dcterms:modified xsi:type="dcterms:W3CDTF">2019-02-15T23:22:16Z</dcterms:modified>
  <cp:category>Education</cp:category>
</cp:coreProperties>
</file>