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3"/>
  </p:sldMasterIdLst>
  <p:notesMasterIdLst>
    <p:notesMasterId r:id="rId41"/>
  </p:notesMasterIdLst>
  <p:handoutMasterIdLst>
    <p:handoutMasterId r:id="rId42"/>
  </p:handoutMasterIdLst>
  <p:sldIdLst>
    <p:sldId id="367" r:id="rId4"/>
    <p:sldId id="424" r:id="rId5"/>
    <p:sldId id="369" r:id="rId6"/>
    <p:sldId id="411" r:id="rId7"/>
    <p:sldId id="425" r:id="rId8"/>
    <p:sldId id="377" r:id="rId9"/>
    <p:sldId id="378" r:id="rId10"/>
    <p:sldId id="380" r:id="rId11"/>
    <p:sldId id="426" r:id="rId12"/>
    <p:sldId id="412" r:id="rId13"/>
    <p:sldId id="373" r:id="rId14"/>
    <p:sldId id="427" r:id="rId15"/>
    <p:sldId id="419" r:id="rId16"/>
    <p:sldId id="414" r:id="rId17"/>
    <p:sldId id="384" r:id="rId18"/>
    <p:sldId id="386" r:id="rId19"/>
    <p:sldId id="387" r:id="rId20"/>
    <p:sldId id="388" r:id="rId21"/>
    <p:sldId id="385" r:id="rId22"/>
    <p:sldId id="389" r:id="rId23"/>
    <p:sldId id="390" r:id="rId24"/>
    <p:sldId id="395" r:id="rId25"/>
    <p:sldId id="396" r:id="rId26"/>
    <p:sldId id="408" r:id="rId27"/>
    <p:sldId id="409" r:id="rId28"/>
    <p:sldId id="391" r:id="rId29"/>
    <p:sldId id="392" r:id="rId30"/>
    <p:sldId id="418" r:id="rId31"/>
    <p:sldId id="413" r:id="rId32"/>
    <p:sldId id="393" r:id="rId33"/>
    <p:sldId id="405" r:id="rId34"/>
    <p:sldId id="394" r:id="rId35"/>
    <p:sldId id="371" r:id="rId36"/>
    <p:sldId id="422" r:id="rId37"/>
    <p:sldId id="420" r:id="rId38"/>
    <p:sldId id="423" r:id="rId39"/>
    <p:sldId id="407" r:id="rId4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p:restoredTop sz="94612"/>
  </p:normalViewPr>
  <p:slideViewPr>
    <p:cSldViewPr snapToGrid="0">
      <p:cViewPr varScale="1">
        <p:scale>
          <a:sx n="132" d="100"/>
          <a:sy n="132" d="100"/>
        </p:scale>
        <p:origin x="5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0" d="100"/>
          <a:sy n="120" d="100"/>
        </p:scale>
        <p:origin x="-28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D7A8FB05-8381-4047-B92E-2801AF094E4E}"/>
              </a:ext>
            </a:extLst>
          </p:cNvPr>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000" b="1"/>
            </a:lvl1pPr>
          </a:lstStyle>
          <a:p>
            <a:fld id="{895627CF-5EF2-B848-80AC-FA19A7011D98}" type="slidenum">
              <a:rPr lang="en-US" altLang="en-US"/>
              <a:pPr/>
              <a:t>‹#›</a:t>
            </a:fld>
            <a:endParaRPr lang="en-US" altLang="en-US" sz="1200"/>
          </a:p>
        </p:txBody>
      </p:sp>
      <p:sp>
        <p:nvSpPr>
          <p:cNvPr id="58375" name="Text Box 7">
            <a:extLst>
              <a:ext uri="{FF2B5EF4-FFF2-40B4-BE49-F238E27FC236}">
                <a16:creationId xmlns:a16="http://schemas.microsoft.com/office/drawing/2014/main" id="{8D4710E5-5AB3-FC49-8D51-68F42EA73917}"/>
              </a:ext>
            </a:extLst>
          </p:cNvPr>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eaLnBrk="0" hangingPunct="0">
              <a:tabLst>
                <a:tab pos="6170613" algn="r"/>
              </a:tabLst>
              <a:defRPr/>
            </a:pPr>
            <a:r>
              <a:rPr lang="en-US" sz="1100" b="1">
                <a:latin typeface="Arial" charset="0"/>
                <a:ea typeface="+mn-ea"/>
              </a:rPr>
              <a:t>Division Ave. High School	Ms. Foglia</a:t>
            </a:r>
            <a:endParaRPr lang="en-US" sz="1800" b="1">
              <a:latin typeface="Arial" charset="0"/>
              <a:ea typeface="+mn-ea"/>
            </a:endParaRPr>
          </a:p>
          <a:p>
            <a:pPr algn="ctr" eaLnBrk="0" hangingPunct="0">
              <a:tabLst>
                <a:tab pos="6170613" algn="r"/>
              </a:tabLst>
              <a:defRPr/>
            </a:pPr>
            <a:r>
              <a:rPr lang="en-US" sz="1400" b="1">
                <a:latin typeface="Arial" charset="0"/>
                <a:ea typeface="+mn-ea"/>
              </a:rPr>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144BDB0D-274B-9546-A253-7873D5141C7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5F8703CF-49E0-8549-9829-4DBA49B2E62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US" altLang="en-US"/>
          </a:p>
        </p:txBody>
      </p:sp>
      <p:sp>
        <p:nvSpPr>
          <p:cNvPr id="56327" name="Rectangle 7">
            <a:extLst>
              <a:ext uri="{FF2B5EF4-FFF2-40B4-BE49-F238E27FC236}">
                <a16:creationId xmlns:a16="http://schemas.microsoft.com/office/drawing/2014/main" id="{17F04013-AD19-0145-A4F7-5EE89E5EE1D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atin typeface="Times" pitchFamily="2" charset="0"/>
              </a:defRPr>
            </a:lvl1pPr>
          </a:lstStyle>
          <a:p>
            <a:fld id="{35D9D8DE-0C35-2B4A-8AE2-21B496849EC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346075" indent="-112713"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2pPr>
    <a:lvl3pPr marL="690563" indent="-122238"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Font typeface="Wingdings" pitchFamily="2" charset="2"/>
      <a:buChar char="§"/>
      <a:defRPr sz="14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4894D79-9112-C345-BB67-F1A4755D5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EBD79E4-9899-2E4E-A872-7954F4D525EE}" type="slidenum">
              <a:rPr lang="en-US" altLang="en-US" sz="1200">
                <a:latin typeface="Times" pitchFamily="2" charset="0"/>
              </a:rPr>
              <a:pPr/>
              <a:t>1</a:t>
            </a:fld>
            <a:endParaRPr lang="en-US" altLang="en-US" sz="1200">
              <a:latin typeface="Times" pitchFamily="2" charset="0"/>
            </a:endParaRPr>
          </a:p>
        </p:txBody>
      </p:sp>
      <p:sp>
        <p:nvSpPr>
          <p:cNvPr id="16387" name="Rectangle 2">
            <a:extLst>
              <a:ext uri="{FF2B5EF4-FFF2-40B4-BE49-F238E27FC236}">
                <a16:creationId xmlns:a16="http://schemas.microsoft.com/office/drawing/2014/main" id="{94BCD236-A608-534C-AFA8-7BB649B41E2D}"/>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34BFA9D9-AF58-8A48-A85C-956C24E448B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B9AC238-1A78-7648-96FE-A85ABEA6E4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9B6020C5-6293-E646-AD53-37B5E1364DC7}" type="slidenum">
              <a:rPr lang="en-US" altLang="en-US" sz="1200">
                <a:latin typeface="Times" pitchFamily="2" charset="0"/>
              </a:rPr>
              <a:pPr/>
              <a:t>16</a:t>
            </a:fld>
            <a:endParaRPr lang="en-US" altLang="en-US" sz="1200">
              <a:latin typeface="Times" pitchFamily="2" charset="0"/>
            </a:endParaRPr>
          </a:p>
        </p:txBody>
      </p:sp>
      <p:sp>
        <p:nvSpPr>
          <p:cNvPr id="40963" name="Rectangle 2">
            <a:extLst>
              <a:ext uri="{FF2B5EF4-FFF2-40B4-BE49-F238E27FC236}">
                <a16:creationId xmlns:a16="http://schemas.microsoft.com/office/drawing/2014/main" id="{B0831D1E-40EE-5F43-9BB4-0160F7385366}"/>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8169AF4E-C869-AD44-B230-B11426D5AB43}"/>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30E98C9-7DF0-C747-BB32-4BA82B68A1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7AAAE082-9F00-404D-96F4-EC247001861E}" type="slidenum">
              <a:rPr lang="en-US" altLang="en-US" sz="1200">
                <a:latin typeface="Times" pitchFamily="2" charset="0"/>
              </a:rPr>
              <a:pPr/>
              <a:t>17</a:t>
            </a:fld>
            <a:endParaRPr lang="en-US" altLang="en-US" sz="1200">
              <a:latin typeface="Times" pitchFamily="2" charset="0"/>
            </a:endParaRPr>
          </a:p>
        </p:txBody>
      </p:sp>
      <p:sp>
        <p:nvSpPr>
          <p:cNvPr id="43011" name="Rectangle 2">
            <a:extLst>
              <a:ext uri="{FF2B5EF4-FFF2-40B4-BE49-F238E27FC236}">
                <a16:creationId xmlns:a16="http://schemas.microsoft.com/office/drawing/2014/main" id="{0D295F55-3F1A-504B-AA62-9F45528FC2B6}"/>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CFDA8EFB-0BBA-9F45-A575-D06D2AD78A6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8E42FDE-5340-A848-95FE-BC3CCAAF4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B2B8944F-EA5B-F44F-954B-3C23090EE600}" type="slidenum">
              <a:rPr lang="en-US" altLang="en-US" sz="1200">
                <a:latin typeface="Times" pitchFamily="2" charset="0"/>
              </a:rPr>
              <a:pPr/>
              <a:t>18</a:t>
            </a:fld>
            <a:endParaRPr lang="en-US" altLang="en-US" sz="1200">
              <a:latin typeface="Times" pitchFamily="2" charset="0"/>
            </a:endParaRPr>
          </a:p>
        </p:txBody>
      </p:sp>
      <p:sp>
        <p:nvSpPr>
          <p:cNvPr id="45059" name="Rectangle 2">
            <a:extLst>
              <a:ext uri="{FF2B5EF4-FFF2-40B4-BE49-F238E27FC236}">
                <a16:creationId xmlns:a16="http://schemas.microsoft.com/office/drawing/2014/main" id="{1CAA1A4B-67BE-7746-BD48-5EAD10903146}"/>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4EEB60B6-25E6-E244-9DD7-BCC46C7D357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FA29233-1145-4346-9D7E-53000530C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3EC855E0-71F7-704E-939A-C6B94D289EA6}" type="slidenum">
              <a:rPr lang="en-US" altLang="en-US" sz="1200">
                <a:latin typeface="Times" pitchFamily="2" charset="0"/>
              </a:rPr>
              <a:pPr/>
              <a:t>19</a:t>
            </a:fld>
            <a:endParaRPr lang="en-US" altLang="en-US" sz="1200">
              <a:latin typeface="Times" pitchFamily="2" charset="0"/>
            </a:endParaRPr>
          </a:p>
        </p:txBody>
      </p:sp>
      <p:sp>
        <p:nvSpPr>
          <p:cNvPr id="47107" name="Rectangle 2">
            <a:extLst>
              <a:ext uri="{FF2B5EF4-FFF2-40B4-BE49-F238E27FC236}">
                <a16:creationId xmlns:a16="http://schemas.microsoft.com/office/drawing/2014/main" id="{EBC86378-D87B-7745-B2C1-3CBFD091454D}"/>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ABD4F54C-5ED1-4D41-A83E-DA0726AB056A}"/>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D8A171D-56C6-ED4F-BBFE-CFE20A1DD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EC80721A-8D16-A640-AC89-E74A43F91F1C}" type="slidenum">
              <a:rPr lang="en-US" altLang="en-US" sz="1200">
                <a:latin typeface="Times" pitchFamily="2" charset="0"/>
              </a:rPr>
              <a:pPr/>
              <a:t>20</a:t>
            </a:fld>
            <a:endParaRPr lang="en-US" altLang="en-US" sz="1200">
              <a:latin typeface="Times" pitchFamily="2" charset="0"/>
            </a:endParaRPr>
          </a:p>
        </p:txBody>
      </p:sp>
      <p:sp>
        <p:nvSpPr>
          <p:cNvPr id="49155" name="Rectangle 2">
            <a:extLst>
              <a:ext uri="{FF2B5EF4-FFF2-40B4-BE49-F238E27FC236}">
                <a16:creationId xmlns:a16="http://schemas.microsoft.com/office/drawing/2014/main" id="{FE5B66DC-0A72-2041-B650-F5961745696F}"/>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0EA885D7-4D96-0C48-95DD-AF18D73406DB}"/>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304F18C-26DA-E944-B653-D28509FA59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3FE78923-ED6D-A84A-8761-211B10B2A5FD}" type="slidenum">
              <a:rPr lang="en-US" altLang="en-US" sz="1200">
                <a:latin typeface="Times" pitchFamily="2" charset="0"/>
              </a:rPr>
              <a:pPr/>
              <a:t>21</a:t>
            </a:fld>
            <a:endParaRPr lang="en-US" altLang="en-US" sz="1200">
              <a:latin typeface="Times" pitchFamily="2" charset="0"/>
            </a:endParaRPr>
          </a:p>
        </p:txBody>
      </p:sp>
      <p:sp>
        <p:nvSpPr>
          <p:cNvPr id="51203" name="Rectangle 2">
            <a:extLst>
              <a:ext uri="{FF2B5EF4-FFF2-40B4-BE49-F238E27FC236}">
                <a16:creationId xmlns:a16="http://schemas.microsoft.com/office/drawing/2014/main" id="{594F6CC2-908C-8E41-A2A7-19D3BBBBFF3C}"/>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id="{62A9AA91-B7C9-5F41-A636-9C3F9D02B900}"/>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24DF576-EFA4-E34C-85E4-1211B4417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BF06A3FC-FCA6-DA49-AA03-06411F24B220}" type="slidenum">
              <a:rPr lang="en-US" altLang="en-US" sz="1200">
                <a:latin typeface="Times" pitchFamily="2" charset="0"/>
              </a:rPr>
              <a:pPr/>
              <a:t>22</a:t>
            </a:fld>
            <a:endParaRPr lang="en-US" altLang="en-US" sz="1200">
              <a:latin typeface="Times" pitchFamily="2" charset="0"/>
            </a:endParaRPr>
          </a:p>
        </p:txBody>
      </p:sp>
      <p:sp>
        <p:nvSpPr>
          <p:cNvPr id="53251" name="Rectangle 2">
            <a:extLst>
              <a:ext uri="{FF2B5EF4-FFF2-40B4-BE49-F238E27FC236}">
                <a16:creationId xmlns:a16="http://schemas.microsoft.com/office/drawing/2014/main" id="{D0E32E7A-63D2-7E47-9F4A-37288F9A12E0}"/>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04680167-9299-2A40-AD40-7B884E84B20D}"/>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EDEC1091-D3DB-C841-871A-5E6F0C9F4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A358E768-1125-B148-BEE6-DBB9385DBC1A}" type="slidenum">
              <a:rPr lang="en-US" altLang="en-US" sz="1200">
                <a:latin typeface="Times" pitchFamily="2" charset="0"/>
              </a:rPr>
              <a:pPr/>
              <a:t>23</a:t>
            </a:fld>
            <a:endParaRPr lang="en-US" altLang="en-US" sz="1200">
              <a:latin typeface="Times" pitchFamily="2" charset="0"/>
            </a:endParaRPr>
          </a:p>
        </p:txBody>
      </p:sp>
      <p:sp>
        <p:nvSpPr>
          <p:cNvPr id="55299" name="Rectangle 2">
            <a:extLst>
              <a:ext uri="{FF2B5EF4-FFF2-40B4-BE49-F238E27FC236}">
                <a16:creationId xmlns:a16="http://schemas.microsoft.com/office/drawing/2014/main" id="{714E94C0-9F97-0E4F-8392-6A271E7860C1}"/>
              </a:ext>
            </a:extLst>
          </p:cNvPr>
          <p:cNvSpPr>
            <a:spLocks noGrp="1" noRot="1" noChangeAspect="1" noChangeArrowheads="1" noTextEdit="1"/>
          </p:cNvSpPr>
          <p:nvPr>
            <p:ph type="sldImg"/>
          </p:nvPr>
        </p:nvSpPr>
        <p:spPr>
          <a:solidFill>
            <a:srgbClr val="FFFFFF"/>
          </a:solidFill>
          <a:ln/>
        </p:spPr>
      </p:sp>
      <p:sp>
        <p:nvSpPr>
          <p:cNvPr id="55300" name="Rectangle 4">
            <a:extLst>
              <a:ext uri="{FF2B5EF4-FFF2-40B4-BE49-F238E27FC236}">
                <a16:creationId xmlns:a16="http://schemas.microsoft.com/office/drawing/2014/main" id="{605DE361-37D9-464D-AD99-83F7E8D17F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000000"/>
                </a:solidFill>
                <a:latin typeface="Arial" panose="020B0604020202020204" pitchFamily="34" charset="0"/>
              </a:rPr>
              <a:t>Sexual reproduction is advantageous to species that benefit from genetic variability. However, since evolution occurs because of changes in an individual's DNA, crossing over and chromosome segregation is likely to result in progeny that are less well-adapted than their parents. On the other hand, asexual reproduction ensures the production of progeny as fit as the parent since they are identical to the parent. Remember the adage, “if it's not broken, don't fix it.” There are several hypotheses regarding the evolution of sexual reproduction. One is associated with repairing double-stranded DNA breaks induced by radiation or chemicals. The contagion hypothesis suggests that sex arose from infection by mobile genetic elements. The Red Queen hypothesis theorizes that sex is needed to store certain recessive alleles in case they are needed in the future. Along similar lines, eukaryotic cells build up large numbers of harmful mutations. Sex, as explained by Miller's </a:t>
            </a:r>
            <a:r>
              <a:rPr lang="en-US" altLang="en-US" dirty="0" err="1">
                <a:solidFill>
                  <a:srgbClr val="000000"/>
                </a:solidFill>
                <a:latin typeface="Arial" panose="020B0604020202020204" pitchFamily="34" charset="0"/>
              </a:rPr>
              <a:t>rachet</a:t>
            </a:r>
            <a:r>
              <a:rPr lang="en-US" altLang="en-US" dirty="0">
                <a:solidFill>
                  <a:srgbClr val="000000"/>
                </a:solidFill>
                <a:latin typeface="Arial" panose="020B0604020202020204" pitchFamily="34" charset="0"/>
              </a:rPr>
              <a:t> hypothesis, may simply be a way to reduce these mutations. The “whole truth” is likely a combination of these factors. Regardless of how and why, the great diversity of vertebrates and higher plants and their ability to adapt to the highly varied habitats is indeed a result of their sexual reproduction.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722A7EF4-5A67-4541-AF34-E9F90E3B67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D4C31B1F-9080-234D-A7BE-1D9E1C26E175}" type="slidenum">
              <a:rPr lang="en-US" altLang="en-US" sz="1200">
                <a:latin typeface="Times" pitchFamily="2" charset="0"/>
              </a:rPr>
              <a:pPr/>
              <a:t>24</a:t>
            </a:fld>
            <a:endParaRPr lang="en-US" altLang="en-US" sz="1200">
              <a:latin typeface="Times" pitchFamily="2" charset="0"/>
            </a:endParaRPr>
          </a:p>
        </p:txBody>
      </p:sp>
      <p:sp>
        <p:nvSpPr>
          <p:cNvPr id="57347" name="Rectangle 2">
            <a:extLst>
              <a:ext uri="{FF2B5EF4-FFF2-40B4-BE49-F238E27FC236}">
                <a16:creationId xmlns:a16="http://schemas.microsoft.com/office/drawing/2014/main" id="{A5F47AE9-3C16-254A-892C-E54C45750C6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FCC29FBD-DC3B-2D42-A1C2-3DD0BC018B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9A85E68-BB8C-A042-BAFA-681D911EB1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1D463875-9B2C-3A46-B7AC-15D74C32F6DA}" type="slidenum">
              <a:rPr lang="en-US" altLang="en-US" sz="1200">
                <a:latin typeface="Times" pitchFamily="2" charset="0"/>
              </a:rPr>
              <a:pPr/>
              <a:t>25</a:t>
            </a:fld>
            <a:endParaRPr lang="en-US" altLang="en-US" sz="1200">
              <a:latin typeface="Times" pitchFamily="2" charset="0"/>
            </a:endParaRPr>
          </a:p>
        </p:txBody>
      </p:sp>
      <p:sp>
        <p:nvSpPr>
          <p:cNvPr id="59395" name="Rectangle 2">
            <a:extLst>
              <a:ext uri="{FF2B5EF4-FFF2-40B4-BE49-F238E27FC236}">
                <a16:creationId xmlns:a16="http://schemas.microsoft.com/office/drawing/2014/main" id="{0025880E-6A68-CE44-9F10-8656C1B48A71}"/>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B32748E-FF0C-DA41-BA15-CC70ADEB91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66FB6AA-B038-4042-958C-429DDCB34A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C4996F6B-FC06-2944-9ACA-827D57FAC884}" type="slidenum">
              <a:rPr lang="en-US" altLang="en-US" sz="1200">
                <a:latin typeface="Times" pitchFamily="2" charset="0"/>
              </a:rPr>
              <a:pPr/>
              <a:t>3</a:t>
            </a:fld>
            <a:endParaRPr lang="en-US" altLang="en-US" sz="1200">
              <a:latin typeface="Times" pitchFamily="2" charset="0"/>
            </a:endParaRPr>
          </a:p>
        </p:txBody>
      </p:sp>
      <p:sp>
        <p:nvSpPr>
          <p:cNvPr id="20483" name="Rectangle 2">
            <a:extLst>
              <a:ext uri="{FF2B5EF4-FFF2-40B4-BE49-F238E27FC236}">
                <a16:creationId xmlns:a16="http://schemas.microsoft.com/office/drawing/2014/main" id="{3270E7D5-C553-454A-A395-3F419BA296F5}"/>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6E5CEF5B-8382-6B42-9A85-6486DF42C91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EA170B9-BE24-8247-8066-3B9E33370B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EF917095-20EB-F549-B78A-38AF13BEE26B}" type="slidenum">
              <a:rPr lang="en-US" altLang="en-US" sz="1200">
                <a:latin typeface="Times" pitchFamily="2" charset="0"/>
              </a:rPr>
              <a:pPr/>
              <a:t>26</a:t>
            </a:fld>
            <a:endParaRPr lang="en-US" altLang="en-US" sz="1200">
              <a:latin typeface="Times" pitchFamily="2" charset="0"/>
            </a:endParaRPr>
          </a:p>
        </p:txBody>
      </p:sp>
      <p:sp>
        <p:nvSpPr>
          <p:cNvPr id="61443" name="Rectangle 2">
            <a:extLst>
              <a:ext uri="{FF2B5EF4-FFF2-40B4-BE49-F238E27FC236}">
                <a16:creationId xmlns:a16="http://schemas.microsoft.com/office/drawing/2014/main" id="{60F293CF-526A-834D-8FF3-A1D02E166130}"/>
              </a:ext>
            </a:extLst>
          </p:cNvPr>
          <p:cNvSpPr>
            <a:spLocks noGrp="1" noRot="1" noChangeAspect="1" noChangeArrowheads="1" noTextEdit="1"/>
          </p:cNvSpPr>
          <p:nvPr>
            <p:ph type="sldImg"/>
          </p:nvPr>
        </p:nvSpPr>
        <p:spPr>
          <a:solidFill>
            <a:srgbClr val="FFFFFF"/>
          </a:solidFill>
          <a:ln/>
        </p:spPr>
      </p:sp>
      <p:sp>
        <p:nvSpPr>
          <p:cNvPr id="61444" name="Rectangle 3">
            <a:extLst>
              <a:ext uri="{FF2B5EF4-FFF2-40B4-BE49-F238E27FC236}">
                <a16:creationId xmlns:a16="http://schemas.microsoft.com/office/drawing/2014/main" id="{48BA98BC-6312-7649-BBE2-C99124645EF0}"/>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1A40967-31DD-E844-8BBB-7342FA5B34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3AEA0691-61BE-2847-BB9A-BDB070D4937B}" type="slidenum">
              <a:rPr lang="en-US" altLang="en-US" sz="1200">
                <a:latin typeface="Times" pitchFamily="2" charset="0"/>
              </a:rPr>
              <a:pPr/>
              <a:t>27</a:t>
            </a:fld>
            <a:endParaRPr lang="en-US" altLang="en-US" sz="1200">
              <a:latin typeface="Times" pitchFamily="2" charset="0"/>
            </a:endParaRPr>
          </a:p>
        </p:txBody>
      </p:sp>
      <p:sp>
        <p:nvSpPr>
          <p:cNvPr id="63491" name="Rectangle 2">
            <a:extLst>
              <a:ext uri="{FF2B5EF4-FFF2-40B4-BE49-F238E27FC236}">
                <a16:creationId xmlns:a16="http://schemas.microsoft.com/office/drawing/2014/main" id="{98EF9636-E8B6-C34A-819C-E26954511519}"/>
              </a:ext>
            </a:extLst>
          </p:cNvPr>
          <p:cNvSpPr>
            <a:spLocks noGrp="1" noRot="1" noChangeAspect="1" noChangeArrowheads="1" noTextEdit="1"/>
          </p:cNvSpPr>
          <p:nvPr>
            <p:ph type="sldImg"/>
          </p:nvPr>
        </p:nvSpPr>
        <p:spPr>
          <a:solidFill>
            <a:srgbClr val="FFFFFF"/>
          </a:solidFill>
          <a:ln/>
        </p:spPr>
      </p:sp>
      <p:sp>
        <p:nvSpPr>
          <p:cNvPr id="63492" name="Rectangle 3">
            <a:extLst>
              <a:ext uri="{FF2B5EF4-FFF2-40B4-BE49-F238E27FC236}">
                <a16:creationId xmlns:a16="http://schemas.microsoft.com/office/drawing/2014/main" id="{C7FDEA32-1AEA-8448-A55E-96EEE4D86EC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958570E-C622-414B-8903-FCB0237DC9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584AAA4B-7FC7-7B41-A55E-9DA1F793FB83}" type="slidenum">
              <a:rPr lang="en-US" altLang="en-US" sz="1200">
                <a:latin typeface="Times" pitchFamily="2" charset="0"/>
              </a:rPr>
              <a:pPr/>
              <a:t>28</a:t>
            </a:fld>
            <a:endParaRPr lang="en-US" altLang="en-US" sz="1200">
              <a:latin typeface="Times" pitchFamily="2" charset="0"/>
            </a:endParaRPr>
          </a:p>
        </p:txBody>
      </p:sp>
      <p:sp>
        <p:nvSpPr>
          <p:cNvPr id="65539" name="Rectangle 2">
            <a:extLst>
              <a:ext uri="{FF2B5EF4-FFF2-40B4-BE49-F238E27FC236}">
                <a16:creationId xmlns:a16="http://schemas.microsoft.com/office/drawing/2014/main" id="{E21D5696-46F5-314C-954E-8551CC303154}"/>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292006BD-6AA5-004F-B938-A9059A43455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5126568-F455-8742-A978-D2CC4EDE4F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B1296C7B-F059-024B-9DBE-25A3814BD4F7}" type="slidenum">
              <a:rPr lang="en-US" altLang="en-US" sz="1200">
                <a:latin typeface="Times" pitchFamily="2" charset="0"/>
              </a:rPr>
              <a:pPr/>
              <a:t>29</a:t>
            </a:fld>
            <a:endParaRPr lang="en-US" altLang="en-US" sz="1200">
              <a:latin typeface="Times" pitchFamily="2" charset="0"/>
            </a:endParaRPr>
          </a:p>
        </p:txBody>
      </p:sp>
      <p:sp>
        <p:nvSpPr>
          <p:cNvPr id="67587" name="Rectangle 2">
            <a:extLst>
              <a:ext uri="{FF2B5EF4-FFF2-40B4-BE49-F238E27FC236}">
                <a16:creationId xmlns:a16="http://schemas.microsoft.com/office/drawing/2014/main" id="{3BD877D6-741F-2F42-BC7A-84AEEFC175D2}"/>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414A72B2-0842-844C-B9F2-AF19A2C6E9F6}"/>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95D9AD2-6995-1447-9B3A-23CD435268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F39EED0C-0FA3-8D4D-971E-896F34E5446D}" type="slidenum">
              <a:rPr lang="en-US" altLang="en-US" sz="1200">
                <a:latin typeface="Times" pitchFamily="2" charset="0"/>
              </a:rPr>
              <a:pPr/>
              <a:t>30</a:t>
            </a:fld>
            <a:endParaRPr lang="en-US" altLang="en-US" sz="1200">
              <a:latin typeface="Times" pitchFamily="2" charset="0"/>
            </a:endParaRPr>
          </a:p>
        </p:txBody>
      </p:sp>
      <p:sp>
        <p:nvSpPr>
          <p:cNvPr id="69635" name="Rectangle 2">
            <a:extLst>
              <a:ext uri="{FF2B5EF4-FFF2-40B4-BE49-F238E27FC236}">
                <a16:creationId xmlns:a16="http://schemas.microsoft.com/office/drawing/2014/main" id="{5EE834B0-4A53-744F-B515-6762E33ED3D0}"/>
              </a:ext>
            </a:extLst>
          </p:cNvPr>
          <p:cNvSpPr>
            <a:spLocks noGrp="1" noRot="1" noChangeAspect="1" noChangeArrowheads="1" noTextEdit="1"/>
          </p:cNvSpPr>
          <p:nvPr>
            <p:ph type="sldImg"/>
          </p:nvPr>
        </p:nvSpPr>
        <p:spPr>
          <a:solidFill>
            <a:srgbClr val="FFFFFF"/>
          </a:solidFill>
          <a:ln/>
        </p:spPr>
      </p:sp>
      <p:sp>
        <p:nvSpPr>
          <p:cNvPr id="69636" name="Rectangle 3">
            <a:extLst>
              <a:ext uri="{FF2B5EF4-FFF2-40B4-BE49-F238E27FC236}">
                <a16:creationId xmlns:a16="http://schemas.microsoft.com/office/drawing/2014/main" id="{F0594376-A3DD-5946-80F3-EA788D29711F}"/>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5150229-42D2-0544-93A0-16D3EA3725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0A0CBED2-480E-3840-B621-16FB7830DFF4}" type="slidenum">
              <a:rPr lang="en-US" altLang="en-US" sz="1200">
                <a:latin typeface="Times" pitchFamily="2" charset="0"/>
              </a:rPr>
              <a:pPr/>
              <a:t>31</a:t>
            </a:fld>
            <a:endParaRPr lang="en-US" altLang="en-US" sz="1200">
              <a:latin typeface="Times" pitchFamily="2" charset="0"/>
            </a:endParaRPr>
          </a:p>
        </p:txBody>
      </p:sp>
      <p:sp>
        <p:nvSpPr>
          <p:cNvPr id="71683" name="Rectangle 2">
            <a:extLst>
              <a:ext uri="{FF2B5EF4-FFF2-40B4-BE49-F238E27FC236}">
                <a16:creationId xmlns:a16="http://schemas.microsoft.com/office/drawing/2014/main" id="{02218620-B73C-F940-A8FB-9BF97226E138}"/>
              </a:ext>
            </a:extLst>
          </p:cNvPr>
          <p:cNvSpPr>
            <a:spLocks noGrp="1" noRot="1" noChangeAspect="1" noChangeArrowheads="1" noTextEdit="1"/>
          </p:cNvSpPr>
          <p:nvPr>
            <p:ph type="sldImg"/>
          </p:nvPr>
        </p:nvSpPr>
        <p:spPr>
          <a:solidFill>
            <a:srgbClr val="FFFFFF"/>
          </a:solidFill>
          <a:ln/>
        </p:spPr>
      </p:sp>
      <p:sp>
        <p:nvSpPr>
          <p:cNvPr id="71684" name="Rectangle 3">
            <a:extLst>
              <a:ext uri="{FF2B5EF4-FFF2-40B4-BE49-F238E27FC236}">
                <a16:creationId xmlns:a16="http://schemas.microsoft.com/office/drawing/2014/main" id="{40A02B0F-4429-CA4C-BDFB-C3795F7E96D3}"/>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6F5DA8E-636A-9247-989C-962B45413A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5E0E355F-07DD-1C41-974A-4CEA21D5A54B}" type="slidenum">
              <a:rPr lang="en-US" altLang="en-US" sz="1200">
                <a:latin typeface="Times" pitchFamily="2" charset="0"/>
              </a:rPr>
              <a:pPr/>
              <a:t>32</a:t>
            </a:fld>
            <a:endParaRPr lang="en-US" altLang="en-US" sz="1200">
              <a:latin typeface="Times" pitchFamily="2" charset="0"/>
            </a:endParaRPr>
          </a:p>
        </p:txBody>
      </p:sp>
      <p:sp>
        <p:nvSpPr>
          <p:cNvPr id="73731" name="Rectangle 2">
            <a:extLst>
              <a:ext uri="{FF2B5EF4-FFF2-40B4-BE49-F238E27FC236}">
                <a16:creationId xmlns:a16="http://schemas.microsoft.com/office/drawing/2014/main" id="{5EC2F0CA-B2C3-FB4D-B848-2D7C619FCF1D}"/>
              </a:ext>
            </a:extLst>
          </p:cNvPr>
          <p:cNvSpPr>
            <a:spLocks noGrp="1" noRot="1" noChangeAspect="1"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69D43CE8-81FE-CE4F-9C3D-A38FAB72B066}"/>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B7C62DB1-8A1C-EF4E-90E2-BE92F57969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FDA4065B-2ED4-C74F-BEAC-6865B515EC1B}" type="slidenum">
              <a:rPr lang="en-US" altLang="en-US" sz="1200">
                <a:latin typeface="Times" pitchFamily="2" charset="0"/>
              </a:rPr>
              <a:pPr/>
              <a:t>33</a:t>
            </a:fld>
            <a:endParaRPr lang="en-US" altLang="en-US" sz="1200">
              <a:latin typeface="Times" pitchFamily="2" charset="0"/>
            </a:endParaRPr>
          </a:p>
        </p:txBody>
      </p:sp>
      <p:sp>
        <p:nvSpPr>
          <p:cNvPr id="75779" name="Rectangle 2">
            <a:extLst>
              <a:ext uri="{FF2B5EF4-FFF2-40B4-BE49-F238E27FC236}">
                <a16:creationId xmlns:a16="http://schemas.microsoft.com/office/drawing/2014/main" id="{4666CED2-40B5-8C4F-951E-EFE923DCE81C}"/>
              </a:ext>
            </a:extLst>
          </p:cNvPr>
          <p:cNvSpPr>
            <a:spLocks noGrp="1" noRot="1" noChangeAspect="1" noChangeArrowheads="1" noTextEdit="1"/>
          </p:cNvSpPr>
          <p:nvPr>
            <p:ph type="sldImg"/>
          </p:nvPr>
        </p:nvSpPr>
        <p:spPr>
          <a:solidFill>
            <a:srgbClr val="FFFFFF"/>
          </a:solidFill>
          <a:ln/>
        </p:spPr>
      </p:sp>
      <p:sp>
        <p:nvSpPr>
          <p:cNvPr id="75780" name="Rectangle 3">
            <a:extLst>
              <a:ext uri="{FF2B5EF4-FFF2-40B4-BE49-F238E27FC236}">
                <a16:creationId xmlns:a16="http://schemas.microsoft.com/office/drawing/2014/main" id="{DB80F0CA-A9B2-D547-A4D2-D45E1B1E5A86}"/>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76B0024-4875-3946-8881-FDE882C409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B0B293A2-0BD7-1D46-A482-5249035FD198}" type="slidenum">
              <a:rPr lang="en-US" altLang="en-US" sz="1200">
                <a:latin typeface="Times" pitchFamily="2" charset="0"/>
              </a:rPr>
              <a:pPr/>
              <a:t>35</a:t>
            </a:fld>
            <a:endParaRPr lang="en-US" altLang="en-US" sz="1200">
              <a:latin typeface="Times" pitchFamily="2" charset="0"/>
            </a:endParaRPr>
          </a:p>
        </p:txBody>
      </p:sp>
      <p:sp>
        <p:nvSpPr>
          <p:cNvPr id="78851" name="Rectangle 1026">
            <a:extLst>
              <a:ext uri="{FF2B5EF4-FFF2-40B4-BE49-F238E27FC236}">
                <a16:creationId xmlns:a16="http://schemas.microsoft.com/office/drawing/2014/main" id="{8B62D730-78C1-7645-AE20-58A108C39303}"/>
              </a:ext>
            </a:extLst>
          </p:cNvPr>
          <p:cNvSpPr>
            <a:spLocks noGrp="1" noRot="1" noChangeAspect="1" noChangeArrowheads="1" noTextEdit="1"/>
          </p:cNvSpPr>
          <p:nvPr>
            <p:ph type="sldImg"/>
          </p:nvPr>
        </p:nvSpPr>
        <p:spPr>
          <a:solidFill>
            <a:srgbClr val="FFFFFF"/>
          </a:solidFill>
          <a:ln/>
        </p:spPr>
      </p:sp>
      <p:sp>
        <p:nvSpPr>
          <p:cNvPr id="78852" name="Rectangle 1027">
            <a:extLst>
              <a:ext uri="{FF2B5EF4-FFF2-40B4-BE49-F238E27FC236}">
                <a16:creationId xmlns:a16="http://schemas.microsoft.com/office/drawing/2014/main" id="{13796B01-ADA9-7B4B-8A73-2E0EF3C30A2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CC6D8E6F-89E2-8843-A834-443A3571BE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73353C29-095F-174A-B903-148C4B8CB69F}" type="slidenum">
              <a:rPr lang="en-US" altLang="en-US" sz="1200">
                <a:latin typeface="Times" pitchFamily="2" charset="0"/>
              </a:rPr>
              <a:pPr/>
              <a:t>37</a:t>
            </a:fld>
            <a:endParaRPr lang="en-US" altLang="en-US" sz="1200">
              <a:latin typeface="Times" pitchFamily="2" charset="0"/>
            </a:endParaRPr>
          </a:p>
        </p:txBody>
      </p:sp>
      <p:sp>
        <p:nvSpPr>
          <p:cNvPr id="81923" name="Rectangle 1026">
            <a:extLst>
              <a:ext uri="{FF2B5EF4-FFF2-40B4-BE49-F238E27FC236}">
                <a16:creationId xmlns:a16="http://schemas.microsoft.com/office/drawing/2014/main" id="{AD81BEDE-7DF7-1B48-9E5E-84299AAFF80E}"/>
              </a:ext>
            </a:extLst>
          </p:cNvPr>
          <p:cNvSpPr>
            <a:spLocks noGrp="1" noRot="1" noChangeAspect="1" noChangeArrowheads="1" noTextEdit="1"/>
          </p:cNvSpPr>
          <p:nvPr>
            <p:ph type="sldImg"/>
          </p:nvPr>
        </p:nvSpPr>
        <p:spPr>
          <a:ln/>
        </p:spPr>
      </p:sp>
      <p:sp>
        <p:nvSpPr>
          <p:cNvPr id="81924" name="Rectangle 1027">
            <a:extLst>
              <a:ext uri="{FF2B5EF4-FFF2-40B4-BE49-F238E27FC236}">
                <a16:creationId xmlns:a16="http://schemas.microsoft.com/office/drawing/2014/main" id="{CF59FAB7-A557-224C-8ECF-A16EFE3F7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33404AF-A9D6-2347-828F-C3FBD2D059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97422023-B90A-1D49-8F2C-6C6D56311F14}" type="slidenum">
              <a:rPr lang="en-US" altLang="en-US" sz="1200">
                <a:latin typeface="Times" pitchFamily="2" charset="0"/>
              </a:rPr>
              <a:pPr/>
              <a:t>4</a:t>
            </a:fld>
            <a:endParaRPr lang="en-US" altLang="en-US" sz="1200">
              <a:latin typeface="Times" pitchFamily="2" charset="0"/>
            </a:endParaRPr>
          </a:p>
        </p:txBody>
      </p:sp>
      <p:sp>
        <p:nvSpPr>
          <p:cNvPr id="22531" name="Rectangle 2">
            <a:extLst>
              <a:ext uri="{FF2B5EF4-FFF2-40B4-BE49-F238E27FC236}">
                <a16:creationId xmlns:a16="http://schemas.microsoft.com/office/drawing/2014/main" id="{4D7C2FF5-6874-7747-8C4E-9F71E9E3DF5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524DEE0-3E3F-8542-A736-89C5645B7C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29878EF-3CAE-4C4F-A94E-6F3CBAB9E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0896539F-0042-8A47-BAE1-03FBAEB8E111}" type="slidenum">
              <a:rPr lang="en-US" altLang="en-US" sz="1200">
                <a:latin typeface="Times" pitchFamily="2" charset="0"/>
              </a:rPr>
              <a:pPr/>
              <a:t>6</a:t>
            </a:fld>
            <a:endParaRPr lang="en-US" altLang="en-US" sz="1200">
              <a:latin typeface="Times" pitchFamily="2" charset="0"/>
            </a:endParaRPr>
          </a:p>
        </p:txBody>
      </p:sp>
      <p:sp>
        <p:nvSpPr>
          <p:cNvPr id="24579" name="Rectangle 2">
            <a:extLst>
              <a:ext uri="{FF2B5EF4-FFF2-40B4-BE49-F238E27FC236}">
                <a16:creationId xmlns:a16="http://schemas.microsoft.com/office/drawing/2014/main" id="{CDE618A8-3717-BC4A-B87D-E0037837AFE5}"/>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B9722DA6-526A-3E42-A86A-AA5D8D3FF694}"/>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6E1536B-4C99-DA4C-B32A-BB9A48A3B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F14B1420-63B2-BD42-8625-7C1C92742E6E}" type="slidenum">
              <a:rPr lang="en-US" altLang="en-US" sz="1200">
                <a:latin typeface="Times" pitchFamily="2" charset="0"/>
              </a:rPr>
              <a:pPr/>
              <a:t>7</a:t>
            </a:fld>
            <a:endParaRPr lang="en-US" altLang="en-US" sz="1200">
              <a:latin typeface="Times" pitchFamily="2" charset="0"/>
            </a:endParaRPr>
          </a:p>
        </p:txBody>
      </p:sp>
      <p:sp>
        <p:nvSpPr>
          <p:cNvPr id="26627" name="Rectangle 2">
            <a:extLst>
              <a:ext uri="{FF2B5EF4-FFF2-40B4-BE49-F238E27FC236}">
                <a16:creationId xmlns:a16="http://schemas.microsoft.com/office/drawing/2014/main" id="{26C13992-237B-504F-8615-A0B30FED54AF}"/>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8EDEE35F-47B2-C348-8296-0F95206FCAB4}"/>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50C7E47-EC05-714A-B5D0-8A7661B553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2B7759E2-F177-FC4E-9348-0744476B2A81}" type="slidenum">
              <a:rPr lang="en-US" altLang="en-US" sz="1200">
                <a:latin typeface="Times" pitchFamily="2" charset="0"/>
              </a:rPr>
              <a:pPr/>
              <a:t>8</a:t>
            </a:fld>
            <a:endParaRPr lang="en-US" altLang="en-US" sz="1200">
              <a:latin typeface="Times" pitchFamily="2" charset="0"/>
            </a:endParaRPr>
          </a:p>
        </p:txBody>
      </p:sp>
      <p:sp>
        <p:nvSpPr>
          <p:cNvPr id="28675" name="Rectangle 2">
            <a:extLst>
              <a:ext uri="{FF2B5EF4-FFF2-40B4-BE49-F238E27FC236}">
                <a16:creationId xmlns:a16="http://schemas.microsoft.com/office/drawing/2014/main" id="{A60C13C1-7C49-1D4B-AB86-7C2ECB8F9412}"/>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3EDF69E8-675C-FB4C-8C1D-5EC0615AE35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05D951A-7232-7342-ABE0-DE112BAC57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BB9C47B7-F73F-4644-B1E2-6B05AD151C6A}" type="slidenum">
              <a:rPr lang="en-US" altLang="en-US" sz="1200">
                <a:latin typeface="Times" pitchFamily="2" charset="0"/>
              </a:rPr>
              <a:pPr/>
              <a:t>10</a:t>
            </a:fld>
            <a:endParaRPr lang="en-US" altLang="en-US" sz="1200">
              <a:latin typeface="Times" pitchFamily="2" charset="0"/>
            </a:endParaRPr>
          </a:p>
        </p:txBody>
      </p:sp>
      <p:sp>
        <p:nvSpPr>
          <p:cNvPr id="30723" name="Rectangle 2">
            <a:extLst>
              <a:ext uri="{FF2B5EF4-FFF2-40B4-BE49-F238E27FC236}">
                <a16:creationId xmlns:a16="http://schemas.microsoft.com/office/drawing/2014/main" id="{88BFCDC1-5036-BD4B-93C6-7B9CE53A0C0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85670F8-99DD-9B4C-BFEB-656B7D5154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E073D15-74FA-0D4F-B6BD-1FF238A96E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4527EDC0-6154-F04E-B04C-0FC0D4455D9F}" type="slidenum">
              <a:rPr lang="en-US" altLang="en-US" sz="1200">
                <a:latin typeface="Times" pitchFamily="2" charset="0"/>
              </a:rPr>
              <a:pPr/>
              <a:t>11</a:t>
            </a:fld>
            <a:endParaRPr lang="en-US" altLang="en-US" sz="1200">
              <a:latin typeface="Times" pitchFamily="2" charset="0"/>
            </a:endParaRPr>
          </a:p>
        </p:txBody>
      </p:sp>
      <p:sp>
        <p:nvSpPr>
          <p:cNvPr id="32771" name="Rectangle 1026">
            <a:extLst>
              <a:ext uri="{FF2B5EF4-FFF2-40B4-BE49-F238E27FC236}">
                <a16:creationId xmlns:a16="http://schemas.microsoft.com/office/drawing/2014/main" id="{9CE578D1-9677-F049-A20B-FBA988C11B39}"/>
              </a:ext>
            </a:extLst>
          </p:cNvPr>
          <p:cNvSpPr>
            <a:spLocks noGrp="1" noRot="1" noChangeAspect="1" noChangeArrowheads="1" noTextEdit="1"/>
          </p:cNvSpPr>
          <p:nvPr>
            <p:ph type="sldImg"/>
          </p:nvPr>
        </p:nvSpPr>
        <p:spPr>
          <a:solidFill>
            <a:srgbClr val="FFFFFF"/>
          </a:solidFill>
          <a:ln/>
        </p:spPr>
      </p:sp>
      <p:sp>
        <p:nvSpPr>
          <p:cNvPr id="32772" name="Rectangle 1027">
            <a:extLst>
              <a:ext uri="{FF2B5EF4-FFF2-40B4-BE49-F238E27FC236}">
                <a16:creationId xmlns:a16="http://schemas.microsoft.com/office/drawing/2014/main" id="{3A87EC72-A65B-8140-9C63-D3D4E5F5F8C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52B6C68-2DCC-8E47-BC37-58AE1F0E92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ACD34871-5AA2-4049-9B16-3C95DEDD3B3E}" type="slidenum">
              <a:rPr lang="en-US" altLang="en-US" sz="1200">
                <a:latin typeface="Times" pitchFamily="2" charset="0"/>
              </a:rPr>
              <a:pPr/>
              <a:t>15</a:t>
            </a:fld>
            <a:endParaRPr lang="en-US" altLang="en-US" sz="1200">
              <a:latin typeface="Times" pitchFamily="2" charset="0"/>
            </a:endParaRPr>
          </a:p>
        </p:txBody>
      </p:sp>
      <p:sp>
        <p:nvSpPr>
          <p:cNvPr id="38915" name="Rectangle 2">
            <a:extLst>
              <a:ext uri="{FF2B5EF4-FFF2-40B4-BE49-F238E27FC236}">
                <a16:creationId xmlns:a16="http://schemas.microsoft.com/office/drawing/2014/main" id="{08168936-C2FC-4F4B-A854-4FA33F2F4CDC}"/>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FC690756-9E6B-3541-B17F-509926647D5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98A872C4-8896-EE4A-8B79-92DEFBE71935}"/>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lgn="ctr" eaLnBrk="0" hangingPunct="0">
              <a:defRPr/>
            </a:pPr>
            <a:endParaRPr lang="en-US" sz="2400">
              <a:latin typeface="Times" pitchFamily="48" charset="0"/>
              <a:ea typeface="+mn-ea"/>
            </a:endParaRPr>
          </a:p>
        </p:txBody>
      </p:sp>
      <p:sp>
        <p:nvSpPr>
          <p:cNvPr id="5" name="Rectangle 74">
            <a:extLst>
              <a:ext uri="{FF2B5EF4-FFF2-40B4-BE49-F238E27FC236}">
                <a16:creationId xmlns:a16="http://schemas.microsoft.com/office/drawing/2014/main" id="{336D9E87-91BC-2E43-922A-D38911C24369}"/>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lgn="ctr" eaLnBrk="0" hangingPunct="0">
              <a:defRPr/>
            </a:pPr>
            <a:endParaRPr lang="en-US">
              <a:latin typeface="Arial" charset="0"/>
              <a:ea typeface="+mn-ea"/>
            </a:endParaRPr>
          </a:p>
        </p:txBody>
      </p:sp>
      <p:grpSp>
        <p:nvGrpSpPr>
          <p:cNvPr id="6" name="Group 78">
            <a:extLst>
              <a:ext uri="{FF2B5EF4-FFF2-40B4-BE49-F238E27FC236}">
                <a16:creationId xmlns:a16="http://schemas.microsoft.com/office/drawing/2014/main" id="{DDFD011E-4647-CF44-8242-BA83D9D5E4DA}"/>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A9FF9F0F-F0D9-184C-B4AC-1E1C38D2558B}"/>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lgn="ctr" eaLnBrk="0" hangingPunct="0">
                <a:defRPr/>
              </a:pPr>
              <a:endParaRPr lang="en-US">
                <a:latin typeface="Arial" charset="0"/>
                <a:ea typeface="+mn-ea"/>
              </a:endParaRPr>
            </a:p>
          </p:txBody>
        </p:sp>
        <p:sp>
          <p:nvSpPr>
            <p:cNvPr id="8" name="Line 76">
              <a:extLst>
                <a:ext uri="{FF2B5EF4-FFF2-40B4-BE49-F238E27FC236}">
                  <a16:creationId xmlns:a16="http://schemas.microsoft.com/office/drawing/2014/main" id="{138764E5-3EC0-FB4D-840B-F80982CBFF01}"/>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lgn="ctr" eaLnBrk="0" hangingPunct="0">
                <a:defRPr/>
              </a:pPr>
              <a:endParaRPr lang="en-US">
                <a:latin typeface="Arial" charset="0"/>
                <a:ea typeface="+mn-ea"/>
              </a:endParaRPr>
            </a:p>
          </p:txBody>
        </p:sp>
        <p:sp>
          <p:nvSpPr>
            <p:cNvPr id="9" name="Oval 77">
              <a:extLst>
                <a:ext uri="{FF2B5EF4-FFF2-40B4-BE49-F238E27FC236}">
                  <a16:creationId xmlns:a16="http://schemas.microsoft.com/office/drawing/2014/main" id="{6E50EB0D-75D7-1043-95C1-2B16FDEB1B4E}"/>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lgn="ctr" eaLnBrk="0" hangingPunct="0">
                <a:defRPr/>
              </a:pPr>
              <a:endParaRPr lang="en-US">
                <a:latin typeface="Arial" charset="0"/>
                <a:ea typeface="+mn-ea"/>
              </a:endParaRPr>
            </a:p>
          </p:txBody>
        </p:sp>
      </p:grpSp>
      <p:grpSp>
        <p:nvGrpSpPr>
          <p:cNvPr id="10" name="Group 79">
            <a:extLst>
              <a:ext uri="{FF2B5EF4-FFF2-40B4-BE49-F238E27FC236}">
                <a16:creationId xmlns:a16="http://schemas.microsoft.com/office/drawing/2014/main" id="{9CB22A82-AE0B-7845-A24F-E9B73FF076D7}"/>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E537BA45-7A7F-7645-A91B-0767B3755CF0}"/>
                </a:ext>
              </a:extLst>
            </p:cNvPr>
            <p:cNvSpPr>
              <a:spLocks noChangeShapeType="1"/>
            </p:cNvSpPr>
            <p:nvPr userDrawn="1"/>
          </p:nvSpPr>
          <p:spPr bwMode="auto">
            <a:xfrm>
              <a:off x="242" y="1153"/>
              <a:ext cx="3984" cy="0"/>
            </a:xfrm>
            <a:prstGeom prst="line">
              <a:avLst/>
            </a:prstGeom>
            <a:noFill/>
            <a:ln w="12700">
              <a:solidFill>
                <a:schemeClr val="hlink"/>
              </a:solidFill>
              <a:round/>
              <a:headEnd/>
              <a:tailEnd/>
            </a:ln>
            <a:effectLst/>
          </p:spPr>
          <p:txBody>
            <a:bodyPr wrap="none" anchor="ctr"/>
            <a:lstStyle/>
            <a:p>
              <a:pPr algn="ctr" eaLnBrk="0" hangingPunct="0">
                <a:defRPr/>
              </a:pPr>
              <a:endParaRPr lang="en-US">
                <a:latin typeface="Arial" charset="0"/>
                <a:ea typeface="+mn-ea"/>
              </a:endParaRPr>
            </a:p>
          </p:txBody>
        </p:sp>
        <p:sp>
          <p:nvSpPr>
            <p:cNvPr id="12" name="Line 81">
              <a:extLst>
                <a:ext uri="{FF2B5EF4-FFF2-40B4-BE49-F238E27FC236}">
                  <a16:creationId xmlns:a16="http://schemas.microsoft.com/office/drawing/2014/main" id="{09473B73-8F9E-2E48-9640-5AFFF4249800}"/>
                </a:ext>
              </a:extLst>
            </p:cNvPr>
            <p:cNvSpPr>
              <a:spLocks noChangeShapeType="1"/>
            </p:cNvSpPr>
            <p:nvPr userDrawn="1"/>
          </p:nvSpPr>
          <p:spPr bwMode="auto">
            <a:xfrm>
              <a:off x="385" y="961"/>
              <a:ext cx="0" cy="1632"/>
            </a:xfrm>
            <a:prstGeom prst="line">
              <a:avLst/>
            </a:prstGeom>
            <a:noFill/>
            <a:ln w="12700">
              <a:solidFill>
                <a:schemeClr val="hlink"/>
              </a:solidFill>
              <a:round/>
              <a:headEnd/>
              <a:tailEnd/>
            </a:ln>
            <a:effectLst/>
          </p:spPr>
          <p:txBody>
            <a:bodyPr wrap="none" anchor="ctr"/>
            <a:lstStyle/>
            <a:p>
              <a:pPr algn="ctr" eaLnBrk="0" hangingPunct="0">
                <a:defRPr/>
              </a:pPr>
              <a:endParaRPr lang="en-US">
                <a:latin typeface="Arial" charset="0"/>
                <a:ea typeface="+mn-ea"/>
              </a:endParaRPr>
            </a:p>
          </p:txBody>
        </p:sp>
        <p:sp>
          <p:nvSpPr>
            <p:cNvPr id="13" name="Oval 82">
              <a:extLst>
                <a:ext uri="{FF2B5EF4-FFF2-40B4-BE49-F238E27FC236}">
                  <a16:creationId xmlns:a16="http://schemas.microsoft.com/office/drawing/2014/main" id="{13567A98-A793-1E45-B0F3-521FE1DD28FD}"/>
                </a:ext>
              </a:extLst>
            </p:cNvPr>
            <p:cNvSpPr>
              <a:spLocks noChangeArrowheads="1"/>
            </p:cNvSpPr>
            <p:nvPr userDrawn="1"/>
          </p:nvSpPr>
          <p:spPr bwMode="auto">
            <a:xfrm>
              <a:off x="337" y="1105"/>
              <a:ext cx="96" cy="96"/>
            </a:xfrm>
            <a:prstGeom prst="ellipse">
              <a:avLst/>
            </a:prstGeom>
            <a:noFill/>
            <a:ln w="9525">
              <a:solidFill>
                <a:schemeClr val="hlink"/>
              </a:solidFill>
              <a:round/>
              <a:headEnd/>
              <a:tailEnd/>
            </a:ln>
            <a:effectLst/>
          </p:spPr>
          <p:txBody>
            <a:bodyPr wrap="none" anchor="ctr"/>
            <a:lstStyle/>
            <a:p>
              <a:pPr algn="ctr" eaLnBrk="0" hangingPunct="0">
                <a:defRPr/>
              </a:pPr>
              <a:endParaRPr lang="en-US">
                <a:latin typeface="Arial" charset="0"/>
                <a:ea typeface="+mn-ea"/>
              </a:endParaRPr>
            </a:p>
          </p:txBody>
        </p:sp>
      </p:grpSp>
      <p:sp>
        <p:nvSpPr>
          <p:cNvPr id="14" name="Text Box 83">
            <a:extLst>
              <a:ext uri="{FF2B5EF4-FFF2-40B4-BE49-F238E27FC236}">
                <a16:creationId xmlns:a16="http://schemas.microsoft.com/office/drawing/2014/main" id="{9BBC2545-0E37-734D-81D0-736243470C72}"/>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a:t>AP Biology</a:t>
            </a:r>
            <a:endParaRPr lang="en-US" altLang="en-US" sz="2400">
              <a:latin typeface="Times" pitchFamily="2"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48" charset="2"/>
              <a:buNone/>
              <a:defRPr/>
            </a:lvl1pPr>
          </a:lstStyle>
          <a:p>
            <a:r>
              <a:rPr lang="en-US"/>
              <a:t>Click to edit Master subtitle style</a:t>
            </a:r>
          </a:p>
        </p:txBody>
      </p:sp>
      <p:sp>
        <p:nvSpPr>
          <p:cNvPr id="15" name="Rectangle 69">
            <a:extLst>
              <a:ext uri="{FF2B5EF4-FFF2-40B4-BE49-F238E27FC236}">
                <a16:creationId xmlns:a16="http://schemas.microsoft.com/office/drawing/2014/main" id="{BD5D52F1-155C-A545-B917-57B065292499}"/>
              </a:ext>
            </a:extLst>
          </p:cNvPr>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atin typeface="Arial" charset="0"/>
                <a:ea typeface="+mn-ea"/>
              </a:defRPr>
            </a:lvl1pPr>
          </a:lstStyle>
          <a:p>
            <a:pPr>
              <a:defRPr/>
            </a:pPr>
            <a:r>
              <a:rPr lang="en-US"/>
              <a:t>2007-2008</a:t>
            </a:r>
          </a:p>
        </p:txBody>
      </p:sp>
    </p:spTree>
    <p:extLst>
      <p:ext uri="{BB962C8B-B14F-4D97-AF65-F5344CB8AC3E}">
        <p14:creationId xmlns:p14="http://schemas.microsoft.com/office/powerpoint/2010/main" val="360029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B0762D1C-2023-AB4D-91A7-F1427EDDF79F}"/>
              </a:ext>
            </a:extLst>
          </p:cNvPr>
          <p:cNvSpPr>
            <a:spLocks noGrp="1" noChangeArrowheads="1"/>
          </p:cNvSpPr>
          <p:nvPr>
            <p:ph type="sldNum" sz="quarter" idx="10"/>
          </p:nvPr>
        </p:nvSpPr>
        <p:spPr>
          <a:ln/>
        </p:spPr>
        <p:txBody>
          <a:bodyPr/>
          <a:lstStyle>
            <a:lvl1pPr>
              <a:defRPr/>
            </a:lvl1pPr>
          </a:lstStyle>
          <a:p>
            <a:fld id="{EF0164A7-2AAF-DD42-A723-900454911928}"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17298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750DD3B6-B39C-A847-873D-3B9DDA6F79EF}"/>
              </a:ext>
            </a:extLst>
          </p:cNvPr>
          <p:cNvSpPr>
            <a:spLocks noGrp="1" noChangeArrowheads="1"/>
          </p:cNvSpPr>
          <p:nvPr>
            <p:ph type="sldNum" sz="quarter" idx="10"/>
          </p:nvPr>
        </p:nvSpPr>
        <p:spPr>
          <a:ln/>
        </p:spPr>
        <p:txBody>
          <a:bodyPr/>
          <a:lstStyle>
            <a:lvl1pPr>
              <a:defRPr/>
            </a:lvl1pPr>
          </a:lstStyle>
          <a:p>
            <a:fld id="{E444582E-1003-F040-BBA8-1A94D1CDC168}"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7917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2DF95E50-DF0E-804C-8128-39B532A62805}"/>
              </a:ext>
            </a:extLst>
          </p:cNvPr>
          <p:cNvSpPr>
            <a:spLocks noGrp="1" noChangeArrowheads="1"/>
          </p:cNvSpPr>
          <p:nvPr>
            <p:ph type="sldNum" sz="quarter" idx="10"/>
          </p:nvPr>
        </p:nvSpPr>
        <p:spPr>
          <a:ln/>
        </p:spPr>
        <p:txBody>
          <a:bodyPr/>
          <a:lstStyle>
            <a:lvl1pPr>
              <a:defRPr/>
            </a:lvl1pPr>
          </a:lstStyle>
          <a:p>
            <a:fld id="{7A51F35F-FB5B-F049-B5F3-13549787EF7B}"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78798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4F0A6EDC-C221-DF42-82DF-DABA060ACCB3}"/>
              </a:ext>
            </a:extLst>
          </p:cNvPr>
          <p:cNvSpPr>
            <a:spLocks noGrp="1" noChangeArrowheads="1"/>
          </p:cNvSpPr>
          <p:nvPr>
            <p:ph type="sldNum" sz="quarter" idx="10"/>
          </p:nvPr>
        </p:nvSpPr>
        <p:spPr>
          <a:ln/>
        </p:spPr>
        <p:txBody>
          <a:bodyPr/>
          <a:lstStyle>
            <a:lvl1pPr>
              <a:defRPr/>
            </a:lvl1pPr>
          </a:lstStyle>
          <a:p>
            <a:fld id="{8B58A413-9FAF-F549-9A27-58C3BBBE689C}"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27075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67115E00-C5AC-4D43-A636-04D96C524837}"/>
              </a:ext>
            </a:extLst>
          </p:cNvPr>
          <p:cNvSpPr>
            <a:spLocks noGrp="1" noChangeArrowheads="1"/>
          </p:cNvSpPr>
          <p:nvPr>
            <p:ph type="sldNum" sz="quarter" idx="10"/>
          </p:nvPr>
        </p:nvSpPr>
        <p:spPr>
          <a:ln/>
        </p:spPr>
        <p:txBody>
          <a:bodyPr/>
          <a:lstStyle>
            <a:lvl1pPr>
              <a:defRPr/>
            </a:lvl1pPr>
          </a:lstStyle>
          <a:p>
            <a:fld id="{1D84B597-B306-CE4E-ABAC-A651C2FA7927}"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55246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C6ACF6B5-AB9F-594D-BF41-CD2CA078E6C2}"/>
              </a:ext>
            </a:extLst>
          </p:cNvPr>
          <p:cNvSpPr>
            <a:spLocks noGrp="1" noChangeArrowheads="1"/>
          </p:cNvSpPr>
          <p:nvPr>
            <p:ph type="sldNum" sz="quarter" idx="10"/>
          </p:nvPr>
        </p:nvSpPr>
        <p:spPr>
          <a:ln/>
        </p:spPr>
        <p:txBody>
          <a:bodyPr/>
          <a:lstStyle>
            <a:lvl1pPr>
              <a:defRPr/>
            </a:lvl1pPr>
          </a:lstStyle>
          <a:p>
            <a:fld id="{C6FDBA98-DA2B-494B-B01D-C1C03D9EC5AC}"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46928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ADA2A6F2-3270-CE45-B719-2CA339F242E9}"/>
              </a:ext>
            </a:extLst>
          </p:cNvPr>
          <p:cNvSpPr>
            <a:spLocks noGrp="1" noChangeArrowheads="1"/>
          </p:cNvSpPr>
          <p:nvPr>
            <p:ph type="sldNum" sz="quarter" idx="10"/>
          </p:nvPr>
        </p:nvSpPr>
        <p:spPr>
          <a:ln/>
        </p:spPr>
        <p:txBody>
          <a:bodyPr/>
          <a:lstStyle>
            <a:lvl1pPr>
              <a:defRPr/>
            </a:lvl1pPr>
          </a:lstStyle>
          <a:p>
            <a:fld id="{67E422C5-197F-A346-AE34-BCE114713BAE}"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48640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3E484C99-6B8E-AB45-AD0F-CFC8E72A415F}"/>
              </a:ext>
            </a:extLst>
          </p:cNvPr>
          <p:cNvSpPr>
            <a:spLocks noGrp="1" noChangeArrowheads="1"/>
          </p:cNvSpPr>
          <p:nvPr>
            <p:ph type="sldNum" sz="quarter" idx="10"/>
          </p:nvPr>
        </p:nvSpPr>
        <p:spPr>
          <a:ln/>
        </p:spPr>
        <p:txBody>
          <a:bodyPr/>
          <a:lstStyle>
            <a:lvl1pPr>
              <a:defRPr/>
            </a:lvl1pPr>
          </a:lstStyle>
          <a:p>
            <a:fld id="{915F6643-3ECE-0C47-8AA4-F50C53740CB2}"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59716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80B80876-765F-4F48-93E2-5C50676D81A9}"/>
              </a:ext>
            </a:extLst>
          </p:cNvPr>
          <p:cNvSpPr>
            <a:spLocks noGrp="1" noChangeArrowheads="1"/>
          </p:cNvSpPr>
          <p:nvPr>
            <p:ph type="sldNum" sz="quarter" idx="10"/>
          </p:nvPr>
        </p:nvSpPr>
        <p:spPr>
          <a:ln/>
        </p:spPr>
        <p:txBody>
          <a:bodyPr/>
          <a:lstStyle>
            <a:lvl1pPr>
              <a:defRPr/>
            </a:lvl1pPr>
          </a:lstStyle>
          <a:p>
            <a:fld id="{5B4E2C47-2CFC-8249-A135-29A939093265}"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5658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68778D2B-56DC-2545-A276-F9F54F269424}"/>
              </a:ext>
            </a:extLst>
          </p:cNvPr>
          <p:cNvSpPr>
            <a:spLocks noGrp="1" noChangeArrowheads="1"/>
          </p:cNvSpPr>
          <p:nvPr>
            <p:ph type="sldNum" sz="quarter" idx="10"/>
          </p:nvPr>
        </p:nvSpPr>
        <p:spPr>
          <a:ln/>
        </p:spPr>
        <p:txBody>
          <a:bodyPr/>
          <a:lstStyle>
            <a:lvl1pPr>
              <a:defRPr/>
            </a:lvl1pPr>
          </a:lstStyle>
          <a:p>
            <a:fld id="{D5E34501-EE0C-E845-92A3-8E50CA22576E}"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88704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a:extLst>
              <a:ext uri="{FF2B5EF4-FFF2-40B4-BE49-F238E27FC236}">
                <a16:creationId xmlns:a16="http://schemas.microsoft.com/office/drawing/2014/main" id="{562BCEB6-9BA5-D24B-A407-61D210ABC848}"/>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64" descr="Rectangle: Click to edit Master text styles&#10;Second level&#10;Third level&#10;Fourth level&#10;Fifth level">
            <a:extLst>
              <a:ext uri="{FF2B5EF4-FFF2-40B4-BE49-F238E27FC236}">
                <a16:creationId xmlns:a16="http://schemas.microsoft.com/office/drawing/2014/main" id="{6D1EC202-4238-1646-82CC-42BDFE0E5A54}"/>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60F35EDA-102F-9D4A-86E0-26371CAA416F}"/>
              </a:ext>
            </a:extLst>
          </p:cNvPr>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fld id="{81127C0F-056C-234A-BA58-214A80A9E5BA}" type="slidenum">
              <a:rPr lang="en-US" altLang="en-US"/>
              <a:pPr/>
              <a:t>‹#›</a:t>
            </a:fld>
            <a:endParaRPr lang="en-US" altLang="en-US">
              <a:solidFill>
                <a:schemeClr val="hlink"/>
              </a:solidFill>
            </a:endParaRPr>
          </a:p>
        </p:txBody>
      </p:sp>
      <p:sp>
        <p:nvSpPr>
          <p:cNvPr id="3147" name="Line 75">
            <a:extLst>
              <a:ext uri="{FF2B5EF4-FFF2-40B4-BE49-F238E27FC236}">
                <a16:creationId xmlns:a16="http://schemas.microsoft.com/office/drawing/2014/main" id="{29C7AFAD-042A-2148-A307-2F2CB7F18EE4}"/>
              </a:ext>
            </a:extLst>
          </p:cNvPr>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lgn="ctr" eaLnBrk="0" hangingPunct="0">
              <a:defRPr/>
            </a:pPr>
            <a:endParaRPr lang="en-US">
              <a:latin typeface="Arial" charset="0"/>
              <a:ea typeface="+mn-ea"/>
            </a:endParaRPr>
          </a:p>
        </p:txBody>
      </p:sp>
      <p:sp>
        <p:nvSpPr>
          <p:cNvPr id="3148" name="Line 76">
            <a:extLst>
              <a:ext uri="{FF2B5EF4-FFF2-40B4-BE49-F238E27FC236}">
                <a16:creationId xmlns:a16="http://schemas.microsoft.com/office/drawing/2014/main" id="{5B669DCF-FCE9-D64F-AC61-F68CCE823570}"/>
              </a:ext>
            </a:extLst>
          </p:cNvPr>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lgn="ctr" eaLnBrk="0" hangingPunct="0">
              <a:defRPr/>
            </a:pPr>
            <a:endParaRPr lang="en-US">
              <a:latin typeface="Arial" charset="0"/>
              <a:ea typeface="+mn-ea"/>
            </a:endParaRPr>
          </a:p>
        </p:txBody>
      </p:sp>
      <p:sp>
        <p:nvSpPr>
          <p:cNvPr id="3149" name="Oval 77">
            <a:extLst>
              <a:ext uri="{FF2B5EF4-FFF2-40B4-BE49-F238E27FC236}">
                <a16:creationId xmlns:a16="http://schemas.microsoft.com/office/drawing/2014/main" id="{B41AC84D-4835-424E-B518-D6D267A82085}"/>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lgn="ctr" eaLnBrk="0" hangingPunct="0">
              <a:defRPr/>
            </a:pPr>
            <a:endParaRPr lang="en-US">
              <a:latin typeface="Arial" charset="0"/>
              <a:ea typeface="+mn-ea"/>
            </a:endParaRPr>
          </a:p>
        </p:txBody>
      </p:sp>
      <p:sp>
        <p:nvSpPr>
          <p:cNvPr id="3150" name="Rectangle 78">
            <a:extLst>
              <a:ext uri="{FF2B5EF4-FFF2-40B4-BE49-F238E27FC236}">
                <a16:creationId xmlns:a16="http://schemas.microsoft.com/office/drawing/2014/main" id="{BC89B555-0D95-2E46-BED6-065527EC91CA}"/>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lgn="ctr" eaLnBrk="0" hangingPunct="0">
              <a:defRPr/>
            </a:pPr>
            <a:endParaRPr lang="en-US" sz="2400">
              <a:latin typeface="Times" pitchFamily="48" charset="0"/>
              <a:ea typeface="+mn-ea"/>
            </a:endParaRPr>
          </a:p>
        </p:txBody>
      </p:sp>
      <p:sp>
        <p:nvSpPr>
          <p:cNvPr id="3151" name="Rectangle 79">
            <a:extLst>
              <a:ext uri="{FF2B5EF4-FFF2-40B4-BE49-F238E27FC236}">
                <a16:creationId xmlns:a16="http://schemas.microsoft.com/office/drawing/2014/main" id="{A39DD20D-9A89-7245-A575-ED793CB76449}"/>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lgn="ctr" eaLnBrk="0" hangingPunct="0">
              <a:defRPr/>
            </a:pPr>
            <a:endParaRPr lang="en-US">
              <a:latin typeface="Arial" charset="0"/>
              <a:ea typeface="+mn-ea"/>
            </a:endParaRPr>
          </a:p>
        </p:txBody>
      </p:sp>
      <p:sp>
        <p:nvSpPr>
          <p:cNvPr id="3153" name="Text Box 81">
            <a:extLst>
              <a:ext uri="{FF2B5EF4-FFF2-40B4-BE49-F238E27FC236}">
                <a16:creationId xmlns:a16="http://schemas.microsoft.com/office/drawing/2014/main" id="{7A76A10B-3D3B-384E-A259-7A6D650DF78E}"/>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a:t>AP Biology</a:t>
            </a:r>
            <a:endParaRPr lang="en-US" altLang="en-US" sz="2400">
              <a:latin typeface="Times" pitchFamily="2" charset="0"/>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b="1">
          <a:solidFill>
            <a:schemeClr val="tx2"/>
          </a:solidFill>
          <a:latin typeface="+mj-lt"/>
          <a:ea typeface="ＭＳ Ｐゴシック" panose="020B0600070205080204"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2pPr>
      <a:lvl3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3pPr>
      <a:lvl4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4pPr>
      <a:lvl5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7.bin"/><Relationship Id="rId5" Type="http://schemas.openxmlformats.org/officeDocument/2006/relationships/audio" Target="../media/audio8.bin"/><Relationship Id="rId4" Type="http://schemas.openxmlformats.org/officeDocument/2006/relationships/audio" Target="../media/audio3.bin"/></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3.bin"/><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audio" Target="../media/audio1.bin"/><Relationship Id="rId4" Type="http://schemas.openxmlformats.org/officeDocument/2006/relationships/audio" Target="../media/audio8.bin"/></Relationships>
</file>

<file path=ppt/slides/_rels/slide14.xml.rels><?xml version="1.0" encoding="UTF-8" standalone="yes"?>
<Relationships xmlns="http://schemas.openxmlformats.org/package/2006/relationships"><Relationship Id="rId3" Type="http://schemas.openxmlformats.org/officeDocument/2006/relationships/audio" Target="../media/audio3.bin"/><Relationship Id="rId7" Type="http://schemas.openxmlformats.org/officeDocument/2006/relationships/image" Target="../media/image17.png"/><Relationship Id="rId2" Type="http://schemas.openxmlformats.org/officeDocument/2006/relationships/audio" Target="../media/audio7.bin"/><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audio" Target="../media/audio6.bin"/><Relationship Id="rId4" Type="http://schemas.openxmlformats.org/officeDocument/2006/relationships/audio" Target="../media/audio4.bin"/></Relationships>
</file>

<file path=ppt/slides/_rels/slide15.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audio" Target="../media/audio1.bin"/><Relationship Id="rId4" Type="http://schemas.openxmlformats.org/officeDocument/2006/relationships/audio" Target="../media/audio3.bin"/></Relationships>
</file>

<file path=ppt/slides/_rels/slide16.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audio" Target="../media/audio2.bin"/><Relationship Id="rId4" Type="http://schemas.openxmlformats.org/officeDocument/2006/relationships/audio" Target="../media/audio3.bin"/></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1.bin"/><Relationship Id="rId4" Type="http://schemas.openxmlformats.org/officeDocument/2006/relationships/audio" Target="../media/audio3.bin"/></Relationships>
</file>

<file path=ppt/slides/_rels/slide1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audio" Target="../media/audio2.bin"/><Relationship Id="rId7" Type="http://schemas.openxmlformats.org/officeDocument/2006/relationships/audio" Target="../media/audio7.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1.bin"/><Relationship Id="rId4" Type="http://schemas.openxmlformats.org/officeDocument/2006/relationships/audio" Target="../media/audio6.bin"/></Relationships>
</file>

<file path=ppt/slides/_rels/slide1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audio" Target="../media/audio3.bin"/></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3.bin"/></Relationships>
</file>

<file path=ppt/slides/_rels/slide2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24.jpeg"/><Relationship Id="rId4" Type="http://schemas.openxmlformats.org/officeDocument/2006/relationships/audio" Target="../media/audio1.bin"/></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audio" Target="../media/audio3.bin"/><Relationship Id="rId7" Type="http://schemas.openxmlformats.org/officeDocument/2006/relationships/audio" Target="../media/audio7.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audio" Target="../media/audio8.bin"/><Relationship Id="rId5" Type="http://schemas.openxmlformats.org/officeDocument/2006/relationships/audio" Target="../media/audio2.bin"/><Relationship Id="rId4" Type="http://schemas.openxmlformats.org/officeDocument/2006/relationships/audio" Target="../media/audio4.bin"/></Relationships>
</file>

<file path=ppt/slides/_rels/slide2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audio" Target="../media/audio3.bin"/></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audio" Target="../media/audio2.bin"/><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audio" Target="../media/audio1.bin"/><Relationship Id="rId4" Type="http://schemas.openxmlformats.org/officeDocument/2006/relationships/audio" Target="../media/audio3.bin"/><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audio" Target="../media/audio5.bin"/><Relationship Id="rId4" Type="http://schemas.openxmlformats.org/officeDocument/2006/relationships/audio" Target="../media/audio3.bin"/></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2.bin"/><Relationship Id="rId7" Type="http://schemas.openxmlformats.org/officeDocument/2006/relationships/audio" Target="../media/audio1.bin"/><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6.bin"/><Relationship Id="rId4" Type="http://schemas.openxmlformats.org/officeDocument/2006/relationships/audio" Target="../media/audio3.bin"/></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audio" Target="../media/audio6.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4.bin"/><Relationship Id="rId4" Type="http://schemas.openxmlformats.org/officeDocument/2006/relationships/audio" Target="../media/audio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6.bin"/><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2.bin"/><Relationship Id="rId5" Type="http://schemas.openxmlformats.org/officeDocument/2006/relationships/audio" Target="../media/audio3.bin"/><Relationship Id="rId4" Type="http://schemas.openxmlformats.org/officeDocument/2006/relationships/audio" Target="../media/audio7.bin"/></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6.bin"/><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2.bin"/><Relationship Id="rId5" Type="http://schemas.openxmlformats.org/officeDocument/2006/relationships/audio" Target="../media/audio3.bin"/><Relationship Id="rId4" Type="http://schemas.openxmlformats.org/officeDocument/2006/relationships/audio" Target="../media/audio7.bin"/></Relationships>
</file>

<file path=ppt/slides/_rels/slide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audio" Target="../media/audio8.bin"/><Relationship Id="rId4" Type="http://schemas.openxmlformats.org/officeDocument/2006/relationships/audio" Target="../media/audio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a:extLst>
              <a:ext uri="{FF2B5EF4-FFF2-40B4-BE49-F238E27FC236}">
                <a16:creationId xmlns:a16="http://schemas.microsoft.com/office/drawing/2014/main" id="{523CE7B5-6DB1-344B-B3CC-6E0F54B59B02}"/>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2007-2008</a:t>
            </a:r>
            <a:endParaRPr lang="en-US" altLang="en-US" sz="1400" b="0"/>
          </a:p>
        </p:txBody>
      </p:sp>
      <p:sp>
        <p:nvSpPr>
          <p:cNvPr id="15363" name="Rectangle 3">
            <a:extLst>
              <a:ext uri="{FF2B5EF4-FFF2-40B4-BE49-F238E27FC236}">
                <a16:creationId xmlns:a16="http://schemas.microsoft.com/office/drawing/2014/main" id="{B818888E-78D5-F44D-8629-A565C2112B5A}"/>
              </a:ext>
            </a:extLst>
          </p:cNvPr>
          <p:cNvSpPr>
            <a:spLocks noChangeArrowheads="1"/>
          </p:cNvSpPr>
          <p:nvPr/>
        </p:nvSpPr>
        <p:spPr bwMode="auto">
          <a:xfrm>
            <a:off x="1981200" y="3124200"/>
            <a:ext cx="4756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a:solidFill>
                  <a:schemeClr val="tx2"/>
                </a:solidFill>
              </a:rPr>
              <a:t>Meiosis &amp;</a:t>
            </a:r>
          </a:p>
          <a:p>
            <a:pPr algn="ctr"/>
            <a:r>
              <a:rPr lang="en-US" altLang="en-US" sz="3600" b="1">
                <a:solidFill>
                  <a:schemeClr val="tx2"/>
                </a:solidFill>
              </a:rPr>
              <a:t>Sexual Reproduction</a:t>
            </a:r>
          </a:p>
        </p:txBody>
      </p:sp>
      <p:pic>
        <p:nvPicPr>
          <p:cNvPr id="15364" name="Picture 4">
            <a:extLst>
              <a:ext uri="{FF2B5EF4-FFF2-40B4-BE49-F238E27FC236}">
                <a16:creationId xmlns:a16="http://schemas.microsoft.com/office/drawing/2014/main" id="{D47D0C7F-C9B7-FC40-84FD-5D1172A0A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
            <a:ext cx="383698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a:extLst>
              <a:ext uri="{FF2B5EF4-FFF2-40B4-BE49-F238E27FC236}">
                <a16:creationId xmlns:a16="http://schemas.microsoft.com/office/drawing/2014/main" id="{022E25D4-F87F-B24B-9C6A-2434E26F5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572000"/>
            <a:ext cx="3124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meiomove">
            <a:extLst>
              <a:ext uri="{FF2B5EF4-FFF2-40B4-BE49-F238E27FC236}">
                <a16:creationId xmlns:a16="http://schemas.microsoft.com/office/drawing/2014/main" id="{547AABB0-E440-EB40-A621-29BCE9651B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4800600"/>
            <a:ext cx="1954212"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a:extLst>
              <a:ext uri="{FF2B5EF4-FFF2-40B4-BE49-F238E27FC236}">
                <a16:creationId xmlns:a16="http://schemas.microsoft.com/office/drawing/2014/main" id="{83C5921D-5E26-BE4C-9ED8-22FF289F13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33400"/>
            <a:ext cx="23622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73" name="Picture 9">
            <a:extLst>
              <a:ext uri="{FF2B5EF4-FFF2-40B4-BE49-F238E27FC236}">
                <a16:creationId xmlns:a16="http://schemas.microsoft.com/office/drawing/2014/main" id="{03C4A6D9-89D6-684F-A122-B32CF8392C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13" y="2132013"/>
            <a:ext cx="1182687" cy="1219200"/>
          </a:xfrm>
          <a:prstGeom prst="rect">
            <a:avLst/>
          </a:prstGeom>
          <a:noFill/>
          <a:ln w="9525">
            <a:solidFill>
              <a:srgbClr val="050500"/>
            </a:solidFill>
            <a:miter lim="800000"/>
            <a:headEnd/>
            <a:tailEnd/>
          </a:ln>
          <a:effectLst>
            <a:outerShdw dist="35921" dir="2700000" algn="ctr" rotWithShape="0">
              <a:srgbClr val="050500">
                <a:alpha val="75000"/>
              </a:srgbClr>
            </a:outerShdw>
          </a:effectLst>
          <a:extLst>
            <a:ext uri="{909E8E84-426E-40DD-AFC4-6F175D3DCCD1}">
              <a14:hiddenFill xmlns:a14="http://schemas.microsoft.com/office/drawing/2010/main">
                <a:solidFill>
                  <a:srgbClr val="FFFFFF"/>
                </a:solidFill>
              </a14:hiddenFill>
            </a:ext>
          </a:extLst>
        </p:spPr>
      </p:pic>
      <p:pic>
        <p:nvPicPr>
          <p:cNvPr id="369676" name="Picture 12" descr="01-03bx1-ReproBeetles">
            <a:extLst>
              <a:ext uri="{FF2B5EF4-FFF2-40B4-BE49-F238E27FC236}">
                <a16:creationId xmlns:a16="http://schemas.microsoft.com/office/drawing/2014/main" id="{F557CA18-3FDE-3D4A-A319-9565F961CD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8105" r="5400"/>
          <a:stretch>
            <a:fillRect/>
          </a:stretch>
        </p:blipFill>
        <p:spPr bwMode="auto">
          <a:xfrm>
            <a:off x="2400300" y="4749800"/>
            <a:ext cx="3033713" cy="1962150"/>
          </a:xfrm>
          <a:prstGeom prst="rect">
            <a:avLst/>
          </a:prstGeom>
          <a:noFill/>
          <a:ln>
            <a:noFill/>
          </a:ln>
          <a:effectLst>
            <a:outerShdw dist="35921" dir="2700000" algn="ctr" rotWithShape="0">
              <a:srgbClr val="0505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6" name="AutoShape 4">
            <a:extLst>
              <a:ext uri="{FF2B5EF4-FFF2-40B4-BE49-F238E27FC236}">
                <a16:creationId xmlns:a16="http://schemas.microsoft.com/office/drawing/2014/main" id="{42BA163C-771B-4347-9DC1-C5E81AEFF326}"/>
              </a:ext>
            </a:extLst>
          </p:cNvPr>
          <p:cNvSpPr>
            <a:spLocks noChangeArrowheads="1"/>
          </p:cNvSpPr>
          <p:nvPr/>
        </p:nvSpPr>
        <p:spPr bwMode="auto">
          <a:xfrm>
            <a:off x="6781800" y="3835400"/>
            <a:ext cx="685800" cy="304800"/>
          </a:xfrm>
          <a:prstGeom prst="rightArrow">
            <a:avLst>
              <a:gd name="adj1" fmla="val 50000"/>
              <a:gd name="adj2" fmla="val 56250"/>
            </a:avLst>
          </a:prstGeom>
          <a:solidFill>
            <a:schemeClr val="tx2"/>
          </a:solidFill>
          <a:ln w="9525">
            <a:solidFill>
              <a:schemeClr val="tx2"/>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9699" name="Rectangle 5">
            <a:extLst>
              <a:ext uri="{FF2B5EF4-FFF2-40B4-BE49-F238E27FC236}">
                <a16:creationId xmlns:a16="http://schemas.microsoft.com/office/drawing/2014/main" id="{20C8D028-B0DF-1748-8F21-4509637734D6}"/>
              </a:ext>
            </a:extLst>
          </p:cNvPr>
          <p:cNvSpPr>
            <a:spLocks noGrp="1" noChangeArrowheads="1"/>
          </p:cNvSpPr>
          <p:nvPr>
            <p:ph type="title"/>
          </p:nvPr>
        </p:nvSpPr>
        <p:spPr>
          <a:xfrm>
            <a:off x="609600" y="635000"/>
            <a:ext cx="7772400" cy="762000"/>
          </a:xfrm>
        </p:spPr>
        <p:txBody>
          <a:bodyPr/>
          <a:lstStyle/>
          <a:p>
            <a:pPr eaLnBrk="1" hangingPunct="1"/>
            <a:r>
              <a:rPr lang="en-US" altLang="en-US"/>
              <a:t>How do we make sperm &amp; eggs?</a:t>
            </a:r>
          </a:p>
        </p:txBody>
      </p:sp>
      <p:sp>
        <p:nvSpPr>
          <p:cNvPr id="489478" name="Rectangle 6" descr="Rectangle: Click to edit Master text styles&#10;Second level&#10;Third level&#10;Fourth level&#10;Fifth level">
            <a:extLst>
              <a:ext uri="{FF2B5EF4-FFF2-40B4-BE49-F238E27FC236}">
                <a16:creationId xmlns:a16="http://schemas.microsoft.com/office/drawing/2014/main" id="{B0CFE45E-2D6D-0E42-A64D-43E6E5D33E47}"/>
              </a:ext>
            </a:extLst>
          </p:cNvPr>
          <p:cNvSpPr>
            <a:spLocks noGrp="1" noChangeArrowheads="1"/>
          </p:cNvSpPr>
          <p:nvPr>
            <p:ph type="body" idx="1"/>
          </p:nvPr>
        </p:nvSpPr>
        <p:spPr>
          <a:xfrm>
            <a:off x="719138" y="1320800"/>
            <a:ext cx="8424862" cy="1219200"/>
          </a:xfrm>
        </p:spPr>
        <p:txBody>
          <a:bodyPr/>
          <a:lstStyle/>
          <a:p>
            <a:pPr eaLnBrk="1" hangingPunct="1"/>
            <a:r>
              <a:rPr lang="en-US" altLang="en-US" dirty="0"/>
              <a:t>Must reduce 46 chromosomes </a:t>
            </a:r>
            <a:r>
              <a:rPr lang="en-US" altLang="en-US" dirty="0">
                <a:sym typeface="Symbol" pitchFamily="2" charset="2"/>
              </a:rPr>
              <a:t> </a:t>
            </a:r>
            <a:r>
              <a:rPr lang="en-US" altLang="en-US" dirty="0"/>
              <a:t>23</a:t>
            </a:r>
            <a:endParaRPr lang="en-US" altLang="en-US" sz="2800" dirty="0"/>
          </a:p>
          <a:p>
            <a:pPr marL="741363" lvl="1" indent="-284163" eaLnBrk="1" hangingPunct="1"/>
            <a:r>
              <a:rPr lang="en-US" altLang="en-US" dirty="0">
                <a:ea typeface="ＭＳ Ｐゴシック" panose="020B0600070205080204" pitchFamily="34" charset="-128"/>
              </a:rPr>
              <a:t>must </a:t>
            </a:r>
            <a:r>
              <a:rPr lang="en-US" altLang="en-US" u="sng" dirty="0">
                <a:solidFill>
                  <a:srgbClr val="CC0000"/>
                </a:solidFill>
                <a:ea typeface="ＭＳ Ｐゴシック" panose="020B0600070205080204" pitchFamily="34" charset="-128"/>
              </a:rPr>
              <a:t>half</a:t>
            </a:r>
            <a:r>
              <a:rPr lang="en-US" altLang="en-US" dirty="0">
                <a:ea typeface="ＭＳ Ｐゴシック" panose="020B0600070205080204" pitchFamily="34" charset="-128"/>
              </a:rPr>
              <a:t> the number of chromosomes</a:t>
            </a:r>
          </a:p>
        </p:txBody>
      </p:sp>
      <p:grpSp>
        <p:nvGrpSpPr>
          <p:cNvPr id="2" name="Group 7">
            <a:extLst>
              <a:ext uri="{FF2B5EF4-FFF2-40B4-BE49-F238E27FC236}">
                <a16:creationId xmlns:a16="http://schemas.microsoft.com/office/drawing/2014/main" id="{8AF0F4FC-7D9D-9C42-8F83-77B803254459}"/>
              </a:ext>
            </a:extLst>
          </p:cNvPr>
          <p:cNvGrpSpPr>
            <a:grpSpLocks/>
          </p:cNvGrpSpPr>
          <p:nvPr/>
        </p:nvGrpSpPr>
        <p:grpSpPr bwMode="auto">
          <a:xfrm>
            <a:off x="3121025" y="2387600"/>
            <a:ext cx="1485900" cy="1485900"/>
            <a:chOff x="720" y="2880"/>
            <a:chExt cx="936" cy="936"/>
          </a:xfrm>
        </p:grpSpPr>
        <p:sp>
          <p:nvSpPr>
            <p:cNvPr id="29733" name="Oval 8">
              <a:extLst>
                <a:ext uri="{FF2B5EF4-FFF2-40B4-BE49-F238E27FC236}">
                  <a16:creationId xmlns:a16="http://schemas.microsoft.com/office/drawing/2014/main" id="{22F00251-40A3-934E-A016-9FAB83F4E381}"/>
                </a:ext>
              </a:extLst>
            </p:cNvPr>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9734" name="Rectangle 9">
              <a:extLst>
                <a:ext uri="{FF2B5EF4-FFF2-40B4-BE49-F238E27FC236}">
                  <a16:creationId xmlns:a16="http://schemas.microsoft.com/office/drawing/2014/main" id="{67C287F4-3A55-E74B-AC16-16D373276AA5}"/>
                </a:ext>
              </a:extLst>
            </p:cNvPr>
            <p:cNvSpPr>
              <a:spLocks noChangeArrowheads="1"/>
            </p:cNvSpPr>
            <p:nvPr/>
          </p:nvSpPr>
          <p:spPr bwMode="auto">
            <a:xfrm>
              <a:off x="972" y="3136"/>
              <a:ext cx="454" cy="423"/>
            </a:xfrm>
            <a:prstGeom prst="rect">
              <a:avLst/>
            </a:prstGeom>
            <a:solidFill>
              <a:srgbClr val="FF45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23</a:t>
              </a:r>
              <a:endParaRPr lang="en-US" altLang="en-US" sz="3000" b="1">
                <a:solidFill>
                  <a:srgbClr val="0F116A"/>
                </a:solidFill>
              </a:endParaRPr>
            </a:p>
          </p:txBody>
        </p:sp>
      </p:grpSp>
      <p:grpSp>
        <p:nvGrpSpPr>
          <p:cNvPr id="3" name="Group 10">
            <a:extLst>
              <a:ext uri="{FF2B5EF4-FFF2-40B4-BE49-F238E27FC236}">
                <a16:creationId xmlns:a16="http://schemas.microsoft.com/office/drawing/2014/main" id="{D1B1C16F-EF97-9E4A-91C0-40E6EDE384DB}"/>
              </a:ext>
            </a:extLst>
          </p:cNvPr>
          <p:cNvGrpSpPr>
            <a:grpSpLocks/>
          </p:cNvGrpSpPr>
          <p:nvPr/>
        </p:nvGrpSpPr>
        <p:grpSpPr bwMode="auto">
          <a:xfrm>
            <a:off x="2473325" y="4445000"/>
            <a:ext cx="2171700" cy="2413000"/>
            <a:chOff x="1896" y="2832"/>
            <a:chExt cx="1368" cy="1520"/>
          </a:xfrm>
        </p:grpSpPr>
        <p:grpSp>
          <p:nvGrpSpPr>
            <p:cNvPr id="29729" name="Group 11">
              <a:extLst>
                <a:ext uri="{FF2B5EF4-FFF2-40B4-BE49-F238E27FC236}">
                  <a16:creationId xmlns:a16="http://schemas.microsoft.com/office/drawing/2014/main" id="{7DCF3701-9BF9-514C-8D6F-23A9D6A3F24D}"/>
                </a:ext>
              </a:extLst>
            </p:cNvPr>
            <p:cNvGrpSpPr>
              <a:grpSpLocks/>
            </p:cNvGrpSpPr>
            <p:nvPr/>
          </p:nvGrpSpPr>
          <p:grpSpPr bwMode="auto">
            <a:xfrm>
              <a:off x="1896" y="2832"/>
              <a:ext cx="1368" cy="1520"/>
              <a:chOff x="1872" y="2640"/>
              <a:chExt cx="1368" cy="1520"/>
            </a:xfrm>
          </p:grpSpPr>
          <p:sp>
            <p:nvSpPr>
              <p:cNvPr id="29731" name="Freeform 12">
                <a:extLst>
                  <a:ext uri="{FF2B5EF4-FFF2-40B4-BE49-F238E27FC236}">
                    <a16:creationId xmlns:a16="http://schemas.microsoft.com/office/drawing/2014/main" id="{09CDE750-BD21-EA4D-A4F8-295B463BC79C}"/>
                  </a:ext>
                </a:extLst>
              </p:cNvPr>
              <p:cNvSpPr>
                <a:spLocks/>
              </p:cNvSpPr>
              <p:nvPr/>
            </p:nvSpPr>
            <p:spPr bwMode="auto">
              <a:xfrm>
                <a:off x="1872" y="3264"/>
                <a:ext cx="736" cy="896"/>
              </a:xfrm>
              <a:custGeom>
                <a:avLst/>
                <a:gdLst>
                  <a:gd name="T0" fmla="*/ 720 w 736"/>
                  <a:gd name="T1" fmla="*/ 16 h 896"/>
                  <a:gd name="T2" fmla="*/ 720 w 736"/>
                  <a:gd name="T3" fmla="*/ 64 h 896"/>
                  <a:gd name="T4" fmla="*/ 672 w 736"/>
                  <a:gd name="T5" fmla="*/ 400 h 896"/>
                  <a:gd name="T6" fmla="*/ 336 w 736"/>
                  <a:gd name="T7" fmla="*/ 448 h 896"/>
                  <a:gd name="T8" fmla="*/ 240 w 736"/>
                  <a:gd name="T9" fmla="*/ 832 h 896"/>
                  <a:gd name="T10" fmla="*/ 0 w 736"/>
                  <a:gd name="T11" fmla="*/ 832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32" name="Oval 13">
                <a:extLst>
                  <a:ext uri="{FF2B5EF4-FFF2-40B4-BE49-F238E27FC236}">
                    <a16:creationId xmlns:a16="http://schemas.microsoft.com/office/drawing/2014/main" id="{49DA16EA-9C4F-CC43-8A87-D791BCDB40AE}"/>
                  </a:ext>
                </a:extLst>
              </p:cNvPr>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sp>
          <p:nvSpPr>
            <p:cNvPr id="29730" name="Rectangle 14">
              <a:extLst>
                <a:ext uri="{FF2B5EF4-FFF2-40B4-BE49-F238E27FC236}">
                  <a16:creationId xmlns:a16="http://schemas.microsoft.com/office/drawing/2014/main" id="{78ABE9DA-EC4D-AC4F-B5AC-2E2244F4B6EB}"/>
                </a:ext>
              </a:extLst>
            </p:cNvPr>
            <p:cNvSpPr>
              <a:spLocks noChangeArrowheads="1"/>
            </p:cNvSpPr>
            <p:nvPr/>
          </p:nvSpPr>
          <p:spPr bwMode="auto">
            <a:xfrm>
              <a:off x="2570" y="3113"/>
              <a:ext cx="45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23</a:t>
              </a:r>
              <a:endParaRPr lang="en-US" altLang="en-US" sz="3000" b="1">
                <a:solidFill>
                  <a:srgbClr val="0F116A"/>
                </a:solidFill>
              </a:endParaRPr>
            </a:p>
          </p:txBody>
        </p:sp>
      </p:grpSp>
      <p:sp>
        <p:nvSpPr>
          <p:cNvPr id="29703" name="AutoShape 15">
            <a:extLst>
              <a:ext uri="{FF2B5EF4-FFF2-40B4-BE49-F238E27FC236}">
                <a16:creationId xmlns:a16="http://schemas.microsoft.com/office/drawing/2014/main" id="{27F34C15-7E63-9240-A730-BCF08BD41D3B}"/>
              </a:ext>
            </a:extLst>
          </p:cNvPr>
          <p:cNvSpPr>
            <a:spLocks noChangeArrowheads="1"/>
          </p:cNvSpPr>
          <p:nvPr/>
        </p:nvSpPr>
        <p:spPr bwMode="auto">
          <a:xfrm>
            <a:off x="1828800" y="3149600"/>
            <a:ext cx="1219200" cy="304800"/>
          </a:xfrm>
          <a:prstGeom prst="rightArrow">
            <a:avLst>
              <a:gd name="adj1" fmla="val 50000"/>
              <a:gd name="adj2" fmla="val 100000"/>
            </a:avLst>
          </a:prstGeom>
          <a:solidFill>
            <a:srgbClr val="CC0000"/>
          </a:solidFill>
          <a:ln w="9525">
            <a:solidFill>
              <a:srgbClr val="CC0000"/>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29704" name="Group 16">
            <a:extLst>
              <a:ext uri="{FF2B5EF4-FFF2-40B4-BE49-F238E27FC236}">
                <a16:creationId xmlns:a16="http://schemas.microsoft.com/office/drawing/2014/main" id="{7764785C-57E0-DF4D-A28F-ADB28B5604B7}"/>
              </a:ext>
            </a:extLst>
          </p:cNvPr>
          <p:cNvGrpSpPr>
            <a:grpSpLocks/>
          </p:cNvGrpSpPr>
          <p:nvPr/>
        </p:nvGrpSpPr>
        <p:grpSpPr bwMode="auto">
          <a:xfrm>
            <a:off x="228600" y="4445000"/>
            <a:ext cx="1485900" cy="1485900"/>
            <a:chOff x="720" y="1392"/>
            <a:chExt cx="936" cy="936"/>
          </a:xfrm>
        </p:grpSpPr>
        <p:sp>
          <p:nvSpPr>
            <p:cNvPr id="29727" name="Oval 17">
              <a:extLst>
                <a:ext uri="{FF2B5EF4-FFF2-40B4-BE49-F238E27FC236}">
                  <a16:creationId xmlns:a16="http://schemas.microsoft.com/office/drawing/2014/main" id="{83018708-B330-8F4D-B738-6697560988C3}"/>
                </a:ext>
              </a:extLst>
            </p:cNvPr>
            <p:cNvSpPr>
              <a:spLocks noChangeArrowheads="1"/>
            </p:cNvSpPr>
            <p:nvPr/>
          </p:nvSpPr>
          <p:spPr bwMode="auto">
            <a:xfrm>
              <a:off x="720" y="1392"/>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9728" name="Rectangle 18">
              <a:extLst>
                <a:ext uri="{FF2B5EF4-FFF2-40B4-BE49-F238E27FC236}">
                  <a16:creationId xmlns:a16="http://schemas.microsoft.com/office/drawing/2014/main" id="{AD3D2B94-9057-F743-8085-ED170F216F2B}"/>
                </a:ext>
              </a:extLst>
            </p:cNvPr>
            <p:cNvSpPr>
              <a:spLocks noChangeArrowheads="1"/>
            </p:cNvSpPr>
            <p:nvPr/>
          </p:nvSpPr>
          <p:spPr bwMode="auto">
            <a:xfrm>
              <a:off x="958" y="1642"/>
              <a:ext cx="45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sp>
        <p:nvSpPr>
          <p:cNvPr id="489491" name="Rectangle 19">
            <a:extLst>
              <a:ext uri="{FF2B5EF4-FFF2-40B4-BE49-F238E27FC236}">
                <a16:creationId xmlns:a16="http://schemas.microsoft.com/office/drawing/2014/main" id="{5A5782C9-E89D-AE40-AC0C-F0D662FEACB1}"/>
              </a:ext>
            </a:extLst>
          </p:cNvPr>
          <p:cNvSpPr>
            <a:spLocks noChangeArrowheads="1"/>
          </p:cNvSpPr>
          <p:nvPr/>
        </p:nvSpPr>
        <p:spPr bwMode="auto">
          <a:xfrm>
            <a:off x="3522663" y="3759200"/>
            <a:ext cx="6810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egg</a:t>
            </a:r>
            <a:endParaRPr lang="en-US" altLang="en-US" sz="3000" b="1">
              <a:solidFill>
                <a:srgbClr val="0F116A"/>
              </a:solidFill>
            </a:endParaRPr>
          </a:p>
        </p:txBody>
      </p:sp>
      <p:sp>
        <p:nvSpPr>
          <p:cNvPr id="489492" name="Rectangle 20">
            <a:extLst>
              <a:ext uri="{FF2B5EF4-FFF2-40B4-BE49-F238E27FC236}">
                <a16:creationId xmlns:a16="http://schemas.microsoft.com/office/drawing/2014/main" id="{CF0E5862-A635-1E42-9435-326ED67927D3}"/>
              </a:ext>
            </a:extLst>
          </p:cNvPr>
          <p:cNvSpPr>
            <a:spLocks noChangeArrowheads="1"/>
          </p:cNvSpPr>
          <p:nvPr/>
        </p:nvSpPr>
        <p:spPr bwMode="auto">
          <a:xfrm>
            <a:off x="3276600" y="6096000"/>
            <a:ext cx="1022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sperm</a:t>
            </a:r>
            <a:endParaRPr lang="en-US" altLang="en-US" sz="3000" b="1">
              <a:solidFill>
                <a:srgbClr val="0F116A"/>
              </a:solidFill>
            </a:endParaRPr>
          </a:p>
        </p:txBody>
      </p:sp>
      <p:grpSp>
        <p:nvGrpSpPr>
          <p:cNvPr id="29707" name="Group 21">
            <a:extLst>
              <a:ext uri="{FF2B5EF4-FFF2-40B4-BE49-F238E27FC236}">
                <a16:creationId xmlns:a16="http://schemas.microsoft.com/office/drawing/2014/main" id="{93EC590A-0572-E34B-AA83-5446E2AFA469}"/>
              </a:ext>
            </a:extLst>
          </p:cNvPr>
          <p:cNvGrpSpPr>
            <a:grpSpLocks/>
          </p:cNvGrpSpPr>
          <p:nvPr/>
        </p:nvGrpSpPr>
        <p:grpSpPr bwMode="auto">
          <a:xfrm>
            <a:off x="266700" y="2540000"/>
            <a:ext cx="1485900" cy="1485900"/>
            <a:chOff x="720" y="2880"/>
            <a:chExt cx="936" cy="936"/>
          </a:xfrm>
        </p:grpSpPr>
        <p:sp>
          <p:nvSpPr>
            <p:cNvPr id="29725" name="Oval 22">
              <a:extLst>
                <a:ext uri="{FF2B5EF4-FFF2-40B4-BE49-F238E27FC236}">
                  <a16:creationId xmlns:a16="http://schemas.microsoft.com/office/drawing/2014/main" id="{791F6D7C-55E0-594D-A312-F8D7FF8E18F7}"/>
                </a:ext>
              </a:extLst>
            </p:cNvPr>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9726" name="Rectangle 23">
              <a:extLst>
                <a:ext uri="{FF2B5EF4-FFF2-40B4-BE49-F238E27FC236}">
                  <a16:creationId xmlns:a16="http://schemas.microsoft.com/office/drawing/2014/main" id="{B85F27D4-F652-0549-A4FD-D836C929BE92}"/>
                </a:ext>
              </a:extLst>
            </p:cNvPr>
            <p:cNvSpPr>
              <a:spLocks noChangeArrowheads="1"/>
            </p:cNvSpPr>
            <p:nvPr/>
          </p:nvSpPr>
          <p:spPr bwMode="auto">
            <a:xfrm>
              <a:off x="971" y="3136"/>
              <a:ext cx="454" cy="423"/>
            </a:xfrm>
            <a:prstGeom prst="rect">
              <a:avLst/>
            </a:prstGeom>
            <a:solidFill>
              <a:srgbClr val="FF45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sp>
        <p:nvSpPr>
          <p:cNvPr id="29708" name="AutoShape 24">
            <a:extLst>
              <a:ext uri="{FF2B5EF4-FFF2-40B4-BE49-F238E27FC236}">
                <a16:creationId xmlns:a16="http://schemas.microsoft.com/office/drawing/2014/main" id="{1FCCDEFF-EB97-D940-94CE-79D8743B226B}"/>
              </a:ext>
            </a:extLst>
          </p:cNvPr>
          <p:cNvSpPr>
            <a:spLocks noChangeArrowheads="1"/>
          </p:cNvSpPr>
          <p:nvPr/>
        </p:nvSpPr>
        <p:spPr bwMode="auto">
          <a:xfrm>
            <a:off x="1828800" y="5105400"/>
            <a:ext cx="1219200" cy="304800"/>
          </a:xfrm>
          <a:prstGeom prst="rightArrow">
            <a:avLst>
              <a:gd name="adj1" fmla="val 50000"/>
              <a:gd name="adj2" fmla="val 100000"/>
            </a:avLst>
          </a:prstGeom>
          <a:solidFill>
            <a:srgbClr val="0F116A"/>
          </a:solidFill>
          <a:ln w="9525">
            <a:solidFill>
              <a:srgbClr val="0F116A"/>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89497" name="AutoShape 25">
            <a:extLst>
              <a:ext uri="{FF2B5EF4-FFF2-40B4-BE49-F238E27FC236}">
                <a16:creationId xmlns:a16="http://schemas.microsoft.com/office/drawing/2014/main" id="{52EEB6CD-EE09-C940-80A9-F0965C348783}"/>
              </a:ext>
            </a:extLst>
          </p:cNvPr>
          <p:cNvSpPr>
            <a:spLocks noChangeArrowheads="1"/>
          </p:cNvSpPr>
          <p:nvPr/>
        </p:nvSpPr>
        <p:spPr bwMode="auto">
          <a:xfrm>
            <a:off x="1971675" y="3856038"/>
            <a:ext cx="1470025"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000" b="1">
                <a:solidFill>
                  <a:srgbClr val="0F116A"/>
                </a:solidFill>
              </a:rPr>
              <a:t>meiosis</a:t>
            </a:r>
          </a:p>
        </p:txBody>
      </p:sp>
      <p:grpSp>
        <p:nvGrpSpPr>
          <p:cNvPr id="7" name="Group 41">
            <a:extLst>
              <a:ext uri="{FF2B5EF4-FFF2-40B4-BE49-F238E27FC236}">
                <a16:creationId xmlns:a16="http://schemas.microsoft.com/office/drawing/2014/main" id="{53B87F53-161F-E241-8D42-DC08DB9B4F19}"/>
              </a:ext>
            </a:extLst>
          </p:cNvPr>
          <p:cNvGrpSpPr>
            <a:grpSpLocks/>
          </p:cNvGrpSpPr>
          <p:nvPr/>
        </p:nvGrpSpPr>
        <p:grpSpPr bwMode="auto">
          <a:xfrm>
            <a:off x="7535863" y="3225800"/>
            <a:ext cx="1485900" cy="1485900"/>
            <a:chOff x="4747" y="2032"/>
            <a:chExt cx="936" cy="936"/>
          </a:xfrm>
        </p:grpSpPr>
        <p:sp>
          <p:nvSpPr>
            <p:cNvPr id="29723" name="Oval 27">
              <a:extLst>
                <a:ext uri="{FF2B5EF4-FFF2-40B4-BE49-F238E27FC236}">
                  <a16:creationId xmlns:a16="http://schemas.microsoft.com/office/drawing/2014/main" id="{58440A93-D124-BC46-9AA6-FBAB60A9B2FF}"/>
                </a:ext>
              </a:extLst>
            </p:cNvPr>
            <p:cNvSpPr>
              <a:spLocks noChangeArrowheads="1"/>
            </p:cNvSpPr>
            <p:nvPr/>
          </p:nvSpPr>
          <p:spPr bwMode="auto">
            <a:xfrm>
              <a:off x="4747" y="2032"/>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9724" name="Rectangle 28">
              <a:extLst>
                <a:ext uri="{FF2B5EF4-FFF2-40B4-BE49-F238E27FC236}">
                  <a16:creationId xmlns:a16="http://schemas.microsoft.com/office/drawing/2014/main" id="{9941829A-5576-8645-8D05-73374812FAB5}"/>
                </a:ext>
              </a:extLst>
            </p:cNvPr>
            <p:cNvSpPr>
              <a:spLocks noChangeArrowheads="1"/>
            </p:cNvSpPr>
            <p:nvPr/>
          </p:nvSpPr>
          <p:spPr bwMode="auto">
            <a:xfrm>
              <a:off x="5005" y="2288"/>
              <a:ext cx="454" cy="423"/>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sp>
        <p:nvSpPr>
          <p:cNvPr id="489501" name="AutoShape 29">
            <a:extLst>
              <a:ext uri="{FF2B5EF4-FFF2-40B4-BE49-F238E27FC236}">
                <a16:creationId xmlns:a16="http://schemas.microsoft.com/office/drawing/2014/main" id="{B3A1C40F-1B4B-FA47-84FE-DFB3E1CCDAE2}"/>
              </a:ext>
            </a:extLst>
          </p:cNvPr>
          <p:cNvSpPr>
            <a:spLocks noChangeArrowheads="1"/>
          </p:cNvSpPr>
          <p:nvPr/>
        </p:nvSpPr>
        <p:spPr bwMode="auto">
          <a:xfrm>
            <a:off x="6210300" y="5380038"/>
            <a:ext cx="2082800"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000" b="1">
                <a:solidFill>
                  <a:srgbClr val="0F116A"/>
                </a:solidFill>
              </a:rPr>
              <a:t>fertilization</a:t>
            </a:r>
          </a:p>
        </p:txBody>
      </p:sp>
      <p:sp>
        <p:nvSpPr>
          <p:cNvPr id="489502" name="AutoShape 30">
            <a:extLst>
              <a:ext uri="{FF2B5EF4-FFF2-40B4-BE49-F238E27FC236}">
                <a16:creationId xmlns:a16="http://schemas.microsoft.com/office/drawing/2014/main" id="{066373B9-B3D6-614B-9915-4CD5475D094D}"/>
              </a:ext>
            </a:extLst>
          </p:cNvPr>
          <p:cNvSpPr>
            <a:spLocks noChangeArrowheads="1"/>
          </p:cNvSpPr>
          <p:nvPr/>
        </p:nvSpPr>
        <p:spPr bwMode="auto">
          <a:xfrm>
            <a:off x="4343400" y="3911600"/>
            <a:ext cx="1066800" cy="304800"/>
          </a:xfrm>
          <a:prstGeom prst="rightArrow">
            <a:avLst>
              <a:gd name="adj1" fmla="val 50000"/>
              <a:gd name="adj2" fmla="val 87500"/>
            </a:avLst>
          </a:prstGeom>
          <a:solidFill>
            <a:schemeClr val="tx2"/>
          </a:solidFill>
          <a:ln w="9525">
            <a:solidFill>
              <a:schemeClr val="tx2"/>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8" name="Group 31">
            <a:extLst>
              <a:ext uri="{FF2B5EF4-FFF2-40B4-BE49-F238E27FC236}">
                <a16:creationId xmlns:a16="http://schemas.microsoft.com/office/drawing/2014/main" id="{4A7ABFAE-6136-EC4D-8426-78908533E546}"/>
              </a:ext>
            </a:extLst>
          </p:cNvPr>
          <p:cNvGrpSpPr>
            <a:grpSpLocks/>
          </p:cNvGrpSpPr>
          <p:nvPr/>
        </p:nvGrpSpPr>
        <p:grpSpPr bwMode="auto">
          <a:xfrm>
            <a:off x="5372100" y="2768600"/>
            <a:ext cx="1485900" cy="1485900"/>
            <a:chOff x="720" y="2880"/>
            <a:chExt cx="936" cy="936"/>
          </a:xfrm>
        </p:grpSpPr>
        <p:sp>
          <p:nvSpPr>
            <p:cNvPr id="29721" name="Oval 32">
              <a:extLst>
                <a:ext uri="{FF2B5EF4-FFF2-40B4-BE49-F238E27FC236}">
                  <a16:creationId xmlns:a16="http://schemas.microsoft.com/office/drawing/2014/main" id="{DCB58FFE-60F5-E34E-9BFC-558A17E8DF8C}"/>
                </a:ext>
              </a:extLst>
            </p:cNvPr>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9722" name="Rectangle 33">
              <a:extLst>
                <a:ext uri="{FF2B5EF4-FFF2-40B4-BE49-F238E27FC236}">
                  <a16:creationId xmlns:a16="http://schemas.microsoft.com/office/drawing/2014/main" id="{3EACF939-1F4D-1B49-9F06-B19FC1446AFB}"/>
                </a:ext>
              </a:extLst>
            </p:cNvPr>
            <p:cNvSpPr>
              <a:spLocks noChangeArrowheads="1"/>
            </p:cNvSpPr>
            <p:nvPr/>
          </p:nvSpPr>
          <p:spPr bwMode="auto">
            <a:xfrm>
              <a:off x="972" y="3136"/>
              <a:ext cx="454" cy="423"/>
            </a:xfrm>
            <a:prstGeom prst="rect">
              <a:avLst/>
            </a:prstGeom>
            <a:solidFill>
              <a:srgbClr val="FF45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23</a:t>
              </a:r>
              <a:endParaRPr lang="en-US" altLang="en-US" sz="3000" b="1">
                <a:solidFill>
                  <a:srgbClr val="0F116A"/>
                </a:solidFill>
              </a:endParaRPr>
            </a:p>
          </p:txBody>
        </p:sp>
      </p:grpSp>
      <p:grpSp>
        <p:nvGrpSpPr>
          <p:cNvPr id="9" name="Group 34">
            <a:extLst>
              <a:ext uri="{FF2B5EF4-FFF2-40B4-BE49-F238E27FC236}">
                <a16:creationId xmlns:a16="http://schemas.microsoft.com/office/drawing/2014/main" id="{CFB7AAE8-6D96-2749-81D2-D079956F26BB}"/>
              </a:ext>
            </a:extLst>
          </p:cNvPr>
          <p:cNvGrpSpPr>
            <a:grpSpLocks/>
          </p:cNvGrpSpPr>
          <p:nvPr/>
        </p:nvGrpSpPr>
        <p:grpSpPr bwMode="auto">
          <a:xfrm>
            <a:off x="4686300" y="3784600"/>
            <a:ext cx="2171700" cy="2413000"/>
            <a:chOff x="1896" y="2832"/>
            <a:chExt cx="1368" cy="1520"/>
          </a:xfrm>
        </p:grpSpPr>
        <p:grpSp>
          <p:nvGrpSpPr>
            <p:cNvPr id="29717" name="Group 35">
              <a:extLst>
                <a:ext uri="{FF2B5EF4-FFF2-40B4-BE49-F238E27FC236}">
                  <a16:creationId xmlns:a16="http://schemas.microsoft.com/office/drawing/2014/main" id="{05E32161-BC56-DF4F-ACEE-9430ABE5F42E}"/>
                </a:ext>
              </a:extLst>
            </p:cNvPr>
            <p:cNvGrpSpPr>
              <a:grpSpLocks/>
            </p:cNvGrpSpPr>
            <p:nvPr/>
          </p:nvGrpSpPr>
          <p:grpSpPr bwMode="auto">
            <a:xfrm>
              <a:off x="1896" y="2832"/>
              <a:ext cx="1368" cy="1520"/>
              <a:chOff x="1872" y="2640"/>
              <a:chExt cx="1368" cy="1520"/>
            </a:xfrm>
          </p:grpSpPr>
          <p:sp>
            <p:nvSpPr>
              <p:cNvPr id="29719" name="Freeform 36">
                <a:extLst>
                  <a:ext uri="{FF2B5EF4-FFF2-40B4-BE49-F238E27FC236}">
                    <a16:creationId xmlns:a16="http://schemas.microsoft.com/office/drawing/2014/main" id="{8E4BB100-6343-9749-96E7-E41B901A72AE}"/>
                  </a:ext>
                </a:extLst>
              </p:cNvPr>
              <p:cNvSpPr>
                <a:spLocks/>
              </p:cNvSpPr>
              <p:nvPr/>
            </p:nvSpPr>
            <p:spPr bwMode="auto">
              <a:xfrm>
                <a:off x="1872" y="3264"/>
                <a:ext cx="736" cy="896"/>
              </a:xfrm>
              <a:custGeom>
                <a:avLst/>
                <a:gdLst>
                  <a:gd name="T0" fmla="*/ 720 w 736"/>
                  <a:gd name="T1" fmla="*/ 16 h 896"/>
                  <a:gd name="T2" fmla="*/ 720 w 736"/>
                  <a:gd name="T3" fmla="*/ 64 h 896"/>
                  <a:gd name="T4" fmla="*/ 672 w 736"/>
                  <a:gd name="T5" fmla="*/ 400 h 896"/>
                  <a:gd name="T6" fmla="*/ 336 w 736"/>
                  <a:gd name="T7" fmla="*/ 448 h 896"/>
                  <a:gd name="T8" fmla="*/ 240 w 736"/>
                  <a:gd name="T9" fmla="*/ 832 h 896"/>
                  <a:gd name="T10" fmla="*/ 0 w 736"/>
                  <a:gd name="T11" fmla="*/ 832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20" name="Oval 37">
                <a:extLst>
                  <a:ext uri="{FF2B5EF4-FFF2-40B4-BE49-F238E27FC236}">
                    <a16:creationId xmlns:a16="http://schemas.microsoft.com/office/drawing/2014/main" id="{FE4ECD49-7164-1F44-B357-101FE57497F7}"/>
                  </a:ext>
                </a:extLst>
              </p:cNvPr>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sp>
          <p:nvSpPr>
            <p:cNvPr id="29718" name="Rectangle 38">
              <a:extLst>
                <a:ext uri="{FF2B5EF4-FFF2-40B4-BE49-F238E27FC236}">
                  <a16:creationId xmlns:a16="http://schemas.microsoft.com/office/drawing/2014/main" id="{B445AABA-2522-5647-AE8D-AE6642B3EFA3}"/>
                </a:ext>
              </a:extLst>
            </p:cNvPr>
            <p:cNvSpPr>
              <a:spLocks noChangeArrowheads="1"/>
            </p:cNvSpPr>
            <p:nvPr/>
          </p:nvSpPr>
          <p:spPr bwMode="auto">
            <a:xfrm>
              <a:off x="2570" y="3113"/>
              <a:ext cx="45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23</a:t>
              </a:r>
              <a:endParaRPr lang="en-US" altLang="en-US" sz="3000" b="1">
                <a:solidFill>
                  <a:srgbClr val="0F116A"/>
                </a:solidFill>
              </a:endParaRPr>
            </a:p>
          </p:txBody>
        </p:sp>
      </p:grpSp>
      <p:sp>
        <p:nvSpPr>
          <p:cNvPr id="489511" name="AutoShape 39">
            <a:extLst>
              <a:ext uri="{FF2B5EF4-FFF2-40B4-BE49-F238E27FC236}">
                <a16:creationId xmlns:a16="http://schemas.microsoft.com/office/drawing/2014/main" id="{42C13FF6-CEEF-444D-A5BF-E09FA82D850E}"/>
              </a:ext>
            </a:extLst>
          </p:cNvPr>
          <p:cNvSpPr>
            <a:spLocks noChangeArrowheads="1"/>
          </p:cNvSpPr>
          <p:nvPr/>
        </p:nvSpPr>
        <p:spPr bwMode="auto">
          <a:xfrm>
            <a:off x="3203575" y="6408738"/>
            <a:ext cx="1171575" cy="373062"/>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CC0000"/>
                </a:solidFill>
              </a:rPr>
              <a:t>gametes</a:t>
            </a:r>
          </a:p>
        </p:txBody>
      </p:sp>
      <p:sp>
        <p:nvSpPr>
          <p:cNvPr id="489512" name="AutoShape 40">
            <a:extLst>
              <a:ext uri="{FF2B5EF4-FFF2-40B4-BE49-F238E27FC236}">
                <a16:creationId xmlns:a16="http://schemas.microsoft.com/office/drawing/2014/main" id="{C5D907D9-ACCD-6A47-99F9-67D464B62CC3}"/>
              </a:ext>
            </a:extLst>
          </p:cNvPr>
          <p:cNvSpPr>
            <a:spLocks noChangeArrowheads="1"/>
          </p:cNvSpPr>
          <p:nvPr/>
        </p:nvSpPr>
        <p:spPr bwMode="auto">
          <a:xfrm>
            <a:off x="7780338" y="2660650"/>
            <a:ext cx="922337" cy="37306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CC0000"/>
                </a:solidFill>
              </a:rPr>
              <a:t>zygote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9478">
                                            <p:txEl>
                                              <p:pRg st="0" end="0"/>
                                            </p:txEl>
                                          </p:spTgt>
                                        </p:tgtEl>
                                        <p:attrNameLst>
                                          <p:attrName>style.visibility</p:attrName>
                                        </p:attrNameLst>
                                      </p:cBhvr>
                                      <p:to>
                                        <p:strVal val="visible"/>
                                      </p:to>
                                    </p:set>
                                    <p:anim calcmode="lin" valueType="num">
                                      <p:cBhvr additive="base">
                                        <p:cTn id="7" dur="500" fill="hold"/>
                                        <p:tgtEl>
                                          <p:spTgt spid="4894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94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9478">
                                            <p:txEl>
                                              <p:pRg st="1" end="1"/>
                                            </p:txEl>
                                          </p:spTgt>
                                        </p:tgtEl>
                                        <p:attrNameLst>
                                          <p:attrName>style.visibility</p:attrName>
                                        </p:attrNameLst>
                                      </p:cBhvr>
                                      <p:to>
                                        <p:strVal val="visible"/>
                                      </p:to>
                                    </p:set>
                                    <p:anim calcmode="lin" valueType="num">
                                      <p:cBhvr additive="base">
                                        <p:cTn id="13" dur="500" fill="hold"/>
                                        <p:tgtEl>
                                          <p:spTgt spid="4894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947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89497"/>
                                        </p:tgtEl>
                                        <p:attrNameLst>
                                          <p:attrName>style.visibility</p:attrName>
                                        </p:attrNameLst>
                                      </p:cBhvr>
                                      <p:to>
                                        <p:strVal val="visible"/>
                                      </p:to>
                                    </p:set>
                                    <p:animEffect transition="in" filter="wipe(left)">
                                      <p:cBhvr>
                                        <p:cTn id="19" dur="500"/>
                                        <p:tgtEl>
                                          <p:spTgt spid="489497"/>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3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out)">
                                      <p:cBhvr>
                                        <p:cTn id="24" dur="10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Vibro Up"/>
                                        </p:tgtEl>
                                      </p:cMediaNode>
                                    </p:audio>
                                  </p:sub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89491">
                                            <p:txEl>
                                              <p:pRg st="0" end="0"/>
                                            </p:txEl>
                                          </p:spTgt>
                                        </p:tgtEl>
                                        <p:attrNameLst>
                                          <p:attrName>style.visibility</p:attrName>
                                        </p:attrNameLst>
                                      </p:cBhvr>
                                      <p:to>
                                        <p:strVal val="visible"/>
                                      </p:to>
                                    </p:set>
                                    <p:animEffect transition="in" filter="wipe(left)">
                                      <p:cBhvr>
                                        <p:cTn id="28" dur="500"/>
                                        <p:tgtEl>
                                          <p:spTgt spid="489491">
                                            <p:txEl>
                                              <p:pRg st="0" end="0"/>
                                            </p:txEl>
                                          </p:spTgt>
                                        </p:tgtEl>
                                      </p:cBhvr>
                                    </p:animEffect>
                                  </p:childTnLst>
                                </p:cTn>
                              </p:par>
                            </p:childTnLst>
                          </p:cTn>
                        </p:par>
                        <p:par>
                          <p:cTn id="29" fill="hold" nodeType="afterGroup">
                            <p:stCondLst>
                              <p:cond delay="1500"/>
                            </p:stCondLst>
                            <p:childTnLst>
                              <p:par>
                                <p:cTn id="30" presetID="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Vibro Up"/>
                                        </p:tgtEl>
                                      </p:cMediaNode>
                                    </p:audio>
                                  </p:subTnLst>
                                </p:cTn>
                              </p:par>
                            </p:childTnLst>
                          </p:cTn>
                        </p:par>
                        <p:par>
                          <p:cTn id="34" fill="hold" nodeType="afterGroup">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489492">
                                            <p:txEl>
                                              <p:pRg st="0" end="0"/>
                                            </p:txEl>
                                          </p:spTgt>
                                        </p:tgtEl>
                                        <p:attrNameLst>
                                          <p:attrName>style.visibility</p:attrName>
                                        </p:attrNameLst>
                                      </p:cBhvr>
                                      <p:to>
                                        <p:strVal val="visible"/>
                                      </p:to>
                                    </p:set>
                                    <p:animEffect transition="in" filter="wipe(left)">
                                      <p:cBhvr>
                                        <p:cTn id="37" dur="500"/>
                                        <p:tgtEl>
                                          <p:spTgt spid="48949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9511"/>
                                        </p:tgtEl>
                                        <p:attrNameLst>
                                          <p:attrName>style.visibility</p:attrName>
                                        </p:attrNameLst>
                                      </p:cBhvr>
                                      <p:to>
                                        <p:strVal val="visible"/>
                                      </p:to>
                                    </p:set>
                                    <p:animEffect transition="in" filter="wipe(left)">
                                      <p:cBhvr>
                                        <p:cTn id="42" dur="500"/>
                                        <p:tgtEl>
                                          <p:spTgt spid="489511"/>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89502"/>
                                        </p:tgtEl>
                                        <p:attrNameLst>
                                          <p:attrName>style.visibility</p:attrName>
                                        </p:attrNameLst>
                                      </p:cBhvr>
                                      <p:to>
                                        <p:strVal val="visible"/>
                                      </p:to>
                                    </p:set>
                                    <p:animEffect transition="in" filter="wipe(left)">
                                      <p:cBhvr>
                                        <p:cTn id="47" dur="500"/>
                                        <p:tgtEl>
                                          <p:spTgt spid="489502"/>
                                        </p:tgtEl>
                                      </p:cBhvr>
                                    </p:animEffect>
                                  </p:childTnLst>
                                  <p:subTnLst>
                                    <p:audio>
                                      <p:cMediaNode>
                                        <p:cTn display="0" masterRel="sameClick">
                                          <p:stCondLst>
                                            <p:cond evt="begin" delay="0">
                                              <p:tn val="45"/>
                                            </p:cond>
                                          </p:stCondLst>
                                          <p:endCondLst>
                                            <p:cond evt="onStopAudio" delay="0">
                                              <p:tgtEl>
                                                <p:sldTgt/>
                                              </p:tgtEl>
                                            </p:cond>
                                          </p:endCondLst>
                                        </p:cTn>
                                        <p:tgtEl>
                                          <p:sndTgt r:embed="rId5" name="Arrow"/>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subTnLst>
                                    <p:audio>
                                      <p:cMediaNode>
                                        <p:cTn display="0" masterRel="sameClick">
                                          <p:stCondLst>
                                            <p:cond evt="begin" delay="0">
                                              <p:tn val="50"/>
                                            </p:cond>
                                          </p:stCondLst>
                                          <p:endCondLst>
                                            <p:cond evt="onStopAudio" delay="0">
                                              <p:tgtEl>
                                                <p:sldTgt/>
                                              </p:tgtEl>
                                            </p:cond>
                                          </p:endCondLst>
                                        </p:cTn>
                                        <p:tgtEl>
                                          <p:sndTgt r:embed="rId4" name="Vibro Up"/>
                                        </p:tgtEl>
                                      </p:cMediaNode>
                                    </p:audio>
                                  </p:subTnLst>
                                </p:cTn>
                              </p:par>
                            </p:childTnLst>
                          </p:cTn>
                        </p:par>
                        <p:par>
                          <p:cTn id="53" fill="hold" nodeType="afterGroup">
                            <p:stCondLst>
                              <p:cond delay="500"/>
                            </p:stCondLst>
                            <p:childTnLst>
                              <p:par>
                                <p:cTn id="54" presetID="22" presetClass="entr" presetSubtype="8"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subTnLst>
                                    <p:audio>
                                      <p:cMediaNode>
                                        <p:cTn display="0" masterRel="sameClick">
                                          <p:stCondLst>
                                            <p:cond evt="begin" delay="0">
                                              <p:tn val="54"/>
                                            </p:cond>
                                          </p:stCondLst>
                                          <p:endCondLst>
                                            <p:cond evt="onStopAudio" delay="0">
                                              <p:tgtEl>
                                                <p:sldTgt/>
                                              </p:tgtEl>
                                            </p:cond>
                                          </p:endCondLst>
                                        </p:cTn>
                                        <p:tgtEl>
                                          <p:sndTgt r:embed="rId4" name="Vibro Up"/>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89501"/>
                                        </p:tgtEl>
                                        <p:attrNameLst>
                                          <p:attrName>style.visibility</p:attrName>
                                        </p:attrNameLst>
                                      </p:cBhvr>
                                      <p:to>
                                        <p:strVal val="visible"/>
                                      </p:to>
                                    </p:set>
                                    <p:animEffect transition="in" filter="wipe(left)">
                                      <p:cBhvr>
                                        <p:cTn id="61" dur="500"/>
                                        <p:tgtEl>
                                          <p:spTgt spid="489501"/>
                                        </p:tgtEl>
                                      </p:cBhvr>
                                    </p:animEffect>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89476"/>
                                        </p:tgtEl>
                                        <p:attrNameLst>
                                          <p:attrName>style.visibility</p:attrName>
                                        </p:attrNameLst>
                                      </p:cBhvr>
                                      <p:to>
                                        <p:strVal val="visible"/>
                                      </p:to>
                                    </p:set>
                                    <p:animEffect transition="in" filter="wipe(left)">
                                      <p:cBhvr>
                                        <p:cTn id="66" dur="500"/>
                                        <p:tgtEl>
                                          <p:spTgt spid="489476"/>
                                        </p:tgtEl>
                                      </p:cBhvr>
                                    </p:animEffect>
                                  </p:childTnLst>
                                  <p:subTnLst>
                                    <p:audio>
                                      <p:cMediaNode>
                                        <p:cTn display="0" masterRel="sameClick">
                                          <p:stCondLst>
                                            <p:cond evt="begin" delay="0">
                                              <p:tn val="64"/>
                                            </p:cond>
                                          </p:stCondLst>
                                          <p:endCondLst>
                                            <p:cond evt="onStopAudio" delay="0">
                                              <p:tgtEl>
                                                <p:sldTgt/>
                                              </p:tgtEl>
                                            </p:cond>
                                          </p:endCondLst>
                                        </p:cTn>
                                        <p:tgtEl>
                                          <p:sndTgt r:embed="rId5" name="Arrow"/>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32"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circle(out)">
                                      <p:cBhvr>
                                        <p:cTn id="71" dur="1000"/>
                                        <p:tgtEl>
                                          <p:spTgt spid="7"/>
                                        </p:tgtEl>
                                      </p:cBhvr>
                                    </p:animEffect>
                                  </p:childTnLst>
                                  <p:subTnLst>
                                    <p:audio>
                                      <p:cMediaNode>
                                        <p:cTn display="0" masterRel="sameClick">
                                          <p:stCondLst>
                                            <p:cond evt="begin" delay="0">
                                              <p:tn val="69"/>
                                            </p:cond>
                                          </p:stCondLst>
                                          <p:endCondLst>
                                            <p:cond evt="onStopAudio" delay="0">
                                              <p:tgtEl>
                                                <p:sldTgt/>
                                              </p:tgtEl>
                                            </p:cond>
                                          </p:endCondLst>
                                        </p:cTn>
                                        <p:tgtEl>
                                          <p:sndTgt r:embed="rId6" name="Chimes"/>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89512"/>
                                        </p:tgtEl>
                                        <p:attrNameLst>
                                          <p:attrName>style.visibility</p:attrName>
                                        </p:attrNameLst>
                                      </p:cBhvr>
                                      <p:to>
                                        <p:strVal val="visible"/>
                                      </p:to>
                                    </p:set>
                                    <p:animEffect transition="in" filter="wipe(left)">
                                      <p:cBhvr>
                                        <p:cTn id="76" dur="500"/>
                                        <p:tgtEl>
                                          <p:spTgt spid="489512"/>
                                        </p:tgtEl>
                                      </p:cBhvr>
                                    </p:animEffect>
                                  </p:childTnLst>
                                  <p:subTnLst>
                                    <p:audio>
                                      <p:cMediaNode>
                                        <p:cTn display="0" masterRel="sameClick">
                                          <p:stCondLst>
                                            <p:cond evt="begin" delay="0">
                                              <p:tn val="7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6" grpId="0" animBg="1"/>
      <p:bldP spid="489478" grpId="0" build="p" autoUpdateAnimBg="0"/>
      <p:bldP spid="489491" grpId="0" build="p" autoUpdateAnimBg="0" advAuto="0"/>
      <p:bldP spid="489492" grpId="0" build="p" autoUpdateAnimBg="0" advAuto="0"/>
      <p:bldP spid="489497" grpId="0" animBg="1"/>
      <p:bldP spid="489501" grpId="0" animBg="1"/>
      <p:bldP spid="489502" grpId="0" animBg="1"/>
      <p:bldP spid="489511" grpId="0" animBg="1"/>
      <p:bldP spid="4895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FC36A3D-3A9A-B749-BF3C-80F4D4FDA407}"/>
              </a:ext>
            </a:extLst>
          </p:cNvPr>
          <p:cNvSpPr>
            <a:spLocks noGrp="1" noChangeArrowheads="1"/>
          </p:cNvSpPr>
          <p:nvPr>
            <p:ph type="title"/>
          </p:nvPr>
        </p:nvSpPr>
        <p:spPr/>
        <p:txBody>
          <a:bodyPr/>
          <a:lstStyle/>
          <a:p>
            <a:pPr eaLnBrk="1" hangingPunct="1"/>
            <a:r>
              <a:rPr lang="en-US" altLang="en-US" sz="3200"/>
              <a:t>Meiosis: production of gametes</a:t>
            </a:r>
            <a:endParaRPr lang="en-US" altLang="en-US"/>
          </a:p>
        </p:txBody>
      </p:sp>
      <p:pic>
        <p:nvPicPr>
          <p:cNvPr id="31747" name="Picture 3">
            <a:extLst>
              <a:ext uri="{FF2B5EF4-FFF2-40B4-BE49-F238E27FC236}">
                <a16:creationId xmlns:a16="http://schemas.microsoft.com/office/drawing/2014/main" id="{BD8A35B4-B504-2749-BB30-894631F4B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032"/>
          <a:stretch>
            <a:fillRect/>
          </a:stretch>
        </p:blipFill>
        <p:spPr bwMode="auto">
          <a:xfrm>
            <a:off x="4808538" y="1384300"/>
            <a:ext cx="4278312"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56" name="Rectangle 4" descr="Rectangle: Click to edit Master text styles&#10;Second level&#10;Third level&#10;Fourth level&#10;Fifth level">
            <a:extLst>
              <a:ext uri="{FF2B5EF4-FFF2-40B4-BE49-F238E27FC236}">
                <a16:creationId xmlns:a16="http://schemas.microsoft.com/office/drawing/2014/main" id="{448C6A46-681E-704B-A87B-59746035B1BF}"/>
              </a:ext>
            </a:extLst>
          </p:cNvPr>
          <p:cNvSpPr>
            <a:spLocks noGrp="1" noChangeArrowheads="1"/>
          </p:cNvSpPr>
          <p:nvPr>
            <p:ph type="body" idx="1"/>
          </p:nvPr>
        </p:nvSpPr>
        <p:spPr>
          <a:xfrm>
            <a:off x="609600" y="1371600"/>
            <a:ext cx="4495800" cy="5486400"/>
          </a:xfrm>
        </p:spPr>
        <p:txBody>
          <a:bodyPr/>
          <a:lstStyle/>
          <a:p>
            <a:pPr eaLnBrk="1" hangingPunct="1"/>
            <a:r>
              <a:rPr lang="en-US" altLang="en-US" sz="2800" dirty="0"/>
              <a:t>Alternating stages</a:t>
            </a:r>
            <a:endParaRPr lang="en-US" altLang="en-US" sz="2200" dirty="0"/>
          </a:p>
          <a:p>
            <a:pPr lvl="1" eaLnBrk="1" hangingPunct="1"/>
            <a:r>
              <a:rPr lang="en-US" altLang="en-US" sz="2400" dirty="0">
                <a:ea typeface="ＭＳ Ｐゴシック" panose="020B0600070205080204" pitchFamily="34" charset="-128"/>
              </a:rPr>
              <a:t>chromosome number must be reduced</a:t>
            </a:r>
          </a:p>
          <a:p>
            <a:pPr lvl="2" eaLnBrk="1" hangingPunct="1"/>
            <a:r>
              <a:rPr lang="en-US" altLang="en-US" sz="2200" u="sng" dirty="0">
                <a:solidFill>
                  <a:srgbClr val="CC0000"/>
                </a:solidFill>
                <a:ea typeface="ＭＳ Ｐゴシック" panose="020B0600070205080204" pitchFamily="34" charset="-128"/>
              </a:rPr>
              <a:t>diploid</a:t>
            </a:r>
            <a:r>
              <a:rPr lang="en-US" altLang="en-US" sz="2200" dirty="0">
                <a:ea typeface="ＭＳ Ｐゴシック" panose="020B0600070205080204" pitchFamily="34" charset="-128"/>
              </a:rPr>
              <a:t> </a:t>
            </a:r>
            <a:r>
              <a:rPr lang="en-US" altLang="en-US" sz="2200" dirty="0">
                <a:ea typeface="ＭＳ Ｐゴシック" panose="020B0600070205080204" pitchFamily="34" charset="-128"/>
                <a:sym typeface="Symbol" pitchFamily="2" charset="2"/>
              </a:rPr>
              <a:t> </a:t>
            </a:r>
            <a:r>
              <a:rPr lang="en-US" altLang="en-US" sz="2200" u="sng" dirty="0">
                <a:solidFill>
                  <a:srgbClr val="CC0000"/>
                </a:solidFill>
                <a:ea typeface="ＭＳ Ｐゴシック" panose="020B0600070205080204" pitchFamily="34" charset="-128"/>
              </a:rPr>
              <a:t>haploid</a:t>
            </a:r>
            <a:endParaRPr lang="en-US" altLang="en-US" sz="2200" dirty="0">
              <a:ea typeface="ＭＳ Ｐゴシック" panose="020B0600070205080204" pitchFamily="34" charset="-128"/>
            </a:endParaRPr>
          </a:p>
          <a:p>
            <a:pPr lvl="2" eaLnBrk="1" hangingPunct="1"/>
            <a:r>
              <a:rPr lang="en-US" altLang="en-US" sz="2200" u="sng" dirty="0">
                <a:solidFill>
                  <a:srgbClr val="CC0000"/>
                </a:solidFill>
                <a:ea typeface="ＭＳ Ｐゴシック" panose="020B0600070205080204" pitchFamily="34" charset="-128"/>
              </a:rPr>
              <a:t>2n</a:t>
            </a:r>
            <a:r>
              <a:rPr lang="en-US" altLang="en-US" sz="2200" dirty="0">
                <a:ea typeface="ＭＳ Ｐゴシック" panose="020B0600070205080204" pitchFamily="34" charset="-128"/>
              </a:rPr>
              <a:t> </a:t>
            </a:r>
            <a:r>
              <a:rPr lang="en-US" altLang="en-US" sz="2200" dirty="0">
                <a:ea typeface="ＭＳ Ｐゴシック" panose="020B0600070205080204" pitchFamily="34" charset="-128"/>
                <a:sym typeface="Symbol" pitchFamily="2" charset="2"/>
              </a:rPr>
              <a:t> </a:t>
            </a:r>
            <a:r>
              <a:rPr lang="en-US" altLang="en-US" sz="2200" u="sng" dirty="0">
                <a:solidFill>
                  <a:srgbClr val="CC0000"/>
                </a:solidFill>
                <a:ea typeface="ＭＳ Ｐゴシック" panose="020B0600070205080204" pitchFamily="34" charset="-128"/>
              </a:rPr>
              <a:t>n</a:t>
            </a:r>
            <a:endParaRPr lang="en-US" altLang="en-US" sz="2200" dirty="0">
              <a:ea typeface="ＭＳ Ｐゴシック" panose="020B0600070205080204" pitchFamily="34" charset="-128"/>
            </a:endParaRPr>
          </a:p>
          <a:p>
            <a:pPr lvl="3" eaLnBrk="1" hangingPunct="1"/>
            <a:r>
              <a:rPr lang="en-US" altLang="en-US" dirty="0">
                <a:ea typeface="ＭＳ Ｐゴシック" panose="020B0600070205080204" pitchFamily="34" charset="-128"/>
              </a:rPr>
              <a:t>humans: 46 </a:t>
            </a:r>
            <a:r>
              <a:rPr lang="en-US" altLang="en-US" dirty="0">
                <a:ea typeface="ＭＳ Ｐゴシック" panose="020B0600070205080204" pitchFamily="34" charset="-128"/>
                <a:sym typeface="Symbol" pitchFamily="2" charset="2"/>
              </a:rPr>
              <a:t> 23</a:t>
            </a:r>
            <a:endParaRPr lang="en-US" altLang="en-US" dirty="0">
              <a:ea typeface="ＭＳ Ｐゴシック" panose="020B0600070205080204" pitchFamily="34" charset="-128"/>
            </a:endParaRPr>
          </a:p>
          <a:p>
            <a:pPr lvl="2" eaLnBrk="1" hangingPunct="1"/>
            <a:r>
              <a:rPr lang="en-US" altLang="en-US" sz="2000" u="sng" dirty="0">
                <a:solidFill>
                  <a:srgbClr val="CC0000"/>
                </a:solidFill>
                <a:ea typeface="ＭＳ Ｐゴシック" panose="020B0600070205080204" pitchFamily="34" charset="-128"/>
              </a:rPr>
              <a:t>meiosis</a:t>
            </a:r>
            <a:r>
              <a:rPr lang="en-US" altLang="en-US" sz="2000" dirty="0">
                <a:ea typeface="ＭＳ Ｐゴシック" panose="020B0600070205080204" pitchFamily="34" charset="-128"/>
              </a:rPr>
              <a:t> reduces chromosome number</a:t>
            </a:r>
          </a:p>
          <a:p>
            <a:pPr lvl="2" eaLnBrk="1" hangingPunct="1"/>
            <a:r>
              <a:rPr lang="en-US" altLang="en-US" sz="2000" dirty="0">
                <a:ea typeface="ＭＳ Ｐゴシック" panose="020B0600070205080204" pitchFamily="34" charset="-128"/>
              </a:rPr>
              <a:t>makes </a:t>
            </a:r>
            <a:r>
              <a:rPr lang="en-US" altLang="en-US" sz="2000" u="sng" dirty="0">
                <a:solidFill>
                  <a:srgbClr val="CC0000"/>
                </a:solidFill>
                <a:ea typeface="ＭＳ Ｐゴシック" panose="020B0600070205080204" pitchFamily="34" charset="-128"/>
              </a:rPr>
              <a:t>gametes</a:t>
            </a:r>
            <a:endParaRPr lang="en-US" altLang="en-US" sz="2000" dirty="0">
              <a:ea typeface="ＭＳ Ｐゴシック" panose="020B0600070205080204" pitchFamily="34" charset="-128"/>
            </a:endParaRPr>
          </a:p>
          <a:p>
            <a:pPr lvl="1" eaLnBrk="1" hangingPunct="1"/>
            <a:r>
              <a:rPr lang="en-US" altLang="en-US" sz="2400" u="sng" dirty="0">
                <a:solidFill>
                  <a:srgbClr val="CC0000"/>
                </a:solidFill>
                <a:ea typeface="ＭＳ Ｐゴシック" panose="020B0600070205080204" pitchFamily="34" charset="-128"/>
              </a:rPr>
              <a:t>fertilization</a:t>
            </a:r>
            <a:r>
              <a:rPr lang="en-US" altLang="en-US" sz="2400" dirty="0">
                <a:ea typeface="ＭＳ Ｐゴシック" panose="020B0600070205080204" pitchFamily="34" charset="-128"/>
              </a:rPr>
              <a:t> restores chromosome number</a:t>
            </a:r>
            <a:endParaRPr lang="en-US" altLang="en-US" sz="2200" dirty="0">
              <a:ea typeface="ＭＳ Ｐゴシック" panose="020B0600070205080204" pitchFamily="34" charset="-128"/>
            </a:endParaRPr>
          </a:p>
          <a:p>
            <a:pPr lvl="2" eaLnBrk="1" hangingPunct="1"/>
            <a:r>
              <a:rPr lang="en-US" altLang="en-US" sz="2200" dirty="0">
                <a:ea typeface="ＭＳ Ｐゴシック" panose="020B0600070205080204" pitchFamily="34" charset="-128"/>
              </a:rPr>
              <a:t>haploid </a:t>
            </a:r>
            <a:r>
              <a:rPr lang="en-US" altLang="en-US" sz="2200" dirty="0">
                <a:ea typeface="ＭＳ Ｐゴシック" panose="020B0600070205080204" pitchFamily="34" charset="-128"/>
                <a:sym typeface="Symbol" pitchFamily="2" charset="2"/>
              </a:rPr>
              <a:t> </a:t>
            </a:r>
            <a:r>
              <a:rPr lang="en-US" altLang="en-US" sz="2200" dirty="0">
                <a:ea typeface="ＭＳ Ｐゴシック" panose="020B0600070205080204" pitchFamily="34" charset="-128"/>
              </a:rPr>
              <a:t>diploid</a:t>
            </a:r>
          </a:p>
          <a:p>
            <a:pPr lvl="2" eaLnBrk="1" hangingPunct="1"/>
            <a:r>
              <a:rPr lang="en-US" altLang="en-US" sz="2200" dirty="0">
                <a:ea typeface="ＭＳ Ｐゴシック" panose="020B0600070205080204" pitchFamily="34" charset="-128"/>
              </a:rPr>
              <a:t>n </a:t>
            </a:r>
            <a:r>
              <a:rPr lang="en-US" altLang="en-US" sz="2200" dirty="0">
                <a:ea typeface="ＭＳ Ｐゴシック" panose="020B0600070205080204" pitchFamily="34" charset="-128"/>
                <a:sym typeface="Symbol" pitchFamily="2" charset="2"/>
              </a:rPr>
              <a:t> </a:t>
            </a:r>
            <a:r>
              <a:rPr lang="en-US" altLang="en-US" sz="2200" dirty="0">
                <a:ea typeface="ＭＳ Ｐゴシック" panose="020B0600070205080204" pitchFamily="34" charset="-128"/>
              </a:rPr>
              <a:t>2n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56">
                                            <p:txEl>
                                              <p:pRg st="1" end="1"/>
                                            </p:txEl>
                                          </p:spTgt>
                                        </p:tgtEl>
                                        <p:attrNameLst>
                                          <p:attrName>style.visibility</p:attrName>
                                        </p:attrNameLst>
                                      </p:cBhvr>
                                      <p:to>
                                        <p:strVal val="visible"/>
                                      </p:to>
                                    </p:set>
                                    <p:anim calcmode="lin" valueType="num">
                                      <p:cBhvr additive="base">
                                        <p:cTn id="7" dur="500" fill="hold"/>
                                        <p:tgtEl>
                                          <p:spTgt spid="38195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56">
                                            <p:txEl>
                                              <p:pRg st="2" end="2"/>
                                            </p:txEl>
                                          </p:spTgt>
                                        </p:tgtEl>
                                        <p:attrNameLst>
                                          <p:attrName>style.visibility</p:attrName>
                                        </p:attrNameLst>
                                      </p:cBhvr>
                                      <p:to>
                                        <p:strVal val="visible"/>
                                      </p:to>
                                    </p:set>
                                    <p:anim calcmode="lin" valueType="num">
                                      <p:cBhvr additive="base">
                                        <p:cTn id="13" dur="500" fill="hold"/>
                                        <p:tgtEl>
                                          <p:spTgt spid="38195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5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1956">
                                            <p:txEl>
                                              <p:pRg st="3" end="3"/>
                                            </p:txEl>
                                          </p:spTgt>
                                        </p:tgtEl>
                                        <p:attrNameLst>
                                          <p:attrName>style.visibility</p:attrName>
                                        </p:attrNameLst>
                                      </p:cBhvr>
                                      <p:to>
                                        <p:strVal val="visible"/>
                                      </p:to>
                                    </p:set>
                                    <p:anim calcmode="lin" valueType="num">
                                      <p:cBhvr additive="base">
                                        <p:cTn id="19" dur="500" fill="hold"/>
                                        <p:tgtEl>
                                          <p:spTgt spid="38195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195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1956">
                                            <p:txEl>
                                              <p:pRg st="4" end="4"/>
                                            </p:txEl>
                                          </p:spTgt>
                                        </p:tgtEl>
                                        <p:attrNameLst>
                                          <p:attrName>style.visibility</p:attrName>
                                        </p:attrNameLst>
                                      </p:cBhvr>
                                      <p:to>
                                        <p:strVal val="visible"/>
                                      </p:to>
                                    </p:set>
                                    <p:anim calcmode="lin" valueType="num">
                                      <p:cBhvr additive="base">
                                        <p:cTn id="25" dur="500" fill="hold"/>
                                        <p:tgtEl>
                                          <p:spTgt spid="38195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5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1956">
                                            <p:txEl>
                                              <p:pRg st="5" end="5"/>
                                            </p:txEl>
                                          </p:spTgt>
                                        </p:tgtEl>
                                        <p:attrNameLst>
                                          <p:attrName>style.visibility</p:attrName>
                                        </p:attrNameLst>
                                      </p:cBhvr>
                                      <p:to>
                                        <p:strVal val="visible"/>
                                      </p:to>
                                    </p:set>
                                    <p:anim calcmode="lin" valueType="num">
                                      <p:cBhvr additive="base">
                                        <p:cTn id="31" dur="500" fill="hold"/>
                                        <p:tgtEl>
                                          <p:spTgt spid="38195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195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par>
                                <p:cTn id="33" presetID="2" presetClass="entr" presetSubtype="8" fill="hold" grpId="0" nodeType="withEffect">
                                  <p:stCondLst>
                                    <p:cond delay="0"/>
                                  </p:stCondLst>
                                  <p:childTnLst>
                                    <p:set>
                                      <p:cBhvr>
                                        <p:cTn id="34" dur="1" fill="hold">
                                          <p:stCondLst>
                                            <p:cond delay="0"/>
                                          </p:stCondLst>
                                        </p:cTn>
                                        <p:tgtEl>
                                          <p:spTgt spid="381956">
                                            <p:txEl>
                                              <p:pRg st="6" end="6"/>
                                            </p:txEl>
                                          </p:spTgt>
                                        </p:tgtEl>
                                        <p:attrNameLst>
                                          <p:attrName>style.visibility</p:attrName>
                                        </p:attrNameLst>
                                      </p:cBhvr>
                                      <p:to>
                                        <p:strVal val="visible"/>
                                      </p:to>
                                    </p:set>
                                    <p:anim calcmode="lin" valueType="num">
                                      <p:cBhvr additive="base">
                                        <p:cTn id="35" dur="500" fill="hold"/>
                                        <p:tgtEl>
                                          <p:spTgt spid="381956">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195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1956">
                                            <p:txEl>
                                              <p:pRg st="7" end="7"/>
                                            </p:txEl>
                                          </p:spTgt>
                                        </p:tgtEl>
                                        <p:attrNameLst>
                                          <p:attrName>style.visibility</p:attrName>
                                        </p:attrNameLst>
                                      </p:cBhvr>
                                      <p:to>
                                        <p:strVal val="visible"/>
                                      </p:to>
                                    </p:set>
                                    <p:anim calcmode="lin" valueType="num">
                                      <p:cBhvr additive="base">
                                        <p:cTn id="41" dur="500" fill="hold"/>
                                        <p:tgtEl>
                                          <p:spTgt spid="381956">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195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81956">
                                            <p:txEl>
                                              <p:pRg st="8" end="8"/>
                                            </p:txEl>
                                          </p:spTgt>
                                        </p:tgtEl>
                                        <p:attrNameLst>
                                          <p:attrName>style.visibility</p:attrName>
                                        </p:attrNameLst>
                                      </p:cBhvr>
                                      <p:to>
                                        <p:strVal val="visible"/>
                                      </p:to>
                                    </p:set>
                                    <p:anim calcmode="lin" valueType="num">
                                      <p:cBhvr additive="base">
                                        <p:cTn id="47" dur="500" fill="hold"/>
                                        <p:tgtEl>
                                          <p:spTgt spid="381956">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195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81956">
                                            <p:txEl>
                                              <p:pRg st="9" end="9"/>
                                            </p:txEl>
                                          </p:spTgt>
                                        </p:tgtEl>
                                        <p:attrNameLst>
                                          <p:attrName>style.visibility</p:attrName>
                                        </p:attrNameLst>
                                      </p:cBhvr>
                                      <p:to>
                                        <p:strVal val="visible"/>
                                      </p:to>
                                    </p:set>
                                    <p:anim calcmode="lin" valueType="num">
                                      <p:cBhvr additive="base">
                                        <p:cTn id="53" dur="500" fill="hold"/>
                                        <p:tgtEl>
                                          <p:spTgt spid="381956">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8195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C6133-2B81-C948-853F-DD220BB5D5F2}"/>
              </a:ext>
            </a:extLst>
          </p:cNvPr>
          <p:cNvSpPr>
            <a:spLocks noGrp="1"/>
          </p:cNvSpPr>
          <p:nvPr>
            <p:ph type="title"/>
          </p:nvPr>
        </p:nvSpPr>
        <p:spPr/>
        <p:txBody>
          <a:bodyPr/>
          <a:lstStyle/>
          <a:p>
            <a:r>
              <a:rPr lang="en-US" dirty="0"/>
              <a:t>Gametes</a:t>
            </a:r>
          </a:p>
        </p:txBody>
      </p:sp>
      <p:sp>
        <p:nvSpPr>
          <p:cNvPr id="3" name="Content Placeholder 2">
            <a:extLst>
              <a:ext uri="{FF2B5EF4-FFF2-40B4-BE49-F238E27FC236}">
                <a16:creationId xmlns:a16="http://schemas.microsoft.com/office/drawing/2014/main" id="{99F96352-3AB2-A44B-8B39-54EFBBCA2901}"/>
              </a:ext>
            </a:extLst>
          </p:cNvPr>
          <p:cNvSpPr>
            <a:spLocks noGrp="1"/>
          </p:cNvSpPr>
          <p:nvPr>
            <p:ph idx="1"/>
          </p:nvPr>
        </p:nvSpPr>
        <p:spPr>
          <a:xfrm>
            <a:off x="838199" y="1371599"/>
            <a:ext cx="8209547" cy="5356459"/>
          </a:xfrm>
        </p:spPr>
        <p:txBody>
          <a:bodyPr/>
          <a:lstStyle/>
          <a:p>
            <a:r>
              <a:rPr lang="en-US" sz="1800" dirty="0">
                <a:solidFill>
                  <a:srgbClr val="FF0000"/>
                </a:solidFill>
              </a:rPr>
              <a:t>Gametes </a:t>
            </a:r>
            <a:r>
              <a:rPr lang="en-US" sz="1800" dirty="0"/>
              <a:t>- meaning sperm and ova (eggs)-are haploid cells. Haploid cells contain half the number of chromosomes of somatic cells. In humans, gametes contain 22 autosomes plus a single sex chromosome (X in female, either X or Y in Male), giving them a haploid number of 23. The haploid number of chromosomes is symbolized by n. </a:t>
            </a:r>
          </a:p>
          <a:p>
            <a:r>
              <a:rPr lang="en-US" sz="1800" dirty="0"/>
              <a:t>Meiosis and fertilization are the key events in sexually reproducing life cycles. The human life cycle is typical of a sexually reproducing animal. During fertilization (the combination of a sperm cell and an egg cell), one haploid gamete from the father fuses with one haploid gamete from the mother. The result is a fertilized egg called a </a:t>
            </a:r>
            <a:r>
              <a:rPr lang="en-US" sz="1800" dirty="0">
                <a:solidFill>
                  <a:srgbClr val="FF0000"/>
                </a:solidFill>
              </a:rPr>
              <a:t>zygote</a:t>
            </a:r>
            <a:r>
              <a:rPr lang="en-US" sz="1800" dirty="0"/>
              <a:t>. It is diploid (has two sets of chromosomes) and may be symbolized by 2n. </a:t>
            </a:r>
          </a:p>
          <a:p>
            <a:r>
              <a:rPr lang="en-US" sz="1800" dirty="0"/>
              <a:t>Meiosis is the type of cell division that </a:t>
            </a:r>
            <a:r>
              <a:rPr lang="en-US" sz="1800" dirty="0">
                <a:solidFill>
                  <a:srgbClr val="FF0000"/>
                </a:solidFill>
              </a:rPr>
              <a:t>reduces</a:t>
            </a:r>
            <a:r>
              <a:rPr lang="en-US" sz="1800" dirty="0"/>
              <a:t> the numbers of sets of chromosomes from two to one. Fertilization restores the diploid number as gametes are combined. Fertilization and meiosis alternate in the life cycles of sexually reproducing organisms. </a:t>
            </a:r>
          </a:p>
        </p:txBody>
      </p:sp>
    </p:spTree>
    <p:extLst>
      <p:ext uri="{BB962C8B-B14F-4D97-AF65-F5344CB8AC3E}">
        <p14:creationId xmlns:p14="http://schemas.microsoft.com/office/powerpoint/2010/main" val="170846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a:extLst>
              <a:ext uri="{FF2B5EF4-FFF2-40B4-BE49-F238E27FC236}">
                <a16:creationId xmlns:a16="http://schemas.microsoft.com/office/drawing/2014/main" id="{78F62250-8F64-F944-A815-FDCF772A463C}"/>
              </a:ext>
            </a:extLst>
          </p:cNvPr>
          <p:cNvGrpSpPr>
            <a:grpSpLocks/>
          </p:cNvGrpSpPr>
          <p:nvPr/>
        </p:nvGrpSpPr>
        <p:grpSpPr bwMode="auto">
          <a:xfrm>
            <a:off x="1457325" y="1716088"/>
            <a:ext cx="6153150" cy="6153150"/>
            <a:chOff x="918" y="1081"/>
            <a:chExt cx="3876" cy="3876"/>
          </a:xfrm>
        </p:grpSpPr>
        <p:sp>
          <p:nvSpPr>
            <p:cNvPr id="33837" name="AutoShape 70">
              <a:extLst>
                <a:ext uri="{FF2B5EF4-FFF2-40B4-BE49-F238E27FC236}">
                  <a16:creationId xmlns:a16="http://schemas.microsoft.com/office/drawing/2014/main" id="{8F41D32D-667F-8542-B2B5-BF3A823189A6}"/>
                </a:ext>
              </a:extLst>
            </p:cNvPr>
            <p:cNvSpPr>
              <a:spLocks noChangeArrowheads="1"/>
            </p:cNvSpPr>
            <p:nvPr/>
          </p:nvSpPr>
          <p:spPr bwMode="auto">
            <a:xfrm rot="102854">
              <a:off x="918" y="1081"/>
              <a:ext cx="3876" cy="3876"/>
            </a:xfrm>
            <a:custGeom>
              <a:avLst/>
              <a:gdLst>
                <a:gd name="T0" fmla="*/ 348 w 21600"/>
                <a:gd name="T1" fmla="*/ 0 h 21600"/>
                <a:gd name="T2" fmla="*/ 27 w 21600"/>
                <a:gd name="T3" fmla="*/ 295 h 21600"/>
                <a:gd name="T4" fmla="*/ 348 w 21600"/>
                <a:gd name="T5" fmla="*/ 45 h 21600"/>
                <a:gd name="T6" fmla="*/ 669 w 21600"/>
                <a:gd name="T7" fmla="*/ 295 h 21600"/>
                <a:gd name="T8" fmla="*/ 0 60000 65536"/>
                <a:gd name="T9" fmla="*/ 0 60000 65536"/>
                <a:gd name="T10" fmla="*/ 0 60000 65536"/>
                <a:gd name="T11" fmla="*/ 0 60000 65536"/>
                <a:gd name="T12" fmla="*/ 67 w 21600"/>
                <a:gd name="T13" fmla="*/ 0 h 21600"/>
                <a:gd name="T14" fmla="*/ 21533 w 21600"/>
                <a:gd name="T15" fmla="*/ 11848 h 21600"/>
              </a:gdLst>
              <a:ahLst/>
              <a:cxnLst>
                <a:cxn ang="T8">
                  <a:pos x="T0" y="T1"/>
                </a:cxn>
                <a:cxn ang="T9">
                  <a:pos x="T2" y="T3"/>
                </a:cxn>
                <a:cxn ang="T10">
                  <a:pos x="T4" y="T5"/>
                </a:cxn>
                <a:cxn ang="T11">
                  <a:pos x="T6" y="T7"/>
                </a:cxn>
              </a:cxnLst>
              <a:rect l="T12" t="T13" r="T14" b="T15"/>
              <a:pathLst>
                <a:path w="21600" h="21600">
                  <a:moveTo>
                    <a:pt x="1510" y="9271"/>
                  </a:moveTo>
                  <a:cubicBezTo>
                    <a:pt x="2259" y="4723"/>
                    <a:pt x="6190" y="1385"/>
                    <a:pt x="10800" y="1386"/>
                  </a:cubicBezTo>
                  <a:cubicBezTo>
                    <a:pt x="15409" y="1386"/>
                    <a:pt x="19340" y="4723"/>
                    <a:pt x="20089" y="9271"/>
                  </a:cubicBezTo>
                  <a:lnTo>
                    <a:pt x="21456" y="9046"/>
                  </a:lnTo>
                  <a:cubicBezTo>
                    <a:pt x="20597" y="3828"/>
                    <a:pt x="16087" y="-1"/>
                    <a:pt x="10799" y="0"/>
                  </a:cubicBezTo>
                  <a:cubicBezTo>
                    <a:pt x="5512" y="0"/>
                    <a:pt x="1002" y="3828"/>
                    <a:pt x="143" y="904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38" name="Freeform 71">
              <a:extLst>
                <a:ext uri="{FF2B5EF4-FFF2-40B4-BE49-F238E27FC236}">
                  <a16:creationId xmlns:a16="http://schemas.microsoft.com/office/drawing/2014/main" id="{07A23CBA-2CC0-EA43-936D-EA9870987490}"/>
                </a:ext>
              </a:extLst>
            </p:cNvPr>
            <p:cNvSpPr>
              <a:spLocks/>
            </p:cNvSpPr>
            <p:nvPr/>
          </p:nvSpPr>
          <p:spPr bwMode="auto">
            <a:xfrm>
              <a:off x="4617" y="2601"/>
              <a:ext cx="57" cy="436"/>
            </a:xfrm>
            <a:custGeom>
              <a:avLst/>
              <a:gdLst>
                <a:gd name="T0" fmla="*/ 0 w 57"/>
                <a:gd name="T1" fmla="*/ 0 h 436"/>
                <a:gd name="T2" fmla="*/ 57 w 57"/>
                <a:gd name="T3" fmla="*/ 436 h 436"/>
                <a:gd name="T4" fmla="*/ 0 60000 65536"/>
                <a:gd name="T5" fmla="*/ 0 60000 65536"/>
                <a:gd name="T6" fmla="*/ 0 w 57"/>
                <a:gd name="T7" fmla="*/ 0 h 436"/>
                <a:gd name="T8" fmla="*/ 57 w 57"/>
                <a:gd name="T9" fmla="*/ 436 h 436"/>
              </a:gdLst>
              <a:ahLst/>
              <a:cxnLst>
                <a:cxn ang="T4">
                  <a:pos x="T0" y="T1"/>
                </a:cxn>
                <a:cxn ang="T5">
                  <a:pos x="T2" y="T3"/>
                </a:cxn>
              </a:cxnLst>
              <a:rect l="T6" t="T7" r="T8" b="T9"/>
              <a:pathLst>
                <a:path w="57" h="436">
                  <a:moveTo>
                    <a:pt x="0" y="0"/>
                  </a:moveTo>
                  <a:cubicBezTo>
                    <a:pt x="24" y="181"/>
                    <a:pt x="48" y="363"/>
                    <a:pt x="57" y="436"/>
                  </a:cubicBezTo>
                </a:path>
              </a:pathLst>
            </a:custGeom>
            <a:solidFill>
              <a:srgbClr val="7F7F7F"/>
            </a:solidFill>
            <a:ln w="381000">
              <a:solidFill>
                <a:srgbClr val="7F7F7F"/>
              </a:solidFill>
              <a:round/>
              <a:headEnd/>
              <a:tailEnd type="stealth" w="med" len="me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33795" name="Rectangle 2">
            <a:extLst>
              <a:ext uri="{FF2B5EF4-FFF2-40B4-BE49-F238E27FC236}">
                <a16:creationId xmlns:a16="http://schemas.microsoft.com/office/drawing/2014/main" id="{681DE5E5-3B6B-9641-9280-95A336F1E141}"/>
              </a:ext>
            </a:extLst>
          </p:cNvPr>
          <p:cNvSpPr>
            <a:spLocks noGrp="1" noChangeArrowheads="1"/>
          </p:cNvSpPr>
          <p:nvPr>
            <p:ph type="title"/>
          </p:nvPr>
        </p:nvSpPr>
        <p:spPr/>
        <p:txBody>
          <a:bodyPr/>
          <a:lstStyle/>
          <a:p>
            <a:pPr eaLnBrk="1" hangingPunct="1"/>
            <a:r>
              <a:rPr lang="en-US" altLang="en-US"/>
              <a:t>Sexual reproduction lifecycle</a:t>
            </a:r>
          </a:p>
        </p:txBody>
      </p:sp>
      <p:grpSp>
        <p:nvGrpSpPr>
          <p:cNvPr id="3" name="Group 16">
            <a:extLst>
              <a:ext uri="{FF2B5EF4-FFF2-40B4-BE49-F238E27FC236}">
                <a16:creationId xmlns:a16="http://schemas.microsoft.com/office/drawing/2014/main" id="{058EA9F5-1EE2-F745-B2BB-E52B3B25B5DE}"/>
              </a:ext>
            </a:extLst>
          </p:cNvPr>
          <p:cNvGrpSpPr>
            <a:grpSpLocks/>
          </p:cNvGrpSpPr>
          <p:nvPr/>
        </p:nvGrpSpPr>
        <p:grpSpPr bwMode="auto">
          <a:xfrm>
            <a:off x="80963" y="4275138"/>
            <a:ext cx="1485900" cy="1485900"/>
            <a:chOff x="553" y="1260"/>
            <a:chExt cx="936" cy="936"/>
          </a:xfrm>
        </p:grpSpPr>
        <p:sp>
          <p:nvSpPr>
            <p:cNvPr id="33833" name="Oval 5">
              <a:extLst>
                <a:ext uri="{FF2B5EF4-FFF2-40B4-BE49-F238E27FC236}">
                  <a16:creationId xmlns:a16="http://schemas.microsoft.com/office/drawing/2014/main" id="{1A80F447-3D7B-6046-976C-56998E580A23}"/>
                </a:ext>
              </a:extLst>
            </p:cNvPr>
            <p:cNvSpPr>
              <a:spLocks noChangeArrowheads="1"/>
            </p:cNvSpPr>
            <p:nvPr/>
          </p:nvSpPr>
          <p:spPr bwMode="auto">
            <a:xfrm>
              <a:off x="553" y="1260"/>
              <a:ext cx="936" cy="936"/>
            </a:xfrm>
            <a:prstGeom prst="ellipse">
              <a:avLst/>
            </a:prstGeom>
            <a:solidFill>
              <a:srgbClr val="FF45B9"/>
            </a:solidFill>
            <a:ln w="9525">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33834" name="Freeform 13">
              <a:extLst>
                <a:ext uri="{FF2B5EF4-FFF2-40B4-BE49-F238E27FC236}">
                  <a16:creationId xmlns:a16="http://schemas.microsoft.com/office/drawing/2014/main" id="{5AB1C4A1-1F2F-A848-B4AB-1746728DC3DA}"/>
                </a:ext>
              </a:extLst>
            </p:cNvPr>
            <p:cNvSpPr>
              <a:spLocks/>
            </p:cNvSpPr>
            <p:nvPr/>
          </p:nvSpPr>
          <p:spPr bwMode="auto">
            <a:xfrm flipV="1">
              <a:off x="732" y="1627"/>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35" name="Freeform 14">
              <a:extLst>
                <a:ext uri="{FF2B5EF4-FFF2-40B4-BE49-F238E27FC236}">
                  <a16:creationId xmlns:a16="http://schemas.microsoft.com/office/drawing/2014/main" id="{E6E47019-4A46-654E-9339-0C4A14D56E7D}"/>
                </a:ext>
              </a:extLst>
            </p:cNvPr>
            <p:cNvSpPr>
              <a:spLocks/>
            </p:cNvSpPr>
            <p:nvPr/>
          </p:nvSpPr>
          <p:spPr bwMode="auto">
            <a:xfrm flipH="1">
              <a:off x="976" y="1531"/>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36" name="Freeform 15">
              <a:extLst>
                <a:ext uri="{FF2B5EF4-FFF2-40B4-BE49-F238E27FC236}">
                  <a16:creationId xmlns:a16="http://schemas.microsoft.com/office/drawing/2014/main" id="{11981C12-49A3-6043-BBE8-A80922D3CE99}"/>
                </a:ext>
              </a:extLst>
            </p:cNvPr>
            <p:cNvSpPr>
              <a:spLocks/>
            </p:cNvSpPr>
            <p:nvPr/>
          </p:nvSpPr>
          <p:spPr bwMode="auto">
            <a:xfrm>
              <a:off x="1164" y="1387"/>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 name="Group 30">
            <a:extLst>
              <a:ext uri="{FF2B5EF4-FFF2-40B4-BE49-F238E27FC236}">
                <a16:creationId xmlns:a16="http://schemas.microsoft.com/office/drawing/2014/main" id="{5E33D488-2703-214C-998B-D9D521754AA4}"/>
              </a:ext>
            </a:extLst>
          </p:cNvPr>
          <p:cNvGrpSpPr>
            <a:grpSpLocks/>
          </p:cNvGrpSpPr>
          <p:nvPr/>
        </p:nvGrpSpPr>
        <p:grpSpPr bwMode="auto">
          <a:xfrm>
            <a:off x="1111250" y="4275138"/>
            <a:ext cx="2171700" cy="2413000"/>
            <a:chOff x="1558" y="2800"/>
            <a:chExt cx="1368" cy="1520"/>
          </a:xfrm>
        </p:grpSpPr>
        <p:grpSp>
          <p:nvGrpSpPr>
            <p:cNvPr id="33827" name="Group 18">
              <a:extLst>
                <a:ext uri="{FF2B5EF4-FFF2-40B4-BE49-F238E27FC236}">
                  <a16:creationId xmlns:a16="http://schemas.microsoft.com/office/drawing/2014/main" id="{4297BC03-6BAF-7A45-A083-D3C0FA01A7CC}"/>
                </a:ext>
              </a:extLst>
            </p:cNvPr>
            <p:cNvGrpSpPr>
              <a:grpSpLocks/>
            </p:cNvGrpSpPr>
            <p:nvPr/>
          </p:nvGrpSpPr>
          <p:grpSpPr bwMode="auto">
            <a:xfrm>
              <a:off x="1558" y="2800"/>
              <a:ext cx="1368" cy="1520"/>
              <a:chOff x="1872" y="2640"/>
              <a:chExt cx="1368" cy="1520"/>
            </a:xfrm>
          </p:grpSpPr>
          <p:sp>
            <p:nvSpPr>
              <p:cNvPr id="33831" name="Freeform 19">
                <a:extLst>
                  <a:ext uri="{FF2B5EF4-FFF2-40B4-BE49-F238E27FC236}">
                    <a16:creationId xmlns:a16="http://schemas.microsoft.com/office/drawing/2014/main" id="{5E2449C8-0A86-294E-A0C6-5ED9A462042C}"/>
                  </a:ext>
                </a:extLst>
              </p:cNvPr>
              <p:cNvSpPr>
                <a:spLocks/>
              </p:cNvSpPr>
              <p:nvPr/>
            </p:nvSpPr>
            <p:spPr bwMode="auto">
              <a:xfrm>
                <a:off x="1872" y="3264"/>
                <a:ext cx="736" cy="896"/>
              </a:xfrm>
              <a:custGeom>
                <a:avLst/>
                <a:gdLst>
                  <a:gd name="T0" fmla="*/ 720 w 736"/>
                  <a:gd name="T1" fmla="*/ 16 h 896"/>
                  <a:gd name="T2" fmla="*/ 720 w 736"/>
                  <a:gd name="T3" fmla="*/ 64 h 896"/>
                  <a:gd name="T4" fmla="*/ 672 w 736"/>
                  <a:gd name="T5" fmla="*/ 400 h 896"/>
                  <a:gd name="T6" fmla="*/ 336 w 736"/>
                  <a:gd name="T7" fmla="*/ 448 h 896"/>
                  <a:gd name="T8" fmla="*/ 240 w 736"/>
                  <a:gd name="T9" fmla="*/ 832 h 896"/>
                  <a:gd name="T10" fmla="*/ 0 w 736"/>
                  <a:gd name="T11" fmla="*/ 832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32" name="Oval 20">
                <a:extLst>
                  <a:ext uri="{FF2B5EF4-FFF2-40B4-BE49-F238E27FC236}">
                    <a16:creationId xmlns:a16="http://schemas.microsoft.com/office/drawing/2014/main" id="{6EBE5E0D-91A5-3A47-8448-D77A645AE80A}"/>
                  </a:ext>
                </a:extLst>
              </p:cNvPr>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sp>
          <p:nvSpPr>
            <p:cNvPr id="33828" name="Freeform 27">
              <a:extLst>
                <a:ext uri="{FF2B5EF4-FFF2-40B4-BE49-F238E27FC236}">
                  <a16:creationId xmlns:a16="http://schemas.microsoft.com/office/drawing/2014/main" id="{137A6145-CC1D-3241-B22A-599D11025C69}"/>
                </a:ext>
              </a:extLst>
            </p:cNvPr>
            <p:cNvSpPr>
              <a:spLocks/>
            </p:cNvSpPr>
            <p:nvPr/>
          </p:nvSpPr>
          <p:spPr bwMode="auto">
            <a:xfrm flipH="1">
              <a:off x="2611" y="2962"/>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29" name="Freeform 28">
              <a:extLst>
                <a:ext uri="{FF2B5EF4-FFF2-40B4-BE49-F238E27FC236}">
                  <a16:creationId xmlns:a16="http://schemas.microsoft.com/office/drawing/2014/main" id="{88CE646A-0850-9E4C-BDA3-2DCB3AE551AB}"/>
                </a:ext>
              </a:extLst>
            </p:cNvPr>
            <p:cNvSpPr>
              <a:spLocks/>
            </p:cNvSpPr>
            <p:nvPr/>
          </p:nvSpPr>
          <p:spPr bwMode="auto">
            <a:xfrm flipH="1" flipV="1">
              <a:off x="2197" y="3126"/>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30" name="Freeform 29">
              <a:extLst>
                <a:ext uri="{FF2B5EF4-FFF2-40B4-BE49-F238E27FC236}">
                  <a16:creationId xmlns:a16="http://schemas.microsoft.com/office/drawing/2014/main" id="{C40962D4-0A35-D34B-93AB-366D9F8FC016}"/>
                </a:ext>
              </a:extLst>
            </p:cNvPr>
            <p:cNvSpPr>
              <a:spLocks/>
            </p:cNvSpPr>
            <p:nvPr/>
          </p:nvSpPr>
          <p:spPr bwMode="auto">
            <a:xfrm flipH="1">
              <a:off x="2409" y="3168"/>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 name="Group 69">
            <a:extLst>
              <a:ext uri="{FF2B5EF4-FFF2-40B4-BE49-F238E27FC236}">
                <a16:creationId xmlns:a16="http://schemas.microsoft.com/office/drawing/2014/main" id="{9BD81D79-45C4-2341-A84E-3D2F0C6AD8B6}"/>
              </a:ext>
            </a:extLst>
          </p:cNvPr>
          <p:cNvGrpSpPr>
            <a:grpSpLocks/>
          </p:cNvGrpSpPr>
          <p:nvPr/>
        </p:nvGrpSpPr>
        <p:grpSpPr bwMode="auto">
          <a:xfrm>
            <a:off x="6856413" y="4275138"/>
            <a:ext cx="2171700" cy="2413000"/>
            <a:chOff x="4319" y="2693"/>
            <a:chExt cx="1368" cy="1520"/>
          </a:xfrm>
        </p:grpSpPr>
        <p:grpSp>
          <p:nvGrpSpPr>
            <p:cNvPr id="33821" name="Group 55">
              <a:extLst>
                <a:ext uri="{FF2B5EF4-FFF2-40B4-BE49-F238E27FC236}">
                  <a16:creationId xmlns:a16="http://schemas.microsoft.com/office/drawing/2014/main" id="{F5DE26DF-A9C5-D647-A243-E960AB6ADA48}"/>
                </a:ext>
              </a:extLst>
            </p:cNvPr>
            <p:cNvGrpSpPr>
              <a:grpSpLocks/>
            </p:cNvGrpSpPr>
            <p:nvPr/>
          </p:nvGrpSpPr>
          <p:grpSpPr bwMode="auto">
            <a:xfrm>
              <a:off x="4319" y="2693"/>
              <a:ext cx="1368" cy="1520"/>
              <a:chOff x="1872" y="2640"/>
              <a:chExt cx="1368" cy="1520"/>
            </a:xfrm>
          </p:grpSpPr>
          <p:sp>
            <p:nvSpPr>
              <p:cNvPr id="33825" name="Freeform 56">
                <a:extLst>
                  <a:ext uri="{FF2B5EF4-FFF2-40B4-BE49-F238E27FC236}">
                    <a16:creationId xmlns:a16="http://schemas.microsoft.com/office/drawing/2014/main" id="{8004B14F-DAB7-5B40-AB54-3AD3630DD3AB}"/>
                  </a:ext>
                </a:extLst>
              </p:cNvPr>
              <p:cNvSpPr>
                <a:spLocks/>
              </p:cNvSpPr>
              <p:nvPr/>
            </p:nvSpPr>
            <p:spPr bwMode="auto">
              <a:xfrm>
                <a:off x="1872" y="3264"/>
                <a:ext cx="736" cy="896"/>
              </a:xfrm>
              <a:custGeom>
                <a:avLst/>
                <a:gdLst>
                  <a:gd name="T0" fmla="*/ 720 w 736"/>
                  <a:gd name="T1" fmla="*/ 16 h 896"/>
                  <a:gd name="T2" fmla="*/ 720 w 736"/>
                  <a:gd name="T3" fmla="*/ 64 h 896"/>
                  <a:gd name="T4" fmla="*/ 672 w 736"/>
                  <a:gd name="T5" fmla="*/ 400 h 896"/>
                  <a:gd name="T6" fmla="*/ 336 w 736"/>
                  <a:gd name="T7" fmla="*/ 448 h 896"/>
                  <a:gd name="T8" fmla="*/ 240 w 736"/>
                  <a:gd name="T9" fmla="*/ 832 h 896"/>
                  <a:gd name="T10" fmla="*/ 0 w 736"/>
                  <a:gd name="T11" fmla="*/ 832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26" name="Oval 57">
                <a:extLst>
                  <a:ext uri="{FF2B5EF4-FFF2-40B4-BE49-F238E27FC236}">
                    <a16:creationId xmlns:a16="http://schemas.microsoft.com/office/drawing/2014/main" id="{E563D6B5-73C2-B544-8D90-56A1A71CE0A8}"/>
                  </a:ext>
                </a:extLst>
              </p:cNvPr>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sp>
          <p:nvSpPr>
            <p:cNvPr id="33822" name="Freeform 58">
              <a:extLst>
                <a:ext uri="{FF2B5EF4-FFF2-40B4-BE49-F238E27FC236}">
                  <a16:creationId xmlns:a16="http://schemas.microsoft.com/office/drawing/2014/main" id="{ED59808B-0993-2D40-B3D3-2D83184D8D19}"/>
                </a:ext>
              </a:extLst>
            </p:cNvPr>
            <p:cNvSpPr>
              <a:spLocks/>
            </p:cNvSpPr>
            <p:nvPr/>
          </p:nvSpPr>
          <p:spPr bwMode="auto">
            <a:xfrm flipH="1">
              <a:off x="5372" y="2855"/>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23" name="Freeform 59">
              <a:extLst>
                <a:ext uri="{FF2B5EF4-FFF2-40B4-BE49-F238E27FC236}">
                  <a16:creationId xmlns:a16="http://schemas.microsoft.com/office/drawing/2014/main" id="{F19C84DF-B62F-994A-9F45-BBAE7F152B83}"/>
                </a:ext>
              </a:extLst>
            </p:cNvPr>
            <p:cNvSpPr>
              <a:spLocks/>
            </p:cNvSpPr>
            <p:nvPr/>
          </p:nvSpPr>
          <p:spPr bwMode="auto">
            <a:xfrm flipH="1" flipV="1">
              <a:off x="4958" y="3019"/>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24" name="Freeform 60">
              <a:extLst>
                <a:ext uri="{FF2B5EF4-FFF2-40B4-BE49-F238E27FC236}">
                  <a16:creationId xmlns:a16="http://schemas.microsoft.com/office/drawing/2014/main" id="{C69210DE-4D45-1243-B801-98DFD734E7BB}"/>
                </a:ext>
              </a:extLst>
            </p:cNvPr>
            <p:cNvSpPr>
              <a:spLocks/>
            </p:cNvSpPr>
            <p:nvPr/>
          </p:nvSpPr>
          <p:spPr bwMode="auto">
            <a:xfrm flipH="1">
              <a:off x="5170" y="3061"/>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8" name="Group 78">
            <a:extLst>
              <a:ext uri="{FF2B5EF4-FFF2-40B4-BE49-F238E27FC236}">
                <a16:creationId xmlns:a16="http://schemas.microsoft.com/office/drawing/2014/main" id="{40BECBC3-28F1-7145-A1C8-88765CA9FE44}"/>
              </a:ext>
            </a:extLst>
          </p:cNvPr>
          <p:cNvGrpSpPr>
            <a:grpSpLocks/>
          </p:cNvGrpSpPr>
          <p:nvPr/>
        </p:nvGrpSpPr>
        <p:grpSpPr bwMode="auto">
          <a:xfrm>
            <a:off x="5076825" y="4275138"/>
            <a:ext cx="2171700" cy="2413000"/>
            <a:chOff x="3198" y="2693"/>
            <a:chExt cx="1368" cy="1520"/>
          </a:xfrm>
        </p:grpSpPr>
        <p:grpSp>
          <p:nvGrpSpPr>
            <p:cNvPr id="33815" name="Group 62">
              <a:extLst>
                <a:ext uri="{FF2B5EF4-FFF2-40B4-BE49-F238E27FC236}">
                  <a16:creationId xmlns:a16="http://schemas.microsoft.com/office/drawing/2014/main" id="{E2DD19B2-211B-A340-913E-CE73B695879D}"/>
                </a:ext>
              </a:extLst>
            </p:cNvPr>
            <p:cNvGrpSpPr>
              <a:grpSpLocks/>
            </p:cNvGrpSpPr>
            <p:nvPr/>
          </p:nvGrpSpPr>
          <p:grpSpPr bwMode="auto">
            <a:xfrm>
              <a:off x="3198" y="2693"/>
              <a:ext cx="1368" cy="1520"/>
              <a:chOff x="1872" y="2640"/>
              <a:chExt cx="1368" cy="1520"/>
            </a:xfrm>
          </p:grpSpPr>
          <p:sp>
            <p:nvSpPr>
              <p:cNvPr id="33819" name="Freeform 63">
                <a:extLst>
                  <a:ext uri="{FF2B5EF4-FFF2-40B4-BE49-F238E27FC236}">
                    <a16:creationId xmlns:a16="http://schemas.microsoft.com/office/drawing/2014/main" id="{C8F11907-3664-EB4C-8FD7-54F8781E0911}"/>
                  </a:ext>
                </a:extLst>
              </p:cNvPr>
              <p:cNvSpPr>
                <a:spLocks/>
              </p:cNvSpPr>
              <p:nvPr/>
            </p:nvSpPr>
            <p:spPr bwMode="auto">
              <a:xfrm>
                <a:off x="1872" y="3264"/>
                <a:ext cx="736" cy="896"/>
              </a:xfrm>
              <a:custGeom>
                <a:avLst/>
                <a:gdLst>
                  <a:gd name="T0" fmla="*/ 720 w 736"/>
                  <a:gd name="T1" fmla="*/ 16 h 896"/>
                  <a:gd name="T2" fmla="*/ 720 w 736"/>
                  <a:gd name="T3" fmla="*/ 64 h 896"/>
                  <a:gd name="T4" fmla="*/ 672 w 736"/>
                  <a:gd name="T5" fmla="*/ 400 h 896"/>
                  <a:gd name="T6" fmla="*/ 336 w 736"/>
                  <a:gd name="T7" fmla="*/ 448 h 896"/>
                  <a:gd name="T8" fmla="*/ 240 w 736"/>
                  <a:gd name="T9" fmla="*/ 832 h 896"/>
                  <a:gd name="T10" fmla="*/ 0 w 736"/>
                  <a:gd name="T11" fmla="*/ 832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20" name="Oval 64">
                <a:extLst>
                  <a:ext uri="{FF2B5EF4-FFF2-40B4-BE49-F238E27FC236}">
                    <a16:creationId xmlns:a16="http://schemas.microsoft.com/office/drawing/2014/main" id="{6832AC45-48E8-D542-9F08-84B763E6ECEE}"/>
                  </a:ext>
                </a:extLst>
              </p:cNvPr>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sp>
          <p:nvSpPr>
            <p:cNvPr id="33816" name="Freeform 65">
              <a:extLst>
                <a:ext uri="{FF2B5EF4-FFF2-40B4-BE49-F238E27FC236}">
                  <a16:creationId xmlns:a16="http://schemas.microsoft.com/office/drawing/2014/main" id="{332DBC58-14CF-2644-B29B-2ECE81B941C7}"/>
                </a:ext>
              </a:extLst>
            </p:cNvPr>
            <p:cNvSpPr>
              <a:spLocks/>
            </p:cNvSpPr>
            <p:nvPr/>
          </p:nvSpPr>
          <p:spPr bwMode="auto">
            <a:xfrm flipH="1">
              <a:off x="3863" y="2850"/>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17" name="Freeform 66">
              <a:extLst>
                <a:ext uri="{FF2B5EF4-FFF2-40B4-BE49-F238E27FC236}">
                  <a16:creationId xmlns:a16="http://schemas.microsoft.com/office/drawing/2014/main" id="{95AF4DA9-2C87-8D4B-9304-C5DCC66688C6}"/>
                </a:ext>
              </a:extLst>
            </p:cNvPr>
            <p:cNvSpPr>
              <a:spLocks/>
            </p:cNvSpPr>
            <p:nvPr/>
          </p:nvSpPr>
          <p:spPr bwMode="auto">
            <a:xfrm flipH="1" flipV="1">
              <a:off x="4269" y="2880"/>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18" name="Freeform 67">
              <a:extLst>
                <a:ext uri="{FF2B5EF4-FFF2-40B4-BE49-F238E27FC236}">
                  <a16:creationId xmlns:a16="http://schemas.microsoft.com/office/drawing/2014/main" id="{E13AB9DD-34BA-FF49-B570-3178F20B1656}"/>
                </a:ext>
              </a:extLst>
            </p:cNvPr>
            <p:cNvSpPr>
              <a:spLocks/>
            </p:cNvSpPr>
            <p:nvPr/>
          </p:nvSpPr>
          <p:spPr bwMode="auto">
            <a:xfrm flipH="1">
              <a:off x="4101" y="3205"/>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10" name="Group 48">
            <a:extLst>
              <a:ext uri="{FF2B5EF4-FFF2-40B4-BE49-F238E27FC236}">
                <a16:creationId xmlns:a16="http://schemas.microsoft.com/office/drawing/2014/main" id="{F17B7116-048C-0247-B2EC-394C179455BF}"/>
              </a:ext>
            </a:extLst>
          </p:cNvPr>
          <p:cNvGrpSpPr>
            <a:grpSpLocks/>
          </p:cNvGrpSpPr>
          <p:nvPr/>
        </p:nvGrpSpPr>
        <p:grpSpPr bwMode="auto">
          <a:xfrm>
            <a:off x="3789363" y="1257300"/>
            <a:ext cx="1485900" cy="1485900"/>
            <a:chOff x="2411" y="2540"/>
            <a:chExt cx="936" cy="936"/>
          </a:xfrm>
        </p:grpSpPr>
        <p:sp>
          <p:nvSpPr>
            <p:cNvPr id="33808" name="Oval 33">
              <a:extLst>
                <a:ext uri="{FF2B5EF4-FFF2-40B4-BE49-F238E27FC236}">
                  <a16:creationId xmlns:a16="http://schemas.microsoft.com/office/drawing/2014/main" id="{0B0726CE-B5F4-3F4B-A7B5-590AF4FAF260}"/>
                </a:ext>
              </a:extLst>
            </p:cNvPr>
            <p:cNvSpPr>
              <a:spLocks noChangeArrowheads="1"/>
            </p:cNvSpPr>
            <p:nvPr/>
          </p:nvSpPr>
          <p:spPr bwMode="auto">
            <a:xfrm>
              <a:off x="2411" y="2540"/>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33809" name="Freeform 38">
              <a:extLst>
                <a:ext uri="{FF2B5EF4-FFF2-40B4-BE49-F238E27FC236}">
                  <a16:creationId xmlns:a16="http://schemas.microsoft.com/office/drawing/2014/main" id="{B434C0C2-B27B-4D42-AC89-B7AF2C1AFFAF}"/>
                </a:ext>
              </a:extLst>
            </p:cNvPr>
            <p:cNvSpPr>
              <a:spLocks/>
            </p:cNvSpPr>
            <p:nvPr/>
          </p:nvSpPr>
          <p:spPr bwMode="auto">
            <a:xfrm flipV="1">
              <a:off x="2529" y="2925"/>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10" name="Freeform 39">
              <a:extLst>
                <a:ext uri="{FF2B5EF4-FFF2-40B4-BE49-F238E27FC236}">
                  <a16:creationId xmlns:a16="http://schemas.microsoft.com/office/drawing/2014/main" id="{70FB72B9-2BA0-2F48-BBEA-F4D6E9ABD460}"/>
                </a:ext>
              </a:extLst>
            </p:cNvPr>
            <p:cNvSpPr>
              <a:spLocks/>
            </p:cNvSpPr>
            <p:nvPr/>
          </p:nvSpPr>
          <p:spPr bwMode="auto">
            <a:xfrm flipH="1">
              <a:off x="2994" y="2719"/>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11" name="Freeform 40">
              <a:extLst>
                <a:ext uri="{FF2B5EF4-FFF2-40B4-BE49-F238E27FC236}">
                  <a16:creationId xmlns:a16="http://schemas.microsoft.com/office/drawing/2014/main" id="{F60ECED4-DADD-5042-AE00-B6BCD74840E0}"/>
                </a:ext>
              </a:extLst>
            </p:cNvPr>
            <p:cNvSpPr>
              <a:spLocks/>
            </p:cNvSpPr>
            <p:nvPr/>
          </p:nvSpPr>
          <p:spPr bwMode="auto">
            <a:xfrm>
              <a:off x="2836" y="3106"/>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12" name="Freeform 45">
              <a:extLst>
                <a:ext uri="{FF2B5EF4-FFF2-40B4-BE49-F238E27FC236}">
                  <a16:creationId xmlns:a16="http://schemas.microsoft.com/office/drawing/2014/main" id="{EE4A2BB6-F721-7248-B3DA-8C46A37FBA54}"/>
                </a:ext>
              </a:extLst>
            </p:cNvPr>
            <p:cNvSpPr>
              <a:spLocks/>
            </p:cNvSpPr>
            <p:nvPr/>
          </p:nvSpPr>
          <p:spPr bwMode="auto">
            <a:xfrm flipH="1">
              <a:off x="2675" y="2638"/>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13" name="Freeform 46">
              <a:extLst>
                <a:ext uri="{FF2B5EF4-FFF2-40B4-BE49-F238E27FC236}">
                  <a16:creationId xmlns:a16="http://schemas.microsoft.com/office/drawing/2014/main" id="{46972633-2F92-6C40-B373-AC22B559A90D}"/>
                </a:ext>
              </a:extLst>
            </p:cNvPr>
            <p:cNvSpPr>
              <a:spLocks/>
            </p:cNvSpPr>
            <p:nvPr/>
          </p:nvSpPr>
          <p:spPr bwMode="auto">
            <a:xfrm flipH="1" flipV="1">
              <a:off x="2854" y="2755"/>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3814" name="Freeform 47">
              <a:extLst>
                <a:ext uri="{FF2B5EF4-FFF2-40B4-BE49-F238E27FC236}">
                  <a16:creationId xmlns:a16="http://schemas.microsoft.com/office/drawing/2014/main" id="{EDBFC6B5-11CC-1242-BDC3-59C09B9E8480}"/>
                </a:ext>
              </a:extLst>
            </p:cNvPr>
            <p:cNvSpPr>
              <a:spLocks/>
            </p:cNvSpPr>
            <p:nvPr/>
          </p:nvSpPr>
          <p:spPr bwMode="auto">
            <a:xfrm flipH="1">
              <a:off x="3081" y="2806"/>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510025" name="AutoShape 73">
            <a:extLst>
              <a:ext uri="{FF2B5EF4-FFF2-40B4-BE49-F238E27FC236}">
                <a16:creationId xmlns:a16="http://schemas.microsoft.com/office/drawing/2014/main" id="{E5265D96-B485-AB40-9E73-A8B201448BAE}"/>
              </a:ext>
            </a:extLst>
          </p:cNvPr>
          <p:cNvSpPr>
            <a:spLocks noChangeArrowheads="1"/>
          </p:cNvSpPr>
          <p:nvPr/>
        </p:nvSpPr>
        <p:spPr bwMode="auto">
          <a:xfrm>
            <a:off x="166688" y="2743200"/>
            <a:ext cx="1677987" cy="13208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rIns="0" bIns="0" anchor="ctr">
            <a:spAutoFit/>
          </a:bodyPr>
          <a:lstStyle>
            <a:lvl1pPr marL="288925" indent="-288925"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sz="2600" b="1">
                <a:solidFill>
                  <a:srgbClr val="0F116A"/>
                </a:solidFill>
              </a:rPr>
              <a:t>1 copy</a:t>
            </a:r>
          </a:p>
          <a:p>
            <a:pPr>
              <a:buFont typeface="Wingdings" pitchFamily="2" charset="2"/>
              <a:buChar char="§"/>
            </a:pPr>
            <a:r>
              <a:rPr lang="en-US" altLang="en-US" sz="2600" b="1">
                <a:solidFill>
                  <a:srgbClr val="0F116A"/>
                </a:solidFill>
              </a:rPr>
              <a:t>haploid</a:t>
            </a:r>
          </a:p>
          <a:p>
            <a:pPr>
              <a:buFont typeface="Wingdings" pitchFamily="2" charset="2"/>
              <a:buChar char="§"/>
            </a:pPr>
            <a:r>
              <a:rPr lang="en-US" altLang="en-US" sz="2600" b="1">
                <a:solidFill>
                  <a:srgbClr val="0F116A"/>
                </a:solidFill>
              </a:rPr>
              <a:t>1n</a:t>
            </a:r>
          </a:p>
        </p:txBody>
      </p:sp>
      <p:sp>
        <p:nvSpPr>
          <p:cNvPr id="510026" name="AutoShape 74">
            <a:extLst>
              <a:ext uri="{FF2B5EF4-FFF2-40B4-BE49-F238E27FC236}">
                <a16:creationId xmlns:a16="http://schemas.microsoft.com/office/drawing/2014/main" id="{EB405CAD-236A-EA48-B38C-AD6871EFA7BC}"/>
              </a:ext>
            </a:extLst>
          </p:cNvPr>
          <p:cNvSpPr>
            <a:spLocks noChangeArrowheads="1"/>
          </p:cNvSpPr>
          <p:nvPr/>
        </p:nvSpPr>
        <p:spPr bwMode="auto">
          <a:xfrm>
            <a:off x="5360988" y="1298575"/>
            <a:ext cx="1825625" cy="13208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rIns="0" bIns="0" anchor="ctr">
            <a:spAutoFit/>
          </a:bodyPr>
          <a:lstStyle>
            <a:lvl1pPr marL="288925" indent="-288925"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sz="2600" b="1">
                <a:solidFill>
                  <a:srgbClr val="0F116A"/>
                </a:solidFill>
              </a:rPr>
              <a:t>2 copies</a:t>
            </a:r>
          </a:p>
          <a:p>
            <a:pPr>
              <a:buFont typeface="Wingdings" pitchFamily="2" charset="2"/>
              <a:buChar char="§"/>
            </a:pPr>
            <a:r>
              <a:rPr lang="en-US" altLang="en-US" sz="2600" b="1">
                <a:solidFill>
                  <a:srgbClr val="0F116A"/>
                </a:solidFill>
              </a:rPr>
              <a:t>diploid</a:t>
            </a:r>
          </a:p>
          <a:p>
            <a:pPr>
              <a:buFont typeface="Wingdings" pitchFamily="2" charset="2"/>
              <a:buChar char="§"/>
            </a:pPr>
            <a:r>
              <a:rPr lang="en-US" altLang="en-US" sz="2600" b="1">
                <a:solidFill>
                  <a:srgbClr val="0F116A"/>
                </a:solidFill>
              </a:rPr>
              <a:t>2n</a:t>
            </a:r>
          </a:p>
        </p:txBody>
      </p:sp>
      <p:sp>
        <p:nvSpPr>
          <p:cNvPr id="510027" name="AutoShape 75">
            <a:extLst>
              <a:ext uri="{FF2B5EF4-FFF2-40B4-BE49-F238E27FC236}">
                <a16:creationId xmlns:a16="http://schemas.microsoft.com/office/drawing/2014/main" id="{5FEBE714-671A-924B-B241-CB4F2DB6A4CD}"/>
              </a:ext>
            </a:extLst>
          </p:cNvPr>
          <p:cNvSpPr>
            <a:spLocks noChangeArrowheads="1"/>
          </p:cNvSpPr>
          <p:nvPr/>
        </p:nvSpPr>
        <p:spPr bwMode="auto">
          <a:xfrm>
            <a:off x="7277100" y="2743200"/>
            <a:ext cx="1677988" cy="13208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rIns="0" bIns="0" anchor="ctr">
            <a:spAutoFit/>
          </a:bodyPr>
          <a:lstStyle>
            <a:lvl1pPr marL="288925" indent="-288925"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sz="2600" b="1">
                <a:solidFill>
                  <a:srgbClr val="0F116A"/>
                </a:solidFill>
              </a:rPr>
              <a:t>1 copy</a:t>
            </a:r>
          </a:p>
          <a:p>
            <a:pPr>
              <a:buFont typeface="Wingdings" pitchFamily="2" charset="2"/>
              <a:buChar char="§"/>
            </a:pPr>
            <a:r>
              <a:rPr lang="en-US" altLang="en-US" sz="2600" b="1">
                <a:solidFill>
                  <a:srgbClr val="0F116A"/>
                </a:solidFill>
              </a:rPr>
              <a:t>haploid</a:t>
            </a:r>
          </a:p>
          <a:p>
            <a:pPr>
              <a:buFont typeface="Wingdings" pitchFamily="2" charset="2"/>
              <a:buChar char="§"/>
            </a:pPr>
            <a:r>
              <a:rPr lang="en-US" altLang="en-US" sz="2600" b="1">
                <a:solidFill>
                  <a:srgbClr val="0F116A"/>
                </a:solidFill>
              </a:rPr>
              <a:t>1n</a:t>
            </a:r>
          </a:p>
        </p:txBody>
      </p:sp>
      <p:sp>
        <p:nvSpPr>
          <p:cNvPr id="510028" name="AutoShape 76">
            <a:extLst>
              <a:ext uri="{FF2B5EF4-FFF2-40B4-BE49-F238E27FC236}">
                <a16:creationId xmlns:a16="http://schemas.microsoft.com/office/drawing/2014/main" id="{E3D823DC-C683-C642-B613-81C8AB2C0300}"/>
              </a:ext>
            </a:extLst>
          </p:cNvPr>
          <p:cNvSpPr>
            <a:spLocks noChangeArrowheads="1"/>
          </p:cNvSpPr>
          <p:nvPr/>
        </p:nvSpPr>
        <p:spPr bwMode="auto">
          <a:xfrm>
            <a:off x="5862638" y="2998788"/>
            <a:ext cx="1119187" cy="411162"/>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8288" tIns="18288" rIns="18288" bIns="18288"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chemeClr val="bg1"/>
                </a:solidFill>
              </a:rPr>
              <a:t>meiosis</a:t>
            </a:r>
          </a:p>
        </p:txBody>
      </p:sp>
      <p:sp>
        <p:nvSpPr>
          <p:cNvPr id="510029" name="AutoShape 77">
            <a:extLst>
              <a:ext uri="{FF2B5EF4-FFF2-40B4-BE49-F238E27FC236}">
                <a16:creationId xmlns:a16="http://schemas.microsoft.com/office/drawing/2014/main" id="{732C05EB-EE2F-4F4D-82EC-C7D7D949D376}"/>
              </a:ext>
            </a:extLst>
          </p:cNvPr>
          <p:cNvSpPr>
            <a:spLocks noChangeArrowheads="1"/>
          </p:cNvSpPr>
          <p:nvPr/>
        </p:nvSpPr>
        <p:spPr bwMode="auto">
          <a:xfrm>
            <a:off x="2108200" y="2998788"/>
            <a:ext cx="1570038" cy="411162"/>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8288" tIns="18288" rIns="18288" bIns="18288"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bg1"/>
                </a:solidFill>
              </a:rPr>
              <a:t>fertilization</a:t>
            </a:r>
          </a:p>
        </p:txBody>
      </p:sp>
      <p:pic>
        <p:nvPicPr>
          <p:cNvPr id="510033" name="Picture 81" descr="penguinL">
            <a:extLst>
              <a:ext uri="{FF2B5EF4-FFF2-40B4-BE49-F238E27FC236}">
                <a16:creationId xmlns:a16="http://schemas.microsoft.com/office/drawing/2014/main" id="{5F7D73CD-E558-8749-9A49-416D82B0E5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921000" y="554355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034" name="AutoShape 82">
            <a:extLst>
              <a:ext uri="{FF2B5EF4-FFF2-40B4-BE49-F238E27FC236}">
                <a16:creationId xmlns:a16="http://schemas.microsoft.com/office/drawing/2014/main" id="{C03D9DF8-A695-3F40-AFD4-4EE89E0E395A}"/>
              </a:ext>
            </a:extLst>
          </p:cNvPr>
          <p:cNvSpPr>
            <a:spLocks noChangeArrowheads="1"/>
          </p:cNvSpPr>
          <p:nvPr/>
        </p:nvSpPr>
        <p:spPr bwMode="auto">
          <a:xfrm flipH="1">
            <a:off x="3476625" y="3841750"/>
            <a:ext cx="2246313" cy="1223963"/>
          </a:xfrm>
          <a:prstGeom prst="wedgeEllipseCallout">
            <a:avLst>
              <a:gd name="adj1" fmla="val 29505"/>
              <a:gd name="adj2" fmla="val 102139"/>
            </a:avLst>
          </a:prstGeom>
          <a:solidFill>
            <a:srgbClr val="FFEA18"/>
          </a:solidFill>
          <a:ln w="38100">
            <a:solidFill>
              <a:srgbClr val="CC0000"/>
            </a:solidFill>
            <a:miter lim="800000"/>
            <a:headEnd/>
            <a:tailEnd/>
          </a:ln>
        </p:spPr>
        <p:txBody>
          <a:bodyPr wrap="none" lIns="0" tIns="0" rIns="0" bIns="0"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F116A"/>
                </a:solidFill>
                <a:latin typeface="Comic Sans MS" panose="030F0902030302020204" pitchFamily="66" charset="0"/>
              </a:rPr>
              <a:t>We</a:t>
            </a:r>
            <a:r>
              <a:rPr lang="en-US" altLang="en-US" sz="1800" b="1">
                <a:solidFill>
                  <a:srgbClr val="0F116A"/>
                </a:solidFill>
              </a:rPr>
              <a:t>’</a:t>
            </a:r>
            <a:r>
              <a:rPr lang="en-US" altLang="en-US" sz="1800" b="1">
                <a:solidFill>
                  <a:srgbClr val="0F116A"/>
                </a:solidFill>
                <a:latin typeface="Comic Sans MS" panose="030F0902030302020204" pitchFamily="66" charset="0"/>
              </a:rPr>
              <a:t>re mixing</a:t>
            </a:r>
          </a:p>
          <a:p>
            <a:pPr algn="ctr"/>
            <a:r>
              <a:rPr lang="en-US" altLang="en-US" sz="1800" b="1">
                <a:solidFill>
                  <a:srgbClr val="0F116A"/>
                </a:solidFill>
                <a:latin typeface="Comic Sans MS" panose="030F0902030302020204" pitchFamily="66" charset="0"/>
              </a:rPr>
              <a:t>things up here</a:t>
            </a:r>
            <a:r>
              <a:rPr lang="en-US" altLang="en-US" sz="1800" b="1" i="1">
                <a:solidFill>
                  <a:srgbClr val="0F116A"/>
                </a:solidFill>
                <a:latin typeface="Comic Sans MS" panose="030F0902030302020204" pitchFamily="66" charset="0"/>
              </a:rPr>
              <a:t>!</a:t>
            </a:r>
          </a:p>
          <a:p>
            <a:pPr algn="ctr"/>
            <a:r>
              <a:rPr lang="en-US" altLang="en-US" sz="1800" b="1" i="1">
                <a:solidFill>
                  <a:srgbClr val="0F116A"/>
                </a:solidFill>
                <a:latin typeface="Comic Sans MS" panose="030F0902030302020204" pitchFamily="66" charset="0"/>
              </a:rPr>
              <a:t>A good 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Vibro Up"/>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10025"/>
                                        </p:tgtEl>
                                        <p:attrNameLst>
                                          <p:attrName>style.visibility</p:attrName>
                                        </p:attrNameLst>
                                      </p:cBhvr>
                                      <p:to>
                                        <p:strVal val="visible"/>
                                      </p:to>
                                    </p:set>
                                    <p:animEffect transition="in" filter="wipe(left)">
                                      <p:cBhvr>
                                        <p:cTn id="19" dur="500"/>
                                        <p:tgtEl>
                                          <p:spTgt spid="510025"/>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10029"/>
                                        </p:tgtEl>
                                        <p:attrNameLst>
                                          <p:attrName>style.visibility</p:attrName>
                                        </p:attrNameLst>
                                      </p:cBhvr>
                                      <p:to>
                                        <p:strVal val="visible"/>
                                      </p:to>
                                    </p:set>
                                    <p:animEffect transition="in" filter="wipe(left)">
                                      <p:cBhvr>
                                        <p:cTn id="29" dur="500"/>
                                        <p:tgtEl>
                                          <p:spTgt spid="510029"/>
                                        </p:tgtEl>
                                      </p:cBhvr>
                                    </p:animEffect>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ppt_x</p:attrName>
                                        </p:attrNameLst>
                                      </p:cBhvr>
                                      <p:tavLst>
                                        <p:tav tm="0">
                                          <p:val>
                                            <p:strVal val="#ppt_x-.2"/>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6" dur="5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2" name="Vibro Up"/>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10026"/>
                                        </p:tgtEl>
                                        <p:attrNameLst>
                                          <p:attrName>style.visibility</p:attrName>
                                        </p:attrNameLst>
                                      </p:cBhvr>
                                      <p:to>
                                        <p:strVal val="visible"/>
                                      </p:to>
                                    </p:set>
                                    <p:animEffect transition="in" filter="wipe(left)">
                                      <p:cBhvr>
                                        <p:cTn id="41" dur="500"/>
                                        <p:tgtEl>
                                          <p:spTgt spid="510026"/>
                                        </p:tgtEl>
                                      </p:cBhvr>
                                    </p:animEffect>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10027"/>
                                        </p:tgtEl>
                                        <p:attrNameLst>
                                          <p:attrName>style.visibility</p:attrName>
                                        </p:attrNameLst>
                                      </p:cBhvr>
                                      <p:to>
                                        <p:strVal val="visible"/>
                                      </p:to>
                                    </p:set>
                                    <p:animEffect transition="in" filter="wipe(left)">
                                      <p:cBhvr>
                                        <p:cTn id="46" dur="500"/>
                                        <p:tgtEl>
                                          <p:spTgt spid="510027"/>
                                        </p:tgtEl>
                                      </p:cBhvr>
                                    </p:animEffect>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10028"/>
                                        </p:tgtEl>
                                        <p:attrNameLst>
                                          <p:attrName>style.visibility</p:attrName>
                                        </p:attrNameLst>
                                      </p:cBhvr>
                                      <p:to>
                                        <p:strVal val="visible"/>
                                      </p:to>
                                    </p:set>
                                    <p:animEffect transition="in" filter="wipe(left)">
                                      <p:cBhvr>
                                        <p:cTn id="51" dur="500"/>
                                        <p:tgtEl>
                                          <p:spTgt spid="510028"/>
                                        </p:tgtEl>
                                      </p:cBhvr>
                                    </p:animEffect>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Whoosh"/>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499"/>
                                          </p:stCondLst>
                                        </p:cTn>
                                        <p:tgtEl>
                                          <p:spTgt spid="510033"/>
                                        </p:tgtEl>
                                        <p:attrNameLst>
                                          <p:attrName>style.visibility</p:attrName>
                                        </p:attrNameLst>
                                      </p:cBhvr>
                                      <p:to>
                                        <p:strVal val="visible"/>
                                      </p:to>
                                    </p:set>
                                  </p:childTnLst>
                                </p:cTn>
                              </p:par>
                            </p:childTnLst>
                          </p:cTn>
                        </p:par>
                        <p:par>
                          <p:cTn id="68" fill="hold" nodeType="afterGroup">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510034"/>
                                        </p:tgtEl>
                                        <p:attrNameLst>
                                          <p:attrName>style.visibility</p:attrName>
                                        </p:attrNameLst>
                                      </p:cBhvr>
                                      <p:to>
                                        <p:strVal val="visible"/>
                                      </p:to>
                                    </p:set>
                                    <p:animEffect transition="in" filter="wipe(down)">
                                      <p:cBhvr>
                                        <p:cTn id="71" dur="500"/>
                                        <p:tgtEl>
                                          <p:spTgt spid="510034"/>
                                        </p:tgtEl>
                                      </p:cBhvr>
                                    </p:animEffect>
                                  </p:childTnLst>
                                  <p:subTnLst>
                                    <p:audio>
                                      <p:cMediaNode>
                                        <p:cTn display="0" masterRel="sameClick">
                                          <p:stCondLst>
                                            <p:cond evt="begin" delay="0">
                                              <p:tn val="69"/>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025" grpId="0" animBg="1" autoUpdateAnimBg="0"/>
      <p:bldP spid="510026" grpId="0" animBg="1" autoUpdateAnimBg="0"/>
      <p:bldP spid="510027" grpId="0" animBg="1" autoUpdateAnimBg="0"/>
      <p:bldP spid="510028" grpId="0" animBg="1"/>
      <p:bldP spid="510029" grpId="0" animBg="1"/>
      <p:bldP spid="51003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C8DDC70F-41A6-E349-91C6-E4E1E0E4FFF4}"/>
              </a:ext>
            </a:extLst>
          </p:cNvPr>
          <p:cNvSpPr>
            <a:spLocks noGrp="1" noChangeArrowheads="1"/>
          </p:cNvSpPr>
          <p:nvPr>
            <p:ph type="title"/>
          </p:nvPr>
        </p:nvSpPr>
        <p:spPr>
          <a:xfrm>
            <a:off x="609600" y="317500"/>
            <a:ext cx="7772400" cy="762000"/>
          </a:xfrm>
        </p:spPr>
        <p:txBody>
          <a:bodyPr/>
          <a:lstStyle/>
          <a:p>
            <a:pPr eaLnBrk="1" hangingPunct="1"/>
            <a:r>
              <a:rPr lang="en-US" altLang="en-US"/>
              <a:t>Overview of meiosis</a:t>
            </a:r>
          </a:p>
        </p:txBody>
      </p:sp>
      <p:sp>
        <p:nvSpPr>
          <p:cNvPr id="498693" name="AutoShape 5">
            <a:extLst>
              <a:ext uri="{FF2B5EF4-FFF2-40B4-BE49-F238E27FC236}">
                <a16:creationId xmlns:a16="http://schemas.microsoft.com/office/drawing/2014/main" id="{E89FECB3-C4C8-8747-B503-22CADAC19ABD}"/>
              </a:ext>
            </a:extLst>
          </p:cNvPr>
          <p:cNvSpPr>
            <a:spLocks noChangeArrowheads="1"/>
          </p:cNvSpPr>
          <p:nvPr/>
        </p:nvSpPr>
        <p:spPr bwMode="auto">
          <a:xfrm>
            <a:off x="5719763" y="88900"/>
            <a:ext cx="3384550" cy="5080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r"/>
            <a:r>
              <a:rPr lang="en-US" altLang="en-US" sz="3000" b="1" u="sng">
                <a:solidFill>
                  <a:schemeClr val="bg1"/>
                </a:solidFill>
                <a:latin typeface="Times New Roman" panose="02020603050405020304" pitchFamily="18" charset="0"/>
              </a:rPr>
              <a:t>I.P.M.A.T.P.M.A.T</a:t>
            </a:r>
            <a:endParaRPr lang="en-US" altLang="en-US" sz="2200" b="1" u="sng">
              <a:solidFill>
                <a:schemeClr val="bg1"/>
              </a:solidFill>
            </a:endParaRPr>
          </a:p>
        </p:txBody>
      </p:sp>
      <p:pic>
        <p:nvPicPr>
          <p:cNvPr id="498695" name="Picture 7" descr="13-07-MeiosisArtLeft-NL">
            <a:extLst>
              <a:ext uri="{FF2B5EF4-FFF2-40B4-BE49-F238E27FC236}">
                <a16:creationId xmlns:a16="http://schemas.microsoft.com/office/drawing/2014/main" id="{DBB94348-1CAD-4442-BD37-915DA854897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8963"/>
          <a:stretch>
            <a:fillRect/>
          </a:stretch>
        </p:blipFill>
        <p:spPr bwMode="auto">
          <a:xfrm>
            <a:off x="674688" y="1012825"/>
            <a:ext cx="837247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696" name="Picture 8" descr="13-07-MeiosisArtRight-NL">
            <a:extLst>
              <a:ext uri="{FF2B5EF4-FFF2-40B4-BE49-F238E27FC236}">
                <a16:creationId xmlns:a16="http://schemas.microsoft.com/office/drawing/2014/main" id="{A52D31FE-1147-0448-8A62-0B883FCFB30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7742"/>
          <a:stretch>
            <a:fillRect/>
          </a:stretch>
        </p:blipFill>
        <p:spPr bwMode="auto">
          <a:xfrm>
            <a:off x="798513" y="3375025"/>
            <a:ext cx="79502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697" name="AutoShape 9">
            <a:extLst>
              <a:ext uri="{FF2B5EF4-FFF2-40B4-BE49-F238E27FC236}">
                <a16:creationId xmlns:a16="http://schemas.microsoft.com/office/drawing/2014/main" id="{A00486CA-325A-DA48-AA88-1D771F676699}"/>
              </a:ext>
            </a:extLst>
          </p:cNvPr>
          <p:cNvSpPr>
            <a:spLocks noChangeArrowheads="1"/>
          </p:cNvSpPr>
          <p:nvPr/>
        </p:nvSpPr>
        <p:spPr bwMode="auto">
          <a:xfrm>
            <a:off x="715963" y="2894013"/>
            <a:ext cx="1684337" cy="373062"/>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u="sng">
                <a:solidFill>
                  <a:srgbClr val="CC0000"/>
                </a:solidFill>
              </a:rPr>
              <a:t>interphase 1</a:t>
            </a:r>
          </a:p>
        </p:txBody>
      </p:sp>
      <p:sp>
        <p:nvSpPr>
          <p:cNvPr id="498698" name="AutoShape 10">
            <a:extLst>
              <a:ext uri="{FF2B5EF4-FFF2-40B4-BE49-F238E27FC236}">
                <a16:creationId xmlns:a16="http://schemas.microsoft.com/office/drawing/2014/main" id="{139A57AC-23E3-C140-AFF8-8FA10B27125D}"/>
              </a:ext>
            </a:extLst>
          </p:cNvPr>
          <p:cNvSpPr>
            <a:spLocks noChangeArrowheads="1"/>
          </p:cNvSpPr>
          <p:nvPr/>
        </p:nvSpPr>
        <p:spPr bwMode="auto">
          <a:xfrm>
            <a:off x="2954338" y="2894013"/>
            <a:ext cx="1528762" cy="373062"/>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u="sng">
                <a:solidFill>
                  <a:srgbClr val="CC0000"/>
                </a:solidFill>
              </a:rPr>
              <a:t>prophase 1</a:t>
            </a:r>
          </a:p>
        </p:txBody>
      </p:sp>
      <p:sp>
        <p:nvSpPr>
          <p:cNvPr id="498699" name="AutoShape 11">
            <a:extLst>
              <a:ext uri="{FF2B5EF4-FFF2-40B4-BE49-F238E27FC236}">
                <a16:creationId xmlns:a16="http://schemas.microsoft.com/office/drawing/2014/main" id="{D0CB2DFD-365F-464C-8546-C822B60A9AB8}"/>
              </a:ext>
            </a:extLst>
          </p:cNvPr>
          <p:cNvSpPr>
            <a:spLocks noChangeArrowheads="1"/>
          </p:cNvSpPr>
          <p:nvPr/>
        </p:nvSpPr>
        <p:spPr bwMode="auto">
          <a:xfrm>
            <a:off x="4984750" y="2894013"/>
            <a:ext cx="1730375" cy="373062"/>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u="sng">
                <a:solidFill>
                  <a:srgbClr val="CC0000"/>
                </a:solidFill>
              </a:rPr>
              <a:t>metaphase 1</a:t>
            </a:r>
          </a:p>
        </p:txBody>
      </p:sp>
      <p:sp>
        <p:nvSpPr>
          <p:cNvPr id="498700" name="AutoShape 12">
            <a:extLst>
              <a:ext uri="{FF2B5EF4-FFF2-40B4-BE49-F238E27FC236}">
                <a16:creationId xmlns:a16="http://schemas.microsoft.com/office/drawing/2014/main" id="{89FB2162-7FD8-0445-A6AC-C10F6E5C829C}"/>
              </a:ext>
            </a:extLst>
          </p:cNvPr>
          <p:cNvSpPr>
            <a:spLocks noChangeArrowheads="1"/>
          </p:cNvSpPr>
          <p:nvPr/>
        </p:nvSpPr>
        <p:spPr bwMode="auto">
          <a:xfrm>
            <a:off x="7216775" y="2894013"/>
            <a:ext cx="1560513" cy="373062"/>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u="sng">
                <a:solidFill>
                  <a:srgbClr val="CC0000"/>
                </a:solidFill>
              </a:rPr>
              <a:t>anaphase 1</a:t>
            </a:r>
          </a:p>
        </p:txBody>
      </p:sp>
      <p:sp>
        <p:nvSpPr>
          <p:cNvPr id="498701" name="AutoShape 13">
            <a:extLst>
              <a:ext uri="{FF2B5EF4-FFF2-40B4-BE49-F238E27FC236}">
                <a16:creationId xmlns:a16="http://schemas.microsoft.com/office/drawing/2014/main" id="{573549EE-DD90-5C45-839A-62A94D3C7C20}"/>
              </a:ext>
            </a:extLst>
          </p:cNvPr>
          <p:cNvSpPr>
            <a:spLocks noChangeArrowheads="1"/>
          </p:cNvSpPr>
          <p:nvPr/>
        </p:nvSpPr>
        <p:spPr bwMode="auto">
          <a:xfrm>
            <a:off x="769938" y="6326188"/>
            <a:ext cx="1574800" cy="373062"/>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u="sng">
                <a:solidFill>
                  <a:srgbClr val="CC0000"/>
                </a:solidFill>
              </a:rPr>
              <a:t>telophase 1</a:t>
            </a:r>
          </a:p>
        </p:txBody>
      </p:sp>
      <p:sp>
        <p:nvSpPr>
          <p:cNvPr id="498702" name="AutoShape 14">
            <a:extLst>
              <a:ext uri="{FF2B5EF4-FFF2-40B4-BE49-F238E27FC236}">
                <a16:creationId xmlns:a16="http://schemas.microsoft.com/office/drawing/2014/main" id="{AD71B0BD-5C53-C94E-8A18-763610021132}"/>
              </a:ext>
            </a:extLst>
          </p:cNvPr>
          <p:cNvSpPr>
            <a:spLocks noChangeArrowheads="1"/>
          </p:cNvSpPr>
          <p:nvPr/>
        </p:nvSpPr>
        <p:spPr bwMode="auto">
          <a:xfrm>
            <a:off x="2320925" y="5084763"/>
            <a:ext cx="1528763" cy="373062"/>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u="sng">
                <a:solidFill>
                  <a:srgbClr val="CC0000"/>
                </a:solidFill>
              </a:rPr>
              <a:t>prophase 2</a:t>
            </a:r>
          </a:p>
        </p:txBody>
      </p:sp>
      <p:sp>
        <p:nvSpPr>
          <p:cNvPr id="498703" name="AutoShape 15">
            <a:extLst>
              <a:ext uri="{FF2B5EF4-FFF2-40B4-BE49-F238E27FC236}">
                <a16:creationId xmlns:a16="http://schemas.microsoft.com/office/drawing/2014/main" id="{7882159C-55ED-D44C-8B06-2EEDE0CC52E3}"/>
              </a:ext>
            </a:extLst>
          </p:cNvPr>
          <p:cNvSpPr>
            <a:spLocks noChangeArrowheads="1"/>
          </p:cNvSpPr>
          <p:nvPr/>
        </p:nvSpPr>
        <p:spPr bwMode="auto">
          <a:xfrm>
            <a:off x="3911600" y="5083175"/>
            <a:ext cx="1730375" cy="373063"/>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u="sng">
                <a:solidFill>
                  <a:srgbClr val="CC0000"/>
                </a:solidFill>
              </a:rPr>
              <a:t>metaphase 2</a:t>
            </a:r>
          </a:p>
        </p:txBody>
      </p:sp>
      <p:sp>
        <p:nvSpPr>
          <p:cNvPr id="498704" name="AutoShape 16">
            <a:extLst>
              <a:ext uri="{FF2B5EF4-FFF2-40B4-BE49-F238E27FC236}">
                <a16:creationId xmlns:a16="http://schemas.microsoft.com/office/drawing/2014/main" id="{74D01E02-803C-3B47-ACE1-B2F0770B5B59}"/>
              </a:ext>
            </a:extLst>
          </p:cNvPr>
          <p:cNvSpPr>
            <a:spLocks noChangeArrowheads="1"/>
          </p:cNvSpPr>
          <p:nvPr/>
        </p:nvSpPr>
        <p:spPr bwMode="auto">
          <a:xfrm>
            <a:off x="5705475" y="5083175"/>
            <a:ext cx="1560513" cy="373063"/>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u="sng">
                <a:solidFill>
                  <a:srgbClr val="CC0000"/>
                </a:solidFill>
              </a:rPr>
              <a:t>anaphase 2</a:t>
            </a:r>
          </a:p>
        </p:txBody>
      </p:sp>
      <p:sp>
        <p:nvSpPr>
          <p:cNvPr id="498705" name="AutoShape 17">
            <a:extLst>
              <a:ext uri="{FF2B5EF4-FFF2-40B4-BE49-F238E27FC236}">
                <a16:creationId xmlns:a16="http://schemas.microsoft.com/office/drawing/2014/main" id="{BF416811-8B4A-AC42-B8CA-272F8C9F9E9E}"/>
              </a:ext>
            </a:extLst>
          </p:cNvPr>
          <p:cNvSpPr>
            <a:spLocks noChangeArrowheads="1"/>
          </p:cNvSpPr>
          <p:nvPr/>
        </p:nvSpPr>
        <p:spPr bwMode="auto">
          <a:xfrm>
            <a:off x="7329488" y="5083175"/>
            <a:ext cx="1574800" cy="373063"/>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u="sng">
                <a:solidFill>
                  <a:srgbClr val="CC0000"/>
                </a:solidFill>
              </a:rPr>
              <a:t>telophase 2</a:t>
            </a:r>
          </a:p>
        </p:txBody>
      </p:sp>
      <p:sp>
        <p:nvSpPr>
          <p:cNvPr id="498706" name="AutoShape 18">
            <a:extLst>
              <a:ext uri="{FF2B5EF4-FFF2-40B4-BE49-F238E27FC236}">
                <a16:creationId xmlns:a16="http://schemas.microsoft.com/office/drawing/2014/main" id="{3B1930CE-06AA-BD4A-BCE5-967EF5B24134}"/>
              </a:ext>
            </a:extLst>
          </p:cNvPr>
          <p:cNvSpPr>
            <a:spLocks noChangeArrowheads="1"/>
          </p:cNvSpPr>
          <p:nvPr/>
        </p:nvSpPr>
        <p:spPr bwMode="auto">
          <a:xfrm>
            <a:off x="4200525" y="992188"/>
            <a:ext cx="682625" cy="3730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chemeClr val="bg1"/>
                </a:solidFill>
              </a:rPr>
              <a:t>2n=4</a:t>
            </a:r>
          </a:p>
        </p:txBody>
      </p:sp>
      <p:sp>
        <p:nvSpPr>
          <p:cNvPr id="498707" name="AutoShape 19">
            <a:extLst>
              <a:ext uri="{FF2B5EF4-FFF2-40B4-BE49-F238E27FC236}">
                <a16:creationId xmlns:a16="http://schemas.microsoft.com/office/drawing/2014/main" id="{F22C3C92-3A36-E745-83D7-EB1B2ADE5CF9}"/>
              </a:ext>
            </a:extLst>
          </p:cNvPr>
          <p:cNvSpPr>
            <a:spLocks noChangeArrowheads="1"/>
          </p:cNvSpPr>
          <p:nvPr/>
        </p:nvSpPr>
        <p:spPr bwMode="auto">
          <a:xfrm>
            <a:off x="8423275" y="4506913"/>
            <a:ext cx="527050" cy="3730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chemeClr val="bg1"/>
                </a:solidFill>
              </a:rPr>
              <a:t>n=2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8695"/>
                                        </p:tgtEl>
                                        <p:attrNameLst>
                                          <p:attrName>style.visibility</p:attrName>
                                        </p:attrNameLst>
                                      </p:cBhvr>
                                      <p:to>
                                        <p:strVal val="visible"/>
                                      </p:to>
                                    </p:set>
                                    <p:animEffect transition="in" filter="wipe(left)">
                                      <p:cBhvr>
                                        <p:cTn id="7" dur="500"/>
                                        <p:tgtEl>
                                          <p:spTgt spid="49869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8697"/>
                                        </p:tgtEl>
                                        <p:attrNameLst>
                                          <p:attrName>style.visibility</p:attrName>
                                        </p:attrNameLst>
                                      </p:cBhvr>
                                      <p:to>
                                        <p:strVal val="visible"/>
                                      </p:to>
                                    </p:set>
                                    <p:animEffect transition="in" filter="wipe(left)">
                                      <p:cBhvr>
                                        <p:cTn id="12" dur="500"/>
                                        <p:tgtEl>
                                          <p:spTgt spid="498697"/>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8698"/>
                                        </p:tgtEl>
                                        <p:attrNameLst>
                                          <p:attrName>style.visibility</p:attrName>
                                        </p:attrNameLst>
                                      </p:cBhvr>
                                      <p:to>
                                        <p:strVal val="visible"/>
                                      </p:to>
                                    </p:set>
                                    <p:animEffect transition="in" filter="wipe(left)">
                                      <p:cBhvr>
                                        <p:cTn id="17" dur="500"/>
                                        <p:tgtEl>
                                          <p:spTgt spid="498698"/>
                                        </p:tgtEl>
                                      </p:cBhvr>
                                    </p:animEffect>
                                  </p:childTnLst>
                                  <p:subTnLst>
                                    <p:audio>
                                      <p:cMediaNode>
                                        <p:cTn display="0" masterRel="sameClick">
                                          <p:stCondLst>
                                            <p:cond evt="begin" delay="0">
                                              <p:tn val="15"/>
                                            </p:cond>
                                          </p:stCondLst>
                                          <p:endCondLst>
                                            <p:cond evt="onStopAudio" delay="0">
                                              <p:tgtEl>
                                                <p:sldTgt/>
                                              </p:tgtEl>
                                            </p:cond>
                                          </p:endCondLst>
                                        </p:cTn>
                                        <p:tgtEl>
                                          <p:sndTgt r:embed="rId3" name="Vibro Up"/>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8706"/>
                                        </p:tgtEl>
                                        <p:attrNameLst>
                                          <p:attrName>style.visibility</p:attrName>
                                        </p:attrNameLst>
                                      </p:cBhvr>
                                      <p:to>
                                        <p:strVal val="visible"/>
                                      </p:to>
                                    </p:set>
                                    <p:animEffect transition="in" filter="wipe(left)">
                                      <p:cBhvr>
                                        <p:cTn id="22" dur="500"/>
                                        <p:tgtEl>
                                          <p:spTgt spid="498706"/>
                                        </p:tgtEl>
                                      </p:cBhvr>
                                    </p:animEffect>
                                  </p:childTnLst>
                                  <p:subTnLst>
                                    <p:audio>
                                      <p:cMediaNode>
                                        <p:cTn display="0" masterRel="sameClick">
                                          <p:stCondLst>
                                            <p:cond evt="begin" delay="0">
                                              <p:tn val="20"/>
                                            </p:cond>
                                          </p:stCondLst>
                                          <p:endCondLst>
                                            <p:cond evt="onStopAudio" delay="0">
                                              <p:tgtEl>
                                                <p:sldTgt/>
                                              </p:tgtEl>
                                            </p:cond>
                                          </p:endCondLst>
                                        </p:cTn>
                                        <p:tgtEl>
                                          <p:sndTgt r:embed="rId4" name="Pong"/>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8699"/>
                                        </p:tgtEl>
                                        <p:attrNameLst>
                                          <p:attrName>style.visibility</p:attrName>
                                        </p:attrNameLst>
                                      </p:cBhvr>
                                      <p:to>
                                        <p:strVal val="visible"/>
                                      </p:to>
                                    </p:set>
                                    <p:animEffect transition="in" filter="wipe(left)">
                                      <p:cBhvr>
                                        <p:cTn id="27" dur="500"/>
                                        <p:tgtEl>
                                          <p:spTgt spid="498699"/>
                                        </p:tgtEl>
                                      </p:cBhvr>
                                    </p:animEffect>
                                  </p:childTnLst>
                                  <p:subTnLst>
                                    <p:audio>
                                      <p:cMediaNode>
                                        <p:cTn display="0" masterRel="sameClick">
                                          <p:stCondLst>
                                            <p:cond evt="begin" delay="0">
                                              <p:tn val="25"/>
                                            </p:cond>
                                          </p:stCondLst>
                                          <p:endCondLst>
                                            <p:cond evt="onStopAudio" delay="0">
                                              <p:tgtEl>
                                                <p:sldTgt/>
                                              </p:tgtEl>
                                            </p:cond>
                                          </p:endCondLst>
                                        </p:cTn>
                                        <p:tgtEl>
                                          <p:sndTgt r:embed="rId3" name="Vibro Up"/>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8700"/>
                                        </p:tgtEl>
                                        <p:attrNameLst>
                                          <p:attrName>style.visibility</p:attrName>
                                        </p:attrNameLst>
                                      </p:cBhvr>
                                      <p:to>
                                        <p:strVal val="visible"/>
                                      </p:to>
                                    </p:set>
                                    <p:animEffect transition="in" filter="wipe(left)">
                                      <p:cBhvr>
                                        <p:cTn id="32" dur="500"/>
                                        <p:tgtEl>
                                          <p:spTgt spid="498700"/>
                                        </p:tgtEl>
                                      </p:cBhvr>
                                    </p:animEffect>
                                  </p:childTnLst>
                                  <p:subTnLst>
                                    <p:audio>
                                      <p:cMediaNode>
                                        <p:cTn display="0" masterRel="sameClick">
                                          <p:stCondLst>
                                            <p:cond evt="begin" delay="0">
                                              <p:tn val="30"/>
                                            </p:cond>
                                          </p:stCondLst>
                                          <p:endCondLst>
                                            <p:cond evt="onStopAudio" delay="0">
                                              <p:tgtEl>
                                                <p:sldTgt/>
                                              </p:tgtEl>
                                            </p:cond>
                                          </p:endCondLst>
                                        </p:cTn>
                                        <p:tgtEl>
                                          <p:sndTgt r:embed="rId3"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98696"/>
                                        </p:tgtEl>
                                        <p:attrNameLst>
                                          <p:attrName>style.visibility</p:attrName>
                                        </p:attrNameLst>
                                      </p:cBhvr>
                                      <p:to>
                                        <p:strVal val="visible"/>
                                      </p:to>
                                    </p:set>
                                    <p:animEffect transition="in" filter="wipe(left)">
                                      <p:cBhvr>
                                        <p:cTn id="37" dur="500"/>
                                        <p:tgtEl>
                                          <p:spTgt spid="498696"/>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8701"/>
                                        </p:tgtEl>
                                        <p:attrNameLst>
                                          <p:attrName>style.visibility</p:attrName>
                                        </p:attrNameLst>
                                      </p:cBhvr>
                                      <p:to>
                                        <p:strVal val="visible"/>
                                      </p:to>
                                    </p:set>
                                    <p:animEffect transition="in" filter="wipe(left)">
                                      <p:cBhvr>
                                        <p:cTn id="42" dur="500"/>
                                        <p:tgtEl>
                                          <p:spTgt spid="498701"/>
                                        </p:tgtEl>
                                      </p:cBhvr>
                                    </p:animEffect>
                                  </p:childTnLst>
                                  <p:subTnLst>
                                    <p:audio>
                                      <p:cMediaNode>
                                        <p:cTn display="0" masterRel="sameClick">
                                          <p:stCondLst>
                                            <p:cond evt="begin" delay="0">
                                              <p:tn val="40"/>
                                            </p:cond>
                                          </p:stCondLst>
                                          <p:endCondLst>
                                            <p:cond evt="onStopAudio" delay="0">
                                              <p:tgtEl>
                                                <p:sldTgt/>
                                              </p:tgtEl>
                                            </p:cond>
                                          </p:endCondLst>
                                        </p:cTn>
                                        <p:tgtEl>
                                          <p:sndTgt r:embed="rId3" name="Vibro Up"/>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8702"/>
                                        </p:tgtEl>
                                        <p:attrNameLst>
                                          <p:attrName>style.visibility</p:attrName>
                                        </p:attrNameLst>
                                      </p:cBhvr>
                                      <p:to>
                                        <p:strVal val="visible"/>
                                      </p:to>
                                    </p:set>
                                    <p:animEffect transition="in" filter="wipe(left)">
                                      <p:cBhvr>
                                        <p:cTn id="47" dur="500"/>
                                        <p:tgtEl>
                                          <p:spTgt spid="498702"/>
                                        </p:tgtEl>
                                      </p:cBhvr>
                                    </p:animEffect>
                                  </p:childTnLst>
                                  <p:subTnLst>
                                    <p:audio>
                                      <p:cMediaNode>
                                        <p:cTn display="0" masterRel="sameClick">
                                          <p:stCondLst>
                                            <p:cond evt="begin" delay="0">
                                              <p:tn val="45"/>
                                            </p:cond>
                                          </p:stCondLst>
                                          <p:endCondLst>
                                            <p:cond evt="onStopAudio" delay="0">
                                              <p:tgtEl>
                                                <p:sldTgt/>
                                              </p:tgtEl>
                                            </p:cond>
                                          </p:endCondLst>
                                        </p:cTn>
                                        <p:tgtEl>
                                          <p:sndTgt r:embed="rId3" name="Vibro Up"/>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98703"/>
                                        </p:tgtEl>
                                        <p:attrNameLst>
                                          <p:attrName>style.visibility</p:attrName>
                                        </p:attrNameLst>
                                      </p:cBhvr>
                                      <p:to>
                                        <p:strVal val="visible"/>
                                      </p:to>
                                    </p:set>
                                    <p:animEffect transition="in" filter="wipe(left)">
                                      <p:cBhvr>
                                        <p:cTn id="52" dur="500"/>
                                        <p:tgtEl>
                                          <p:spTgt spid="498703"/>
                                        </p:tgtEl>
                                      </p:cBhvr>
                                    </p:animEffect>
                                  </p:childTnLst>
                                  <p:subTnLst>
                                    <p:audio>
                                      <p:cMediaNode>
                                        <p:cTn display="0" masterRel="sameClick">
                                          <p:stCondLst>
                                            <p:cond evt="begin" delay="0">
                                              <p:tn val="50"/>
                                            </p:cond>
                                          </p:stCondLst>
                                          <p:endCondLst>
                                            <p:cond evt="onStopAudio" delay="0">
                                              <p:tgtEl>
                                                <p:sldTgt/>
                                              </p:tgtEl>
                                            </p:cond>
                                          </p:endCondLst>
                                        </p:cTn>
                                        <p:tgtEl>
                                          <p:sndTgt r:embed="rId3" name="Vibro Up"/>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98704"/>
                                        </p:tgtEl>
                                        <p:attrNameLst>
                                          <p:attrName>style.visibility</p:attrName>
                                        </p:attrNameLst>
                                      </p:cBhvr>
                                      <p:to>
                                        <p:strVal val="visible"/>
                                      </p:to>
                                    </p:set>
                                    <p:animEffect transition="in" filter="wipe(left)">
                                      <p:cBhvr>
                                        <p:cTn id="57" dur="500"/>
                                        <p:tgtEl>
                                          <p:spTgt spid="498704"/>
                                        </p:tgtEl>
                                      </p:cBhvr>
                                    </p:animEffect>
                                  </p:childTnLst>
                                  <p:subTnLst>
                                    <p:audio>
                                      <p:cMediaNode>
                                        <p:cTn display="0" masterRel="sameClick">
                                          <p:stCondLst>
                                            <p:cond evt="begin" delay="0">
                                              <p:tn val="55"/>
                                            </p:cond>
                                          </p:stCondLst>
                                          <p:endCondLst>
                                            <p:cond evt="onStopAudio" delay="0">
                                              <p:tgtEl>
                                                <p:sldTgt/>
                                              </p:tgtEl>
                                            </p:cond>
                                          </p:endCondLst>
                                        </p:cTn>
                                        <p:tgtEl>
                                          <p:sndTgt r:embed="rId3" name="Vibro Up"/>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98705"/>
                                        </p:tgtEl>
                                        <p:attrNameLst>
                                          <p:attrName>style.visibility</p:attrName>
                                        </p:attrNameLst>
                                      </p:cBhvr>
                                      <p:to>
                                        <p:strVal val="visible"/>
                                      </p:to>
                                    </p:set>
                                    <p:animEffect transition="in" filter="wipe(left)">
                                      <p:cBhvr>
                                        <p:cTn id="62" dur="500"/>
                                        <p:tgtEl>
                                          <p:spTgt spid="498705"/>
                                        </p:tgtEl>
                                      </p:cBhvr>
                                    </p:animEffect>
                                  </p:childTnLst>
                                  <p:subTnLst>
                                    <p:audio>
                                      <p:cMediaNode>
                                        <p:cTn display="0" masterRel="sameClick">
                                          <p:stCondLst>
                                            <p:cond evt="begin" delay="0">
                                              <p:tn val="60"/>
                                            </p:cond>
                                          </p:stCondLst>
                                          <p:endCondLst>
                                            <p:cond evt="onStopAudio" delay="0">
                                              <p:tgtEl>
                                                <p:sldTgt/>
                                              </p:tgtEl>
                                            </p:cond>
                                          </p:endCondLst>
                                        </p:cTn>
                                        <p:tgtEl>
                                          <p:sndTgt r:embed="rId3" name="Vibro Up"/>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98707"/>
                                        </p:tgtEl>
                                        <p:attrNameLst>
                                          <p:attrName>style.visibility</p:attrName>
                                        </p:attrNameLst>
                                      </p:cBhvr>
                                      <p:to>
                                        <p:strVal val="visible"/>
                                      </p:to>
                                    </p:set>
                                    <p:animEffect transition="in" filter="wipe(left)">
                                      <p:cBhvr>
                                        <p:cTn id="67" dur="500"/>
                                        <p:tgtEl>
                                          <p:spTgt spid="498707"/>
                                        </p:tgtEl>
                                      </p:cBhvr>
                                    </p:animEffect>
                                  </p:childTnLst>
                                  <p:subTnLst>
                                    <p:audio>
                                      <p:cMediaNode>
                                        <p:cTn display="0" masterRel="sameClick">
                                          <p:stCondLst>
                                            <p:cond evt="begin" delay="0">
                                              <p:tn val="65"/>
                                            </p:cond>
                                          </p:stCondLst>
                                          <p:endCondLst>
                                            <p:cond evt="onStopAudio" delay="0">
                                              <p:tgtEl>
                                                <p:sldTgt/>
                                              </p:tgtEl>
                                            </p:cond>
                                          </p:endCondLst>
                                        </p:cTn>
                                        <p:tgtEl>
                                          <p:sndTgt r:embed="rId5" name="String"/>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98693"/>
                                        </p:tgtEl>
                                        <p:attrNameLst>
                                          <p:attrName>style.visibility</p:attrName>
                                        </p:attrNameLst>
                                      </p:cBhvr>
                                      <p:to>
                                        <p:strVal val="visible"/>
                                      </p:to>
                                    </p:set>
                                    <p:animEffect transition="in" filter="wipe(left)">
                                      <p:cBhvr>
                                        <p:cTn id="72" dur="500"/>
                                        <p:tgtEl>
                                          <p:spTgt spid="498693"/>
                                        </p:tgtEl>
                                      </p:cBhvr>
                                    </p:animEffect>
                                  </p:childTnLst>
                                  <p:subTnLst>
                                    <p:audio>
                                      <p:cMediaNode>
                                        <p:cTn display="0" masterRel="sameClick">
                                          <p:stCondLst>
                                            <p:cond evt="begin" delay="0">
                                              <p:tn val="70"/>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3" grpId="0" animBg="1" autoUpdateAnimBg="0"/>
      <p:bldP spid="498697" grpId="0" animBg="1" autoUpdateAnimBg="0"/>
      <p:bldP spid="498698" grpId="0" animBg="1" autoUpdateAnimBg="0"/>
      <p:bldP spid="498699" grpId="0" animBg="1" autoUpdateAnimBg="0"/>
      <p:bldP spid="498700" grpId="0" animBg="1" autoUpdateAnimBg="0"/>
      <p:bldP spid="498701" grpId="0" animBg="1" autoUpdateAnimBg="0"/>
      <p:bldP spid="498702" grpId="0" animBg="1" autoUpdateAnimBg="0"/>
      <p:bldP spid="498703" grpId="0" animBg="1" autoUpdateAnimBg="0"/>
      <p:bldP spid="498704" grpId="0" animBg="1" autoUpdateAnimBg="0"/>
      <p:bldP spid="498705" grpId="0" animBg="1" autoUpdateAnimBg="0"/>
      <p:bldP spid="498706" grpId="0" animBg="1" autoUpdateAnimBg="0"/>
      <p:bldP spid="49870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9" name="AutoShape 9">
            <a:extLst>
              <a:ext uri="{FF2B5EF4-FFF2-40B4-BE49-F238E27FC236}">
                <a16:creationId xmlns:a16="http://schemas.microsoft.com/office/drawing/2014/main" id="{1CE0CC8E-7B45-934D-BD3E-415C39BD9E71}"/>
              </a:ext>
            </a:extLst>
          </p:cNvPr>
          <p:cNvSpPr>
            <a:spLocks noChangeArrowheads="1"/>
          </p:cNvSpPr>
          <p:nvPr/>
        </p:nvSpPr>
        <p:spPr bwMode="auto">
          <a:xfrm flipH="1">
            <a:off x="106363" y="3568700"/>
            <a:ext cx="1616075" cy="946150"/>
          </a:xfrm>
          <a:prstGeom prst="wedgeEllipseCallout">
            <a:avLst>
              <a:gd name="adj1" fmla="val -6977"/>
              <a:gd name="adj2" fmla="val 166778"/>
            </a:avLst>
          </a:prstGeom>
          <a:solidFill>
            <a:srgbClr val="FFEA18"/>
          </a:solidFill>
          <a:ln w="38100">
            <a:solidFill>
              <a:srgbClr val="CC0000"/>
            </a:solidFill>
            <a:miter lim="800000"/>
            <a:headEnd/>
            <a:tailEnd/>
          </a:ln>
        </p:spPr>
        <p:txBody>
          <a:bodyPr wrap="none" lIns="0" tIns="0" rIns="0" bIns="0"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F116A"/>
                </a:solidFill>
                <a:latin typeface="Comic Sans MS" panose="030F0902030302020204" pitchFamily="66" charset="0"/>
              </a:rPr>
              <a:t>Repeat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after me</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
        <p:nvSpPr>
          <p:cNvPr id="404494" name="AutoShape 14">
            <a:extLst>
              <a:ext uri="{FF2B5EF4-FFF2-40B4-BE49-F238E27FC236}">
                <a16:creationId xmlns:a16="http://schemas.microsoft.com/office/drawing/2014/main" id="{304A2665-41E0-734E-860A-9E3289668028}"/>
              </a:ext>
            </a:extLst>
          </p:cNvPr>
          <p:cNvSpPr>
            <a:spLocks noChangeArrowheads="1"/>
          </p:cNvSpPr>
          <p:nvPr/>
        </p:nvSpPr>
        <p:spPr bwMode="auto">
          <a:xfrm flipH="1">
            <a:off x="106363" y="3568700"/>
            <a:ext cx="1616075" cy="946150"/>
          </a:xfrm>
          <a:prstGeom prst="wedgeEllipseCallout">
            <a:avLst>
              <a:gd name="adj1" fmla="val -6681"/>
              <a:gd name="adj2" fmla="val 169125"/>
            </a:avLst>
          </a:prstGeom>
          <a:solidFill>
            <a:srgbClr val="FFEA18"/>
          </a:solidFill>
          <a:ln w="38100">
            <a:solidFill>
              <a:srgbClr val="CC0000"/>
            </a:solidFill>
            <a:miter lim="800000"/>
            <a:headEnd/>
            <a:tailEnd/>
          </a:ln>
        </p:spPr>
        <p:txBody>
          <a:bodyPr wrap="none" lIns="0" tIns="0" rIns="0" bIns="0"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F116A"/>
                </a:solidFill>
                <a:latin typeface="Comic Sans MS" panose="030F0902030302020204" pitchFamily="66" charset="0"/>
              </a:rPr>
              <a:t>I can’t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hear you</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pic>
        <p:nvPicPr>
          <p:cNvPr id="37892" name="Picture 2">
            <a:extLst>
              <a:ext uri="{FF2B5EF4-FFF2-40B4-BE49-F238E27FC236}">
                <a16:creationId xmlns:a16="http://schemas.microsoft.com/office/drawing/2014/main" id="{1D3664DB-3A37-A549-AF5B-7B9BD52F4C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600"/>
          <a:stretch>
            <a:fillRect/>
          </a:stretch>
        </p:blipFill>
        <p:spPr bwMode="auto">
          <a:xfrm>
            <a:off x="5029200" y="457200"/>
            <a:ext cx="3779838"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3" name="AutoShape 3">
            <a:extLst>
              <a:ext uri="{FF2B5EF4-FFF2-40B4-BE49-F238E27FC236}">
                <a16:creationId xmlns:a16="http://schemas.microsoft.com/office/drawing/2014/main" id="{4C76308E-A596-6941-85DA-E9DAC5DB6D9D}"/>
              </a:ext>
            </a:extLst>
          </p:cNvPr>
          <p:cNvSpPr>
            <a:spLocks noChangeArrowheads="1"/>
          </p:cNvSpPr>
          <p:nvPr/>
        </p:nvSpPr>
        <p:spPr bwMode="auto">
          <a:xfrm>
            <a:off x="1787525" y="5348288"/>
            <a:ext cx="3270250" cy="13208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0F116A"/>
              </a:buClr>
              <a:buSzPct val="120000"/>
              <a:buFont typeface="Wingdings" pitchFamily="2" charset="2"/>
              <a:buNone/>
            </a:pPr>
            <a:r>
              <a:rPr lang="en-US" altLang="en-US" sz="2600" b="1">
                <a:solidFill>
                  <a:srgbClr val="CC0000"/>
                </a:solidFill>
              </a:rPr>
              <a:t>2nd division</a:t>
            </a:r>
            <a:r>
              <a:rPr lang="en-US" altLang="en-US" sz="2600" b="1">
                <a:solidFill>
                  <a:srgbClr val="0F116A"/>
                </a:solidFill>
              </a:rPr>
              <a:t> of meiosis separates</a:t>
            </a:r>
            <a:r>
              <a:rPr lang="en-US" altLang="en-US" sz="2600" b="1" u="sng">
                <a:solidFill>
                  <a:srgbClr val="0F116A"/>
                </a:solidFill>
              </a:rPr>
              <a:t> </a:t>
            </a:r>
            <a:r>
              <a:rPr lang="en-US" altLang="en-US" sz="2600" b="1" u="sng">
                <a:solidFill>
                  <a:srgbClr val="CC0000"/>
                </a:solidFill>
              </a:rPr>
              <a:t>sister chromatids</a:t>
            </a:r>
            <a:endParaRPr lang="en-US" altLang="en-US" sz="2600" b="1">
              <a:solidFill>
                <a:srgbClr val="0F116A"/>
              </a:solidFill>
            </a:endParaRPr>
          </a:p>
        </p:txBody>
      </p:sp>
      <p:sp>
        <p:nvSpPr>
          <p:cNvPr id="404484" name="AutoShape 4">
            <a:extLst>
              <a:ext uri="{FF2B5EF4-FFF2-40B4-BE49-F238E27FC236}">
                <a16:creationId xmlns:a16="http://schemas.microsoft.com/office/drawing/2014/main" id="{84FB463C-CA4D-494D-B569-FDF4A3949E35}"/>
              </a:ext>
            </a:extLst>
          </p:cNvPr>
          <p:cNvSpPr>
            <a:spLocks noChangeArrowheads="1"/>
          </p:cNvSpPr>
          <p:nvPr/>
        </p:nvSpPr>
        <p:spPr bwMode="auto">
          <a:xfrm>
            <a:off x="1749426" y="3778250"/>
            <a:ext cx="3270250" cy="13208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0F116A"/>
              </a:buClr>
              <a:buSzPct val="120000"/>
              <a:buFont typeface="Wingdings" pitchFamily="2" charset="2"/>
              <a:buNone/>
            </a:pPr>
            <a:r>
              <a:rPr lang="en-US" altLang="en-US" sz="2600" b="1" dirty="0">
                <a:solidFill>
                  <a:srgbClr val="CC0000"/>
                </a:solidFill>
              </a:rPr>
              <a:t>1st division</a:t>
            </a:r>
            <a:r>
              <a:rPr lang="en-US" altLang="en-US" sz="2600" b="1" dirty="0">
                <a:solidFill>
                  <a:srgbClr val="0F116A"/>
                </a:solidFill>
              </a:rPr>
              <a:t> of </a:t>
            </a:r>
            <a:br>
              <a:rPr lang="en-US" altLang="en-US" sz="2600" b="1" dirty="0">
                <a:solidFill>
                  <a:srgbClr val="0F116A"/>
                </a:solidFill>
              </a:rPr>
            </a:br>
            <a:r>
              <a:rPr lang="en-US" altLang="en-US" sz="2600" b="1" dirty="0">
                <a:solidFill>
                  <a:srgbClr val="0F116A"/>
                </a:solidFill>
              </a:rPr>
              <a:t>meiosis separates</a:t>
            </a:r>
            <a:r>
              <a:rPr lang="en-US" altLang="en-US" sz="2600" b="1" u="sng" dirty="0">
                <a:solidFill>
                  <a:srgbClr val="0F116A"/>
                </a:solidFill>
              </a:rPr>
              <a:t> </a:t>
            </a:r>
            <a:r>
              <a:rPr lang="en-US" altLang="en-US" sz="2600" b="1" u="sng" dirty="0">
                <a:solidFill>
                  <a:srgbClr val="CC0000"/>
                </a:solidFill>
              </a:rPr>
              <a:t>homologous pairs</a:t>
            </a:r>
            <a:endParaRPr lang="en-US" altLang="en-US" sz="2600" b="1" dirty="0">
              <a:solidFill>
                <a:srgbClr val="0F116A"/>
              </a:solidFill>
            </a:endParaRPr>
          </a:p>
        </p:txBody>
      </p:sp>
      <p:sp>
        <p:nvSpPr>
          <p:cNvPr id="37895" name="Rectangle 5">
            <a:extLst>
              <a:ext uri="{FF2B5EF4-FFF2-40B4-BE49-F238E27FC236}">
                <a16:creationId xmlns:a16="http://schemas.microsoft.com/office/drawing/2014/main" id="{65B132C8-E22A-F44A-9BA9-2FAC691D07F7}"/>
              </a:ext>
            </a:extLst>
          </p:cNvPr>
          <p:cNvSpPr>
            <a:spLocks noGrp="1" noChangeArrowheads="1"/>
          </p:cNvSpPr>
          <p:nvPr>
            <p:ph type="title"/>
          </p:nvPr>
        </p:nvSpPr>
        <p:spPr/>
        <p:txBody>
          <a:bodyPr/>
          <a:lstStyle/>
          <a:p>
            <a:pPr eaLnBrk="1" hangingPunct="1"/>
            <a:r>
              <a:rPr lang="en-US" altLang="en-US"/>
              <a:t>Double division</a:t>
            </a:r>
            <a:br>
              <a:rPr lang="en-US" altLang="en-US"/>
            </a:br>
            <a:r>
              <a:rPr lang="en-US" altLang="en-US"/>
              <a:t>of meiosis</a:t>
            </a:r>
          </a:p>
        </p:txBody>
      </p:sp>
      <p:sp>
        <p:nvSpPr>
          <p:cNvPr id="404486" name="AutoShape 6">
            <a:extLst>
              <a:ext uri="{FF2B5EF4-FFF2-40B4-BE49-F238E27FC236}">
                <a16:creationId xmlns:a16="http://schemas.microsoft.com/office/drawing/2014/main" id="{7DED7F02-D2A8-244A-BB89-9DB6B685526F}"/>
              </a:ext>
            </a:extLst>
          </p:cNvPr>
          <p:cNvSpPr>
            <a:spLocks noChangeArrowheads="1"/>
          </p:cNvSpPr>
          <p:nvPr/>
        </p:nvSpPr>
        <p:spPr bwMode="auto">
          <a:xfrm>
            <a:off x="1863725" y="2554288"/>
            <a:ext cx="3194050" cy="4413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0F116A"/>
              </a:buClr>
              <a:buSzPct val="120000"/>
              <a:buFont typeface="Wingdings" pitchFamily="2" charset="2"/>
              <a:buNone/>
            </a:pPr>
            <a:r>
              <a:rPr lang="en-US" altLang="en-US" sz="2600" b="1">
                <a:solidFill>
                  <a:srgbClr val="0F116A"/>
                </a:solidFill>
              </a:rPr>
              <a:t>DNA replication</a:t>
            </a:r>
          </a:p>
        </p:txBody>
      </p:sp>
      <p:sp>
        <p:nvSpPr>
          <p:cNvPr id="37897" name="Rectangle 12">
            <a:extLst>
              <a:ext uri="{FF2B5EF4-FFF2-40B4-BE49-F238E27FC236}">
                <a16:creationId xmlns:a16="http://schemas.microsoft.com/office/drawing/2014/main" id="{C1BB83EF-5FA6-9B46-8FEE-EE85EFF4A1E2}"/>
              </a:ext>
            </a:extLst>
          </p:cNvPr>
          <p:cNvSpPr>
            <a:spLocks noChangeArrowheads="1"/>
          </p:cNvSpPr>
          <p:nvPr/>
        </p:nvSpPr>
        <p:spPr bwMode="auto">
          <a:xfrm>
            <a:off x="5143500" y="3778250"/>
            <a:ext cx="722313" cy="150813"/>
          </a:xfrm>
          <a:prstGeom prst="rect">
            <a:avLst/>
          </a:prstGeom>
          <a:solidFill>
            <a:srgbClr val="5239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37898" name="Rectangle 10">
            <a:extLst>
              <a:ext uri="{FF2B5EF4-FFF2-40B4-BE49-F238E27FC236}">
                <a16:creationId xmlns:a16="http://schemas.microsoft.com/office/drawing/2014/main" id="{BF662BE0-C9C4-DF46-902C-4AEFBC5DC26F}"/>
              </a:ext>
            </a:extLst>
          </p:cNvPr>
          <p:cNvSpPr>
            <a:spLocks noChangeArrowheads="1"/>
          </p:cNvSpPr>
          <p:nvPr/>
        </p:nvSpPr>
        <p:spPr bwMode="auto">
          <a:xfrm>
            <a:off x="5056188" y="370998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chemeClr val="bg1"/>
                </a:solidFill>
              </a:rPr>
              <a:t>Meiosis 1</a:t>
            </a:r>
          </a:p>
        </p:txBody>
      </p:sp>
      <p:sp>
        <p:nvSpPr>
          <p:cNvPr id="37899" name="Rectangle 13">
            <a:extLst>
              <a:ext uri="{FF2B5EF4-FFF2-40B4-BE49-F238E27FC236}">
                <a16:creationId xmlns:a16="http://schemas.microsoft.com/office/drawing/2014/main" id="{732D8F52-E46D-944E-B9D9-87EAAC590FDC}"/>
              </a:ext>
            </a:extLst>
          </p:cNvPr>
          <p:cNvSpPr>
            <a:spLocks noChangeArrowheads="1"/>
          </p:cNvSpPr>
          <p:nvPr/>
        </p:nvSpPr>
        <p:spPr bwMode="auto">
          <a:xfrm>
            <a:off x="5159375" y="5294313"/>
            <a:ext cx="746125" cy="150812"/>
          </a:xfrm>
          <a:prstGeom prst="rect">
            <a:avLst/>
          </a:prstGeom>
          <a:solidFill>
            <a:srgbClr val="0950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37900" name="Rectangle 11">
            <a:extLst>
              <a:ext uri="{FF2B5EF4-FFF2-40B4-BE49-F238E27FC236}">
                <a16:creationId xmlns:a16="http://schemas.microsoft.com/office/drawing/2014/main" id="{1DB381A9-2098-0944-AB85-10FD82CE99A9}"/>
              </a:ext>
            </a:extLst>
          </p:cNvPr>
          <p:cNvSpPr>
            <a:spLocks noChangeArrowheads="1"/>
          </p:cNvSpPr>
          <p:nvPr/>
        </p:nvSpPr>
        <p:spPr bwMode="auto">
          <a:xfrm>
            <a:off x="5048250" y="521017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a:solidFill>
                  <a:schemeClr val="bg1"/>
                </a:solidFill>
              </a:rPr>
              <a:t>Meiosis 2</a:t>
            </a:r>
          </a:p>
        </p:txBody>
      </p:sp>
      <p:pic>
        <p:nvPicPr>
          <p:cNvPr id="404495" name="Picture 15" descr="penguinL">
            <a:extLst>
              <a:ext uri="{FF2B5EF4-FFF2-40B4-BE49-F238E27FC236}">
                <a16:creationId xmlns:a16="http://schemas.microsoft.com/office/drawing/2014/main" id="{36231A3D-BE3D-F74B-8D93-F7F6647B67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4486"/>
                                        </p:tgtEl>
                                        <p:attrNameLst>
                                          <p:attrName>style.visibility</p:attrName>
                                        </p:attrNameLst>
                                      </p:cBhvr>
                                      <p:to>
                                        <p:strVal val="visible"/>
                                      </p:to>
                                    </p:set>
                                    <p:animEffect transition="in" filter="wipe(left)">
                                      <p:cBhvr>
                                        <p:cTn id="7" dur="500"/>
                                        <p:tgtEl>
                                          <p:spTgt spid="404486"/>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4484"/>
                                        </p:tgtEl>
                                        <p:attrNameLst>
                                          <p:attrName>style.visibility</p:attrName>
                                        </p:attrNameLst>
                                      </p:cBhvr>
                                      <p:to>
                                        <p:strVal val="visible"/>
                                      </p:to>
                                    </p:set>
                                    <p:animEffect transition="in" filter="wipe(left)">
                                      <p:cBhvr>
                                        <p:cTn id="12" dur="500"/>
                                        <p:tgtEl>
                                          <p:spTgt spid="404484"/>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04495"/>
                                        </p:tgtEl>
                                        <p:attrNameLst>
                                          <p:attrName>style.visibility</p:attrName>
                                        </p:attrNameLst>
                                      </p:cBhvr>
                                      <p:to>
                                        <p:strVal val="visible"/>
                                      </p:to>
                                    </p:set>
                                    <p:animEffect transition="in" filter="wipe(down)">
                                      <p:cBhvr>
                                        <p:cTn id="17" dur="500"/>
                                        <p:tgtEl>
                                          <p:spTgt spid="404495"/>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404489"/>
                                        </p:tgtEl>
                                        <p:attrNameLst>
                                          <p:attrName>style.visibility</p:attrName>
                                        </p:attrNameLst>
                                      </p:cBhvr>
                                      <p:to>
                                        <p:strVal val="visible"/>
                                      </p:to>
                                    </p:set>
                                    <p:animEffect transition="in" filter="wipe(down)">
                                      <p:cBhvr>
                                        <p:cTn id="21" dur="500"/>
                                        <p:tgtEl>
                                          <p:spTgt spid="404489"/>
                                        </p:tgtEl>
                                      </p:cBhvr>
                                    </p:animEffect>
                                  </p:childTnLst>
                                  <p:subTnLst>
                                    <p:audio>
                                      <p:cMediaNode>
                                        <p:cTn display="0" masterRel="sameClick">
                                          <p:stCondLst>
                                            <p:cond evt="begin" delay="0">
                                              <p:tn val="19"/>
                                            </p:cond>
                                          </p:stCondLst>
                                          <p:endCondLst>
                                            <p:cond evt="onStopAudio" delay="0">
                                              <p:tgtEl>
                                                <p:sldTgt/>
                                              </p:tgtEl>
                                            </p:cond>
                                          </p:endCondLst>
                                        </p:cTn>
                                        <p:tgtEl>
                                          <p:sndTgt r:embed="rId5" name="Quack"/>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04494"/>
                                        </p:tgtEl>
                                        <p:attrNameLst>
                                          <p:attrName>style.visibility</p:attrName>
                                        </p:attrNameLst>
                                      </p:cBhvr>
                                      <p:to>
                                        <p:strVal val="visible"/>
                                      </p:to>
                                    </p:set>
                                    <p:animEffect transition="in" filter="wipe(down)">
                                      <p:cBhvr>
                                        <p:cTn id="26" dur="500"/>
                                        <p:tgtEl>
                                          <p:spTgt spid="404494"/>
                                        </p:tgtEl>
                                      </p:cBhvr>
                                    </p:animEffect>
                                  </p:childTnLst>
                                  <p:subTnLst>
                                    <p:audio>
                                      <p:cMediaNode>
                                        <p:cTn display="0" masterRel="sameClick">
                                          <p:stCondLst>
                                            <p:cond evt="begin" delay="0">
                                              <p:tn val="24"/>
                                            </p:cond>
                                          </p:stCondLst>
                                          <p:endCondLst>
                                            <p:cond evt="onStopAudio" delay="0">
                                              <p:tgtEl>
                                                <p:sldTgt/>
                                              </p:tgtEl>
                                            </p:cond>
                                          </p:endCondLst>
                                        </p:cTn>
                                        <p:tgtEl>
                                          <p:sndTgt r:embed="rId5" name="Quack"/>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04483"/>
                                        </p:tgtEl>
                                        <p:attrNameLst>
                                          <p:attrName>style.visibility</p:attrName>
                                        </p:attrNameLst>
                                      </p:cBhvr>
                                      <p:to>
                                        <p:strVal val="visible"/>
                                      </p:to>
                                    </p:set>
                                    <p:animEffect transition="in" filter="wipe(left)">
                                      <p:cBhvr>
                                        <p:cTn id="31" dur="500"/>
                                        <p:tgtEl>
                                          <p:spTgt spid="404483"/>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9" grpId="0" animBg="1" autoUpdateAnimBg="0"/>
      <p:bldP spid="404494" grpId="0" animBg="1" autoUpdateAnimBg="0"/>
      <p:bldP spid="404483" grpId="0" animBg="1" autoUpdateAnimBg="0"/>
      <p:bldP spid="404484" grpId="0" animBg="1" autoUpdateAnimBg="0"/>
      <p:bldP spid="40448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AutoShape 2">
            <a:extLst>
              <a:ext uri="{FF2B5EF4-FFF2-40B4-BE49-F238E27FC236}">
                <a16:creationId xmlns:a16="http://schemas.microsoft.com/office/drawing/2014/main" id="{9AA5D467-C6D8-1446-896B-55FCCD362C77}"/>
              </a:ext>
            </a:extLst>
          </p:cNvPr>
          <p:cNvSpPr>
            <a:spLocks noChangeArrowheads="1"/>
          </p:cNvSpPr>
          <p:nvPr/>
        </p:nvSpPr>
        <p:spPr bwMode="auto">
          <a:xfrm>
            <a:off x="8129588" y="5959475"/>
            <a:ext cx="938212" cy="8128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0F116A"/>
                </a:solidFill>
              </a:rPr>
              <a:t>2n = </a:t>
            </a:r>
            <a:r>
              <a:rPr lang="en-US" altLang="en-US" sz="1600" b="1">
                <a:solidFill>
                  <a:srgbClr val="CC0000"/>
                </a:solidFill>
              </a:rPr>
              <a:t>6</a:t>
            </a:r>
            <a:r>
              <a:rPr lang="en-US" altLang="en-US" sz="1600" b="1">
                <a:solidFill>
                  <a:srgbClr val="0F116A"/>
                </a:solidFill>
              </a:rPr>
              <a:t> </a:t>
            </a:r>
          </a:p>
          <a:p>
            <a:pPr algn="ctr"/>
            <a:r>
              <a:rPr lang="en-US" altLang="en-US" sz="1600" b="1">
                <a:solidFill>
                  <a:srgbClr val="0F116A"/>
                </a:solidFill>
              </a:rPr>
              <a:t>double</a:t>
            </a:r>
          </a:p>
          <a:p>
            <a:pPr algn="ctr"/>
            <a:r>
              <a:rPr lang="en-US" altLang="en-US" sz="1600" b="1">
                <a:solidFill>
                  <a:srgbClr val="0F116A"/>
                </a:solidFill>
              </a:rPr>
              <a:t>stranded</a:t>
            </a:r>
          </a:p>
        </p:txBody>
      </p:sp>
      <p:sp>
        <p:nvSpPr>
          <p:cNvPr id="39939" name="AutoShape 3">
            <a:extLst>
              <a:ext uri="{FF2B5EF4-FFF2-40B4-BE49-F238E27FC236}">
                <a16:creationId xmlns:a16="http://schemas.microsoft.com/office/drawing/2014/main" id="{67646A35-FC22-1442-B6CF-8EB1AB86FFBE}"/>
              </a:ext>
            </a:extLst>
          </p:cNvPr>
          <p:cNvSpPr>
            <a:spLocks noChangeArrowheads="1"/>
          </p:cNvSpPr>
          <p:nvPr/>
        </p:nvSpPr>
        <p:spPr bwMode="auto">
          <a:xfrm>
            <a:off x="8129588" y="2368550"/>
            <a:ext cx="938212" cy="8128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0F116A"/>
                </a:solidFill>
              </a:rPr>
              <a:t>2n = </a:t>
            </a:r>
            <a:r>
              <a:rPr lang="en-US" altLang="en-US" sz="1600" b="1">
                <a:solidFill>
                  <a:srgbClr val="CC0000"/>
                </a:solidFill>
              </a:rPr>
              <a:t>6</a:t>
            </a:r>
            <a:r>
              <a:rPr lang="en-US" altLang="en-US" sz="1600" b="1">
                <a:solidFill>
                  <a:srgbClr val="0F116A"/>
                </a:solidFill>
              </a:rPr>
              <a:t> </a:t>
            </a:r>
          </a:p>
          <a:p>
            <a:pPr algn="ctr"/>
            <a:r>
              <a:rPr lang="en-US" altLang="en-US" sz="1600" b="1">
                <a:solidFill>
                  <a:srgbClr val="0F116A"/>
                </a:solidFill>
              </a:rPr>
              <a:t>single</a:t>
            </a:r>
          </a:p>
          <a:p>
            <a:pPr algn="ctr"/>
            <a:r>
              <a:rPr lang="en-US" altLang="en-US" sz="1600" b="1">
                <a:solidFill>
                  <a:srgbClr val="0F116A"/>
                </a:solidFill>
              </a:rPr>
              <a:t>stranded</a:t>
            </a:r>
          </a:p>
        </p:txBody>
      </p:sp>
      <p:sp>
        <p:nvSpPr>
          <p:cNvPr id="39940" name="Rectangle 4">
            <a:extLst>
              <a:ext uri="{FF2B5EF4-FFF2-40B4-BE49-F238E27FC236}">
                <a16:creationId xmlns:a16="http://schemas.microsoft.com/office/drawing/2014/main" id="{711C18AC-D635-E14B-902C-15855A503715}"/>
              </a:ext>
            </a:extLst>
          </p:cNvPr>
          <p:cNvSpPr>
            <a:spLocks noGrp="1" noChangeArrowheads="1"/>
          </p:cNvSpPr>
          <p:nvPr>
            <p:ph type="title"/>
          </p:nvPr>
        </p:nvSpPr>
        <p:spPr/>
        <p:txBody>
          <a:bodyPr/>
          <a:lstStyle/>
          <a:p>
            <a:pPr eaLnBrk="1" hangingPunct="1"/>
            <a:r>
              <a:rPr lang="en-US" altLang="en-US"/>
              <a:t>Preparing for meiosis</a:t>
            </a:r>
          </a:p>
        </p:txBody>
      </p:sp>
      <p:sp>
        <p:nvSpPr>
          <p:cNvPr id="408581" name="Rectangle 5" descr="Rectangle: Click to edit Master text styles&#10;Second level&#10;Third level&#10;Fourth level&#10;Fifth level">
            <a:extLst>
              <a:ext uri="{FF2B5EF4-FFF2-40B4-BE49-F238E27FC236}">
                <a16:creationId xmlns:a16="http://schemas.microsoft.com/office/drawing/2014/main" id="{A312DD43-6F12-704B-A2AB-03E0E3A23C8C}"/>
              </a:ext>
            </a:extLst>
          </p:cNvPr>
          <p:cNvSpPr>
            <a:spLocks noGrp="1" noChangeArrowheads="1"/>
          </p:cNvSpPr>
          <p:nvPr>
            <p:ph type="body" idx="1"/>
          </p:nvPr>
        </p:nvSpPr>
        <p:spPr>
          <a:xfrm>
            <a:off x="609600" y="1371600"/>
            <a:ext cx="6019800" cy="4953000"/>
          </a:xfrm>
        </p:spPr>
        <p:txBody>
          <a:bodyPr/>
          <a:lstStyle/>
          <a:p>
            <a:pPr eaLnBrk="1" hangingPunct="1"/>
            <a:r>
              <a:rPr lang="en-US" altLang="en-US" dirty="0"/>
              <a:t>1st step of meiosis</a:t>
            </a:r>
          </a:p>
          <a:p>
            <a:pPr lvl="1" eaLnBrk="1" hangingPunct="1"/>
            <a:r>
              <a:rPr lang="en-US" altLang="en-US" dirty="0">
                <a:ea typeface="ＭＳ Ｐゴシック" panose="020B0600070205080204" pitchFamily="34" charset="-128"/>
              </a:rPr>
              <a:t>Duplication of DNA</a:t>
            </a:r>
          </a:p>
          <a:p>
            <a:pPr lvl="1" eaLnBrk="1" hangingPunct="1"/>
            <a:r>
              <a:rPr lang="en-US" altLang="en-US" dirty="0">
                <a:ea typeface="ＭＳ Ｐゴシック" panose="020B0600070205080204" pitchFamily="34" charset="-128"/>
              </a:rPr>
              <a:t>Why bother?</a:t>
            </a:r>
          </a:p>
          <a:p>
            <a:pPr marL="1085850" lvl="2" eaLnBrk="1" hangingPunct="1"/>
            <a:r>
              <a:rPr lang="en-US" altLang="en-US" dirty="0">
                <a:ea typeface="ＭＳ Ｐゴシック" panose="020B0600070205080204" pitchFamily="34" charset="-128"/>
              </a:rPr>
              <a:t>meiosis evolved after mitosis </a:t>
            </a:r>
          </a:p>
          <a:p>
            <a:pPr marL="1085850" lvl="2" eaLnBrk="1" hangingPunct="1"/>
            <a:r>
              <a:rPr lang="en-US" altLang="en-US" dirty="0">
                <a:ea typeface="ＭＳ Ｐゴシック" panose="020B0600070205080204" pitchFamily="34" charset="-128"/>
              </a:rPr>
              <a:t>convenient to use </a:t>
            </a:r>
            <a:br>
              <a:rPr lang="en-US" altLang="en-US" dirty="0">
                <a:ea typeface="ＭＳ Ｐゴシック" panose="020B0600070205080204" pitchFamily="34" charset="-128"/>
              </a:rPr>
            </a:br>
            <a:r>
              <a:rPr lang="en-US" altLang="en-US" dirty="0">
                <a:ea typeface="ＭＳ Ｐゴシック" panose="020B0600070205080204" pitchFamily="34" charset="-128"/>
              </a:rPr>
              <a:t>“machinery” of mitosis</a:t>
            </a:r>
          </a:p>
          <a:p>
            <a:pPr marL="1085850" lvl="2" eaLnBrk="1" hangingPunct="1"/>
            <a:r>
              <a:rPr lang="en-US" altLang="en-US" dirty="0">
                <a:ea typeface="ＭＳ Ｐゴシック" panose="020B0600070205080204" pitchFamily="34" charset="-128"/>
              </a:rPr>
              <a:t>DNA replicated in </a:t>
            </a:r>
            <a:br>
              <a:rPr lang="en-US" altLang="en-US" dirty="0">
                <a:ea typeface="ＭＳ Ｐゴシック" panose="020B0600070205080204" pitchFamily="34" charset="-128"/>
              </a:rPr>
            </a:br>
            <a:r>
              <a:rPr lang="en-US" altLang="en-US" dirty="0">
                <a:ea typeface="ＭＳ Ｐゴシック" panose="020B0600070205080204" pitchFamily="34" charset="-128"/>
              </a:rPr>
              <a:t>S phase of </a:t>
            </a:r>
            <a:r>
              <a:rPr lang="en-US" altLang="en-US" dirty="0">
                <a:solidFill>
                  <a:srgbClr val="CC0000"/>
                </a:solidFill>
                <a:ea typeface="ＭＳ Ｐゴシック" panose="020B0600070205080204" pitchFamily="34" charset="-128"/>
              </a:rPr>
              <a:t>interphase</a:t>
            </a:r>
            <a:r>
              <a:rPr lang="en-US" altLang="en-US"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of </a:t>
            </a:r>
            <a:r>
              <a:rPr lang="en-US" altLang="en-US" u="sng" dirty="0">
                <a:solidFill>
                  <a:srgbClr val="CC0000"/>
                </a:solidFill>
                <a:ea typeface="ＭＳ Ｐゴシック" panose="020B0600070205080204" pitchFamily="34" charset="-128"/>
              </a:rPr>
              <a:t>MEIOSIS</a:t>
            </a:r>
            <a:br>
              <a:rPr lang="en-US" altLang="en-US" dirty="0">
                <a:ea typeface="ＭＳ Ｐゴシック" panose="020B0600070205080204" pitchFamily="34" charset="-128"/>
              </a:rPr>
            </a:br>
            <a:r>
              <a:rPr lang="en-US" altLang="en-US" dirty="0">
                <a:ea typeface="ＭＳ Ｐゴシック" panose="020B0600070205080204" pitchFamily="34" charset="-128"/>
              </a:rPr>
              <a:t>(just like in mitosis)</a:t>
            </a:r>
          </a:p>
        </p:txBody>
      </p:sp>
      <p:sp>
        <p:nvSpPr>
          <p:cNvPr id="39942" name="Oval 6">
            <a:extLst>
              <a:ext uri="{FF2B5EF4-FFF2-40B4-BE49-F238E27FC236}">
                <a16:creationId xmlns:a16="http://schemas.microsoft.com/office/drawing/2014/main" id="{20098EBC-6514-064C-913C-FC562B02C918}"/>
              </a:ext>
            </a:extLst>
          </p:cNvPr>
          <p:cNvSpPr>
            <a:spLocks noChangeArrowheads="1"/>
          </p:cNvSpPr>
          <p:nvPr/>
        </p:nvSpPr>
        <p:spPr bwMode="auto">
          <a:xfrm>
            <a:off x="5638800" y="533400"/>
            <a:ext cx="2667000" cy="2667000"/>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39943" name="Oval 7">
            <a:extLst>
              <a:ext uri="{FF2B5EF4-FFF2-40B4-BE49-F238E27FC236}">
                <a16:creationId xmlns:a16="http://schemas.microsoft.com/office/drawing/2014/main" id="{FBD80A62-E390-F74C-ABE6-ED6C6D17C0CD}"/>
              </a:ext>
            </a:extLst>
          </p:cNvPr>
          <p:cNvSpPr>
            <a:spLocks noChangeArrowheads="1"/>
          </p:cNvSpPr>
          <p:nvPr/>
        </p:nvSpPr>
        <p:spPr bwMode="auto">
          <a:xfrm>
            <a:off x="5638800" y="4038600"/>
            <a:ext cx="2667000" cy="2667000"/>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08585" name="Rectangle 9">
            <a:extLst>
              <a:ext uri="{FF2B5EF4-FFF2-40B4-BE49-F238E27FC236}">
                <a16:creationId xmlns:a16="http://schemas.microsoft.com/office/drawing/2014/main" id="{6621FA31-D5AC-9A49-A556-C142F08CA094}"/>
              </a:ext>
            </a:extLst>
          </p:cNvPr>
          <p:cNvSpPr>
            <a:spLocks noChangeArrowheads="1"/>
          </p:cNvSpPr>
          <p:nvPr/>
        </p:nvSpPr>
        <p:spPr bwMode="auto">
          <a:xfrm>
            <a:off x="4267200" y="6248400"/>
            <a:ext cx="1908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tx2"/>
                </a:solidFill>
              </a:rPr>
              <a:t>M1 prophase</a:t>
            </a:r>
            <a:endParaRPr lang="en-US" altLang="en-US" sz="2600" b="1">
              <a:solidFill>
                <a:schemeClr val="tx2"/>
              </a:solidFill>
            </a:endParaRPr>
          </a:p>
        </p:txBody>
      </p:sp>
      <p:grpSp>
        <p:nvGrpSpPr>
          <p:cNvPr id="2" name="Group 35">
            <a:extLst>
              <a:ext uri="{FF2B5EF4-FFF2-40B4-BE49-F238E27FC236}">
                <a16:creationId xmlns:a16="http://schemas.microsoft.com/office/drawing/2014/main" id="{FE327805-D422-F048-B318-BCBF1D7E3AF4}"/>
              </a:ext>
            </a:extLst>
          </p:cNvPr>
          <p:cNvGrpSpPr>
            <a:grpSpLocks/>
          </p:cNvGrpSpPr>
          <p:nvPr/>
        </p:nvGrpSpPr>
        <p:grpSpPr bwMode="auto">
          <a:xfrm>
            <a:off x="6096000" y="4267200"/>
            <a:ext cx="1828800" cy="2209800"/>
            <a:chOff x="3840" y="2688"/>
            <a:chExt cx="1152" cy="1392"/>
          </a:xfrm>
        </p:grpSpPr>
        <p:grpSp>
          <p:nvGrpSpPr>
            <p:cNvPr id="39953" name="Group 10">
              <a:extLst>
                <a:ext uri="{FF2B5EF4-FFF2-40B4-BE49-F238E27FC236}">
                  <a16:creationId xmlns:a16="http://schemas.microsoft.com/office/drawing/2014/main" id="{BAAF6A24-62E5-5844-8F72-A71BD3E2A601}"/>
                </a:ext>
              </a:extLst>
            </p:cNvPr>
            <p:cNvGrpSpPr>
              <a:grpSpLocks/>
            </p:cNvGrpSpPr>
            <p:nvPr/>
          </p:nvGrpSpPr>
          <p:grpSpPr bwMode="auto">
            <a:xfrm>
              <a:off x="3984" y="2736"/>
              <a:ext cx="284" cy="576"/>
              <a:chOff x="480" y="3024"/>
              <a:chExt cx="284" cy="576"/>
            </a:xfrm>
          </p:grpSpPr>
          <p:sp>
            <p:nvSpPr>
              <p:cNvPr id="39969" name="Freeform 11">
                <a:extLst>
                  <a:ext uri="{FF2B5EF4-FFF2-40B4-BE49-F238E27FC236}">
                    <a16:creationId xmlns:a16="http://schemas.microsoft.com/office/drawing/2014/main" id="{8C476985-09FE-1F4F-93C3-AFEE691E9BD9}"/>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70" name="Freeform 12">
                <a:extLst>
                  <a:ext uri="{FF2B5EF4-FFF2-40B4-BE49-F238E27FC236}">
                    <a16:creationId xmlns:a16="http://schemas.microsoft.com/office/drawing/2014/main" id="{82A66E68-F8B8-2A48-968D-5FEF830585B8}"/>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39954" name="Group 13">
              <a:extLst>
                <a:ext uri="{FF2B5EF4-FFF2-40B4-BE49-F238E27FC236}">
                  <a16:creationId xmlns:a16="http://schemas.microsoft.com/office/drawing/2014/main" id="{7511E611-460A-FF44-B608-CC284B964F95}"/>
                </a:ext>
              </a:extLst>
            </p:cNvPr>
            <p:cNvGrpSpPr>
              <a:grpSpLocks/>
            </p:cNvGrpSpPr>
            <p:nvPr/>
          </p:nvGrpSpPr>
          <p:grpSpPr bwMode="auto">
            <a:xfrm>
              <a:off x="4512" y="3456"/>
              <a:ext cx="284" cy="576"/>
              <a:chOff x="480" y="3024"/>
              <a:chExt cx="284" cy="576"/>
            </a:xfrm>
          </p:grpSpPr>
          <p:sp>
            <p:nvSpPr>
              <p:cNvPr id="39967" name="Freeform 14">
                <a:extLst>
                  <a:ext uri="{FF2B5EF4-FFF2-40B4-BE49-F238E27FC236}">
                    <a16:creationId xmlns:a16="http://schemas.microsoft.com/office/drawing/2014/main" id="{449B363D-D9A4-9B4B-BF7E-21252FF08C4C}"/>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68" name="Freeform 15">
                <a:extLst>
                  <a:ext uri="{FF2B5EF4-FFF2-40B4-BE49-F238E27FC236}">
                    <a16:creationId xmlns:a16="http://schemas.microsoft.com/office/drawing/2014/main" id="{07039524-7938-414C-AF61-BA5F53084FA1}"/>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39955" name="Group 16">
              <a:extLst>
                <a:ext uri="{FF2B5EF4-FFF2-40B4-BE49-F238E27FC236}">
                  <a16:creationId xmlns:a16="http://schemas.microsoft.com/office/drawing/2014/main" id="{EE17D246-ECCA-BC45-AD3C-E627F01CF4A9}"/>
                </a:ext>
              </a:extLst>
            </p:cNvPr>
            <p:cNvGrpSpPr>
              <a:grpSpLocks/>
            </p:cNvGrpSpPr>
            <p:nvPr/>
          </p:nvGrpSpPr>
          <p:grpSpPr bwMode="auto">
            <a:xfrm>
              <a:off x="3840" y="3456"/>
              <a:ext cx="240" cy="288"/>
              <a:chOff x="480" y="3024"/>
              <a:chExt cx="284" cy="576"/>
            </a:xfrm>
          </p:grpSpPr>
          <p:sp>
            <p:nvSpPr>
              <p:cNvPr id="39965" name="Freeform 17">
                <a:extLst>
                  <a:ext uri="{FF2B5EF4-FFF2-40B4-BE49-F238E27FC236}">
                    <a16:creationId xmlns:a16="http://schemas.microsoft.com/office/drawing/2014/main" id="{F638414C-6C80-E748-ABC9-6EA915838AB8}"/>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66" name="Freeform 18">
                <a:extLst>
                  <a:ext uri="{FF2B5EF4-FFF2-40B4-BE49-F238E27FC236}">
                    <a16:creationId xmlns:a16="http://schemas.microsoft.com/office/drawing/2014/main" id="{6D370A51-E8F0-5847-9E98-8DFCFA8BE30C}"/>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39956" name="Group 19">
              <a:extLst>
                <a:ext uri="{FF2B5EF4-FFF2-40B4-BE49-F238E27FC236}">
                  <a16:creationId xmlns:a16="http://schemas.microsoft.com/office/drawing/2014/main" id="{75B8575B-EA38-6844-9040-453228FBAEB9}"/>
                </a:ext>
              </a:extLst>
            </p:cNvPr>
            <p:cNvGrpSpPr>
              <a:grpSpLocks/>
            </p:cNvGrpSpPr>
            <p:nvPr/>
          </p:nvGrpSpPr>
          <p:grpSpPr bwMode="auto">
            <a:xfrm>
              <a:off x="4752" y="3024"/>
              <a:ext cx="240" cy="288"/>
              <a:chOff x="480" y="3024"/>
              <a:chExt cx="284" cy="576"/>
            </a:xfrm>
          </p:grpSpPr>
          <p:sp>
            <p:nvSpPr>
              <p:cNvPr id="39963" name="Freeform 20">
                <a:extLst>
                  <a:ext uri="{FF2B5EF4-FFF2-40B4-BE49-F238E27FC236}">
                    <a16:creationId xmlns:a16="http://schemas.microsoft.com/office/drawing/2014/main" id="{92ED7B38-F570-4E40-B422-93F4A01CF5F2}"/>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64" name="Freeform 21">
                <a:extLst>
                  <a:ext uri="{FF2B5EF4-FFF2-40B4-BE49-F238E27FC236}">
                    <a16:creationId xmlns:a16="http://schemas.microsoft.com/office/drawing/2014/main" id="{47C40D5B-C71E-3D42-9E78-5A8803460CE1}"/>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39957" name="Group 22">
              <a:extLst>
                <a:ext uri="{FF2B5EF4-FFF2-40B4-BE49-F238E27FC236}">
                  <a16:creationId xmlns:a16="http://schemas.microsoft.com/office/drawing/2014/main" id="{37A7C01B-E606-1445-97DB-A870472E1E4E}"/>
                </a:ext>
              </a:extLst>
            </p:cNvPr>
            <p:cNvGrpSpPr>
              <a:grpSpLocks/>
            </p:cNvGrpSpPr>
            <p:nvPr/>
          </p:nvGrpSpPr>
          <p:grpSpPr bwMode="auto">
            <a:xfrm flipV="1">
              <a:off x="4512" y="2688"/>
              <a:ext cx="192" cy="240"/>
              <a:chOff x="5376" y="2304"/>
              <a:chExt cx="240" cy="288"/>
            </a:xfrm>
          </p:grpSpPr>
          <p:sp>
            <p:nvSpPr>
              <p:cNvPr id="39961" name="Freeform 23">
                <a:extLst>
                  <a:ext uri="{FF2B5EF4-FFF2-40B4-BE49-F238E27FC236}">
                    <a16:creationId xmlns:a16="http://schemas.microsoft.com/office/drawing/2014/main" id="{0F461CBA-47A3-C148-8546-EA0A14037668}"/>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62" name="Freeform 24">
                <a:extLst>
                  <a:ext uri="{FF2B5EF4-FFF2-40B4-BE49-F238E27FC236}">
                    <a16:creationId xmlns:a16="http://schemas.microsoft.com/office/drawing/2014/main" id="{558ED142-C5EC-8B44-9399-44AF68C142FF}"/>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39958" name="Group 25">
              <a:extLst>
                <a:ext uri="{FF2B5EF4-FFF2-40B4-BE49-F238E27FC236}">
                  <a16:creationId xmlns:a16="http://schemas.microsoft.com/office/drawing/2014/main" id="{104235BE-44B1-274E-9DEF-CB9FC993099B}"/>
                </a:ext>
              </a:extLst>
            </p:cNvPr>
            <p:cNvGrpSpPr>
              <a:grpSpLocks/>
            </p:cNvGrpSpPr>
            <p:nvPr/>
          </p:nvGrpSpPr>
          <p:grpSpPr bwMode="auto">
            <a:xfrm flipV="1">
              <a:off x="4176" y="3840"/>
              <a:ext cx="192" cy="240"/>
              <a:chOff x="5376" y="2304"/>
              <a:chExt cx="240" cy="288"/>
            </a:xfrm>
          </p:grpSpPr>
          <p:sp>
            <p:nvSpPr>
              <p:cNvPr id="39959" name="Freeform 26">
                <a:extLst>
                  <a:ext uri="{FF2B5EF4-FFF2-40B4-BE49-F238E27FC236}">
                    <a16:creationId xmlns:a16="http://schemas.microsoft.com/office/drawing/2014/main" id="{1AAFAF61-57AC-9D43-AFEC-B799363CF6C8}"/>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60" name="Freeform 27">
                <a:extLst>
                  <a:ext uri="{FF2B5EF4-FFF2-40B4-BE49-F238E27FC236}">
                    <a16:creationId xmlns:a16="http://schemas.microsoft.com/office/drawing/2014/main" id="{27009347-5E6A-D846-A686-A296D19BFD63}"/>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39946" name="Freeform 28">
            <a:extLst>
              <a:ext uri="{FF2B5EF4-FFF2-40B4-BE49-F238E27FC236}">
                <a16:creationId xmlns:a16="http://schemas.microsoft.com/office/drawing/2014/main" id="{C569ACB6-0664-054D-8BF9-759045A5EE25}"/>
              </a:ext>
            </a:extLst>
          </p:cNvPr>
          <p:cNvSpPr>
            <a:spLocks/>
          </p:cNvSpPr>
          <p:nvPr/>
        </p:nvSpPr>
        <p:spPr bwMode="auto">
          <a:xfrm flipH="1">
            <a:off x="6553200" y="838200"/>
            <a:ext cx="222250" cy="914400"/>
          </a:xfrm>
          <a:custGeom>
            <a:avLst/>
            <a:gdLst>
              <a:gd name="T0" fmla="*/ 0 w 152"/>
              <a:gd name="T1" fmla="*/ 0 h 624"/>
              <a:gd name="T2" fmla="*/ 210553 w 152"/>
              <a:gd name="T3" fmla="*/ 422031 h 624"/>
              <a:gd name="T4" fmla="*/ 70184 w 152"/>
              <a:gd name="T5" fmla="*/ 914400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47" name="Freeform 29">
            <a:extLst>
              <a:ext uri="{FF2B5EF4-FFF2-40B4-BE49-F238E27FC236}">
                <a16:creationId xmlns:a16="http://schemas.microsoft.com/office/drawing/2014/main" id="{72CA1BDE-F504-B34B-B027-A6B85C9C6E4F}"/>
              </a:ext>
            </a:extLst>
          </p:cNvPr>
          <p:cNvSpPr>
            <a:spLocks/>
          </p:cNvSpPr>
          <p:nvPr/>
        </p:nvSpPr>
        <p:spPr bwMode="auto">
          <a:xfrm flipH="1">
            <a:off x="7391400" y="1981200"/>
            <a:ext cx="222250" cy="914400"/>
          </a:xfrm>
          <a:custGeom>
            <a:avLst/>
            <a:gdLst>
              <a:gd name="T0" fmla="*/ 0 w 152"/>
              <a:gd name="T1" fmla="*/ 0 h 624"/>
              <a:gd name="T2" fmla="*/ 210553 w 152"/>
              <a:gd name="T3" fmla="*/ 422031 h 624"/>
              <a:gd name="T4" fmla="*/ 70184 w 152"/>
              <a:gd name="T5" fmla="*/ 914400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48" name="Freeform 30">
            <a:extLst>
              <a:ext uri="{FF2B5EF4-FFF2-40B4-BE49-F238E27FC236}">
                <a16:creationId xmlns:a16="http://schemas.microsoft.com/office/drawing/2014/main" id="{F8E4CA22-555F-6E49-A2CC-D85A187D3899}"/>
              </a:ext>
            </a:extLst>
          </p:cNvPr>
          <p:cNvSpPr>
            <a:spLocks/>
          </p:cNvSpPr>
          <p:nvPr/>
        </p:nvSpPr>
        <p:spPr bwMode="auto">
          <a:xfrm>
            <a:off x="6096000" y="1981200"/>
            <a:ext cx="187325" cy="457200"/>
          </a:xfrm>
          <a:custGeom>
            <a:avLst/>
            <a:gdLst>
              <a:gd name="T0" fmla="*/ 0 w 152"/>
              <a:gd name="T1" fmla="*/ 0 h 624"/>
              <a:gd name="T2" fmla="*/ 177466 w 152"/>
              <a:gd name="T3" fmla="*/ 211015 h 624"/>
              <a:gd name="T4" fmla="*/ 59155 w 152"/>
              <a:gd name="T5" fmla="*/ 457200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49" name="Freeform 31">
            <a:extLst>
              <a:ext uri="{FF2B5EF4-FFF2-40B4-BE49-F238E27FC236}">
                <a16:creationId xmlns:a16="http://schemas.microsoft.com/office/drawing/2014/main" id="{69FF16A5-0522-9545-9A90-3F504A963E9C}"/>
              </a:ext>
            </a:extLst>
          </p:cNvPr>
          <p:cNvSpPr>
            <a:spLocks/>
          </p:cNvSpPr>
          <p:nvPr/>
        </p:nvSpPr>
        <p:spPr bwMode="auto">
          <a:xfrm flipH="1">
            <a:off x="7737475" y="1295400"/>
            <a:ext cx="187325" cy="457200"/>
          </a:xfrm>
          <a:custGeom>
            <a:avLst/>
            <a:gdLst>
              <a:gd name="T0" fmla="*/ 0 w 152"/>
              <a:gd name="T1" fmla="*/ 0 h 624"/>
              <a:gd name="T2" fmla="*/ 177466 w 152"/>
              <a:gd name="T3" fmla="*/ 211015 h 624"/>
              <a:gd name="T4" fmla="*/ 59155 w 152"/>
              <a:gd name="T5" fmla="*/ 457200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50" name="Freeform 32">
            <a:extLst>
              <a:ext uri="{FF2B5EF4-FFF2-40B4-BE49-F238E27FC236}">
                <a16:creationId xmlns:a16="http://schemas.microsoft.com/office/drawing/2014/main" id="{0AA6FE64-2DC7-BF46-8B6F-EB5036568861}"/>
              </a:ext>
            </a:extLst>
          </p:cNvPr>
          <p:cNvSpPr>
            <a:spLocks/>
          </p:cNvSpPr>
          <p:nvPr/>
        </p:nvSpPr>
        <p:spPr bwMode="auto">
          <a:xfrm flipV="1">
            <a:off x="7162800" y="762000"/>
            <a:ext cx="131763" cy="381000"/>
          </a:xfrm>
          <a:custGeom>
            <a:avLst/>
            <a:gdLst>
              <a:gd name="T0" fmla="*/ 0 w 104"/>
              <a:gd name="T1" fmla="*/ 0 h 288"/>
              <a:gd name="T2" fmla="*/ 121627 w 104"/>
              <a:gd name="T3" fmla="*/ 254000 h 288"/>
              <a:gd name="T4" fmla="*/ 60814 w 104"/>
              <a:gd name="T5" fmla="*/ 38100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951" name="Freeform 33">
            <a:extLst>
              <a:ext uri="{FF2B5EF4-FFF2-40B4-BE49-F238E27FC236}">
                <a16:creationId xmlns:a16="http://schemas.microsoft.com/office/drawing/2014/main" id="{AE4D8DC1-E591-B044-A09D-E474BF9AD75B}"/>
              </a:ext>
            </a:extLst>
          </p:cNvPr>
          <p:cNvSpPr>
            <a:spLocks/>
          </p:cNvSpPr>
          <p:nvPr/>
        </p:nvSpPr>
        <p:spPr bwMode="auto">
          <a:xfrm flipV="1">
            <a:off x="6629400" y="2590800"/>
            <a:ext cx="131763" cy="381000"/>
          </a:xfrm>
          <a:custGeom>
            <a:avLst/>
            <a:gdLst>
              <a:gd name="T0" fmla="*/ 0 w 104"/>
              <a:gd name="T1" fmla="*/ 0 h 288"/>
              <a:gd name="T2" fmla="*/ 121627 w 104"/>
              <a:gd name="T3" fmla="*/ 254000 h 288"/>
              <a:gd name="T4" fmla="*/ 60814 w 104"/>
              <a:gd name="T5" fmla="*/ 38100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08612" name="AutoShape 36">
            <a:extLst>
              <a:ext uri="{FF2B5EF4-FFF2-40B4-BE49-F238E27FC236}">
                <a16:creationId xmlns:a16="http://schemas.microsoft.com/office/drawing/2014/main" id="{F23BB6DE-42D2-1249-9142-F95C17A4DC01}"/>
              </a:ext>
            </a:extLst>
          </p:cNvPr>
          <p:cNvSpPr>
            <a:spLocks noChangeArrowheads="1"/>
          </p:cNvSpPr>
          <p:nvPr/>
        </p:nvSpPr>
        <p:spPr bwMode="auto">
          <a:xfrm rot="5400000">
            <a:off x="6622257" y="3290094"/>
            <a:ext cx="665162" cy="609600"/>
          </a:xfrm>
          <a:custGeom>
            <a:avLst/>
            <a:gdLst>
              <a:gd name="T0" fmla="*/ 15362501 w 21600"/>
              <a:gd name="T1" fmla="*/ 0 h 21600"/>
              <a:gd name="T2" fmla="*/ 0 w 21600"/>
              <a:gd name="T3" fmla="*/ 8602133 h 21600"/>
              <a:gd name="T4" fmla="*/ 15362501 w 21600"/>
              <a:gd name="T5" fmla="*/ 17204267 h 21600"/>
              <a:gd name="T6" fmla="*/ 20483356 w 21600"/>
              <a:gd name="T7" fmla="*/ 860213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612"/>
                                        </p:tgtEl>
                                        <p:attrNameLst>
                                          <p:attrName>style.visibility</p:attrName>
                                        </p:attrNameLst>
                                      </p:cBhvr>
                                      <p:to>
                                        <p:strVal val="visible"/>
                                      </p:to>
                                    </p:set>
                                    <p:animEffect transition="in" filter="wipe(left)">
                                      <p:cBhvr>
                                        <p:cTn id="7" dur="500"/>
                                        <p:tgtEl>
                                          <p:spTgt spid="40861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Vibro Up"/>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8585">
                                            <p:txEl>
                                              <p:pRg st="0" end="0"/>
                                            </p:txEl>
                                          </p:spTgt>
                                        </p:tgtEl>
                                        <p:attrNameLst>
                                          <p:attrName>style.visibility</p:attrName>
                                        </p:attrNameLst>
                                      </p:cBhvr>
                                      <p:to>
                                        <p:strVal val="visible"/>
                                      </p:to>
                                    </p:set>
                                    <p:animEffect transition="in" filter="wipe(left)">
                                      <p:cBhvr>
                                        <p:cTn id="16" dur="500"/>
                                        <p:tgtEl>
                                          <p:spTgt spid="408585">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5" name="Whoosh"/>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8578"/>
                                        </p:tgtEl>
                                        <p:attrNameLst>
                                          <p:attrName>style.visibility</p:attrName>
                                        </p:attrNameLst>
                                      </p:cBhvr>
                                      <p:to>
                                        <p:strVal val="visible"/>
                                      </p:to>
                                    </p:set>
                                    <p:animEffect transition="in" filter="wipe(left)">
                                      <p:cBhvr>
                                        <p:cTn id="21" dur="500"/>
                                        <p:tgtEl>
                                          <p:spTgt spid="408578"/>
                                        </p:tgtEl>
                                      </p:cBhvr>
                                    </p:animEffect>
                                  </p:childTnLst>
                                  <p:subTnLst>
                                    <p:audio>
                                      <p:cMediaNode>
                                        <p:cTn display="0" masterRel="sameClick">
                                          <p:stCondLst>
                                            <p:cond evt="begin" delay="0">
                                              <p:tn val="19"/>
                                            </p:cond>
                                          </p:stCondLst>
                                          <p:endCondLst>
                                            <p:cond evt="onStopAudio" delay="0">
                                              <p:tgtEl>
                                                <p:sldTgt/>
                                              </p:tgtEl>
                                            </p:cond>
                                          </p:endCondLst>
                                        </p:cTn>
                                        <p:tgtEl>
                                          <p:sndTgt r:embed="rId5" name="Whoosh"/>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08581">
                                            <p:txEl>
                                              <p:pRg st="2" end="2"/>
                                            </p:txEl>
                                          </p:spTgt>
                                        </p:tgtEl>
                                        <p:attrNameLst>
                                          <p:attrName>style.visibility</p:attrName>
                                        </p:attrNameLst>
                                      </p:cBhvr>
                                      <p:to>
                                        <p:strVal val="visible"/>
                                      </p:to>
                                    </p:set>
                                    <p:anim calcmode="lin" valueType="num">
                                      <p:cBhvr additive="base">
                                        <p:cTn id="26" dur="500" fill="hold"/>
                                        <p:tgtEl>
                                          <p:spTgt spid="408581">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0858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08581">
                                            <p:txEl>
                                              <p:pRg st="3" end="3"/>
                                            </p:txEl>
                                          </p:spTgt>
                                        </p:tgtEl>
                                        <p:attrNameLst>
                                          <p:attrName>style.visibility</p:attrName>
                                        </p:attrNameLst>
                                      </p:cBhvr>
                                      <p:to>
                                        <p:strVal val="visible"/>
                                      </p:to>
                                    </p:set>
                                    <p:anim calcmode="lin" valueType="num">
                                      <p:cBhvr additive="base">
                                        <p:cTn id="32" dur="500" fill="hold"/>
                                        <p:tgtEl>
                                          <p:spTgt spid="408581">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0858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Whoosh"/>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08581">
                                            <p:txEl>
                                              <p:pRg st="4" end="4"/>
                                            </p:txEl>
                                          </p:spTgt>
                                        </p:tgtEl>
                                        <p:attrNameLst>
                                          <p:attrName>style.visibility</p:attrName>
                                        </p:attrNameLst>
                                      </p:cBhvr>
                                      <p:to>
                                        <p:strVal val="visible"/>
                                      </p:to>
                                    </p:set>
                                    <p:anim calcmode="lin" valueType="num">
                                      <p:cBhvr additive="base">
                                        <p:cTn id="38" dur="500" fill="hold"/>
                                        <p:tgtEl>
                                          <p:spTgt spid="408581">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0858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Whoosh"/>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08581">
                                            <p:txEl>
                                              <p:pRg st="5" end="5"/>
                                            </p:txEl>
                                          </p:spTgt>
                                        </p:tgtEl>
                                        <p:attrNameLst>
                                          <p:attrName>style.visibility</p:attrName>
                                        </p:attrNameLst>
                                      </p:cBhvr>
                                      <p:to>
                                        <p:strVal val="visible"/>
                                      </p:to>
                                    </p:set>
                                    <p:anim calcmode="lin" valueType="num">
                                      <p:cBhvr additive="base">
                                        <p:cTn id="44" dur="500" fill="hold"/>
                                        <p:tgtEl>
                                          <p:spTgt spid="408581">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0858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animBg="1" autoUpdateAnimBg="0"/>
      <p:bldP spid="408581" grpId="0" build="p" autoUpdateAnimBg="0"/>
      <p:bldP spid="408585" grpId="0" build="p" autoUpdateAnimBg="0"/>
      <p:bldP spid="4086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16" name="AutoShape 1116">
            <a:extLst>
              <a:ext uri="{FF2B5EF4-FFF2-40B4-BE49-F238E27FC236}">
                <a16:creationId xmlns:a16="http://schemas.microsoft.com/office/drawing/2014/main" id="{41D4F82E-4E61-C54D-AAD9-BE1CE558F9BF}"/>
              </a:ext>
            </a:extLst>
          </p:cNvPr>
          <p:cNvSpPr>
            <a:spLocks noChangeArrowheads="1"/>
          </p:cNvSpPr>
          <p:nvPr/>
        </p:nvSpPr>
        <p:spPr bwMode="auto">
          <a:xfrm flipH="1">
            <a:off x="1436688" y="6032500"/>
            <a:ext cx="1433512" cy="771525"/>
          </a:xfrm>
          <a:prstGeom prst="wedgeEllipseCallout">
            <a:avLst>
              <a:gd name="adj1" fmla="val 72255"/>
              <a:gd name="adj2" fmla="val -63375"/>
            </a:avLst>
          </a:prstGeom>
          <a:solidFill>
            <a:srgbClr val="FFEA18"/>
          </a:solidFill>
          <a:ln w="38100">
            <a:solidFill>
              <a:srgbClr val="CC0000"/>
            </a:solidFill>
            <a:miter lim="800000"/>
            <a:headEnd/>
            <a:tailEnd/>
          </a:ln>
        </p:spPr>
        <p:txBody>
          <a:bodyPr wrap="none" lIns="0" tIns="0" rIns="0" bIns="0"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F116A"/>
                </a:solidFill>
                <a:latin typeface="Comic Sans MS" panose="030F0902030302020204" pitchFamily="66" charset="0"/>
              </a:rPr>
              <a:t>Repeat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after me</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
        <p:nvSpPr>
          <p:cNvPr id="41987" name="Rectangle 1027">
            <a:extLst>
              <a:ext uri="{FF2B5EF4-FFF2-40B4-BE49-F238E27FC236}">
                <a16:creationId xmlns:a16="http://schemas.microsoft.com/office/drawing/2014/main" id="{D17C7962-DE72-9A4E-91C0-FBA8191F5236}"/>
              </a:ext>
            </a:extLst>
          </p:cNvPr>
          <p:cNvSpPr>
            <a:spLocks noChangeArrowheads="1"/>
          </p:cNvSpPr>
          <p:nvPr/>
        </p:nvSpPr>
        <p:spPr bwMode="auto">
          <a:xfrm>
            <a:off x="8077200" y="609600"/>
            <a:ext cx="1042988" cy="8255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0F116A"/>
                </a:solidFill>
              </a:rPr>
              <a:t>2n = </a:t>
            </a:r>
            <a:r>
              <a:rPr lang="en-US" altLang="en-US" sz="1600" b="1">
                <a:solidFill>
                  <a:srgbClr val="CC0000"/>
                </a:solidFill>
              </a:rPr>
              <a:t>4</a:t>
            </a:r>
            <a:r>
              <a:rPr lang="en-US" altLang="en-US" sz="1600" b="1">
                <a:solidFill>
                  <a:srgbClr val="0F116A"/>
                </a:solidFill>
              </a:rPr>
              <a:t> </a:t>
            </a:r>
          </a:p>
          <a:p>
            <a:pPr algn="ctr"/>
            <a:r>
              <a:rPr lang="en-US" altLang="en-US" sz="1600" b="1">
                <a:solidFill>
                  <a:srgbClr val="0F116A"/>
                </a:solidFill>
              </a:rPr>
              <a:t>single</a:t>
            </a:r>
          </a:p>
          <a:p>
            <a:pPr algn="ctr"/>
            <a:r>
              <a:rPr lang="en-US" altLang="en-US" sz="1600" b="1">
                <a:solidFill>
                  <a:srgbClr val="0F116A"/>
                </a:solidFill>
              </a:rPr>
              <a:t>stranded</a:t>
            </a:r>
            <a:endParaRPr lang="en-US" altLang="en-US" sz="3000" b="1">
              <a:solidFill>
                <a:srgbClr val="0F116A"/>
              </a:solidFill>
            </a:endParaRPr>
          </a:p>
        </p:txBody>
      </p:sp>
      <p:sp>
        <p:nvSpPr>
          <p:cNvPr id="41988" name="Rectangle 1028">
            <a:extLst>
              <a:ext uri="{FF2B5EF4-FFF2-40B4-BE49-F238E27FC236}">
                <a16:creationId xmlns:a16="http://schemas.microsoft.com/office/drawing/2014/main" id="{0717A712-9788-814F-BE10-277D3F37746C}"/>
              </a:ext>
            </a:extLst>
          </p:cNvPr>
          <p:cNvSpPr>
            <a:spLocks noGrp="1" noChangeArrowheads="1"/>
          </p:cNvSpPr>
          <p:nvPr>
            <p:ph type="title"/>
          </p:nvPr>
        </p:nvSpPr>
        <p:spPr/>
        <p:txBody>
          <a:bodyPr/>
          <a:lstStyle/>
          <a:p>
            <a:pPr eaLnBrk="1" hangingPunct="1"/>
            <a:r>
              <a:rPr lang="en-US" altLang="en-US"/>
              <a:t>Meiosis 1</a:t>
            </a:r>
          </a:p>
        </p:txBody>
      </p:sp>
      <p:grpSp>
        <p:nvGrpSpPr>
          <p:cNvPr id="41989" name="Group 1030">
            <a:extLst>
              <a:ext uri="{FF2B5EF4-FFF2-40B4-BE49-F238E27FC236}">
                <a16:creationId xmlns:a16="http://schemas.microsoft.com/office/drawing/2014/main" id="{BAE2585B-F8CE-5544-8A98-F164698C0EA7}"/>
              </a:ext>
            </a:extLst>
          </p:cNvPr>
          <p:cNvGrpSpPr>
            <a:grpSpLocks/>
          </p:cNvGrpSpPr>
          <p:nvPr/>
        </p:nvGrpSpPr>
        <p:grpSpPr bwMode="auto">
          <a:xfrm>
            <a:off x="6438900" y="381000"/>
            <a:ext cx="1447800" cy="1600200"/>
            <a:chOff x="4032" y="240"/>
            <a:chExt cx="912" cy="1008"/>
          </a:xfrm>
        </p:grpSpPr>
        <p:sp>
          <p:nvSpPr>
            <p:cNvPr id="42060" name="AutoShape 1031">
              <a:extLst>
                <a:ext uri="{FF2B5EF4-FFF2-40B4-BE49-F238E27FC236}">
                  <a16:creationId xmlns:a16="http://schemas.microsoft.com/office/drawing/2014/main" id="{DA1C0DD9-8C60-A940-BB75-7341D4B33C1F}"/>
                </a:ext>
              </a:extLst>
            </p:cNvPr>
            <p:cNvSpPr>
              <a:spLocks noChangeArrowheads="1"/>
            </p:cNvSpPr>
            <p:nvPr/>
          </p:nvSpPr>
          <p:spPr bwMode="auto">
            <a:xfrm rot="5400000">
              <a:off x="4356" y="996"/>
              <a:ext cx="264" cy="240"/>
            </a:xfrm>
            <a:prstGeom prst="rightArrow">
              <a:avLst>
                <a:gd name="adj1" fmla="val 50000"/>
                <a:gd name="adj2" fmla="val 27500"/>
              </a:avLst>
            </a:prstGeom>
            <a:solidFill>
              <a:srgbClr val="FFCC18"/>
            </a:solidFill>
            <a:ln w="9525">
              <a:solidFill>
                <a:srgbClr val="FFCC18"/>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2061" name="Group 1032">
              <a:extLst>
                <a:ext uri="{FF2B5EF4-FFF2-40B4-BE49-F238E27FC236}">
                  <a16:creationId xmlns:a16="http://schemas.microsoft.com/office/drawing/2014/main" id="{D39D8553-8E99-B644-8445-39D611E2160A}"/>
                </a:ext>
              </a:extLst>
            </p:cNvPr>
            <p:cNvGrpSpPr>
              <a:grpSpLocks/>
            </p:cNvGrpSpPr>
            <p:nvPr/>
          </p:nvGrpSpPr>
          <p:grpSpPr bwMode="auto">
            <a:xfrm>
              <a:off x="4032" y="240"/>
              <a:ext cx="912" cy="912"/>
              <a:chOff x="3792" y="672"/>
              <a:chExt cx="912" cy="912"/>
            </a:xfrm>
          </p:grpSpPr>
          <p:sp>
            <p:nvSpPr>
              <p:cNvPr id="42062" name="Oval 1033">
                <a:extLst>
                  <a:ext uri="{FF2B5EF4-FFF2-40B4-BE49-F238E27FC236}">
                    <a16:creationId xmlns:a16="http://schemas.microsoft.com/office/drawing/2014/main" id="{20200154-E008-5248-B29B-5BB62B7337CF}"/>
                  </a:ext>
                </a:extLst>
              </p:cNvPr>
              <p:cNvSpPr>
                <a:spLocks noChangeArrowheads="1"/>
              </p:cNvSpPr>
              <p:nvPr/>
            </p:nvSpPr>
            <p:spPr bwMode="auto">
              <a:xfrm>
                <a:off x="3792" y="672"/>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2063" name="Freeform 1034">
                <a:extLst>
                  <a:ext uri="{FF2B5EF4-FFF2-40B4-BE49-F238E27FC236}">
                    <a16:creationId xmlns:a16="http://schemas.microsoft.com/office/drawing/2014/main" id="{1DE03556-4C61-1A42-8F3A-A992FEC1552C}"/>
                  </a:ext>
                </a:extLst>
              </p:cNvPr>
              <p:cNvSpPr>
                <a:spLocks/>
              </p:cNvSpPr>
              <p:nvPr/>
            </p:nvSpPr>
            <p:spPr bwMode="auto">
              <a:xfrm flipH="1">
                <a:off x="3984" y="816"/>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64" name="Freeform 1035">
                <a:extLst>
                  <a:ext uri="{FF2B5EF4-FFF2-40B4-BE49-F238E27FC236}">
                    <a16:creationId xmlns:a16="http://schemas.microsoft.com/office/drawing/2014/main" id="{2E137535-1BA0-0E44-A7CA-375656B1185B}"/>
                  </a:ext>
                </a:extLst>
              </p:cNvPr>
              <p:cNvSpPr>
                <a:spLocks/>
              </p:cNvSpPr>
              <p:nvPr/>
            </p:nvSpPr>
            <p:spPr bwMode="auto">
              <a:xfrm flipH="1">
                <a:off x="4224" y="768"/>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65" name="Freeform 1036">
                <a:extLst>
                  <a:ext uri="{FF2B5EF4-FFF2-40B4-BE49-F238E27FC236}">
                    <a16:creationId xmlns:a16="http://schemas.microsoft.com/office/drawing/2014/main" id="{E83A6C1B-085F-3D47-951C-B0F0AEED7B71}"/>
                  </a:ext>
                </a:extLst>
              </p:cNvPr>
              <p:cNvSpPr>
                <a:spLocks/>
              </p:cNvSpPr>
              <p:nvPr/>
            </p:nvSpPr>
            <p:spPr bwMode="auto">
              <a:xfrm>
                <a:off x="4128" y="1248"/>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66" name="Freeform 1037">
                <a:extLst>
                  <a:ext uri="{FF2B5EF4-FFF2-40B4-BE49-F238E27FC236}">
                    <a16:creationId xmlns:a16="http://schemas.microsoft.com/office/drawing/2014/main" id="{B5A17C9F-085D-0F48-B213-3647F2737532}"/>
                  </a:ext>
                </a:extLst>
              </p:cNvPr>
              <p:cNvSpPr>
                <a:spLocks/>
              </p:cNvSpPr>
              <p:nvPr/>
            </p:nvSpPr>
            <p:spPr bwMode="auto">
              <a:xfrm flipH="1">
                <a:off x="4368" y="960"/>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nvGrpSpPr>
          <p:cNvPr id="4" name="Group 1110">
            <a:extLst>
              <a:ext uri="{FF2B5EF4-FFF2-40B4-BE49-F238E27FC236}">
                <a16:creationId xmlns:a16="http://schemas.microsoft.com/office/drawing/2014/main" id="{CE9D7A18-C895-CC41-AD60-349AFD7601AF}"/>
              </a:ext>
            </a:extLst>
          </p:cNvPr>
          <p:cNvGrpSpPr>
            <a:grpSpLocks/>
          </p:cNvGrpSpPr>
          <p:nvPr/>
        </p:nvGrpSpPr>
        <p:grpSpPr bwMode="auto">
          <a:xfrm>
            <a:off x="4838700" y="2038350"/>
            <a:ext cx="4281488" cy="1638300"/>
            <a:chOff x="3048" y="1284"/>
            <a:chExt cx="2697" cy="1032"/>
          </a:xfrm>
        </p:grpSpPr>
        <p:sp>
          <p:nvSpPr>
            <p:cNvPr id="42042" name="Rectangle 1026">
              <a:extLst>
                <a:ext uri="{FF2B5EF4-FFF2-40B4-BE49-F238E27FC236}">
                  <a16:creationId xmlns:a16="http://schemas.microsoft.com/office/drawing/2014/main" id="{3A4D29FA-733C-0946-BA81-CC6831F7522F}"/>
                </a:ext>
              </a:extLst>
            </p:cNvPr>
            <p:cNvSpPr>
              <a:spLocks noChangeArrowheads="1"/>
            </p:cNvSpPr>
            <p:nvPr/>
          </p:nvSpPr>
          <p:spPr bwMode="auto">
            <a:xfrm>
              <a:off x="5088" y="1468"/>
              <a:ext cx="657" cy="52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0F116A"/>
                  </a:solidFill>
                </a:rPr>
                <a:t>2n = </a:t>
              </a:r>
              <a:r>
                <a:rPr lang="en-US" altLang="en-US" sz="1600" b="1">
                  <a:solidFill>
                    <a:srgbClr val="CC0000"/>
                  </a:solidFill>
                </a:rPr>
                <a:t>4</a:t>
              </a:r>
              <a:endParaRPr lang="en-US" altLang="en-US" sz="1600" b="1">
                <a:solidFill>
                  <a:srgbClr val="0F116A"/>
                </a:solidFill>
              </a:endParaRPr>
            </a:p>
            <a:p>
              <a:pPr algn="ctr"/>
              <a:r>
                <a:rPr lang="en-US" altLang="en-US" sz="1600" b="1">
                  <a:solidFill>
                    <a:srgbClr val="0F116A"/>
                  </a:solidFill>
                </a:rPr>
                <a:t>double</a:t>
              </a:r>
            </a:p>
            <a:p>
              <a:pPr algn="ctr"/>
              <a:r>
                <a:rPr lang="en-US" altLang="en-US" sz="1600" b="1">
                  <a:solidFill>
                    <a:srgbClr val="0F116A"/>
                  </a:solidFill>
                </a:rPr>
                <a:t>stranded</a:t>
              </a:r>
            </a:p>
          </p:txBody>
        </p:sp>
        <p:sp>
          <p:nvSpPr>
            <p:cNvPr id="42043" name="Rectangle 1029">
              <a:extLst>
                <a:ext uri="{FF2B5EF4-FFF2-40B4-BE49-F238E27FC236}">
                  <a16:creationId xmlns:a16="http://schemas.microsoft.com/office/drawing/2014/main" id="{C477FE88-D4CD-6D4B-81E5-881D0059A488}"/>
                </a:ext>
              </a:extLst>
            </p:cNvPr>
            <p:cNvSpPr>
              <a:spLocks noChangeArrowheads="1"/>
            </p:cNvSpPr>
            <p:nvPr/>
          </p:nvSpPr>
          <p:spPr bwMode="auto">
            <a:xfrm>
              <a:off x="3048" y="1641"/>
              <a:ext cx="105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chemeClr val="tx2"/>
                  </a:solidFill>
                </a:rPr>
                <a:t>prophase 1</a:t>
              </a:r>
              <a:endParaRPr lang="en-US" altLang="en-US" sz="2600" b="1">
                <a:solidFill>
                  <a:schemeClr val="tx2"/>
                </a:solidFill>
              </a:endParaRPr>
            </a:p>
          </p:txBody>
        </p:sp>
        <p:grpSp>
          <p:nvGrpSpPr>
            <p:cNvPr id="42044" name="Group 1109">
              <a:extLst>
                <a:ext uri="{FF2B5EF4-FFF2-40B4-BE49-F238E27FC236}">
                  <a16:creationId xmlns:a16="http://schemas.microsoft.com/office/drawing/2014/main" id="{B5174174-E3DA-C146-A494-19201A2668FC}"/>
                </a:ext>
              </a:extLst>
            </p:cNvPr>
            <p:cNvGrpSpPr>
              <a:grpSpLocks/>
            </p:cNvGrpSpPr>
            <p:nvPr/>
          </p:nvGrpSpPr>
          <p:grpSpPr bwMode="auto">
            <a:xfrm>
              <a:off x="4056" y="1284"/>
              <a:ext cx="912" cy="1032"/>
              <a:chOff x="4056" y="1284"/>
              <a:chExt cx="912" cy="1032"/>
            </a:xfrm>
          </p:grpSpPr>
          <p:sp>
            <p:nvSpPr>
              <p:cNvPr id="42045" name="AutoShape 1039">
                <a:extLst>
                  <a:ext uri="{FF2B5EF4-FFF2-40B4-BE49-F238E27FC236}">
                    <a16:creationId xmlns:a16="http://schemas.microsoft.com/office/drawing/2014/main" id="{ED891D43-B4E4-0E40-8F88-9539FE0B4B20}"/>
                  </a:ext>
                </a:extLst>
              </p:cNvPr>
              <p:cNvSpPr>
                <a:spLocks noChangeArrowheads="1"/>
              </p:cNvSpPr>
              <p:nvPr/>
            </p:nvSpPr>
            <p:spPr bwMode="auto">
              <a:xfrm rot="5400000">
                <a:off x="4380" y="2064"/>
                <a:ext cx="264" cy="240"/>
              </a:xfrm>
              <a:prstGeom prst="rightArrow">
                <a:avLst>
                  <a:gd name="adj1" fmla="val 50000"/>
                  <a:gd name="adj2" fmla="val 27500"/>
                </a:avLst>
              </a:prstGeom>
              <a:solidFill>
                <a:srgbClr val="FFCC18"/>
              </a:solidFill>
              <a:ln w="9525">
                <a:solidFill>
                  <a:srgbClr val="FFCC18"/>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2046" name="Group 1108">
                <a:extLst>
                  <a:ext uri="{FF2B5EF4-FFF2-40B4-BE49-F238E27FC236}">
                    <a16:creationId xmlns:a16="http://schemas.microsoft.com/office/drawing/2014/main" id="{F7E06279-75CB-D845-B7B9-0B8C40B5D430}"/>
                  </a:ext>
                </a:extLst>
              </p:cNvPr>
              <p:cNvGrpSpPr>
                <a:grpSpLocks/>
              </p:cNvGrpSpPr>
              <p:nvPr/>
            </p:nvGrpSpPr>
            <p:grpSpPr bwMode="auto">
              <a:xfrm>
                <a:off x="4056" y="1284"/>
                <a:ext cx="912" cy="912"/>
                <a:chOff x="4056" y="1284"/>
                <a:chExt cx="912" cy="912"/>
              </a:xfrm>
            </p:grpSpPr>
            <p:sp>
              <p:nvSpPr>
                <p:cNvPr id="42047" name="Oval 1041">
                  <a:extLst>
                    <a:ext uri="{FF2B5EF4-FFF2-40B4-BE49-F238E27FC236}">
                      <a16:creationId xmlns:a16="http://schemas.microsoft.com/office/drawing/2014/main" id="{2B4C7C92-17D0-214D-A968-6ACF15B0E841}"/>
                    </a:ext>
                  </a:extLst>
                </p:cNvPr>
                <p:cNvSpPr>
                  <a:spLocks noChangeArrowheads="1"/>
                </p:cNvSpPr>
                <p:nvPr/>
              </p:nvSpPr>
              <p:spPr bwMode="auto">
                <a:xfrm>
                  <a:off x="4056" y="1284"/>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2048" name="Group 1042">
                  <a:extLst>
                    <a:ext uri="{FF2B5EF4-FFF2-40B4-BE49-F238E27FC236}">
                      <a16:creationId xmlns:a16="http://schemas.microsoft.com/office/drawing/2014/main" id="{1155F05A-4CD1-124C-9108-61F1F332E3C6}"/>
                    </a:ext>
                  </a:extLst>
                </p:cNvPr>
                <p:cNvGrpSpPr>
                  <a:grpSpLocks/>
                </p:cNvGrpSpPr>
                <p:nvPr/>
              </p:nvGrpSpPr>
              <p:grpSpPr bwMode="auto">
                <a:xfrm flipV="1">
                  <a:off x="4585" y="1753"/>
                  <a:ext cx="192" cy="240"/>
                  <a:chOff x="5376" y="2304"/>
                  <a:chExt cx="240" cy="288"/>
                </a:xfrm>
              </p:grpSpPr>
              <p:sp>
                <p:nvSpPr>
                  <p:cNvPr id="42058" name="Freeform 1043">
                    <a:extLst>
                      <a:ext uri="{FF2B5EF4-FFF2-40B4-BE49-F238E27FC236}">
                        <a16:creationId xmlns:a16="http://schemas.microsoft.com/office/drawing/2014/main" id="{552D0DEF-D347-C546-BB59-25B3C36C3106}"/>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59" name="Freeform 1044">
                    <a:extLst>
                      <a:ext uri="{FF2B5EF4-FFF2-40B4-BE49-F238E27FC236}">
                        <a16:creationId xmlns:a16="http://schemas.microsoft.com/office/drawing/2014/main" id="{E49EEACD-83D2-CC40-9005-4C6C30C21E5D}"/>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2049" name="Group 1045">
                  <a:extLst>
                    <a:ext uri="{FF2B5EF4-FFF2-40B4-BE49-F238E27FC236}">
                      <a16:creationId xmlns:a16="http://schemas.microsoft.com/office/drawing/2014/main" id="{7317517D-68C9-2041-93A9-8FBC14D04F7C}"/>
                    </a:ext>
                  </a:extLst>
                </p:cNvPr>
                <p:cNvGrpSpPr>
                  <a:grpSpLocks/>
                </p:cNvGrpSpPr>
                <p:nvPr/>
              </p:nvGrpSpPr>
              <p:grpSpPr bwMode="auto">
                <a:xfrm>
                  <a:off x="4220" y="1381"/>
                  <a:ext cx="236" cy="480"/>
                  <a:chOff x="480" y="3024"/>
                  <a:chExt cx="284" cy="576"/>
                </a:xfrm>
              </p:grpSpPr>
              <p:sp>
                <p:nvSpPr>
                  <p:cNvPr id="42056" name="Freeform 1046">
                    <a:extLst>
                      <a:ext uri="{FF2B5EF4-FFF2-40B4-BE49-F238E27FC236}">
                        <a16:creationId xmlns:a16="http://schemas.microsoft.com/office/drawing/2014/main" id="{CEB6C11D-A79B-A24D-9643-9238B5B9EE08}"/>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57" name="Freeform 1047">
                    <a:extLst>
                      <a:ext uri="{FF2B5EF4-FFF2-40B4-BE49-F238E27FC236}">
                        <a16:creationId xmlns:a16="http://schemas.microsoft.com/office/drawing/2014/main" id="{9960743F-C34A-894E-B3BB-B0D52F65593E}"/>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2050" name="Group 1048">
                  <a:extLst>
                    <a:ext uri="{FF2B5EF4-FFF2-40B4-BE49-F238E27FC236}">
                      <a16:creationId xmlns:a16="http://schemas.microsoft.com/office/drawing/2014/main" id="{BE7093AB-1E23-744B-A4AF-9F2D54816182}"/>
                    </a:ext>
                  </a:extLst>
                </p:cNvPr>
                <p:cNvGrpSpPr>
                  <a:grpSpLocks/>
                </p:cNvGrpSpPr>
                <p:nvPr/>
              </p:nvGrpSpPr>
              <p:grpSpPr bwMode="auto">
                <a:xfrm flipV="1">
                  <a:off x="4695" y="1728"/>
                  <a:ext cx="192" cy="240"/>
                  <a:chOff x="5376" y="2304"/>
                  <a:chExt cx="240" cy="288"/>
                </a:xfrm>
              </p:grpSpPr>
              <p:sp>
                <p:nvSpPr>
                  <p:cNvPr id="42054" name="Freeform 1049">
                    <a:extLst>
                      <a:ext uri="{FF2B5EF4-FFF2-40B4-BE49-F238E27FC236}">
                        <a16:creationId xmlns:a16="http://schemas.microsoft.com/office/drawing/2014/main" id="{2145441E-5EB1-C146-B2F7-3576DC168DF9}"/>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55" name="Freeform 1050">
                    <a:extLst>
                      <a:ext uri="{FF2B5EF4-FFF2-40B4-BE49-F238E27FC236}">
                        <a16:creationId xmlns:a16="http://schemas.microsoft.com/office/drawing/2014/main" id="{6209CC88-1600-5848-BF00-E45E3DF82627}"/>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2051" name="Group 1051">
                  <a:extLst>
                    <a:ext uri="{FF2B5EF4-FFF2-40B4-BE49-F238E27FC236}">
                      <a16:creationId xmlns:a16="http://schemas.microsoft.com/office/drawing/2014/main" id="{BC2FDF09-9252-FE42-86AC-77AD2E74F31D}"/>
                    </a:ext>
                  </a:extLst>
                </p:cNvPr>
                <p:cNvGrpSpPr>
                  <a:grpSpLocks/>
                </p:cNvGrpSpPr>
                <p:nvPr/>
              </p:nvGrpSpPr>
              <p:grpSpPr bwMode="auto">
                <a:xfrm>
                  <a:off x="4370" y="1352"/>
                  <a:ext cx="236" cy="480"/>
                  <a:chOff x="480" y="3024"/>
                  <a:chExt cx="284" cy="576"/>
                </a:xfrm>
              </p:grpSpPr>
              <p:sp>
                <p:nvSpPr>
                  <p:cNvPr id="42052" name="Freeform 1052">
                    <a:extLst>
                      <a:ext uri="{FF2B5EF4-FFF2-40B4-BE49-F238E27FC236}">
                        <a16:creationId xmlns:a16="http://schemas.microsoft.com/office/drawing/2014/main" id="{650D70EC-9403-A145-8015-008FF8956EEC}"/>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53" name="Freeform 1053">
                    <a:extLst>
                      <a:ext uri="{FF2B5EF4-FFF2-40B4-BE49-F238E27FC236}">
                        <a16:creationId xmlns:a16="http://schemas.microsoft.com/office/drawing/2014/main" id="{10582A53-1EB2-3942-A806-C7EAED3AE3A1}"/>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grpSp>
      <p:sp>
        <p:nvSpPr>
          <p:cNvPr id="410689" name="Rectangle 1089" descr="Rectangle: Click to edit Master text styles&#10;Second level&#10;Third level&#10;Fourth level&#10;Fifth level">
            <a:extLst>
              <a:ext uri="{FF2B5EF4-FFF2-40B4-BE49-F238E27FC236}">
                <a16:creationId xmlns:a16="http://schemas.microsoft.com/office/drawing/2014/main" id="{65FB1780-9401-6445-8847-773A08215FC9}"/>
              </a:ext>
            </a:extLst>
          </p:cNvPr>
          <p:cNvSpPr>
            <a:spLocks noGrp="1" noChangeArrowheads="1"/>
          </p:cNvSpPr>
          <p:nvPr>
            <p:ph type="body" idx="1"/>
          </p:nvPr>
        </p:nvSpPr>
        <p:spPr>
          <a:xfrm>
            <a:off x="623888" y="1371600"/>
            <a:ext cx="5776912" cy="2133600"/>
          </a:xfrm>
        </p:spPr>
        <p:txBody>
          <a:bodyPr rIns="0"/>
          <a:lstStyle/>
          <a:p>
            <a:pPr eaLnBrk="1" hangingPunct="1"/>
            <a:r>
              <a:rPr lang="en-US" altLang="en-US">
                <a:solidFill>
                  <a:srgbClr val="CC0000"/>
                </a:solidFill>
              </a:rPr>
              <a:t>1st division</a:t>
            </a:r>
            <a:r>
              <a:rPr lang="en-US" altLang="en-US"/>
              <a:t> of meiosis separates</a:t>
            </a:r>
            <a:r>
              <a:rPr lang="en-US" altLang="en-US">
                <a:solidFill>
                  <a:schemeClr val="tx2"/>
                </a:solidFill>
              </a:rPr>
              <a:t> </a:t>
            </a:r>
            <a:r>
              <a:rPr lang="en-US" altLang="en-US" u="sng">
                <a:solidFill>
                  <a:srgbClr val="CC0000"/>
                </a:solidFill>
              </a:rPr>
              <a:t>homologous pairs</a:t>
            </a:r>
            <a:endParaRPr lang="en-US" altLang="en-US"/>
          </a:p>
        </p:txBody>
      </p:sp>
      <p:grpSp>
        <p:nvGrpSpPr>
          <p:cNvPr id="41992" name="Group 1091">
            <a:extLst>
              <a:ext uri="{FF2B5EF4-FFF2-40B4-BE49-F238E27FC236}">
                <a16:creationId xmlns:a16="http://schemas.microsoft.com/office/drawing/2014/main" id="{040DC7DC-444E-E547-BB58-6D3DA054E7CC}"/>
              </a:ext>
            </a:extLst>
          </p:cNvPr>
          <p:cNvGrpSpPr>
            <a:grpSpLocks/>
          </p:cNvGrpSpPr>
          <p:nvPr/>
        </p:nvGrpSpPr>
        <p:grpSpPr bwMode="auto">
          <a:xfrm>
            <a:off x="2236788" y="2840038"/>
            <a:ext cx="1011237" cy="2057400"/>
            <a:chOff x="480" y="3024"/>
            <a:chExt cx="284" cy="576"/>
          </a:xfrm>
        </p:grpSpPr>
        <p:sp>
          <p:nvSpPr>
            <p:cNvPr id="42040" name="Freeform 1092">
              <a:extLst>
                <a:ext uri="{FF2B5EF4-FFF2-40B4-BE49-F238E27FC236}">
                  <a16:creationId xmlns:a16="http://schemas.microsoft.com/office/drawing/2014/main" id="{7CE27E68-C616-2245-9A60-D4471F0B40BA}"/>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1270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41" name="Freeform 1093">
              <a:extLst>
                <a:ext uri="{FF2B5EF4-FFF2-40B4-BE49-F238E27FC236}">
                  <a16:creationId xmlns:a16="http://schemas.microsoft.com/office/drawing/2014/main" id="{5EF1A41B-F2B6-E64B-B1F3-24B358EBA51E}"/>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1270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1993" name="Group 1094">
            <a:extLst>
              <a:ext uri="{FF2B5EF4-FFF2-40B4-BE49-F238E27FC236}">
                <a16:creationId xmlns:a16="http://schemas.microsoft.com/office/drawing/2014/main" id="{D6E620B4-96AA-884A-A574-CC6C16F510AE}"/>
              </a:ext>
            </a:extLst>
          </p:cNvPr>
          <p:cNvGrpSpPr>
            <a:grpSpLocks/>
          </p:cNvGrpSpPr>
          <p:nvPr/>
        </p:nvGrpSpPr>
        <p:grpSpPr bwMode="auto">
          <a:xfrm>
            <a:off x="1800225" y="2840038"/>
            <a:ext cx="1011238" cy="2057400"/>
            <a:chOff x="480" y="3024"/>
            <a:chExt cx="284" cy="576"/>
          </a:xfrm>
        </p:grpSpPr>
        <p:sp>
          <p:nvSpPr>
            <p:cNvPr id="42038" name="Freeform 1095">
              <a:extLst>
                <a:ext uri="{FF2B5EF4-FFF2-40B4-BE49-F238E27FC236}">
                  <a16:creationId xmlns:a16="http://schemas.microsoft.com/office/drawing/2014/main" id="{B171F9E9-EAFC-904E-9467-EFFF88B2B75C}"/>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1270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39" name="Freeform 1096">
              <a:extLst>
                <a:ext uri="{FF2B5EF4-FFF2-40B4-BE49-F238E27FC236}">
                  <a16:creationId xmlns:a16="http://schemas.microsoft.com/office/drawing/2014/main" id="{79209EDC-4F7B-E147-A0A4-7978A55EF2FA}"/>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1270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410697" name="AutoShape 1097">
            <a:extLst>
              <a:ext uri="{FF2B5EF4-FFF2-40B4-BE49-F238E27FC236}">
                <a16:creationId xmlns:a16="http://schemas.microsoft.com/office/drawing/2014/main" id="{70D133D4-1EC2-274E-9E4A-F0A198E4F79C}"/>
              </a:ext>
            </a:extLst>
          </p:cNvPr>
          <p:cNvSpPr>
            <a:spLocks noChangeArrowheads="1"/>
          </p:cNvSpPr>
          <p:nvPr/>
        </p:nvSpPr>
        <p:spPr bwMode="auto">
          <a:xfrm>
            <a:off x="2022475" y="5086350"/>
            <a:ext cx="962025" cy="4413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600" b="1">
                <a:solidFill>
                  <a:srgbClr val="0F116A"/>
                </a:solidFill>
              </a:rPr>
              <a:t>tetrad</a:t>
            </a:r>
            <a:endParaRPr lang="en-US" altLang="en-US" sz="3000" b="1">
              <a:solidFill>
                <a:srgbClr val="0F116A"/>
              </a:solidFill>
            </a:endParaRPr>
          </a:p>
        </p:txBody>
      </p:sp>
      <p:sp>
        <p:nvSpPr>
          <p:cNvPr id="410698" name="AutoShape 1098">
            <a:extLst>
              <a:ext uri="{FF2B5EF4-FFF2-40B4-BE49-F238E27FC236}">
                <a16:creationId xmlns:a16="http://schemas.microsoft.com/office/drawing/2014/main" id="{BCB4C4AF-3E68-964F-99C2-A966D7C0D5BF}"/>
              </a:ext>
            </a:extLst>
          </p:cNvPr>
          <p:cNvSpPr>
            <a:spLocks noChangeArrowheads="1"/>
          </p:cNvSpPr>
          <p:nvPr/>
        </p:nvSpPr>
        <p:spPr bwMode="auto">
          <a:xfrm>
            <a:off x="346075" y="3638550"/>
            <a:ext cx="1457325" cy="4413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600" b="1">
                <a:solidFill>
                  <a:srgbClr val="0F116A"/>
                </a:solidFill>
              </a:rPr>
              <a:t>synapsis</a:t>
            </a:r>
            <a:endParaRPr lang="en-US" altLang="en-US" sz="3000" b="1">
              <a:solidFill>
                <a:srgbClr val="0F116A"/>
              </a:solidFill>
            </a:endParaRPr>
          </a:p>
        </p:txBody>
      </p:sp>
      <p:grpSp>
        <p:nvGrpSpPr>
          <p:cNvPr id="13" name="Group 1107">
            <a:extLst>
              <a:ext uri="{FF2B5EF4-FFF2-40B4-BE49-F238E27FC236}">
                <a16:creationId xmlns:a16="http://schemas.microsoft.com/office/drawing/2014/main" id="{57F0B6DB-B35B-6B46-A968-31CB1432698F}"/>
              </a:ext>
            </a:extLst>
          </p:cNvPr>
          <p:cNvGrpSpPr>
            <a:grpSpLocks/>
          </p:cNvGrpSpPr>
          <p:nvPr/>
        </p:nvGrpSpPr>
        <p:grpSpPr bwMode="auto">
          <a:xfrm>
            <a:off x="3748088" y="5410200"/>
            <a:ext cx="4862512" cy="1447800"/>
            <a:chOff x="2361" y="3408"/>
            <a:chExt cx="3063" cy="912"/>
          </a:xfrm>
        </p:grpSpPr>
        <p:grpSp>
          <p:nvGrpSpPr>
            <p:cNvPr id="42018" name="Group 1070">
              <a:extLst>
                <a:ext uri="{FF2B5EF4-FFF2-40B4-BE49-F238E27FC236}">
                  <a16:creationId xmlns:a16="http://schemas.microsoft.com/office/drawing/2014/main" id="{2F90813B-A327-0D4D-952D-DBBF86EFFC6E}"/>
                </a:ext>
              </a:extLst>
            </p:cNvPr>
            <p:cNvGrpSpPr>
              <a:grpSpLocks/>
            </p:cNvGrpSpPr>
            <p:nvPr/>
          </p:nvGrpSpPr>
          <p:grpSpPr bwMode="auto">
            <a:xfrm>
              <a:off x="3600" y="3408"/>
              <a:ext cx="1824" cy="912"/>
              <a:chOff x="3600" y="3408"/>
              <a:chExt cx="1824" cy="912"/>
            </a:xfrm>
          </p:grpSpPr>
          <p:grpSp>
            <p:nvGrpSpPr>
              <p:cNvPr id="42021" name="Group 1071">
                <a:extLst>
                  <a:ext uri="{FF2B5EF4-FFF2-40B4-BE49-F238E27FC236}">
                    <a16:creationId xmlns:a16="http://schemas.microsoft.com/office/drawing/2014/main" id="{AFD87DAC-123A-0443-8B0D-937B56B04296}"/>
                  </a:ext>
                </a:extLst>
              </p:cNvPr>
              <p:cNvGrpSpPr>
                <a:grpSpLocks/>
              </p:cNvGrpSpPr>
              <p:nvPr/>
            </p:nvGrpSpPr>
            <p:grpSpPr bwMode="auto">
              <a:xfrm>
                <a:off x="4512" y="3408"/>
                <a:ext cx="912" cy="912"/>
                <a:chOff x="4560" y="3408"/>
                <a:chExt cx="912" cy="912"/>
              </a:xfrm>
            </p:grpSpPr>
            <p:sp>
              <p:nvSpPr>
                <p:cNvPr id="42030" name="Rectangle 1072">
                  <a:extLst>
                    <a:ext uri="{FF2B5EF4-FFF2-40B4-BE49-F238E27FC236}">
                      <a16:creationId xmlns:a16="http://schemas.microsoft.com/office/drawing/2014/main" id="{06198A41-4155-F141-9851-2B01E9717236}"/>
                    </a:ext>
                  </a:extLst>
                </p:cNvPr>
                <p:cNvSpPr>
                  <a:spLocks noChangeArrowheads="1"/>
                </p:cNvSpPr>
                <p:nvPr/>
              </p:nvSpPr>
              <p:spPr bwMode="auto">
                <a:xfrm>
                  <a:off x="4704" y="3984"/>
                  <a:ext cx="672"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2031" name="Oval 1073">
                  <a:extLst>
                    <a:ext uri="{FF2B5EF4-FFF2-40B4-BE49-F238E27FC236}">
                      <a16:creationId xmlns:a16="http://schemas.microsoft.com/office/drawing/2014/main" id="{7C02CEBD-65B4-5D4E-9A2A-2C4D4ECE2CDF}"/>
                    </a:ext>
                  </a:extLst>
                </p:cNvPr>
                <p:cNvSpPr>
                  <a:spLocks noChangeArrowheads="1"/>
                </p:cNvSpPr>
                <p:nvPr/>
              </p:nvSpPr>
              <p:spPr bwMode="auto">
                <a:xfrm>
                  <a:off x="4560" y="3408"/>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2032" name="Group 1074">
                  <a:extLst>
                    <a:ext uri="{FF2B5EF4-FFF2-40B4-BE49-F238E27FC236}">
                      <a16:creationId xmlns:a16="http://schemas.microsoft.com/office/drawing/2014/main" id="{96CD7C48-35BF-E44F-8565-31ECAF9F07B0}"/>
                    </a:ext>
                  </a:extLst>
                </p:cNvPr>
                <p:cNvGrpSpPr>
                  <a:grpSpLocks/>
                </p:cNvGrpSpPr>
                <p:nvPr/>
              </p:nvGrpSpPr>
              <p:grpSpPr bwMode="auto">
                <a:xfrm flipV="1">
                  <a:off x="4752" y="3600"/>
                  <a:ext cx="192" cy="240"/>
                  <a:chOff x="5376" y="2304"/>
                  <a:chExt cx="240" cy="288"/>
                </a:xfrm>
              </p:grpSpPr>
              <p:sp>
                <p:nvSpPr>
                  <p:cNvPr id="42036" name="Freeform 1075">
                    <a:extLst>
                      <a:ext uri="{FF2B5EF4-FFF2-40B4-BE49-F238E27FC236}">
                        <a16:creationId xmlns:a16="http://schemas.microsoft.com/office/drawing/2014/main" id="{3A812222-A858-C24A-92A9-E140C3E4806A}"/>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37" name="Freeform 1076">
                    <a:extLst>
                      <a:ext uri="{FF2B5EF4-FFF2-40B4-BE49-F238E27FC236}">
                        <a16:creationId xmlns:a16="http://schemas.microsoft.com/office/drawing/2014/main" id="{89A796E6-58C7-8348-96C0-C58E23B86C09}"/>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2033" name="Group 1077">
                  <a:extLst>
                    <a:ext uri="{FF2B5EF4-FFF2-40B4-BE49-F238E27FC236}">
                      <a16:creationId xmlns:a16="http://schemas.microsoft.com/office/drawing/2014/main" id="{55934320-08EF-F446-8153-DF770329103D}"/>
                    </a:ext>
                  </a:extLst>
                </p:cNvPr>
                <p:cNvGrpSpPr>
                  <a:grpSpLocks/>
                </p:cNvGrpSpPr>
                <p:nvPr/>
              </p:nvGrpSpPr>
              <p:grpSpPr bwMode="auto">
                <a:xfrm>
                  <a:off x="5040" y="3696"/>
                  <a:ext cx="236" cy="480"/>
                  <a:chOff x="480" y="3024"/>
                  <a:chExt cx="284" cy="576"/>
                </a:xfrm>
              </p:grpSpPr>
              <p:sp>
                <p:nvSpPr>
                  <p:cNvPr id="42034" name="Freeform 1078">
                    <a:extLst>
                      <a:ext uri="{FF2B5EF4-FFF2-40B4-BE49-F238E27FC236}">
                        <a16:creationId xmlns:a16="http://schemas.microsoft.com/office/drawing/2014/main" id="{24A40A68-088C-5C46-A610-07AD6969E85A}"/>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35" name="Freeform 1079">
                    <a:extLst>
                      <a:ext uri="{FF2B5EF4-FFF2-40B4-BE49-F238E27FC236}">
                        <a16:creationId xmlns:a16="http://schemas.microsoft.com/office/drawing/2014/main" id="{64A97F7A-771E-7140-B888-B4B48E9D798E}"/>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nvGrpSpPr>
              <p:cNvPr id="42022" name="Group 1080">
                <a:extLst>
                  <a:ext uri="{FF2B5EF4-FFF2-40B4-BE49-F238E27FC236}">
                    <a16:creationId xmlns:a16="http://schemas.microsoft.com/office/drawing/2014/main" id="{7C695441-719F-FC4F-9B08-4FF23D792FB6}"/>
                  </a:ext>
                </a:extLst>
              </p:cNvPr>
              <p:cNvGrpSpPr>
                <a:grpSpLocks/>
              </p:cNvGrpSpPr>
              <p:nvPr/>
            </p:nvGrpSpPr>
            <p:grpSpPr bwMode="auto">
              <a:xfrm>
                <a:off x="3600" y="3408"/>
                <a:ext cx="912" cy="912"/>
                <a:chOff x="3504" y="3408"/>
                <a:chExt cx="912" cy="912"/>
              </a:xfrm>
            </p:grpSpPr>
            <p:sp>
              <p:nvSpPr>
                <p:cNvPr id="42023" name="Oval 1081">
                  <a:extLst>
                    <a:ext uri="{FF2B5EF4-FFF2-40B4-BE49-F238E27FC236}">
                      <a16:creationId xmlns:a16="http://schemas.microsoft.com/office/drawing/2014/main" id="{752D2855-4C8C-8A4B-858E-7770BD5E0B5C}"/>
                    </a:ext>
                  </a:extLst>
                </p:cNvPr>
                <p:cNvSpPr>
                  <a:spLocks noChangeArrowheads="1"/>
                </p:cNvSpPr>
                <p:nvPr/>
              </p:nvSpPr>
              <p:spPr bwMode="auto">
                <a:xfrm>
                  <a:off x="3504" y="3408"/>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2024" name="Group 1082">
                  <a:extLst>
                    <a:ext uri="{FF2B5EF4-FFF2-40B4-BE49-F238E27FC236}">
                      <a16:creationId xmlns:a16="http://schemas.microsoft.com/office/drawing/2014/main" id="{C58B09C8-B0C1-C54D-BAC2-74C48596E6F0}"/>
                    </a:ext>
                  </a:extLst>
                </p:cNvPr>
                <p:cNvGrpSpPr>
                  <a:grpSpLocks/>
                </p:cNvGrpSpPr>
                <p:nvPr/>
              </p:nvGrpSpPr>
              <p:grpSpPr bwMode="auto">
                <a:xfrm flipV="1">
                  <a:off x="4032" y="3600"/>
                  <a:ext cx="192" cy="240"/>
                  <a:chOff x="5376" y="2304"/>
                  <a:chExt cx="240" cy="288"/>
                </a:xfrm>
              </p:grpSpPr>
              <p:sp>
                <p:nvSpPr>
                  <p:cNvPr id="42028" name="Freeform 1083">
                    <a:extLst>
                      <a:ext uri="{FF2B5EF4-FFF2-40B4-BE49-F238E27FC236}">
                        <a16:creationId xmlns:a16="http://schemas.microsoft.com/office/drawing/2014/main" id="{8B4EBE59-2F06-1747-90C3-664E4615FE58}"/>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29" name="Freeform 1084">
                    <a:extLst>
                      <a:ext uri="{FF2B5EF4-FFF2-40B4-BE49-F238E27FC236}">
                        <a16:creationId xmlns:a16="http://schemas.microsoft.com/office/drawing/2014/main" id="{C85EA9A4-6105-EA4C-B344-9BF93CF0AE94}"/>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2025" name="Group 1085">
                  <a:extLst>
                    <a:ext uri="{FF2B5EF4-FFF2-40B4-BE49-F238E27FC236}">
                      <a16:creationId xmlns:a16="http://schemas.microsoft.com/office/drawing/2014/main" id="{9636B7D5-6F60-A240-8E88-32BBD85CF5CE}"/>
                    </a:ext>
                  </a:extLst>
                </p:cNvPr>
                <p:cNvGrpSpPr>
                  <a:grpSpLocks/>
                </p:cNvGrpSpPr>
                <p:nvPr/>
              </p:nvGrpSpPr>
              <p:grpSpPr bwMode="auto">
                <a:xfrm>
                  <a:off x="3748" y="3744"/>
                  <a:ext cx="236" cy="480"/>
                  <a:chOff x="480" y="3024"/>
                  <a:chExt cx="284" cy="576"/>
                </a:xfrm>
              </p:grpSpPr>
              <p:sp>
                <p:nvSpPr>
                  <p:cNvPr id="42026" name="Freeform 1086">
                    <a:extLst>
                      <a:ext uri="{FF2B5EF4-FFF2-40B4-BE49-F238E27FC236}">
                        <a16:creationId xmlns:a16="http://schemas.microsoft.com/office/drawing/2014/main" id="{6FD70535-C097-9943-8931-2FE96C2D7477}"/>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27" name="Freeform 1087">
                    <a:extLst>
                      <a:ext uri="{FF2B5EF4-FFF2-40B4-BE49-F238E27FC236}">
                        <a16:creationId xmlns:a16="http://schemas.microsoft.com/office/drawing/2014/main" id="{74F260E8-1D84-4445-A468-0ACB1372AB4B}"/>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sp>
          <p:nvSpPr>
            <p:cNvPr id="42019" name="Rectangle 1090">
              <a:extLst>
                <a:ext uri="{FF2B5EF4-FFF2-40B4-BE49-F238E27FC236}">
                  <a16:creationId xmlns:a16="http://schemas.microsoft.com/office/drawing/2014/main" id="{7E0E60AF-20A3-084F-89F5-A19E5FB8C27C}"/>
                </a:ext>
              </a:extLst>
            </p:cNvPr>
            <p:cNvSpPr>
              <a:spLocks noChangeArrowheads="1"/>
            </p:cNvSpPr>
            <p:nvPr/>
          </p:nvSpPr>
          <p:spPr bwMode="auto">
            <a:xfrm>
              <a:off x="2592" y="3744"/>
              <a:ext cx="657" cy="52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CC0000"/>
                  </a:solidFill>
                </a:rPr>
                <a:t>1n</a:t>
              </a:r>
              <a:r>
                <a:rPr lang="en-US" altLang="en-US" sz="1600" b="1">
                  <a:solidFill>
                    <a:srgbClr val="0F116A"/>
                  </a:solidFill>
                </a:rPr>
                <a:t> = </a:t>
              </a:r>
              <a:r>
                <a:rPr lang="en-US" altLang="en-US" sz="1600" b="1">
                  <a:solidFill>
                    <a:srgbClr val="CC0000"/>
                  </a:solidFill>
                </a:rPr>
                <a:t>2</a:t>
              </a:r>
              <a:endParaRPr lang="en-US" altLang="en-US" sz="1600" b="1">
                <a:solidFill>
                  <a:srgbClr val="0F116A"/>
                </a:solidFill>
              </a:endParaRPr>
            </a:p>
            <a:p>
              <a:pPr algn="ctr"/>
              <a:r>
                <a:rPr lang="en-US" altLang="en-US" sz="1600" b="1">
                  <a:solidFill>
                    <a:srgbClr val="0F116A"/>
                  </a:solidFill>
                </a:rPr>
                <a:t>double</a:t>
              </a:r>
            </a:p>
            <a:p>
              <a:pPr algn="ctr"/>
              <a:r>
                <a:rPr lang="en-US" altLang="en-US" sz="1600" b="1">
                  <a:solidFill>
                    <a:srgbClr val="0F116A"/>
                  </a:solidFill>
                </a:rPr>
                <a:t>stranded</a:t>
              </a:r>
            </a:p>
          </p:txBody>
        </p:sp>
        <p:sp>
          <p:nvSpPr>
            <p:cNvPr id="42020" name="Rectangle 1099">
              <a:extLst>
                <a:ext uri="{FF2B5EF4-FFF2-40B4-BE49-F238E27FC236}">
                  <a16:creationId xmlns:a16="http://schemas.microsoft.com/office/drawing/2014/main" id="{D8F078FD-A296-CD43-B28F-3A1DD64E9404}"/>
                </a:ext>
              </a:extLst>
            </p:cNvPr>
            <p:cNvSpPr>
              <a:spLocks noChangeArrowheads="1"/>
            </p:cNvSpPr>
            <p:nvPr/>
          </p:nvSpPr>
          <p:spPr bwMode="auto">
            <a:xfrm>
              <a:off x="2361" y="3523"/>
              <a:ext cx="10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chemeClr val="tx2"/>
                  </a:solidFill>
                </a:rPr>
                <a:t>telophase 1</a:t>
              </a:r>
              <a:endParaRPr lang="en-US" altLang="en-US" sz="2600" b="1">
                <a:solidFill>
                  <a:schemeClr val="tx2"/>
                </a:solidFill>
              </a:endParaRPr>
            </a:p>
          </p:txBody>
        </p:sp>
      </p:grpSp>
      <p:grpSp>
        <p:nvGrpSpPr>
          <p:cNvPr id="21" name="Group 1113">
            <a:extLst>
              <a:ext uri="{FF2B5EF4-FFF2-40B4-BE49-F238E27FC236}">
                <a16:creationId xmlns:a16="http://schemas.microsoft.com/office/drawing/2014/main" id="{FE33EE33-C5E5-CC43-9E40-64809F3B0FDB}"/>
              </a:ext>
            </a:extLst>
          </p:cNvPr>
          <p:cNvGrpSpPr>
            <a:grpSpLocks/>
          </p:cNvGrpSpPr>
          <p:nvPr/>
        </p:nvGrpSpPr>
        <p:grpSpPr bwMode="auto">
          <a:xfrm>
            <a:off x="4610100" y="3733800"/>
            <a:ext cx="4510088" cy="1752600"/>
            <a:chOff x="2904" y="2352"/>
            <a:chExt cx="2841" cy="1104"/>
          </a:xfrm>
        </p:grpSpPr>
        <p:grpSp>
          <p:nvGrpSpPr>
            <p:cNvPr id="42000" name="Group 1112">
              <a:extLst>
                <a:ext uri="{FF2B5EF4-FFF2-40B4-BE49-F238E27FC236}">
                  <a16:creationId xmlns:a16="http://schemas.microsoft.com/office/drawing/2014/main" id="{32892F44-1F97-2849-873B-AC405DCE4204}"/>
                </a:ext>
              </a:extLst>
            </p:cNvPr>
            <p:cNvGrpSpPr>
              <a:grpSpLocks/>
            </p:cNvGrpSpPr>
            <p:nvPr/>
          </p:nvGrpSpPr>
          <p:grpSpPr bwMode="auto">
            <a:xfrm>
              <a:off x="4056" y="2352"/>
              <a:ext cx="912" cy="1104"/>
              <a:chOff x="4056" y="2352"/>
              <a:chExt cx="912" cy="1104"/>
            </a:xfrm>
          </p:grpSpPr>
          <p:sp>
            <p:nvSpPr>
              <p:cNvPr id="42003" name="AutoShape 1055">
                <a:extLst>
                  <a:ext uri="{FF2B5EF4-FFF2-40B4-BE49-F238E27FC236}">
                    <a16:creationId xmlns:a16="http://schemas.microsoft.com/office/drawing/2014/main" id="{B387A2C9-2CC7-6045-BCC2-A334796AABE3}"/>
                  </a:ext>
                </a:extLst>
              </p:cNvPr>
              <p:cNvSpPr>
                <a:spLocks noChangeArrowheads="1"/>
              </p:cNvSpPr>
              <p:nvPr/>
            </p:nvSpPr>
            <p:spPr bwMode="auto">
              <a:xfrm rot="5400000">
                <a:off x="4380" y="3204"/>
                <a:ext cx="264" cy="240"/>
              </a:xfrm>
              <a:prstGeom prst="rightArrow">
                <a:avLst>
                  <a:gd name="adj1" fmla="val 50000"/>
                  <a:gd name="adj2" fmla="val 27500"/>
                </a:avLst>
              </a:prstGeom>
              <a:solidFill>
                <a:srgbClr val="FFCC18"/>
              </a:solidFill>
              <a:ln w="9525">
                <a:solidFill>
                  <a:srgbClr val="FFCC18"/>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2004" name="Group 1111">
                <a:extLst>
                  <a:ext uri="{FF2B5EF4-FFF2-40B4-BE49-F238E27FC236}">
                    <a16:creationId xmlns:a16="http://schemas.microsoft.com/office/drawing/2014/main" id="{5EAB36DA-4F04-6149-B4F2-8A71382F02EF}"/>
                  </a:ext>
                </a:extLst>
              </p:cNvPr>
              <p:cNvGrpSpPr>
                <a:grpSpLocks/>
              </p:cNvGrpSpPr>
              <p:nvPr/>
            </p:nvGrpSpPr>
            <p:grpSpPr bwMode="auto">
              <a:xfrm>
                <a:off x="4056" y="2352"/>
                <a:ext cx="912" cy="912"/>
                <a:chOff x="4056" y="2352"/>
                <a:chExt cx="912" cy="912"/>
              </a:xfrm>
            </p:grpSpPr>
            <p:sp>
              <p:nvSpPr>
                <p:cNvPr id="42005" name="Oval 1057">
                  <a:extLst>
                    <a:ext uri="{FF2B5EF4-FFF2-40B4-BE49-F238E27FC236}">
                      <a16:creationId xmlns:a16="http://schemas.microsoft.com/office/drawing/2014/main" id="{A0AD9C95-B1DC-264C-9FE3-7B1802311A8B}"/>
                    </a:ext>
                  </a:extLst>
                </p:cNvPr>
                <p:cNvSpPr>
                  <a:spLocks noChangeArrowheads="1"/>
                </p:cNvSpPr>
                <p:nvPr/>
              </p:nvSpPr>
              <p:spPr bwMode="auto">
                <a:xfrm>
                  <a:off x="4056" y="2352"/>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2006" name="Group 1058">
                  <a:extLst>
                    <a:ext uri="{FF2B5EF4-FFF2-40B4-BE49-F238E27FC236}">
                      <a16:creationId xmlns:a16="http://schemas.microsoft.com/office/drawing/2014/main" id="{AD3F72FF-F051-4043-BD32-1391305994FB}"/>
                    </a:ext>
                  </a:extLst>
                </p:cNvPr>
                <p:cNvGrpSpPr>
                  <a:grpSpLocks/>
                </p:cNvGrpSpPr>
                <p:nvPr/>
              </p:nvGrpSpPr>
              <p:grpSpPr bwMode="auto">
                <a:xfrm flipV="1">
                  <a:off x="4465" y="2414"/>
                  <a:ext cx="192" cy="240"/>
                  <a:chOff x="5376" y="2304"/>
                  <a:chExt cx="240" cy="288"/>
                </a:xfrm>
              </p:grpSpPr>
              <p:sp>
                <p:nvSpPr>
                  <p:cNvPr id="42016" name="Freeform 1059">
                    <a:extLst>
                      <a:ext uri="{FF2B5EF4-FFF2-40B4-BE49-F238E27FC236}">
                        <a16:creationId xmlns:a16="http://schemas.microsoft.com/office/drawing/2014/main" id="{44DE2D7E-956F-CB43-B1B6-115B4C8AB421}"/>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17" name="Freeform 1060">
                    <a:extLst>
                      <a:ext uri="{FF2B5EF4-FFF2-40B4-BE49-F238E27FC236}">
                        <a16:creationId xmlns:a16="http://schemas.microsoft.com/office/drawing/2014/main" id="{322CAAA3-9D64-DF4C-AA7E-18C5B710E4A1}"/>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2007" name="Group 1061">
                  <a:extLst>
                    <a:ext uri="{FF2B5EF4-FFF2-40B4-BE49-F238E27FC236}">
                      <a16:creationId xmlns:a16="http://schemas.microsoft.com/office/drawing/2014/main" id="{FEE1A0A4-BE6A-F94F-8EFD-44AFC42D1FD3}"/>
                    </a:ext>
                  </a:extLst>
                </p:cNvPr>
                <p:cNvGrpSpPr>
                  <a:grpSpLocks/>
                </p:cNvGrpSpPr>
                <p:nvPr/>
              </p:nvGrpSpPr>
              <p:grpSpPr bwMode="auto">
                <a:xfrm>
                  <a:off x="4500" y="2688"/>
                  <a:ext cx="236" cy="480"/>
                  <a:chOff x="480" y="3024"/>
                  <a:chExt cx="284" cy="576"/>
                </a:xfrm>
              </p:grpSpPr>
              <p:sp>
                <p:nvSpPr>
                  <p:cNvPr id="42014" name="Freeform 1062">
                    <a:extLst>
                      <a:ext uri="{FF2B5EF4-FFF2-40B4-BE49-F238E27FC236}">
                        <a16:creationId xmlns:a16="http://schemas.microsoft.com/office/drawing/2014/main" id="{55E73979-F40B-2D4D-B113-5C39E1A1186A}"/>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15" name="Freeform 1063">
                    <a:extLst>
                      <a:ext uri="{FF2B5EF4-FFF2-40B4-BE49-F238E27FC236}">
                        <a16:creationId xmlns:a16="http://schemas.microsoft.com/office/drawing/2014/main" id="{1724F83D-B9A4-594F-9EB6-6729CC07D4AE}"/>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2008" name="Group 1064">
                  <a:extLst>
                    <a:ext uri="{FF2B5EF4-FFF2-40B4-BE49-F238E27FC236}">
                      <a16:creationId xmlns:a16="http://schemas.microsoft.com/office/drawing/2014/main" id="{9461F18C-062A-6F47-BF8B-8551373466D6}"/>
                    </a:ext>
                  </a:extLst>
                </p:cNvPr>
                <p:cNvGrpSpPr>
                  <a:grpSpLocks/>
                </p:cNvGrpSpPr>
                <p:nvPr/>
              </p:nvGrpSpPr>
              <p:grpSpPr bwMode="auto">
                <a:xfrm flipV="1">
                  <a:off x="4311" y="2400"/>
                  <a:ext cx="192" cy="240"/>
                  <a:chOff x="5376" y="2304"/>
                  <a:chExt cx="240" cy="288"/>
                </a:xfrm>
              </p:grpSpPr>
              <p:sp>
                <p:nvSpPr>
                  <p:cNvPr id="42012" name="Freeform 1065">
                    <a:extLst>
                      <a:ext uri="{FF2B5EF4-FFF2-40B4-BE49-F238E27FC236}">
                        <a16:creationId xmlns:a16="http://schemas.microsoft.com/office/drawing/2014/main" id="{9F151239-228D-3C43-A457-D203DF8617D7}"/>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13" name="Freeform 1066">
                    <a:extLst>
                      <a:ext uri="{FF2B5EF4-FFF2-40B4-BE49-F238E27FC236}">
                        <a16:creationId xmlns:a16="http://schemas.microsoft.com/office/drawing/2014/main" id="{380E2A6D-F178-1843-95DD-2185B37017D0}"/>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2009" name="Group 1067">
                  <a:extLst>
                    <a:ext uri="{FF2B5EF4-FFF2-40B4-BE49-F238E27FC236}">
                      <a16:creationId xmlns:a16="http://schemas.microsoft.com/office/drawing/2014/main" id="{E9EB190D-A992-274D-8869-643D74597B8D}"/>
                    </a:ext>
                  </a:extLst>
                </p:cNvPr>
                <p:cNvGrpSpPr>
                  <a:grpSpLocks/>
                </p:cNvGrpSpPr>
                <p:nvPr/>
              </p:nvGrpSpPr>
              <p:grpSpPr bwMode="auto">
                <a:xfrm>
                  <a:off x="4315" y="2688"/>
                  <a:ext cx="236" cy="480"/>
                  <a:chOff x="480" y="3024"/>
                  <a:chExt cx="284" cy="576"/>
                </a:xfrm>
              </p:grpSpPr>
              <p:sp>
                <p:nvSpPr>
                  <p:cNvPr id="42010" name="Freeform 1068">
                    <a:extLst>
                      <a:ext uri="{FF2B5EF4-FFF2-40B4-BE49-F238E27FC236}">
                        <a16:creationId xmlns:a16="http://schemas.microsoft.com/office/drawing/2014/main" id="{02D67B36-6D73-7C46-8090-1D353F4994C5}"/>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011" name="Freeform 1069">
                    <a:extLst>
                      <a:ext uri="{FF2B5EF4-FFF2-40B4-BE49-F238E27FC236}">
                        <a16:creationId xmlns:a16="http://schemas.microsoft.com/office/drawing/2014/main" id="{D96CCF20-7DD0-D742-89FE-683B387E9476}"/>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sp>
          <p:nvSpPr>
            <p:cNvPr id="42001" name="Rectangle 1088">
              <a:extLst>
                <a:ext uri="{FF2B5EF4-FFF2-40B4-BE49-F238E27FC236}">
                  <a16:creationId xmlns:a16="http://schemas.microsoft.com/office/drawing/2014/main" id="{3031991C-B7F2-0F4F-B9E3-C2A7F5A90995}"/>
                </a:ext>
              </a:extLst>
            </p:cNvPr>
            <p:cNvSpPr>
              <a:spLocks noChangeArrowheads="1"/>
            </p:cNvSpPr>
            <p:nvPr/>
          </p:nvSpPr>
          <p:spPr bwMode="auto">
            <a:xfrm>
              <a:off x="5088" y="2552"/>
              <a:ext cx="657" cy="52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0F116A"/>
                  </a:solidFill>
                </a:rPr>
                <a:t>2n = </a:t>
              </a:r>
              <a:r>
                <a:rPr lang="en-US" altLang="en-US" sz="1600" b="1">
                  <a:solidFill>
                    <a:srgbClr val="CC0000"/>
                  </a:solidFill>
                </a:rPr>
                <a:t>4</a:t>
              </a:r>
              <a:endParaRPr lang="en-US" altLang="en-US" sz="1600" b="1">
                <a:solidFill>
                  <a:srgbClr val="0F116A"/>
                </a:solidFill>
              </a:endParaRPr>
            </a:p>
            <a:p>
              <a:pPr algn="ctr"/>
              <a:r>
                <a:rPr lang="en-US" altLang="en-US" sz="1600" b="1">
                  <a:solidFill>
                    <a:srgbClr val="0F116A"/>
                  </a:solidFill>
                </a:rPr>
                <a:t>double</a:t>
              </a:r>
            </a:p>
            <a:p>
              <a:pPr algn="ctr"/>
              <a:r>
                <a:rPr lang="en-US" altLang="en-US" sz="1600" b="1">
                  <a:solidFill>
                    <a:srgbClr val="0F116A"/>
                  </a:solidFill>
                </a:rPr>
                <a:t>stranded</a:t>
              </a:r>
            </a:p>
          </p:txBody>
        </p:sp>
        <p:sp>
          <p:nvSpPr>
            <p:cNvPr id="42002" name="Rectangle 1100">
              <a:extLst>
                <a:ext uri="{FF2B5EF4-FFF2-40B4-BE49-F238E27FC236}">
                  <a16:creationId xmlns:a16="http://schemas.microsoft.com/office/drawing/2014/main" id="{2D44AE35-ED32-E44B-A4A1-A023C68BAA4D}"/>
                </a:ext>
              </a:extLst>
            </p:cNvPr>
            <p:cNvSpPr>
              <a:spLocks noChangeArrowheads="1"/>
            </p:cNvSpPr>
            <p:nvPr/>
          </p:nvSpPr>
          <p:spPr bwMode="auto">
            <a:xfrm>
              <a:off x="2904" y="2697"/>
              <a:ext cx="118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chemeClr val="tx2"/>
                  </a:solidFill>
                </a:rPr>
                <a:t>metaphase 1</a:t>
              </a:r>
              <a:endParaRPr lang="en-US" altLang="en-US" sz="2600" b="1">
                <a:solidFill>
                  <a:schemeClr val="tx2"/>
                </a:solidFill>
              </a:endParaRPr>
            </a:p>
          </p:txBody>
        </p:sp>
      </p:grpSp>
      <p:pic>
        <p:nvPicPr>
          <p:cNvPr id="410714" name="Picture 1114" descr="penguinL">
            <a:extLst>
              <a:ext uri="{FF2B5EF4-FFF2-40B4-BE49-F238E27FC236}">
                <a16:creationId xmlns:a16="http://schemas.microsoft.com/office/drawing/2014/main" id="{20657142-DBD7-A94A-8DDF-6D9D60927D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3188" y="555942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15" name="AutoShape 1115">
            <a:extLst>
              <a:ext uri="{FF2B5EF4-FFF2-40B4-BE49-F238E27FC236}">
                <a16:creationId xmlns:a16="http://schemas.microsoft.com/office/drawing/2014/main" id="{2233D038-70E7-184B-A797-253F4AED2F77}"/>
              </a:ext>
            </a:extLst>
          </p:cNvPr>
          <p:cNvSpPr>
            <a:spLocks noChangeArrowheads="1"/>
          </p:cNvSpPr>
          <p:nvPr/>
        </p:nvSpPr>
        <p:spPr bwMode="auto">
          <a:xfrm flipH="1">
            <a:off x="1436688" y="6032500"/>
            <a:ext cx="1433512" cy="771525"/>
          </a:xfrm>
          <a:prstGeom prst="wedgeEllipseCallout">
            <a:avLst>
              <a:gd name="adj1" fmla="val 72255"/>
              <a:gd name="adj2" fmla="val -63375"/>
            </a:avLst>
          </a:prstGeom>
          <a:solidFill>
            <a:srgbClr val="FFEA18"/>
          </a:solidFill>
          <a:ln w="38100">
            <a:solidFill>
              <a:srgbClr val="CC0000"/>
            </a:solidFill>
            <a:miter lim="800000"/>
            <a:headEnd/>
            <a:tailEnd/>
          </a:ln>
        </p:spPr>
        <p:txBody>
          <a:bodyPr wrap="none" lIns="0" tIns="0" rIns="0" bIns="0"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F116A"/>
                </a:solidFill>
                <a:latin typeface="Comic Sans MS" panose="030F0902030302020204" pitchFamily="66" charset="0"/>
              </a:rPr>
              <a:t>I can’t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hear you</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89">
                                            <p:txEl>
                                              <p:pRg st="0" end="0"/>
                                            </p:txEl>
                                          </p:spTgt>
                                        </p:tgtEl>
                                        <p:attrNameLst>
                                          <p:attrName>style.visibility</p:attrName>
                                        </p:attrNameLst>
                                      </p:cBhvr>
                                      <p:to>
                                        <p:strVal val="visible"/>
                                      </p:to>
                                    </p:set>
                                    <p:anim calcmode="lin" valueType="num">
                                      <p:cBhvr additive="base">
                                        <p:cTn id="7" dur="500" fill="hold"/>
                                        <p:tgtEl>
                                          <p:spTgt spid="4106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0697"/>
                                        </p:tgtEl>
                                        <p:attrNameLst>
                                          <p:attrName>style.visibility</p:attrName>
                                        </p:attrNameLst>
                                      </p:cBhvr>
                                      <p:to>
                                        <p:strVal val="visible"/>
                                      </p:to>
                                    </p:set>
                                    <p:animEffect transition="in" filter="wipe(left)">
                                      <p:cBhvr>
                                        <p:cTn id="18" dur="500"/>
                                        <p:tgtEl>
                                          <p:spTgt spid="410697"/>
                                        </p:tgtEl>
                                      </p:cBhvr>
                                    </p:animEffect>
                                  </p:childTnLst>
                                  <p:subTnLst>
                                    <p:audio>
                                      <p:cMediaNode>
                                        <p:cTn display="0" masterRel="sameClick">
                                          <p:stCondLst>
                                            <p:cond evt="begin" delay="0">
                                              <p:tn val="16"/>
                                            </p:cond>
                                          </p:stCondLst>
                                          <p:endCondLst>
                                            <p:cond evt="onStopAudio" delay="0">
                                              <p:tgtEl>
                                                <p:sldTgt/>
                                              </p:tgtEl>
                                            </p:cond>
                                          </p:endCondLst>
                                        </p:cTn>
                                        <p:tgtEl>
                                          <p:sndTgt r:embed="rId4" name="Vibro Up"/>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0698"/>
                                        </p:tgtEl>
                                        <p:attrNameLst>
                                          <p:attrName>style.visibility</p:attrName>
                                        </p:attrNameLst>
                                      </p:cBhvr>
                                      <p:to>
                                        <p:strVal val="visible"/>
                                      </p:to>
                                    </p:set>
                                    <p:animEffect transition="in" filter="wipe(left)">
                                      <p:cBhvr>
                                        <p:cTn id="23" dur="500"/>
                                        <p:tgtEl>
                                          <p:spTgt spid="410698"/>
                                        </p:tgtEl>
                                      </p:cBhvr>
                                    </p:animEffect>
                                  </p:childTnLst>
                                  <p:subTnLst>
                                    <p:audio>
                                      <p:cMediaNode>
                                        <p:cTn display="0" masterRel="sameClick">
                                          <p:stCondLst>
                                            <p:cond evt="begin" delay="0">
                                              <p:tn val="21"/>
                                            </p:cond>
                                          </p:stCondLst>
                                          <p:endCondLst>
                                            <p:cond evt="onStopAudio" delay="0">
                                              <p:tgtEl>
                                                <p:sldTgt/>
                                              </p:tgtEl>
                                            </p:cond>
                                          </p:endCondLst>
                                        </p:cTn>
                                        <p:tgtEl>
                                          <p:sndTgt r:embed="rId4" name="Vibro Up"/>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410714"/>
                                        </p:tgtEl>
                                        <p:attrNameLst>
                                          <p:attrName>style.visibility</p:attrName>
                                        </p:attrNameLst>
                                      </p:cBhvr>
                                      <p:to>
                                        <p:strVal val="visible"/>
                                      </p:to>
                                    </p:set>
                                  </p:childTnLst>
                                </p:cTn>
                              </p:par>
                            </p:childTnLst>
                          </p:cTn>
                        </p:par>
                        <p:par>
                          <p:cTn id="38" fill="hold" nodeType="afterGroup">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410716"/>
                                        </p:tgtEl>
                                        <p:attrNameLst>
                                          <p:attrName>style.visibility</p:attrName>
                                        </p:attrNameLst>
                                      </p:cBhvr>
                                      <p:to>
                                        <p:strVal val="visible"/>
                                      </p:to>
                                    </p:set>
                                    <p:animEffect transition="in" filter="wipe(down)">
                                      <p:cBhvr>
                                        <p:cTn id="41" dur="500"/>
                                        <p:tgtEl>
                                          <p:spTgt spid="410716"/>
                                        </p:tgtEl>
                                      </p:cBhvr>
                                    </p:animEffect>
                                  </p:childTnLst>
                                  <p:subTnLst>
                                    <p:audio>
                                      <p:cMediaNode>
                                        <p:cTn display="0" masterRel="sameClick">
                                          <p:stCondLst>
                                            <p:cond evt="begin" delay="0">
                                              <p:tn val="39"/>
                                            </p:cond>
                                          </p:stCondLst>
                                          <p:endCondLst>
                                            <p:cond evt="onStopAudio" delay="0">
                                              <p:tgtEl>
                                                <p:sldTgt/>
                                              </p:tgtEl>
                                            </p:cond>
                                          </p:endCondLst>
                                        </p:cTn>
                                        <p:tgtEl>
                                          <p:sndTgt r:embed="rId5" name="Quack"/>
                                        </p:tgtEl>
                                      </p:cMediaNode>
                                    </p:audio>
                                  </p:subTnLst>
                                </p:cTn>
                              </p:par>
                            </p:childTnLst>
                          </p:cTn>
                        </p:par>
                        <p:par>
                          <p:cTn id="42" fill="hold" nodeType="afterGroup">
                            <p:stCondLst>
                              <p:cond delay="1000"/>
                            </p:stCondLst>
                            <p:childTnLst>
                              <p:par>
                                <p:cTn id="43" presetID="2" presetClass="entr" presetSubtype="8" fill="hold" grpId="1" nodeType="afterEffect">
                                  <p:stCondLst>
                                    <p:cond delay="0"/>
                                  </p:stCondLst>
                                  <p:childTnLst>
                                    <p:set>
                                      <p:cBhvr>
                                        <p:cTn id="44" dur="1" fill="hold">
                                          <p:stCondLst>
                                            <p:cond delay="0"/>
                                          </p:stCondLst>
                                        </p:cTn>
                                        <p:tgtEl>
                                          <p:spTgt spid="410689">
                                            <p:txEl>
                                              <p:pRg st="0" end="0"/>
                                            </p:txEl>
                                          </p:spTgt>
                                        </p:tgtEl>
                                        <p:attrNameLst>
                                          <p:attrName>style.visibility</p:attrName>
                                        </p:attrNameLst>
                                      </p:cBhvr>
                                      <p:to>
                                        <p:strVal val="visible"/>
                                      </p:to>
                                    </p:set>
                                    <p:anim calcmode="lin" valueType="num">
                                      <p:cBhvr additive="base">
                                        <p:cTn id="45" dur="500" fill="hold"/>
                                        <p:tgtEl>
                                          <p:spTgt spid="410689">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106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String"/>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10715"/>
                                        </p:tgtEl>
                                        <p:attrNameLst>
                                          <p:attrName>style.visibility</p:attrName>
                                        </p:attrNameLst>
                                      </p:cBhvr>
                                      <p:to>
                                        <p:strVal val="visible"/>
                                      </p:to>
                                    </p:set>
                                    <p:animEffect transition="in" filter="wipe(down)">
                                      <p:cBhvr>
                                        <p:cTn id="51" dur="500"/>
                                        <p:tgtEl>
                                          <p:spTgt spid="410715"/>
                                        </p:tgtEl>
                                      </p:cBhvr>
                                    </p:animEffect>
                                  </p:childTnLst>
                                  <p:subTnLst>
                                    <p:audio>
                                      <p:cMediaNode>
                                        <p:cTn display="0" masterRel="sameClick">
                                          <p:stCondLst>
                                            <p:cond evt="begin" delay="0">
                                              <p:tn val="49"/>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16" grpId="0" animBg="1" autoUpdateAnimBg="0"/>
      <p:bldP spid="410689" grpId="0" build="p" autoUpdateAnimBg="0"/>
      <p:bldP spid="410689" grpId="1" build="p"/>
      <p:bldP spid="410697" grpId="0" animBg="1" autoUpdateAnimBg="0"/>
      <p:bldP spid="410698" grpId="0" animBg="1" autoUpdateAnimBg="0"/>
      <p:bldP spid="41071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3">
            <a:extLst>
              <a:ext uri="{FF2B5EF4-FFF2-40B4-BE49-F238E27FC236}">
                <a16:creationId xmlns:a16="http://schemas.microsoft.com/office/drawing/2014/main" id="{84B807F0-0F62-3E4D-89A0-6232834449E6}"/>
              </a:ext>
            </a:extLst>
          </p:cNvPr>
          <p:cNvGrpSpPr>
            <a:grpSpLocks/>
          </p:cNvGrpSpPr>
          <p:nvPr/>
        </p:nvGrpSpPr>
        <p:grpSpPr bwMode="auto">
          <a:xfrm>
            <a:off x="1963738" y="5935663"/>
            <a:ext cx="6011862" cy="922337"/>
            <a:chOff x="1237" y="3739"/>
            <a:chExt cx="3787" cy="581"/>
          </a:xfrm>
        </p:grpSpPr>
        <p:sp>
          <p:nvSpPr>
            <p:cNvPr id="44112" name="Freeform 92">
              <a:extLst>
                <a:ext uri="{FF2B5EF4-FFF2-40B4-BE49-F238E27FC236}">
                  <a16:creationId xmlns:a16="http://schemas.microsoft.com/office/drawing/2014/main" id="{7D3B98C5-CAD5-A247-9DF9-401139C3CE6C}"/>
                </a:ext>
              </a:extLst>
            </p:cNvPr>
            <p:cNvSpPr>
              <a:spLocks/>
            </p:cNvSpPr>
            <p:nvPr/>
          </p:nvSpPr>
          <p:spPr bwMode="auto">
            <a:xfrm>
              <a:off x="4547" y="3739"/>
              <a:ext cx="477" cy="581"/>
            </a:xfrm>
            <a:custGeom>
              <a:avLst/>
              <a:gdLst>
                <a:gd name="T0" fmla="*/ 467 w 736"/>
                <a:gd name="T1" fmla="*/ 10 h 896"/>
                <a:gd name="T2" fmla="*/ 467 w 736"/>
                <a:gd name="T3" fmla="*/ 42 h 896"/>
                <a:gd name="T4" fmla="*/ 436 w 736"/>
                <a:gd name="T5" fmla="*/ 259 h 896"/>
                <a:gd name="T6" fmla="*/ 218 w 736"/>
                <a:gd name="T7" fmla="*/ 291 h 896"/>
                <a:gd name="T8" fmla="*/ 156 w 736"/>
                <a:gd name="T9" fmla="*/ 540 h 896"/>
                <a:gd name="T10" fmla="*/ 0 w 736"/>
                <a:gd name="T11" fmla="*/ 540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113" name="Freeform 91">
              <a:extLst>
                <a:ext uri="{FF2B5EF4-FFF2-40B4-BE49-F238E27FC236}">
                  <a16:creationId xmlns:a16="http://schemas.microsoft.com/office/drawing/2014/main" id="{3807600D-36F5-C947-88D8-E7D634161AF9}"/>
                </a:ext>
              </a:extLst>
            </p:cNvPr>
            <p:cNvSpPr>
              <a:spLocks/>
            </p:cNvSpPr>
            <p:nvPr/>
          </p:nvSpPr>
          <p:spPr bwMode="auto">
            <a:xfrm>
              <a:off x="3517" y="3739"/>
              <a:ext cx="477" cy="581"/>
            </a:xfrm>
            <a:custGeom>
              <a:avLst/>
              <a:gdLst>
                <a:gd name="T0" fmla="*/ 467 w 736"/>
                <a:gd name="T1" fmla="*/ 10 h 896"/>
                <a:gd name="T2" fmla="*/ 467 w 736"/>
                <a:gd name="T3" fmla="*/ 42 h 896"/>
                <a:gd name="T4" fmla="*/ 436 w 736"/>
                <a:gd name="T5" fmla="*/ 259 h 896"/>
                <a:gd name="T6" fmla="*/ 218 w 736"/>
                <a:gd name="T7" fmla="*/ 291 h 896"/>
                <a:gd name="T8" fmla="*/ 156 w 736"/>
                <a:gd name="T9" fmla="*/ 540 h 896"/>
                <a:gd name="T10" fmla="*/ 0 w 736"/>
                <a:gd name="T11" fmla="*/ 540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114" name="Freeform 89">
              <a:extLst>
                <a:ext uri="{FF2B5EF4-FFF2-40B4-BE49-F238E27FC236}">
                  <a16:creationId xmlns:a16="http://schemas.microsoft.com/office/drawing/2014/main" id="{EA22897A-2EC5-AD46-A681-5C767FD003D5}"/>
                </a:ext>
              </a:extLst>
            </p:cNvPr>
            <p:cNvSpPr>
              <a:spLocks/>
            </p:cNvSpPr>
            <p:nvPr/>
          </p:nvSpPr>
          <p:spPr bwMode="auto">
            <a:xfrm>
              <a:off x="2411" y="3739"/>
              <a:ext cx="477" cy="581"/>
            </a:xfrm>
            <a:custGeom>
              <a:avLst/>
              <a:gdLst>
                <a:gd name="T0" fmla="*/ 467 w 736"/>
                <a:gd name="T1" fmla="*/ 10 h 896"/>
                <a:gd name="T2" fmla="*/ 467 w 736"/>
                <a:gd name="T3" fmla="*/ 42 h 896"/>
                <a:gd name="T4" fmla="*/ 436 w 736"/>
                <a:gd name="T5" fmla="*/ 259 h 896"/>
                <a:gd name="T6" fmla="*/ 218 w 736"/>
                <a:gd name="T7" fmla="*/ 291 h 896"/>
                <a:gd name="T8" fmla="*/ 156 w 736"/>
                <a:gd name="T9" fmla="*/ 540 h 896"/>
                <a:gd name="T10" fmla="*/ 0 w 736"/>
                <a:gd name="T11" fmla="*/ 540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115" name="Freeform 86">
              <a:extLst>
                <a:ext uri="{FF2B5EF4-FFF2-40B4-BE49-F238E27FC236}">
                  <a16:creationId xmlns:a16="http://schemas.microsoft.com/office/drawing/2014/main" id="{F4E346D4-85E0-4844-BA94-31E202555D0A}"/>
                </a:ext>
              </a:extLst>
            </p:cNvPr>
            <p:cNvSpPr>
              <a:spLocks/>
            </p:cNvSpPr>
            <p:nvPr/>
          </p:nvSpPr>
          <p:spPr bwMode="auto">
            <a:xfrm>
              <a:off x="1237" y="3739"/>
              <a:ext cx="477" cy="581"/>
            </a:xfrm>
            <a:custGeom>
              <a:avLst/>
              <a:gdLst>
                <a:gd name="T0" fmla="*/ 467 w 736"/>
                <a:gd name="T1" fmla="*/ 10 h 896"/>
                <a:gd name="T2" fmla="*/ 467 w 736"/>
                <a:gd name="T3" fmla="*/ 42 h 896"/>
                <a:gd name="T4" fmla="*/ 436 w 736"/>
                <a:gd name="T5" fmla="*/ 259 h 896"/>
                <a:gd name="T6" fmla="*/ 218 w 736"/>
                <a:gd name="T7" fmla="*/ 291 h 896"/>
                <a:gd name="T8" fmla="*/ 156 w 736"/>
                <a:gd name="T9" fmla="*/ 540 h 896"/>
                <a:gd name="T10" fmla="*/ 0 w 736"/>
                <a:gd name="T11" fmla="*/ 540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44035" name="AutoShape 94">
            <a:extLst>
              <a:ext uri="{FF2B5EF4-FFF2-40B4-BE49-F238E27FC236}">
                <a16:creationId xmlns:a16="http://schemas.microsoft.com/office/drawing/2014/main" id="{61A13059-A413-3F47-B752-26346682F636}"/>
              </a:ext>
            </a:extLst>
          </p:cNvPr>
          <p:cNvSpPr>
            <a:spLocks noChangeArrowheads="1"/>
          </p:cNvSpPr>
          <p:nvPr/>
        </p:nvSpPr>
        <p:spPr bwMode="auto">
          <a:xfrm>
            <a:off x="5027613" y="6486525"/>
            <a:ext cx="1489075" cy="371475"/>
          </a:xfrm>
          <a:prstGeom prst="roundRect">
            <a:avLst>
              <a:gd name="adj" fmla="val 16667"/>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412751" name="Picture 79" descr="penguinL">
            <a:extLst>
              <a:ext uri="{FF2B5EF4-FFF2-40B4-BE49-F238E27FC236}">
                <a16:creationId xmlns:a16="http://schemas.microsoft.com/office/drawing/2014/main" id="{F3A77D36-DC3D-F041-9F0E-C04EF81975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50813" y="5487988"/>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2">
            <a:extLst>
              <a:ext uri="{FF2B5EF4-FFF2-40B4-BE49-F238E27FC236}">
                <a16:creationId xmlns:a16="http://schemas.microsoft.com/office/drawing/2014/main" id="{43CF5275-5EE2-3548-9A54-D896DABD352F}"/>
              </a:ext>
            </a:extLst>
          </p:cNvPr>
          <p:cNvSpPr>
            <a:spLocks noGrp="1" noChangeArrowheads="1"/>
          </p:cNvSpPr>
          <p:nvPr>
            <p:ph type="title"/>
          </p:nvPr>
        </p:nvSpPr>
        <p:spPr/>
        <p:txBody>
          <a:bodyPr/>
          <a:lstStyle/>
          <a:p>
            <a:pPr eaLnBrk="1" hangingPunct="1"/>
            <a:r>
              <a:rPr lang="en-US" altLang="en-US"/>
              <a:t>Meiosis 2</a:t>
            </a:r>
          </a:p>
        </p:txBody>
      </p:sp>
      <p:grpSp>
        <p:nvGrpSpPr>
          <p:cNvPr id="3" name="Group 16">
            <a:extLst>
              <a:ext uri="{FF2B5EF4-FFF2-40B4-BE49-F238E27FC236}">
                <a16:creationId xmlns:a16="http://schemas.microsoft.com/office/drawing/2014/main" id="{6B6B4CA4-586D-1442-A917-682B211A052D}"/>
              </a:ext>
            </a:extLst>
          </p:cNvPr>
          <p:cNvGrpSpPr>
            <a:grpSpLocks/>
          </p:cNvGrpSpPr>
          <p:nvPr/>
        </p:nvGrpSpPr>
        <p:grpSpPr bwMode="auto">
          <a:xfrm>
            <a:off x="5842000" y="5181600"/>
            <a:ext cx="3225800" cy="1524000"/>
            <a:chOff x="3680" y="3264"/>
            <a:chExt cx="2032" cy="960"/>
          </a:xfrm>
        </p:grpSpPr>
        <p:grpSp>
          <p:nvGrpSpPr>
            <p:cNvPr id="44104" name="Group 17">
              <a:extLst>
                <a:ext uri="{FF2B5EF4-FFF2-40B4-BE49-F238E27FC236}">
                  <a16:creationId xmlns:a16="http://schemas.microsoft.com/office/drawing/2014/main" id="{B52CD36B-ED86-C440-82BF-D0DAA07A0C05}"/>
                </a:ext>
              </a:extLst>
            </p:cNvPr>
            <p:cNvGrpSpPr>
              <a:grpSpLocks/>
            </p:cNvGrpSpPr>
            <p:nvPr/>
          </p:nvGrpSpPr>
          <p:grpSpPr bwMode="auto">
            <a:xfrm>
              <a:off x="3680" y="3264"/>
              <a:ext cx="960" cy="960"/>
              <a:chOff x="3408" y="3216"/>
              <a:chExt cx="960" cy="960"/>
            </a:xfrm>
          </p:grpSpPr>
          <p:sp>
            <p:nvSpPr>
              <p:cNvPr id="44109" name="Oval 18">
                <a:extLst>
                  <a:ext uri="{FF2B5EF4-FFF2-40B4-BE49-F238E27FC236}">
                    <a16:creationId xmlns:a16="http://schemas.microsoft.com/office/drawing/2014/main" id="{8FD2FEEB-7F8A-5040-A75E-574439AEA047}"/>
                  </a:ext>
                </a:extLst>
              </p:cNvPr>
              <p:cNvSpPr>
                <a:spLocks noChangeArrowheads="1"/>
              </p:cNvSpPr>
              <p:nvPr/>
            </p:nvSpPr>
            <p:spPr bwMode="auto">
              <a:xfrm>
                <a:off x="3408" y="3216"/>
                <a:ext cx="960" cy="960"/>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110" name="Freeform 19">
                <a:extLst>
                  <a:ext uri="{FF2B5EF4-FFF2-40B4-BE49-F238E27FC236}">
                    <a16:creationId xmlns:a16="http://schemas.microsoft.com/office/drawing/2014/main" id="{F1FF471B-E978-F54C-8456-C8F6C16BA14B}"/>
                  </a:ext>
                </a:extLst>
              </p:cNvPr>
              <p:cNvSpPr>
                <a:spLocks/>
              </p:cNvSpPr>
              <p:nvPr/>
            </p:nvSpPr>
            <p:spPr bwMode="auto">
              <a:xfrm flipV="1">
                <a:off x="3936" y="3600"/>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111" name="Freeform 20">
                <a:extLst>
                  <a:ext uri="{FF2B5EF4-FFF2-40B4-BE49-F238E27FC236}">
                    <a16:creationId xmlns:a16="http://schemas.microsoft.com/office/drawing/2014/main" id="{3369E83F-C33E-5F4F-9517-48EE295B1A44}"/>
                  </a:ext>
                </a:extLst>
              </p:cNvPr>
              <p:cNvSpPr>
                <a:spLocks/>
              </p:cNvSpPr>
              <p:nvPr/>
            </p:nvSpPr>
            <p:spPr bwMode="auto">
              <a:xfrm>
                <a:off x="3696" y="3456"/>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4105" name="Group 21">
              <a:extLst>
                <a:ext uri="{FF2B5EF4-FFF2-40B4-BE49-F238E27FC236}">
                  <a16:creationId xmlns:a16="http://schemas.microsoft.com/office/drawing/2014/main" id="{CBF69BF7-C5A6-A146-BC0C-10D6F8AB7CE4}"/>
                </a:ext>
              </a:extLst>
            </p:cNvPr>
            <p:cNvGrpSpPr>
              <a:grpSpLocks/>
            </p:cNvGrpSpPr>
            <p:nvPr/>
          </p:nvGrpSpPr>
          <p:grpSpPr bwMode="auto">
            <a:xfrm>
              <a:off x="4752" y="3264"/>
              <a:ext cx="960" cy="960"/>
              <a:chOff x="4416" y="3216"/>
              <a:chExt cx="960" cy="960"/>
            </a:xfrm>
          </p:grpSpPr>
          <p:sp>
            <p:nvSpPr>
              <p:cNvPr id="44106" name="Oval 22">
                <a:extLst>
                  <a:ext uri="{FF2B5EF4-FFF2-40B4-BE49-F238E27FC236}">
                    <a16:creationId xmlns:a16="http://schemas.microsoft.com/office/drawing/2014/main" id="{6BF36019-0D15-BC45-9DCE-7EA27BC7C562}"/>
                  </a:ext>
                </a:extLst>
              </p:cNvPr>
              <p:cNvSpPr>
                <a:spLocks noChangeArrowheads="1"/>
              </p:cNvSpPr>
              <p:nvPr/>
            </p:nvSpPr>
            <p:spPr bwMode="auto">
              <a:xfrm>
                <a:off x="4416" y="3216"/>
                <a:ext cx="960" cy="960"/>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107" name="Freeform 23">
                <a:extLst>
                  <a:ext uri="{FF2B5EF4-FFF2-40B4-BE49-F238E27FC236}">
                    <a16:creationId xmlns:a16="http://schemas.microsoft.com/office/drawing/2014/main" id="{EDAA075E-D9CE-994B-B0A7-5933804E72BB}"/>
                  </a:ext>
                </a:extLst>
              </p:cNvPr>
              <p:cNvSpPr>
                <a:spLocks/>
              </p:cNvSpPr>
              <p:nvPr/>
            </p:nvSpPr>
            <p:spPr bwMode="auto">
              <a:xfrm flipH="1">
                <a:off x="4944" y="3456"/>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108" name="Freeform 24">
                <a:extLst>
                  <a:ext uri="{FF2B5EF4-FFF2-40B4-BE49-F238E27FC236}">
                    <a16:creationId xmlns:a16="http://schemas.microsoft.com/office/drawing/2014/main" id="{6F1201AC-FED2-3741-962D-59C707363737}"/>
                  </a:ext>
                </a:extLst>
              </p:cNvPr>
              <p:cNvSpPr>
                <a:spLocks/>
              </p:cNvSpPr>
              <p:nvPr/>
            </p:nvSpPr>
            <p:spPr bwMode="auto">
              <a:xfrm flipH="1" flipV="1">
                <a:off x="4704" y="3552"/>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nvGrpSpPr>
          <p:cNvPr id="44039" name="Group 46">
            <a:extLst>
              <a:ext uri="{FF2B5EF4-FFF2-40B4-BE49-F238E27FC236}">
                <a16:creationId xmlns:a16="http://schemas.microsoft.com/office/drawing/2014/main" id="{146E25D3-1401-9C4B-BA2F-8B51C93E6508}"/>
              </a:ext>
            </a:extLst>
          </p:cNvPr>
          <p:cNvGrpSpPr>
            <a:grpSpLocks/>
          </p:cNvGrpSpPr>
          <p:nvPr/>
        </p:nvGrpSpPr>
        <p:grpSpPr bwMode="auto">
          <a:xfrm>
            <a:off x="4305300" y="2057400"/>
            <a:ext cx="2895600" cy="1714500"/>
            <a:chOff x="2712" y="1296"/>
            <a:chExt cx="1824" cy="1080"/>
          </a:xfrm>
        </p:grpSpPr>
        <p:sp>
          <p:nvSpPr>
            <p:cNvPr id="44084" name="AutoShape 47">
              <a:extLst>
                <a:ext uri="{FF2B5EF4-FFF2-40B4-BE49-F238E27FC236}">
                  <a16:creationId xmlns:a16="http://schemas.microsoft.com/office/drawing/2014/main" id="{0C23B7A9-796F-B84E-BDB9-DE7ECAC5ACBD}"/>
                </a:ext>
              </a:extLst>
            </p:cNvPr>
            <p:cNvSpPr>
              <a:spLocks noChangeArrowheads="1"/>
            </p:cNvSpPr>
            <p:nvPr/>
          </p:nvSpPr>
          <p:spPr bwMode="auto">
            <a:xfrm rot="13526742" flipH="1">
              <a:off x="4092" y="2052"/>
              <a:ext cx="408" cy="240"/>
            </a:xfrm>
            <a:prstGeom prst="rightArrow">
              <a:avLst>
                <a:gd name="adj1" fmla="val 50000"/>
                <a:gd name="adj2" fmla="val 42500"/>
              </a:avLst>
            </a:prstGeom>
            <a:solidFill>
              <a:srgbClr val="FFCC18"/>
            </a:solidFill>
            <a:ln w="9525">
              <a:solidFill>
                <a:srgbClr val="FFCC18"/>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085" name="AutoShape 48">
              <a:extLst>
                <a:ext uri="{FF2B5EF4-FFF2-40B4-BE49-F238E27FC236}">
                  <a16:creationId xmlns:a16="http://schemas.microsoft.com/office/drawing/2014/main" id="{BC59EE15-EB51-1049-881F-31670220795E}"/>
                </a:ext>
              </a:extLst>
            </p:cNvPr>
            <p:cNvSpPr>
              <a:spLocks noChangeArrowheads="1"/>
            </p:cNvSpPr>
            <p:nvPr/>
          </p:nvSpPr>
          <p:spPr bwMode="auto">
            <a:xfrm rot="8073258">
              <a:off x="2748" y="2052"/>
              <a:ext cx="408" cy="240"/>
            </a:xfrm>
            <a:prstGeom prst="rightArrow">
              <a:avLst>
                <a:gd name="adj1" fmla="val 50000"/>
                <a:gd name="adj2" fmla="val 42500"/>
              </a:avLst>
            </a:prstGeom>
            <a:solidFill>
              <a:srgbClr val="FFCC18"/>
            </a:solidFill>
            <a:ln w="9525">
              <a:solidFill>
                <a:srgbClr val="FFCC18"/>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4086" name="Group 49">
              <a:extLst>
                <a:ext uri="{FF2B5EF4-FFF2-40B4-BE49-F238E27FC236}">
                  <a16:creationId xmlns:a16="http://schemas.microsoft.com/office/drawing/2014/main" id="{A358FF73-B9A5-FB4F-90FE-781BF707F363}"/>
                </a:ext>
              </a:extLst>
            </p:cNvPr>
            <p:cNvGrpSpPr>
              <a:grpSpLocks/>
            </p:cNvGrpSpPr>
            <p:nvPr/>
          </p:nvGrpSpPr>
          <p:grpSpPr bwMode="auto">
            <a:xfrm>
              <a:off x="2712" y="1296"/>
              <a:ext cx="1824" cy="912"/>
              <a:chOff x="3600" y="3408"/>
              <a:chExt cx="1824" cy="912"/>
            </a:xfrm>
          </p:grpSpPr>
          <p:grpSp>
            <p:nvGrpSpPr>
              <p:cNvPr id="44087" name="Group 50">
                <a:extLst>
                  <a:ext uri="{FF2B5EF4-FFF2-40B4-BE49-F238E27FC236}">
                    <a16:creationId xmlns:a16="http://schemas.microsoft.com/office/drawing/2014/main" id="{049149D1-6C27-F141-9728-C83C80A8BE9F}"/>
                  </a:ext>
                </a:extLst>
              </p:cNvPr>
              <p:cNvGrpSpPr>
                <a:grpSpLocks/>
              </p:cNvGrpSpPr>
              <p:nvPr/>
            </p:nvGrpSpPr>
            <p:grpSpPr bwMode="auto">
              <a:xfrm>
                <a:off x="4512" y="3408"/>
                <a:ext cx="912" cy="912"/>
                <a:chOff x="4560" y="3408"/>
                <a:chExt cx="912" cy="912"/>
              </a:xfrm>
            </p:grpSpPr>
            <p:sp>
              <p:nvSpPr>
                <p:cNvPr id="44096" name="Rectangle 51">
                  <a:extLst>
                    <a:ext uri="{FF2B5EF4-FFF2-40B4-BE49-F238E27FC236}">
                      <a16:creationId xmlns:a16="http://schemas.microsoft.com/office/drawing/2014/main" id="{39226167-4E48-B243-BFA5-FB339DBFF7BE}"/>
                    </a:ext>
                  </a:extLst>
                </p:cNvPr>
                <p:cNvSpPr>
                  <a:spLocks noChangeArrowheads="1"/>
                </p:cNvSpPr>
                <p:nvPr/>
              </p:nvSpPr>
              <p:spPr bwMode="auto">
                <a:xfrm>
                  <a:off x="4704" y="3984"/>
                  <a:ext cx="672"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097" name="Oval 52">
                  <a:extLst>
                    <a:ext uri="{FF2B5EF4-FFF2-40B4-BE49-F238E27FC236}">
                      <a16:creationId xmlns:a16="http://schemas.microsoft.com/office/drawing/2014/main" id="{C7AFB9B9-954B-264A-B532-339C2B199BE7}"/>
                    </a:ext>
                  </a:extLst>
                </p:cNvPr>
                <p:cNvSpPr>
                  <a:spLocks noChangeArrowheads="1"/>
                </p:cNvSpPr>
                <p:nvPr/>
              </p:nvSpPr>
              <p:spPr bwMode="auto">
                <a:xfrm>
                  <a:off x="4560" y="3408"/>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4098" name="Group 53">
                  <a:extLst>
                    <a:ext uri="{FF2B5EF4-FFF2-40B4-BE49-F238E27FC236}">
                      <a16:creationId xmlns:a16="http://schemas.microsoft.com/office/drawing/2014/main" id="{DCD6339B-6056-B041-8F31-AED35C30B8AD}"/>
                    </a:ext>
                  </a:extLst>
                </p:cNvPr>
                <p:cNvGrpSpPr>
                  <a:grpSpLocks/>
                </p:cNvGrpSpPr>
                <p:nvPr/>
              </p:nvGrpSpPr>
              <p:grpSpPr bwMode="auto">
                <a:xfrm flipV="1">
                  <a:off x="4752" y="3600"/>
                  <a:ext cx="192" cy="240"/>
                  <a:chOff x="5376" y="2304"/>
                  <a:chExt cx="240" cy="288"/>
                </a:xfrm>
              </p:grpSpPr>
              <p:sp>
                <p:nvSpPr>
                  <p:cNvPr id="44102" name="Freeform 54">
                    <a:extLst>
                      <a:ext uri="{FF2B5EF4-FFF2-40B4-BE49-F238E27FC236}">
                        <a16:creationId xmlns:a16="http://schemas.microsoft.com/office/drawing/2014/main" id="{BEBC64E7-4E8C-7947-B467-EF825E25CC0C}"/>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103" name="Freeform 55">
                    <a:extLst>
                      <a:ext uri="{FF2B5EF4-FFF2-40B4-BE49-F238E27FC236}">
                        <a16:creationId xmlns:a16="http://schemas.microsoft.com/office/drawing/2014/main" id="{04D8E59A-822B-0C48-85F6-9AF4D6D5DC78}"/>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4099" name="Group 56">
                  <a:extLst>
                    <a:ext uri="{FF2B5EF4-FFF2-40B4-BE49-F238E27FC236}">
                      <a16:creationId xmlns:a16="http://schemas.microsoft.com/office/drawing/2014/main" id="{6259F2BE-6DD6-EA4B-9BC5-525772F33189}"/>
                    </a:ext>
                  </a:extLst>
                </p:cNvPr>
                <p:cNvGrpSpPr>
                  <a:grpSpLocks/>
                </p:cNvGrpSpPr>
                <p:nvPr/>
              </p:nvGrpSpPr>
              <p:grpSpPr bwMode="auto">
                <a:xfrm>
                  <a:off x="5040" y="3696"/>
                  <a:ext cx="236" cy="480"/>
                  <a:chOff x="480" y="3024"/>
                  <a:chExt cx="284" cy="576"/>
                </a:xfrm>
              </p:grpSpPr>
              <p:sp>
                <p:nvSpPr>
                  <p:cNvPr id="44100" name="Freeform 57">
                    <a:extLst>
                      <a:ext uri="{FF2B5EF4-FFF2-40B4-BE49-F238E27FC236}">
                        <a16:creationId xmlns:a16="http://schemas.microsoft.com/office/drawing/2014/main" id="{98E0A932-1E95-D24A-AC8F-F1D24BCCB61C}"/>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101" name="Freeform 58">
                    <a:extLst>
                      <a:ext uri="{FF2B5EF4-FFF2-40B4-BE49-F238E27FC236}">
                        <a16:creationId xmlns:a16="http://schemas.microsoft.com/office/drawing/2014/main" id="{B836843F-1F00-E141-AF2A-B44622DEB2DF}"/>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nvGrpSpPr>
              <p:cNvPr id="44088" name="Group 59">
                <a:extLst>
                  <a:ext uri="{FF2B5EF4-FFF2-40B4-BE49-F238E27FC236}">
                    <a16:creationId xmlns:a16="http://schemas.microsoft.com/office/drawing/2014/main" id="{867FBA3D-4B7D-F44E-8FDD-2F5FAA63A7BC}"/>
                  </a:ext>
                </a:extLst>
              </p:cNvPr>
              <p:cNvGrpSpPr>
                <a:grpSpLocks/>
              </p:cNvGrpSpPr>
              <p:nvPr/>
            </p:nvGrpSpPr>
            <p:grpSpPr bwMode="auto">
              <a:xfrm>
                <a:off x="3600" y="3408"/>
                <a:ext cx="912" cy="912"/>
                <a:chOff x="3504" y="3408"/>
                <a:chExt cx="912" cy="912"/>
              </a:xfrm>
            </p:grpSpPr>
            <p:sp>
              <p:nvSpPr>
                <p:cNvPr id="44089" name="Oval 60">
                  <a:extLst>
                    <a:ext uri="{FF2B5EF4-FFF2-40B4-BE49-F238E27FC236}">
                      <a16:creationId xmlns:a16="http://schemas.microsoft.com/office/drawing/2014/main" id="{EF021975-06CF-8049-9D9D-AB619F81E5A0}"/>
                    </a:ext>
                  </a:extLst>
                </p:cNvPr>
                <p:cNvSpPr>
                  <a:spLocks noChangeArrowheads="1"/>
                </p:cNvSpPr>
                <p:nvPr/>
              </p:nvSpPr>
              <p:spPr bwMode="auto">
                <a:xfrm>
                  <a:off x="3504" y="3408"/>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44090" name="Group 61">
                  <a:extLst>
                    <a:ext uri="{FF2B5EF4-FFF2-40B4-BE49-F238E27FC236}">
                      <a16:creationId xmlns:a16="http://schemas.microsoft.com/office/drawing/2014/main" id="{981477B6-D3FF-A24F-AAFC-1C081831BC57}"/>
                    </a:ext>
                  </a:extLst>
                </p:cNvPr>
                <p:cNvGrpSpPr>
                  <a:grpSpLocks/>
                </p:cNvGrpSpPr>
                <p:nvPr/>
              </p:nvGrpSpPr>
              <p:grpSpPr bwMode="auto">
                <a:xfrm flipV="1">
                  <a:off x="4032" y="3600"/>
                  <a:ext cx="192" cy="240"/>
                  <a:chOff x="5376" y="2304"/>
                  <a:chExt cx="240" cy="288"/>
                </a:xfrm>
              </p:grpSpPr>
              <p:sp>
                <p:nvSpPr>
                  <p:cNvPr id="44094" name="Freeform 62">
                    <a:extLst>
                      <a:ext uri="{FF2B5EF4-FFF2-40B4-BE49-F238E27FC236}">
                        <a16:creationId xmlns:a16="http://schemas.microsoft.com/office/drawing/2014/main" id="{81EAE771-4818-A641-BEA6-B057EFD1A036}"/>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095" name="Freeform 63">
                    <a:extLst>
                      <a:ext uri="{FF2B5EF4-FFF2-40B4-BE49-F238E27FC236}">
                        <a16:creationId xmlns:a16="http://schemas.microsoft.com/office/drawing/2014/main" id="{B8906D96-FC9C-F34D-B2CC-83D8D7897789}"/>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4091" name="Group 64">
                  <a:extLst>
                    <a:ext uri="{FF2B5EF4-FFF2-40B4-BE49-F238E27FC236}">
                      <a16:creationId xmlns:a16="http://schemas.microsoft.com/office/drawing/2014/main" id="{BFFEC8DE-D34F-834F-8ECA-263D5CD8FFAA}"/>
                    </a:ext>
                  </a:extLst>
                </p:cNvPr>
                <p:cNvGrpSpPr>
                  <a:grpSpLocks/>
                </p:cNvGrpSpPr>
                <p:nvPr/>
              </p:nvGrpSpPr>
              <p:grpSpPr bwMode="auto">
                <a:xfrm>
                  <a:off x="3748" y="3744"/>
                  <a:ext cx="236" cy="480"/>
                  <a:chOff x="480" y="3024"/>
                  <a:chExt cx="284" cy="576"/>
                </a:xfrm>
              </p:grpSpPr>
              <p:sp>
                <p:nvSpPr>
                  <p:cNvPr id="44092" name="Freeform 65">
                    <a:extLst>
                      <a:ext uri="{FF2B5EF4-FFF2-40B4-BE49-F238E27FC236}">
                        <a16:creationId xmlns:a16="http://schemas.microsoft.com/office/drawing/2014/main" id="{850DF7E2-4E7B-4D47-923F-2AD9B78251B9}"/>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093" name="Freeform 66">
                    <a:extLst>
                      <a:ext uri="{FF2B5EF4-FFF2-40B4-BE49-F238E27FC236}">
                        <a16:creationId xmlns:a16="http://schemas.microsoft.com/office/drawing/2014/main" id="{110C99BE-ECD8-2148-843E-092FEC7C7597}"/>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grpSp>
      <p:grpSp>
        <p:nvGrpSpPr>
          <p:cNvPr id="14" name="Group 77">
            <a:extLst>
              <a:ext uri="{FF2B5EF4-FFF2-40B4-BE49-F238E27FC236}">
                <a16:creationId xmlns:a16="http://schemas.microsoft.com/office/drawing/2014/main" id="{30EBF07B-1454-AD40-86FE-5B6E3096E1E2}"/>
              </a:ext>
            </a:extLst>
          </p:cNvPr>
          <p:cNvGrpSpPr>
            <a:grpSpLocks/>
          </p:cNvGrpSpPr>
          <p:nvPr/>
        </p:nvGrpSpPr>
        <p:grpSpPr bwMode="auto">
          <a:xfrm>
            <a:off x="2133600" y="3695700"/>
            <a:ext cx="6045200" cy="1790700"/>
            <a:chOff x="1344" y="2328"/>
            <a:chExt cx="3808" cy="1128"/>
          </a:xfrm>
        </p:grpSpPr>
        <p:grpSp>
          <p:nvGrpSpPr>
            <p:cNvPr id="44060" name="Group 76">
              <a:extLst>
                <a:ext uri="{FF2B5EF4-FFF2-40B4-BE49-F238E27FC236}">
                  <a16:creationId xmlns:a16="http://schemas.microsoft.com/office/drawing/2014/main" id="{83FA111D-0293-614B-A076-275AF0D172BE}"/>
                </a:ext>
              </a:extLst>
            </p:cNvPr>
            <p:cNvGrpSpPr>
              <a:grpSpLocks/>
            </p:cNvGrpSpPr>
            <p:nvPr/>
          </p:nvGrpSpPr>
          <p:grpSpPr bwMode="auto">
            <a:xfrm>
              <a:off x="1344" y="2328"/>
              <a:ext cx="3808" cy="1128"/>
              <a:chOff x="1344" y="2328"/>
              <a:chExt cx="3808" cy="1128"/>
            </a:xfrm>
          </p:grpSpPr>
          <p:sp>
            <p:nvSpPr>
              <p:cNvPr id="44062" name="Rectangle 4">
                <a:extLst>
                  <a:ext uri="{FF2B5EF4-FFF2-40B4-BE49-F238E27FC236}">
                    <a16:creationId xmlns:a16="http://schemas.microsoft.com/office/drawing/2014/main" id="{2C7A69A9-9BC8-6043-81B1-B17DAA7E0513}"/>
                  </a:ext>
                </a:extLst>
              </p:cNvPr>
              <p:cNvSpPr>
                <a:spLocks noChangeArrowheads="1"/>
              </p:cNvSpPr>
              <p:nvPr/>
            </p:nvSpPr>
            <p:spPr bwMode="auto">
              <a:xfrm>
                <a:off x="1344" y="2496"/>
                <a:ext cx="657" cy="52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CC0000"/>
                    </a:solidFill>
                  </a:rPr>
                  <a:t>1n</a:t>
                </a:r>
                <a:r>
                  <a:rPr lang="en-US" altLang="en-US" sz="1600" b="1">
                    <a:solidFill>
                      <a:srgbClr val="0F116A"/>
                    </a:solidFill>
                  </a:rPr>
                  <a:t> = </a:t>
                </a:r>
                <a:r>
                  <a:rPr lang="en-US" altLang="en-US" sz="1600" b="1">
                    <a:solidFill>
                      <a:srgbClr val="CC0000"/>
                    </a:solidFill>
                  </a:rPr>
                  <a:t>2</a:t>
                </a:r>
                <a:endParaRPr lang="en-US" altLang="en-US" sz="1600" b="1">
                  <a:solidFill>
                    <a:srgbClr val="0F116A"/>
                  </a:solidFill>
                </a:endParaRPr>
              </a:p>
              <a:p>
                <a:pPr algn="ctr"/>
                <a:r>
                  <a:rPr lang="en-US" altLang="en-US" sz="1600" b="1">
                    <a:solidFill>
                      <a:srgbClr val="0F116A"/>
                    </a:solidFill>
                  </a:rPr>
                  <a:t>double</a:t>
                </a:r>
              </a:p>
              <a:p>
                <a:pPr algn="ctr"/>
                <a:r>
                  <a:rPr lang="en-US" altLang="en-US" sz="1600" b="1">
                    <a:solidFill>
                      <a:srgbClr val="0F116A"/>
                    </a:solidFill>
                  </a:rPr>
                  <a:t>stranded</a:t>
                </a:r>
              </a:p>
            </p:txBody>
          </p:sp>
          <p:grpSp>
            <p:nvGrpSpPr>
              <p:cNvPr id="44063" name="Group 25">
                <a:extLst>
                  <a:ext uri="{FF2B5EF4-FFF2-40B4-BE49-F238E27FC236}">
                    <a16:creationId xmlns:a16="http://schemas.microsoft.com/office/drawing/2014/main" id="{F92DECDC-B7DE-CD49-B364-4CD72F3C8C49}"/>
                  </a:ext>
                </a:extLst>
              </p:cNvPr>
              <p:cNvGrpSpPr>
                <a:grpSpLocks/>
              </p:cNvGrpSpPr>
              <p:nvPr/>
            </p:nvGrpSpPr>
            <p:grpSpPr bwMode="auto">
              <a:xfrm>
                <a:off x="2096" y="2328"/>
                <a:ext cx="3056" cy="1128"/>
                <a:chOff x="2096" y="2280"/>
                <a:chExt cx="3056" cy="1128"/>
              </a:xfrm>
            </p:grpSpPr>
            <p:grpSp>
              <p:nvGrpSpPr>
                <p:cNvPr id="44064" name="Group 26">
                  <a:extLst>
                    <a:ext uri="{FF2B5EF4-FFF2-40B4-BE49-F238E27FC236}">
                      <a16:creationId xmlns:a16="http://schemas.microsoft.com/office/drawing/2014/main" id="{28FA5F3E-9754-2A4D-824D-437B8FF33C9B}"/>
                    </a:ext>
                  </a:extLst>
                </p:cNvPr>
                <p:cNvGrpSpPr>
                  <a:grpSpLocks/>
                </p:cNvGrpSpPr>
                <p:nvPr/>
              </p:nvGrpSpPr>
              <p:grpSpPr bwMode="auto">
                <a:xfrm>
                  <a:off x="4240" y="2280"/>
                  <a:ext cx="912" cy="1128"/>
                  <a:chOff x="4416" y="1632"/>
                  <a:chExt cx="912" cy="1128"/>
                </a:xfrm>
              </p:grpSpPr>
              <p:grpSp>
                <p:nvGrpSpPr>
                  <p:cNvPr id="44075" name="Group 27">
                    <a:extLst>
                      <a:ext uri="{FF2B5EF4-FFF2-40B4-BE49-F238E27FC236}">
                        <a16:creationId xmlns:a16="http://schemas.microsoft.com/office/drawing/2014/main" id="{87280E27-5D36-444F-8FE0-5D1B0C8C259E}"/>
                      </a:ext>
                    </a:extLst>
                  </p:cNvPr>
                  <p:cNvGrpSpPr>
                    <a:grpSpLocks/>
                  </p:cNvGrpSpPr>
                  <p:nvPr/>
                </p:nvGrpSpPr>
                <p:grpSpPr bwMode="auto">
                  <a:xfrm>
                    <a:off x="4416" y="1632"/>
                    <a:ext cx="912" cy="1128"/>
                    <a:chOff x="4416" y="1632"/>
                    <a:chExt cx="912" cy="1128"/>
                  </a:xfrm>
                </p:grpSpPr>
                <p:sp>
                  <p:nvSpPr>
                    <p:cNvPr id="44082" name="AutoShape 28">
                      <a:extLst>
                        <a:ext uri="{FF2B5EF4-FFF2-40B4-BE49-F238E27FC236}">
                          <a16:creationId xmlns:a16="http://schemas.microsoft.com/office/drawing/2014/main" id="{F9519D99-F870-664B-8E01-43F4F627F989}"/>
                        </a:ext>
                      </a:extLst>
                    </p:cNvPr>
                    <p:cNvSpPr>
                      <a:spLocks noChangeArrowheads="1"/>
                    </p:cNvSpPr>
                    <p:nvPr/>
                  </p:nvSpPr>
                  <p:spPr bwMode="auto">
                    <a:xfrm rot="5400000">
                      <a:off x="4668" y="2436"/>
                      <a:ext cx="408" cy="240"/>
                    </a:xfrm>
                    <a:prstGeom prst="rightArrow">
                      <a:avLst>
                        <a:gd name="adj1" fmla="val 50000"/>
                        <a:gd name="adj2" fmla="val 42500"/>
                      </a:avLst>
                    </a:prstGeom>
                    <a:solidFill>
                      <a:srgbClr val="FFCC18"/>
                    </a:solidFill>
                    <a:ln w="9525">
                      <a:solidFill>
                        <a:srgbClr val="FFCC18"/>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083" name="Oval 29">
                      <a:extLst>
                        <a:ext uri="{FF2B5EF4-FFF2-40B4-BE49-F238E27FC236}">
                          <a16:creationId xmlns:a16="http://schemas.microsoft.com/office/drawing/2014/main" id="{306BAD64-5AEB-F641-A605-DBBEFB58F4C9}"/>
                        </a:ext>
                      </a:extLst>
                    </p:cNvPr>
                    <p:cNvSpPr>
                      <a:spLocks noChangeArrowheads="1"/>
                    </p:cNvSpPr>
                    <p:nvPr/>
                  </p:nvSpPr>
                  <p:spPr bwMode="auto">
                    <a:xfrm>
                      <a:off x="4416" y="1632"/>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grpSp>
                <p:nvGrpSpPr>
                  <p:cNvPr id="44076" name="Group 30">
                    <a:extLst>
                      <a:ext uri="{FF2B5EF4-FFF2-40B4-BE49-F238E27FC236}">
                        <a16:creationId xmlns:a16="http://schemas.microsoft.com/office/drawing/2014/main" id="{B52658D9-CE72-D142-84A3-CFB6914269B0}"/>
                      </a:ext>
                    </a:extLst>
                  </p:cNvPr>
                  <p:cNvGrpSpPr>
                    <a:grpSpLocks/>
                  </p:cNvGrpSpPr>
                  <p:nvPr/>
                </p:nvGrpSpPr>
                <p:grpSpPr bwMode="auto">
                  <a:xfrm flipV="1">
                    <a:off x="4774" y="2208"/>
                    <a:ext cx="192" cy="240"/>
                    <a:chOff x="5376" y="2304"/>
                    <a:chExt cx="240" cy="288"/>
                  </a:xfrm>
                </p:grpSpPr>
                <p:sp>
                  <p:nvSpPr>
                    <p:cNvPr id="44080" name="Freeform 31">
                      <a:extLst>
                        <a:ext uri="{FF2B5EF4-FFF2-40B4-BE49-F238E27FC236}">
                          <a16:creationId xmlns:a16="http://schemas.microsoft.com/office/drawing/2014/main" id="{A49B6E35-2BE3-F84C-8559-E77E46E96BE8}"/>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081" name="Freeform 32">
                      <a:extLst>
                        <a:ext uri="{FF2B5EF4-FFF2-40B4-BE49-F238E27FC236}">
                          <a16:creationId xmlns:a16="http://schemas.microsoft.com/office/drawing/2014/main" id="{36767EEC-429B-DD47-831B-AFD38D2B74F4}"/>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4077" name="Group 33">
                    <a:extLst>
                      <a:ext uri="{FF2B5EF4-FFF2-40B4-BE49-F238E27FC236}">
                        <a16:creationId xmlns:a16="http://schemas.microsoft.com/office/drawing/2014/main" id="{ECA37C65-5945-EB41-BD0D-D8612DF0FB57}"/>
                      </a:ext>
                    </a:extLst>
                  </p:cNvPr>
                  <p:cNvGrpSpPr>
                    <a:grpSpLocks/>
                  </p:cNvGrpSpPr>
                  <p:nvPr/>
                </p:nvGrpSpPr>
                <p:grpSpPr bwMode="auto">
                  <a:xfrm>
                    <a:off x="4752" y="1680"/>
                    <a:ext cx="236" cy="480"/>
                    <a:chOff x="480" y="3024"/>
                    <a:chExt cx="284" cy="576"/>
                  </a:xfrm>
                </p:grpSpPr>
                <p:sp>
                  <p:nvSpPr>
                    <p:cNvPr id="44078" name="Freeform 34">
                      <a:extLst>
                        <a:ext uri="{FF2B5EF4-FFF2-40B4-BE49-F238E27FC236}">
                          <a16:creationId xmlns:a16="http://schemas.microsoft.com/office/drawing/2014/main" id="{2FCF21CB-6F51-FF4D-B2DA-0353FA7BCB9F}"/>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079" name="Freeform 35">
                      <a:extLst>
                        <a:ext uri="{FF2B5EF4-FFF2-40B4-BE49-F238E27FC236}">
                          <a16:creationId xmlns:a16="http://schemas.microsoft.com/office/drawing/2014/main" id="{12E11F81-7CF7-6C4B-9D64-57DBC39133FE}"/>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nvGrpSpPr>
                <p:cNvPr id="44065" name="Group 36">
                  <a:extLst>
                    <a:ext uri="{FF2B5EF4-FFF2-40B4-BE49-F238E27FC236}">
                      <a16:creationId xmlns:a16="http://schemas.microsoft.com/office/drawing/2014/main" id="{FF4A7869-94F8-014E-BE82-679BF6C724CF}"/>
                    </a:ext>
                  </a:extLst>
                </p:cNvPr>
                <p:cNvGrpSpPr>
                  <a:grpSpLocks/>
                </p:cNvGrpSpPr>
                <p:nvPr/>
              </p:nvGrpSpPr>
              <p:grpSpPr bwMode="auto">
                <a:xfrm>
                  <a:off x="2096" y="2280"/>
                  <a:ext cx="912" cy="1128"/>
                  <a:chOff x="3360" y="1632"/>
                  <a:chExt cx="912" cy="1128"/>
                </a:xfrm>
              </p:grpSpPr>
              <p:grpSp>
                <p:nvGrpSpPr>
                  <p:cNvPr id="44066" name="Group 37">
                    <a:extLst>
                      <a:ext uri="{FF2B5EF4-FFF2-40B4-BE49-F238E27FC236}">
                        <a16:creationId xmlns:a16="http://schemas.microsoft.com/office/drawing/2014/main" id="{D4B5FC87-B3AF-754A-85A6-789C39504299}"/>
                      </a:ext>
                    </a:extLst>
                  </p:cNvPr>
                  <p:cNvGrpSpPr>
                    <a:grpSpLocks/>
                  </p:cNvGrpSpPr>
                  <p:nvPr/>
                </p:nvGrpSpPr>
                <p:grpSpPr bwMode="auto">
                  <a:xfrm>
                    <a:off x="3360" y="1632"/>
                    <a:ext cx="912" cy="1128"/>
                    <a:chOff x="3360" y="1632"/>
                    <a:chExt cx="912" cy="1128"/>
                  </a:xfrm>
                </p:grpSpPr>
                <p:sp>
                  <p:nvSpPr>
                    <p:cNvPr id="44073" name="AutoShape 38">
                      <a:extLst>
                        <a:ext uri="{FF2B5EF4-FFF2-40B4-BE49-F238E27FC236}">
                          <a16:creationId xmlns:a16="http://schemas.microsoft.com/office/drawing/2014/main" id="{F4D3BFCC-3DA4-C14C-A636-DBFBEE923E16}"/>
                        </a:ext>
                      </a:extLst>
                    </p:cNvPr>
                    <p:cNvSpPr>
                      <a:spLocks noChangeArrowheads="1"/>
                    </p:cNvSpPr>
                    <p:nvPr/>
                  </p:nvSpPr>
                  <p:spPr bwMode="auto">
                    <a:xfrm rot="5400000">
                      <a:off x="3612" y="2436"/>
                      <a:ext cx="408" cy="240"/>
                    </a:xfrm>
                    <a:prstGeom prst="rightArrow">
                      <a:avLst>
                        <a:gd name="adj1" fmla="val 50000"/>
                        <a:gd name="adj2" fmla="val 42500"/>
                      </a:avLst>
                    </a:prstGeom>
                    <a:solidFill>
                      <a:srgbClr val="FFCC18"/>
                    </a:solidFill>
                    <a:ln w="9525">
                      <a:solidFill>
                        <a:srgbClr val="FFCC18"/>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074" name="Oval 39">
                      <a:extLst>
                        <a:ext uri="{FF2B5EF4-FFF2-40B4-BE49-F238E27FC236}">
                          <a16:creationId xmlns:a16="http://schemas.microsoft.com/office/drawing/2014/main" id="{78CF9160-6EE5-3542-8C7D-5A8EC6E676C1}"/>
                        </a:ext>
                      </a:extLst>
                    </p:cNvPr>
                    <p:cNvSpPr>
                      <a:spLocks noChangeArrowheads="1"/>
                    </p:cNvSpPr>
                    <p:nvPr/>
                  </p:nvSpPr>
                  <p:spPr bwMode="auto">
                    <a:xfrm>
                      <a:off x="3360" y="1632"/>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grpSp>
                <p:nvGrpSpPr>
                  <p:cNvPr id="44067" name="Group 40">
                    <a:extLst>
                      <a:ext uri="{FF2B5EF4-FFF2-40B4-BE49-F238E27FC236}">
                        <a16:creationId xmlns:a16="http://schemas.microsoft.com/office/drawing/2014/main" id="{B98C03C1-46F2-8B46-89A7-2EA9ABE9A026}"/>
                      </a:ext>
                    </a:extLst>
                  </p:cNvPr>
                  <p:cNvGrpSpPr>
                    <a:grpSpLocks/>
                  </p:cNvGrpSpPr>
                  <p:nvPr/>
                </p:nvGrpSpPr>
                <p:grpSpPr bwMode="auto">
                  <a:xfrm flipV="1">
                    <a:off x="3720" y="1680"/>
                    <a:ext cx="192" cy="240"/>
                    <a:chOff x="5376" y="2304"/>
                    <a:chExt cx="240" cy="288"/>
                  </a:xfrm>
                </p:grpSpPr>
                <p:sp>
                  <p:nvSpPr>
                    <p:cNvPr id="44071" name="Freeform 41">
                      <a:extLst>
                        <a:ext uri="{FF2B5EF4-FFF2-40B4-BE49-F238E27FC236}">
                          <a16:creationId xmlns:a16="http://schemas.microsoft.com/office/drawing/2014/main" id="{1C33B053-7C71-9649-8D0D-CD6A25F70A6B}"/>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072" name="Freeform 42">
                      <a:extLst>
                        <a:ext uri="{FF2B5EF4-FFF2-40B4-BE49-F238E27FC236}">
                          <a16:creationId xmlns:a16="http://schemas.microsoft.com/office/drawing/2014/main" id="{C3700698-D5E6-B04E-88F8-535B30EB2538}"/>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4068" name="Group 43">
                    <a:extLst>
                      <a:ext uri="{FF2B5EF4-FFF2-40B4-BE49-F238E27FC236}">
                        <a16:creationId xmlns:a16="http://schemas.microsoft.com/office/drawing/2014/main" id="{9BCC190D-C965-0041-AEA3-B190C10842E7}"/>
                      </a:ext>
                    </a:extLst>
                  </p:cNvPr>
                  <p:cNvGrpSpPr>
                    <a:grpSpLocks/>
                  </p:cNvGrpSpPr>
                  <p:nvPr/>
                </p:nvGrpSpPr>
                <p:grpSpPr bwMode="auto">
                  <a:xfrm>
                    <a:off x="3698" y="1968"/>
                    <a:ext cx="236" cy="480"/>
                    <a:chOff x="480" y="3024"/>
                    <a:chExt cx="284" cy="576"/>
                  </a:xfrm>
                </p:grpSpPr>
                <p:sp>
                  <p:nvSpPr>
                    <p:cNvPr id="44069" name="Freeform 44">
                      <a:extLst>
                        <a:ext uri="{FF2B5EF4-FFF2-40B4-BE49-F238E27FC236}">
                          <a16:creationId xmlns:a16="http://schemas.microsoft.com/office/drawing/2014/main" id="{429C9528-7CFC-7D42-81D7-9B54B6CE8134}"/>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070" name="Freeform 45">
                      <a:extLst>
                        <a:ext uri="{FF2B5EF4-FFF2-40B4-BE49-F238E27FC236}">
                          <a16:creationId xmlns:a16="http://schemas.microsoft.com/office/drawing/2014/main" id="{5C3D908D-6343-6144-8423-71884B5B083E}"/>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grpSp>
        <p:sp>
          <p:nvSpPr>
            <p:cNvPr id="44061" name="Rectangle 67">
              <a:extLst>
                <a:ext uri="{FF2B5EF4-FFF2-40B4-BE49-F238E27FC236}">
                  <a16:creationId xmlns:a16="http://schemas.microsoft.com/office/drawing/2014/main" id="{F2E665B2-00A4-EB44-8A38-634781E725EF}"/>
                </a:ext>
              </a:extLst>
            </p:cNvPr>
            <p:cNvSpPr>
              <a:spLocks noChangeArrowheads="1"/>
            </p:cNvSpPr>
            <p:nvPr/>
          </p:nvSpPr>
          <p:spPr bwMode="auto">
            <a:xfrm>
              <a:off x="3072" y="2640"/>
              <a:ext cx="118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tx2"/>
                  </a:solidFill>
                </a:rPr>
                <a:t>metaphase 2</a:t>
              </a:r>
              <a:endParaRPr lang="en-US" altLang="en-US" sz="2600" b="1">
                <a:solidFill>
                  <a:schemeClr val="tx2"/>
                </a:solidFill>
              </a:endParaRPr>
            </a:p>
          </p:txBody>
        </p:sp>
      </p:grpSp>
      <p:grpSp>
        <p:nvGrpSpPr>
          <p:cNvPr id="25" name="Group 78">
            <a:extLst>
              <a:ext uri="{FF2B5EF4-FFF2-40B4-BE49-F238E27FC236}">
                <a16:creationId xmlns:a16="http://schemas.microsoft.com/office/drawing/2014/main" id="{F4BCFCC2-9CF3-8D45-ABA8-85FEED508447}"/>
              </a:ext>
            </a:extLst>
          </p:cNvPr>
          <p:cNvGrpSpPr>
            <a:grpSpLocks/>
          </p:cNvGrpSpPr>
          <p:nvPr/>
        </p:nvGrpSpPr>
        <p:grpSpPr bwMode="auto">
          <a:xfrm>
            <a:off x="1219200" y="5181600"/>
            <a:ext cx="5456238" cy="1676400"/>
            <a:chOff x="768" y="3264"/>
            <a:chExt cx="3437" cy="1056"/>
          </a:xfrm>
        </p:grpSpPr>
        <p:sp>
          <p:nvSpPr>
            <p:cNvPr id="44049" name="Rectangle 5">
              <a:extLst>
                <a:ext uri="{FF2B5EF4-FFF2-40B4-BE49-F238E27FC236}">
                  <a16:creationId xmlns:a16="http://schemas.microsoft.com/office/drawing/2014/main" id="{CB425256-E93F-B445-9E5C-B5E97989410E}"/>
                </a:ext>
              </a:extLst>
            </p:cNvPr>
            <p:cNvSpPr>
              <a:spLocks noChangeArrowheads="1"/>
            </p:cNvSpPr>
            <p:nvPr/>
          </p:nvSpPr>
          <p:spPr bwMode="auto">
            <a:xfrm>
              <a:off x="768" y="3504"/>
              <a:ext cx="657" cy="52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CC0000"/>
                  </a:solidFill>
                </a:rPr>
                <a:t>1n</a:t>
              </a:r>
              <a:r>
                <a:rPr lang="en-US" altLang="en-US" sz="1600" b="1">
                  <a:solidFill>
                    <a:srgbClr val="0F116A"/>
                  </a:solidFill>
                </a:rPr>
                <a:t> = </a:t>
              </a:r>
              <a:r>
                <a:rPr lang="en-US" altLang="en-US" sz="1600" b="1">
                  <a:solidFill>
                    <a:srgbClr val="CC0000"/>
                  </a:solidFill>
                </a:rPr>
                <a:t>2</a:t>
              </a:r>
              <a:endParaRPr lang="en-US" altLang="en-US" sz="1600" b="1">
                <a:solidFill>
                  <a:srgbClr val="0F116A"/>
                </a:solidFill>
              </a:endParaRPr>
            </a:p>
            <a:p>
              <a:pPr algn="ctr"/>
              <a:r>
                <a:rPr lang="en-US" altLang="en-US" sz="1600" b="1">
                  <a:solidFill>
                    <a:srgbClr val="0F116A"/>
                  </a:solidFill>
                </a:rPr>
                <a:t>single</a:t>
              </a:r>
            </a:p>
            <a:p>
              <a:pPr algn="ctr"/>
              <a:r>
                <a:rPr lang="en-US" altLang="en-US" sz="1600" b="1">
                  <a:solidFill>
                    <a:srgbClr val="0F116A"/>
                  </a:solidFill>
                </a:rPr>
                <a:t>stranded</a:t>
              </a:r>
            </a:p>
          </p:txBody>
        </p:sp>
        <p:grpSp>
          <p:nvGrpSpPr>
            <p:cNvPr id="44050" name="Group 7">
              <a:extLst>
                <a:ext uri="{FF2B5EF4-FFF2-40B4-BE49-F238E27FC236}">
                  <a16:creationId xmlns:a16="http://schemas.microsoft.com/office/drawing/2014/main" id="{94F61C9F-44DF-2947-8B29-1FB382769783}"/>
                </a:ext>
              </a:extLst>
            </p:cNvPr>
            <p:cNvGrpSpPr>
              <a:grpSpLocks/>
            </p:cNvGrpSpPr>
            <p:nvPr/>
          </p:nvGrpSpPr>
          <p:grpSpPr bwMode="auto">
            <a:xfrm>
              <a:off x="1536" y="3264"/>
              <a:ext cx="2032" cy="960"/>
              <a:chOff x="1536" y="3264"/>
              <a:chExt cx="2032" cy="960"/>
            </a:xfrm>
          </p:grpSpPr>
          <p:grpSp>
            <p:nvGrpSpPr>
              <p:cNvPr id="44052" name="Group 8">
                <a:extLst>
                  <a:ext uri="{FF2B5EF4-FFF2-40B4-BE49-F238E27FC236}">
                    <a16:creationId xmlns:a16="http://schemas.microsoft.com/office/drawing/2014/main" id="{C2B53AB4-3695-6142-BEAF-9CE53663E6EC}"/>
                  </a:ext>
                </a:extLst>
              </p:cNvPr>
              <p:cNvGrpSpPr>
                <a:grpSpLocks/>
              </p:cNvGrpSpPr>
              <p:nvPr/>
            </p:nvGrpSpPr>
            <p:grpSpPr bwMode="auto">
              <a:xfrm>
                <a:off x="1536" y="3264"/>
                <a:ext cx="960" cy="960"/>
                <a:chOff x="1200" y="3216"/>
                <a:chExt cx="960" cy="960"/>
              </a:xfrm>
            </p:grpSpPr>
            <p:sp>
              <p:nvSpPr>
                <p:cNvPr id="44057" name="Oval 9">
                  <a:extLst>
                    <a:ext uri="{FF2B5EF4-FFF2-40B4-BE49-F238E27FC236}">
                      <a16:creationId xmlns:a16="http://schemas.microsoft.com/office/drawing/2014/main" id="{AED89D5F-F2F3-D84D-8BC1-6D99AEB48E8A}"/>
                    </a:ext>
                  </a:extLst>
                </p:cNvPr>
                <p:cNvSpPr>
                  <a:spLocks noChangeArrowheads="1"/>
                </p:cNvSpPr>
                <p:nvPr/>
              </p:nvSpPr>
              <p:spPr bwMode="auto">
                <a:xfrm>
                  <a:off x="1200" y="3216"/>
                  <a:ext cx="960" cy="960"/>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058" name="Freeform 10">
                  <a:extLst>
                    <a:ext uri="{FF2B5EF4-FFF2-40B4-BE49-F238E27FC236}">
                      <a16:creationId xmlns:a16="http://schemas.microsoft.com/office/drawing/2014/main" id="{3DC53B2B-E269-1A4C-96CE-6A5F899CB23D}"/>
                    </a:ext>
                  </a:extLst>
                </p:cNvPr>
                <p:cNvSpPr>
                  <a:spLocks/>
                </p:cNvSpPr>
                <p:nvPr/>
              </p:nvSpPr>
              <p:spPr bwMode="auto">
                <a:xfrm flipV="1">
                  <a:off x="1453" y="3648"/>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059" name="Freeform 11">
                  <a:extLst>
                    <a:ext uri="{FF2B5EF4-FFF2-40B4-BE49-F238E27FC236}">
                      <a16:creationId xmlns:a16="http://schemas.microsoft.com/office/drawing/2014/main" id="{AE522A60-1119-F041-A42A-558FBC49B964}"/>
                    </a:ext>
                  </a:extLst>
                </p:cNvPr>
                <p:cNvSpPr>
                  <a:spLocks/>
                </p:cNvSpPr>
                <p:nvPr/>
              </p:nvSpPr>
              <p:spPr bwMode="auto">
                <a:xfrm>
                  <a:off x="1732" y="3456"/>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44053" name="Group 12">
                <a:extLst>
                  <a:ext uri="{FF2B5EF4-FFF2-40B4-BE49-F238E27FC236}">
                    <a16:creationId xmlns:a16="http://schemas.microsoft.com/office/drawing/2014/main" id="{ABED7932-7D21-4C41-92E3-CF2F02810FE5}"/>
                  </a:ext>
                </a:extLst>
              </p:cNvPr>
              <p:cNvGrpSpPr>
                <a:grpSpLocks/>
              </p:cNvGrpSpPr>
              <p:nvPr/>
            </p:nvGrpSpPr>
            <p:grpSpPr bwMode="auto">
              <a:xfrm>
                <a:off x="2608" y="3264"/>
                <a:ext cx="960" cy="960"/>
                <a:chOff x="2208" y="3216"/>
                <a:chExt cx="960" cy="960"/>
              </a:xfrm>
            </p:grpSpPr>
            <p:sp>
              <p:nvSpPr>
                <p:cNvPr id="44054" name="Oval 13">
                  <a:extLst>
                    <a:ext uri="{FF2B5EF4-FFF2-40B4-BE49-F238E27FC236}">
                      <a16:creationId xmlns:a16="http://schemas.microsoft.com/office/drawing/2014/main" id="{574813C2-8FC9-2F47-8E0A-B801AB932F1C}"/>
                    </a:ext>
                  </a:extLst>
                </p:cNvPr>
                <p:cNvSpPr>
                  <a:spLocks noChangeArrowheads="1"/>
                </p:cNvSpPr>
                <p:nvPr/>
              </p:nvSpPr>
              <p:spPr bwMode="auto">
                <a:xfrm>
                  <a:off x="2208" y="3216"/>
                  <a:ext cx="960" cy="960"/>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055" name="Freeform 14">
                  <a:extLst>
                    <a:ext uri="{FF2B5EF4-FFF2-40B4-BE49-F238E27FC236}">
                      <a16:creationId xmlns:a16="http://schemas.microsoft.com/office/drawing/2014/main" id="{A228BD6C-C1B7-CA42-8A12-D6B4C8825E3D}"/>
                    </a:ext>
                  </a:extLst>
                </p:cNvPr>
                <p:cNvSpPr>
                  <a:spLocks/>
                </p:cNvSpPr>
                <p:nvPr/>
              </p:nvSpPr>
              <p:spPr bwMode="auto">
                <a:xfrm flipH="1">
                  <a:off x="2692" y="3408"/>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4056" name="Freeform 15">
                  <a:extLst>
                    <a:ext uri="{FF2B5EF4-FFF2-40B4-BE49-F238E27FC236}">
                      <a16:creationId xmlns:a16="http://schemas.microsoft.com/office/drawing/2014/main" id="{3C46B403-6659-C142-8BE7-98B8A670EB59}"/>
                    </a:ext>
                  </a:extLst>
                </p:cNvPr>
                <p:cNvSpPr>
                  <a:spLocks/>
                </p:cNvSpPr>
                <p:nvPr/>
              </p:nvSpPr>
              <p:spPr bwMode="auto">
                <a:xfrm flipH="1" flipV="1">
                  <a:off x="2413" y="3600"/>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44051" name="Rectangle 68">
              <a:extLst>
                <a:ext uri="{FF2B5EF4-FFF2-40B4-BE49-F238E27FC236}">
                  <a16:creationId xmlns:a16="http://schemas.microsoft.com/office/drawing/2014/main" id="{6AFE7D9E-3214-E548-ABDD-2F2ACE904724}"/>
                </a:ext>
              </a:extLst>
            </p:cNvPr>
            <p:cNvSpPr>
              <a:spLocks noChangeArrowheads="1"/>
            </p:cNvSpPr>
            <p:nvPr/>
          </p:nvSpPr>
          <p:spPr bwMode="auto">
            <a:xfrm>
              <a:off x="3121" y="4051"/>
              <a:ext cx="10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tx2"/>
                  </a:solidFill>
                </a:rPr>
                <a:t>telophase 2</a:t>
              </a:r>
              <a:endParaRPr lang="en-US" altLang="en-US" sz="2600" b="1">
                <a:solidFill>
                  <a:schemeClr val="tx2"/>
                </a:solidFill>
              </a:endParaRPr>
            </a:p>
          </p:txBody>
        </p:sp>
      </p:grpSp>
      <p:sp>
        <p:nvSpPr>
          <p:cNvPr id="44042" name="Rectangle 70">
            <a:extLst>
              <a:ext uri="{FF2B5EF4-FFF2-40B4-BE49-F238E27FC236}">
                <a16:creationId xmlns:a16="http://schemas.microsoft.com/office/drawing/2014/main" id="{BCDB4896-50DD-A04F-BAD3-A31DFD52FCBC}"/>
              </a:ext>
            </a:extLst>
          </p:cNvPr>
          <p:cNvSpPr>
            <a:spLocks noChangeArrowheads="1"/>
          </p:cNvSpPr>
          <p:nvPr/>
        </p:nvSpPr>
        <p:spPr bwMode="auto">
          <a:xfrm>
            <a:off x="4976813" y="3352800"/>
            <a:ext cx="1674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tx2"/>
                </a:solidFill>
              </a:rPr>
              <a:t>prophase 2</a:t>
            </a:r>
            <a:endParaRPr lang="en-US" altLang="en-US" sz="2600" b="1">
              <a:solidFill>
                <a:schemeClr val="tx2"/>
              </a:solidFill>
            </a:endParaRPr>
          </a:p>
        </p:txBody>
      </p:sp>
      <p:sp>
        <p:nvSpPr>
          <p:cNvPr id="44043" name="AutoShape 71">
            <a:extLst>
              <a:ext uri="{FF2B5EF4-FFF2-40B4-BE49-F238E27FC236}">
                <a16:creationId xmlns:a16="http://schemas.microsoft.com/office/drawing/2014/main" id="{4A48053F-57B5-4743-87B5-02660BD5A530}"/>
              </a:ext>
            </a:extLst>
          </p:cNvPr>
          <p:cNvSpPr>
            <a:spLocks noChangeArrowheads="1"/>
          </p:cNvSpPr>
          <p:nvPr/>
        </p:nvSpPr>
        <p:spPr bwMode="auto">
          <a:xfrm>
            <a:off x="7519988" y="1835150"/>
            <a:ext cx="938212" cy="8128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CC0000"/>
                </a:solidFill>
              </a:rPr>
              <a:t>1n</a:t>
            </a:r>
            <a:r>
              <a:rPr lang="en-US" altLang="en-US" sz="1600" b="1">
                <a:solidFill>
                  <a:srgbClr val="0F116A"/>
                </a:solidFill>
              </a:rPr>
              <a:t> = </a:t>
            </a:r>
            <a:r>
              <a:rPr lang="en-US" altLang="en-US" sz="1600" b="1">
                <a:solidFill>
                  <a:srgbClr val="CC0000"/>
                </a:solidFill>
              </a:rPr>
              <a:t>2</a:t>
            </a:r>
            <a:endParaRPr lang="en-US" altLang="en-US" sz="1600" b="1">
              <a:solidFill>
                <a:srgbClr val="0F116A"/>
              </a:solidFill>
            </a:endParaRPr>
          </a:p>
          <a:p>
            <a:pPr algn="ctr"/>
            <a:r>
              <a:rPr lang="en-US" altLang="en-US" sz="1600" b="1">
                <a:solidFill>
                  <a:srgbClr val="0F116A"/>
                </a:solidFill>
              </a:rPr>
              <a:t>double</a:t>
            </a:r>
          </a:p>
          <a:p>
            <a:pPr algn="ctr"/>
            <a:r>
              <a:rPr lang="en-US" altLang="en-US" sz="1600" b="1">
                <a:solidFill>
                  <a:srgbClr val="0F116A"/>
                </a:solidFill>
              </a:rPr>
              <a:t>stranded</a:t>
            </a:r>
          </a:p>
        </p:txBody>
      </p:sp>
      <p:sp>
        <p:nvSpPr>
          <p:cNvPr id="412675" name="Rectangle 3" descr="Rectangle: Click to edit Master text styles&#10;Second level&#10;Third level&#10;Fourth level&#10;Fifth level">
            <a:extLst>
              <a:ext uri="{FF2B5EF4-FFF2-40B4-BE49-F238E27FC236}">
                <a16:creationId xmlns:a16="http://schemas.microsoft.com/office/drawing/2014/main" id="{DC2B3475-6246-2642-BE9E-5006B923A093}"/>
              </a:ext>
            </a:extLst>
          </p:cNvPr>
          <p:cNvSpPr>
            <a:spLocks noGrp="1" noChangeArrowheads="1"/>
          </p:cNvSpPr>
          <p:nvPr>
            <p:ph type="body" idx="1"/>
          </p:nvPr>
        </p:nvSpPr>
        <p:spPr>
          <a:xfrm>
            <a:off x="609600" y="1371600"/>
            <a:ext cx="6319838" cy="1752600"/>
          </a:xfrm>
        </p:spPr>
        <p:txBody>
          <a:bodyPr/>
          <a:lstStyle/>
          <a:p>
            <a:pPr eaLnBrk="1" hangingPunct="1"/>
            <a:r>
              <a:rPr lang="en-US" altLang="en-US" dirty="0">
                <a:solidFill>
                  <a:srgbClr val="CC0000"/>
                </a:solidFill>
              </a:rPr>
              <a:t>2nd division</a:t>
            </a:r>
            <a:r>
              <a:rPr lang="en-US" altLang="en-US" dirty="0"/>
              <a:t> of meiosis separates</a:t>
            </a:r>
            <a:r>
              <a:rPr lang="en-US" altLang="en-US" dirty="0">
                <a:solidFill>
                  <a:schemeClr val="tx2"/>
                </a:solidFill>
              </a:rPr>
              <a:t> </a:t>
            </a:r>
            <a:r>
              <a:rPr lang="en-US" altLang="en-US" u="sng" dirty="0">
                <a:solidFill>
                  <a:srgbClr val="CC0000"/>
                </a:solidFill>
              </a:rPr>
              <a:t>sister</a:t>
            </a:r>
            <a:br>
              <a:rPr lang="en-US" altLang="en-US" u="sng" dirty="0">
                <a:solidFill>
                  <a:srgbClr val="CC0000"/>
                </a:solidFill>
              </a:rPr>
            </a:br>
            <a:r>
              <a:rPr lang="en-US" altLang="en-US" u="sng" dirty="0">
                <a:solidFill>
                  <a:srgbClr val="CC0000"/>
                </a:solidFill>
              </a:rPr>
              <a:t>chromatids</a:t>
            </a:r>
            <a:endParaRPr lang="en-US" altLang="en-US" dirty="0"/>
          </a:p>
        </p:txBody>
      </p:sp>
      <p:sp>
        <p:nvSpPr>
          <p:cNvPr id="412752" name="AutoShape 80">
            <a:extLst>
              <a:ext uri="{FF2B5EF4-FFF2-40B4-BE49-F238E27FC236}">
                <a16:creationId xmlns:a16="http://schemas.microsoft.com/office/drawing/2014/main" id="{54B43651-4CFE-414B-A2EA-07678ACD7DDD}"/>
              </a:ext>
            </a:extLst>
          </p:cNvPr>
          <p:cNvSpPr>
            <a:spLocks noChangeArrowheads="1"/>
          </p:cNvSpPr>
          <p:nvPr/>
        </p:nvSpPr>
        <p:spPr bwMode="auto">
          <a:xfrm flipH="1">
            <a:off x="114300" y="3635375"/>
            <a:ext cx="1933575" cy="1184275"/>
          </a:xfrm>
          <a:prstGeom prst="wedgeEllipseCallout">
            <a:avLst>
              <a:gd name="adj1" fmla="val -250"/>
              <a:gd name="adj2" fmla="val 117824"/>
            </a:avLst>
          </a:prstGeom>
          <a:solidFill>
            <a:srgbClr val="FFEA18"/>
          </a:solidFill>
          <a:ln w="38100">
            <a:solidFill>
              <a:srgbClr val="CC0000"/>
            </a:solidFill>
            <a:miter lim="800000"/>
            <a:headEnd/>
            <a:tailEnd/>
          </a:ln>
        </p:spPr>
        <p:txBody>
          <a:bodyPr wrap="none" lIns="0" tIns="0" rIns="0" bIns="0"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F116A"/>
                </a:solidFill>
                <a:latin typeface="Comic Sans MS" panose="030F0902030302020204" pitchFamily="66" charset="0"/>
              </a:rPr>
              <a:t>What does</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this division</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look like?</a:t>
            </a:r>
            <a:endParaRPr lang="en-US" altLang="en-US" sz="1600" b="1">
              <a:solidFill>
                <a:srgbClr val="0F116A"/>
              </a:solidFill>
              <a:latin typeface="Comic Sans MS" panose="030F0902030302020204" pitchFamily="66" charset="0"/>
            </a:endParaRPr>
          </a:p>
        </p:txBody>
      </p:sp>
      <p:grpSp>
        <p:nvGrpSpPr>
          <p:cNvPr id="29" name="Group 81">
            <a:extLst>
              <a:ext uri="{FF2B5EF4-FFF2-40B4-BE49-F238E27FC236}">
                <a16:creationId xmlns:a16="http://schemas.microsoft.com/office/drawing/2014/main" id="{5331A798-BA9C-E549-9C85-1BB6FF805F53}"/>
              </a:ext>
            </a:extLst>
          </p:cNvPr>
          <p:cNvGrpSpPr>
            <a:grpSpLocks/>
          </p:cNvGrpSpPr>
          <p:nvPr/>
        </p:nvGrpSpPr>
        <p:grpSpPr bwMode="auto">
          <a:xfrm>
            <a:off x="5338763" y="5541963"/>
            <a:ext cx="757237" cy="793750"/>
            <a:chOff x="4464" y="1792"/>
            <a:chExt cx="1104" cy="1158"/>
          </a:xfrm>
        </p:grpSpPr>
        <p:sp>
          <p:nvSpPr>
            <p:cNvPr id="44047" name="Oval 82">
              <a:extLst>
                <a:ext uri="{FF2B5EF4-FFF2-40B4-BE49-F238E27FC236}">
                  <a16:creationId xmlns:a16="http://schemas.microsoft.com/office/drawing/2014/main" id="{FB00DE16-08F5-C342-A551-CC6F7C7E77EF}"/>
                </a:ext>
              </a:extLst>
            </p:cNvPr>
            <p:cNvSpPr>
              <a:spLocks noChangeArrowheads="1"/>
            </p:cNvSpPr>
            <p:nvPr/>
          </p:nvSpPr>
          <p:spPr bwMode="auto">
            <a:xfrm>
              <a:off x="4464" y="1824"/>
              <a:ext cx="1104" cy="1104"/>
            </a:xfrm>
            <a:prstGeom prst="ellipse">
              <a:avLst/>
            </a:prstGeom>
            <a:solidFill>
              <a:srgbClr val="FFEA18">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4048" name="Rectangle 83">
              <a:extLst>
                <a:ext uri="{FF2B5EF4-FFF2-40B4-BE49-F238E27FC236}">
                  <a16:creationId xmlns:a16="http://schemas.microsoft.com/office/drawing/2014/main" id="{05E6F8E0-3B39-AB42-84D8-53044F449032}"/>
                </a:ext>
              </a:extLst>
            </p:cNvPr>
            <p:cNvSpPr>
              <a:spLocks noChangeArrowheads="1"/>
            </p:cNvSpPr>
            <p:nvPr/>
          </p:nvSpPr>
          <p:spPr bwMode="auto">
            <a:xfrm>
              <a:off x="4716" y="1792"/>
              <a:ext cx="597"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4600" b="1">
                  <a:solidFill>
                    <a:schemeClr val="tx2"/>
                  </a:solidFill>
                </a:rPr>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 calcmode="lin" valueType="num">
                                      <p:cBhvr additive="base">
                                        <p:cTn id="7" dur="500" fill="hold"/>
                                        <p:tgtEl>
                                          <p:spTgt spid="412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2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par>
                          <p:cTn id="19" fill="hold" nodeType="afterGroup">
                            <p:stCondLst>
                              <p:cond delay="500"/>
                            </p:stCondLst>
                            <p:childTnLst>
                              <p:par>
                                <p:cTn id="20" presetID="22" presetClass="entr" presetSubtype="1"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1" nodeType="clickEffect">
                                  <p:stCondLst>
                                    <p:cond delay="0"/>
                                  </p:stCondLst>
                                  <p:childTnLst>
                                    <p:set>
                                      <p:cBhvr>
                                        <p:cTn id="26" dur="1" fill="hold">
                                          <p:stCondLst>
                                            <p:cond delay="0"/>
                                          </p:stCondLst>
                                        </p:cTn>
                                        <p:tgtEl>
                                          <p:spTgt spid="412675">
                                            <p:txEl>
                                              <p:pRg st="0" end="0"/>
                                            </p:txEl>
                                          </p:spTgt>
                                        </p:tgtEl>
                                        <p:attrNameLst>
                                          <p:attrName>style.visibility</p:attrName>
                                        </p:attrNameLst>
                                      </p:cBhvr>
                                      <p:to>
                                        <p:strVal val="visible"/>
                                      </p:to>
                                    </p:set>
                                    <p:anim calcmode="lin" valueType="num">
                                      <p:cBhvr additive="base">
                                        <p:cTn id="27" dur="500" fill="hold"/>
                                        <p:tgtEl>
                                          <p:spTgt spid="412675">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12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String"/>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412751"/>
                                        </p:tgtEl>
                                        <p:attrNameLst>
                                          <p:attrName>style.visibility</p:attrName>
                                        </p:attrNameLst>
                                      </p:cBhvr>
                                      <p:to>
                                        <p:strVal val="visible"/>
                                      </p:to>
                                    </p:se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412752"/>
                                        </p:tgtEl>
                                        <p:attrNameLst>
                                          <p:attrName>style.visibility</p:attrName>
                                        </p:attrNameLst>
                                      </p:cBhvr>
                                      <p:to>
                                        <p:strVal val="visible"/>
                                      </p:to>
                                    </p:set>
                                    <p:animEffect transition="in" filter="wipe(down)">
                                      <p:cBhvr>
                                        <p:cTn id="36" dur="500"/>
                                        <p:tgtEl>
                                          <p:spTgt spid="412752"/>
                                        </p:tgtEl>
                                      </p:cBhvr>
                                    </p:animEffect>
                                  </p:childTnLst>
                                  <p:subTnLst>
                                    <p:audio>
                                      <p:cMediaNode>
                                        <p:cTn display="0" masterRel="sameClick">
                                          <p:stCondLst>
                                            <p:cond evt="begin" delay="0">
                                              <p:tn val="34"/>
                                            </p:cond>
                                          </p:stCondLst>
                                          <p:endCondLst>
                                            <p:cond evt="onStopAudio" delay="0">
                                              <p:tgtEl>
                                                <p:sldTgt/>
                                              </p:tgtEl>
                                            </p:cond>
                                          </p:endCondLst>
                                        </p:cTn>
                                        <p:tgtEl>
                                          <p:sndTgt r:embed="rId5" name="Quack"/>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32"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out)">
                                      <p:cBhvr>
                                        <p:cTn id="41" dur="2000"/>
                                        <p:tgtEl>
                                          <p:spTgt spid="29"/>
                                        </p:tgtEl>
                                      </p:cBhvr>
                                    </p:animEffect>
                                  </p:childTnLst>
                                  <p:subTnLst>
                                    <p:audio>
                                      <p:cMediaNode>
                                        <p:cTn display="0" masterRel="sameClick">
                                          <p:stCondLst>
                                            <p:cond evt="begin" delay="0">
                                              <p:tn val="39"/>
                                            </p:cond>
                                          </p:stCondLst>
                                          <p:endCondLst>
                                            <p:cond evt="onStopAudio" delay="0">
                                              <p:tgtEl>
                                                <p:sldTgt/>
                                              </p:tgtEl>
                                            </p:cond>
                                          </p:endCondLst>
                                        </p:cTn>
                                        <p:tgtEl>
                                          <p:sndTgt r:embed="rId6" name="Vibro Up"/>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subTnLst>
                                    <p:audio>
                                      <p:cMediaNode>
                                        <p:cTn display="0" masterRel="sameClick">
                                          <p:stCondLst>
                                            <p:cond evt="begin" delay="0">
                                              <p:tn val="44"/>
                                            </p:cond>
                                          </p:stCondLst>
                                          <p:endCondLst>
                                            <p:cond evt="onStopAudio" delay="0">
                                              <p:tgtEl>
                                                <p:sldTgt/>
                                              </p:tgtEl>
                                            </p:cond>
                                          </p:endCondLst>
                                        </p:cTn>
                                        <p:tgtEl>
                                          <p:sndTgt r:embed="rId7"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autoUpdateAnimBg="0"/>
      <p:bldP spid="412675" grpId="1" build="p"/>
      <p:bldP spid="41275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F330D97-F9FA-674B-95D7-E46D2FDCFF93}"/>
              </a:ext>
            </a:extLst>
          </p:cNvPr>
          <p:cNvSpPr>
            <a:spLocks noGrp="1" noChangeArrowheads="1"/>
          </p:cNvSpPr>
          <p:nvPr>
            <p:ph type="title"/>
          </p:nvPr>
        </p:nvSpPr>
        <p:spPr/>
        <p:txBody>
          <a:bodyPr/>
          <a:lstStyle/>
          <a:p>
            <a:pPr eaLnBrk="1" hangingPunct="1"/>
            <a:r>
              <a:rPr lang="en-US" altLang="en-US"/>
              <a:t>Steps of meiosis</a:t>
            </a:r>
          </a:p>
        </p:txBody>
      </p:sp>
      <p:sp>
        <p:nvSpPr>
          <p:cNvPr id="406531" name="Rectangle 3" descr="Rectangle: Click to edit Master text styles&#10;Second level&#10;Third level&#10;Fourth level&#10;Fifth level">
            <a:extLst>
              <a:ext uri="{FF2B5EF4-FFF2-40B4-BE49-F238E27FC236}">
                <a16:creationId xmlns:a16="http://schemas.microsoft.com/office/drawing/2014/main" id="{895DD3C8-1544-9A4E-BC28-CC6F0F21A4D9}"/>
              </a:ext>
            </a:extLst>
          </p:cNvPr>
          <p:cNvSpPr>
            <a:spLocks noGrp="1" noChangeArrowheads="1"/>
          </p:cNvSpPr>
          <p:nvPr>
            <p:ph type="body" idx="1"/>
          </p:nvPr>
        </p:nvSpPr>
        <p:spPr>
          <a:xfrm>
            <a:off x="838200" y="1371600"/>
            <a:ext cx="3549650" cy="5340350"/>
          </a:xfrm>
        </p:spPr>
        <p:txBody>
          <a:bodyPr/>
          <a:lstStyle/>
          <a:p>
            <a:pPr eaLnBrk="1" hangingPunct="1">
              <a:lnSpc>
                <a:spcPct val="90000"/>
              </a:lnSpc>
            </a:pPr>
            <a:r>
              <a:rPr lang="en-US" altLang="en-US" dirty="0"/>
              <a:t>Meiosis 1</a:t>
            </a:r>
          </a:p>
          <a:p>
            <a:pPr lvl="1" eaLnBrk="1" hangingPunct="1">
              <a:lnSpc>
                <a:spcPct val="90000"/>
              </a:lnSpc>
            </a:pPr>
            <a:r>
              <a:rPr lang="en-US" altLang="en-US" dirty="0">
                <a:ea typeface="ＭＳ Ｐゴシック" panose="020B0600070205080204" pitchFamily="34" charset="-128"/>
              </a:rPr>
              <a:t>interphase</a:t>
            </a:r>
          </a:p>
          <a:p>
            <a:pPr lvl="1" eaLnBrk="1" hangingPunct="1">
              <a:lnSpc>
                <a:spcPct val="90000"/>
              </a:lnSpc>
            </a:pPr>
            <a:r>
              <a:rPr lang="en-US" altLang="en-US" dirty="0">
                <a:ea typeface="ＭＳ Ｐゴシック" panose="020B0600070205080204" pitchFamily="34" charset="-128"/>
              </a:rPr>
              <a:t>prophase 1</a:t>
            </a:r>
          </a:p>
          <a:p>
            <a:pPr lvl="1" eaLnBrk="1" hangingPunct="1">
              <a:lnSpc>
                <a:spcPct val="90000"/>
              </a:lnSpc>
            </a:pPr>
            <a:r>
              <a:rPr lang="en-US" altLang="en-US" dirty="0">
                <a:ea typeface="ＭＳ Ｐゴシック" panose="020B0600070205080204" pitchFamily="34" charset="-128"/>
              </a:rPr>
              <a:t>metaphase 1</a:t>
            </a:r>
          </a:p>
          <a:p>
            <a:pPr lvl="1" eaLnBrk="1" hangingPunct="1">
              <a:lnSpc>
                <a:spcPct val="90000"/>
              </a:lnSpc>
            </a:pPr>
            <a:r>
              <a:rPr lang="en-US" altLang="en-US" dirty="0">
                <a:ea typeface="ＭＳ Ｐゴシック" panose="020B0600070205080204" pitchFamily="34" charset="-128"/>
              </a:rPr>
              <a:t>anaphase 1</a:t>
            </a:r>
          </a:p>
          <a:p>
            <a:pPr lvl="1" eaLnBrk="1" hangingPunct="1">
              <a:lnSpc>
                <a:spcPct val="90000"/>
              </a:lnSpc>
            </a:pPr>
            <a:r>
              <a:rPr lang="en-US" altLang="en-US" dirty="0">
                <a:ea typeface="ＭＳ Ｐゴシック" panose="020B0600070205080204" pitchFamily="34" charset="-128"/>
              </a:rPr>
              <a:t>telophase 1</a:t>
            </a:r>
          </a:p>
          <a:p>
            <a:pPr eaLnBrk="1" hangingPunct="1">
              <a:lnSpc>
                <a:spcPct val="90000"/>
              </a:lnSpc>
            </a:pPr>
            <a:r>
              <a:rPr lang="en-US" altLang="en-US" dirty="0"/>
              <a:t>Meiosis 2</a:t>
            </a:r>
          </a:p>
          <a:p>
            <a:pPr lvl="1" eaLnBrk="1" hangingPunct="1">
              <a:lnSpc>
                <a:spcPct val="90000"/>
              </a:lnSpc>
            </a:pPr>
            <a:r>
              <a:rPr lang="en-US" altLang="en-US" dirty="0">
                <a:ea typeface="ＭＳ Ｐゴシック" panose="020B0600070205080204" pitchFamily="34" charset="-128"/>
              </a:rPr>
              <a:t>prophase 2</a:t>
            </a:r>
          </a:p>
          <a:p>
            <a:pPr lvl="1" eaLnBrk="1" hangingPunct="1">
              <a:lnSpc>
                <a:spcPct val="90000"/>
              </a:lnSpc>
            </a:pPr>
            <a:r>
              <a:rPr lang="en-US" altLang="en-US" dirty="0">
                <a:ea typeface="ＭＳ Ｐゴシック" panose="020B0600070205080204" pitchFamily="34" charset="-128"/>
              </a:rPr>
              <a:t>metaphase 2</a:t>
            </a:r>
          </a:p>
          <a:p>
            <a:pPr lvl="1" eaLnBrk="1" hangingPunct="1">
              <a:lnSpc>
                <a:spcPct val="90000"/>
              </a:lnSpc>
            </a:pPr>
            <a:r>
              <a:rPr lang="en-US" altLang="en-US" dirty="0">
                <a:ea typeface="ＭＳ Ｐゴシック" panose="020B0600070205080204" pitchFamily="34" charset="-128"/>
              </a:rPr>
              <a:t>anaphase 2</a:t>
            </a:r>
          </a:p>
          <a:p>
            <a:pPr lvl="1" eaLnBrk="1" hangingPunct="1">
              <a:lnSpc>
                <a:spcPct val="90000"/>
              </a:lnSpc>
            </a:pPr>
            <a:r>
              <a:rPr lang="en-US" altLang="en-US" dirty="0">
                <a:ea typeface="ＭＳ Ｐゴシック" panose="020B0600070205080204" pitchFamily="34" charset="-128"/>
              </a:rPr>
              <a:t>telophase 2</a:t>
            </a:r>
            <a:endParaRPr lang="en-US" altLang="en-US" sz="2400" dirty="0">
              <a:ea typeface="ＭＳ Ｐゴシック" panose="020B0600070205080204" pitchFamily="34" charset="-128"/>
            </a:endParaRPr>
          </a:p>
        </p:txBody>
      </p:sp>
      <p:sp>
        <p:nvSpPr>
          <p:cNvPr id="406532" name="AutoShape 4">
            <a:extLst>
              <a:ext uri="{FF2B5EF4-FFF2-40B4-BE49-F238E27FC236}">
                <a16:creationId xmlns:a16="http://schemas.microsoft.com/office/drawing/2014/main" id="{8AE18FDE-D790-374C-B90F-307AC3767793}"/>
              </a:ext>
            </a:extLst>
          </p:cNvPr>
          <p:cNvSpPr>
            <a:spLocks noChangeArrowheads="1"/>
          </p:cNvSpPr>
          <p:nvPr/>
        </p:nvSpPr>
        <p:spPr bwMode="auto">
          <a:xfrm>
            <a:off x="4357688" y="4251325"/>
            <a:ext cx="3551237" cy="245745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4572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0F116A"/>
              </a:buClr>
              <a:buSzPct val="120000"/>
              <a:buFont typeface="Wingdings" pitchFamily="2" charset="2"/>
              <a:buNone/>
            </a:pPr>
            <a:r>
              <a:rPr lang="en-US" altLang="en-US" sz="2600" b="1" dirty="0">
                <a:solidFill>
                  <a:srgbClr val="CC0000"/>
                </a:solidFill>
              </a:rPr>
              <a:t>2nd division</a:t>
            </a:r>
            <a:r>
              <a:rPr lang="en-US" altLang="en-US" sz="2600" b="1" dirty="0">
                <a:solidFill>
                  <a:srgbClr val="0F116A"/>
                </a:solidFill>
              </a:rPr>
              <a:t> of meiosis separates</a:t>
            </a:r>
            <a:r>
              <a:rPr lang="en-US" altLang="en-US" sz="2600" b="1" u="sng" dirty="0">
                <a:solidFill>
                  <a:srgbClr val="0F116A"/>
                </a:solidFill>
              </a:rPr>
              <a:t> </a:t>
            </a:r>
            <a:r>
              <a:rPr lang="en-US" altLang="en-US" sz="2600" b="1" u="sng" dirty="0">
                <a:solidFill>
                  <a:srgbClr val="CC0000"/>
                </a:solidFill>
              </a:rPr>
              <a:t>sister chromatids</a:t>
            </a:r>
            <a:endParaRPr lang="en-US" altLang="en-US" sz="2600" b="1" dirty="0">
              <a:solidFill>
                <a:srgbClr val="0F116A"/>
              </a:solidFill>
            </a:endParaRPr>
          </a:p>
          <a:p>
            <a:pPr eaLnBrk="1" hangingPunct="1">
              <a:spcBef>
                <a:spcPct val="20000"/>
              </a:spcBef>
              <a:buClr>
                <a:srgbClr val="0F116A"/>
              </a:buClr>
              <a:buSzPct val="120000"/>
              <a:buFont typeface="Wingdings" pitchFamily="2" charset="2"/>
              <a:buNone/>
            </a:pPr>
            <a:r>
              <a:rPr lang="en-US" altLang="en-US" sz="2600" b="1" dirty="0">
                <a:solidFill>
                  <a:srgbClr val="0F116A"/>
                </a:solidFill>
              </a:rPr>
              <a:t>(1n </a:t>
            </a:r>
            <a:r>
              <a:rPr lang="en-US" altLang="en-US" sz="3000" b="1" dirty="0">
                <a:solidFill>
                  <a:srgbClr val="0F116A"/>
                </a:solidFill>
                <a:sym typeface="Symbol" pitchFamily="2" charset="2"/>
              </a:rPr>
              <a:t></a:t>
            </a:r>
            <a:r>
              <a:rPr lang="en-US" altLang="en-US" sz="2600" b="1" dirty="0">
                <a:solidFill>
                  <a:srgbClr val="0F116A"/>
                </a:solidFill>
              </a:rPr>
              <a:t> 1n)</a:t>
            </a:r>
          </a:p>
          <a:p>
            <a:pPr eaLnBrk="1" hangingPunct="1">
              <a:spcBef>
                <a:spcPct val="20000"/>
              </a:spcBef>
              <a:buClr>
                <a:srgbClr val="0F116A"/>
              </a:buClr>
              <a:buSzPct val="120000"/>
              <a:buFont typeface="Wingdings" pitchFamily="2" charset="2"/>
              <a:buNone/>
            </a:pPr>
            <a:r>
              <a:rPr lang="en-US" altLang="en-US" sz="2600" b="1" dirty="0">
                <a:solidFill>
                  <a:srgbClr val="0F116A"/>
                </a:solidFill>
              </a:rPr>
              <a:t>* just like mitosis *</a:t>
            </a:r>
          </a:p>
        </p:txBody>
      </p:sp>
      <p:sp>
        <p:nvSpPr>
          <p:cNvPr id="406533" name="AutoShape 5">
            <a:extLst>
              <a:ext uri="{FF2B5EF4-FFF2-40B4-BE49-F238E27FC236}">
                <a16:creationId xmlns:a16="http://schemas.microsoft.com/office/drawing/2014/main" id="{6FA20E12-BCA9-3047-9F03-92B20EC101ED}"/>
              </a:ext>
            </a:extLst>
          </p:cNvPr>
          <p:cNvSpPr>
            <a:spLocks noChangeArrowheads="1"/>
          </p:cNvSpPr>
          <p:nvPr/>
        </p:nvSpPr>
        <p:spPr bwMode="auto">
          <a:xfrm>
            <a:off x="4357688" y="1430338"/>
            <a:ext cx="3535362" cy="245745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4572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0F116A"/>
              </a:buClr>
              <a:buSzPct val="120000"/>
              <a:buFont typeface="Wingdings" pitchFamily="2" charset="2"/>
              <a:buNone/>
            </a:pPr>
            <a:r>
              <a:rPr lang="en-US" altLang="en-US" sz="2600" b="1" dirty="0">
                <a:solidFill>
                  <a:srgbClr val="CC0000"/>
                </a:solidFill>
              </a:rPr>
              <a:t>1st division</a:t>
            </a:r>
            <a:r>
              <a:rPr lang="en-US" altLang="en-US" sz="2600" b="1" dirty="0">
                <a:solidFill>
                  <a:srgbClr val="0F116A"/>
                </a:solidFill>
              </a:rPr>
              <a:t> of </a:t>
            </a:r>
            <a:br>
              <a:rPr lang="en-US" altLang="en-US" sz="2600" b="1" dirty="0">
                <a:solidFill>
                  <a:srgbClr val="0F116A"/>
                </a:solidFill>
              </a:rPr>
            </a:br>
            <a:r>
              <a:rPr lang="en-US" altLang="en-US" sz="2600" b="1" dirty="0">
                <a:solidFill>
                  <a:srgbClr val="0F116A"/>
                </a:solidFill>
              </a:rPr>
              <a:t>meiosis separates</a:t>
            </a:r>
            <a:r>
              <a:rPr lang="en-US" altLang="en-US" sz="2600" b="1" u="sng" dirty="0">
                <a:solidFill>
                  <a:srgbClr val="0F116A"/>
                </a:solidFill>
              </a:rPr>
              <a:t> </a:t>
            </a:r>
            <a:r>
              <a:rPr lang="en-US" altLang="en-US" sz="2600" b="1" u="sng" dirty="0">
                <a:solidFill>
                  <a:srgbClr val="CC0000"/>
                </a:solidFill>
              </a:rPr>
              <a:t>homologous pairs</a:t>
            </a:r>
            <a:endParaRPr lang="en-US" altLang="en-US" sz="2600" b="1" dirty="0">
              <a:solidFill>
                <a:srgbClr val="0F116A"/>
              </a:solidFill>
            </a:endParaRPr>
          </a:p>
          <a:p>
            <a:pPr eaLnBrk="1" hangingPunct="1">
              <a:spcBef>
                <a:spcPct val="20000"/>
              </a:spcBef>
              <a:buClr>
                <a:srgbClr val="0F116A"/>
              </a:buClr>
              <a:buSzPct val="120000"/>
              <a:buFont typeface="Wingdings" pitchFamily="2" charset="2"/>
              <a:buNone/>
            </a:pPr>
            <a:r>
              <a:rPr lang="en-US" altLang="en-US" sz="2600" b="1" dirty="0">
                <a:solidFill>
                  <a:srgbClr val="0F116A"/>
                </a:solidFill>
              </a:rPr>
              <a:t>(2n </a:t>
            </a:r>
            <a:r>
              <a:rPr lang="en-US" altLang="en-US" sz="3000" b="1" dirty="0">
                <a:solidFill>
                  <a:srgbClr val="0F116A"/>
                </a:solidFill>
                <a:sym typeface="Symbol" pitchFamily="2" charset="2"/>
              </a:rPr>
              <a:t></a:t>
            </a:r>
            <a:r>
              <a:rPr lang="en-US" altLang="en-US" sz="2600" b="1" dirty="0">
                <a:solidFill>
                  <a:srgbClr val="0F116A"/>
                </a:solidFill>
              </a:rPr>
              <a:t> 1n)</a:t>
            </a:r>
          </a:p>
          <a:p>
            <a:pPr eaLnBrk="1" hangingPunct="1">
              <a:spcBef>
                <a:spcPct val="20000"/>
              </a:spcBef>
              <a:buClr>
                <a:srgbClr val="0F116A"/>
              </a:buClr>
              <a:buSzPct val="120000"/>
              <a:buFont typeface="Wingdings" pitchFamily="2" charset="2"/>
              <a:buNone/>
            </a:pPr>
            <a:r>
              <a:rPr lang="en-US" altLang="en-US" sz="2600" b="1" dirty="0">
                <a:solidFill>
                  <a:srgbClr val="0F116A"/>
                </a:solidFill>
              </a:rPr>
              <a:t>“reduction division”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6531">
                                            <p:txEl>
                                              <p:pRg st="1" end="1"/>
                                            </p:txEl>
                                          </p:spTgt>
                                        </p:tgtEl>
                                        <p:attrNameLst>
                                          <p:attrName>style.visibility</p:attrName>
                                        </p:attrNameLst>
                                      </p:cBhvr>
                                      <p:to>
                                        <p:strVal val="visible"/>
                                      </p:to>
                                    </p:set>
                                    <p:anim calcmode="lin" valueType="num">
                                      <p:cBhvr additive="base">
                                        <p:cTn id="7" dur="500" fill="hold"/>
                                        <p:tgtEl>
                                          <p:spTgt spid="4065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65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6531">
                                            <p:txEl>
                                              <p:pRg st="2" end="2"/>
                                            </p:txEl>
                                          </p:spTgt>
                                        </p:tgtEl>
                                        <p:attrNameLst>
                                          <p:attrName>style.visibility</p:attrName>
                                        </p:attrNameLst>
                                      </p:cBhvr>
                                      <p:to>
                                        <p:strVal val="visible"/>
                                      </p:to>
                                    </p:set>
                                    <p:anim calcmode="lin" valueType="num">
                                      <p:cBhvr additive="base">
                                        <p:cTn id="12" dur="500" fill="hold"/>
                                        <p:tgtEl>
                                          <p:spTgt spid="40653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65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06531">
                                            <p:txEl>
                                              <p:pRg st="3" end="3"/>
                                            </p:txEl>
                                          </p:spTgt>
                                        </p:tgtEl>
                                        <p:attrNameLst>
                                          <p:attrName>style.visibility</p:attrName>
                                        </p:attrNameLst>
                                      </p:cBhvr>
                                      <p:to>
                                        <p:strVal val="visible"/>
                                      </p:to>
                                    </p:set>
                                    <p:anim calcmode="lin" valueType="num">
                                      <p:cBhvr additive="base">
                                        <p:cTn id="17" dur="500" fill="hold"/>
                                        <p:tgtEl>
                                          <p:spTgt spid="40653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65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06531">
                                            <p:txEl>
                                              <p:pRg st="4" end="4"/>
                                            </p:txEl>
                                          </p:spTgt>
                                        </p:tgtEl>
                                        <p:attrNameLst>
                                          <p:attrName>style.visibility</p:attrName>
                                        </p:attrNameLst>
                                      </p:cBhvr>
                                      <p:to>
                                        <p:strVal val="visible"/>
                                      </p:to>
                                    </p:set>
                                    <p:anim calcmode="lin" valueType="num">
                                      <p:cBhvr additive="base">
                                        <p:cTn id="22" dur="500" fill="hold"/>
                                        <p:tgtEl>
                                          <p:spTgt spid="406531">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065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06531">
                                            <p:txEl>
                                              <p:pRg st="5" end="5"/>
                                            </p:txEl>
                                          </p:spTgt>
                                        </p:tgtEl>
                                        <p:attrNameLst>
                                          <p:attrName>style.visibility</p:attrName>
                                        </p:attrNameLst>
                                      </p:cBhvr>
                                      <p:to>
                                        <p:strVal val="visible"/>
                                      </p:to>
                                    </p:set>
                                    <p:anim calcmode="lin" valueType="num">
                                      <p:cBhvr additive="base">
                                        <p:cTn id="27" dur="500" fill="hold"/>
                                        <p:tgtEl>
                                          <p:spTgt spid="40653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65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6533"/>
                                        </p:tgtEl>
                                        <p:attrNameLst>
                                          <p:attrName>style.visibility</p:attrName>
                                        </p:attrNameLst>
                                      </p:cBhvr>
                                      <p:to>
                                        <p:strVal val="visible"/>
                                      </p:to>
                                    </p:set>
                                    <p:animEffect transition="in" filter="wipe(left)">
                                      <p:cBhvr>
                                        <p:cTn id="33" dur="500"/>
                                        <p:tgtEl>
                                          <p:spTgt spid="406533"/>
                                        </p:tgtEl>
                                      </p:cBhvr>
                                    </p:animEffect>
                                  </p:childTnLst>
                                  <p:subTnLst>
                                    <p:audio>
                                      <p:cMediaNode>
                                        <p:cTn display="0" masterRel="sameClick">
                                          <p:stCondLst>
                                            <p:cond evt="begin" delay="0">
                                              <p:tn val="31"/>
                                            </p:cond>
                                          </p:stCondLst>
                                          <p:endCondLst>
                                            <p:cond evt="onStopAudio" delay="0">
                                              <p:tgtEl>
                                                <p:sldTgt/>
                                              </p:tgtEl>
                                            </p:cond>
                                          </p:endCondLst>
                                        </p:cTn>
                                        <p:tgtEl>
                                          <p:sndTgt r:embed="rId4" name="Vibro Up"/>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06531">
                                            <p:txEl>
                                              <p:pRg st="7" end="7"/>
                                            </p:txEl>
                                          </p:spTgt>
                                        </p:tgtEl>
                                        <p:attrNameLst>
                                          <p:attrName>style.visibility</p:attrName>
                                        </p:attrNameLst>
                                      </p:cBhvr>
                                      <p:to>
                                        <p:strVal val="visible"/>
                                      </p:to>
                                    </p:set>
                                    <p:anim calcmode="lin" valueType="num">
                                      <p:cBhvr additive="base">
                                        <p:cTn id="38" dur="500" fill="hold"/>
                                        <p:tgtEl>
                                          <p:spTgt spid="406531">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0653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par>
                          <p:cTn id="40" fill="hold" nodeType="afterGroup">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406531">
                                            <p:txEl>
                                              <p:pRg st="8" end="8"/>
                                            </p:txEl>
                                          </p:spTgt>
                                        </p:tgtEl>
                                        <p:attrNameLst>
                                          <p:attrName>style.visibility</p:attrName>
                                        </p:attrNameLst>
                                      </p:cBhvr>
                                      <p:to>
                                        <p:strVal val="visible"/>
                                      </p:to>
                                    </p:set>
                                    <p:anim calcmode="lin" valueType="num">
                                      <p:cBhvr additive="base">
                                        <p:cTn id="43" dur="500" fill="hold"/>
                                        <p:tgtEl>
                                          <p:spTgt spid="406531">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653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par>
                          <p:cTn id="45" fill="hold" nodeType="afterGroup">
                            <p:stCondLst>
                              <p:cond delay="1000"/>
                            </p:stCondLst>
                            <p:childTnLst>
                              <p:par>
                                <p:cTn id="46" presetID="2" presetClass="entr" presetSubtype="8" fill="hold" grpId="0" nodeType="afterEffect">
                                  <p:stCondLst>
                                    <p:cond delay="0"/>
                                  </p:stCondLst>
                                  <p:childTnLst>
                                    <p:set>
                                      <p:cBhvr>
                                        <p:cTn id="47" dur="1" fill="hold">
                                          <p:stCondLst>
                                            <p:cond delay="0"/>
                                          </p:stCondLst>
                                        </p:cTn>
                                        <p:tgtEl>
                                          <p:spTgt spid="406531">
                                            <p:txEl>
                                              <p:pRg st="9" end="9"/>
                                            </p:txEl>
                                          </p:spTgt>
                                        </p:tgtEl>
                                        <p:attrNameLst>
                                          <p:attrName>style.visibility</p:attrName>
                                        </p:attrNameLst>
                                      </p:cBhvr>
                                      <p:to>
                                        <p:strVal val="visible"/>
                                      </p:to>
                                    </p:set>
                                    <p:anim calcmode="lin" valueType="num">
                                      <p:cBhvr additive="base">
                                        <p:cTn id="48" dur="500" fill="hold"/>
                                        <p:tgtEl>
                                          <p:spTgt spid="406531">
                                            <p:txEl>
                                              <p:pRg st="9" end="9"/>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0653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par>
                          <p:cTn id="50" fill="hold" nodeType="afterGroup">
                            <p:stCondLst>
                              <p:cond delay="1500"/>
                            </p:stCondLst>
                            <p:childTnLst>
                              <p:par>
                                <p:cTn id="51" presetID="2" presetClass="entr" presetSubtype="8" fill="hold" grpId="0" nodeType="afterEffect">
                                  <p:stCondLst>
                                    <p:cond delay="0"/>
                                  </p:stCondLst>
                                  <p:childTnLst>
                                    <p:set>
                                      <p:cBhvr>
                                        <p:cTn id="52" dur="1" fill="hold">
                                          <p:stCondLst>
                                            <p:cond delay="0"/>
                                          </p:stCondLst>
                                        </p:cTn>
                                        <p:tgtEl>
                                          <p:spTgt spid="406531">
                                            <p:txEl>
                                              <p:pRg st="10" end="10"/>
                                            </p:txEl>
                                          </p:spTgt>
                                        </p:tgtEl>
                                        <p:attrNameLst>
                                          <p:attrName>style.visibility</p:attrName>
                                        </p:attrNameLst>
                                      </p:cBhvr>
                                      <p:to>
                                        <p:strVal val="visible"/>
                                      </p:to>
                                    </p:set>
                                    <p:anim calcmode="lin" valueType="num">
                                      <p:cBhvr additive="base">
                                        <p:cTn id="53" dur="500" fill="hold"/>
                                        <p:tgtEl>
                                          <p:spTgt spid="406531">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0653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06532"/>
                                        </p:tgtEl>
                                        <p:attrNameLst>
                                          <p:attrName>style.visibility</p:attrName>
                                        </p:attrNameLst>
                                      </p:cBhvr>
                                      <p:to>
                                        <p:strVal val="visible"/>
                                      </p:to>
                                    </p:set>
                                    <p:animEffect transition="in" filter="wipe(left)">
                                      <p:cBhvr>
                                        <p:cTn id="59" dur="500"/>
                                        <p:tgtEl>
                                          <p:spTgt spid="406532"/>
                                        </p:tgtEl>
                                      </p:cBhvr>
                                    </p:animEffect>
                                  </p:childTnLst>
                                  <p:subTnLst>
                                    <p:audio>
                                      <p:cMediaNode>
                                        <p:cTn display="0" masterRel="sameClick">
                                          <p:stCondLst>
                                            <p:cond evt="begin" delay="0">
                                              <p:tn val="57"/>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P spid="406532" grpId="0" animBg="1" autoUpdateAnimBg="0"/>
      <p:bldP spid="40653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DAD5-05AF-7E41-AFE4-45B3E08CBDCC}"/>
              </a:ext>
            </a:extLst>
          </p:cNvPr>
          <p:cNvSpPr>
            <a:spLocks noGrp="1"/>
          </p:cNvSpPr>
          <p:nvPr>
            <p:ph type="title"/>
          </p:nvPr>
        </p:nvSpPr>
        <p:spPr>
          <a:xfrm>
            <a:off x="609599" y="387850"/>
            <a:ext cx="7772400" cy="762000"/>
          </a:xfrm>
        </p:spPr>
        <p:txBody>
          <a:bodyPr/>
          <a:lstStyle/>
          <a:p>
            <a:r>
              <a:rPr lang="en-US" sz="2800" dirty="0"/>
              <a:t>Offspring acquire genes from parents</a:t>
            </a:r>
          </a:p>
        </p:txBody>
      </p:sp>
      <p:sp>
        <p:nvSpPr>
          <p:cNvPr id="3" name="Content Placeholder 2">
            <a:extLst>
              <a:ext uri="{FF2B5EF4-FFF2-40B4-BE49-F238E27FC236}">
                <a16:creationId xmlns:a16="http://schemas.microsoft.com/office/drawing/2014/main" id="{C17D915D-5DFB-1B43-805B-82DF62634B8B}"/>
              </a:ext>
            </a:extLst>
          </p:cNvPr>
          <p:cNvSpPr>
            <a:spLocks noGrp="1"/>
          </p:cNvSpPr>
          <p:nvPr>
            <p:ph idx="1"/>
          </p:nvPr>
        </p:nvSpPr>
        <p:spPr>
          <a:xfrm>
            <a:off x="609599" y="1371599"/>
            <a:ext cx="7065197" cy="5337425"/>
          </a:xfrm>
        </p:spPr>
        <p:txBody>
          <a:bodyPr/>
          <a:lstStyle/>
          <a:p>
            <a:r>
              <a:rPr lang="en-US" sz="1800" dirty="0">
                <a:solidFill>
                  <a:srgbClr val="FF0000"/>
                </a:solidFill>
              </a:rPr>
              <a:t>Genes</a:t>
            </a:r>
            <a:r>
              <a:rPr lang="en-US" sz="1800" dirty="0"/>
              <a:t> are segments of DNA that code for the basic units of heredity and are transmitted from one generation to the net. In animals and plants, reproductive cells that transmit genes from one generation to the next are called gametes.</a:t>
            </a:r>
          </a:p>
          <a:p>
            <a:endParaRPr lang="en-US" sz="1800" dirty="0"/>
          </a:p>
          <a:p>
            <a:r>
              <a:rPr lang="en-US" sz="1800" dirty="0"/>
              <a:t>A </a:t>
            </a:r>
            <a:r>
              <a:rPr lang="en-US" sz="1800" dirty="0">
                <a:solidFill>
                  <a:srgbClr val="FF0000"/>
                </a:solidFill>
              </a:rPr>
              <a:t>locus</a:t>
            </a:r>
            <a:r>
              <a:rPr lang="en-US" sz="1800" dirty="0"/>
              <a:t> (plural, loci) is the location of a gene on a chromosome</a:t>
            </a:r>
          </a:p>
          <a:p>
            <a:pPr marL="0" indent="0">
              <a:buNone/>
            </a:pPr>
            <a:r>
              <a:rPr lang="en-US" sz="1800" dirty="0"/>
              <a:t>	-In asexual reproduction a single parent is the sole parent and passes copies of all its genes to its offspring. In asexual reproduction the new offspring arise by mitosis and have virtually exact copies of the parents genome. An individual that reproduces asexually gives rise to a </a:t>
            </a:r>
            <a:r>
              <a:rPr lang="en-US" sz="1800" dirty="0">
                <a:solidFill>
                  <a:srgbClr val="FF0000"/>
                </a:solidFill>
              </a:rPr>
              <a:t>clone</a:t>
            </a:r>
            <a:r>
              <a:rPr lang="en-US" sz="1800" dirty="0"/>
              <a:t>, a group of genetically identical individuals. </a:t>
            </a:r>
          </a:p>
          <a:p>
            <a:pPr eaLnBrk="1" hangingPunct="1"/>
            <a:r>
              <a:rPr lang="en-US" altLang="en-US" dirty="0"/>
              <a:t>Mitosis</a:t>
            </a:r>
          </a:p>
          <a:p>
            <a:pPr lvl="1" eaLnBrk="1" hangingPunct="1"/>
            <a:r>
              <a:rPr lang="en-US" altLang="en-US" dirty="0">
                <a:ea typeface="ＭＳ Ｐゴシック" panose="020B0600070205080204" pitchFamily="34" charset="-128"/>
              </a:rPr>
              <a:t>produce cells with same information</a:t>
            </a:r>
          </a:p>
          <a:p>
            <a:pPr marL="0" indent="0">
              <a:buNone/>
            </a:pPr>
            <a:endParaRPr lang="en-US" sz="1200" dirty="0"/>
          </a:p>
        </p:txBody>
      </p:sp>
      <p:pic>
        <p:nvPicPr>
          <p:cNvPr id="4" name="Picture 12" descr="penguinL">
            <a:extLst>
              <a:ext uri="{FF2B5EF4-FFF2-40B4-BE49-F238E27FC236}">
                <a16:creationId xmlns:a16="http://schemas.microsoft.com/office/drawing/2014/main" id="{55978A49-42A4-A744-B1C2-4F9C592B5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838200"/>
            <a:ext cx="750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enguinL">
            <a:extLst>
              <a:ext uri="{FF2B5EF4-FFF2-40B4-BE49-F238E27FC236}">
                <a16:creationId xmlns:a16="http://schemas.microsoft.com/office/drawing/2014/main" id="{1A9F0E17-8C05-7C4E-93E6-5F8BC5B15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91400" y="1981200"/>
            <a:ext cx="8239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enguinL">
            <a:extLst>
              <a:ext uri="{FF2B5EF4-FFF2-40B4-BE49-F238E27FC236}">
                <a16:creationId xmlns:a16="http://schemas.microsoft.com/office/drawing/2014/main" id="{A3BC7273-412F-1443-A194-DEFBE95C1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2971800"/>
            <a:ext cx="1049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enguinL">
            <a:extLst>
              <a:ext uri="{FF2B5EF4-FFF2-40B4-BE49-F238E27FC236}">
                <a16:creationId xmlns:a16="http://schemas.microsoft.com/office/drawing/2014/main" id="{8A4825EB-87F0-4C49-8ECC-2729A0149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19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enguinL">
            <a:extLst>
              <a:ext uri="{FF2B5EF4-FFF2-40B4-BE49-F238E27FC236}">
                <a16:creationId xmlns:a16="http://schemas.microsoft.com/office/drawing/2014/main" id="{D615B353-0667-9D45-B5CF-342B13D3C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69238" y="3505200"/>
            <a:ext cx="1125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enguinL">
            <a:extLst>
              <a:ext uri="{FF2B5EF4-FFF2-40B4-BE49-F238E27FC236}">
                <a16:creationId xmlns:a16="http://schemas.microsoft.com/office/drawing/2014/main" id="{740DFEC7-B814-2C43-88E2-E816C3E7B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850" y="2438400"/>
            <a:ext cx="900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penguinL">
            <a:extLst>
              <a:ext uri="{FF2B5EF4-FFF2-40B4-BE49-F238E27FC236}">
                <a16:creationId xmlns:a16="http://schemas.microsoft.com/office/drawing/2014/main" id="{DA4B3986-4B8F-8941-BC56-37AC3BF7D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77200" y="1447800"/>
            <a:ext cx="8239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enguinL">
            <a:extLst>
              <a:ext uri="{FF2B5EF4-FFF2-40B4-BE49-F238E27FC236}">
                <a16:creationId xmlns:a16="http://schemas.microsoft.com/office/drawing/2014/main" id="{5DFDCE57-2FEA-2F44-BCA3-F322435D0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238" y="54102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a:extLst>
              <a:ext uri="{FF2B5EF4-FFF2-40B4-BE49-F238E27FC236}">
                <a16:creationId xmlns:a16="http://schemas.microsoft.com/office/drawing/2014/main" id="{B66DC942-0A30-DB43-9172-26D4A59D6C23}"/>
              </a:ext>
            </a:extLst>
          </p:cNvPr>
          <p:cNvSpPr>
            <a:spLocks noChangeArrowheads="1"/>
          </p:cNvSpPr>
          <p:nvPr/>
        </p:nvSpPr>
        <p:spPr bwMode="auto">
          <a:xfrm>
            <a:off x="5638800" y="5715000"/>
            <a:ext cx="1387475" cy="1062038"/>
          </a:xfrm>
          <a:prstGeom prst="wedgeEllipseCallout">
            <a:avLst>
              <a:gd name="adj1" fmla="val 131806"/>
              <a:gd name="adj2" fmla="val -40282"/>
            </a:avLst>
          </a:prstGeom>
          <a:solidFill>
            <a:srgbClr val="FFEA18"/>
          </a:solidFill>
          <a:ln w="38100">
            <a:solidFill>
              <a:srgbClr val="CC0000"/>
            </a:solidFill>
            <a:miter lim="800000"/>
            <a:headEnd/>
            <a:tailEnd/>
          </a:ln>
        </p:spPr>
        <p:txBody>
          <a:bodyPr wrap="none" lIns="9144" tIns="9144" rIns="9144" bIns="9144"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err="1">
                <a:solidFill>
                  <a:srgbClr val="0F116A"/>
                </a:solidFill>
                <a:latin typeface="Comic Sans MS" panose="030F0902030302020204" pitchFamily="66" charset="0"/>
              </a:rPr>
              <a:t>Aaaargh</a:t>
            </a:r>
            <a:r>
              <a:rPr lang="en-US" altLang="en-US" sz="1600" b="1" dirty="0">
                <a:solidFill>
                  <a:srgbClr val="0F116A"/>
                </a:solidFill>
                <a:latin typeface="Comic Sans MS" panose="030F0902030302020204" pitchFamily="66" charset="0"/>
              </a:rPr>
              <a:t>!</a:t>
            </a:r>
            <a:br>
              <a:rPr lang="en-US" altLang="en-US" sz="1600" b="1" dirty="0">
                <a:solidFill>
                  <a:srgbClr val="0F116A"/>
                </a:solidFill>
                <a:latin typeface="Comic Sans MS" panose="030F0902030302020204" pitchFamily="66" charset="0"/>
              </a:rPr>
            </a:br>
            <a:r>
              <a:rPr lang="en-US" altLang="en-US" sz="1600" b="1" dirty="0">
                <a:solidFill>
                  <a:srgbClr val="0F116A"/>
                </a:solidFill>
                <a:latin typeface="Comic Sans MS" panose="030F0902030302020204" pitchFamily="66" charset="0"/>
              </a:rPr>
              <a:t>I</a:t>
            </a:r>
            <a:r>
              <a:rPr lang="en-US" altLang="en-US" sz="1600" b="1" dirty="0">
                <a:solidFill>
                  <a:srgbClr val="0F116A"/>
                </a:solidFill>
              </a:rPr>
              <a:t>’</a:t>
            </a:r>
            <a:r>
              <a:rPr lang="en-US" altLang="en-US" sz="1600" b="1" dirty="0">
                <a:solidFill>
                  <a:srgbClr val="0F116A"/>
                </a:solidFill>
                <a:latin typeface="Comic Sans MS" panose="030F0902030302020204" pitchFamily="66" charset="0"/>
              </a:rPr>
              <a:t>m seeing</a:t>
            </a:r>
            <a:br>
              <a:rPr lang="en-US" altLang="en-US" sz="1600" b="1" dirty="0">
                <a:solidFill>
                  <a:srgbClr val="0F116A"/>
                </a:solidFill>
                <a:latin typeface="Comic Sans MS" panose="030F0902030302020204" pitchFamily="66" charset="0"/>
              </a:rPr>
            </a:br>
            <a:r>
              <a:rPr lang="en-US" altLang="en-US" sz="1600" b="1" dirty="0">
                <a:solidFill>
                  <a:srgbClr val="0F116A"/>
                </a:solidFill>
                <a:latin typeface="Comic Sans MS" panose="030F0902030302020204" pitchFamily="66" charset="0"/>
              </a:rPr>
              <a:t>double!</a:t>
            </a:r>
          </a:p>
        </p:txBody>
      </p:sp>
    </p:spTree>
    <p:extLst>
      <p:ext uri="{BB962C8B-B14F-4D97-AF65-F5344CB8AC3E}">
        <p14:creationId xmlns:p14="http://schemas.microsoft.com/office/powerpoint/2010/main" val="6833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2" name="Quack"/>
                                        </p:tgtEl>
                                      </p:cMediaNode>
                                    </p:audio>
                                  </p:sub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0FCF3024-E411-1842-9BBB-5F147FA97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970"/>
          <a:stretch>
            <a:fillRect/>
          </a:stretch>
        </p:blipFill>
        <p:spPr bwMode="auto">
          <a:xfrm>
            <a:off x="76200" y="533400"/>
            <a:ext cx="89154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2D1B517C-9F16-044A-9D5C-4B1C3C67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22"/>
          <a:stretch>
            <a:fillRect/>
          </a:stretch>
        </p:blipFill>
        <p:spPr bwMode="auto">
          <a:xfrm>
            <a:off x="76200" y="577850"/>
            <a:ext cx="8991600"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a:extLst>
              <a:ext uri="{FF2B5EF4-FFF2-40B4-BE49-F238E27FC236}">
                <a16:creationId xmlns:a16="http://schemas.microsoft.com/office/drawing/2014/main" id="{624404CE-E95A-C743-8E79-3BC72ADC9C4B}"/>
              </a:ext>
            </a:extLst>
          </p:cNvPr>
          <p:cNvSpPr>
            <a:spLocks noChangeArrowheads="1"/>
          </p:cNvSpPr>
          <p:nvPr/>
        </p:nvSpPr>
        <p:spPr bwMode="auto">
          <a:xfrm>
            <a:off x="127000" y="6230938"/>
            <a:ext cx="1143000" cy="627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52227" name="Rectangle 2">
            <a:extLst>
              <a:ext uri="{FF2B5EF4-FFF2-40B4-BE49-F238E27FC236}">
                <a16:creationId xmlns:a16="http://schemas.microsoft.com/office/drawing/2014/main" id="{716DA6BB-98B5-0146-AB78-B3C121E7C26F}"/>
              </a:ext>
            </a:extLst>
          </p:cNvPr>
          <p:cNvSpPr>
            <a:spLocks noGrp="1" noChangeArrowheads="1"/>
          </p:cNvSpPr>
          <p:nvPr>
            <p:ph type="title"/>
          </p:nvPr>
        </p:nvSpPr>
        <p:spPr/>
        <p:txBody>
          <a:bodyPr/>
          <a:lstStyle/>
          <a:p>
            <a:pPr eaLnBrk="1" hangingPunct="1"/>
            <a:r>
              <a:rPr lang="en-US" altLang="en-US"/>
              <a:t>Trading pieces of DNA</a:t>
            </a:r>
          </a:p>
        </p:txBody>
      </p:sp>
      <p:pic>
        <p:nvPicPr>
          <p:cNvPr id="52228" name="Picture 3">
            <a:extLst>
              <a:ext uri="{FF2B5EF4-FFF2-40B4-BE49-F238E27FC236}">
                <a16:creationId xmlns:a16="http://schemas.microsoft.com/office/drawing/2014/main" id="{556360DC-1B9A-254B-9A68-6BD87999D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7449" b="4099"/>
          <a:stretch>
            <a:fillRect/>
          </a:stretch>
        </p:blipFill>
        <p:spPr bwMode="auto">
          <a:xfrm>
            <a:off x="5913438" y="355600"/>
            <a:ext cx="3143250" cy="641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013" name="Rectangle 5" descr="Rectangle: Click to edit Master text styles&#10;Second level&#10;Third level&#10;Fourth level&#10;Fifth level">
            <a:extLst>
              <a:ext uri="{FF2B5EF4-FFF2-40B4-BE49-F238E27FC236}">
                <a16:creationId xmlns:a16="http://schemas.microsoft.com/office/drawing/2014/main" id="{DFA3498B-81C3-4E4A-BF55-7873FD85AEBD}"/>
              </a:ext>
            </a:extLst>
          </p:cNvPr>
          <p:cNvSpPr>
            <a:spLocks noGrp="1" noChangeArrowheads="1"/>
          </p:cNvSpPr>
          <p:nvPr>
            <p:ph type="body" idx="1"/>
          </p:nvPr>
        </p:nvSpPr>
        <p:spPr>
          <a:xfrm>
            <a:off x="433137" y="1371600"/>
            <a:ext cx="6096251" cy="3316288"/>
          </a:xfrm>
        </p:spPr>
        <p:txBody>
          <a:bodyPr/>
          <a:lstStyle/>
          <a:p>
            <a:pPr marL="285750" indent="-285750" eaLnBrk="1" hangingPunct="1"/>
            <a:r>
              <a:rPr lang="en-US" altLang="en-US" sz="1800" u="sng" dirty="0">
                <a:solidFill>
                  <a:srgbClr val="002060"/>
                </a:solidFill>
              </a:rPr>
              <a:t>Crossing over</a:t>
            </a:r>
            <a:r>
              <a:rPr lang="en-US" altLang="en-US" sz="1800" dirty="0">
                <a:solidFill>
                  <a:srgbClr val="002060"/>
                </a:solidFill>
              </a:rPr>
              <a:t> </a:t>
            </a:r>
          </a:p>
          <a:p>
            <a:pPr marL="685800" lvl="1" eaLnBrk="1" hangingPunct="1"/>
            <a:r>
              <a:rPr lang="en-US" altLang="en-US" sz="1800" dirty="0">
                <a:solidFill>
                  <a:srgbClr val="002060"/>
                </a:solidFill>
                <a:ea typeface="ＭＳ Ｐゴシック" panose="020B0600070205080204" pitchFamily="34" charset="-128"/>
              </a:rPr>
              <a:t>during </a:t>
            </a:r>
            <a:r>
              <a:rPr lang="en-US" altLang="en-US" sz="1800" u="sng" dirty="0">
                <a:solidFill>
                  <a:srgbClr val="002060"/>
                </a:solidFill>
                <a:ea typeface="ＭＳ Ｐゴシック" panose="020B0600070205080204" pitchFamily="34" charset="-128"/>
              </a:rPr>
              <a:t>Prophase 1</a:t>
            </a:r>
            <a:r>
              <a:rPr lang="en-US" altLang="en-US" sz="1800" dirty="0">
                <a:solidFill>
                  <a:srgbClr val="002060"/>
                </a:solidFill>
                <a:ea typeface="ＭＳ Ｐゴシック" panose="020B0600070205080204" pitchFamily="34" charset="-128"/>
              </a:rPr>
              <a:t>, </a:t>
            </a:r>
            <a:r>
              <a:rPr lang="en-US" altLang="en-US" sz="1800" dirty="0">
                <a:ea typeface="ＭＳ Ｐゴシック" panose="020B0600070205080204" pitchFamily="34" charset="-128"/>
              </a:rPr>
              <a:t>sister chromatids intertwine </a:t>
            </a:r>
          </a:p>
          <a:p>
            <a:pPr marL="1028700" lvl="2" eaLnBrk="1" hangingPunct="1"/>
            <a:r>
              <a:rPr lang="en-US" altLang="en-US" sz="1800" u="sng" dirty="0">
                <a:solidFill>
                  <a:srgbClr val="CC0000"/>
                </a:solidFill>
                <a:ea typeface="ＭＳ Ｐゴシック" panose="020B0600070205080204" pitchFamily="34" charset="-128"/>
              </a:rPr>
              <a:t>synapsis</a:t>
            </a:r>
            <a:r>
              <a:rPr lang="en-US" altLang="en-US" sz="1800" dirty="0">
                <a:ea typeface="ＭＳ Ｐゴシック" panose="020B0600070205080204" pitchFamily="34" charset="-128"/>
              </a:rPr>
              <a:t> </a:t>
            </a:r>
          </a:p>
          <a:p>
            <a:pPr marL="1028700" lvl="2" eaLnBrk="1" hangingPunct="1"/>
            <a:r>
              <a:rPr lang="en-US" sz="1800" dirty="0"/>
              <a:t>This newly formed structure is called a tetrad and precisely aligns the homologous chromosomes gene by gene. </a:t>
            </a:r>
            <a:endParaRPr lang="en-US" altLang="en-US" sz="1800" dirty="0">
              <a:ea typeface="ＭＳ Ｐゴシック" panose="020B0600070205080204" pitchFamily="34" charset="-128"/>
            </a:endParaRPr>
          </a:p>
          <a:p>
            <a:pPr marL="1028700" lvl="2" eaLnBrk="1" hangingPunct="1"/>
            <a:r>
              <a:rPr lang="en-US" altLang="en-US" sz="1800" dirty="0">
                <a:ea typeface="ＭＳ Ｐゴシック" panose="020B0600070205080204" pitchFamily="34" charset="-128"/>
              </a:rPr>
              <a:t>homologous pairs swap</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pieces of chromosome</a:t>
            </a:r>
          </a:p>
          <a:p>
            <a:pPr marL="1371600" lvl="3" eaLnBrk="1" hangingPunct="1"/>
            <a:r>
              <a:rPr lang="en-US" altLang="en-US" sz="1800" dirty="0">
                <a:ea typeface="ＭＳ Ｐゴシック" panose="020B0600070205080204" pitchFamily="34" charset="-128"/>
              </a:rPr>
              <a:t>DNA breaks &amp; re-attaches</a:t>
            </a:r>
          </a:p>
        </p:txBody>
      </p:sp>
      <p:pic>
        <p:nvPicPr>
          <p:cNvPr id="52230" name="Picture 6" descr="crossingover">
            <a:extLst>
              <a:ext uri="{FF2B5EF4-FFF2-40B4-BE49-F238E27FC236}">
                <a16:creationId xmlns:a16="http://schemas.microsoft.com/office/drawing/2014/main" id="{0973B978-3746-3F48-8C26-8CE1025BDA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625" y="4840288"/>
            <a:ext cx="21463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crossingover-tetrad">
            <a:extLst>
              <a:ext uri="{FF2B5EF4-FFF2-40B4-BE49-F238E27FC236}">
                <a16:creationId xmlns:a16="http://schemas.microsoft.com/office/drawing/2014/main" id="{0F8992E8-07FC-CD46-82E8-385770C72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27292"/>
          <a:stretch>
            <a:fillRect/>
          </a:stretch>
        </p:blipFill>
        <p:spPr bwMode="auto">
          <a:xfrm>
            <a:off x="1216025" y="4916488"/>
            <a:ext cx="1554163"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4">
            <a:extLst>
              <a:ext uri="{FF2B5EF4-FFF2-40B4-BE49-F238E27FC236}">
                <a16:creationId xmlns:a16="http://schemas.microsoft.com/office/drawing/2014/main" id="{9F09883F-E19A-DA41-9CDC-167DCCBB9CE8}"/>
              </a:ext>
            </a:extLst>
          </p:cNvPr>
          <p:cNvSpPr>
            <a:spLocks noChangeArrowheads="1"/>
          </p:cNvSpPr>
          <p:nvPr/>
        </p:nvSpPr>
        <p:spPr bwMode="auto">
          <a:xfrm>
            <a:off x="284163" y="6038850"/>
            <a:ext cx="960437" cy="42703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tetrad</a:t>
            </a:r>
          </a:p>
        </p:txBody>
      </p:sp>
      <p:sp>
        <p:nvSpPr>
          <p:cNvPr id="52233" name="Rectangle 9">
            <a:extLst>
              <a:ext uri="{FF2B5EF4-FFF2-40B4-BE49-F238E27FC236}">
                <a16:creationId xmlns:a16="http://schemas.microsoft.com/office/drawing/2014/main" id="{2D2DF67E-CAF5-1849-846D-ACFA7FE7C817}"/>
              </a:ext>
            </a:extLst>
          </p:cNvPr>
          <p:cNvSpPr>
            <a:spLocks noChangeArrowheads="1"/>
          </p:cNvSpPr>
          <p:nvPr/>
        </p:nvSpPr>
        <p:spPr bwMode="auto">
          <a:xfrm>
            <a:off x="39688" y="4273550"/>
            <a:ext cx="1379537" cy="42703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synapsis</a:t>
            </a:r>
          </a:p>
        </p:txBody>
      </p:sp>
      <p:sp>
        <p:nvSpPr>
          <p:cNvPr id="52234" name="AutoShape 10">
            <a:extLst>
              <a:ext uri="{FF2B5EF4-FFF2-40B4-BE49-F238E27FC236}">
                <a16:creationId xmlns:a16="http://schemas.microsoft.com/office/drawing/2014/main" id="{8337D256-E087-274F-9299-01E7EA67175E}"/>
              </a:ext>
            </a:extLst>
          </p:cNvPr>
          <p:cNvSpPr>
            <a:spLocks noChangeArrowheads="1"/>
          </p:cNvSpPr>
          <p:nvPr/>
        </p:nvSpPr>
        <p:spPr bwMode="auto">
          <a:xfrm>
            <a:off x="2490788" y="5513388"/>
            <a:ext cx="990600" cy="609600"/>
          </a:xfrm>
          <a:custGeom>
            <a:avLst/>
            <a:gdLst>
              <a:gd name="T0" fmla="*/ 34072513 w 21600"/>
              <a:gd name="T1" fmla="*/ 0 h 21600"/>
              <a:gd name="T2" fmla="*/ 0 w 21600"/>
              <a:gd name="T3" fmla="*/ 8602133 h 21600"/>
              <a:gd name="T4" fmla="*/ 34072513 w 21600"/>
              <a:gd name="T5" fmla="*/ 17204267 h 21600"/>
              <a:gd name="T6" fmla="*/ 45430017 w 21600"/>
              <a:gd name="T7" fmla="*/ 860213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2235" name="Rectangle 14">
            <a:extLst>
              <a:ext uri="{FF2B5EF4-FFF2-40B4-BE49-F238E27FC236}">
                <a16:creationId xmlns:a16="http://schemas.microsoft.com/office/drawing/2014/main" id="{92397B45-E365-C24D-BCEF-B8233C17EEAF}"/>
              </a:ext>
            </a:extLst>
          </p:cNvPr>
          <p:cNvSpPr>
            <a:spLocks noChangeArrowheads="1"/>
          </p:cNvSpPr>
          <p:nvPr/>
        </p:nvSpPr>
        <p:spPr bwMode="auto">
          <a:xfrm>
            <a:off x="7740650" y="15621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tx2"/>
                </a:solidFill>
              </a:rPr>
              <a:t>prophase 1</a:t>
            </a:r>
            <a:endParaRPr lang="en-US" altLang="en-US" sz="2000" b="1">
              <a:solidFill>
                <a:schemeClr val="tx2"/>
              </a:solidFill>
            </a:endParaRPr>
          </a:p>
        </p:txBody>
      </p:sp>
      <p:grpSp>
        <p:nvGrpSpPr>
          <p:cNvPr id="2" name="Group 17">
            <a:extLst>
              <a:ext uri="{FF2B5EF4-FFF2-40B4-BE49-F238E27FC236}">
                <a16:creationId xmlns:a16="http://schemas.microsoft.com/office/drawing/2014/main" id="{0C7A0131-BF20-2F4D-923B-35E55391D94B}"/>
              </a:ext>
            </a:extLst>
          </p:cNvPr>
          <p:cNvGrpSpPr>
            <a:grpSpLocks/>
          </p:cNvGrpSpPr>
          <p:nvPr/>
        </p:nvGrpSpPr>
        <p:grpSpPr bwMode="auto">
          <a:xfrm>
            <a:off x="5454500" y="2981802"/>
            <a:ext cx="1447800" cy="1447800"/>
            <a:chOff x="4056" y="1284"/>
            <a:chExt cx="912" cy="912"/>
          </a:xfrm>
        </p:grpSpPr>
        <p:sp>
          <p:nvSpPr>
            <p:cNvPr id="52237" name="Oval 18">
              <a:extLst>
                <a:ext uri="{FF2B5EF4-FFF2-40B4-BE49-F238E27FC236}">
                  <a16:creationId xmlns:a16="http://schemas.microsoft.com/office/drawing/2014/main" id="{C2A1BE4E-1DB5-BD40-A9E7-25A2D0FF97BB}"/>
                </a:ext>
              </a:extLst>
            </p:cNvPr>
            <p:cNvSpPr>
              <a:spLocks noChangeArrowheads="1"/>
            </p:cNvSpPr>
            <p:nvPr/>
          </p:nvSpPr>
          <p:spPr bwMode="auto">
            <a:xfrm>
              <a:off x="4056" y="1284"/>
              <a:ext cx="912" cy="912"/>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52238" name="Group 19">
              <a:extLst>
                <a:ext uri="{FF2B5EF4-FFF2-40B4-BE49-F238E27FC236}">
                  <a16:creationId xmlns:a16="http://schemas.microsoft.com/office/drawing/2014/main" id="{6D51A2AD-1499-DE4D-B3AD-57465CE83A10}"/>
                </a:ext>
              </a:extLst>
            </p:cNvPr>
            <p:cNvGrpSpPr>
              <a:grpSpLocks/>
            </p:cNvGrpSpPr>
            <p:nvPr/>
          </p:nvGrpSpPr>
          <p:grpSpPr bwMode="auto">
            <a:xfrm flipV="1">
              <a:off x="4585" y="1753"/>
              <a:ext cx="192" cy="240"/>
              <a:chOff x="5376" y="2304"/>
              <a:chExt cx="240" cy="288"/>
            </a:xfrm>
          </p:grpSpPr>
          <p:sp>
            <p:nvSpPr>
              <p:cNvPr id="52248" name="Freeform 20">
                <a:extLst>
                  <a:ext uri="{FF2B5EF4-FFF2-40B4-BE49-F238E27FC236}">
                    <a16:creationId xmlns:a16="http://schemas.microsoft.com/office/drawing/2014/main" id="{E508A01F-FC5F-5F43-B082-245926DF5F91}"/>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2249" name="Freeform 21">
                <a:extLst>
                  <a:ext uri="{FF2B5EF4-FFF2-40B4-BE49-F238E27FC236}">
                    <a16:creationId xmlns:a16="http://schemas.microsoft.com/office/drawing/2014/main" id="{E4A4739B-BAC9-8F46-9C11-4632EF0A7646}"/>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52239" name="Group 22">
              <a:extLst>
                <a:ext uri="{FF2B5EF4-FFF2-40B4-BE49-F238E27FC236}">
                  <a16:creationId xmlns:a16="http://schemas.microsoft.com/office/drawing/2014/main" id="{FCEEC949-91BC-B341-B729-F83391DF4336}"/>
                </a:ext>
              </a:extLst>
            </p:cNvPr>
            <p:cNvGrpSpPr>
              <a:grpSpLocks/>
            </p:cNvGrpSpPr>
            <p:nvPr/>
          </p:nvGrpSpPr>
          <p:grpSpPr bwMode="auto">
            <a:xfrm>
              <a:off x="4220" y="1381"/>
              <a:ext cx="236" cy="480"/>
              <a:chOff x="480" y="3024"/>
              <a:chExt cx="284" cy="576"/>
            </a:xfrm>
          </p:grpSpPr>
          <p:sp>
            <p:nvSpPr>
              <p:cNvPr id="52246" name="Freeform 23">
                <a:extLst>
                  <a:ext uri="{FF2B5EF4-FFF2-40B4-BE49-F238E27FC236}">
                    <a16:creationId xmlns:a16="http://schemas.microsoft.com/office/drawing/2014/main" id="{C85A1234-329D-0B4A-B74C-8B4EF43B8EE5}"/>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2247" name="Freeform 24">
                <a:extLst>
                  <a:ext uri="{FF2B5EF4-FFF2-40B4-BE49-F238E27FC236}">
                    <a16:creationId xmlns:a16="http://schemas.microsoft.com/office/drawing/2014/main" id="{4155279E-9F45-924A-AAC1-44C283D4AB9E}"/>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52240" name="Group 25">
              <a:extLst>
                <a:ext uri="{FF2B5EF4-FFF2-40B4-BE49-F238E27FC236}">
                  <a16:creationId xmlns:a16="http://schemas.microsoft.com/office/drawing/2014/main" id="{8380BFF8-5F6F-1848-A2CC-581917A05242}"/>
                </a:ext>
              </a:extLst>
            </p:cNvPr>
            <p:cNvGrpSpPr>
              <a:grpSpLocks/>
            </p:cNvGrpSpPr>
            <p:nvPr/>
          </p:nvGrpSpPr>
          <p:grpSpPr bwMode="auto">
            <a:xfrm flipV="1">
              <a:off x="4695" y="1728"/>
              <a:ext cx="192" cy="240"/>
              <a:chOff x="5376" y="2304"/>
              <a:chExt cx="240" cy="288"/>
            </a:xfrm>
          </p:grpSpPr>
          <p:sp>
            <p:nvSpPr>
              <p:cNvPr id="52244" name="Freeform 26">
                <a:extLst>
                  <a:ext uri="{FF2B5EF4-FFF2-40B4-BE49-F238E27FC236}">
                    <a16:creationId xmlns:a16="http://schemas.microsoft.com/office/drawing/2014/main" id="{B98B88F1-AF8B-0D49-B9DC-47F908379125}"/>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2245" name="Freeform 27">
                <a:extLst>
                  <a:ext uri="{FF2B5EF4-FFF2-40B4-BE49-F238E27FC236}">
                    <a16:creationId xmlns:a16="http://schemas.microsoft.com/office/drawing/2014/main" id="{6CC5B242-3BD8-2541-A723-020A727DA815}"/>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52241" name="Group 28">
              <a:extLst>
                <a:ext uri="{FF2B5EF4-FFF2-40B4-BE49-F238E27FC236}">
                  <a16:creationId xmlns:a16="http://schemas.microsoft.com/office/drawing/2014/main" id="{A176CA8E-A303-8B4F-861A-3C5A9711ABF4}"/>
                </a:ext>
              </a:extLst>
            </p:cNvPr>
            <p:cNvGrpSpPr>
              <a:grpSpLocks/>
            </p:cNvGrpSpPr>
            <p:nvPr/>
          </p:nvGrpSpPr>
          <p:grpSpPr bwMode="auto">
            <a:xfrm>
              <a:off x="4370" y="1352"/>
              <a:ext cx="236" cy="480"/>
              <a:chOff x="480" y="3024"/>
              <a:chExt cx="284" cy="576"/>
            </a:xfrm>
          </p:grpSpPr>
          <p:sp>
            <p:nvSpPr>
              <p:cNvPr id="52242" name="Freeform 29">
                <a:extLst>
                  <a:ext uri="{FF2B5EF4-FFF2-40B4-BE49-F238E27FC236}">
                    <a16:creationId xmlns:a16="http://schemas.microsoft.com/office/drawing/2014/main" id="{D1A6914C-6992-A241-BB50-DFF719B298F3}"/>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2243" name="Freeform 30">
                <a:extLst>
                  <a:ext uri="{FF2B5EF4-FFF2-40B4-BE49-F238E27FC236}">
                    <a16:creationId xmlns:a16="http://schemas.microsoft.com/office/drawing/2014/main" id="{06080CF6-40C1-5649-A554-244854D4C3B8}"/>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7013">
                                            <p:txEl>
                                              <p:pRg st="1" end="1"/>
                                            </p:txEl>
                                          </p:spTgt>
                                        </p:tgtEl>
                                        <p:attrNameLst>
                                          <p:attrName>style.visibility</p:attrName>
                                        </p:attrNameLst>
                                      </p:cBhvr>
                                      <p:to>
                                        <p:strVal val="visible"/>
                                      </p:to>
                                    </p:set>
                                    <p:anim calcmode="lin" valueType="num">
                                      <p:cBhvr additive="base">
                                        <p:cTn id="7" dur="500" fill="hold"/>
                                        <p:tgtEl>
                                          <p:spTgt spid="4270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701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27013">
                                            <p:txEl>
                                              <p:pRg st="2" end="2"/>
                                            </p:txEl>
                                          </p:spTgt>
                                        </p:tgtEl>
                                        <p:attrNameLst>
                                          <p:attrName>style.visibility</p:attrName>
                                        </p:attrNameLst>
                                      </p:cBhvr>
                                      <p:to>
                                        <p:strVal val="visible"/>
                                      </p:to>
                                    </p:set>
                                    <p:anim calcmode="lin" valueType="num">
                                      <p:cBhvr additive="base">
                                        <p:cTn id="18" dur="500" fill="hold"/>
                                        <p:tgtEl>
                                          <p:spTgt spid="4270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2701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par>
                                <p:cTn id="20" presetID="2" presetClass="entr" presetSubtype="8" fill="hold" grpId="0" nodeType="withEffect">
                                  <p:stCondLst>
                                    <p:cond delay="0"/>
                                  </p:stCondLst>
                                  <p:childTnLst>
                                    <p:set>
                                      <p:cBhvr>
                                        <p:cTn id="21" dur="1" fill="hold">
                                          <p:stCondLst>
                                            <p:cond delay="0"/>
                                          </p:stCondLst>
                                        </p:cTn>
                                        <p:tgtEl>
                                          <p:spTgt spid="427013">
                                            <p:txEl>
                                              <p:pRg st="3" end="3"/>
                                            </p:txEl>
                                          </p:spTgt>
                                        </p:tgtEl>
                                        <p:attrNameLst>
                                          <p:attrName>style.visibility</p:attrName>
                                        </p:attrNameLst>
                                      </p:cBhvr>
                                      <p:to>
                                        <p:strVal val="visible"/>
                                      </p:to>
                                    </p:set>
                                    <p:anim calcmode="lin" valueType="num">
                                      <p:cBhvr additive="base">
                                        <p:cTn id="22" dur="500" fill="hold"/>
                                        <p:tgtEl>
                                          <p:spTgt spid="4270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2701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27013">
                                            <p:txEl>
                                              <p:pRg st="4" end="4"/>
                                            </p:txEl>
                                          </p:spTgt>
                                        </p:tgtEl>
                                        <p:attrNameLst>
                                          <p:attrName>style.visibility</p:attrName>
                                        </p:attrNameLst>
                                      </p:cBhvr>
                                      <p:to>
                                        <p:strVal val="visible"/>
                                      </p:to>
                                    </p:set>
                                    <p:anim calcmode="lin" valueType="num">
                                      <p:cBhvr additive="base">
                                        <p:cTn id="28" dur="500" fill="hold"/>
                                        <p:tgtEl>
                                          <p:spTgt spid="4270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2701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27013">
                                            <p:txEl>
                                              <p:pRg st="5" end="5"/>
                                            </p:txEl>
                                          </p:spTgt>
                                        </p:tgtEl>
                                        <p:attrNameLst>
                                          <p:attrName>style.visibility</p:attrName>
                                        </p:attrNameLst>
                                      </p:cBhvr>
                                      <p:to>
                                        <p:strVal val="visible"/>
                                      </p:to>
                                    </p:set>
                                    <p:anim calcmode="lin" valueType="num">
                                      <p:cBhvr additive="base">
                                        <p:cTn id="34" dur="500" fill="hold"/>
                                        <p:tgtEl>
                                          <p:spTgt spid="427013">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2701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25D3781C-63CA-0546-A7A7-9C6C417FB211}"/>
              </a:ext>
            </a:extLst>
          </p:cNvPr>
          <p:cNvSpPr>
            <a:spLocks noGrp="1" noChangeArrowheads="1"/>
          </p:cNvSpPr>
          <p:nvPr>
            <p:ph type="title"/>
          </p:nvPr>
        </p:nvSpPr>
        <p:spPr/>
        <p:txBody>
          <a:bodyPr/>
          <a:lstStyle/>
          <a:p>
            <a:pPr eaLnBrk="1" hangingPunct="1"/>
            <a:r>
              <a:rPr lang="en-US" altLang="en-US"/>
              <a:t>Crossing over</a:t>
            </a:r>
          </a:p>
        </p:txBody>
      </p:sp>
      <p:sp>
        <p:nvSpPr>
          <p:cNvPr id="429060" name="Rectangle 4" descr="Rectangle: Click to edit Master text styles&#10;Second level&#10;Third level&#10;Fourth level&#10;Fifth level">
            <a:extLst>
              <a:ext uri="{FF2B5EF4-FFF2-40B4-BE49-F238E27FC236}">
                <a16:creationId xmlns:a16="http://schemas.microsoft.com/office/drawing/2014/main" id="{3B6E5E52-D370-AC47-BFE4-FF8AEF3C5A73}"/>
              </a:ext>
            </a:extLst>
          </p:cNvPr>
          <p:cNvSpPr>
            <a:spLocks noGrp="1" noChangeArrowheads="1"/>
          </p:cNvSpPr>
          <p:nvPr>
            <p:ph type="body" idx="1"/>
          </p:nvPr>
        </p:nvSpPr>
        <p:spPr>
          <a:xfrm>
            <a:off x="838200" y="1371600"/>
            <a:ext cx="5962650" cy="2743200"/>
          </a:xfrm>
        </p:spPr>
        <p:txBody>
          <a:bodyPr/>
          <a:lstStyle/>
          <a:p>
            <a:pPr eaLnBrk="1" hangingPunct="1"/>
            <a:r>
              <a:rPr lang="en-US" altLang="en-US" dirty="0"/>
              <a:t>3 steps</a:t>
            </a:r>
          </a:p>
          <a:p>
            <a:pPr lvl="1" eaLnBrk="1" hangingPunct="1"/>
            <a:r>
              <a:rPr lang="en-US" altLang="en-US" dirty="0">
                <a:ea typeface="ＭＳ Ｐゴシック" panose="020B0600070205080204" pitchFamily="34" charset="-128"/>
              </a:rPr>
              <a:t>cross over</a:t>
            </a:r>
          </a:p>
          <a:p>
            <a:pPr lvl="1" eaLnBrk="1" hangingPunct="1"/>
            <a:r>
              <a:rPr lang="en-US" altLang="en-US" dirty="0">
                <a:ea typeface="ＭＳ Ｐゴシック" panose="020B0600070205080204" pitchFamily="34" charset="-128"/>
              </a:rPr>
              <a:t>breakage of DNA</a:t>
            </a:r>
          </a:p>
          <a:p>
            <a:pPr lvl="1" eaLnBrk="1" hangingPunct="1"/>
            <a:r>
              <a:rPr lang="en-US" altLang="en-US" dirty="0">
                <a:ea typeface="ＭＳ Ｐゴシック" panose="020B0600070205080204" pitchFamily="34" charset="-128"/>
              </a:rPr>
              <a:t>re-fusing of DNA</a:t>
            </a:r>
          </a:p>
          <a:p>
            <a:pPr eaLnBrk="1" hangingPunct="1"/>
            <a:r>
              <a:rPr lang="en-US" altLang="en-US" dirty="0"/>
              <a:t>New combinations of traits</a:t>
            </a:r>
          </a:p>
        </p:txBody>
      </p:sp>
      <p:pic>
        <p:nvPicPr>
          <p:cNvPr id="54276" name="Picture 14" descr="f12-08_the_results_of_c_c">
            <a:extLst>
              <a:ext uri="{FF2B5EF4-FFF2-40B4-BE49-F238E27FC236}">
                <a16:creationId xmlns:a16="http://schemas.microsoft.com/office/drawing/2014/main" id="{95AB66B2-DAC9-A641-A89D-28058C5D5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999" b="22501"/>
          <a:stretch>
            <a:fillRect/>
          </a:stretch>
        </p:blipFill>
        <p:spPr bwMode="auto">
          <a:xfrm>
            <a:off x="1600200" y="4103688"/>
            <a:ext cx="61722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072" name="Picture 16" descr="penguinL">
            <a:extLst>
              <a:ext uri="{FF2B5EF4-FFF2-40B4-BE49-F238E27FC236}">
                <a16:creationId xmlns:a16="http://schemas.microsoft.com/office/drawing/2014/main" id="{146B46E8-520C-384D-B9F2-F6A953570E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0" y="2519363"/>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73" name="AutoShape 17">
            <a:extLst>
              <a:ext uri="{FF2B5EF4-FFF2-40B4-BE49-F238E27FC236}">
                <a16:creationId xmlns:a16="http://schemas.microsoft.com/office/drawing/2014/main" id="{F44FC31C-A369-564F-9336-A3FC0BBF4EB5}"/>
              </a:ext>
            </a:extLst>
          </p:cNvPr>
          <p:cNvSpPr>
            <a:spLocks noChangeArrowheads="1"/>
          </p:cNvSpPr>
          <p:nvPr/>
        </p:nvSpPr>
        <p:spPr bwMode="auto">
          <a:xfrm>
            <a:off x="5151438" y="809625"/>
            <a:ext cx="3203575" cy="1184275"/>
          </a:xfrm>
          <a:prstGeom prst="wedgeEllipseCallout">
            <a:avLst>
              <a:gd name="adj1" fmla="val 30477"/>
              <a:gd name="adj2" fmla="val 109250"/>
            </a:avLst>
          </a:prstGeom>
          <a:solidFill>
            <a:srgbClr val="FFEA18"/>
          </a:solidFill>
          <a:ln w="38100">
            <a:solidFill>
              <a:srgbClr val="CC0000"/>
            </a:solidFill>
            <a:miter lim="800000"/>
            <a:headEnd/>
            <a:tailEnd/>
          </a:ln>
        </p:spPr>
        <p:txBody>
          <a:bodyPr wrap="none" lIns="0" tIns="0" rIns="0" bIns="0"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F116A"/>
                </a:solidFill>
                <a:latin typeface="Comic Sans MS" panose="030F0902030302020204" pitchFamily="66" charset="0"/>
              </a:rPr>
              <a:t>What are the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advantages of</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sexual reproduction?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9060">
                                            <p:txEl>
                                              <p:pRg st="1" end="1"/>
                                            </p:txEl>
                                          </p:spTgt>
                                        </p:tgtEl>
                                        <p:attrNameLst>
                                          <p:attrName>style.visibility</p:attrName>
                                        </p:attrNameLst>
                                      </p:cBhvr>
                                      <p:to>
                                        <p:strVal val="visible"/>
                                      </p:to>
                                    </p:set>
                                    <p:anim calcmode="lin" valueType="num">
                                      <p:cBhvr additive="base">
                                        <p:cTn id="7" dur="500" fill="hold"/>
                                        <p:tgtEl>
                                          <p:spTgt spid="42906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90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9060">
                                            <p:txEl>
                                              <p:pRg st="2" end="2"/>
                                            </p:txEl>
                                          </p:spTgt>
                                        </p:tgtEl>
                                        <p:attrNameLst>
                                          <p:attrName>style.visibility</p:attrName>
                                        </p:attrNameLst>
                                      </p:cBhvr>
                                      <p:to>
                                        <p:strVal val="visible"/>
                                      </p:to>
                                    </p:set>
                                    <p:anim calcmode="lin" valueType="num">
                                      <p:cBhvr additive="base">
                                        <p:cTn id="13" dur="500" fill="hold"/>
                                        <p:tgtEl>
                                          <p:spTgt spid="42906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90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9060">
                                            <p:txEl>
                                              <p:pRg st="3" end="3"/>
                                            </p:txEl>
                                          </p:spTgt>
                                        </p:tgtEl>
                                        <p:attrNameLst>
                                          <p:attrName>style.visibility</p:attrName>
                                        </p:attrNameLst>
                                      </p:cBhvr>
                                      <p:to>
                                        <p:strVal val="visible"/>
                                      </p:to>
                                    </p:set>
                                    <p:anim calcmode="lin" valueType="num">
                                      <p:cBhvr additive="base">
                                        <p:cTn id="19" dur="500" fill="hold"/>
                                        <p:tgtEl>
                                          <p:spTgt spid="42906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90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429072"/>
                                        </p:tgtEl>
                                        <p:attrNameLst>
                                          <p:attrName>style.visibility</p:attrName>
                                        </p:attrNameLst>
                                      </p:cBhvr>
                                      <p:to>
                                        <p:strVal val="visible"/>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29073"/>
                                        </p:tgtEl>
                                        <p:attrNameLst>
                                          <p:attrName>style.visibility</p:attrName>
                                        </p:attrNameLst>
                                      </p:cBhvr>
                                      <p:to>
                                        <p:strVal val="visible"/>
                                      </p:to>
                                    </p:set>
                                    <p:animEffect transition="in" filter="wipe(down)">
                                      <p:cBhvr>
                                        <p:cTn id="28" dur="500"/>
                                        <p:tgtEl>
                                          <p:spTgt spid="429073"/>
                                        </p:tgtEl>
                                      </p:cBhvr>
                                    </p:animEffect>
                                  </p:childTnLst>
                                  <p:subTnLst>
                                    <p:audio>
                                      <p:cMediaNode>
                                        <p:cTn display="0" masterRel="sameClick">
                                          <p:stCondLst>
                                            <p:cond evt="begin" delay="0">
                                              <p:tn val="26"/>
                                            </p:cond>
                                          </p:stCondLst>
                                          <p:endCondLst>
                                            <p:cond evt="onStopAudio" delay="0">
                                              <p:tgtEl>
                                                <p:sldTgt/>
                                              </p:tgtEl>
                                            </p:cond>
                                          </p:endCondLst>
                                        </p:cTn>
                                        <p:tgtEl>
                                          <p:sndTgt r:embed="rId4" name="Quack"/>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29060">
                                            <p:txEl>
                                              <p:pRg st="4" end="4"/>
                                            </p:txEl>
                                          </p:spTgt>
                                        </p:tgtEl>
                                        <p:attrNameLst>
                                          <p:attrName>style.visibility</p:attrName>
                                        </p:attrNameLst>
                                      </p:cBhvr>
                                      <p:to>
                                        <p:strVal val="visible"/>
                                      </p:to>
                                    </p:set>
                                    <p:anim calcmode="lin" valueType="num">
                                      <p:cBhvr additive="base">
                                        <p:cTn id="33" dur="500" fill="hold"/>
                                        <p:tgtEl>
                                          <p:spTgt spid="429060">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290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0" grpId="0" build="p" autoUpdateAnimBg="0"/>
      <p:bldP spid="42907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a:extLst>
              <a:ext uri="{FF2B5EF4-FFF2-40B4-BE49-F238E27FC236}">
                <a16:creationId xmlns:a16="http://schemas.microsoft.com/office/drawing/2014/main" id="{FF91D1A5-F730-6E46-88CC-914952F97662}"/>
              </a:ext>
            </a:extLst>
          </p:cNvPr>
          <p:cNvSpPr>
            <a:spLocks noGrp="1" noChangeArrowheads="1"/>
          </p:cNvSpPr>
          <p:nvPr>
            <p:ph type="title"/>
          </p:nvPr>
        </p:nvSpPr>
        <p:spPr/>
        <p:txBody>
          <a:bodyPr/>
          <a:lstStyle/>
          <a:p>
            <a:pPr eaLnBrk="1" hangingPunct="1"/>
            <a:r>
              <a:rPr lang="en-US" altLang="en-US"/>
              <a:t>Meiosis 1</a:t>
            </a:r>
          </a:p>
        </p:txBody>
      </p:sp>
      <p:pic>
        <p:nvPicPr>
          <p:cNvPr id="56323" name="Picture 1035" descr="f12-112t_the_stages_of_">
            <a:extLst>
              <a:ext uri="{FF2B5EF4-FFF2-40B4-BE49-F238E27FC236}">
                <a16:creationId xmlns:a16="http://schemas.microsoft.com/office/drawing/2014/main" id="{2FAFFF1C-55A7-3942-B402-E92523EBF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01" t="2251" r="22501"/>
          <a:stretch>
            <a:fillRect/>
          </a:stretch>
        </p:blipFill>
        <p:spPr bwMode="auto">
          <a:xfrm>
            <a:off x="3132138" y="1600200"/>
            <a:ext cx="315595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1036" descr="f12-111t_the_stages_of_">
            <a:extLst>
              <a:ext uri="{FF2B5EF4-FFF2-40B4-BE49-F238E27FC236}">
                <a16:creationId xmlns:a16="http://schemas.microsoft.com/office/drawing/2014/main" id="{B43AFE5F-8BE4-3447-BF02-EEEF2EEFE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874" t="2251" r="25874"/>
          <a:stretch>
            <a:fillRect/>
          </a:stretch>
        </p:blipFill>
        <p:spPr bwMode="auto">
          <a:xfrm>
            <a:off x="430213" y="1600200"/>
            <a:ext cx="2767012"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038" descr="f12-113t_the_stages_of_">
            <a:extLst>
              <a:ext uri="{FF2B5EF4-FFF2-40B4-BE49-F238E27FC236}">
                <a16:creationId xmlns:a16="http://schemas.microsoft.com/office/drawing/2014/main" id="{CC070159-6582-F04D-86D5-C115B4836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874" t="2251" r="25874"/>
          <a:stretch>
            <a:fillRect/>
          </a:stretch>
        </p:blipFill>
        <p:spPr bwMode="auto">
          <a:xfrm>
            <a:off x="6221413" y="1600200"/>
            <a:ext cx="277018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a:extLst>
              <a:ext uri="{FF2B5EF4-FFF2-40B4-BE49-F238E27FC236}">
                <a16:creationId xmlns:a16="http://schemas.microsoft.com/office/drawing/2014/main" id="{BB988A18-4259-4346-998A-6A248B7B5B73}"/>
              </a:ext>
            </a:extLst>
          </p:cNvPr>
          <p:cNvSpPr>
            <a:spLocks noGrp="1" noChangeArrowheads="1"/>
          </p:cNvSpPr>
          <p:nvPr>
            <p:ph type="title"/>
          </p:nvPr>
        </p:nvSpPr>
        <p:spPr/>
        <p:txBody>
          <a:bodyPr/>
          <a:lstStyle/>
          <a:p>
            <a:pPr eaLnBrk="1" hangingPunct="1"/>
            <a:r>
              <a:rPr lang="en-US" altLang="en-US"/>
              <a:t>Meiosis 2</a:t>
            </a:r>
          </a:p>
        </p:txBody>
      </p:sp>
      <p:pic>
        <p:nvPicPr>
          <p:cNvPr id="58371" name="Picture 1030" descr="f12-117t_the_stages_of_">
            <a:extLst>
              <a:ext uri="{FF2B5EF4-FFF2-40B4-BE49-F238E27FC236}">
                <a16:creationId xmlns:a16="http://schemas.microsoft.com/office/drawing/2014/main" id="{CA611405-41D5-B14E-B31D-54E60DEAF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01" t="2251" r="24750"/>
          <a:stretch>
            <a:fillRect/>
          </a:stretch>
        </p:blipFill>
        <p:spPr bwMode="auto">
          <a:xfrm>
            <a:off x="3124200" y="1676400"/>
            <a:ext cx="302895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1031" descr="f12-118t_the_stages_of_">
            <a:extLst>
              <a:ext uri="{FF2B5EF4-FFF2-40B4-BE49-F238E27FC236}">
                <a16:creationId xmlns:a16="http://schemas.microsoft.com/office/drawing/2014/main" id="{C533C270-BE6F-4546-9D78-B737B0BED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874" t="2251" r="25874"/>
          <a:stretch>
            <a:fillRect/>
          </a:stretch>
        </p:blipFill>
        <p:spPr bwMode="auto">
          <a:xfrm>
            <a:off x="6237288" y="1692275"/>
            <a:ext cx="277018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033" descr="f12-116t_the_stages_of_">
            <a:extLst>
              <a:ext uri="{FF2B5EF4-FFF2-40B4-BE49-F238E27FC236}">
                <a16:creationId xmlns:a16="http://schemas.microsoft.com/office/drawing/2014/main" id="{8EECD6B3-E5CB-7448-A16A-040F9B3577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874" t="2251" r="25874"/>
          <a:stretch>
            <a:fillRect/>
          </a:stretch>
        </p:blipFill>
        <p:spPr bwMode="auto">
          <a:xfrm>
            <a:off x="304800" y="1676400"/>
            <a:ext cx="277018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884E3C3B-EA37-3148-A12D-9645E972E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986"/>
          <a:stretch>
            <a:fillRect/>
          </a:stretch>
        </p:blipFill>
        <p:spPr bwMode="auto">
          <a:xfrm>
            <a:off x="0" y="911225"/>
            <a:ext cx="91440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a:extLst>
              <a:ext uri="{FF2B5EF4-FFF2-40B4-BE49-F238E27FC236}">
                <a16:creationId xmlns:a16="http://schemas.microsoft.com/office/drawing/2014/main" id="{900BC4D2-C67B-E34B-860F-D4D2E5C44D1A}"/>
              </a:ext>
            </a:extLst>
          </p:cNvPr>
          <p:cNvSpPr>
            <a:spLocks noGrp="1" noChangeArrowheads="1"/>
          </p:cNvSpPr>
          <p:nvPr>
            <p:ph type="title"/>
          </p:nvPr>
        </p:nvSpPr>
        <p:spPr>
          <a:xfrm>
            <a:off x="228600" y="304800"/>
            <a:ext cx="7772400" cy="762000"/>
          </a:xfrm>
        </p:spPr>
        <p:txBody>
          <a:bodyPr/>
          <a:lstStyle/>
          <a:p>
            <a:pPr eaLnBrk="1" hangingPunct="1"/>
            <a:r>
              <a:rPr lang="en-US" altLang="en-US"/>
              <a:t>Mitosis vs. Meiosis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F0775B7-97BA-664C-B165-BD9E65FEAC68}"/>
              </a:ext>
            </a:extLst>
          </p:cNvPr>
          <p:cNvSpPr>
            <a:spLocks noGrp="1" noChangeArrowheads="1"/>
          </p:cNvSpPr>
          <p:nvPr>
            <p:ph type="title"/>
          </p:nvPr>
        </p:nvSpPr>
        <p:spPr/>
        <p:txBody>
          <a:bodyPr/>
          <a:lstStyle/>
          <a:p>
            <a:pPr eaLnBrk="1" hangingPunct="1"/>
            <a:r>
              <a:rPr lang="en-US" altLang="en-US"/>
              <a:t>Mitosis vs. Meiosis</a:t>
            </a:r>
          </a:p>
        </p:txBody>
      </p:sp>
      <p:sp>
        <p:nvSpPr>
          <p:cNvPr id="420867" name="Rectangle 3" descr="Rectangle: Click to edit Master text styles&#10;Second level&#10;Third level&#10;Fourth level&#10;Fifth level">
            <a:extLst>
              <a:ext uri="{FF2B5EF4-FFF2-40B4-BE49-F238E27FC236}">
                <a16:creationId xmlns:a16="http://schemas.microsoft.com/office/drawing/2014/main" id="{F2B917A5-F5C8-6D4F-9063-F22AFF365EB6}"/>
              </a:ext>
            </a:extLst>
          </p:cNvPr>
          <p:cNvSpPr>
            <a:spLocks noGrp="1" noChangeArrowheads="1"/>
          </p:cNvSpPr>
          <p:nvPr>
            <p:ph type="body" sz="half" idx="1"/>
          </p:nvPr>
        </p:nvSpPr>
        <p:spPr>
          <a:xfrm>
            <a:off x="685800" y="1371600"/>
            <a:ext cx="4038600" cy="4419600"/>
          </a:xfrm>
        </p:spPr>
        <p:txBody>
          <a:bodyPr/>
          <a:lstStyle/>
          <a:p>
            <a:pPr eaLnBrk="1" hangingPunct="1"/>
            <a:r>
              <a:rPr lang="en-US" altLang="en-US" sz="2600" dirty="0">
                <a:solidFill>
                  <a:srgbClr val="002060"/>
                </a:solidFill>
              </a:rPr>
              <a:t>Mitosis</a:t>
            </a:r>
          </a:p>
          <a:p>
            <a:pPr lvl="1" eaLnBrk="1" hangingPunct="1"/>
            <a:r>
              <a:rPr lang="en-US" altLang="en-US" dirty="0">
                <a:solidFill>
                  <a:srgbClr val="002060"/>
                </a:solidFill>
                <a:ea typeface="ＭＳ Ｐゴシック" panose="020B0600070205080204" pitchFamily="34" charset="-128"/>
              </a:rPr>
              <a:t>1 division</a:t>
            </a:r>
          </a:p>
          <a:p>
            <a:pPr lvl="1" eaLnBrk="1" hangingPunct="1"/>
            <a:r>
              <a:rPr lang="en-US" altLang="en-US" dirty="0">
                <a:solidFill>
                  <a:srgbClr val="002060"/>
                </a:solidFill>
                <a:ea typeface="ＭＳ Ｐゴシック" panose="020B0600070205080204" pitchFamily="34" charset="-128"/>
              </a:rPr>
              <a:t>daughter cells genetically </a:t>
            </a:r>
            <a:r>
              <a:rPr lang="en-US" altLang="en-US" u="sng" dirty="0">
                <a:solidFill>
                  <a:srgbClr val="002060"/>
                </a:solidFill>
                <a:ea typeface="ＭＳ Ｐゴシック" panose="020B0600070205080204" pitchFamily="34" charset="-128"/>
              </a:rPr>
              <a:t>identical</a:t>
            </a:r>
            <a:r>
              <a:rPr lang="en-US" altLang="en-US" dirty="0">
                <a:solidFill>
                  <a:srgbClr val="002060"/>
                </a:solidFill>
                <a:ea typeface="ＭＳ Ｐゴシック" panose="020B0600070205080204" pitchFamily="34" charset="-128"/>
              </a:rPr>
              <a:t> to parent cell</a:t>
            </a:r>
          </a:p>
          <a:p>
            <a:pPr lvl="1" eaLnBrk="1" hangingPunct="1"/>
            <a:r>
              <a:rPr lang="en-US" altLang="en-US" dirty="0">
                <a:solidFill>
                  <a:srgbClr val="002060"/>
                </a:solidFill>
                <a:ea typeface="ＭＳ Ｐゴシック" panose="020B0600070205080204" pitchFamily="34" charset="-128"/>
              </a:rPr>
              <a:t>produces </a:t>
            </a:r>
            <a:r>
              <a:rPr lang="en-US" altLang="en-US" u="sng" dirty="0">
                <a:solidFill>
                  <a:srgbClr val="002060"/>
                </a:solidFill>
                <a:ea typeface="ＭＳ Ｐゴシック" panose="020B0600070205080204" pitchFamily="34" charset="-128"/>
              </a:rPr>
              <a:t>2 cells</a:t>
            </a:r>
            <a:endParaRPr lang="en-US" altLang="en-US" dirty="0">
              <a:solidFill>
                <a:srgbClr val="002060"/>
              </a:solidFill>
              <a:ea typeface="ＭＳ Ｐゴシック" panose="020B0600070205080204" pitchFamily="34" charset="-128"/>
            </a:endParaRPr>
          </a:p>
          <a:p>
            <a:pPr lvl="1" eaLnBrk="1" hangingPunct="1"/>
            <a:r>
              <a:rPr lang="en-US" altLang="en-US" dirty="0">
                <a:solidFill>
                  <a:srgbClr val="002060"/>
                </a:solidFill>
                <a:ea typeface="ＭＳ Ｐゴシック" panose="020B0600070205080204" pitchFamily="34" charset="-128"/>
              </a:rPr>
              <a:t>2n </a:t>
            </a:r>
            <a:r>
              <a:rPr lang="en-US" altLang="en-US" dirty="0">
                <a:solidFill>
                  <a:srgbClr val="002060"/>
                </a:solidFill>
                <a:ea typeface="ＭＳ Ｐゴシック" panose="020B0600070205080204" pitchFamily="34" charset="-128"/>
                <a:sym typeface="Symbol" pitchFamily="2" charset="2"/>
              </a:rPr>
              <a:t> </a:t>
            </a:r>
            <a:r>
              <a:rPr lang="en-US" altLang="en-US" dirty="0">
                <a:solidFill>
                  <a:srgbClr val="002060"/>
                </a:solidFill>
                <a:ea typeface="ＭＳ Ｐゴシック" panose="020B0600070205080204" pitchFamily="34" charset="-128"/>
              </a:rPr>
              <a:t>2n</a:t>
            </a:r>
          </a:p>
          <a:p>
            <a:pPr lvl="1" eaLnBrk="1" hangingPunct="1"/>
            <a:r>
              <a:rPr lang="en-US" altLang="en-US" dirty="0">
                <a:solidFill>
                  <a:srgbClr val="002060"/>
                </a:solidFill>
                <a:ea typeface="ＭＳ Ｐゴシック" panose="020B0600070205080204" pitchFamily="34" charset="-128"/>
              </a:rPr>
              <a:t>produces </a:t>
            </a:r>
            <a:r>
              <a:rPr lang="en-US" altLang="en-US" u="sng" dirty="0">
                <a:solidFill>
                  <a:srgbClr val="002060"/>
                </a:solidFill>
                <a:ea typeface="ＭＳ Ｐゴシック" panose="020B0600070205080204" pitchFamily="34" charset="-128"/>
              </a:rPr>
              <a:t>cells for  growth &amp; repair</a:t>
            </a:r>
            <a:endParaRPr lang="en-US" altLang="en-US" dirty="0">
              <a:solidFill>
                <a:srgbClr val="002060"/>
              </a:solidFill>
              <a:ea typeface="ＭＳ Ｐゴシック" panose="020B0600070205080204" pitchFamily="34" charset="-128"/>
            </a:endParaRPr>
          </a:p>
          <a:p>
            <a:pPr lvl="1" eaLnBrk="1" hangingPunct="1"/>
            <a:r>
              <a:rPr lang="en-US" altLang="en-US" dirty="0">
                <a:solidFill>
                  <a:srgbClr val="002060"/>
                </a:solidFill>
                <a:ea typeface="ＭＳ Ｐゴシック" panose="020B0600070205080204" pitchFamily="34" charset="-128"/>
              </a:rPr>
              <a:t>no crossing over </a:t>
            </a:r>
          </a:p>
        </p:txBody>
      </p:sp>
      <p:sp>
        <p:nvSpPr>
          <p:cNvPr id="420868" name="Rectangle 4" descr="Rectangle: Click to edit Master text styles&#10;Second level&#10;Third level&#10;Fourth level&#10;Fifth level">
            <a:extLst>
              <a:ext uri="{FF2B5EF4-FFF2-40B4-BE49-F238E27FC236}">
                <a16:creationId xmlns:a16="http://schemas.microsoft.com/office/drawing/2014/main" id="{98E1F08C-3B18-354B-A98D-6BD9CDB53234}"/>
              </a:ext>
            </a:extLst>
          </p:cNvPr>
          <p:cNvSpPr>
            <a:spLocks noGrp="1" noChangeArrowheads="1"/>
          </p:cNvSpPr>
          <p:nvPr>
            <p:ph type="body" sz="half" idx="2"/>
          </p:nvPr>
        </p:nvSpPr>
        <p:spPr>
          <a:xfrm>
            <a:off x="4800600" y="1371600"/>
            <a:ext cx="4343400" cy="4419600"/>
          </a:xfrm>
        </p:spPr>
        <p:txBody>
          <a:bodyPr/>
          <a:lstStyle/>
          <a:p>
            <a:pPr eaLnBrk="1" hangingPunct="1"/>
            <a:r>
              <a:rPr lang="en-US" altLang="en-US" sz="2600" dirty="0"/>
              <a:t>Meiosis</a:t>
            </a:r>
          </a:p>
          <a:p>
            <a:pPr lvl="1" eaLnBrk="1" hangingPunct="1"/>
            <a:r>
              <a:rPr lang="en-US" altLang="en-US" dirty="0">
                <a:solidFill>
                  <a:srgbClr val="002060"/>
                </a:solidFill>
                <a:ea typeface="ＭＳ Ｐゴシック" panose="020B0600070205080204" pitchFamily="34" charset="-128"/>
              </a:rPr>
              <a:t>2 divisions</a:t>
            </a:r>
          </a:p>
          <a:p>
            <a:pPr lvl="1" eaLnBrk="1" hangingPunct="1"/>
            <a:r>
              <a:rPr lang="en-US" altLang="en-US" dirty="0">
                <a:solidFill>
                  <a:srgbClr val="002060"/>
                </a:solidFill>
                <a:ea typeface="ＭＳ Ｐゴシック" panose="020B0600070205080204" pitchFamily="34" charset="-128"/>
              </a:rPr>
              <a:t>daughter cells genetically </a:t>
            </a:r>
            <a:r>
              <a:rPr lang="en-US" altLang="en-US" u="sng" dirty="0">
                <a:solidFill>
                  <a:srgbClr val="002060"/>
                </a:solidFill>
                <a:ea typeface="ＭＳ Ｐゴシック" panose="020B0600070205080204" pitchFamily="34" charset="-128"/>
              </a:rPr>
              <a:t>different</a:t>
            </a:r>
            <a:r>
              <a:rPr lang="en-US" altLang="en-US" dirty="0">
                <a:solidFill>
                  <a:srgbClr val="002060"/>
                </a:solidFill>
                <a:ea typeface="ＭＳ Ｐゴシック" panose="020B0600070205080204" pitchFamily="34" charset="-128"/>
              </a:rPr>
              <a:t> from parent</a:t>
            </a:r>
          </a:p>
          <a:p>
            <a:pPr lvl="1" eaLnBrk="1" hangingPunct="1"/>
            <a:r>
              <a:rPr lang="en-US" altLang="en-US" dirty="0">
                <a:solidFill>
                  <a:srgbClr val="002060"/>
                </a:solidFill>
                <a:ea typeface="ＭＳ Ｐゴシック" panose="020B0600070205080204" pitchFamily="34" charset="-128"/>
              </a:rPr>
              <a:t>produces </a:t>
            </a:r>
            <a:r>
              <a:rPr lang="en-US" altLang="en-US" u="sng" dirty="0">
                <a:solidFill>
                  <a:srgbClr val="002060"/>
                </a:solidFill>
                <a:ea typeface="ＭＳ Ｐゴシック" panose="020B0600070205080204" pitchFamily="34" charset="-128"/>
              </a:rPr>
              <a:t>4 cells</a:t>
            </a:r>
            <a:endParaRPr lang="en-US" altLang="en-US" dirty="0">
              <a:solidFill>
                <a:srgbClr val="002060"/>
              </a:solidFill>
              <a:ea typeface="ＭＳ Ｐゴシック" panose="020B0600070205080204" pitchFamily="34" charset="-128"/>
            </a:endParaRPr>
          </a:p>
          <a:p>
            <a:pPr lvl="1" eaLnBrk="1" hangingPunct="1"/>
            <a:r>
              <a:rPr lang="en-US" altLang="en-US" dirty="0">
                <a:solidFill>
                  <a:srgbClr val="002060"/>
                </a:solidFill>
                <a:ea typeface="ＭＳ Ｐゴシック" panose="020B0600070205080204" pitchFamily="34" charset="-128"/>
              </a:rPr>
              <a:t>2n </a:t>
            </a:r>
            <a:r>
              <a:rPr lang="en-US" altLang="en-US" dirty="0">
                <a:solidFill>
                  <a:srgbClr val="002060"/>
                </a:solidFill>
                <a:ea typeface="ＭＳ Ｐゴシック" panose="020B0600070205080204" pitchFamily="34" charset="-128"/>
                <a:sym typeface="Symbol" pitchFamily="2" charset="2"/>
              </a:rPr>
              <a:t> </a:t>
            </a:r>
            <a:r>
              <a:rPr lang="en-US" altLang="en-US" dirty="0">
                <a:solidFill>
                  <a:srgbClr val="002060"/>
                </a:solidFill>
                <a:ea typeface="ＭＳ Ｐゴシック" panose="020B0600070205080204" pitchFamily="34" charset="-128"/>
              </a:rPr>
              <a:t>1n</a:t>
            </a:r>
          </a:p>
          <a:p>
            <a:pPr lvl="1" eaLnBrk="1" hangingPunct="1"/>
            <a:r>
              <a:rPr lang="en-US" altLang="en-US" dirty="0">
                <a:solidFill>
                  <a:srgbClr val="002060"/>
                </a:solidFill>
                <a:ea typeface="ＭＳ Ｐゴシック" panose="020B0600070205080204" pitchFamily="34" charset="-128"/>
              </a:rPr>
              <a:t>produces </a:t>
            </a:r>
            <a:r>
              <a:rPr lang="en-US" altLang="en-US" u="sng" dirty="0">
                <a:solidFill>
                  <a:srgbClr val="002060"/>
                </a:solidFill>
                <a:ea typeface="ＭＳ Ｐゴシック" panose="020B0600070205080204" pitchFamily="34" charset="-128"/>
              </a:rPr>
              <a:t>gametes</a:t>
            </a:r>
            <a:br>
              <a:rPr lang="en-US" altLang="en-US" dirty="0">
                <a:solidFill>
                  <a:srgbClr val="002060"/>
                </a:solidFill>
                <a:ea typeface="ＭＳ Ｐゴシック" panose="020B0600070205080204" pitchFamily="34" charset="-128"/>
              </a:rPr>
            </a:br>
            <a:endParaRPr lang="en-US" altLang="en-US" dirty="0">
              <a:solidFill>
                <a:srgbClr val="002060"/>
              </a:solidFill>
              <a:ea typeface="ＭＳ Ｐゴシック" panose="020B0600070205080204" pitchFamily="34" charset="-128"/>
            </a:endParaRPr>
          </a:p>
          <a:p>
            <a:pPr lvl="1" eaLnBrk="1" hangingPunct="1"/>
            <a:r>
              <a:rPr lang="en-US" altLang="en-US" u="sng" dirty="0">
                <a:solidFill>
                  <a:srgbClr val="002060"/>
                </a:solidFill>
                <a:ea typeface="ＭＳ Ｐゴシック" panose="020B0600070205080204" pitchFamily="34" charset="-128"/>
              </a:rPr>
              <a:t>crossing over</a:t>
            </a:r>
            <a:endParaRPr lang="en-US" altLang="en-US" dirty="0">
              <a:solidFill>
                <a:srgbClr val="002060"/>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xEl>
                                              <p:pRg st="1" end="1"/>
                                            </p:txEl>
                                          </p:spTgt>
                                        </p:tgtEl>
                                        <p:attrNameLst>
                                          <p:attrName>style.visibility</p:attrName>
                                        </p:attrNameLst>
                                      </p:cBhvr>
                                      <p:to>
                                        <p:strVal val="visible"/>
                                      </p:to>
                                    </p:set>
                                    <p:anim calcmode="lin" valueType="num">
                                      <p:cBhvr additive="base">
                                        <p:cTn id="7"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20868">
                                            <p:txEl>
                                              <p:pRg st="1" end="1"/>
                                            </p:txEl>
                                          </p:spTgt>
                                        </p:tgtEl>
                                        <p:attrNameLst>
                                          <p:attrName>style.visibility</p:attrName>
                                        </p:attrNameLst>
                                      </p:cBhvr>
                                      <p:to>
                                        <p:strVal val="visible"/>
                                      </p:to>
                                    </p:set>
                                    <p:anim calcmode="lin" valueType="num">
                                      <p:cBhvr additive="base">
                                        <p:cTn id="13" dur="500" fill="hold"/>
                                        <p:tgtEl>
                                          <p:spTgt spid="42086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208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0867">
                                            <p:txEl>
                                              <p:pRg st="2" end="2"/>
                                            </p:txEl>
                                          </p:spTgt>
                                        </p:tgtEl>
                                        <p:attrNameLst>
                                          <p:attrName>style.visibility</p:attrName>
                                        </p:attrNameLst>
                                      </p:cBhvr>
                                      <p:to>
                                        <p:strVal val="visible"/>
                                      </p:to>
                                    </p:set>
                                    <p:anim calcmode="lin" valueType="num">
                                      <p:cBhvr additive="base">
                                        <p:cTn id="19" dur="500" fill="hold"/>
                                        <p:tgtEl>
                                          <p:spTgt spid="420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0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20868">
                                            <p:txEl>
                                              <p:pRg st="2" end="2"/>
                                            </p:txEl>
                                          </p:spTgt>
                                        </p:tgtEl>
                                        <p:attrNameLst>
                                          <p:attrName>style.visibility</p:attrName>
                                        </p:attrNameLst>
                                      </p:cBhvr>
                                      <p:to>
                                        <p:strVal val="visible"/>
                                      </p:to>
                                    </p:set>
                                    <p:anim calcmode="lin" valueType="num">
                                      <p:cBhvr additive="base">
                                        <p:cTn id="25" dur="500" fill="hold"/>
                                        <p:tgtEl>
                                          <p:spTgt spid="42086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208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0867">
                                            <p:txEl>
                                              <p:pRg st="3" end="3"/>
                                            </p:txEl>
                                          </p:spTgt>
                                        </p:tgtEl>
                                        <p:attrNameLst>
                                          <p:attrName>style.visibility</p:attrName>
                                        </p:attrNameLst>
                                      </p:cBhvr>
                                      <p:to>
                                        <p:strVal val="visible"/>
                                      </p:to>
                                    </p:set>
                                    <p:anim calcmode="lin" valueType="num">
                                      <p:cBhvr additive="base">
                                        <p:cTn id="31" dur="500" fill="hold"/>
                                        <p:tgtEl>
                                          <p:spTgt spid="4208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0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20868">
                                            <p:txEl>
                                              <p:pRg st="3" end="3"/>
                                            </p:txEl>
                                          </p:spTgt>
                                        </p:tgtEl>
                                        <p:attrNameLst>
                                          <p:attrName>style.visibility</p:attrName>
                                        </p:attrNameLst>
                                      </p:cBhvr>
                                      <p:to>
                                        <p:strVal val="visible"/>
                                      </p:to>
                                    </p:set>
                                    <p:anim calcmode="lin" valueType="num">
                                      <p:cBhvr additive="base">
                                        <p:cTn id="37" dur="500" fill="hold"/>
                                        <p:tgtEl>
                                          <p:spTgt spid="420868">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208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0867">
                                            <p:txEl>
                                              <p:pRg st="4" end="4"/>
                                            </p:txEl>
                                          </p:spTgt>
                                        </p:tgtEl>
                                        <p:attrNameLst>
                                          <p:attrName>style.visibility</p:attrName>
                                        </p:attrNameLst>
                                      </p:cBhvr>
                                      <p:to>
                                        <p:strVal val="visible"/>
                                      </p:to>
                                    </p:set>
                                    <p:anim calcmode="lin" valueType="num">
                                      <p:cBhvr additive="base">
                                        <p:cTn id="43" dur="500" fill="hold"/>
                                        <p:tgtEl>
                                          <p:spTgt spid="42086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0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20868">
                                            <p:txEl>
                                              <p:pRg st="4" end="4"/>
                                            </p:txEl>
                                          </p:spTgt>
                                        </p:tgtEl>
                                        <p:attrNameLst>
                                          <p:attrName>style.visibility</p:attrName>
                                        </p:attrNameLst>
                                      </p:cBhvr>
                                      <p:to>
                                        <p:strVal val="visible"/>
                                      </p:to>
                                    </p:set>
                                    <p:anim calcmode="lin" valueType="num">
                                      <p:cBhvr additive="base">
                                        <p:cTn id="49" dur="500" fill="hold"/>
                                        <p:tgtEl>
                                          <p:spTgt spid="420868">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208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0867">
                                            <p:txEl>
                                              <p:pRg st="5" end="5"/>
                                            </p:txEl>
                                          </p:spTgt>
                                        </p:tgtEl>
                                        <p:attrNameLst>
                                          <p:attrName>style.visibility</p:attrName>
                                        </p:attrNameLst>
                                      </p:cBhvr>
                                      <p:to>
                                        <p:strVal val="visible"/>
                                      </p:to>
                                    </p:set>
                                    <p:anim calcmode="lin" valueType="num">
                                      <p:cBhvr additive="base">
                                        <p:cTn id="55" dur="500" fill="hold"/>
                                        <p:tgtEl>
                                          <p:spTgt spid="420867">
                                            <p:txEl>
                                              <p:pRg st="5" end="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20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20868">
                                            <p:txEl>
                                              <p:pRg st="5" end="5"/>
                                            </p:txEl>
                                          </p:spTgt>
                                        </p:tgtEl>
                                        <p:attrNameLst>
                                          <p:attrName>style.visibility</p:attrName>
                                        </p:attrNameLst>
                                      </p:cBhvr>
                                      <p:to>
                                        <p:strVal val="visible"/>
                                      </p:to>
                                    </p:set>
                                    <p:anim calcmode="lin" valueType="num">
                                      <p:cBhvr additive="base">
                                        <p:cTn id="61" dur="500" fill="hold"/>
                                        <p:tgtEl>
                                          <p:spTgt spid="420868">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2086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20867">
                                            <p:txEl>
                                              <p:pRg st="6" end="6"/>
                                            </p:txEl>
                                          </p:spTgt>
                                        </p:tgtEl>
                                        <p:attrNameLst>
                                          <p:attrName>style.visibility</p:attrName>
                                        </p:attrNameLst>
                                      </p:cBhvr>
                                      <p:to>
                                        <p:strVal val="visible"/>
                                      </p:to>
                                    </p:set>
                                    <p:anim calcmode="lin" valueType="num">
                                      <p:cBhvr additive="base">
                                        <p:cTn id="67" dur="500" fill="hold"/>
                                        <p:tgtEl>
                                          <p:spTgt spid="420867">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208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20868">
                                            <p:txEl>
                                              <p:pRg st="6" end="6"/>
                                            </p:txEl>
                                          </p:spTgt>
                                        </p:tgtEl>
                                        <p:attrNameLst>
                                          <p:attrName>style.visibility</p:attrName>
                                        </p:attrNameLst>
                                      </p:cBhvr>
                                      <p:to>
                                        <p:strVal val="visible"/>
                                      </p:to>
                                    </p:set>
                                    <p:anim calcmode="lin" valueType="num">
                                      <p:cBhvr additive="base">
                                        <p:cTn id="73" dur="500" fill="hold"/>
                                        <p:tgtEl>
                                          <p:spTgt spid="420868">
                                            <p:txEl>
                                              <p:pRg st="6" end="6"/>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208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P spid="42086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942" name="AutoShape 62">
            <a:extLst>
              <a:ext uri="{FF2B5EF4-FFF2-40B4-BE49-F238E27FC236}">
                <a16:creationId xmlns:a16="http://schemas.microsoft.com/office/drawing/2014/main" id="{95EEB2AA-BCB9-D440-8C33-968643147C5E}"/>
              </a:ext>
            </a:extLst>
          </p:cNvPr>
          <p:cNvSpPr>
            <a:spLocks noChangeArrowheads="1"/>
          </p:cNvSpPr>
          <p:nvPr/>
        </p:nvSpPr>
        <p:spPr bwMode="auto">
          <a:xfrm>
            <a:off x="7186613" y="5773738"/>
            <a:ext cx="1374775" cy="4064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0000"/>
              </a:lnSpc>
            </a:pPr>
            <a:r>
              <a:rPr lang="en-US" altLang="en-US" sz="3000" b="1" u="sng">
                <a:solidFill>
                  <a:srgbClr val="CC0000"/>
                </a:solidFill>
              </a:rPr>
              <a:t>mitosis</a:t>
            </a:r>
          </a:p>
        </p:txBody>
      </p:sp>
      <p:sp>
        <p:nvSpPr>
          <p:cNvPr id="506882" name="Rectangle 2">
            <a:extLst>
              <a:ext uri="{FF2B5EF4-FFF2-40B4-BE49-F238E27FC236}">
                <a16:creationId xmlns:a16="http://schemas.microsoft.com/office/drawing/2014/main" id="{CCB5773D-6717-3E41-93E1-2B7EE7319CFF}"/>
              </a:ext>
            </a:extLst>
          </p:cNvPr>
          <p:cNvSpPr>
            <a:spLocks noChangeArrowheads="1"/>
          </p:cNvSpPr>
          <p:nvPr/>
        </p:nvSpPr>
        <p:spPr bwMode="auto">
          <a:xfrm>
            <a:off x="7312025" y="5189538"/>
            <a:ext cx="10683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zygote</a:t>
            </a:r>
            <a:endParaRPr lang="en-US" altLang="en-US" sz="3000" b="1">
              <a:solidFill>
                <a:srgbClr val="0F116A"/>
              </a:solidFill>
            </a:endParaRPr>
          </a:p>
        </p:txBody>
      </p:sp>
      <p:sp>
        <p:nvSpPr>
          <p:cNvPr id="64516" name="AutoShape 3">
            <a:extLst>
              <a:ext uri="{FF2B5EF4-FFF2-40B4-BE49-F238E27FC236}">
                <a16:creationId xmlns:a16="http://schemas.microsoft.com/office/drawing/2014/main" id="{BA9A2D11-DA3C-DE45-8718-D4A9762CA377}"/>
              </a:ext>
            </a:extLst>
          </p:cNvPr>
          <p:cNvSpPr>
            <a:spLocks noChangeArrowheads="1"/>
          </p:cNvSpPr>
          <p:nvPr/>
        </p:nvSpPr>
        <p:spPr bwMode="auto">
          <a:xfrm>
            <a:off x="1114425" y="5105400"/>
            <a:ext cx="1219200" cy="304800"/>
          </a:xfrm>
          <a:prstGeom prst="rightArrow">
            <a:avLst>
              <a:gd name="adj1" fmla="val 50000"/>
              <a:gd name="adj2" fmla="val 100000"/>
            </a:avLst>
          </a:prstGeom>
          <a:solidFill>
            <a:srgbClr val="0F116A"/>
          </a:solidFill>
          <a:ln w="9525">
            <a:solidFill>
              <a:srgbClr val="0F116A"/>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506884" name="AutoShape 4">
            <a:extLst>
              <a:ext uri="{FF2B5EF4-FFF2-40B4-BE49-F238E27FC236}">
                <a16:creationId xmlns:a16="http://schemas.microsoft.com/office/drawing/2014/main" id="{E81C996A-442F-3E4E-840A-CBC4D0A6BA55}"/>
              </a:ext>
            </a:extLst>
          </p:cNvPr>
          <p:cNvSpPr>
            <a:spLocks noChangeArrowheads="1"/>
          </p:cNvSpPr>
          <p:nvPr/>
        </p:nvSpPr>
        <p:spPr bwMode="auto">
          <a:xfrm>
            <a:off x="5484813" y="3835400"/>
            <a:ext cx="685800" cy="304800"/>
          </a:xfrm>
          <a:prstGeom prst="rightArrow">
            <a:avLst>
              <a:gd name="adj1" fmla="val 50000"/>
              <a:gd name="adj2" fmla="val 56250"/>
            </a:avLst>
          </a:prstGeom>
          <a:solidFill>
            <a:schemeClr val="tx2"/>
          </a:solidFill>
          <a:ln w="9525">
            <a:solidFill>
              <a:schemeClr val="tx2"/>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18" name="Rectangle 5">
            <a:extLst>
              <a:ext uri="{FF2B5EF4-FFF2-40B4-BE49-F238E27FC236}">
                <a16:creationId xmlns:a16="http://schemas.microsoft.com/office/drawing/2014/main" id="{E6BA6E1B-C1EA-5B40-AD3D-1E275A56E32A}"/>
              </a:ext>
            </a:extLst>
          </p:cNvPr>
          <p:cNvSpPr>
            <a:spLocks noGrp="1" noChangeArrowheads="1"/>
          </p:cNvSpPr>
          <p:nvPr>
            <p:ph type="title"/>
          </p:nvPr>
        </p:nvSpPr>
        <p:spPr>
          <a:xfrm>
            <a:off x="609600" y="635000"/>
            <a:ext cx="7772400" cy="762000"/>
          </a:xfrm>
        </p:spPr>
        <p:txBody>
          <a:bodyPr/>
          <a:lstStyle/>
          <a:p>
            <a:pPr eaLnBrk="1" hangingPunct="1"/>
            <a:r>
              <a:rPr lang="en-US" altLang="en-US"/>
              <a:t>Putting it all together…</a:t>
            </a:r>
          </a:p>
        </p:txBody>
      </p:sp>
      <p:grpSp>
        <p:nvGrpSpPr>
          <p:cNvPr id="2" name="Group 6">
            <a:extLst>
              <a:ext uri="{FF2B5EF4-FFF2-40B4-BE49-F238E27FC236}">
                <a16:creationId xmlns:a16="http://schemas.microsoft.com/office/drawing/2014/main" id="{25B59925-404F-8F46-90A6-89B4FF698A8A}"/>
              </a:ext>
            </a:extLst>
          </p:cNvPr>
          <p:cNvGrpSpPr>
            <a:grpSpLocks/>
          </p:cNvGrpSpPr>
          <p:nvPr/>
        </p:nvGrpSpPr>
        <p:grpSpPr bwMode="auto">
          <a:xfrm>
            <a:off x="2406650" y="2559050"/>
            <a:ext cx="1485900" cy="1485900"/>
            <a:chOff x="720" y="2880"/>
            <a:chExt cx="936" cy="936"/>
          </a:xfrm>
        </p:grpSpPr>
        <p:sp>
          <p:nvSpPr>
            <p:cNvPr id="64576" name="Oval 7">
              <a:extLst>
                <a:ext uri="{FF2B5EF4-FFF2-40B4-BE49-F238E27FC236}">
                  <a16:creationId xmlns:a16="http://schemas.microsoft.com/office/drawing/2014/main" id="{0F14AFD7-BE06-D04E-B42B-EB89F67EA962}"/>
                </a:ext>
              </a:extLst>
            </p:cNvPr>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77" name="Rectangle 8">
              <a:extLst>
                <a:ext uri="{FF2B5EF4-FFF2-40B4-BE49-F238E27FC236}">
                  <a16:creationId xmlns:a16="http://schemas.microsoft.com/office/drawing/2014/main" id="{109B4B12-4231-D945-B078-A4CDDA7829C1}"/>
                </a:ext>
              </a:extLst>
            </p:cNvPr>
            <p:cNvSpPr>
              <a:spLocks noChangeArrowheads="1"/>
            </p:cNvSpPr>
            <p:nvPr/>
          </p:nvSpPr>
          <p:spPr bwMode="auto">
            <a:xfrm>
              <a:off x="972" y="3136"/>
              <a:ext cx="454" cy="423"/>
            </a:xfrm>
            <a:prstGeom prst="rect">
              <a:avLst/>
            </a:prstGeom>
            <a:solidFill>
              <a:srgbClr val="FF45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23</a:t>
              </a:r>
              <a:endParaRPr lang="en-US" altLang="en-US" sz="3000" b="1">
                <a:solidFill>
                  <a:srgbClr val="0F116A"/>
                </a:solidFill>
              </a:endParaRPr>
            </a:p>
          </p:txBody>
        </p:sp>
      </p:grpSp>
      <p:grpSp>
        <p:nvGrpSpPr>
          <p:cNvPr id="3" name="Group 9">
            <a:extLst>
              <a:ext uri="{FF2B5EF4-FFF2-40B4-BE49-F238E27FC236}">
                <a16:creationId xmlns:a16="http://schemas.microsoft.com/office/drawing/2014/main" id="{1ABAEB70-F37D-1B44-8E07-30280CC343E0}"/>
              </a:ext>
            </a:extLst>
          </p:cNvPr>
          <p:cNvGrpSpPr>
            <a:grpSpLocks/>
          </p:cNvGrpSpPr>
          <p:nvPr/>
        </p:nvGrpSpPr>
        <p:grpSpPr bwMode="auto">
          <a:xfrm>
            <a:off x="1758950" y="4445000"/>
            <a:ext cx="2171700" cy="2413000"/>
            <a:chOff x="1896" y="2832"/>
            <a:chExt cx="1368" cy="1520"/>
          </a:xfrm>
        </p:grpSpPr>
        <p:grpSp>
          <p:nvGrpSpPr>
            <p:cNvPr id="64572" name="Group 10">
              <a:extLst>
                <a:ext uri="{FF2B5EF4-FFF2-40B4-BE49-F238E27FC236}">
                  <a16:creationId xmlns:a16="http://schemas.microsoft.com/office/drawing/2014/main" id="{BB7DE44A-EE8B-D84C-8855-E265F352E12D}"/>
                </a:ext>
              </a:extLst>
            </p:cNvPr>
            <p:cNvGrpSpPr>
              <a:grpSpLocks/>
            </p:cNvGrpSpPr>
            <p:nvPr/>
          </p:nvGrpSpPr>
          <p:grpSpPr bwMode="auto">
            <a:xfrm>
              <a:off x="1896" y="2832"/>
              <a:ext cx="1368" cy="1520"/>
              <a:chOff x="1872" y="2640"/>
              <a:chExt cx="1368" cy="1520"/>
            </a:xfrm>
          </p:grpSpPr>
          <p:sp>
            <p:nvSpPr>
              <p:cNvPr id="64574" name="Freeform 11">
                <a:extLst>
                  <a:ext uri="{FF2B5EF4-FFF2-40B4-BE49-F238E27FC236}">
                    <a16:creationId xmlns:a16="http://schemas.microsoft.com/office/drawing/2014/main" id="{26E1C602-EA29-1844-A515-2570B05F67DD}"/>
                  </a:ext>
                </a:extLst>
              </p:cNvPr>
              <p:cNvSpPr>
                <a:spLocks/>
              </p:cNvSpPr>
              <p:nvPr/>
            </p:nvSpPr>
            <p:spPr bwMode="auto">
              <a:xfrm>
                <a:off x="1872" y="3264"/>
                <a:ext cx="736" cy="896"/>
              </a:xfrm>
              <a:custGeom>
                <a:avLst/>
                <a:gdLst>
                  <a:gd name="T0" fmla="*/ 720 w 736"/>
                  <a:gd name="T1" fmla="*/ 16 h 896"/>
                  <a:gd name="T2" fmla="*/ 720 w 736"/>
                  <a:gd name="T3" fmla="*/ 64 h 896"/>
                  <a:gd name="T4" fmla="*/ 672 w 736"/>
                  <a:gd name="T5" fmla="*/ 400 h 896"/>
                  <a:gd name="T6" fmla="*/ 336 w 736"/>
                  <a:gd name="T7" fmla="*/ 448 h 896"/>
                  <a:gd name="T8" fmla="*/ 240 w 736"/>
                  <a:gd name="T9" fmla="*/ 832 h 896"/>
                  <a:gd name="T10" fmla="*/ 0 w 736"/>
                  <a:gd name="T11" fmla="*/ 832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4575" name="Oval 12">
                <a:extLst>
                  <a:ext uri="{FF2B5EF4-FFF2-40B4-BE49-F238E27FC236}">
                    <a16:creationId xmlns:a16="http://schemas.microsoft.com/office/drawing/2014/main" id="{930B72CE-C73D-2248-A347-7B32B7C7B343}"/>
                  </a:ext>
                </a:extLst>
              </p:cNvPr>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sp>
          <p:nvSpPr>
            <p:cNvPr id="64573" name="Rectangle 13">
              <a:extLst>
                <a:ext uri="{FF2B5EF4-FFF2-40B4-BE49-F238E27FC236}">
                  <a16:creationId xmlns:a16="http://schemas.microsoft.com/office/drawing/2014/main" id="{39E518DC-FB64-AD47-A592-6E9472D0460F}"/>
                </a:ext>
              </a:extLst>
            </p:cNvPr>
            <p:cNvSpPr>
              <a:spLocks noChangeArrowheads="1"/>
            </p:cNvSpPr>
            <p:nvPr/>
          </p:nvSpPr>
          <p:spPr bwMode="auto">
            <a:xfrm>
              <a:off x="2570" y="3113"/>
              <a:ext cx="45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23</a:t>
              </a:r>
              <a:endParaRPr lang="en-US" altLang="en-US" sz="3000" b="1">
                <a:solidFill>
                  <a:srgbClr val="0F116A"/>
                </a:solidFill>
              </a:endParaRPr>
            </a:p>
          </p:txBody>
        </p:sp>
      </p:grpSp>
      <p:sp>
        <p:nvSpPr>
          <p:cNvPr id="64521" name="AutoShape 14">
            <a:extLst>
              <a:ext uri="{FF2B5EF4-FFF2-40B4-BE49-F238E27FC236}">
                <a16:creationId xmlns:a16="http://schemas.microsoft.com/office/drawing/2014/main" id="{72EB6E65-DA67-4F45-8254-2FE08A1A1CB9}"/>
              </a:ext>
            </a:extLst>
          </p:cNvPr>
          <p:cNvSpPr>
            <a:spLocks noChangeArrowheads="1"/>
          </p:cNvSpPr>
          <p:nvPr/>
        </p:nvSpPr>
        <p:spPr bwMode="auto">
          <a:xfrm>
            <a:off x="1114425" y="3149600"/>
            <a:ext cx="1219200" cy="304800"/>
          </a:xfrm>
          <a:prstGeom prst="rightArrow">
            <a:avLst>
              <a:gd name="adj1" fmla="val 50000"/>
              <a:gd name="adj2" fmla="val 100000"/>
            </a:avLst>
          </a:prstGeom>
          <a:solidFill>
            <a:srgbClr val="CC0000"/>
          </a:solidFill>
          <a:ln w="9525">
            <a:solidFill>
              <a:srgbClr val="CC0000"/>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64522" name="Group 15">
            <a:extLst>
              <a:ext uri="{FF2B5EF4-FFF2-40B4-BE49-F238E27FC236}">
                <a16:creationId xmlns:a16="http://schemas.microsoft.com/office/drawing/2014/main" id="{B8139531-2742-EC43-B910-8A4499EA0BCB}"/>
              </a:ext>
            </a:extLst>
          </p:cNvPr>
          <p:cNvGrpSpPr>
            <a:grpSpLocks/>
          </p:cNvGrpSpPr>
          <p:nvPr/>
        </p:nvGrpSpPr>
        <p:grpSpPr bwMode="auto">
          <a:xfrm>
            <a:off x="228600" y="4445000"/>
            <a:ext cx="1485900" cy="1485900"/>
            <a:chOff x="720" y="1392"/>
            <a:chExt cx="936" cy="936"/>
          </a:xfrm>
        </p:grpSpPr>
        <p:sp>
          <p:nvSpPr>
            <p:cNvPr id="64570" name="Oval 16">
              <a:extLst>
                <a:ext uri="{FF2B5EF4-FFF2-40B4-BE49-F238E27FC236}">
                  <a16:creationId xmlns:a16="http://schemas.microsoft.com/office/drawing/2014/main" id="{0335B9C0-D060-5644-8AAC-DE0C66CDFD20}"/>
                </a:ext>
              </a:extLst>
            </p:cNvPr>
            <p:cNvSpPr>
              <a:spLocks noChangeArrowheads="1"/>
            </p:cNvSpPr>
            <p:nvPr/>
          </p:nvSpPr>
          <p:spPr bwMode="auto">
            <a:xfrm>
              <a:off x="720" y="1392"/>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71" name="Rectangle 17">
              <a:extLst>
                <a:ext uri="{FF2B5EF4-FFF2-40B4-BE49-F238E27FC236}">
                  <a16:creationId xmlns:a16="http://schemas.microsoft.com/office/drawing/2014/main" id="{0DE31C4F-7F1F-4949-A3AB-1472D1DACB9D}"/>
                </a:ext>
              </a:extLst>
            </p:cNvPr>
            <p:cNvSpPr>
              <a:spLocks noChangeArrowheads="1"/>
            </p:cNvSpPr>
            <p:nvPr/>
          </p:nvSpPr>
          <p:spPr bwMode="auto">
            <a:xfrm>
              <a:off x="958" y="1642"/>
              <a:ext cx="45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sp>
        <p:nvSpPr>
          <p:cNvPr id="506898" name="Rectangle 18">
            <a:extLst>
              <a:ext uri="{FF2B5EF4-FFF2-40B4-BE49-F238E27FC236}">
                <a16:creationId xmlns:a16="http://schemas.microsoft.com/office/drawing/2014/main" id="{D8EFFD78-443E-094B-8F62-073CF4B90A10}"/>
              </a:ext>
            </a:extLst>
          </p:cNvPr>
          <p:cNvSpPr>
            <a:spLocks noChangeArrowheads="1"/>
          </p:cNvSpPr>
          <p:nvPr/>
        </p:nvSpPr>
        <p:spPr bwMode="auto">
          <a:xfrm>
            <a:off x="2825750" y="3944938"/>
            <a:ext cx="681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egg</a:t>
            </a:r>
            <a:endParaRPr lang="en-US" altLang="en-US" sz="3000" b="1">
              <a:solidFill>
                <a:srgbClr val="0F116A"/>
              </a:solidFill>
            </a:endParaRPr>
          </a:p>
        </p:txBody>
      </p:sp>
      <p:sp>
        <p:nvSpPr>
          <p:cNvPr id="506899" name="Rectangle 19">
            <a:extLst>
              <a:ext uri="{FF2B5EF4-FFF2-40B4-BE49-F238E27FC236}">
                <a16:creationId xmlns:a16="http://schemas.microsoft.com/office/drawing/2014/main" id="{7FF2C4DF-E07D-524C-B6DB-007FC9B32C91}"/>
              </a:ext>
            </a:extLst>
          </p:cNvPr>
          <p:cNvSpPr>
            <a:spLocks noChangeArrowheads="1"/>
          </p:cNvSpPr>
          <p:nvPr/>
        </p:nvSpPr>
        <p:spPr bwMode="auto">
          <a:xfrm>
            <a:off x="2655888" y="6096000"/>
            <a:ext cx="1022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sperm</a:t>
            </a:r>
            <a:endParaRPr lang="en-US" altLang="en-US" sz="3000" b="1">
              <a:solidFill>
                <a:srgbClr val="0F116A"/>
              </a:solidFill>
            </a:endParaRPr>
          </a:p>
        </p:txBody>
      </p:sp>
      <p:grpSp>
        <p:nvGrpSpPr>
          <p:cNvPr id="64525" name="Group 20">
            <a:extLst>
              <a:ext uri="{FF2B5EF4-FFF2-40B4-BE49-F238E27FC236}">
                <a16:creationId xmlns:a16="http://schemas.microsoft.com/office/drawing/2014/main" id="{6AFE1D08-F368-494D-9BF3-E1B400AE0750}"/>
              </a:ext>
            </a:extLst>
          </p:cNvPr>
          <p:cNvGrpSpPr>
            <a:grpSpLocks/>
          </p:cNvGrpSpPr>
          <p:nvPr/>
        </p:nvGrpSpPr>
        <p:grpSpPr bwMode="auto">
          <a:xfrm>
            <a:off x="266700" y="2540000"/>
            <a:ext cx="1485900" cy="1485900"/>
            <a:chOff x="720" y="2880"/>
            <a:chExt cx="936" cy="936"/>
          </a:xfrm>
        </p:grpSpPr>
        <p:sp>
          <p:nvSpPr>
            <p:cNvPr id="64568" name="Oval 21">
              <a:extLst>
                <a:ext uri="{FF2B5EF4-FFF2-40B4-BE49-F238E27FC236}">
                  <a16:creationId xmlns:a16="http://schemas.microsoft.com/office/drawing/2014/main" id="{62340A10-0EFC-DE46-97AD-2B499D0C353E}"/>
                </a:ext>
              </a:extLst>
            </p:cNvPr>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69" name="Rectangle 22">
              <a:extLst>
                <a:ext uri="{FF2B5EF4-FFF2-40B4-BE49-F238E27FC236}">
                  <a16:creationId xmlns:a16="http://schemas.microsoft.com/office/drawing/2014/main" id="{E6BCB35C-67D1-A049-ACF6-AC4B8B78F768}"/>
                </a:ext>
              </a:extLst>
            </p:cNvPr>
            <p:cNvSpPr>
              <a:spLocks noChangeArrowheads="1"/>
            </p:cNvSpPr>
            <p:nvPr/>
          </p:nvSpPr>
          <p:spPr bwMode="auto">
            <a:xfrm>
              <a:off x="971" y="3136"/>
              <a:ext cx="454" cy="423"/>
            </a:xfrm>
            <a:prstGeom prst="rect">
              <a:avLst/>
            </a:prstGeom>
            <a:solidFill>
              <a:srgbClr val="FF45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sp>
        <p:nvSpPr>
          <p:cNvPr id="506903" name="AutoShape 23">
            <a:extLst>
              <a:ext uri="{FF2B5EF4-FFF2-40B4-BE49-F238E27FC236}">
                <a16:creationId xmlns:a16="http://schemas.microsoft.com/office/drawing/2014/main" id="{99649CC6-700F-014C-B27C-1E0CE6852406}"/>
              </a:ext>
            </a:extLst>
          </p:cNvPr>
          <p:cNvSpPr>
            <a:spLocks noChangeArrowheads="1"/>
          </p:cNvSpPr>
          <p:nvPr/>
        </p:nvSpPr>
        <p:spPr bwMode="auto">
          <a:xfrm>
            <a:off x="1257300" y="3856038"/>
            <a:ext cx="1470025"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000" b="1" u="sng">
                <a:solidFill>
                  <a:srgbClr val="CC0000"/>
                </a:solidFill>
              </a:rPr>
              <a:t>meiosis</a:t>
            </a:r>
            <a:endParaRPr lang="en-US" altLang="en-US" sz="3000" b="1">
              <a:solidFill>
                <a:srgbClr val="0F116A"/>
              </a:solidFill>
            </a:endParaRPr>
          </a:p>
        </p:txBody>
      </p:sp>
      <p:grpSp>
        <p:nvGrpSpPr>
          <p:cNvPr id="7" name="Group 24">
            <a:extLst>
              <a:ext uri="{FF2B5EF4-FFF2-40B4-BE49-F238E27FC236}">
                <a16:creationId xmlns:a16="http://schemas.microsoft.com/office/drawing/2014/main" id="{B771B98C-597D-2C47-ADF1-07B48C562A34}"/>
              </a:ext>
            </a:extLst>
          </p:cNvPr>
          <p:cNvGrpSpPr>
            <a:grpSpLocks/>
          </p:cNvGrpSpPr>
          <p:nvPr/>
        </p:nvGrpSpPr>
        <p:grpSpPr bwMode="auto">
          <a:xfrm>
            <a:off x="6851650" y="2876550"/>
            <a:ext cx="2178050" cy="2178050"/>
            <a:chOff x="4835" y="2064"/>
            <a:chExt cx="936" cy="936"/>
          </a:xfrm>
        </p:grpSpPr>
        <p:sp>
          <p:nvSpPr>
            <p:cNvPr id="64566" name="Oval 25">
              <a:extLst>
                <a:ext uri="{FF2B5EF4-FFF2-40B4-BE49-F238E27FC236}">
                  <a16:creationId xmlns:a16="http://schemas.microsoft.com/office/drawing/2014/main" id="{A4B1C56E-2AEF-A346-8103-E031BC2D6BD5}"/>
                </a:ext>
              </a:extLst>
            </p:cNvPr>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67" name="Rectangle 26">
              <a:extLst>
                <a:ext uri="{FF2B5EF4-FFF2-40B4-BE49-F238E27FC236}">
                  <a16:creationId xmlns:a16="http://schemas.microsoft.com/office/drawing/2014/main" id="{61923415-E30F-7949-87D6-7F617291306A}"/>
                </a:ext>
              </a:extLst>
            </p:cNvPr>
            <p:cNvSpPr>
              <a:spLocks noChangeArrowheads="1"/>
            </p:cNvSpPr>
            <p:nvPr/>
          </p:nvSpPr>
          <p:spPr bwMode="auto">
            <a:xfrm>
              <a:off x="5160" y="2387"/>
              <a:ext cx="310" cy="288"/>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sp>
        <p:nvSpPr>
          <p:cNvPr id="506907" name="AutoShape 27">
            <a:extLst>
              <a:ext uri="{FF2B5EF4-FFF2-40B4-BE49-F238E27FC236}">
                <a16:creationId xmlns:a16="http://schemas.microsoft.com/office/drawing/2014/main" id="{A6606A51-F2ED-754F-95B3-80321C612E06}"/>
              </a:ext>
            </a:extLst>
          </p:cNvPr>
          <p:cNvSpPr>
            <a:spLocks noChangeArrowheads="1"/>
          </p:cNvSpPr>
          <p:nvPr/>
        </p:nvSpPr>
        <p:spPr bwMode="auto">
          <a:xfrm>
            <a:off x="3665538" y="3911600"/>
            <a:ext cx="604837" cy="304800"/>
          </a:xfrm>
          <a:prstGeom prst="rightArrow">
            <a:avLst>
              <a:gd name="adj1" fmla="val 50000"/>
              <a:gd name="adj2" fmla="val 49609"/>
            </a:avLst>
          </a:prstGeom>
          <a:solidFill>
            <a:schemeClr val="tx2"/>
          </a:solidFill>
          <a:ln w="9525">
            <a:solidFill>
              <a:schemeClr val="tx2"/>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8" name="Group 28">
            <a:extLst>
              <a:ext uri="{FF2B5EF4-FFF2-40B4-BE49-F238E27FC236}">
                <a16:creationId xmlns:a16="http://schemas.microsoft.com/office/drawing/2014/main" id="{EF898E8B-DA5E-8347-A75C-0F0EC8DB594D}"/>
              </a:ext>
            </a:extLst>
          </p:cNvPr>
          <p:cNvGrpSpPr>
            <a:grpSpLocks/>
          </p:cNvGrpSpPr>
          <p:nvPr/>
        </p:nvGrpSpPr>
        <p:grpSpPr bwMode="auto">
          <a:xfrm>
            <a:off x="4346575" y="2768600"/>
            <a:ext cx="1485900" cy="1485900"/>
            <a:chOff x="720" y="2880"/>
            <a:chExt cx="936" cy="936"/>
          </a:xfrm>
        </p:grpSpPr>
        <p:sp>
          <p:nvSpPr>
            <p:cNvPr id="64564" name="Oval 29">
              <a:extLst>
                <a:ext uri="{FF2B5EF4-FFF2-40B4-BE49-F238E27FC236}">
                  <a16:creationId xmlns:a16="http://schemas.microsoft.com/office/drawing/2014/main" id="{0AB0A48F-DEA6-0040-8108-8FFC877784EA}"/>
                </a:ext>
              </a:extLst>
            </p:cNvPr>
            <p:cNvSpPr>
              <a:spLocks noChangeArrowheads="1"/>
            </p:cNvSpPr>
            <p:nvPr/>
          </p:nvSpPr>
          <p:spPr bwMode="auto">
            <a:xfrm>
              <a:off x="720" y="2880"/>
              <a:ext cx="936" cy="936"/>
            </a:xfrm>
            <a:prstGeom prst="ellipse">
              <a:avLst/>
            </a:prstGeom>
            <a:solidFill>
              <a:srgbClr val="FF45B9"/>
            </a:solidFill>
            <a:ln w="9525">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65" name="Rectangle 30">
              <a:extLst>
                <a:ext uri="{FF2B5EF4-FFF2-40B4-BE49-F238E27FC236}">
                  <a16:creationId xmlns:a16="http://schemas.microsoft.com/office/drawing/2014/main" id="{BD076AAB-8CD5-6F48-B9B2-3EBB946DD6A4}"/>
                </a:ext>
              </a:extLst>
            </p:cNvPr>
            <p:cNvSpPr>
              <a:spLocks noChangeArrowheads="1"/>
            </p:cNvSpPr>
            <p:nvPr/>
          </p:nvSpPr>
          <p:spPr bwMode="auto">
            <a:xfrm>
              <a:off x="972" y="3136"/>
              <a:ext cx="454" cy="423"/>
            </a:xfrm>
            <a:prstGeom prst="rect">
              <a:avLst/>
            </a:prstGeom>
            <a:solidFill>
              <a:srgbClr val="FF45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23</a:t>
              </a:r>
              <a:endParaRPr lang="en-US" altLang="en-US" sz="3000" b="1">
                <a:solidFill>
                  <a:srgbClr val="0F116A"/>
                </a:solidFill>
              </a:endParaRPr>
            </a:p>
          </p:txBody>
        </p:sp>
      </p:grpSp>
      <p:grpSp>
        <p:nvGrpSpPr>
          <p:cNvPr id="9" name="Group 31">
            <a:extLst>
              <a:ext uri="{FF2B5EF4-FFF2-40B4-BE49-F238E27FC236}">
                <a16:creationId xmlns:a16="http://schemas.microsoft.com/office/drawing/2014/main" id="{17057298-BC35-7A49-A574-DF11FFEA2F9D}"/>
              </a:ext>
            </a:extLst>
          </p:cNvPr>
          <p:cNvGrpSpPr>
            <a:grpSpLocks/>
          </p:cNvGrpSpPr>
          <p:nvPr/>
        </p:nvGrpSpPr>
        <p:grpSpPr bwMode="auto">
          <a:xfrm>
            <a:off x="3646488" y="3784600"/>
            <a:ext cx="2171700" cy="2413000"/>
            <a:chOff x="1896" y="2832"/>
            <a:chExt cx="1368" cy="1520"/>
          </a:xfrm>
        </p:grpSpPr>
        <p:grpSp>
          <p:nvGrpSpPr>
            <p:cNvPr id="64560" name="Group 32">
              <a:extLst>
                <a:ext uri="{FF2B5EF4-FFF2-40B4-BE49-F238E27FC236}">
                  <a16:creationId xmlns:a16="http://schemas.microsoft.com/office/drawing/2014/main" id="{545A8B3B-5D37-FF46-ACB7-E6112B99B59B}"/>
                </a:ext>
              </a:extLst>
            </p:cNvPr>
            <p:cNvGrpSpPr>
              <a:grpSpLocks/>
            </p:cNvGrpSpPr>
            <p:nvPr/>
          </p:nvGrpSpPr>
          <p:grpSpPr bwMode="auto">
            <a:xfrm>
              <a:off x="1896" y="2832"/>
              <a:ext cx="1368" cy="1520"/>
              <a:chOff x="1872" y="2640"/>
              <a:chExt cx="1368" cy="1520"/>
            </a:xfrm>
          </p:grpSpPr>
          <p:sp>
            <p:nvSpPr>
              <p:cNvPr id="64562" name="Freeform 33">
                <a:extLst>
                  <a:ext uri="{FF2B5EF4-FFF2-40B4-BE49-F238E27FC236}">
                    <a16:creationId xmlns:a16="http://schemas.microsoft.com/office/drawing/2014/main" id="{7AC92691-6E3E-E344-BC82-D10F6BDF0E30}"/>
                  </a:ext>
                </a:extLst>
              </p:cNvPr>
              <p:cNvSpPr>
                <a:spLocks/>
              </p:cNvSpPr>
              <p:nvPr/>
            </p:nvSpPr>
            <p:spPr bwMode="auto">
              <a:xfrm>
                <a:off x="1872" y="3264"/>
                <a:ext cx="736" cy="896"/>
              </a:xfrm>
              <a:custGeom>
                <a:avLst/>
                <a:gdLst>
                  <a:gd name="T0" fmla="*/ 720 w 736"/>
                  <a:gd name="T1" fmla="*/ 16 h 896"/>
                  <a:gd name="T2" fmla="*/ 720 w 736"/>
                  <a:gd name="T3" fmla="*/ 64 h 896"/>
                  <a:gd name="T4" fmla="*/ 672 w 736"/>
                  <a:gd name="T5" fmla="*/ 400 h 896"/>
                  <a:gd name="T6" fmla="*/ 336 w 736"/>
                  <a:gd name="T7" fmla="*/ 448 h 896"/>
                  <a:gd name="T8" fmla="*/ 240 w 736"/>
                  <a:gd name="T9" fmla="*/ 832 h 896"/>
                  <a:gd name="T10" fmla="*/ 0 w 736"/>
                  <a:gd name="T11" fmla="*/ 832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4563" name="Oval 34">
                <a:extLst>
                  <a:ext uri="{FF2B5EF4-FFF2-40B4-BE49-F238E27FC236}">
                    <a16:creationId xmlns:a16="http://schemas.microsoft.com/office/drawing/2014/main" id="{B58858A9-2C54-E14F-AC02-ACFA248ED168}"/>
                  </a:ext>
                </a:extLst>
              </p:cNvPr>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sp>
          <p:nvSpPr>
            <p:cNvPr id="64561" name="Rectangle 35">
              <a:extLst>
                <a:ext uri="{FF2B5EF4-FFF2-40B4-BE49-F238E27FC236}">
                  <a16:creationId xmlns:a16="http://schemas.microsoft.com/office/drawing/2014/main" id="{5BB9CDD6-6753-9146-A73B-534D43B84594}"/>
                </a:ext>
              </a:extLst>
            </p:cNvPr>
            <p:cNvSpPr>
              <a:spLocks noChangeArrowheads="1"/>
            </p:cNvSpPr>
            <p:nvPr/>
          </p:nvSpPr>
          <p:spPr bwMode="auto">
            <a:xfrm>
              <a:off x="2570" y="3113"/>
              <a:ext cx="45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23</a:t>
              </a:r>
              <a:endParaRPr lang="en-US" altLang="en-US" sz="3000" b="1">
                <a:solidFill>
                  <a:srgbClr val="0F116A"/>
                </a:solidFill>
              </a:endParaRPr>
            </a:p>
          </p:txBody>
        </p:sp>
      </p:grpSp>
      <p:sp>
        <p:nvSpPr>
          <p:cNvPr id="506916" name="AutoShape 36">
            <a:extLst>
              <a:ext uri="{FF2B5EF4-FFF2-40B4-BE49-F238E27FC236}">
                <a16:creationId xmlns:a16="http://schemas.microsoft.com/office/drawing/2014/main" id="{DB96DC45-C64F-5C4E-918F-A9B507C9344D}"/>
              </a:ext>
            </a:extLst>
          </p:cNvPr>
          <p:cNvSpPr>
            <a:spLocks noChangeArrowheads="1"/>
          </p:cNvSpPr>
          <p:nvPr/>
        </p:nvSpPr>
        <p:spPr bwMode="auto">
          <a:xfrm>
            <a:off x="4117975" y="5610225"/>
            <a:ext cx="2082800"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000" b="1" u="sng">
                <a:solidFill>
                  <a:srgbClr val="CC0000"/>
                </a:solidFill>
              </a:rPr>
              <a:t>fertilization</a:t>
            </a:r>
            <a:endParaRPr lang="en-US" altLang="en-US" sz="3000" b="1">
              <a:solidFill>
                <a:srgbClr val="0F116A"/>
              </a:solidFill>
            </a:endParaRPr>
          </a:p>
        </p:txBody>
      </p:sp>
      <p:sp>
        <p:nvSpPr>
          <p:cNvPr id="506918" name="AutoShape 38">
            <a:extLst>
              <a:ext uri="{FF2B5EF4-FFF2-40B4-BE49-F238E27FC236}">
                <a16:creationId xmlns:a16="http://schemas.microsoft.com/office/drawing/2014/main" id="{B5482E97-A33E-6C47-A09F-35A92525401E}"/>
              </a:ext>
            </a:extLst>
          </p:cNvPr>
          <p:cNvSpPr>
            <a:spLocks noChangeArrowheads="1"/>
          </p:cNvSpPr>
          <p:nvPr/>
        </p:nvSpPr>
        <p:spPr bwMode="auto">
          <a:xfrm>
            <a:off x="6659563" y="5572125"/>
            <a:ext cx="2428875" cy="8096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0000"/>
              </a:lnSpc>
            </a:pPr>
            <a:r>
              <a:rPr lang="en-US" altLang="en-US" sz="3000" b="1" u="sng">
                <a:solidFill>
                  <a:srgbClr val="CC0000"/>
                </a:solidFill>
              </a:rPr>
              <a:t>mitosis &amp;</a:t>
            </a:r>
            <a:br>
              <a:rPr lang="en-US" altLang="en-US" sz="3000" b="1" u="sng">
                <a:solidFill>
                  <a:srgbClr val="CC0000"/>
                </a:solidFill>
              </a:rPr>
            </a:br>
            <a:r>
              <a:rPr lang="en-US" altLang="en-US" sz="3000" b="1" u="sng">
                <a:solidFill>
                  <a:srgbClr val="CC0000"/>
                </a:solidFill>
              </a:rPr>
              <a:t>development</a:t>
            </a:r>
          </a:p>
        </p:txBody>
      </p:sp>
      <p:sp>
        <p:nvSpPr>
          <p:cNvPr id="64533" name="Rectangle 39" descr="Rectangle: Click to edit Master text styles&#10;Second level&#10;Third level&#10;Fourth level&#10;Fifth level">
            <a:extLst>
              <a:ext uri="{FF2B5EF4-FFF2-40B4-BE49-F238E27FC236}">
                <a16:creationId xmlns:a16="http://schemas.microsoft.com/office/drawing/2014/main" id="{6F18786E-B242-6E46-81AB-2B1639481E46}"/>
              </a:ext>
            </a:extLst>
          </p:cNvPr>
          <p:cNvSpPr>
            <a:spLocks noGrp="1" noChangeArrowheads="1"/>
          </p:cNvSpPr>
          <p:nvPr>
            <p:ph type="body" idx="1"/>
          </p:nvPr>
        </p:nvSpPr>
        <p:spPr>
          <a:xfrm>
            <a:off x="481013" y="1320800"/>
            <a:ext cx="8534400" cy="508000"/>
          </a:xfrm>
          <a:solidFill>
            <a:srgbClr val="FFEA18"/>
          </a:solidFill>
        </p:spPr>
        <p:txBody>
          <a:bodyPr/>
          <a:lstStyle/>
          <a:p>
            <a:pPr eaLnBrk="1" hangingPunct="1">
              <a:lnSpc>
                <a:spcPct val="90000"/>
              </a:lnSpc>
              <a:buFont typeface="Wingdings" pitchFamily="2" charset="2"/>
              <a:buNone/>
            </a:pPr>
            <a:r>
              <a:rPr lang="en-US" altLang="en-US" sz="2800"/>
              <a:t>meiosis </a:t>
            </a:r>
            <a:r>
              <a:rPr lang="en-US" altLang="en-US" sz="2800">
                <a:sym typeface="Symbol" pitchFamily="2" charset="2"/>
              </a:rPr>
              <a:t> </a:t>
            </a:r>
            <a:r>
              <a:rPr lang="en-US" altLang="en-US" sz="2800"/>
              <a:t>fertilization </a:t>
            </a:r>
            <a:r>
              <a:rPr lang="en-US" altLang="en-US" sz="2800">
                <a:sym typeface="Symbol" pitchFamily="2" charset="2"/>
              </a:rPr>
              <a:t> mitosis + development</a:t>
            </a:r>
          </a:p>
        </p:txBody>
      </p:sp>
      <p:grpSp>
        <p:nvGrpSpPr>
          <p:cNvPr id="11" name="Group 40">
            <a:extLst>
              <a:ext uri="{FF2B5EF4-FFF2-40B4-BE49-F238E27FC236}">
                <a16:creationId xmlns:a16="http://schemas.microsoft.com/office/drawing/2014/main" id="{84B733AC-6C50-4C42-BC93-712599832623}"/>
              </a:ext>
            </a:extLst>
          </p:cNvPr>
          <p:cNvGrpSpPr>
            <a:grpSpLocks/>
          </p:cNvGrpSpPr>
          <p:nvPr/>
        </p:nvGrpSpPr>
        <p:grpSpPr bwMode="auto">
          <a:xfrm>
            <a:off x="7780338" y="3006725"/>
            <a:ext cx="1158875" cy="1158875"/>
            <a:chOff x="4835" y="2064"/>
            <a:chExt cx="936" cy="936"/>
          </a:xfrm>
        </p:grpSpPr>
        <p:sp>
          <p:nvSpPr>
            <p:cNvPr id="64558" name="Oval 41">
              <a:extLst>
                <a:ext uri="{FF2B5EF4-FFF2-40B4-BE49-F238E27FC236}">
                  <a16:creationId xmlns:a16="http://schemas.microsoft.com/office/drawing/2014/main" id="{112254A3-B2E0-A849-A52D-F54EC3D869BF}"/>
                </a:ext>
              </a:extLst>
            </p:cNvPr>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59" name="Rectangle 42">
              <a:extLst>
                <a:ext uri="{FF2B5EF4-FFF2-40B4-BE49-F238E27FC236}">
                  <a16:creationId xmlns:a16="http://schemas.microsoft.com/office/drawing/2014/main" id="{B2548217-1F06-0F46-88B9-CC39190C2AA2}"/>
                </a:ext>
              </a:extLst>
            </p:cNvPr>
            <p:cNvSpPr>
              <a:spLocks noChangeArrowheads="1"/>
            </p:cNvSpPr>
            <p:nvPr/>
          </p:nvSpPr>
          <p:spPr bwMode="auto">
            <a:xfrm>
              <a:off x="5023" y="2260"/>
              <a:ext cx="583" cy="543"/>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grpSp>
        <p:nvGrpSpPr>
          <p:cNvPr id="12" name="Group 43">
            <a:extLst>
              <a:ext uri="{FF2B5EF4-FFF2-40B4-BE49-F238E27FC236}">
                <a16:creationId xmlns:a16="http://schemas.microsoft.com/office/drawing/2014/main" id="{42347038-7E26-0644-89DA-2D5F9631EF5A}"/>
              </a:ext>
            </a:extLst>
          </p:cNvPr>
          <p:cNvGrpSpPr>
            <a:grpSpLocks/>
          </p:cNvGrpSpPr>
          <p:nvPr/>
        </p:nvGrpSpPr>
        <p:grpSpPr bwMode="auto">
          <a:xfrm>
            <a:off x="7073900" y="3851275"/>
            <a:ext cx="1158875" cy="1158875"/>
            <a:chOff x="4835" y="2064"/>
            <a:chExt cx="936" cy="936"/>
          </a:xfrm>
        </p:grpSpPr>
        <p:sp>
          <p:nvSpPr>
            <p:cNvPr id="64556" name="Oval 44">
              <a:extLst>
                <a:ext uri="{FF2B5EF4-FFF2-40B4-BE49-F238E27FC236}">
                  <a16:creationId xmlns:a16="http://schemas.microsoft.com/office/drawing/2014/main" id="{A1D5FD40-0BBB-8A4A-88A0-B9BA1ABB085B}"/>
                </a:ext>
              </a:extLst>
            </p:cNvPr>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57" name="Rectangle 45">
              <a:extLst>
                <a:ext uri="{FF2B5EF4-FFF2-40B4-BE49-F238E27FC236}">
                  <a16:creationId xmlns:a16="http://schemas.microsoft.com/office/drawing/2014/main" id="{5A5CC1DE-91A2-964B-A718-FC6E804507CB}"/>
                </a:ext>
              </a:extLst>
            </p:cNvPr>
            <p:cNvSpPr>
              <a:spLocks noChangeArrowheads="1"/>
            </p:cNvSpPr>
            <p:nvPr/>
          </p:nvSpPr>
          <p:spPr bwMode="auto">
            <a:xfrm>
              <a:off x="5023" y="2260"/>
              <a:ext cx="583" cy="543"/>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grpSp>
        <p:nvGrpSpPr>
          <p:cNvPr id="13" name="Group 46">
            <a:extLst>
              <a:ext uri="{FF2B5EF4-FFF2-40B4-BE49-F238E27FC236}">
                <a16:creationId xmlns:a16="http://schemas.microsoft.com/office/drawing/2014/main" id="{C35E26C2-4CF7-F942-83CB-3A1CFCA10EB2}"/>
              </a:ext>
            </a:extLst>
          </p:cNvPr>
          <p:cNvGrpSpPr>
            <a:grpSpLocks/>
          </p:cNvGrpSpPr>
          <p:nvPr/>
        </p:nvGrpSpPr>
        <p:grpSpPr bwMode="auto">
          <a:xfrm>
            <a:off x="6792913" y="3013075"/>
            <a:ext cx="1158875" cy="1158875"/>
            <a:chOff x="4835" y="2064"/>
            <a:chExt cx="936" cy="936"/>
          </a:xfrm>
        </p:grpSpPr>
        <p:sp>
          <p:nvSpPr>
            <p:cNvPr id="64554" name="Oval 47">
              <a:extLst>
                <a:ext uri="{FF2B5EF4-FFF2-40B4-BE49-F238E27FC236}">
                  <a16:creationId xmlns:a16="http://schemas.microsoft.com/office/drawing/2014/main" id="{7EE041EE-7F74-B04F-A92E-1353054ADFE8}"/>
                </a:ext>
              </a:extLst>
            </p:cNvPr>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55" name="Rectangle 48">
              <a:extLst>
                <a:ext uri="{FF2B5EF4-FFF2-40B4-BE49-F238E27FC236}">
                  <a16:creationId xmlns:a16="http://schemas.microsoft.com/office/drawing/2014/main" id="{C17B7BB1-A789-D04A-8AC4-7C2DD500D708}"/>
                </a:ext>
              </a:extLst>
            </p:cNvPr>
            <p:cNvSpPr>
              <a:spLocks noChangeArrowheads="1"/>
            </p:cNvSpPr>
            <p:nvPr/>
          </p:nvSpPr>
          <p:spPr bwMode="auto">
            <a:xfrm>
              <a:off x="5023" y="2260"/>
              <a:ext cx="583" cy="543"/>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grpSp>
        <p:nvGrpSpPr>
          <p:cNvPr id="14" name="Group 49">
            <a:extLst>
              <a:ext uri="{FF2B5EF4-FFF2-40B4-BE49-F238E27FC236}">
                <a16:creationId xmlns:a16="http://schemas.microsoft.com/office/drawing/2014/main" id="{118676D6-DBFF-D047-9077-FCA9B4A368DE}"/>
              </a:ext>
            </a:extLst>
          </p:cNvPr>
          <p:cNvGrpSpPr>
            <a:grpSpLocks/>
          </p:cNvGrpSpPr>
          <p:nvPr/>
        </p:nvGrpSpPr>
        <p:grpSpPr bwMode="auto">
          <a:xfrm>
            <a:off x="7880350" y="3817938"/>
            <a:ext cx="1158875" cy="1158875"/>
            <a:chOff x="4835" y="2064"/>
            <a:chExt cx="936" cy="936"/>
          </a:xfrm>
        </p:grpSpPr>
        <p:sp>
          <p:nvSpPr>
            <p:cNvPr id="64552" name="Oval 50">
              <a:extLst>
                <a:ext uri="{FF2B5EF4-FFF2-40B4-BE49-F238E27FC236}">
                  <a16:creationId xmlns:a16="http://schemas.microsoft.com/office/drawing/2014/main" id="{CEC6699F-38A3-7F44-B2C3-8C0171D44785}"/>
                </a:ext>
              </a:extLst>
            </p:cNvPr>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53" name="Rectangle 51">
              <a:extLst>
                <a:ext uri="{FF2B5EF4-FFF2-40B4-BE49-F238E27FC236}">
                  <a16:creationId xmlns:a16="http://schemas.microsoft.com/office/drawing/2014/main" id="{78E83DE4-2789-424C-9384-13E69947BAF8}"/>
                </a:ext>
              </a:extLst>
            </p:cNvPr>
            <p:cNvSpPr>
              <a:spLocks noChangeArrowheads="1"/>
            </p:cNvSpPr>
            <p:nvPr/>
          </p:nvSpPr>
          <p:spPr bwMode="auto">
            <a:xfrm>
              <a:off x="5023" y="2260"/>
              <a:ext cx="583" cy="543"/>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grpSp>
        <p:nvGrpSpPr>
          <p:cNvPr id="15" name="Group 52">
            <a:extLst>
              <a:ext uri="{FF2B5EF4-FFF2-40B4-BE49-F238E27FC236}">
                <a16:creationId xmlns:a16="http://schemas.microsoft.com/office/drawing/2014/main" id="{0814566B-C251-DC43-8B4D-BF6D725EA438}"/>
              </a:ext>
            </a:extLst>
          </p:cNvPr>
          <p:cNvGrpSpPr>
            <a:grpSpLocks/>
          </p:cNvGrpSpPr>
          <p:nvPr/>
        </p:nvGrpSpPr>
        <p:grpSpPr bwMode="auto">
          <a:xfrm>
            <a:off x="7256463" y="2633663"/>
            <a:ext cx="1158875" cy="1158875"/>
            <a:chOff x="4835" y="2064"/>
            <a:chExt cx="936" cy="936"/>
          </a:xfrm>
        </p:grpSpPr>
        <p:sp>
          <p:nvSpPr>
            <p:cNvPr id="64550" name="Oval 53">
              <a:extLst>
                <a:ext uri="{FF2B5EF4-FFF2-40B4-BE49-F238E27FC236}">
                  <a16:creationId xmlns:a16="http://schemas.microsoft.com/office/drawing/2014/main" id="{3C6E52ED-01E3-694E-BB6F-C9CD545D17F9}"/>
                </a:ext>
              </a:extLst>
            </p:cNvPr>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51" name="Rectangle 54">
              <a:extLst>
                <a:ext uri="{FF2B5EF4-FFF2-40B4-BE49-F238E27FC236}">
                  <a16:creationId xmlns:a16="http://schemas.microsoft.com/office/drawing/2014/main" id="{65FD92B0-429E-0C4E-A0DC-8887EE37EFC1}"/>
                </a:ext>
              </a:extLst>
            </p:cNvPr>
            <p:cNvSpPr>
              <a:spLocks noChangeArrowheads="1"/>
            </p:cNvSpPr>
            <p:nvPr/>
          </p:nvSpPr>
          <p:spPr bwMode="auto">
            <a:xfrm>
              <a:off x="5023" y="2260"/>
              <a:ext cx="583" cy="543"/>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grpSp>
        <p:nvGrpSpPr>
          <p:cNvPr id="16" name="Group 55">
            <a:extLst>
              <a:ext uri="{FF2B5EF4-FFF2-40B4-BE49-F238E27FC236}">
                <a16:creationId xmlns:a16="http://schemas.microsoft.com/office/drawing/2014/main" id="{DBB9E2BA-ACCF-B943-8E25-D68F8F7F425E}"/>
              </a:ext>
            </a:extLst>
          </p:cNvPr>
          <p:cNvGrpSpPr>
            <a:grpSpLocks/>
          </p:cNvGrpSpPr>
          <p:nvPr/>
        </p:nvGrpSpPr>
        <p:grpSpPr bwMode="auto">
          <a:xfrm>
            <a:off x="7346950" y="4048125"/>
            <a:ext cx="1158875" cy="1158875"/>
            <a:chOff x="4835" y="2064"/>
            <a:chExt cx="936" cy="936"/>
          </a:xfrm>
        </p:grpSpPr>
        <p:sp>
          <p:nvSpPr>
            <p:cNvPr id="64548" name="Oval 56">
              <a:extLst>
                <a:ext uri="{FF2B5EF4-FFF2-40B4-BE49-F238E27FC236}">
                  <a16:creationId xmlns:a16="http://schemas.microsoft.com/office/drawing/2014/main" id="{DAF3057D-F650-DD42-BB90-ED34F50AEFEF}"/>
                </a:ext>
              </a:extLst>
            </p:cNvPr>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49" name="Rectangle 57">
              <a:extLst>
                <a:ext uri="{FF2B5EF4-FFF2-40B4-BE49-F238E27FC236}">
                  <a16:creationId xmlns:a16="http://schemas.microsoft.com/office/drawing/2014/main" id="{1878F9CC-D260-324D-B85A-56D1BC72BC64}"/>
                </a:ext>
              </a:extLst>
            </p:cNvPr>
            <p:cNvSpPr>
              <a:spLocks noChangeArrowheads="1"/>
            </p:cNvSpPr>
            <p:nvPr/>
          </p:nvSpPr>
          <p:spPr bwMode="auto">
            <a:xfrm>
              <a:off x="5023" y="2260"/>
              <a:ext cx="583" cy="543"/>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grpSp>
        <p:nvGrpSpPr>
          <p:cNvPr id="17" name="Group 58">
            <a:extLst>
              <a:ext uri="{FF2B5EF4-FFF2-40B4-BE49-F238E27FC236}">
                <a16:creationId xmlns:a16="http://schemas.microsoft.com/office/drawing/2014/main" id="{868A71BC-BCC0-C641-8A0A-D72D62432141}"/>
              </a:ext>
            </a:extLst>
          </p:cNvPr>
          <p:cNvGrpSpPr>
            <a:grpSpLocks/>
          </p:cNvGrpSpPr>
          <p:nvPr/>
        </p:nvGrpSpPr>
        <p:grpSpPr bwMode="auto">
          <a:xfrm>
            <a:off x="6646863" y="3394075"/>
            <a:ext cx="1158875" cy="1158875"/>
            <a:chOff x="4835" y="2064"/>
            <a:chExt cx="936" cy="936"/>
          </a:xfrm>
        </p:grpSpPr>
        <p:sp>
          <p:nvSpPr>
            <p:cNvPr id="64546" name="Oval 59">
              <a:extLst>
                <a:ext uri="{FF2B5EF4-FFF2-40B4-BE49-F238E27FC236}">
                  <a16:creationId xmlns:a16="http://schemas.microsoft.com/office/drawing/2014/main" id="{D4F321E2-9D2B-B543-8258-FF55561F5A57}"/>
                </a:ext>
              </a:extLst>
            </p:cNvPr>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47" name="Rectangle 60">
              <a:extLst>
                <a:ext uri="{FF2B5EF4-FFF2-40B4-BE49-F238E27FC236}">
                  <a16:creationId xmlns:a16="http://schemas.microsoft.com/office/drawing/2014/main" id="{EEAB0EC3-CDD0-F642-998E-BEF43CC35117}"/>
                </a:ext>
              </a:extLst>
            </p:cNvPr>
            <p:cNvSpPr>
              <a:spLocks noChangeArrowheads="1"/>
            </p:cNvSpPr>
            <p:nvPr/>
          </p:nvSpPr>
          <p:spPr bwMode="auto">
            <a:xfrm>
              <a:off x="5023" y="2260"/>
              <a:ext cx="583" cy="543"/>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grpSp>
        <p:nvGrpSpPr>
          <p:cNvPr id="18" name="Group 64">
            <a:extLst>
              <a:ext uri="{FF2B5EF4-FFF2-40B4-BE49-F238E27FC236}">
                <a16:creationId xmlns:a16="http://schemas.microsoft.com/office/drawing/2014/main" id="{D94CA5B5-FE30-804C-843C-EED348626708}"/>
              </a:ext>
            </a:extLst>
          </p:cNvPr>
          <p:cNvGrpSpPr>
            <a:grpSpLocks/>
          </p:cNvGrpSpPr>
          <p:nvPr/>
        </p:nvGrpSpPr>
        <p:grpSpPr bwMode="auto">
          <a:xfrm>
            <a:off x="7985125" y="3257550"/>
            <a:ext cx="1158875" cy="1158875"/>
            <a:chOff x="4835" y="2064"/>
            <a:chExt cx="936" cy="936"/>
          </a:xfrm>
        </p:grpSpPr>
        <p:sp>
          <p:nvSpPr>
            <p:cNvPr id="64544" name="Oval 65">
              <a:extLst>
                <a:ext uri="{FF2B5EF4-FFF2-40B4-BE49-F238E27FC236}">
                  <a16:creationId xmlns:a16="http://schemas.microsoft.com/office/drawing/2014/main" id="{C80E9560-6845-DD4C-B7C9-C151B98B87D1}"/>
                </a:ext>
              </a:extLst>
            </p:cNvPr>
            <p:cNvSpPr>
              <a:spLocks noChangeArrowheads="1"/>
            </p:cNvSpPr>
            <p:nvPr/>
          </p:nvSpPr>
          <p:spPr bwMode="auto">
            <a:xfrm>
              <a:off x="4835" y="2064"/>
              <a:ext cx="936" cy="936"/>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4545" name="Rectangle 66">
              <a:extLst>
                <a:ext uri="{FF2B5EF4-FFF2-40B4-BE49-F238E27FC236}">
                  <a16:creationId xmlns:a16="http://schemas.microsoft.com/office/drawing/2014/main" id="{8C4F9514-D76A-1342-B170-978EC7108298}"/>
                </a:ext>
              </a:extLst>
            </p:cNvPr>
            <p:cNvSpPr>
              <a:spLocks noChangeArrowheads="1"/>
            </p:cNvSpPr>
            <p:nvPr/>
          </p:nvSpPr>
          <p:spPr bwMode="auto">
            <a:xfrm>
              <a:off x="5023" y="2260"/>
              <a:ext cx="583" cy="543"/>
            </a:xfrm>
            <a:prstGeom prst="rect">
              <a:avLst/>
            </a:prstGeom>
            <a:solidFill>
              <a:srgbClr val="C36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pic>
        <p:nvPicPr>
          <p:cNvPr id="506941" name="Picture 61" descr="f51-20_structure_of_the_cb">
            <a:extLst>
              <a:ext uri="{FF2B5EF4-FFF2-40B4-BE49-F238E27FC236}">
                <a16:creationId xmlns:a16="http://schemas.microsoft.com/office/drawing/2014/main" id="{8F87101B-E5D9-0247-88E2-8ED16742B60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7043"/>
          <a:stretch>
            <a:fillRect/>
          </a:stretch>
        </p:blipFill>
        <p:spPr bwMode="auto">
          <a:xfrm>
            <a:off x="6126163" y="2027238"/>
            <a:ext cx="30178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947" name="Rectangle 67">
            <a:extLst>
              <a:ext uri="{FF2B5EF4-FFF2-40B4-BE49-F238E27FC236}">
                <a16:creationId xmlns:a16="http://schemas.microsoft.com/office/drawing/2014/main" id="{C3E95B4D-7525-7A43-A5CB-32E768643658}"/>
              </a:ext>
            </a:extLst>
          </p:cNvPr>
          <p:cNvSpPr>
            <a:spLocks noChangeArrowheads="1"/>
          </p:cNvSpPr>
          <p:nvPr/>
        </p:nvSpPr>
        <p:spPr bwMode="auto">
          <a:xfrm>
            <a:off x="2509838" y="2082800"/>
            <a:ext cx="1317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gametes</a:t>
            </a:r>
            <a:endParaRPr lang="en-US" altLang="en-US" sz="3000" b="1">
              <a:solidFill>
                <a:srgbClr val="0F11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06898">
                                            <p:txEl>
                                              <p:pRg st="0" end="0"/>
                                            </p:txEl>
                                          </p:spTgt>
                                        </p:tgtEl>
                                        <p:attrNameLst>
                                          <p:attrName>style.visibility</p:attrName>
                                        </p:attrNameLst>
                                      </p:cBhvr>
                                      <p:to>
                                        <p:strVal val="visible"/>
                                      </p:to>
                                    </p:set>
                                    <p:animEffect transition="in" filter="wipe(left)">
                                      <p:cBhvr>
                                        <p:cTn id="11" dur="500"/>
                                        <p:tgtEl>
                                          <p:spTgt spid="50689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Vibro Up"/>
                                        </p:tgtEl>
                                      </p:cMediaNode>
                                    </p:audio>
                                  </p:sub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06899">
                                            <p:txEl>
                                              <p:pRg st="0" end="0"/>
                                            </p:txEl>
                                          </p:spTgt>
                                        </p:tgtEl>
                                        <p:attrNameLst>
                                          <p:attrName>style.visibility</p:attrName>
                                        </p:attrNameLst>
                                      </p:cBhvr>
                                      <p:to>
                                        <p:strVal val="visible"/>
                                      </p:to>
                                    </p:set>
                                    <p:animEffect transition="in" filter="wipe(left)">
                                      <p:cBhvr>
                                        <p:cTn id="21" dur="500"/>
                                        <p:tgtEl>
                                          <p:spTgt spid="50689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06947">
                                            <p:txEl>
                                              <p:pRg st="0" end="0"/>
                                            </p:txEl>
                                          </p:spTgt>
                                        </p:tgtEl>
                                        <p:attrNameLst>
                                          <p:attrName>style.visibility</p:attrName>
                                        </p:attrNameLst>
                                      </p:cBhvr>
                                      <p:to>
                                        <p:strVal val="visible"/>
                                      </p:to>
                                    </p:set>
                                    <p:animEffect transition="in" filter="wipe(left)">
                                      <p:cBhvr>
                                        <p:cTn id="26" dur="500"/>
                                        <p:tgtEl>
                                          <p:spTgt spid="506947">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Pong"/>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06903"/>
                                        </p:tgtEl>
                                        <p:attrNameLst>
                                          <p:attrName>style.visibility</p:attrName>
                                        </p:attrNameLst>
                                      </p:cBhvr>
                                      <p:to>
                                        <p:strVal val="visible"/>
                                      </p:to>
                                    </p:set>
                                    <p:animEffect transition="in" filter="wipe(left)">
                                      <p:cBhvr>
                                        <p:cTn id="31" dur="500"/>
                                        <p:tgtEl>
                                          <p:spTgt spid="506903"/>
                                        </p:tgtEl>
                                      </p:cBhvr>
                                    </p:animEffect>
                                  </p:childTnLst>
                                  <p:subTnLst>
                                    <p:audio>
                                      <p:cMediaNode>
                                        <p:cTn display="0" masterRel="sameClick">
                                          <p:stCondLst>
                                            <p:cond evt="begin" delay="0">
                                              <p:tn val="29"/>
                                            </p:cond>
                                          </p:stCondLst>
                                          <p:endCondLst>
                                            <p:cond evt="onStopAudio" delay="0">
                                              <p:tgtEl>
                                                <p:sldTgt/>
                                              </p:tgtEl>
                                            </p:cond>
                                          </p:endCondLst>
                                        </p:cTn>
                                        <p:tgtEl>
                                          <p:sndTgt r:embed="rId5"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06907"/>
                                        </p:tgtEl>
                                        <p:attrNameLst>
                                          <p:attrName>style.visibility</p:attrName>
                                        </p:attrNameLst>
                                      </p:cBhvr>
                                      <p:to>
                                        <p:strVal val="visible"/>
                                      </p:to>
                                    </p:set>
                                    <p:animEffect transition="in" filter="wipe(left)">
                                      <p:cBhvr>
                                        <p:cTn id="36" dur="500"/>
                                        <p:tgtEl>
                                          <p:spTgt spid="506907"/>
                                        </p:tgtEl>
                                      </p:cBhvr>
                                    </p:animEffect>
                                  </p:childTnLst>
                                  <p:subTnLst>
                                    <p:audio>
                                      <p:cMediaNode>
                                        <p:cTn display="0" masterRel="sameClick">
                                          <p:stCondLst>
                                            <p:cond evt="begin" delay="0">
                                              <p:tn val="34"/>
                                            </p:cond>
                                          </p:stCondLst>
                                          <p:endCondLst>
                                            <p:cond evt="onStopAudio" delay="0">
                                              <p:tgtEl>
                                                <p:sldTgt/>
                                              </p:tgtEl>
                                            </p:cond>
                                          </p:endCondLst>
                                        </p:cTn>
                                        <p:tgtEl>
                                          <p:sndTgt r:embed="rId6" name="Arrow"/>
                                        </p:tgtEl>
                                      </p:cMediaNode>
                                    </p:audio>
                                  </p:sub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nodeType="afterGroup">
                            <p:stCondLst>
                              <p:cond delay="1000"/>
                            </p:stCondLst>
                            <p:childTnLst>
                              <p:par>
                                <p:cTn id="42" presetID="2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3" name="Vibro Up"/>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06916"/>
                                        </p:tgtEl>
                                        <p:attrNameLst>
                                          <p:attrName>style.visibility</p:attrName>
                                        </p:attrNameLst>
                                      </p:cBhvr>
                                      <p:to>
                                        <p:strVal val="visible"/>
                                      </p:to>
                                    </p:set>
                                    <p:animEffect transition="in" filter="wipe(left)">
                                      <p:cBhvr>
                                        <p:cTn id="49" dur="500"/>
                                        <p:tgtEl>
                                          <p:spTgt spid="506916"/>
                                        </p:tgtEl>
                                      </p:cBhvr>
                                    </p:animEffect>
                                  </p:childTnLst>
                                  <p:subTnLst>
                                    <p:audio>
                                      <p:cMediaNode>
                                        <p:cTn display="0" masterRel="sameClick">
                                          <p:stCondLst>
                                            <p:cond evt="begin" delay="0">
                                              <p:tn val="47"/>
                                            </p:cond>
                                          </p:stCondLst>
                                          <p:endCondLst>
                                            <p:cond evt="onStopAudio" delay="0">
                                              <p:tgtEl>
                                                <p:sldTgt/>
                                              </p:tgtEl>
                                            </p:cond>
                                          </p:endCondLst>
                                        </p:cTn>
                                        <p:tgtEl>
                                          <p:sndTgt r:embed="rId5"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06884"/>
                                        </p:tgtEl>
                                        <p:attrNameLst>
                                          <p:attrName>style.visibility</p:attrName>
                                        </p:attrNameLst>
                                      </p:cBhvr>
                                      <p:to>
                                        <p:strVal val="visible"/>
                                      </p:to>
                                    </p:set>
                                    <p:animEffect transition="in" filter="wipe(left)">
                                      <p:cBhvr>
                                        <p:cTn id="54" dur="500"/>
                                        <p:tgtEl>
                                          <p:spTgt spid="506884"/>
                                        </p:tgtEl>
                                      </p:cBhvr>
                                    </p:animEffect>
                                  </p:childTnLst>
                                  <p:subTnLst>
                                    <p:audio>
                                      <p:cMediaNode>
                                        <p:cTn display="0" masterRel="sameClick">
                                          <p:stCondLst>
                                            <p:cond evt="begin" delay="0">
                                              <p:tn val="52"/>
                                            </p:cond>
                                          </p:stCondLst>
                                          <p:endCondLst>
                                            <p:cond evt="onStopAudio" delay="0">
                                              <p:tgtEl>
                                                <p:sldTgt/>
                                              </p:tgtEl>
                                            </p:cond>
                                          </p:endCondLst>
                                        </p:cTn>
                                        <p:tgtEl>
                                          <p:sndTgt r:embed="rId6" name="Arrow"/>
                                        </p:tgtEl>
                                      </p:cMediaNode>
                                    </p:audio>
                                  </p:subTnLst>
                                </p:cTn>
                              </p:par>
                            </p:childTnLst>
                          </p:cTn>
                        </p:par>
                        <p:par>
                          <p:cTn id="55" fill="hold" nodeType="afterGroup">
                            <p:stCondLst>
                              <p:cond delay="500"/>
                            </p:stCondLst>
                            <p:childTnLst>
                              <p:par>
                                <p:cTn id="56" presetID="6" presetClass="entr" presetSubtype="3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circle(out)">
                                      <p:cBhvr>
                                        <p:cTn id="58" dur="1000"/>
                                        <p:tgtEl>
                                          <p:spTgt spid="7"/>
                                        </p:tgtEl>
                                      </p:cBhvr>
                                    </p:animEffect>
                                  </p:childTnLst>
                                  <p:subTnLst>
                                    <p:audio>
                                      <p:cMediaNode>
                                        <p:cTn display="0" masterRel="sameClick">
                                          <p:stCondLst>
                                            <p:cond evt="begin" delay="0">
                                              <p:tn val="56"/>
                                            </p:cond>
                                          </p:stCondLst>
                                          <p:endCondLst>
                                            <p:cond evt="onStopAudio" delay="0">
                                              <p:tgtEl>
                                                <p:sldTgt/>
                                              </p:tgtEl>
                                            </p:cond>
                                          </p:endCondLst>
                                        </p:cTn>
                                        <p:tgtEl>
                                          <p:sndTgt r:embed="rId3" name="Vibro Up"/>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06882">
                                            <p:txEl>
                                              <p:pRg st="0" end="0"/>
                                            </p:txEl>
                                          </p:spTgt>
                                        </p:tgtEl>
                                        <p:attrNameLst>
                                          <p:attrName>style.visibility</p:attrName>
                                        </p:attrNameLst>
                                      </p:cBhvr>
                                      <p:to>
                                        <p:strVal val="visible"/>
                                      </p:to>
                                    </p:set>
                                    <p:animEffect transition="in" filter="wipe(left)">
                                      <p:cBhvr>
                                        <p:cTn id="63" dur="500"/>
                                        <p:tgtEl>
                                          <p:spTgt spid="506882">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6" presetClass="entr" presetSubtype="32"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circle(out)">
                                      <p:cBhvr>
                                        <p:cTn id="68" dur="500"/>
                                        <p:tgtEl>
                                          <p:spTgt spid="11"/>
                                        </p:tgtEl>
                                      </p:cBhvr>
                                    </p:animEffect>
                                  </p:childTnLst>
                                  <p:subTnLst>
                                    <p:audio>
                                      <p:cMediaNode>
                                        <p:cTn display="0" masterRel="sameClick">
                                          <p:stCondLst>
                                            <p:cond evt="begin" delay="0">
                                              <p:tn val="66"/>
                                            </p:cond>
                                          </p:stCondLst>
                                          <p:endCondLst>
                                            <p:cond evt="onStopAudio" delay="0">
                                              <p:tgtEl>
                                                <p:sldTgt/>
                                              </p:tgtEl>
                                            </p:cond>
                                          </p:endCondLst>
                                        </p:cTn>
                                        <p:tgtEl>
                                          <p:sndTgt r:embed="rId3" name="Vibro Up"/>
                                        </p:tgtEl>
                                      </p:cMediaNode>
                                    </p:audio>
                                  </p:subTnLst>
                                </p:cTn>
                              </p:par>
                            </p:childTnLst>
                          </p:cTn>
                        </p:par>
                        <p:par>
                          <p:cTn id="69" fill="hold" nodeType="afterGroup">
                            <p:stCondLst>
                              <p:cond delay="500"/>
                            </p:stCondLst>
                            <p:childTnLst>
                              <p:par>
                                <p:cTn id="70" presetID="6" presetClass="entr" presetSubtype="32"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circle(out)">
                                      <p:cBhvr>
                                        <p:cTn id="72" dur="500"/>
                                        <p:tgtEl>
                                          <p:spTgt spid="12"/>
                                        </p:tgtEl>
                                      </p:cBhvr>
                                    </p:animEffect>
                                  </p:childTnLst>
                                  <p:subTnLst>
                                    <p:audio>
                                      <p:cMediaNode>
                                        <p:cTn display="0" masterRel="sameClick">
                                          <p:stCondLst>
                                            <p:cond evt="begin" delay="0">
                                              <p:tn val="70"/>
                                            </p:cond>
                                          </p:stCondLst>
                                          <p:endCondLst>
                                            <p:cond evt="onStopAudio" delay="0">
                                              <p:tgtEl>
                                                <p:sldTgt/>
                                              </p:tgtEl>
                                            </p:cond>
                                          </p:endCondLst>
                                        </p:cTn>
                                        <p:tgtEl>
                                          <p:sndTgt r:embed="rId3" name="Vibro Up"/>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6" presetClass="entr" presetSubtype="32"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circle(out)">
                                      <p:cBhvr>
                                        <p:cTn id="77" dur="500"/>
                                        <p:tgtEl>
                                          <p:spTgt spid="13"/>
                                        </p:tgtEl>
                                      </p:cBhvr>
                                    </p:animEffect>
                                  </p:childTnLst>
                                  <p:subTnLst>
                                    <p:audio>
                                      <p:cMediaNode>
                                        <p:cTn display="0" masterRel="sameClick">
                                          <p:stCondLst>
                                            <p:cond evt="begin" delay="0">
                                              <p:tn val="75"/>
                                            </p:cond>
                                          </p:stCondLst>
                                          <p:endCondLst>
                                            <p:cond evt="onStopAudio" delay="0">
                                              <p:tgtEl>
                                                <p:sldTgt/>
                                              </p:tgtEl>
                                            </p:cond>
                                          </p:endCondLst>
                                        </p:cTn>
                                        <p:tgtEl>
                                          <p:sndTgt r:embed="rId3" name="Vibro Up"/>
                                        </p:tgtEl>
                                      </p:cMediaNode>
                                    </p:audio>
                                  </p:subTnLst>
                                </p:cTn>
                              </p:par>
                            </p:childTnLst>
                          </p:cTn>
                        </p:par>
                        <p:par>
                          <p:cTn id="78" fill="hold" nodeType="afterGroup">
                            <p:stCondLst>
                              <p:cond delay="500"/>
                            </p:stCondLst>
                            <p:childTnLst>
                              <p:par>
                                <p:cTn id="79" presetID="6" presetClass="entr" presetSubtype="32"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circle(out)">
                                      <p:cBhvr>
                                        <p:cTn id="81" dur="500"/>
                                        <p:tgtEl>
                                          <p:spTgt spid="14"/>
                                        </p:tgtEl>
                                      </p:cBhvr>
                                    </p:animEffect>
                                  </p:childTnLst>
                                  <p:subTnLst>
                                    <p:audio>
                                      <p:cMediaNode>
                                        <p:cTn display="0" masterRel="sameClick">
                                          <p:stCondLst>
                                            <p:cond evt="begin" delay="0">
                                              <p:tn val="79"/>
                                            </p:cond>
                                          </p:stCondLst>
                                          <p:endCondLst>
                                            <p:cond evt="onStopAudio" delay="0">
                                              <p:tgtEl>
                                                <p:sldTgt/>
                                              </p:tgtEl>
                                            </p:cond>
                                          </p:endCondLst>
                                        </p:cTn>
                                        <p:tgtEl>
                                          <p:sndTgt r:embed="rId3" name="Vibro Up"/>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32"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circle(out)">
                                      <p:cBhvr>
                                        <p:cTn id="86" dur="500"/>
                                        <p:tgtEl>
                                          <p:spTgt spid="15"/>
                                        </p:tgtEl>
                                      </p:cBhvr>
                                    </p:animEffect>
                                  </p:childTnLst>
                                  <p:subTnLst>
                                    <p:audio>
                                      <p:cMediaNode>
                                        <p:cTn display="0" masterRel="sameClick">
                                          <p:stCondLst>
                                            <p:cond evt="begin" delay="0">
                                              <p:tn val="84"/>
                                            </p:cond>
                                          </p:stCondLst>
                                          <p:endCondLst>
                                            <p:cond evt="onStopAudio" delay="0">
                                              <p:tgtEl>
                                                <p:sldTgt/>
                                              </p:tgtEl>
                                            </p:cond>
                                          </p:endCondLst>
                                        </p:cTn>
                                        <p:tgtEl>
                                          <p:sndTgt r:embed="rId3" name="Vibro Up"/>
                                        </p:tgtEl>
                                      </p:cMediaNode>
                                    </p:audio>
                                  </p:subTnLst>
                                </p:cTn>
                              </p:par>
                            </p:childTnLst>
                          </p:cTn>
                        </p:par>
                        <p:par>
                          <p:cTn id="87" fill="hold" nodeType="afterGroup">
                            <p:stCondLst>
                              <p:cond delay="500"/>
                            </p:stCondLst>
                            <p:childTnLst>
                              <p:par>
                                <p:cTn id="88" presetID="6" presetClass="entr" presetSubtype="32"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circle(out)">
                                      <p:cBhvr>
                                        <p:cTn id="90" dur="500"/>
                                        <p:tgtEl>
                                          <p:spTgt spid="16"/>
                                        </p:tgtEl>
                                      </p:cBhvr>
                                    </p:animEffect>
                                  </p:childTnLst>
                                  <p:subTnLst>
                                    <p:audio>
                                      <p:cMediaNode>
                                        <p:cTn display="0" masterRel="sameClick">
                                          <p:stCondLst>
                                            <p:cond evt="begin" delay="0">
                                              <p:tn val="88"/>
                                            </p:cond>
                                          </p:stCondLst>
                                          <p:endCondLst>
                                            <p:cond evt="onStopAudio" delay="0">
                                              <p:tgtEl>
                                                <p:sldTgt/>
                                              </p:tgtEl>
                                            </p:cond>
                                          </p:endCondLst>
                                        </p:cTn>
                                        <p:tgtEl>
                                          <p:sndTgt r:embed="rId3" name="Vibro Up"/>
                                        </p:tgtEl>
                                      </p:cMediaNode>
                                    </p:audio>
                                  </p:subTnLst>
                                </p:cTn>
                              </p:par>
                            </p:childTnLst>
                          </p:cTn>
                        </p:par>
                        <p:par>
                          <p:cTn id="91" fill="hold" nodeType="afterGroup">
                            <p:stCondLst>
                              <p:cond delay="1000"/>
                            </p:stCondLst>
                            <p:childTnLst>
                              <p:par>
                                <p:cTn id="92" presetID="6" presetClass="entr" presetSubtype="32"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circle(out)">
                                      <p:cBhvr>
                                        <p:cTn id="94" dur="500"/>
                                        <p:tgtEl>
                                          <p:spTgt spid="17"/>
                                        </p:tgtEl>
                                      </p:cBhvr>
                                    </p:animEffect>
                                  </p:childTnLst>
                                  <p:subTnLst>
                                    <p:audio>
                                      <p:cMediaNode>
                                        <p:cTn display="0" masterRel="sameClick">
                                          <p:stCondLst>
                                            <p:cond evt="begin" delay="0">
                                              <p:tn val="92"/>
                                            </p:cond>
                                          </p:stCondLst>
                                          <p:endCondLst>
                                            <p:cond evt="onStopAudio" delay="0">
                                              <p:tgtEl>
                                                <p:sldTgt/>
                                              </p:tgtEl>
                                            </p:cond>
                                          </p:endCondLst>
                                        </p:cTn>
                                        <p:tgtEl>
                                          <p:sndTgt r:embed="rId3" name="Vibro Up"/>
                                        </p:tgtEl>
                                      </p:cMediaNode>
                                    </p:audio>
                                  </p:subTnLst>
                                </p:cTn>
                              </p:par>
                            </p:childTnLst>
                          </p:cTn>
                        </p:par>
                        <p:par>
                          <p:cTn id="95" fill="hold" nodeType="afterGroup">
                            <p:stCondLst>
                              <p:cond delay="1500"/>
                            </p:stCondLst>
                            <p:childTnLst>
                              <p:par>
                                <p:cTn id="96" presetID="6" presetClass="entr" presetSubtype="32"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circle(out)">
                                      <p:cBhvr>
                                        <p:cTn id="98" dur="500"/>
                                        <p:tgtEl>
                                          <p:spTgt spid="18"/>
                                        </p:tgtEl>
                                      </p:cBhvr>
                                    </p:animEffect>
                                  </p:childTnLst>
                                  <p:subTnLst>
                                    <p:audio>
                                      <p:cMediaNode>
                                        <p:cTn display="0" masterRel="sameClick">
                                          <p:stCondLst>
                                            <p:cond evt="begin" delay="0">
                                              <p:tn val="96"/>
                                            </p:cond>
                                          </p:stCondLst>
                                          <p:endCondLst>
                                            <p:cond evt="onStopAudio" delay="0">
                                              <p:tgtEl>
                                                <p:sldTgt/>
                                              </p:tgtEl>
                                            </p:cond>
                                          </p:endCondLst>
                                        </p:cTn>
                                        <p:tgtEl>
                                          <p:sndTgt r:embed="rId3" name="Vibro Up"/>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06942"/>
                                        </p:tgtEl>
                                        <p:attrNameLst>
                                          <p:attrName>style.visibility</p:attrName>
                                        </p:attrNameLst>
                                      </p:cBhvr>
                                      <p:to>
                                        <p:strVal val="visible"/>
                                      </p:to>
                                    </p:set>
                                    <p:animEffect transition="in" filter="wipe(left)">
                                      <p:cBhvr>
                                        <p:cTn id="103" dur="500"/>
                                        <p:tgtEl>
                                          <p:spTgt spid="506942"/>
                                        </p:tgtEl>
                                      </p:cBhvr>
                                    </p:animEffect>
                                  </p:childTnLst>
                                  <p:subTnLst>
                                    <p:audio>
                                      <p:cMediaNode>
                                        <p:cTn display="0" masterRel="sameClick">
                                          <p:stCondLst>
                                            <p:cond evt="begin" delay="0">
                                              <p:tn val="101"/>
                                            </p:cond>
                                          </p:stCondLst>
                                          <p:endCondLst>
                                            <p:cond evt="onStopAudio" delay="0">
                                              <p:tgtEl>
                                                <p:sldTgt/>
                                              </p:tgtEl>
                                            </p:cond>
                                          </p:endCondLst>
                                        </p:cTn>
                                        <p:tgtEl>
                                          <p:sndTgt r:embed="rId5" name="Whoosh"/>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childTnLst>
                                    <p:set>
                                      <p:cBhvr>
                                        <p:cTn id="107" dur="1" fill="hold">
                                          <p:stCondLst>
                                            <p:cond delay="0"/>
                                          </p:stCondLst>
                                        </p:cTn>
                                        <p:tgtEl>
                                          <p:spTgt spid="506941"/>
                                        </p:tgtEl>
                                        <p:attrNameLst>
                                          <p:attrName>style.visibility</p:attrName>
                                        </p:attrNameLst>
                                      </p:cBhvr>
                                      <p:to>
                                        <p:strVal val="visible"/>
                                      </p:to>
                                    </p:set>
                                    <p:animEffect transition="in" filter="wipe(left)">
                                      <p:cBhvr>
                                        <p:cTn id="108" dur="500"/>
                                        <p:tgtEl>
                                          <p:spTgt spid="506941"/>
                                        </p:tgtEl>
                                      </p:cBhvr>
                                    </p:animEffect>
                                  </p:childTnLst>
                                  <p:subTnLst>
                                    <p:audio>
                                      <p:cMediaNode>
                                        <p:cTn display="0" masterRel="sameClick">
                                          <p:stCondLst>
                                            <p:cond evt="begin" delay="0">
                                              <p:tn val="106"/>
                                            </p:cond>
                                          </p:stCondLst>
                                          <p:endCondLst>
                                            <p:cond evt="onStopAudio" delay="0">
                                              <p:tgtEl>
                                                <p:sldTgt/>
                                              </p:tgtEl>
                                            </p:cond>
                                          </p:endCondLst>
                                        </p:cTn>
                                        <p:tgtEl>
                                          <p:sndTgt r:embed="rId7" name="Chimes"/>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506918"/>
                                        </p:tgtEl>
                                        <p:attrNameLst>
                                          <p:attrName>style.visibility</p:attrName>
                                        </p:attrNameLst>
                                      </p:cBhvr>
                                      <p:to>
                                        <p:strVal val="visible"/>
                                      </p:to>
                                    </p:set>
                                    <p:animEffect transition="in" filter="wipe(left)">
                                      <p:cBhvr>
                                        <p:cTn id="113" dur="500"/>
                                        <p:tgtEl>
                                          <p:spTgt spid="506918"/>
                                        </p:tgtEl>
                                      </p:cBhvr>
                                    </p:animEffect>
                                  </p:childTnLst>
                                  <p:subTnLst>
                                    <p:audio>
                                      <p:cMediaNode>
                                        <p:cTn display="0" masterRel="sameClick">
                                          <p:stCondLst>
                                            <p:cond evt="begin" delay="0">
                                              <p:tn val="111"/>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942" grpId="0" animBg="1"/>
      <p:bldP spid="506882" grpId="0" build="p" autoUpdateAnimBg="0" advAuto="0"/>
      <p:bldP spid="506884" grpId="0" animBg="1"/>
      <p:bldP spid="506898" grpId="0" build="p" autoUpdateAnimBg="0" advAuto="0"/>
      <p:bldP spid="506899" grpId="0" build="p" autoUpdateAnimBg="0" advAuto="0"/>
      <p:bldP spid="506903" grpId="0" animBg="1"/>
      <p:bldP spid="506907" grpId="0" animBg="1"/>
      <p:bldP spid="506916" grpId="0" animBg="1"/>
      <p:bldP spid="506918" grpId="0" animBg="1"/>
      <p:bldP spid="506947"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a:extLst>
              <a:ext uri="{FF2B5EF4-FFF2-40B4-BE49-F238E27FC236}">
                <a16:creationId xmlns:a16="http://schemas.microsoft.com/office/drawing/2014/main" id="{DCB694AD-0E85-A64F-A364-0E0C53AC8B57}"/>
              </a:ext>
            </a:extLst>
          </p:cNvPr>
          <p:cNvSpPr>
            <a:spLocks noGrp="1" noChangeArrowheads="1"/>
          </p:cNvSpPr>
          <p:nvPr>
            <p:ph type="title"/>
          </p:nvPr>
        </p:nvSpPr>
        <p:spPr/>
        <p:txBody>
          <a:bodyPr/>
          <a:lstStyle/>
          <a:p>
            <a:pPr eaLnBrk="1" hangingPunct="1"/>
            <a:r>
              <a:rPr lang="en-US" altLang="en-US"/>
              <a:t>The value of sexual reproduction</a:t>
            </a:r>
          </a:p>
        </p:txBody>
      </p:sp>
      <p:sp>
        <p:nvSpPr>
          <p:cNvPr id="494595" name="Rectangle 1027" descr="Rectangle: Click to edit Master text styles&#10;Second level&#10;Third level&#10;Fourth level&#10;Fifth level">
            <a:extLst>
              <a:ext uri="{FF2B5EF4-FFF2-40B4-BE49-F238E27FC236}">
                <a16:creationId xmlns:a16="http://schemas.microsoft.com/office/drawing/2014/main" id="{848B96F3-7E11-464A-AEEA-9619A150CF2C}"/>
              </a:ext>
            </a:extLst>
          </p:cNvPr>
          <p:cNvSpPr>
            <a:spLocks noGrp="1" noChangeArrowheads="1"/>
          </p:cNvSpPr>
          <p:nvPr>
            <p:ph type="body" idx="1"/>
          </p:nvPr>
        </p:nvSpPr>
        <p:spPr>
          <a:xfrm>
            <a:off x="711200" y="1371600"/>
            <a:ext cx="8432800" cy="4006850"/>
          </a:xfrm>
        </p:spPr>
        <p:txBody>
          <a:bodyPr/>
          <a:lstStyle/>
          <a:p>
            <a:pPr eaLnBrk="1" hangingPunct="1">
              <a:lnSpc>
                <a:spcPct val="90000"/>
              </a:lnSpc>
            </a:pPr>
            <a:r>
              <a:rPr lang="en-US" altLang="en-US" sz="2600" dirty="0"/>
              <a:t>Sexual reproduction introduces genetic variation</a:t>
            </a:r>
            <a:endParaRPr lang="en-US" altLang="en-US" sz="2600" u="sng" dirty="0">
              <a:solidFill>
                <a:schemeClr val="tx2"/>
              </a:solidFill>
            </a:endParaRPr>
          </a:p>
          <a:p>
            <a:pPr lvl="1" eaLnBrk="1" hangingPunct="1">
              <a:lnSpc>
                <a:spcPct val="90000"/>
              </a:lnSpc>
            </a:pPr>
            <a:r>
              <a:rPr lang="en-US" altLang="en-US" sz="2400" u="sng" dirty="0">
                <a:solidFill>
                  <a:srgbClr val="CC0000"/>
                </a:solidFill>
                <a:ea typeface="ＭＳ Ｐゴシック" panose="020B0600070205080204" pitchFamily="34" charset="-128"/>
              </a:rPr>
              <a:t>genetic recombination</a:t>
            </a:r>
            <a:r>
              <a:rPr lang="en-US" altLang="en-US" sz="2400" dirty="0">
                <a:ea typeface="ＭＳ Ｐゴシック" panose="020B0600070205080204" pitchFamily="34" charset="-128"/>
              </a:rPr>
              <a:t> during meiosis</a:t>
            </a:r>
          </a:p>
          <a:p>
            <a:pPr marL="1085850" lvl="2" eaLnBrk="1" hangingPunct="1">
              <a:lnSpc>
                <a:spcPct val="90000"/>
              </a:lnSpc>
            </a:pPr>
            <a:r>
              <a:rPr lang="en-US" altLang="en-US" sz="2000" u="sng" dirty="0">
                <a:solidFill>
                  <a:srgbClr val="CC0000"/>
                </a:solidFill>
                <a:ea typeface="ＭＳ Ｐゴシック" panose="020B0600070205080204" pitchFamily="34" charset="-128"/>
              </a:rPr>
              <a:t>independent assortment</a:t>
            </a:r>
            <a:r>
              <a:rPr lang="en-US" altLang="en-US" sz="2000" dirty="0">
                <a:ea typeface="ＭＳ Ｐゴシック" panose="020B0600070205080204" pitchFamily="34" charset="-128"/>
              </a:rPr>
              <a:t> of chromosomes</a:t>
            </a:r>
          </a:p>
          <a:p>
            <a:pPr marL="1428750" lvl="3" eaLnBrk="1" hangingPunct="1">
              <a:lnSpc>
                <a:spcPct val="90000"/>
              </a:lnSpc>
            </a:pPr>
            <a:r>
              <a:rPr lang="en-US" altLang="en-US" sz="1800" dirty="0">
                <a:ea typeface="ＭＳ Ｐゴシック" panose="020B0600070205080204" pitchFamily="34" charset="-128"/>
              </a:rPr>
              <a:t>random alignment of homologous chromosomes in Meiosis 1</a:t>
            </a:r>
          </a:p>
          <a:p>
            <a:pPr lvl="1" eaLnBrk="1" hangingPunct="1">
              <a:lnSpc>
                <a:spcPct val="90000"/>
              </a:lnSpc>
            </a:pPr>
            <a:r>
              <a:rPr lang="en-US" altLang="en-US" sz="2400" u="sng" dirty="0">
                <a:solidFill>
                  <a:srgbClr val="CC0000"/>
                </a:solidFill>
                <a:ea typeface="ＭＳ Ｐゴシック" panose="020B0600070205080204" pitchFamily="34" charset="-128"/>
              </a:rPr>
              <a:t>crossing over</a:t>
            </a:r>
          </a:p>
          <a:p>
            <a:pPr marL="1085850" lvl="2" eaLnBrk="1" hangingPunct="1">
              <a:lnSpc>
                <a:spcPct val="90000"/>
              </a:lnSpc>
            </a:pPr>
            <a:r>
              <a:rPr lang="en-US" altLang="en-US" sz="2000" dirty="0">
                <a:ea typeface="ＭＳ Ｐゴシック" panose="020B0600070205080204" pitchFamily="34" charset="-128"/>
              </a:rPr>
              <a:t>mixing of alleles across homologous chromosomes</a:t>
            </a:r>
          </a:p>
          <a:p>
            <a:pPr lvl="1" eaLnBrk="1" hangingPunct="1">
              <a:lnSpc>
                <a:spcPct val="90000"/>
              </a:lnSpc>
            </a:pPr>
            <a:r>
              <a:rPr lang="en-US" altLang="en-US" sz="2400" u="sng" dirty="0">
                <a:solidFill>
                  <a:srgbClr val="CC0000"/>
                </a:solidFill>
                <a:ea typeface="ＭＳ Ｐゴシック" panose="020B0600070205080204" pitchFamily="34" charset="-128"/>
              </a:rPr>
              <a:t>random fertilization</a:t>
            </a:r>
            <a:endParaRPr lang="en-US" altLang="en-US" sz="2400" dirty="0">
              <a:ea typeface="ＭＳ Ｐゴシック" panose="020B0600070205080204" pitchFamily="34" charset="-128"/>
            </a:endParaRPr>
          </a:p>
          <a:p>
            <a:pPr marL="1085850" lvl="2" eaLnBrk="1" hangingPunct="1">
              <a:lnSpc>
                <a:spcPct val="90000"/>
              </a:lnSpc>
            </a:pPr>
            <a:r>
              <a:rPr lang="en-US" altLang="en-US" sz="2000" dirty="0">
                <a:ea typeface="ＭＳ Ｐゴシック" panose="020B0600070205080204" pitchFamily="34" charset="-128"/>
              </a:rPr>
              <a:t>which sperm fertilizes which egg?</a:t>
            </a:r>
          </a:p>
          <a:p>
            <a:pPr eaLnBrk="1" hangingPunct="1">
              <a:lnSpc>
                <a:spcPct val="90000"/>
              </a:lnSpc>
            </a:pPr>
            <a:r>
              <a:rPr lang="en-US" altLang="en-US" sz="2600" dirty="0"/>
              <a:t>Driving evolution</a:t>
            </a:r>
          </a:p>
          <a:p>
            <a:pPr lvl="1" eaLnBrk="1" hangingPunct="1">
              <a:lnSpc>
                <a:spcPct val="90000"/>
              </a:lnSpc>
            </a:pPr>
            <a:r>
              <a:rPr lang="en-US" altLang="en-US" sz="2400" dirty="0">
                <a:ea typeface="ＭＳ Ｐゴシック" panose="020B0600070205080204" pitchFamily="34" charset="-128"/>
              </a:rPr>
              <a:t>variation for natural selection</a:t>
            </a:r>
          </a:p>
        </p:txBody>
      </p:sp>
      <p:pic>
        <p:nvPicPr>
          <p:cNvPr id="494637" name="Picture 1069">
            <a:extLst>
              <a:ext uri="{FF2B5EF4-FFF2-40B4-BE49-F238E27FC236}">
                <a16:creationId xmlns:a16="http://schemas.microsoft.com/office/drawing/2014/main" id="{B32B25C6-38CC-F144-A32B-34EAA665DA5D}"/>
              </a:ext>
            </a:extLst>
          </p:cNvPr>
          <p:cNvPicPr>
            <a:picLocks noChangeAspect="1" noChangeArrowheads="1"/>
          </p:cNvPicPr>
          <p:nvPr/>
        </p:nvPicPr>
        <p:blipFill>
          <a:blip r:embed="rId5"/>
          <a:srcRect/>
          <a:stretch>
            <a:fillRect/>
          </a:stretch>
        </p:blipFill>
        <p:spPr bwMode="auto">
          <a:xfrm>
            <a:off x="7661275" y="3813175"/>
            <a:ext cx="1241425" cy="2819400"/>
          </a:xfrm>
          <a:prstGeom prst="rect">
            <a:avLst/>
          </a:prstGeom>
          <a:noFill/>
          <a:ln w="9525">
            <a:solidFill>
              <a:srgbClr val="050500"/>
            </a:solidFill>
            <a:miter lim="800000"/>
            <a:headEnd/>
            <a:tailEnd/>
          </a:ln>
          <a:effectLst>
            <a:outerShdw blurRad="63500" dist="38099" dir="2700000" algn="ctr" rotWithShape="0">
              <a:srgbClr val="050500">
                <a:alpha val="75000"/>
              </a:srgbClr>
            </a:outerShdw>
          </a:effectLst>
        </p:spPr>
      </p:pic>
      <p:grpSp>
        <p:nvGrpSpPr>
          <p:cNvPr id="2" name="Group 1151">
            <a:extLst>
              <a:ext uri="{FF2B5EF4-FFF2-40B4-BE49-F238E27FC236}">
                <a16:creationId xmlns:a16="http://schemas.microsoft.com/office/drawing/2014/main" id="{EE8529F9-D6E8-9D4A-AF1F-677FDC7E3564}"/>
              </a:ext>
            </a:extLst>
          </p:cNvPr>
          <p:cNvGrpSpPr>
            <a:grpSpLocks/>
          </p:cNvGrpSpPr>
          <p:nvPr/>
        </p:nvGrpSpPr>
        <p:grpSpPr bwMode="auto">
          <a:xfrm>
            <a:off x="111125" y="5462588"/>
            <a:ext cx="7089775" cy="1328737"/>
            <a:chOff x="0" y="3441"/>
            <a:chExt cx="4466" cy="837"/>
          </a:xfrm>
        </p:grpSpPr>
        <p:grpSp>
          <p:nvGrpSpPr>
            <p:cNvPr id="66566" name="Group 1090">
              <a:extLst>
                <a:ext uri="{FF2B5EF4-FFF2-40B4-BE49-F238E27FC236}">
                  <a16:creationId xmlns:a16="http://schemas.microsoft.com/office/drawing/2014/main" id="{A89CA752-3C8E-EA41-9802-D8388651FF5E}"/>
                </a:ext>
              </a:extLst>
            </p:cNvPr>
            <p:cNvGrpSpPr>
              <a:grpSpLocks/>
            </p:cNvGrpSpPr>
            <p:nvPr/>
          </p:nvGrpSpPr>
          <p:grpSpPr bwMode="auto">
            <a:xfrm>
              <a:off x="1759" y="3477"/>
              <a:ext cx="801" cy="801"/>
              <a:chOff x="2256" y="3216"/>
              <a:chExt cx="1056" cy="1056"/>
            </a:xfrm>
          </p:grpSpPr>
          <p:sp>
            <p:nvSpPr>
              <p:cNvPr id="66628" name="Oval 1091">
                <a:extLst>
                  <a:ext uri="{FF2B5EF4-FFF2-40B4-BE49-F238E27FC236}">
                    <a16:creationId xmlns:a16="http://schemas.microsoft.com/office/drawing/2014/main" id="{5185526B-1A5D-E144-88D0-6D60DC52E97B}"/>
                  </a:ext>
                </a:extLst>
              </p:cNvPr>
              <p:cNvSpPr>
                <a:spLocks noChangeArrowheads="1"/>
              </p:cNvSpPr>
              <p:nvPr/>
            </p:nvSpPr>
            <p:spPr bwMode="auto">
              <a:xfrm>
                <a:off x="2256" y="3216"/>
                <a:ext cx="1056" cy="1056"/>
              </a:xfrm>
              <a:prstGeom prst="ellipse">
                <a:avLst/>
              </a:prstGeom>
              <a:solidFill>
                <a:schemeClr val="bg2"/>
              </a:solidFill>
              <a:ln w="57150">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66629" name="Group 1092">
                <a:extLst>
                  <a:ext uri="{FF2B5EF4-FFF2-40B4-BE49-F238E27FC236}">
                    <a16:creationId xmlns:a16="http://schemas.microsoft.com/office/drawing/2014/main" id="{48C0FF59-1CB7-444E-AE04-E360C150DDF7}"/>
                  </a:ext>
                </a:extLst>
              </p:cNvPr>
              <p:cNvGrpSpPr>
                <a:grpSpLocks/>
              </p:cNvGrpSpPr>
              <p:nvPr/>
            </p:nvGrpSpPr>
            <p:grpSpPr bwMode="auto">
              <a:xfrm>
                <a:off x="2592" y="3312"/>
                <a:ext cx="178" cy="362"/>
                <a:chOff x="480" y="3024"/>
                <a:chExt cx="284" cy="576"/>
              </a:xfrm>
            </p:grpSpPr>
            <p:sp>
              <p:nvSpPr>
                <p:cNvPr id="66645" name="Freeform 1093">
                  <a:extLst>
                    <a:ext uri="{FF2B5EF4-FFF2-40B4-BE49-F238E27FC236}">
                      <a16:creationId xmlns:a16="http://schemas.microsoft.com/office/drawing/2014/main" id="{4BA1B5DF-D480-A34C-A736-A9757CBDF4F4}"/>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46" name="Freeform 1094">
                  <a:extLst>
                    <a:ext uri="{FF2B5EF4-FFF2-40B4-BE49-F238E27FC236}">
                      <a16:creationId xmlns:a16="http://schemas.microsoft.com/office/drawing/2014/main" id="{79B2D8E0-8C5C-2446-AF2E-903752C85C92}"/>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30" name="Group 1095">
                <a:extLst>
                  <a:ext uri="{FF2B5EF4-FFF2-40B4-BE49-F238E27FC236}">
                    <a16:creationId xmlns:a16="http://schemas.microsoft.com/office/drawing/2014/main" id="{965D5001-A9F4-2545-A39D-4043F35BB2A1}"/>
                  </a:ext>
                </a:extLst>
              </p:cNvPr>
              <p:cNvGrpSpPr>
                <a:grpSpLocks/>
              </p:cNvGrpSpPr>
              <p:nvPr/>
            </p:nvGrpSpPr>
            <p:grpSpPr bwMode="auto">
              <a:xfrm>
                <a:off x="2784" y="3312"/>
                <a:ext cx="179" cy="362"/>
                <a:chOff x="480" y="3024"/>
                <a:chExt cx="284" cy="576"/>
              </a:xfrm>
            </p:grpSpPr>
            <p:sp>
              <p:nvSpPr>
                <p:cNvPr id="66643" name="Freeform 1096">
                  <a:extLst>
                    <a:ext uri="{FF2B5EF4-FFF2-40B4-BE49-F238E27FC236}">
                      <a16:creationId xmlns:a16="http://schemas.microsoft.com/office/drawing/2014/main" id="{1EDBE76E-46CF-6C43-8223-5F048433E95F}"/>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44" name="Freeform 1097">
                  <a:extLst>
                    <a:ext uri="{FF2B5EF4-FFF2-40B4-BE49-F238E27FC236}">
                      <a16:creationId xmlns:a16="http://schemas.microsoft.com/office/drawing/2014/main" id="{21B9CBAF-F876-CB49-B313-CE148EA10EE2}"/>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31" name="Group 1098">
                <a:extLst>
                  <a:ext uri="{FF2B5EF4-FFF2-40B4-BE49-F238E27FC236}">
                    <a16:creationId xmlns:a16="http://schemas.microsoft.com/office/drawing/2014/main" id="{191FF519-751D-3449-86CE-28F7C5DA1E31}"/>
                  </a:ext>
                </a:extLst>
              </p:cNvPr>
              <p:cNvGrpSpPr>
                <a:grpSpLocks/>
              </p:cNvGrpSpPr>
              <p:nvPr/>
            </p:nvGrpSpPr>
            <p:grpSpPr bwMode="auto">
              <a:xfrm>
                <a:off x="2798" y="3744"/>
                <a:ext cx="151" cy="181"/>
                <a:chOff x="480" y="3024"/>
                <a:chExt cx="284" cy="576"/>
              </a:xfrm>
            </p:grpSpPr>
            <p:sp>
              <p:nvSpPr>
                <p:cNvPr id="66641" name="Freeform 1099">
                  <a:extLst>
                    <a:ext uri="{FF2B5EF4-FFF2-40B4-BE49-F238E27FC236}">
                      <a16:creationId xmlns:a16="http://schemas.microsoft.com/office/drawing/2014/main" id="{1D5165FA-5757-2143-B692-719D0271015F}"/>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42" name="Freeform 1100">
                  <a:extLst>
                    <a:ext uri="{FF2B5EF4-FFF2-40B4-BE49-F238E27FC236}">
                      <a16:creationId xmlns:a16="http://schemas.microsoft.com/office/drawing/2014/main" id="{5551736C-642E-A441-B0F0-5E232D181646}"/>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32" name="Group 1101">
                <a:extLst>
                  <a:ext uri="{FF2B5EF4-FFF2-40B4-BE49-F238E27FC236}">
                    <a16:creationId xmlns:a16="http://schemas.microsoft.com/office/drawing/2014/main" id="{25F1FC78-0B30-4344-962D-5FEDB52C0671}"/>
                  </a:ext>
                </a:extLst>
              </p:cNvPr>
              <p:cNvGrpSpPr>
                <a:grpSpLocks/>
              </p:cNvGrpSpPr>
              <p:nvPr/>
            </p:nvGrpSpPr>
            <p:grpSpPr bwMode="auto">
              <a:xfrm>
                <a:off x="2605" y="3744"/>
                <a:ext cx="151" cy="181"/>
                <a:chOff x="480" y="3024"/>
                <a:chExt cx="284" cy="576"/>
              </a:xfrm>
            </p:grpSpPr>
            <p:sp>
              <p:nvSpPr>
                <p:cNvPr id="66639" name="Freeform 1102">
                  <a:extLst>
                    <a:ext uri="{FF2B5EF4-FFF2-40B4-BE49-F238E27FC236}">
                      <a16:creationId xmlns:a16="http://schemas.microsoft.com/office/drawing/2014/main" id="{46EE2E5C-BDF8-DE43-A269-9EA31B9CCF26}"/>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40" name="Freeform 1103">
                  <a:extLst>
                    <a:ext uri="{FF2B5EF4-FFF2-40B4-BE49-F238E27FC236}">
                      <a16:creationId xmlns:a16="http://schemas.microsoft.com/office/drawing/2014/main" id="{42657F4D-669D-7D47-BB38-EC2519918562}"/>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33" name="Group 1104">
                <a:extLst>
                  <a:ext uri="{FF2B5EF4-FFF2-40B4-BE49-F238E27FC236}">
                    <a16:creationId xmlns:a16="http://schemas.microsoft.com/office/drawing/2014/main" id="{CAA6D0D8-924E-864D-BB69-2E86AA84A627}"/>
                  </a:ext>
                </a:extLst>
              </p:cNvPr>
              <p:cNvGrpSpPr>
                <a:grpSpLocks/>
              </p:cNvGrpSpPr>
              <p:nvPr/>
            </p:nvGrpSpPr>
            <p:grpSpPr bwMode="auto">
              <a:xfrm flipV="1">
                <a:off x="2620" y="4032"/>
                <a:ext cx="121" cy="150"/>
                <a:chOff x="5376" y="2304"/>
                <a:chExt cx="240" cy="288"/>
              </a:xfrm>
            </p:grpSpPr>
            <p:sp>
              <p:nvSpPr>
                <p:cNvPr id="66637" name="Freeform 1105">
                  <a:extLst>
                    <a:ext uri="{FF2B5EF4-FFF2-40B4-BE49-F238E27FC236}">
                      <a16:creationId xmlns:a16="http://schemas.microsoft.com/office/drawing/2014/main" id="{65C0B839-6C43-BA4A-B9B1-58A040493F36}"/>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38" name="Freeform 1106">
                  <a:extLst>
                    <a:ext uri="{FF2B5EF4-FFF2-40B4-BE49-F238E27FC236}">
                      <a16:creationId xmlns:a16="http://schemas.microsoft.com/office/drawing/2014/main" id="{E3D58CC3-B73F-CE43-AC6C-A8EB6B766C77}"/>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34" name="Group 1107">
                <a:extLst>
                  <a:ext uri="{FF2B5EF4-FFF2-40B4-BE49-F238E27FC236}">
                    <a16:creationId xmlns:a16="http://schemas.microsoft.com/office/drawing/2014/main" id="{35147A4C-2F18-224A-A09A-A72F1FCC6944}"/>
                  </a:ext>
                </a:extLst>
              </p:cNvPr>
              <p:cNvGrpSpPr>
                <a:grpSpLocks/>
              </p:cNvGrpSpPr>
              <p:nvPr/>
            </p:nvGrpSpPr>
            <p:grpSpPr bwMode="auto">
              <a:xfrm flipV="1">
                <a:off x="2813" y="4032"/>
                <a:ext cx="121" cy="150"/>
                <a:chOff x="5376" y="2304"/>
                <a:chExt cx="240" cy="288"/>
              </a:xfrm>
            </p:grpSpPr>
            <p:sp>
              <p:nvSpPr>
                <p:cNvPr id="66635" name="Freeform 1108">
                  <a:extLst>
                    <a:ext uri="{FF2B5EF4-FFF2-40B4-BE49-F238E27FC236}">
                      <a16:creationId xmlns:a16="http://schemas.microsoft.com/office/drawing/2014/main" id="{F41E5B5A-352D-014F-ABA1-9607FD128B18}"/>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36" name="Freeform 1109">
                  <a:extLst>
                    <a:ext uri="{FF2B5EF4-FFF2-40B4-BE49-F238E27FC236}">
                      <a16:creationId xmlns:a16="http://schemas.microsoft.com/office/drawing/2014/main" id="{86BA0EE8-9E5A-9448-BE3C-04DE091C712F}"/>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nvGrpSpPr>
            <p:cNvPr id="66567" name="Group 1110">
              <a:extLst>
                <a:ext uri="{FF2B5EF4-FFF2-40B4-BE49-F238E27FC236}">
                  <a16:creationId xmlns:a16="http://schemas.microsoft.com/office/drawing/2014/main" id="{FB6E7ACA-0311-4E46-A2C3-FDB2F6551C3C}"/>
                </a:ext>
              </a:extLst>
            </p:cNvPr>
            <p:cNvGrpSpPr>
              <a:grpSpLocks/>
            </p:cNvGrpSpPr>
            <p:nvPr/>
          </p:nvGrpSpPr>
          <p:grpSpPr bwMode="auto">
            <a:xfrm>
              <a:off x="2712" y="3477"/>
              <a:ext cx="801" cy="801"/>
              <a:chOff x="3456" y="3216"/>
              <a:chExt cx="1056" cy="1056"/>
            </a:xfrm>
          </p:grpSpPr>
          <p:sp>
            <p:nvSpPr>
              <p:cNvPr id="66609" name="Oval 1111">
                <a:extLst>
                  <a:ext uri="{FF2B5EF4-FFF2-40B4-BE49-F238E27FC236}">
                    <a16:creationId xmlns:a16="http://schemas.microsoft.com/office/drawing/2014/main" id="{6476BCDC-6735-8343-B40F-3E50C207303D}"/>
                  </a:ext>
                </a:extLst>
              </p:cNvPr>
              <p:cNvSpPr>
                <a:spLocks noChangeArrowheads="1"/>
              </p:cNvSpPr>
              <p:nvPr/>
            </p:nvSpPr>
            <p:spPr bwMode="auto">
              <a:xfrm>
                <a:off x="3456" y="3216"/>
                <a:ext cx="1056" cy="1056"/>
              </a:xfrm>
              <a:prstGeom prst="ellipse">
                <a:avLst/>
              </a:prstGeom>
              <a:solidFill>
                <a:schemeClr val="bg2"/>
              </a:solidFill>
              <a:ln w="57150">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66610" name="Group 1112">
                <a:extLst>
                  <a:ext uri="{FF2B5EF4-FFF2-40B4-BE49-F238E27FC236}">
                    <a16:creationId xmlns:a16="http://schemas.microsoft.com/office/drawing/2014/main" id="{15410099-3C3C-4642-853D-EFCF65E2F282}"/>
                  </a:ext>
                </a:extLst>
              </p:cNvPr>
              <p:cNvGrpSpPr>
                <a:grpSpLocks/>
              </p:cNvGrpSpPr>
              <p:nvPr/>
            </p:nvGrpSpPr>
            <p:grpSpPr bwMode="auto">
              <a:xfrm>
                <a:off x="3792" y="3312"/>
                <a:ext cx="178" cy="362"/>
                <a:chOff x="480" y="3024"/>
                <a:chExt cx="284" cy="576"/>
              </a:xfrm>
            </p:grpSpPr>
            <p:sp>
              <p:nvSpPr>
                <p:cNvPr id="66626" name="Freeform 1113">
                  <a:extLst>
                    <a:ext uri="{FF2B5EF4-FFF2-40B4-BE49-F238E27FC236}">
                      <a16:creationId xmlns:a16="http://schemas.microsoft.com/office/drawing/2014/main" id="{8D198845-D168-B041-B593-B6EFE23AFFB2}"/>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27" name="Freeform 1114">
                  <a:extLst>
                    <a:ext uri="{FF2B5EF4-FFF2-40B4-BE49-F238E27FC236}">
                      <a16:creationId xmlns:a16="http://schemas.microsoft.com/office/drawing/2014/main" id="{1E74EEBD-06C6-754F-B3E4-C3F646B0DB64}"/>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11" name="Group 1115">
                <a:extLst>
                  <a:ext uri="{FF2B5EF4-FFF2-40B4-BE49-F238E27FC236}">
                    <a16:creationId xmlns:a16="http://schemas.microsoft.com/office/drawing/2014/main" id="{244B0B64-DD9E-0141-9058-14998635B1D2}"/>
                  </a:ext>
                </a:extLst>
              </p:cNvPr>
              <p:cNvGrpSpPr>
                <a:grpSpLocks/>
              </p:cNvGrpSpPr>
              <p:nvPr/>
            </p:nvGrpSpPr>
            <p:grpSpPr bwMode="auto">
              <a:xfrm>
                <a:off x="3984" y="3312"/>
                <a:ext cx="179" cy="362"/>
                <a:chOff x="480" y="3024"/>
                <a:chExt cx="284" cy="576"/>
              </a:xfrm>
            </p:grpSpPr>
            <p:sp>
              <p:nvSpPr>
                <p:cNvPr id="66624" name="Freeform 1116">
                  <a:extLst>
                    <a:ext uri="{FF2B5EF4-FFF2-40B4-BE49-F238E27FC236}">
                      <a16:creationId xmlns:a16="http://schemas.microsoft.com/office/drawing/2014/main" id="{08EC21E3-04F1-1247-AF10-06ECFDC9FD0A}"/>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25" name="Freeform 1117">
                  <a:extLst>
                    <a:ext uri="{FF2B5EF4-FFF2-40B4-BE49-F238E27FC236}">
                      <a16:creationId xmlns:a16="http://schemas.microsoft.com/office/drawing/2014/main" id="{4337E5D2-6819-EC46-AFE6-D351F4001E41}"/>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12" name="Group 1118">
                <a:extLst>
                  <a:ext uri="{FF2B5EF4-FFF2-40B4-BE49-F238E27FC236}">
                    <a16:creationId xmlns:a16="http://schemas.microsoft.com/office/drawing/2014/main" id="{2F647792-AEC5-BA4F-A049-AAE56648748F}"/>
                  </a:ext>
                </a:extLst>
              </p:cNvPr>
              <p:cNvGrpSpPr>
                <a:grpSpLocks/>
              </p:cNvGrpSpPr>
              <p:nvPr/>
            </p:nvGrpSpPr>
            <p:grpSpPr bwMode="auto">
              <a:xfrm>
                <a:off x="3998" y="3744"/>
                <a:ext cx="151" cy="181"/>
                <a:chOff x="480" y="3024"/>
                <a:chExt cx="284" cy="576"/>
              </a:xfrm>
            </p:grpSpPr>
            <p:sp>
              <p:nvSpPr>
                <p:cNvPr id="66622" name="Freeform 1119">
                  <a:extLst>
                    <a:ext uri="{FF2B5EF4-FFF2-40B4-BE49-F238E27FC236}">
                      <a16:creationId xmlns:a16="http://schemas.microsoft.com/office/drawing/2014/main" id="{7F4F00A3-0CF4-1B47-BCC4-81A1D285A809}"/>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23" name="Freeform 1120">
                  <a:extLst>
                    <a:ext uri="{FF2B5EF4-FFF2-40B4-BE49-F238E27FC236}">
                      <a16:creationId xmlns:a16="http://schemas.microsoft.com/office/drawing/2014/main" id="{47E3E507-81A8-1244-97B4-4003F0F79FBA}"/>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13" name="Group 1121">
                <a:extLst>
                  <a:ext uri="{FF2B5EF4-FFF2-40B4-BE49-F238E27FC236}">
                    <a16:creationId xmlns:a16="http://schemas.microsoft.com/office/drawing/2014/main" id="{345096DF-B3BE-2B48-B923-0BB4D2E88746}"/>
                  </a:ext>
                </a:extLst>
              </p:cNvPr>
              <p:cNvGrpSpPr>
                <a:grpSpLocks/>
              </p:cNvGrpSpPr>
              <p:nvPr/>
            </p:nvGrpSpPr>
            <p:grpSpPr bwMode="auto">
              <a:xfrm>
                <a:off x="3805" y="3744"/>
                <a:ext cx="151" cy="181"/>
                <a:chOff x="480" y="3024"/>
                <a:chExt cx="284" cy="576"/>
              </a:xfrm>
            </p:grpSpPr>
            <p:sp>
              <p:nvSpPr>
                <p:cNvPr id="66620" name="Freeform 1122">
                  <a:extLst>
                    <a:ext uri="{FF2B5EF4-FFF2-40B4-BE49-F238E27FC236}">
                      <a16:creationId xmlns:a16="http://schemas.microsoft.com/office/drawing/2014/main" id="{07D0B2E3-36B9-CD43-A954-6BF7C86F5F8A}"/>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21" name="Freeform 1123">
                  <a:extLst>
                    <a:ext uri="{FF2B5EF4-FFF2-40B4-BE49-F238E27FC236}">
                      <a16:creationId xmlns:a16="http://schemas.microsoft.com/office/drawing/2014/main" id="{1C04C39E-52D0-7A4B-AC0C-F1EA5A37B60A}"/>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14" name="Group 1124">
                <a:extLst>
                  <a:ext uri="{FF2B5EF4-FFF2-40B4-BE49-F238E27FC236}">
                    <a16:creationId xmlns:a16="http://schemas.microsoft.com/office/drawing/2014/main" id="{0A0B3A53-D79A-E246-9746-C928D4AE4210}"/>
                  </a:ext>
                </a:extLst>
              </p:cNvPr>
              <p:cNvGrpSpPr>
                <a:grpSpLocks/>
              </p:cNvGrpSpPr>
              <p:nvPr/>
            </p:nvGrpSpPr>
            <p:grpSpPr bwMode="auto">
              <a:xfrm flipV="1">
                <a:off x="3820" y="4032"/>
                <a:ext cx="121" cy="150"/>
                <a:chOff x="5376" y="2304"/>
                <a:chExt cx="240" cy="288"/>
              </a:xfrm>
            </p:grpSpPr>
            <p:sp>
              <p:nvSpPr>
                <p:cNvPr id="66618" name="Freeform 1125">
                  <a:extLst>
                    <a:ext uri="{FF2B5EF4-FFF2-40B4-BE49-F238E27FC236}">
                      <a16:creationId xmlns:a16="http://schemas.microsoft.com/office/drawing/2014/main" id="{0E3B3CC0-C23E-3D4B-807E-418499F380CB}"/>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19" name="Freeform 1126">
                  <a:extLst>
                    <a:ext uri="{FF2B5EF4-FFF2-40B4-BE49-F238E27FC236}">
                      <a16:creationId xmlns:a16="http://schemas.microsoft.com/office/drawing/2014/main" id="{CC600E73-D252-D44C-A0A2-B394728D5099}"/>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615" name="Group 1127">
                <a:extLst>
                  <a:ext uri="{FF2B5EF4-FFF2-40B4-BE49-F238E27FC236}">
                    <a16:creationId xmlns:a16="http://schemas.microsoft.com/office/drawing/2014/main" id="{E4B1E081-FB9F-3B48-B032-09DC1A0EF2A5}"/>
                  </a:ext>
                </a:extLst>
              </p:cNvPr>
              <p:cNvGrpSpPr>
                <a:grpSpLocks/>
              </p:cNvGrpSpPr>
              <p:nvPr/>
            </p:nvGrpSpPr>
            <p:grpSpPr bwMode="auto">
              <a:xfrm flipV="1">
                <a:off x="4013" y="4032"/>
                <a:ext cx="121" cy="150"/>
                <a:chOff x="5376" y="2304"/>
                <a:chExt cx="240" cy="288"/>
              </a:xfrm>
            </p:grpSpPr>
            <p:sp>
              <p:nvSpPr>
                <p:cNvPr id="66616" name="Freeform 1128">
                  <a:extLst>
                    <a:ext uri="{FF2B5EF4-FFF2-40B4-BE49-F238E27FC236}">
                      <a16:creationId xmlns:a16="http://schemas.microsoft.com/office/drawing/2014/main" id="{1E939C97-EB3D-C046-8D70-1EA9432324D7}"/>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17" name="Freeform 1129">
                  <a:extLst>
                    <a:ext uri="{FF2B5EF4-FFF2-40B4-BE49-F238E27FC236}">
                      <a16:creationId xmlns:a16="http://schemas.microsoft.com/office/drawing/2014/main" id="{34CAD4F5-4535-EE4E-B218-60D4B53E755B}"/>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nvGrpSpPr>
            <p:cNvPr id="66568" name="Group 1130">
              <a:extLst>
                <a:ext uri="{FF2B5EF4-FFF2-40B4-BE49-F238E27FC236}">
                  <a16:creationId xmlns:a16="http://schemas.microsoft.com/office/drawing/2014/main" id="{44AC0C62-EBEB-2341-AF64-8AB4C4081AC2}"/>
                </a:ext>
              </a:extLst>
            </p:cNvPr>
            <p:cNvGrpSpPr>
              <a:grpSpLocks/>
            </p:cNvGrpSpPr>
            <p:nvPr/>
          </p:nvGrpSpPr>
          <p:grpSpPr bwMode="auto">
            <a:xfrm>
              <a:off x="3665" y="3477"/>
              <a:ext cx="801" cy="801"/>
              <a:chOff x="4560" y="3216"/>
              <a:chExt cx="1056" cy="1056"/>
            </a:xfrm>
          </p:grpSpPr>
          <p:sp>
            <p:nvSpPr>
              <p:cNvPr id="66590" name="Oval 1131">
                <a:extLst>
                  <a:ext uri="{FF2B5EF4-FFF2-40B4-BE49-F238E27FC236}">
                    <a16:creationId xmlns:a16="http://schemas.microsoft.com/office/drawing/2014/main" id="{9DCCAFCD-15BC-014D-A8F4-0484BB3B1E32}"/>
                  </a:ext>
                </a:extLst>
              </p:cNvPr>
              <p:cNvSpPr>
                <a:spLocks noChangeArrowheads="1"/>
              </p:cNvSpPr>
              <p:nvPr/>
            </p:nvSpPr>
            <p:spPr bwMode="auto">
              <a:xfrm>
                <a:off x="4560" y="3216"/>
                <a:ext cx="1056" cy="1056"/>
              </a:xfrm>
              <a:prstGeom prst="ellipse">
                <a:avLst/>
              </a:prstGeom>
              <a:solidFill>
                <a:schemeClr val="bg2"/>
              </a:solidFill>
              <a:ln w="57150">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66591" name="Group 1132">
                <a:extLst>
                  <a:ext uri="{FF2B5EF4-FFF2-40B4-BE49-F238E27FC236}">
                    <a16:creationId xmlns:a16="http://schemas.microsoft.com/office/drawing/2014/main" id="{B6F0AC0B-702F-BF4C-A5A5-44994EAE98BD}"/>
                  </a:ext>
                </a:extLst>
              </p:cNvPr>
              <p:cNvGrpSpPr>
                <a:grpSpLocks/>
              </p:cNvGrpSpPr>
              <p:nvPr/>
            </p:nvGrpSpPr>
            <p:grpSpPr bwMode="auto">
              <a:xfrm>
                <a:off x="4896" y="3312"/>
                <a:ext cx="178" cy="362"/>
                <a:chOff x="480" y="3024"/>
                <a:chExt cx="284" cy="576"/>
              </a:xfrm>
            </p:grpSpPr>
            <p:sp>
              <p:nvSpPr>
                <p:cNvPr id="66607" name="Freeform 1133">
                  <a:extLst>
                    <a:ext uri="{FF2B5EF4-FFF2-40B4-BE49-F238E27FC236}">
                      <a16:creationId xmlns:a16="http://schemas.microsoft.com/office/drawing/2014/main" id="{2115E8DF-F1AD-914C-AD9A-BFC4A7D465DA}"/>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08" name="Freeform 1134">
                  <a:extLst>
                    <a:ext uri="{FF2B5EF4-FFF2-40B4-BE49-F238E27FC236}">
                      <a16:creationId xmlns:a16="http://schemas.microsoft.com/office/drawing/2014/main" id="{F4F28E34-07C1-9148-814E-63F3A0DBEE4D}"/>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92" name="Group 1135">
                <a:extLst>
                  <a:ext uri="{FF2B5EF4-FFF2-40B4-BE49-F238E27FC236}">
                    <a16:creationId xmlns:a16="http://schemas.microsoft.com/office/drawing/2014/main" id="{A43560E8-4B94-A44B-ACE7-466AA1D7DC27}"/>
                  </a:ext>
                </a:extLst>
              </p:cNvPr>
              <p:cNvGrpSpPr>
                <a:grpSpLocks/>
              </p:cNvGrpSpPr>
              <p:nvPr/>
            </p:nvGrpSpPr>
            <p:grpSpPr bwMode="auto">
              <a:xfrm>
                <a:off x="5088" y="3312"/>
                <a:ext cx="179" cy="362"/>
                <a:chOff x="480" y="3024"/>
                <a:chExt cx="284" cy="576"/>
              </a:xfrm>
            </p:grpSpPr>
            <p:sp>
              <p:nvSpPr>
                <p:cNvPr id="66605" name="Freeform 1136">
                  <a:extLst>
                    <a:ext uri="{FF2B5EF4-FFF2-40B4-BE49-F238E27FC236}">
                      <a16:creationId xmlns:a16="http://schemas.microsoft.com/office/drawing/2014/main" id="{28E90A85-5EAF-E54E-8D02-B9B4A5132880}"/>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06" name="Freeform 1137">
                  <a:extLst>
                    <a:ext uri="{FF2B5EF4-FFF2-40B4-BE49-F238E27FC236}">
                      <a16:creationId xmlns:a16="http://schemas.microsoft.com/office/drawing/2014/main" id="{427FBF35-224B-DA45-AE44-319F5290959B}"/>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93" name="Group 1138">
                <a:extLst>
                  <a:ext uri="{FF2B5EF4-FFF2-40B4-BE49-F238E27FC236}">
                    <a16:creationId xmlns:a16="http://schemas.microsoft.com/office/drawing/2014/main" id="{FA033017-5685-5246-9E4C-568753505CB7}"/>
                  </a:ext>
                </a:extLst>
              </p:cNvPr>
              <p:cNvGrpSpPr>
                <a:grpSpLocks/>
              </p:cNvGrpSpPr>
              <p:nvPr/>
            </p:nvGrpSpPr>
            <p:grpSpPr bwMode="auto">
              <a:xfrm>
                <a:off x="5102" y="3744"/>
                <a:ext cx="151" cy="181"/>
                <a:chOff x="480" y="3024"/>
                <a:chExt cx="284" cy="576"/>
              </a:xfrm>
            </p:grpSpPr>
            <p:sp>
              <p:nvSpPr>
                <p:cNvPr id="66603" name="Freeform 1139">
                  <a:extLst>
                    <a:ext uri="{FF2B5EF4-FFF2-40B4-BE49-F238E27FC236}">
                      <a16:creationId xmlns:a16="http://schemas.microsoft.com/office/drawing/2014/main" id="{C5531350-4905-C248-8142-0A520E9FAED2}"/>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04" name="Freeform 1140">
                  <a:extLst>
                    <a:ext uri="{FF2B5EF4-FFF2-40B4-BE49-F238E27FC236}">
                      <a16:creationId xmlns:a16="http://schemas.microsoft.com/office/drawing/2014/main" id="{1CC250F8-3D78-814D-8DFC-D54036C287FF}"/>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94" name="Group 1141">
                <a:extLst>
                  <a:ext uri="{FF2B5EF4-FFF2-40B4-BE49-F238E27FC236}">
                    <a16:creationId xmlns:a16="http://schemas.microsoft.com/office/drawing/2014/main" id="{207AB13A-50D1-4046-86F7-32541C818AC3}"/>
                  </a:ext>
                </a:extLst>
              </p:cNvPr>
              <p:cNvGrpSpPr>
                <a:grpSpLocks/>
              </p:cNvGrpSpPr>
              <p:nvPr/>
            </p:nvGrpSpPr>
            <p:grpSpPr bwMode="auto">
              <a:xfrm>
                <a:off x="4909" y="3744"/>
                <a:ext cx="151" cy="181"/>
                <a:chOff x="480" y="3024"/>
                <a:chExt cx="284" cy="576"/>
              </a:xfrm>
            </p:grpSpPr>
            <p:sp>
              <p:nvSpPr>
                <p:cNvPr id="66601" name="Freeform 1142">
                  <a:extLst>
                    <a:ext uri="{FF2B5EF4-FFF2-40B4-BE49-F238E27FC236}">
                      <a16:creationId xmlns:a16="http://schemas.microsoft.com/office/drawing/2014/main" id="{B0EAD770-5E80-ED4E-A0F0-C9547408BC24}"/>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02" name="Freeform 1143">
                  <a:extLst>
                    <a:ext uri="{FF2B5EF4-FFF2-40B4-BE49-F238E27FC236}">
                      <a16:creationId xmlns:a16="http://schemas.microsoft.com/office/drawing/2014/main" id="{652C2FD8-5A81-7B44-9B0D-1DABEB4C4C11}"/>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95" name="Group 1144">
                <a:extLst>
                  <a:ext uri="{FF2B5EF4-FFF2-40B4-BE49-F238E27FC236}">
                    <a16:creationId xmlns:a16="http://schemas.microsoft.com/office/drawing/2014/main" id="{DA42FE0A-E5C1-6C44-8D65-C3B8BFB0912E}"/>
                  </a:ext>
                </a:extLst>
              </p:cNvPr>
              <p:cNvGrpSpPr>
                <a:grpSpLocks/>
              </p:cNvGrpSpPr>
              <p:nvPr/>
            </p:nvGrpSpPr>
            <p:grpSpPr bwMode="auto">
              <a:xfrm flipV="1">
                <a:off x="4924" y="4032"/>
                <a:ext cx="121" cy="150"/>
                <a:chOff x="5376" y="2304"/>
                <a:chExt cx="240" cy="288"/>
              </a:xfrm>
            </p:grpSpPr>
            <p:sp>
              <p:nvSpPr>
                <p:cNvPr id="66599" name="Freeform 1145">
                  <a:extLst>
                    <a:ext uri="{FF2B5EF4-FFF2-40B4-BE49-F238E27FC236}">
                      <a16:creationId xmlns:a16="http://schemas.microsoft.com/office/drawing/2014/main" id="{553548B1-769D-E74B-8CF9-4BFA30613B56}"/>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600" name="Freeform 1146">
                  <a:extLst>
                    <a:ext uri="{FF2B5EF4-FFF2-40B4-BE49-F238E27FC236}">
                      <a16:creationId xmlns:a16="http://schemas.microsoft.com/office/drawing/2014/main" id="{88036D06-E880-1442-9A36-D567D4415B75}"/>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96" name="Group 1147">
                <a:extLst>
                  <a:ext uri="{FF2B5EF4-FFF2-40B4-BE49-F238E27FC236}">
                    <a16:creationId xmlns:a16="http://schemas.microsoft.com/office/drawing/2014/main" id="{28F8E6C3-AD2F-7343-8DB1-6625AD285E78}"/>
                  </a:ext>
                </a:extLst>
              </p:cNvPr>
              <p:cNvGrpSpPr>
                <a:grpSpLocks/>
              </p:cNvGrpSpPr>
              <p:nvPr/>
            </p:nvGrpSpPr>
            <p:grpSpPr bwMode="auto">
              <a:xfrm flipV="1">
                <a:off x="5117" y="4032"/>
                <a:ext cx="121" cy="150"/>
                <a:chOff x="5376" y="2304"/>
                <a:chExt cx="240" cy="288"/>
              </a:xfrm>
            </p:grpSpPr>
            <p:sp>
              <p:nvSpPr>
                <p:cNvPr id="66597" name="Freeform 1148">
                  <a:extLst>
                    <a:ext uri="{FF2B5EF4-FFF2-40B4-BE49-F238E27FC236}">
                      <a16:creationId xmlns:a16="http://schemas.microsoft.com/office/drawing/2014/main" id="{BCB36DC9-6FC3-9242-8D4F-D8297A7B64C4}"/>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598" name="Freeform 1149">
                  <a:extLst>
                    <a:ext uri="{FF2B5EF4-FFF2-40B4-BE49-F238E27FC236}">
                      <a16:creationId xmlns:a16="http://schemas.microsoft.com/office/drawing/2014/main" id="{D2A02EAC-148C-C44A-9849-55C86EB8DC63}"/>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sp>
          <p:nvSpPr>
            <p:cNvPr id="66569" name="Rectangle 1150">
              <a:extLst>
                <a:ext uri="{FF2B5EF4-FFF2-40B4-BE49-F238E27FC236}">
                  <a16:creationId xmlns:a16="http://schemas.microsoft.com/office/drawing/2014/main" id="{1382C7A9-C8CD-ED43-A50C-46F98160A958}"/>
                </a:ext>
              </a:extLst>
            </p:cNvPr>
            <p:cNvSpPr>
              <a:spLocks noChangeArrowheads="1"/>
            </p:cNvSpPr>
            <p:nvPr/>
          </p:nvSpPr>
          <p:spPr bwMode="auto">
            <a:xfrm>
              <a:off x="0" y="3441"/>
              <a:ext cx="948" cy="231"/>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rgbClr val="0F116A"/>
                  </a:solidFill>
                </a:rPr>
                <a:t>metaphase1</a:t>
              </a:r>
            </a:p>
          </p:txBody>
        </p:sp>
        <p:grpSp>
          <p:nvGrpSpPr>
            <p:cNvPr id="66570" name="Group 1070">
              <a:extLst>
                <a:ext uri="{FF2B5EF4-FFF2-40B4-BE49-F238E27FC236}">
                  <a16:creationId xmlns:a16="http://schemas.microsoft.com/office/drawing/2014/main" id="{E97E4E18-E2C5-6544-9EFA-F65F41D591C4}"/>
                </a:ext>
              </a:extLst>
            </p:cNvPr>
            <p:cNvGrpSpPr>
              <a:grpSpLocks/>
            </p:cNvGrpSpPr>
            <p:nvPr/>
          </p:nvGrpSpPr>
          <p:grpSpPr bwMode="auto">
            <a:xfrm>
              <a:off x="806" y="3477"/>
              <a:ext cx="801" cy="801"/>
              <a:chOff x="1056" y="3216"/>
              <a:chExt cx="1056" cy="1056"/>
            </a:xfrm>
          </p:grpSpPr>
          <p:sp>
            <p:nvSpPr>
              <p:cNvPr id="66571" name="Oval 1071">
                <a:extLst>
                  <a:ext uri="{FF2B5EF4-FFF2-40B4-BE49-F238E27FC236}">
                    <a16:creationId xmlns:a16="http://schemas.microsoft.com/office/drawing/2014/main" id="{1C1E1392-93DC-9F4B-B0B8-0A8D0527A07D}"/>
                  </a:ext>
                </a:extLst>
              </p:cNvPr>
              <p:cNvSpPr>
                <a:spLocks noChangeArrowheads="1"/>
              </p:cNvSpPr>
              <p:nvPr/>
            </p:nvSpPr>
            <p:spPr bwMode="auto">
              <a:xfrm>
                <a:off x="1056" y="3216"/>
                <a:ext cx="1056" cy="1056"/>
              </a:xfrm>
              <a:prstGeom prst="ellipse">
                <a:avLst/>
              </a:prstGeom>
              <a:solidFill>
                <a:schemeClr val="bg2"/>
              </a:solidFill>
              <a:ln w="57150">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nvGrpSpPr>
              <p:cNvPr id="66572" name="Group 1072">
                <a:extLst>
                  <a:ext uri="{FF2B5EF4-FFF2-40B4-BE49-F238E27FC236}">
                    <a16:creationId xmlns:a16="http://schemas.microsoft.com/office/drawing/2014/main" id="{7124B82B-CFAC-5142-8091-358A10C700DE}"/>
                  </a:ext>
                </a:extLst>
              </p:cNvPr>
              <p:cNvGrpSpPr>
                <a:grpSpLocks/>
              </p:cNvGrpSpPr>
              <p:nvPr/>
            </p:nvGrpSpPr>
            <p:grpSpPr bwMode="auto">
              <a:xfrm>
                <a:off x="1392" y="3312"/>
                <a:ext cx="178" cy="362"/>
                <a:chOff x="480" y="3024"/>
                <a:chExt cx="284" cy="576"/>
              </a:xfrm>
            </p:grpSpPr>
            <p:sp>
              <p:nvSpPr>
                <p:cNvPr id="66588" name="Freeform 1073">
                  <a:extLst>
                    <a:ext uri="{FF2B5EF4-FFF2-40B4-BE49-F238E27FC236}">
                      <a16:creationId xmlns:a16="http://schemas.microsoft.com/office/drawing/2014/main" id="{6DD3F701-4A03-B64D-A255-65780B84F945}"/>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589" name="Freeform 1074">
                  <a:extLst>
                    <a:ext uri="{FF2B5EF4-FFF2-40B4-BE49-F238E27FC236}">
                      <a16:creationId xmlns:a16="http://schemas.microsoft.com/office/drawing/2014/main" id="{7013B20A-07B1-9F42-A54F-494BF7636AFD}"/>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73" name="Group 1075">
                <a:extLst>
                  <a:ext uri="{FF2B5EF4-FFF2-40B4-BE49-F238E27FC236}">
                    <a16:creationId xmlns:a16="http://schemas.microsoft.com/office/drawing/2014/main" id="{41861867-2260-3745-82C3-52686D421676}"/>
                  </a:ext>
                </a:extLst>
              </p:cNvPr>
              <p:cNvGrpSpPr>
                <a:grpSpLocks/>
              </p:cNvGrpSpPr>
              <p:nvPr/>
            </p:nvGrpSpPr>
            <p:grpSpPr bwMode="auto">
              <a:xfrm>
                <a:off x="1584" y="3312"/>
                <a:ext cx="179" cy="362"/>
                <a:chOff x="480" y="3024"/>
                <a:chExt cx="284" cy="576"/>
              </a:xfrm>
            </p:grpSpPr>
            <p:sp>
              <p:nvSpPr>
                <p:cNvPr id="66586" name="Freeform 1076">
                  <a:extLst>
                    <a:ext uri="{FF2B5EF4-FFF2-40B4-BE49-F238E27FC236}">
                      <a16:creationId xmlns:a16="http://schemas.microsoft.com/office/drawing/2014/main" id="{D10109C0-29EE-E247-B516-96CF09FD9CF6}"/>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587" name="Freeform 1077">
                  <a:extLst>
                    <a:ext uri="{FF2B5EF4-FFF2-40B4-BE49-F238E27FC236}">
                      <a16:creationId xmlns:a16="http://schemas.microsoft.com/office/drawing/2014/main" id="{4E3B34CC-8A00-894A-8254-2CEBC32B1431}"/>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74" name="Group 1078">
                <a:extLst>
                  <a:ext uri="{FF2B5EF4-FFF2-40B4-BE49-F238E27FC236}">
                    <a16:creationId xmlns:a16="http://schemas.microsoft.com/office/drawing/2014/main" id="{AA553AFF-7489-AF4C-8556-12F055FCA3B6}"/>
                  </a:ext>
                </a:extLst>
              </p:cNvPr>
              <p:cNvGrpSpPr>
                <a:grpSpLocks/>
              </p:cNvGrpSpPr>
              <p:nvPr/>
            </p:nvGrpSpPr>
            <p:grpSpPr bwMode="auto">
              <a:xfrm>
                <a:off x="1598" y="3744"/>
                <a:ext cx="151" cy="181"/>
                <a:chOff x="480" y="3024"/>
                <a:chExt cx="284" cy="576"/>
              </a:xfrm>
            </p:grpSpPr>
            <p:sp>
              <p:nvSpPr>
                <p:cNvPr id="66584" name="Freeform 1079">
                  <a:extLst>
                    <a:ext uri="{FF2B5EF4-FFF2-40B4-BE49-F238E27FC236}">
                      <a16:creationId xmlns:a16="http://schemas.microsoft.com/office/drawing/2014/main" id="{B00289FD-23BE-6641-BB37-F13FC089FECD}"/>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585" name="Freeform 1080">
                  <a:extLst>
                    <a:ext uri="{FF2B5EF4-FFF2-40B4-BE49-F238E27FC236}">
                      <a16:creationId xmlns:a16="http://schemas.microsoft.com/office/drawing/2014/main" id="{12C528ED-EF16-C946-BD86-CC0E0B196564}"/>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75" name="Group 1081">
                <a:extLst>
                  <a:ext uri="{FF2B5EF4-FFF2-40B4-BE49-F238E27FC236}">
                    <a16:creationId xmlns:a16="http://schemas.microsoft.com/office/drawing/2014/main" id="{9832BAAA-8F46-0243-96F8-EBFF82818F93}"/>
                  </a:ext>
                </a:extLst>
              </p:cNvPr>
              <p:cNvGrpSpPr>
                <a:grpSpLocks/>
              </p:cNvGrpSpPr>
              <p:nvPr/>
            </p:nvGrpSpPr>
            <p:grpSpPr bwMode="auto">
              <a:xfrm>
                <a:off x="1405" y="3744"/>
                <a:ext cx="151" cy="181"/>
                <a:chOff x="480" y="3024"/>
                <a:chExt cx="284" cy="576"/>
              </a:xfrm>
            </p:grpSpPr>
            <p:sp>
              <p:nvSpPr>
                <p:cNvPr id="66582" name="Freeform 1082">
                  <a:extLst>
                    <a:ext uri="{FF2B5EF4-FFF2-40B4-BE49-F238E27FC236}">
                      <a16:creationId xmlns:a16="http://schemas.microsoft.com/office/drawing/2014/main" id="{87C64848-55C0-024D-AC61-98D547853D35}"/>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583" name="Freeform 1083">
                  <a:extLst>
                    <a:ext uri="{FF2B5EF4-FFF2-40B4-BE49-F238E27FC236}">
                      <a16:creationId xmlns:a16="http://schemas.microsoft.com/office/drawing/2014/main" id="{285A1DCB-F7E2-5D4F-B701-56DFF9C543D2}"/>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76" name="Group 1084">
                <a:extLst>
                  <a:ext uri="{FF2B5EF4-FFF2-40B4-BE49-F238E27FC236}">
                    <a16:creationId xmlns:a16="http://schemas.microsoft.com/office/drawing/2014/main" id="{422DB25B-E1E0-3E49-B8EC-3DC259AD28AD}"/>
                  </a:ext>
                </a:extLst>
              </p:cNvPr>
              <p:cNvGrpSpPr>
                <a:grpSpLocks/>
              </p:cNvGrpSpPr>
              <p:nvPr/>
            </p:nvGrpSpPr>
            <p:grpSpPr bwMode="auto">
              <a:xfrm flipV="1">
                <a:off x="1420" y="4032"/>
                <a:ext cx="121" cy="150"/>
                <a:chOff x="5376" y="2304"/>
                <a:chExt cx="240" cy="288"/>
              </a:xfrm>
            </p:grpSpPr>
            <p:sp>
              <p:nvSpPr>
                <p:cNvPr id="66580" name="Freeform 1085">
                  <a:extLst>
                    <a:ext uri="{FF2B5EF4-FFF2-40B4-BE49-F238E27FC236}">
                      <a16:creationId xmlns:a16="http://schemas.microsoft.com/office/drawing/2014/main" id="{373BCA6A-7FF4-3D4E-AAB4-4D5321C588E1}"/>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581" name="Freeform 1086">
                  <a:extLst>
                    <a:ext uri="{FF2B5EF4-FFF2-40B4-BE49-F238E27FC236}">
                      <a16:creationId xmlns:a16="http://schemas.microsoft.com/office/drawing/2014/main" id="{72997682-191C-FF49-85F5-00914744038A}"/>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6577" name="Group 1087">
                <a:extLst>
                  <a:ext uri="{FF2B5EF4-FFF2-40B4-BE49-F238E27FC236}">
                    <a16:creationId xmlns:a16="http://schemas.microsoft.com/office/drawing/2014/main" id="{E7B0858E-5381-6B43-B45D-73FC380C4743}"/>
                  </a:ext>
                </a:extLst>
              </p:cNvPr>
              <p:cNvGrpSpPr>
                <a:grpSpLocks/>
              </p:cNvGrpSpPr>
              <p:nvPr/>
            </p:nvGrpSpPr>
            <p:grpSpPr bwMode="auto">
              <a:xfrm flipV="1">
                <a:off x="1613" y="4032"/>
                <a:ext cx="121" cy="150"/>
                <a:chOff x="5376" y="2304"/>
                <a:chExt cx="240" cy="288"/>
              </a:xfrm>
            </p:grpSpPr>
            <p:sp>
              <p:nvSpPr>
                <p:cNvPr id="66578" name="Freeform 1088">
                  <a:extLst>
                    <a:ext uri="{FF2B5EF4-FFF2-40B4-BE49-F238E27FC236}">
                      <a16:creationId xmlns:a16="http://schemas.microsoft.com/office/drawing/2014/main" id="{3DB6E054-2023-E14D-BA1A-18C5153812BF}"/>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6579" name="Freeform 1089">
                  <a:extLst>
                    <a:ext uri="{FF2B5EF4-FFF2-40B4-BE49-F238E27FC236}">
                      <a16:creationId xmlns:a16="http://schemas.microsoft.com/office/drawing/2014/main" id="{B9A470C4-1AA7-6746-A614-261F18F19A6E}"/>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4595">
                                            <p:txEl>
                                              <p:pRg st="1" end="1"/>
                                            </p:txEl>
                                          </p:spTgt>
                                        </p:tgtEl>
                                        <p:attrNameLst>
                                          <p:attrName>style.visibility</p:attrName>
                                        </p:attrNameLst>
                                      </p:cBhvr>
                                      <p:to>
                                        <p:strVal val="visible"/>
                                      </p:to>
                                    </p:set>
                                    <p:anim calcmode="lin" valueType="num">
                                      <p:cBhvr additive="base">
                                        <p:cTn id="7" dur="500" fill="hold"/>
                                        <p:tgtEl>
                                          <p:spTgt spid="4945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45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4595">
                                            <p:txEl>
                                              <p:pRg st="2" end="2"/>
                                            </p:txEl>
                                          </p:spTgt>
                                        </p:tgtEl>
                                        <p:attrNameLst>
                                          <p:attrName>style.visibility</p:attrName>
                                        </p:attrNameLst>
                                      </p:cBhvr>
                                      <p:to>
                                        <p:strVal val="visible"/>
                                      </p:to>
                                    </p:set>
                                    <p:anim calcmode="lin" valueType="num">
                                      <p:cBhvr additive="base">
                                        <p:cTn id="13" dur="500" fill="hold"/>
                                        <p:tgtEl>
                                          <p:spTgt spid="4945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45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4595">
                                            <p:txEl>
                                              <p:pRg st="3" end="3"/>
                                            </p:txEl>
                                          </p:spTgt>
                                        </p:tgtEl>
                                        <p:attrNameLst>
                                          <p:attrName>style.visibility</p:attrName>
                                        </p:attrNameLst>
                                      </p:cBhvr>
                                      <p:to>
                                        <p:strVal val="visible"/>
                                      </p:to>
                                    </p:set>
                                    <p:anim calcmode="lin" valueType="num">
                                      <p:cBhvr additive="base">
                                        <p:cTn id="19" dur="500" fill="hold"/>
                                        <p:tgtEl>
                                          <p:spTgt spid="4945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45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par>
                                <p:cTn id="26" presetID="2" presetClass="entr" presetSubtype="8" fill="hold" grpId="0" nodeType="withEffect">
                                  <p:stCondLst>
                                    <p:cond delay="0"/>
                                  </p:stCondLst>
                                  <p:childTnLst>
                                    <p:set>
                                      <p:cBhvr>
                                        <p:cTn id="27" dur="1" fill="hold">
                                          <p:stCondLst>
                                            <p:cond delay="0"/>
                                          </p:stCondLst>
                                        </p:cTn>
                                        <p:tgtEl>
                                          <p:spTgt spid="494595">
                                            <p:txEl>
                                              <p:pRg st="4" end="4"/>
                                            </p:txEl>
                                          </p:spTgt>
                                        </p:tgtEl>
                                        <p:attrNameLst>
                                          <p:attrName>style.visibility</p:attrName>
                                        </p:attrNameLst>
                                      </p:cBhvr>
                                      <p:to>
                                        <p:strVal val="visible"/>
                                      </p:to>
                                    </p:set>
                                    <p:anim calcmode="lin" valueType="num">
                                      <p:cBhvr additive="base">
                                        <p:cTn id="28" dur="500" fill="hold"/>
                                        <p:tgtEl>
                                          <p:spTgt spid="494595">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945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par>
                                <p:cTn id="30" presetID="2" presetClass="entr" presetSubtype="8" fill="hold" grpId="0" nodeType="withEffect">
                                  <p:stCondLst>
                                    <p:cond delay="0"/>
                                  </p:stCondLst>
                                  <p:childTnLst>
                                    <p:set>
                                      <p:cBhvr>
                                        <p:cTn id="31" dur="1" fill="hold">
                                          <p:stCondLst>
                                            <p:cond delay="0"/>
                                          </p:stCondLst>
                                        </p:cTn>
                                        <p:tgtEl>
                                          <p:spTgt spid="494595">
                                            <p:txEl>
                                              <p:pRg st="5" end="5"/>
                                            </p:txEl>
                                          </p:spTgt>
                                        </p:tgtEl>
                                        <p:attrNameLst>
                                          <p:attrName>style.visibility</p:attrName>
                                        </p:attrNameLst>
                                      </p:cBhvr>
                                      <p:to>
                                        <p:strVal val="visible"/>
                                      </p:to>
                                    </p:set>
                                    <p:anim calcmode="lin" valueType="num">
                                      <p:cBhvr additive="base">
                                        <p:cTn id="32" dur="500" fill="hold"/>
                                        <p:tgtEl>
                                          <p:spTgt spid="49459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945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94595">
                                            <p:txEl>
                                              <p:pRg st="6" end="6"/>
                                            </p:txEl>
                                          </p:spTgt>
                                        </p:tgtEl>
                                        <p:attrNameLst>
                                          <p:attrName>style.visibility</p:attrName>
                                        </p:attrNameLst>
                                      </p:cBhvr>
                                      <p:to>
                                        <p:strVal val="visible"/>
                                      </p:to>
                                    </p:set>
                                    <p:anim calcmode="lin" valueType="num">
                                      <p:cBhvr additive="base">
                                        <p:cTn id="38" dur="500" fill="hold"/>
                                        <p:tgtEl>
                                          <p:spTgt spid="494595">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945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94595">
                                            <p:txEl>
                                              <p:pRg st="7" end="7"/>
                                            </p:txEl>
                                          </p:spTgt>
                                        </p:tgtEl>
                                        <p:attrNameLst>
                                          <p:attrName>style.visibility</p:attrName>
                                        </p:attrNameLst>
                                      </p:cBhvr>
                                      <p:to>
                                        <p:strVal val="visible"/>
                                      </p:to>
                                    </p:set>
                                    <p:anim calcmode="lin" valueType="num">
                                      <p:cBhvr additive="base">
                                        <p:cTn id="44" dur="500" fill="hold"/>
                                        <p:tgtEl>
                                          <p:spTgt spid="494595">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9459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494595">
                                            <p:txEl>
                                              <p:pRg st="8" end="8"/>
                                            </p:txEl>
                                          </p:spTgt>
                                        </p:tgtEl>
                                        <p:attrNameLst>
                                          <p:attrName>style.visibility</p:attrName>
                                        </p:attrNameLst>
                                      </p:cBhvr>
                                      <p:to>
                                        <p:strVal val="visible"/>
                                      </p:to>
                                    </p:set>
                                    <p:anim calcmode="lin" valueType="num">
                                      <p:cBhvr additive="base">
                                        <p:cTn id="50" dur="500" fill="hold"/>
                                        <p:tgtEl>
                                          <p:spTgt spid="494595">
                                            <p:txEl>
                                              <p:pRg st="8" end="8"/>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49459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94595">
                                            <p:txEl>
                                              <p:pRg st="9" end="9"/>
                                            </p:txEl>
                                          </p:spTgt>
                                        </p:tgtEl>
                                        <p:attrNameLst>
                                          <p:attrName>style.visibility</p:attrName>
                                        </p:attrNameLst>
                                      </p:cBhvr>
                                      <p:to>
                                        <p:strVal val="visible"/>
                                      </p:to>
                                    </p:set>
                                    <p:anim calcmode="lin" valueType="num">
                                      <p:cBhvr additive="base">
                                        <p:cTn id="56" dur="500" fill="hold"/>
                                        <p:tgtEl>
                                          <p:spTgt spid="494595">
                                            <p:txEl>
                                              <p:pRg st="9" end="9"/>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49459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par>
                          <p:cTn id="58" fill="hold" nodeType="afterGroup">
                            <p:stCondLst>
                              <p:cond delay="500"/>
                            </p:stCondLst>
                            <p:childTnLst>
                              <p:par>
                                <p:cTn id="59" presetID="4" presetClass="entr" presetSubtype="32" fill="hold" nodeType="afterEffect">
                                  <p:stCondLst>
                                    <p:cond delay="0"/>
                                  </p:stCondLst>
                                  <p:childTnLst>
                                    <p:set>
                                      <p:cBhvr>
                                        <p:cTn id="60" dur="1" fill="hold">
                                          <p:stCondLst>
                                            <p:cond delay="0"/>
                                          </p:stCondLst>
                                        </p:cTn>
                                        <p:tgtEl>
                                          <p:spTgt spid="494637"/>
                                        </p:tgtEl>
                                        <p:attrNameLst>
                                          <p:attrName>style.visibility</p:attrName>
                                        </p:attrNameLst>
                                      </p:cBhvr>
                                      <p:to>
                                        <p:strVal val="visible"/>
                                      </p:to>
                                    </p:set>
                                    <p:animEffect transition="in" filter="box(out)">
                                      <p:cBhvr>
                                        <p:cTn id="61" dur="500"/>
                                        <p:tgtEl>
                                          <p:spTgt spid="494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96" name="Picture 36">
            <a:extLst>
              <a:ext uri="{FF2B5EF4-FFF2-40B4-BE49-F238E27FC236}">
                <a16:creationId xmlns:a16="http://schemas.microsoft.com/office/drawing/2014/main" id="{5A865D0E-46B6-324E-8280-3B302DE75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900" b="1329"/>
          <a:stretch>
            <a:fillRect/>
          </a:stretch>
        </p:blipFill>
        <p:spPr bwMode="auto">
          <a:xfrm>
            <a:off x="6546850" y="363538"/>
            <a:ext cx="2508250" cy="1690687"/>
          </a:xfrm>
          <a:prstGeom prst="rect">
            <a:avLst/>
          </a:prstGeom>
          <a:noFill/>
          <a:ln>
            <a:noFill/>
          </a:ln>
          <a:effectLst>
            <a:outerShdw dist="35921" dir="2700000" algn="ctr" rotWithShape="0">
              <a:srgbClr val="0505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ABF1ABAB-120A-F648-98C7-8A58AF576E9C}"/>
              </a:ext>
            </a:extLst>
          </p:cNvPr>
          <p:cNvSpPr>
            <a:spLocks noGrp="1" noChangeArrowheads="1"/>
          </p:cNvSpPr>
          <p:nvPr>
            <p:ph type="title"/>
          </p:nvPr>
        </p:nvSpPr>
        <p:spPr/>
        <p:txBody>
          <a:bodyPr/>
          <a:lstStyle/>
          <a:p>
            <a:pPr eaLnBrk="1" hangingPunct="1"/>
            <a:r>
              <a:rPr lang="en-US" altLang="en-US"/>
              <a:t>Asexual reproduction</a:t>
            </a:r>
          </a:p>
        </p:txBody>
      </p:sp>
      <p:sp>
        <p:nvSpPr>
          <p:cNvPr id="373763" name="Rectangle 3" descr="Rectangle: Click to edit Master text styles&#10;Second level&#10;Third level&#10;Fourth level&#10;Fifth level">
            <a:extLst>
              <a:ext uri="{FF2B5EF4-FFF2-40B4-BE49-F238E27FC236}">
                <a16:creationId xmlns:a16="http://schemas.microsoft.com/office/drawing/2014/main" id="{E32555CC-FF1F-EE4B-A815-9CA80644A32C}"/>
              </a:ext>
            </a:extLst>
          </p:cNvPr>
          <p:cNvSpPr>
            <a:spLocks noGrp="1" noChangeArrowheads="1"/>
          </p:cNvSpPr>
          <p:nvPr>
            <p:ph type="body" idx="1"/>
          </p:nvPr>
        </p:nvSpPr>
        <p:spPr>
          <a:xfrm>
            <a:off x="838200" y="1371600"/>
            <a:ext cx="5410200" cy="3919538"/>
          </a:xfrm>
        </p:spPr>
        <p:txBody>
          <a:bodyPr/>
          <a:lstStyle/>
          <a:p>
            <a:pPr eaLnBrk="1" hangingPunct="1">
              <a:lnSpc>
                <a:spcPct val="90000"/>
              </a:lnSpc>
            </a:pPr>
            <a:r>
              <a:rPr lang="en-US" altLang="en-US" dirty="0"/>
              <a:t>Single-celled eukaryotes</a:t>
            </a:r>
          </a:p>
          <a:p>
            <a:pPr lvl="1" eaLnBrk="1" hangingPunct="1">
              <a:lnSpc>
                <a:spcPct val="90000"/>
              </a:lnSpc>
            </a:pPr>
            <a:r>
              <a:rPr lang="en-US" altLang="en-US" dirty="0">
                <a:ea typeface="ＭＳ Ｐゴシック" panose="020B0600070205080204" pitchFamily="34" charset="-128"/>
              </a:rPr>
              <a:t>yeast (fungi)</a:t>
            </a:r>
          </a:p>
          <a:p>
            <a:pPr lvl="1" eaLnBrk="1" hangingPunct="1">
              <a:lnSpc>
                <a:spcPct val="90000"/>
              </a:lnSpc>
            </a:pPr>
            <a:r>
              <a:rPr lang="en-US" altLang="en-US" dirty="0">
                <a:ea typeface="ＭＳ Ｐゴシック" panose="020B0600070205080204" pitchFamily="34" charset="-128"/>
              </a:rPr>
              <a:t>Protists</a:t>
            </a:r>
            <a:endParaRPr lang="en-US" altLang="en-US" i="1" dirty="0">
              <a:ea typeface="ＭＳ Ｐゴシック" panose="020B0600070205080204" pitchFamily="34" charset="-128"/>
            </a:endParaRPr>
          </a:p>
          <a:p>
            <a:pPr lvl="2" eaLnBrk="1" hangingPunct="1">
              <a:lnSpc>
                <a:spcPct val="90000"/>
              </a:lnSpc>
            </a:pPr>
            <a:r>
              <a:rPr lang="en-US" altLang="en-US" i="1" dirty="0">
                <a:ea typeface="ＭＳ Ｐゴシック" panose="020B0600070205080204" pitchFamily="34" charset="-128"/>
              </a:rPr>
              <a:t>Paramecium</a:t>
            </a:r>
            <a:endParaRPr lang="en-US" altLang="en-US" dirty="0">
              <a:ea typeface="ＭＳ Ｐゴシック" panose="020B0600070205080204" pitchFamily="34" charset="-128"/>
            </a:endParaRPr>
          </a:p>
          <a:p>
            <a:pPr lvl="2" eaLnBrk="1" hangingPunct="1">
              <a:lnSpc>
                <a:spcPct val="90000"/>
              </a:lnSpc>
            </a:pPr>
            <a:r>
              <a:rPr lang="en-US" altLang="en-US" i="1" dirty="0">
                <a:ea typeface="ＭＳ Ｐゴシック" panose="020B0600070205080204" pitchFamily="34" charset="-128"/>
              </a:rPr>
              <a:t>Amoeba</a:t>
            </a:r>
            <a:endParaRPr lang="en-US" altLang="en-US" dirty="0">
              <a:ea typeface="ＭＳ Ｐゴシック" panose="020B0600070205080204" pitchFamily="34" charset="-128"/>
            </a:endParaRPr>
          </a:p>
          <a:p>
            <a:pPr eaLnBrk="1" hangingPunct="1">
              <a:lnSpc>
                <a:spcPct val="90000"/>
              </a:lnSpc>
            </a:pPr>
            <a:r>
              <a:rPr lang="en-US" altLang="en-US" dirty="0"/>
              <a:t>Simple </a:t>
            </a:r>
            <a:r>
              <a:rPr lang="en-US" altLang="en-US" u="sng" dirty="0"/>
              <a:t>multicellular</a:t>
            </a:r>
            <a:r>
              <a:rPr lang="en-US" altLang="en-US" dirty="0"/>
              <a:t> eukaryotes</a:t>
            </a:r>
          </a:p>
          <a:p>
            <a:pPr lvl="1" eaLnBrk="1" hangingPunct="1">
              <a:lnSpc>
                <a:spcPct val="90000"/>
              </a:lnSpc>
            </a:pPr>
            <a:r>
              <a:rPr lang="en-US" altLang="en-US" i="1" dirty="0">
                <a:ea typeface="ＭＳ Ｐゴシック" panose="020B0600070205080204" pitchFamily="34" charset="-128"/>
              </a:rPr>
              <a:t>Hydra</a:t>
            </a:r>
            <a:endParaRPr lang="en-US" altLang="en-US" dirty="0">
              <a:ea typeface="ＭＳ Ｐゴシック" panose="020B0600070205080204" pitchFamily="34" charset="-128"/>
            </a:endParaRPr>
          </a:p>
        </p:txBody>
      </p:sp>
      <p:pic>
        <p:nvPicPr>
          <p:cNvPr id="373764" name="Picture 4">
            <a:extLst>
              <a:ext uri="{FF2B5EF4-FFF2-40B4-BE49-F238E27FC236}">
                <a16:creationId xmlns:a16="http://schemas.microsoft.com/office/drawing/2014/main" id="{156D9135-11CF-4144-AAC4-2E4EF8D002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7201" b="7201"/>
          <a:stretch>
            <a:fillRect/>
          </a:stretch>
        </p:blipFill>
        <p:spPr bwMode="auto">
          <a:xfrm>
            <a:off x="5003800" y="1944688"/>
            <a:ext cx="2116138" cy="27638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1">
            <a:extLst>
              <a:ext uri="{FF2B5EF4-FFF2-40B4-BE49-F238E27FC236}">
                <a16:creationId xmlns:a16="http://schemas.microsoft.com/office/drawing/2014/main" id="{9AFC29D4-C787-C04D-8378-07929B80AB32}"/>
              </a:ext>
            </a:extLst>
          </p:cNvPr>
          <p:cNvGrpSpPr>
            <a:grpSpLocks/>
          </p:cNvGrpSpPr>
          <p:nvPr/>
        </p:nvGrpSpPr>
        <p:grpSpPr bwMode="auto">
          <a:xfrm>
            <a:off x="5391150" y="4151313"/>
            <a:ext cx="3619500" cy="2667000"/>
            <a:chOff x="3384" y="2640"/>
            <a:chExt cx="2280" cy="1680"/>
          </a:xfrm>
        </p:grpSpPr>
        <p:grpSp>
          <p:nvGrpSpPr>
            <p:cNvPr id="19468" name="Group 5">
              <a:extLst>
                <a:ext uri="{FF2B5EF4-FFF2-40B4-BE49-F238E27FC236}">
                  <a16:creationId xmlns:a16="http://schemas.microsoft.com/office/drawing/2014/main" id="{27DD91F9-14AB-234B-92C0-2F0F372F0D2C}"/>
                </a:ext>
              </a:extLst>
            </p:cNvPr>
            <p:cNvGrpSpPr>
              <a:grpSpLocks/>
            </p:cNvGrpSpPr>
            <p:nvPr/>
          </p:nvGrpSpPr>
          <p:grpSpPr bwMode="auto">
            <a:xfrm>
              <a:off x="3384" y="3072"/>
              <a:ext cx="936" cy="936"/>
              <a:chOff x="2160" y="816"/>
              <a:chExt cx="1680" cy="1680"/>
            </a:xfrm>
          </p:grpSpPr>
          <p:sp>
            <p:nvSpPr>
              <p:cNvPr id="19487" name="Oval 6">
                <a:extLst>
                  <a:ext uri="{FF2B5EF4-FFF2-40B4-BE49-F238E27FC236}">
                    <a16:creationId xmlns:a16="http://schemas.microsoft.com/office/drawing/2014/main" id="{B2EC0593-F399-B643-93A5-9AED8ACE8489}"/>
                  </a:ext>
                </a:extLst>
              </p:cNvPr>
              <p:cNvSpPr>
                <a:spLocks noChangeArrowheads="1"/>
              </p:cNvSpPr>
              <p:nvPr/>
            </p:nvSpPr>
            <p:spPr bwMode="auto">
              <a:xfrm>
                <a:off x="2160" y="816"/>
                <a:ext cx="1680" cy="1680"/>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9488" name="Freeform 7">
                <a:extLst>
                  <a:ext uri="{FF2B5EF4-FFF2-40B4-BE49-F238E27FC236}">
                    <a16:creationId xmlns:a16="http://schemas.microsoft.com/office/drawing/2014/main" id="{C3F019C8-9E7F-284B-84E4-05D6AC3ACAEA}"/>
                  </a:ext>
                </a:extLst>
              </p:cNvPr>
              <p:cNvSpPr>
                <a:spLocks/>
              </p:cNvSpPr>
              <p:nvPr/>
            </p:nvSpPr>
            <p:spPr bwMode="auto">
              <a:xfrm flipH="1">
                <a:off x="2736" y="1008"/>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89" name="Freeform 8">
                <a:extLst>
                  <a:ext uri="{FF2B5EF4-FFF2-40B4-BE49-F238E27FC236}">
                    <a16:creationId xmlns:a16="http://schemas.microsoft.com/office/drawing/2014/main" id="{C1FF6A46-E283-C54F-9471-0BF770EF749F}"/>
                  </a:ext>
                </a:extLst>
              </p:cNvPr>
              <p:cNvSpPr>
                <a:spLocks/>
              </p:cNvSpPr>
              <p:nvPr/>
            </p:nvSpPr>
            <p:spPr bwMode="auto">
              <a:xfrm flipH="1">
                <a:off x="3264" y="1728"/>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90" name="Freeform 9">
                <a:extLst>
                  <a:ext uri="{FF2B5EF4-FFF2-40B4-BE49-F238E27FC236}">
                    <a16:creationId xmlns:a16="http://schemas.microsoft.com/office/drawing/2014/main" id="{F7E0FEC0-B66C-AC44-8D06-45A21FF56A94}"/>
                  </a:ext>
                </a:extLst>
              </p:cNvPr>
              <p:cNvSpPr>
                <a:spLocks/>
              </p:cNvSpPr>
              <p:nvPr/>
            </p:nvSpPr>
            <p:spPr bwMode="auto">
              <a:xfrm flipH="1">
                <a:off x="3482" y="1296"/>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91" name="Freeform 10">
                <a:extLst>
                  <a:ext uri="{FF2B5EF4-FFF2-40B4-BE49-F238E27FC236}">
                    <a16:creationId xmlns:a16="http://schemas.microsoft.com/office/drawing/2014/main" id="{9662F4CA-E534-D340-ABAA-B6B14F1AEF98}"/>
                  </a:ext>
                </a:extLst>
              </p:cNvPr>
              <p:cNvSpPr>
                <a:spLocks/>
              </p:cNvSpPr>
              <p:nvPr/>
            </p:nvSpPr>
            <p:spPr bwMode="auto">
              <a:xfrm flipV="1">
                <a:off x="3120" y="960"/>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92" name="Freeform 11">
                <a:extLst>
                  <a:ext uri="{FF2B5EF4-FFF2-40B4-BE49-F238E27FC236}">
                    <a16:creationId xmlns:a16="http://schemas.microsoft.com/office/drawing/2014/main" id="{05F0C69A-A807-AC46-9BE6-A5D3C676FE67}"/>
                  </a:ext>
                </a:extLst>
              </p:cNvPr>
              <p:cNvSpPr>
                <a:spLocks/>
              </p:cNvSpPr>
              <p:nvPr/>
            </p:nvSpPr>
            <p:spPr bwMode="auto">
              <a:xfrm flipV="1">
                <a:off x="2784" y="2112"/>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93" name="Freeform 12">
                <a:extLst>
                  <a:ext uri="{FF2B5EF4-FFF2-40B4-BE49-F238E27FC236}">
                    <a16:creationId xmlns:a16="http://schemas.microsoft.com/office/drawing/2014/main" id="{591230ED-FEA0-1F43-9425-8FA371200E0A}"/>
                  </a:ext>
                </a:extLst>
              </p:cNvPr>
              <p:cNvSpPr>
                <a:spLocks/>
              </p:cNvSpPr>
              <p:nvPr/>
            </p:nvSpPr>
            <p:spPr bwMode="auto">
              <a:xfrm>
                <a:off x="2448" y="1680"/>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19469" name="Group 13">
              <a:extLst>
                <a:ext uri="{FF2B5EF4-FFF2-40B4-BE49-F238E27FC236}">
                  <a16:creationId xmlns:a16="http://schemas.microsoft.com/office/drawing/2014/main" id="{E59C412C-020F-C64D-B372-C83AD836BD1A}"/>
                </a:ext>
              </a:extLst>
            </p:cNvPr>
            <p:cNvGrpSpPr>
              <a:grpSpLocks/>
            </p:cNvGrpSpPr>
            <p:nvPr/>
          </p:nvGrpSpPr>
          <p:grpSpPr bwMode="auto">
            <a:xfrm>
              <a:off x="4920" y="2640"/>
              <a:ext cx="744" cy="744"/>
              <a:chOff x="2160" y="816"/>
              <a:chExt cx="1680" cy="1680"/>
            </a:xfrm>
          </p:grpSpPr>
          <p:sp>
            <p:nvSpPr>
              <p:cNvPr id="19480" name="Oval 14">
                <a:extLst>
                  <a:ext uri="{FF2B5EF4-FFF2-40B4-BE49-F238E27FC236}">
                    <a16:creationId xmlns:a16="http://schemas.microsoft.com/office/drawing/2014/main" id="{387329D8-F798-5846-9635-F95AEE663C89}"/>
                  </a:ext>
                </a:extLst>
              </p:cNvPr>
              <p:cNvSpPr>
                <a:spLocks noChangeArrowheads="1"/>
              </p:cNvSpPr>
              <p:nvPr/>
            </p:nvSpPr>
            <p:spPr bwMode="auto">
              <a:xfrm>
                <a:off x="2160" y="816"/>
                <a:ext cx="1680" cy="1680"/>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9481" name="Freeform 15">
                <a:extLst>
                  <a:ext uri="{FF2B5EF4-FFF2-40B4-BE49-F238E27FC236}">
                    <a16:creationId xmlns:a16="http://schemas.microsoft.com/office/drawing/2014/main" id="{242E0F09-76A5-3641-BD9E-0F9B9C7ADB8E}"/>
                  </a:ext>
                </a:extLst>
              </p:cNvPr>
              <p:cNvSpPr>
                <a:spLocks/>
              </p:cNvSpPr>
              <p:nvPr/>
            </p:nvSpPr>
            <p:spPr bwMode="auto">
              <a:xfrm flipH="1">
                <a:off x="2736" y="1008"/>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82" name="Freeform 16">
                <a:extLst>
                  <a:ext uri="{FF2B5EF4-FFF2-40B4-BE49-F238E27FC236}">
                    <a16:creationId xmlns:a16="http://schemas.microsoft.com/office/drawing/2014/main" id="{2139BED2-F14C-9647-B5FE-286D7B8C45BE}"/>
                  </a:ext>
                </a:extLst>
              </p:cNvPr>
              <p:cNvSpPr>
                <a:spLocks/>
              </p:cNvSpPr>
              <p:nvPr/>
            </p:nvSpPr>
            <p:spPr bwMode="auto">
              <a:xfrm flipH="1">
                <a:off x="3264" y="1728"/>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83" name="Freeform 17">
                <a:extLst>
                  <a:ext uri="{FF2B5EF4-FFF2-40B4-BE49-F238E27FC236}">
                    <a16:creationId xmlns:a16="http://schemas.microsoft.com/office/drawing/2014/main" id="{A32EACA6-3D5B-CC4D-A2E5-550D9640F683}"/>
                  </a:ext>
                </a:extLst>
              </p:cNvPr>
              <p:cNvSpPr>
                <a:spLocks/>
              </p:cNvSpPr>
              <p:nvPr/>
            </p:nvSpPr>
            <p:spPr bwMode="auto">
              <a:xfrm flipH="1">
                <a:off x="3482" y="1296"/>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84" name="Freeform 18">
                <a:extLst>
                  <a:ext uri="{FF2B5EF4-FFF2-40B4-BE49-F238E27FC236}">
                    <a16:creationId xmlns:a16="http://schemas.microsoft.com/office/drawing/2014/main" id="{B02FFB7F-BFB5-5241-9E0D-C2B5A3478859}"/>
                  </a:ext>
                </a:extLst>
              </p:cNvPr>
              <p:cNvSpPr>
                <a:spLocks/>
              </p:cNvSpPr>
              <p:nvPr/>
            </p:nvSpPr>
            <p:spPr bwMode="auto">
              <a:xfrm flipV="1">
                <a:off x="3120" y="960"/>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85" name="Freeform 19">
                <a:extLst>
                  <a:ext uri="{FF2B5EF4-FFF2-40B4-BE49-F238E27FC236}">
                    <a16:creationId xmlns:a16="http://schemas.microsoft.com/office/drawing/2014/main" id="{B0AC14BC-C9D4-664A-9DEB-76C97394BEE8}"/>
                  </a:ext>
                </a:extLst>
              </p:cNvPr>
              <p:cNvSpPr>
                <a:spLocks/>
              </p:cNvSpPr>
              <p:nvPr/>
            </p:nvSpPr>
            <p:spPr bwMode="auto">
              <a:xfrm flipV="1">
                <a:off x="2784" y="2112"/>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86" name="Freeform 20">
                <a:extLst>
                  <a:ext uri="{FF2B5EF4-FFF2-40B4-BE49-F238E27FC236}">
                    <a16:creationId xmlns:a16="http://schemas.microsoft.com/office/drawing/2014/main" id="{F76CC099-3253-1D45-A99B-0EC8CFD08C24}"/>
                  </a:ext>
                </a:extLst>
              </p:cNvPr>
              <p:cNvSpPr>
                <a:spLocks/>
              </p:cNvSpPr>
              <p:nvPr/>
            </p:nvSpPr>
            <p:spPr bwMode="auto">
              <a:xfrm>
                <a:off x="2448" y="1680"/>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19470" name="Group 21">
              <a:extLst>
                <a:ext uri="{FF2B5EF4-FFF2-40B4-BE49-F238E27FC236}">
                  <a16:creationId xmlns:a16="http://schemas.microsoft.com/office/drawing/2014/main" id="{D992EEA7-B47D-944A-9AD3-C638B653B6AB}"/>
                </a:ext>
              </a:extLst>
            </p:cNvPr>
            <p:cNvGrpSpPr>
              <a:grpSpLocks/>
            </p:cNvGrpSpPr>
            <p:nvPr/>
          </p:nvGrpSpPr>
          <p:grpSpPr bwMode="auto">
            <a:xfrm>
              <a:off x="4920" y="3576"/>
              <a:ext cx="744" cy="744"/>
              <a:chOff x="2160" y="816"/>
              <a:chExt cx="1680" cy="1680"/>
            </a:xfrm>
          </p:grpSpPr>
          <p:sp>
            <p:nvSpPr>
              <p:cNvPr id="19473" name="Oval 22">
                <a:extLst>
                  <a:ext uri="{FF2B5EF4-FFF2-40B4-BE49-F238E27FC236}">
                    <a16:creationId xmlns:a16="http://schemas.microsoft.com/office/drawing/2014/main" id="{6CB6B32B-64BC-C940-985F-AED8C438F614}"/>
                  </a:ext>
                </a:extLst>
              </p:cNvPr>
              <p:cNvSpPr>
                <a:spLocks noChangeArrowheads="1"/>
              </p:cNvSpPr>
              <p:nvPr/>
            </p:nvSpPr>
            <p:spPr bwMode="auto">
              <a:xfrm>
                <a:off x="2160" y="816"/>
                <a:ext cx="1680" cy="1680"/>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9474" name="Freeform 23">
                <a:extLst>
                  <a:ext uri="{FF2B5EF4-FFF2-40B4-BE49-F238E27FC236}">
                    <a16:creationId xmlns:a16="http://schemas.microsoft.com/office/drawing/2014/main" id="{8F0CF340-6EE2-2D40-80E5-2FCABE96ACEE}"/>
                  </a:ext>
                </a:extLst>
              </p:cNvPr>
              <p:cNvSpPr>
                <a:spLocks/>
              </p:cNvSpPr>
              <p:nvPr/>
            </p:nvSpPr>
            <p:spPr bwMode="auto">
              <a:xfrm flipH="1">
                <a:off x="2736" y="1008"/>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75" name="Freeform 24">
                <a:extLst>
                  <a:ext uri="{FF2B5EF4-FFF2-40B4-BE49-F238E27FC236}">
                    <a16:creationId xmlns:a16="http://schemas.microsoft.com/office/drawing/2014/main" id="{03EA00DE-C67E-0F48-900D-4EFF4010040B}"/>
                  </a:ext>
                </a:extLst>
              </p:cNvPr>
              <p:cNvSpPr>
                <a:spLocks/>
              </p:cNvSpPr>
              <p:nvPr/>
            </p:nvSpPr>
            <p:spPr bwMode="auto">
              <a:xfrm flipH="1">
                <a:off x="3264" y="1728"/>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76" name="Freeform 25">
                <a:extLst>
                  <a:ext uri="{FF2B5EF4-FFF2-40B4-BE49-F238E27FC236}">
                    <a16:creationId xmlns:a16="http://schemas.microsoft.com/office/drawing/2014/main" id="{5450C809-0925-F242-BC15-1A1905FA15EE}"/>
                  </a:ext>
                </a:extLst>
              </p:cNvPr>
              <p:cNvSpPr>
                <a:spLocks/>
              </p:cNvSpPr>
              <p:nvPr/>
            </p:nvSpPr>
            <p:spPr bwMode="auto">
              <a:xfrm flipH="1">
                <a:off x="3482" y="1296"/>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77" name="Freeform 26">
                <a:extLst>
                  <a:ext uri="{FF2B5EF4-FFF2-40B4-BE49-F238E27FC236}">
                    <a16:creationId xmlns:a16="http://schemas.microsoft.com/office/drawing/2014/main" id="{09F24AA4-BAB6-DB43-BED5-275ADC44AED4}"/>
                  </a:ext>
                </a:extLst>
              </p:cNvPr>
              <p:cNvSpPr>
                <a:spLocks/>
              </p:cNvSpPr>
              <p:nvPr/>
            </p:nvSpPr>
            <p:spPr bwMode="auto">
              <a:xfrm flipV="1">
                <a:off x="3120" y="960"/>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78" name="Freeform 27">
                <a:extLst>
                  <a:ext uri="{FF2B5EF4-FFF2-40B4-BE49-F238E27FC236}">
                    <a16:creationId xmlns:a16="http://schemas.microsoft.com/office/drawing/2014/main" id="{7D39F26B-9C04-5442-B3BB-948550838C8B}"/>
                  </a:ext>
                </a:extLst>
              </p:cNvPr>
              <p:cNvSpPr>
                <a:spLocks/>
              </p:cNvSpPr>
              <p:nvPr/>
            </p:nvSpPr>
            <p:spPr bwMode="auto">
              <a:xfrm flipV="1">
                <a:off x="2784" y="2112"/>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9479" name="Freeform 28">
                <a:extLst>
                  <a:ext uri="{FF2B5EF4-FFF2-40B4-BE49-F238E27FC236}">
                    <a16:creationId xmlns:a16="http://schemas.microsoft.com/office/drawing/2014/main" id="{CF2D9C0A-97EB-334C-B971-FC615D7EDF1B}"/>
                  </a:ext>
                </a:extLst>
              </p:cNvPr>
              <p:cNvSpPr>
                <a:spLocks/>
              </p:cNvSpPr>
              <p:nvPr/>
            </p:nvSpPr>
            <p:spPr bwMode="auto">
              <a:xfrm>
                <a:off x="2448" y="1680"/>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19471" name="Line 29">
              <a:extLst>
                <a:ext uri="{FF2B5EF4-FFF2-40B4-BE49-F238E27FC236}">
                  <a16:creationId xmlns:a16="http://schemas.microsoft.com/office/drawing/2014/main" id="{59D9B620-0DD0-E54B-9BE9-9DC43AE559F5}"/>
                </a:ext>
              </a:extLst>
            </p:cNvPr>
            <p:cNvSpPr>
              <a:spLocks noChangeShapeType="1"/>
            </p:cNvSpPr>
            <p:nvPr/>
          </p:nvSpPr>
          <p:spPr bwMode="auto">
            <a:xfrm flipV="1">
              <a:off x="4344" y="3168"/>
              <a:ext cx="528"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2" name="Line 30">
              <a:extLst>
                <a:ext uri="{FF2B5EF4-FFF2-40B4-BE49-F238E27FC236}">
                  <a16:creationId xmlns:a16="http://schemas.microsoft.com/office/drawing/2014/main" id="{3898637C-35E0-C849-AC09-1E2C48E7468C}"/>
                </a:ext>
              </a:extLst>
            </p:cNvPr>
            <p:cNvSpPr>
              <a:spLocks noChangeShapeType="1"/>
            </p:cNvSpPr>
            <p:nvPr/>
          </p:nvSpPr>
          <p:spPr bwMode="auto">
            <a:xfrm>
              <a:off x="4344" y="3504"/>
              <a:ext cx="528"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373797" name="Picture 37" descr="penguinL">
            <a:extLst>
              <a:ext uri="{FF2B5EF4-FFF2-40B4-BE49-F238E27FC236}">
                <a16:creationId xmlns:a16="http://schemas.microsoft.com/office/drawing/2014/main" id="{2DA57E7F-FC4C-CE44-9608-0B7A64AB2B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798" name="AutoShape 38">
            <a:extLst>
              <a:ext uri="{FF2B5EF4-FFF2-40B4-BE49-F238E27FC236}">
                <a16:creationId xmlns:a16="http://schemas.microsoft.com/office/drawing/2014/main" id="{248E248B-85F5-844D-AE4C-B08948D70B4C}"/>
              </a:ext>
            </a:extLst>
          </p:cNvPr>
          <p:cNvSpPr>
            <a:spLocks noChangeArrowheads="1"/>
          </p:cNvSpPr>
          <p:nvPr/>
        </p:nvSpPr>
        <p:spPr bwMode="auto">
          <a:xfrm flipH="1">
            <a:off x="1808163" y="5181600"/>
            <a:ext cx="2751137" cy="1581150"/>
          </a:xfrm>
          <a:prstGeom prst="wedgeEllipseCallout">
            <a:avLst>
              <a:gd name="adj1" fmla="val 77926"/>
              <a:gd name="adj2" fmla="val -5523"/>
            </a:avLst>
          </a:prstGeom>
          <a:solidFill>
            <a:srgbClr val="FFEA18"/>
          </a:solidFill>
          <a:ln w="38100">
            <a:solidFill>
              <a:srgbClr val="CC0000"/>
            </a:solidFill>
            <a:miter lim="800000"/>
            <a:headEnd/>
            <a:tailEnd/>
          </a:ln>
        </p:spPr>
        <p:txBody>
          <a:bodyPr wrap="none" lIns="0" tIns="0" rIns="0" bIns="0"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0F116A"/>
                </a:solidFill>
                <a:latin typeface="Comic Sans MS" panose="030F0902030302020204" pitchFamily="66" charset="0"/>
              </a:rPr>
              <a:t>What are the</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disadvantages of</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asexual reproduction?</a:t>
            </a:r>
          </a:p>
          <a:p>
            <a:pPr algn="ctr"/>
            <a:br>
              <a:rPr lang="en-US" altLang="en-US" sz="5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What are the </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advantages?</a:t>
            </a:r>
          </a:p>
        </p:txBody>
      </p:sp>
      <p:pic>
        <p:nvPicPr>
          <p:cNvPr id="19465" name="Picture 39">
            <a:extLst>
              <a:ext uri="{FF2B5EF4-FFF2-40B4-BE49-F238E27FC236}">
                <a16:creationId xmlns:a16="http://schemas.microsoft.com/office/drawing/2014/main" id="{5A630FC4-5E19-AE4A-9197-7C59721058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2242"/>
          <a:stretch>
            <a:fillRect/>
          </a:stretch>
        </p:blipFill>
        <p:spPr bwMode="auto">
          <a:xfrm>
            <a:off x="7224713" y="2184400"/>
            <a:ext cx="1830387" cy="1720850"/>
          </a:xfrm>
          <a:prstGeom prst="rect">
            <a:avLst/>
          </a:prstGeom>
          <a:noFill/>
          <a:ln w="9525">
            <a:solidFill>
              <a:srgbClr val="050500"/>
            </a:solidFill>
            <a:miter lim="800000"/>
            <a:headEnd/>
            <a:tailEnd/>
          </a:ln>
          <a:extLst>
            <a:ext uri="{909E8E84-426E-40DD-AFC4-6F175D3DCCD1}">
              <a14:hiddenFill xmlns:a14="http://schemas.microsoft.com/office/drawing/2010/main">
                <a:solidFill>
                  <a:srgbClr val="FFFFFF"/>
                </a:solidFill>
              </a14:hiddenFill>
            </a:ext>
          </a:extLst>
        </p:spPr>
      </p:pic>
      <p:sp>
        <p:nvSpPr>
          <p:cNvPr id="19466" name="Rectangle 40">
            <a:extLst>
              <a:ext uri="{FF2B5EF4-FFF2-40B4-BE49-F238E27FC236}">
                <a16:creationId xmlns:a16="http://schemas.microsoft.com/office/drawing/2014/main" id="{BB0F38E5-BD22-034F-BE2E-32609C733628}"/>
              </a:ext>
            </a:extLst>
          </p:cNvPr>
          <p:cNvSpPr>
            <a:spLocks noChangeArrowheads="1"/>
          </p:cNvSpPr>
          <p:nvPr/>
        </p:nvSpPr>
        <p:spPr bwMode="auto">
          <a:xfrm>
            <a:off x="6072188" y="432435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budding</a:t>
            </a:r>
          </a:p>
        </p:txBody>
      </p:sp>
      <p:sp>
        <p:nvSpPr>
          <p:cNvPr id="19467" name="Rectangle 41">
            <a:extLst>
              <a:ext uri="{FF2B5EF4-FFF2-40B4-BE49-F238E27FC236}">
                <a16:creationId xmlns:a16="http://schemas.microsoft.com/office/drawing/2014/main" id="{AC031639-1630-8A44-A690-33A0ABFB335B}"/>
              </a:ext>
            </a:extLst>
          </p:cNvPr>
          <p:cNvSpPr>
            <a:spLocks noChangeArrowheads="1"/>
          </p:cNvSpPr>
          <p:nvPr/>
        </p:nvSpPr>
        <p:spPr bwMode="auto">
          <a:xfrm>
            <a:off x="8061325" y="3590925"/>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budding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3">
                                            <p:txEl>
                                              <p:pRg st="1" end="1"/>
                                            </p:txEl>
                                          </p:spTgt>
                                        </p:tgtEl>
                                        <p:attrNameLst>
                                          <p:attrName>style.visibility</p:attrName>
                                        </p:attrNameLst>
                                      </p:cBhvr>
                                      <p:to>
                                        <p:strVal val="visible"/>
                                      </p:to>
                                    </p:set>
                                    <p:anim calcmode="lin" valueType="num">
                                      <p:cBhvr additive="base">
                                        <p:cTn id="7" dur="500" fill="hold"/>
                                        <p:tgtEl>
                                          <p:spTgt spid="3737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3763">
                                            <p:txEl>
                                              <p:pRg st="2" end="2"/>
                                            </p:txEl>
                                          </p:spTgt>
                                        </p:tgtEl>
                                        <p:attrNameLst>
                                          <p:attrName>style.visibility</p:attrName>
                                        </p:attrNameLst>
                                      </p:cBhvr>
                                      <p:to>
                                        <p:strVal val="visible"/>
                                      </p:to>
                                    </p:set>
                                    <p:anim calcmode="lin" valueType="num">
                                      <p:cBhvr additive="base">
                                        <p:cTn id="13" dur="500" fill="hold"/>
                                        <p:tgtEl>
                                          <p:spTgt spid="3737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373763">
                                            <p:txEl>
                                              <p:pRg st="3" end="3"/>
                                            </p:txEl>
                                          </p:spTgt>
                                        </p:tgtEl>
                                        <p:attrNameLst>
                                          <p:attrName>style.visibility</p:attrName>
                                        </p:attrNameLst>
                                      </p:cBhvr>
                                      <p:to>
                                        <p:strVal val="visible"/>
                                      </p:to>
                                    </p:set>
                                    <p:anim calcmode="lin" valueType="num">
                                      <p:cBhvr additive="base">
                                        <p:cTn id="17" dur="500" fill="hold"/>
                                        <p:tgtEl>
                                          <p:spTgt spid="37376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3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373763">
                                            <p:txEl>
                                              <p:pRg st="4" end="4"/>
                                            </p:txEl>
                                          </p:spTgt>
                                        </p:tgtEl>
                                        <p:attrNameLst>
                                          <p:attrName>style.visibility</p:attrName>
                                        </p:attrNameLst>
                                      </p:cBhvr>
                                      <p:to>
                                        <p:strVal val="visible"/>
                                      </p:to>
                                    </p:set>
                                    <p:anim calcmode="lin" valueType="num">
                                      <p:cBhvr additive="base">
                                        <p:cTn id="21" dur="500" fill="hold"/>
                                        <p:tgtEl>
                                          <p:spTgt spid="37376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73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73763">
                                            <p:txEl>
                                              <p:pRg st="6" end="6"/>
                                            </p:txEl>
                                          </p:spTgt>
                                        </p:tgtEl>
                                        <p:attrNameLst>
                                          <p:attrName>style.visibility</p:attrName>
                                        </p:attrNameLst>
                                      </p:cBhvr>
                                      <p:to>
                                        <p:strVal val="visible"/>
                                      </p:to>
                                    </p:set>
                                    <p:anim calcmode="lin" valueType="num">
                                      <p:cBhvr additive="base">
                                        <p:cTn id="27" dur="500" fill="hold"/>
                                        <p:tgtEl>
                                          <p:spTgt spid="37376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737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4" name="Vibro Up"/>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373797"/>
                                        </p:tgtEl>
                                        <p:attrNameLst>
                                          <p:attrName>style.visibility</p:attrName>
                                        </p:attrNameLst>
                                      </p:cBhvr>
                                      <p:to>
                                        <p:strVal val="visible"/>
                                      </p:to>
                                    </p:set>
                                  </p:childTnLst>
                                </p:cTn>
                              </p:par>
                            </p:childTnLst>
                          </p:cTn>
                        </p:par>
                        <p:par>
                          <p:cTn id="38" fill="hold" nodeType="afterGroup">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373798"/>
                                        </p:tgtEl>
                                        <p:attrNameLst>
                                          <p:attrName>style.visibility</p:attrName>
                                        </p:attrNameLst>
                                      </p:cBhvr>
                                      <p:to>
                                        <p:strVal val="visible"/>
                                      </p:to>
                                    </p:set>
                                    <p:animEffect transition="in" filter="wipe(down)">
                                      <p:cBhvr>
                                        <p:cTn id="41" dur="500"/>
                                        <p:tgtEl>
                                          <p:spTgt spid="373798"/>
                                        </p:tgtEl>
                                      </p:cBhvr>
                                    </p:animEffect>
                                  </p:childTnLst>
                                  <p:subTnLst>
                                    <p:audio>
                                      <p:cMediaNode>
                                        <p:cTn display="0" masterRel="sameClick">
                                          <p:stCondLst>
                                            <p:cond evt="begin" delay="0">
                                              <p:tn val="39"/>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autoUpdateAnimBg="0"/>
      <p:bldP spid="37379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8">
            <a:extLst>
              <a:ext uri="{FF2B5EF4-FFF2-40B4-BE49-F238E27FC236}">
                <a16:creationId xmlns:a16="http://schemas.microsoft.com/office/drawing/2014/main" id="{CD4605ED-ED71-AC45-B9B6-A9DF536A3AF6}"/>
              </a:ext>
            </a:extLst>
          </p:cNvPr>
          <p:cNvSpPr>
            <a:spLocks noGrp="1" noChangeArrowheads="1"/>
          </p:cNvSpPr>
          <p:nvPr>
            <p:ph type="title"/>
          </p:nvPr>
        </p:nvSpPr>
        <p:spPr>
          <a:xfrm>
            <a:off x="609600" y="685800"/>
            <a:ext cx="8534400" cy="762000"/>
          </a:xfrm>
        </p:spPr>
        <p:txBody>
          <a:bodyPr/>
          <a:lstStyle/>
          <a:p>
            <a:pPr eaLnBrk="1" hangingPunct="1"/>
            <a:r>
              <a:rPr lang="en-US" altLang="en-US"/>
              <a:t>Variation from genetic recombination</a:t>
            </a:r>
          </a:p>
        </p:txBody>
      </p:sp>
      <p:sp>
        <p:nvSpPr>
          <p:cNvPr id="422917" name="Rectangle 1029" descr="Rectangle: Click to edit Master text styles&#10;Second level&#10;Third level&#10;Fourth level&#10;Fifth level">
            <a:extLst>
              <a:ext uri="{FF2B5EF4-FFF2-40B4-BE49-F238E27FC236}">
                <a16:creationId xmlns:a16="http://schemas.microsoft.com/office/drawing/2014/main" id="{A0565E85-A845-2B45-9500-8F919D080E69}"/>
              </a:ext>
            </a:extLst>
          </p:cNvPr>
          <p:cNvSpPr>
            <a:spLocks noGrp="1" noChangeArrowheads="1"/>
          </p:cNvSpPr>
          <p:nvPr>
            <p:ph type="body" idx="1"/>
          </p:nvPr>
        </p:nvSpPr>
        <p:spPr>
          <a:xfrm>
            <a:off x="687388" y="1371600"/>
            <a:ext cx="8456612" cy="2959100"/>
          </a:xfrm>
        </p:spPr>
        <p:txBody>
          <a:bodyPr/>
          <a:lstStyle/>
          <a:p>
            <a:pPr eaLnBrk="1" hangingPunct="1">
              <a:lnSpc>
                <a:spcPct val="90000"/>
              </a:lnSpc>
            </a:pPr>
            <a:r>
              <a:rPr lang="en-US" altLang="en-US" dirty="0"/>
              <a:t>Independent assortment of chromosomes</a:t>
            </a:r>
          </a:p>
          <a:p>
            <a:pPr lvl="1" eaLnBrk="1" hangingPunct="1">
              <a:lnSpc>
                <a:spcPct val="90000"/>
              </a:lnSpc>
            </a:pPr>
            <a:r>
              <a:rPr lang="en-US" altLang="en-US" dirty="0">
                <a:ea typeface="ＭＳ Ｐゴシック" panose="020B0600070205080204" pitchFamily="34" charset="-128"/>
              </a:rPr>
              <a:t>meiosis introduces genetic variation</a:t>
            </a:r>
            <a:endParaRPr lang="en-US" altLang="en-US" u="sng" dirty="0">
              <a:solidFill>
                <a:schemeClr val="tx2"/>
              </a:solidFill>
              <a:ea typeface="ＭＳ Ｐゴシック" panose="020B0600070205080204" pitchFamily="34" charset="-128"/>
            </a:endParaRPr>
          </a:p>
          <a:p>
            <a:pPr lvl="1" eaLnBrk="1" hangingPunct="1">
              <a:lnSpc>
                <a:spcPct val="90000"/>
              </a:lnSpc>
            </a:pPr>
            <a:r>
              <a:rPr lang="en-US" altLang="en-US" dirty="0">
                <a:ea typeface="ＭＳ Ｐゴシック" panose="020B0600070205080204" pitchFamily="34" charset="-128"/>
              </a:rPr>
              <a:t>gametes of offspring do not have same combination of genes as gametes from parents</a:t>
            </a:r>
          </a:p>
          <a:p>
            <a:pPr marL="1085850" lvl="2" eaLnBrk="1" hangingPunct="1">
              <a:lnSpc>
                <a:spcPct val="90000"/>
              </a:lnSpc>
            </a:pPr>
            <a:r>
              <a:rPr lang="en-US" altLang="en-US" dirty="0">
                <a:ea typeface="ＭＳ Ｐゴシック" panose="020B0600070205080204" pitchFamily="34" charset="-128"/>
              </a:rPr>
              <a:t>random assortment in humans produces </a:t>
            </a:r>
            <a:br>
              <a:rPr lang="en-US" altLang="en-US" dirty="0">
                <a:ea typeface="ＭＳ Ｐゴシック" panose="020B0600070205080204" pitchFamily="34" charset="-128"/>
              </a:rPr>
            </a:br>
            <a:r>
              <a:rPr lang="en-US" altLang="en-US" dirty="0">
                <a:ea typeface="ＭＳ Ｐゴシック" panose="020B0600070205080204" pitchFamily="34" charset="-128"/>
              </a:rPr>
              <a:t>2</a:t>
            </a:r>
            <a:r>
              <a:rPr lang="en-US" altLang="en-US" baseline="30000" dirty="0">
                <a:ea typeface="ＭＳ Ｐゴシック" panose="020B0600070205080204" pitchFamily="34" charset="-128"/>
              </a:rPr>
              <a:t>23</a:t>
            </a:r>
            <a:r>
              <a:rPr lang="en-US" altLang="en-US" dirty="0">
                <a:ea typeface="ＭＳ Ｐゴシック" panose="020B0600070205080204" pitchFamily="34" charset="-128"/>
              </a:rPr>
              <a:t> (8,388,608) different combinations in gametes</a:t>
            </a:r>
          </a:p>
        </p:txBody>
      </p:sp>
      <p:grpSp>
        <p:nvGrpSpPr>
          <p:cNvPr id="2" name="Group 1075">
            <a:extLst>
              <a:ext uri="{FF2B5EF4-FFF2-40B4-BE49-F238E27FC236}">
                <a16:creationId xmlns:a16="http://schemas.microsoft.com/office/drawing/2014/main" id="{8239A781-0A54-EF4D-959A-250C99506EB4}"/>
              </a:ext>
            </a:extLst>
          </p:cNvPr>
          <p:cNvGrpSpPr>
            <a:grpSpLocks/>
          </p:cNvGrpSpPr>
          <p:nvPr/>
        </p:nvGrpSpPr>
        <p:grpSpPr bwMode="auto">
          <a:xfrm>
            <a:off x="1508125" y="4700588"/>
            <a:ext cx="1674813" cy="2052637"/>
            <a:chOff x="950" y="2961"/>
            <a:chExt cx="1055" cy="1293"/>
          </a:xfrm>
        </p:grpSpPr>
        <p:sp>
          <p:nvSpPr>
            <p:cNvPr id="68645" name="Rectangle 1033">
              <a:extLst>
                <a:ext uri="{FF2B5EF4-FFF2-40B4-BE49-F238E27FC236}">
                  <a16:creationId xmlns:a16="http://schemas.microsoft.com/office/drawing/2014/main" id="{5B4ECF3B-8F66-4846-8AFC-75FCBFCC897A}"/>
                </a:ext>
              </a:extLst>
            </p:cNvPr>
            <p:cNvSpPr>
              <a:spLocks noChangeArrowheads="1"/>
            </p:cNvSpPr>
            <p:nvPr/>
          </p:nvSpPr>
          <p:spPr bwMode="auto">
            <a:xfrm>
              <a:off x="1117" y="3985"/>
              <a:ext cx="888" cy="269"/>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from Dad</a:t>
              </a:r>
              <a:endParaRPr lang="en-US" altLang="en-US" sz="3000" b="1">
                <a:solidFill>
                  <a:srgbClr val="0F116A"/>
                </a:solidFill>
              </a:endParaRPr>
            </a:p>
          </p:txBody>
        </p:sp>
        <p:grpSp>
          <p:nvGrpSpPr>
            <p:cNvPr id="68646" name="Group 1074">
              <a:extLst>
                <a:ext uri="{FF2B5EF4-FFF2-40B4-BE49-F238E27FC236}">
                  <a16:creationId xmlns:a16="http://schemas.microsoft.com/office/drawing/2014/main" id="{45313126-2107-7C4C-8BE8-56B0A12BBE71}"/>
                </a:ext>
              </a:extLst>
            </p:cNvPr>
            <p:cNvGrpSpPr>
              <a:grpSpLocks/>
            </p:cNvGrpSpPr>
            <p:nvPr/>
          </p:nvGrpSpPr>
          <p:grpSpPr bwMode="auto">
            <a:xfrm>
              <a:off x="950" y="2961"/>
              <a:ext cx="1035" cy="1239"/>
              <a:chOff x="950" y="2961"/>
              <a:chExt cx="1035" cy="1239"/>
            </a:xfrm>
          </p:grpSpPr>
          <p:sp>
            <p:nvSpPr>
              <p:cNvPr id="68647" name="Freeform 1073">
                <a:extLst>
                  <a:ext uri="{FF2B5EF4-FFF2-40B4-BE49-F238E27FC236}">
                    <a16:creationId xmlns:a16="http://schemas.microsoft.com/office/drawing/2014/main" id="{C016285C-2724-6B49-A274-AC940BD5FB69}"/>
                  </a:ext>
                </a:extLst>
              </p:cNvPr>
              <p:cNvSpPr>
                <a:spLocks/>
              </p:cNvSpPr>
              <p:nvPr/>
            </p:nvSpPr>
            <p:spPr bwMode="auto">
              <a:xfrm rot="1403629">
                <a:off x="950" y="3590"/>
                <a:ext cx="341" cy="610"/>
              </a:xfrm>
              <a:custGeom>
                <a:avLst/>
                <a:gdLst>
                  <a:gd name="T0" fmla="*/ 292 w 421"/>
                  <a:gd name="T1" fmla="*/ 0 h 610"/>
                  <a:gd name="T2" fmla="*/ 150 w 421"/>
                  <a:gd name="T3" fmla="*/ 130 h 610"/>
                  <a:gd name="T4" fmla="*/ 316 w 421"/>
                  <a:gd name="T5" fmla="*/ 335 h 610"/>
                  <a:gd name="T6" fmla="*/ 0 w 421"/>
                  <a:gd name="T7" fmla="*/ 610 h 610"/>
                  <a:gd name="T8" fmla="*/ 0 60000 65536"/>
                  <a:gd name="T9" fmla="*/ 0 60000 65536"/>
                  <a:gd name="T10" fmla="*/ 0 60000 65536"/>
                  <a:gd name="T11" fmla="*/ 0 60000 65536"/>
                  <a:gd name="T12" fmla="*/ 0 w 421"/>
                  <a:gd name="T13" fmla="*/ 0 h 610"/>
                  <a:gd name="T14" fmla="*/ 421 w 421"/>
                  <a:gd name="T15" fmla="*/ 610 h 610"/>
                </a:gdLst>
                <a:ahLst/>
                <a:cxnLst>
                  <a:cxn ang="T8">
                    <a:pos x="T0" y="T1"/>
                  </a:cxn>
                  <a:cxn ang="T9">
                    <a:pos x="T2" y="T3"/>
                  </a:cxn>
                  <a:cxn ang="T10">
                    <a:pos x="T4" y="T5"/>
                  </a:cxn>
                  <a:cxn ang="T11">
                    <a:pos x="T6" y="T7"/>
                  </a:cxn>
                </a:cxnLst>
                <a:rect l="T12" t="T13" r="T14" b="T15"/>
                <a:pathLst>
                  <a:path w="421" h="610">
                    <a:moveTo>
                      <a:pt x="360" y="0"/>
                    </a:moveTo>
                    <a:cubicBezTo>
                      <a:pt x="270" y="37"/>
                      <a:pt x="180" y="74"/>
                      <a:pt x="185" y="130"/>
                    </a:cubicBezTo>
                    <a:cubicBezTo>
                      <a:pt x="190" y="186"/>
                      <a:pt x="421" y="255"/>
                      <a:pt x="390" y="335"/>
                    </a:cubicBezTo>
                    <a:cubicBezTo>
                      <a:pt x="359" y="415"/>
                      <a:pt x="65" y="564"/>
                      <a:pt x="0" y="610"/>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nvGrpSpPr>
              <p:cNvPr id="68648" name="Group 1048">
                <a:extLst>
                  <a:ext uri="{FF2B5EF4-FFF2-40B4-BE49-F238E27FC236}">
                    <a16:creationId xmlns:a16="http://schemas.microsoft.com/office/drawing/2014/main" id="{B789688D-B486-DC46-9BA9-1591E8B58DB7}"/>
                  </a:ext>
                </a:extLst>
              </p:cNvPr>
              <p:cNvGrpSpPr>
                <a:grpSpLocks/>
              </p:cNvGrpSpPr>
              <p:nvPr/>
            </p:nvGrpSpPr>
            <p:grpSpPr bwMode="auto">
              <a:xfrm>
                <a:off x="1136" y="2961"/>
                <a:ext cx="849" cy="849"/>
                <a:chOff x="1482" y="2688"/>
                <a:chExt cx="1104" cy="1104"/>
              </a:xfrm>
            </p:grpSpPr>
            <p:sp>
              <p:nvSpPr>
                <p:cNvPr id="68649" name="Oval 1032">
                  <a:extLst>
                    <a:ext uri="{FF2B5EF4-FFF2-40B4-BE49-F238E27FC236}">
                      <a16:creationId xmlns:a16="http://schemas.microsoft.com/office/drawing/2014/main" id="{483F7CEE-0934-4A4D-A3EB-2D6F2B8CF6D8}"/>
                    </a:ext>
                  </a:extLst>
                </p:cNvPr>
                <p:cNvSpPr>
                  <a:spLocks noChangeArrowheads="1"/>
                </p:cNvSpPr>
                <p:nvPr/>
              </p:nvSpPr>
              <p:spPr bwMode="auto">
                <a:xfrm>
                  <a:off x="1482" y="2688"/>
                  <a:ext cx="1104" cy="1104"/>
                </a:xfrm>
                <a:prstGeom prst="ellipse">
                  <a:avLst/>
                </a:prstGeom>
                <a:solidFill>
                  <a:schemeClr val="bg2"/>
                </a:solidFill>
                <a:ln w="9525">
                  <a:solidFill>
                    <a:schemeClr val="bg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8650" name="Freeform 1035">
                  <a:extLst>
                    <a:ext uri="{FF2B5EF4-FFF2-40B4-BE49-F238E27FC236}">
                      <a16:creationId xmlns:a16="http://schemas.microsoft.com/office/drawing/2014/main" id="{1A235532-8E7A-5F4F-9D14-C21D38E6C6C5}"/>
                    </a:ext>
                  </a:extLst>
                </p:cNvPr>
                <p:cNvSpPr>
                  <a:spLocks/>
                </p:cNvSpPr>
                <p:nvPr/>
              </p:nvSpPr>
              <p:spPr bwMode="auto">
                <a:xfrm flipH="1">
                  <a:off x="1728" y="2976"/>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51" name="Freeform 1038">
                  <a:extLst>
                    <a:ext uri="{FF2B5EF4-FFF2-40B4-BE49-F238E27FC236}">
                      <a16:creationId xmlns:a16="http://schemas.microsoft.com/office/drawing/2014/main" id="{EB9F77DD-6259-EF48-815A-F5184D6DA591}"/>
                    </a:ext>
                  </a:extLst>
                </p:cNvPr>
                <p:cNvSpPr>
                  <a:spLocks/>
                </p:cNvSpPr>
                <p:nvPr/>
              </p:nvSpPr>
              <p:spPr bwMode="auto">
                <a:xfrm flipH="1">
                  <a:off x="2112" y="3312"/>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52" name="Freeform 1039">
                  <a:extLst>
                    <a:ext uri="{FF2B5EF4-FFF2-40B4-BE49-F238E27FC236}">
                      <a16:creationId xmlns:a16="http://schemas.microsoft.com/office/drawing/2014/main" id="{2447FBB6-B52B-F749-9B87-C38DD14F70C9}"/>
                    </a:ext>
                  </a:extLst>
                </p:cNvPr>
                <p:cNvSpPr>
                  <a:spLocks/>
                </p:cNvSpPr>
                <p:nvPr/>
              </p:nvSpPr>
              <p:spPr bwMode="auto">
                <a:xfrm flipV="1">
                  <a:off x="2112" y="2832"/>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grpSp>
        <p:nvGrpSpPr>
          <p:cNvPr id="5" name="Group 1081">
            <a:extLst>
              <a:ext uri="{FF2B5EF4-FFF2-40B4-BE49-F238E27FC236}">
                <a16:creationId xmlns:a16="http://schemas.microsoft.com/office/drawing/2014/main" id="{2475A506-C823-D14E-A016-721475314435}"/>
              </a:ext>
            </a:extLst>
          </p:cNvPr>
          <p:cNvGrpSpPr>
            <a:grpSpLocks/>
          </p:cNvGrpSpPr>
          <p:nvPr/>
        </p:nvGrpSpPr>
        <p:grpSpPr bwMode="auto">
          <a:xfrm>
            <a:off x="53975" y="4700588"/>
            <a:ext cx="1535113" cy="2052637"/>
            <a:chOff x="34" y="2961"/>
            <a:chExt cx="967" cy="1293"/>
          </a:xfrm>
        </p:grpSpPr>
        <p:sp>
          <p:nvSpPr>
            <p:cNvPr id="68639" name="Rectangle 1031">
              <a:extLst>
                <a:ext uri="{FF2B5EF4-FFF2-40B4-BE49-F238E27FC236}">
                  <a16:creationId xmlns:a16="http://schemas.microsoft.com/office/drawing/2014/main" id="{3C9BA3DD-F9B2-F545-A3F6-1C80607111BD}"/>
                </a:ext>
              </a:extLst>
            </p:cNvPr>
            <p:cNvSpPr>
              <a:spLocks noChangeArrowheads="1"/>
            </p:cNvSpPr>
            <p:nvPr/>
          </p:nvSpPr>
          <p:spPr bwMode="auto">
            <a:xfrm>
              <a:off x="34" y="3985"/>
              <a:ext cx="967" cy="269"/>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from Mom</a:t>
              </a:r>
              <a:endParaRPr lang="en-US" altLang="en-US" sz="3000" b="1">
                <a:solidFill>
                  <a:srgbClr val="0F116A"/>
                </a:solidFill>
              </a:endParaRPr>
            </a:p>
          </p:txBody>
        </p:sp>
        <p:grpSp>
          <p:nvGrpSpPr>
            <p:cNvPr id="68640" name="Group 1047">
              <a:extLst>
                <a:ext uri="{FF2B5EF4-FFF2-40B4-BE49-F238E27FC236}">
                  <a16:creationId xmlns:a16="http://schemas.microsoft.com/office/drawing/2014/main" id="{3C7B5C3B-7DD1-9848-A331-67CF1742B094}"/>
                </a:ext>
              </a:extLst>
            </p:cNvPr>
            <p:cNvGrpSpPr>
              <a:grpSpLocks/>
            </p:cNvGrpSpPr>
            <p:nvPr/>
          </p:nvGrpSpPr>
          <p:grpSpPr bwMode="auto">
            <a:xfrm>
              <a:off x="93" y="2961"/>
              <a:ext cx="849" cy="849"/>
              <a:chOff x="289" y="2688"/>
              <a:chExt cx="1104" cy="1104"/>
            </a:xfrm>
          </p:grpSpPr>
          <p:sp>
            <p:nvSpPr>
              <p:cNvPr id="68641" name="Oval 1030">
                <a:extLst>
                  <a:ext uri="{FF2B5EF4-FFF2-40B4-BE49-F238E27FC236}">
                    <a16:creationId xmlns:a16="http://schemas.microsoft.com/office/drawing/2014/main" id="{F7905F5F-E9EC-2741-B5F9-A34D35E64445}"/>
                  </a:ext>
                </a:extLst>
              </p:cNvPr>
              <p:cNvSpPr>
                <a:spLocks noChangeArrowheads="1"/>
              </p:cNvSpPr>
              <p:nvPr/>
            </p:nvSpPr>
            <p:spPr bwMode="auto">
              <a:xfrm>
                <a:off x="289" y="2688"/>
                <a:ext cx="1104" cy="1104"/>
              </a:xfrm>
              <a:prstGeom prst="ellipse">
                <a:avLst/>
              </a:prstGeom>
              <a:solidFill>
                <a:srgbClr val="FF45B9"/>
              </a:solidFill>
              <a:ln w="9525">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8642" name="Freeform 1036">
                <a:extLst>
                  <a:ext uri="{FF2B5EF4-FFF2-40B4-BE49-F238E27FC236}">
                    <a16:creationId xmlns:a16="http://schemas.microsoft.com/office/drawing/2014/main" id="{F1D6E7B3-0C0F-D44C-8E3E-DADE841BD6BF}"/>
                  </a:ext>
                </a:extLst>
              </p:cNvPr>
              <p:cNvSpPr>
                <a:spLocks/>
              </p:cNvSpPr>
              <p:nvPr/>
            </p:nvSpPr>
            <p:spPr bwMode="auto">
              <a:xfrm flipH="1">
                <a:off x="864" y="3120"/>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solidFill>
                <a:srgbClr val="FF45B9"/>
              </a:solidFill>
              <a:ln w="76200">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43" name="Freeform 1037">
                <a:extLst>
                  <a:ext uri="{FF2B5EF4-FFF2-40B4-BE49-F238E27FC236}">
                    <a16:creationId xmlns:a16="http://schemas.microsoft.com/office/drawing/2014/main" id="{FA0A1E6D-DEE0-3B4E-977A-77AED85D52A5}"/>
                  </a:ext>
                </a:extLst>
              </p:cNvPr>
              <p:cNvSpPr>
                <a:spLocks/>
              </p:cNvSpPr>
              <p:nvPr/>
            </p:nvSpPr>
            <p:spPr bwMode="auto">
              <a:xfrm>
                <a:off x="720" y="2832"/>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solidFill>
                <a:srgbClr val="FF45B9"/>
              </a:solidFill>
              <a:ln w="76200">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44" name="Freeform 1040">
                <a:extLst>
                  <a:ext uri="{FF2B5EF4-FFF2-40B4-BE49-F238E27FC236}">
                    <a16:creationId xmlns:a16="http://schemas.microsoft.com/office/drawing/2014/main" id="{1FF3B5B9-E37E-4841-96DB-D43B49BA3EBE}"/>
                  </a:ext>
                </a:extLst>
              </p:cNvPr>
              <p:cNvSpPr>
                <a:spLocks/>
              </p:cNvSpPr>
              <p:nvPr/>
            </p:nvSpPr>
            <p:spPr bwMode="auto">
              <a:xfrm flipV="1">
                <a:off x="528" y="3264"/>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solidFill>
                <a:srgbClr val="FF45B9"/>
              </a:solidFill>
              <a:ln w="76200">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nvGrpSpPr>
          <p:cNvPr id="7" name="Group 1083">
            <a:extLst>
              <a:ext uri="{FF2B5EF4-FFF2-40B4-BE49-F238E27FC236}">
                <a16:creationId xmlns:a16="http://schemas.microsoft.com/office/drawing/2014/main" id="{E3143449-E4CF-634A-99EA-52D67211EC84}"/>
              </a:ext>
            </a:extLst>
          </p:cNvPr>
          <p:cNvGrpSpPr>
            <a:grpSpLocks/>
          </p:cNvGrpSpPr>
          <p:nvPr/>
        </p:nvGrpSpPr>
        <p:grpSpPr bwMode="auto">
          <a:xfrm>
            <a:off x="3846513" y="4513263"/>
            <a:ext cx="1752600" cy="2255837"/>
            <a:chOff x="2423" y="2843"/>
            <a:chExt cx="1104" cy="1421"/>
          </a:xfrm>
        </p:grpSpPr>
        <p:grpSp>
          <p:nvGrpSpPr>
            <p:cNvPr id="68630" name="Group 1082">
              <a:extLst>
                <a:ext uri="{FF2B5EF4-FFF2-40B4-BE49-F238E27FC236}">
                  <a16:creationId xmlns:a16="http://schemas.microsoft.com/office/drawing/2014/main" id="{16725469-5EA7-4749-A46B-00F652DD3368}"/>
                </a:ext>
              </a:extLst>
            </p:cNvPr>
            <p:cNvGrpSpPr>
              <a:grpSpLocks/>
            </p:cNvGrpSpPr>
            <p:nvPr/>
          </p:nvGrpSpPr>
          <p:grpSpPr bwMode="auto">
            <a:xfrm>
              <a:off x="2423" y="2843"/>
              <a:ext cx="1104" cy="1104"/>
              <a:chOff x="2423" y="2843"/>
              <a:chExt cx="1104" cy="1104"/>
            </a:xfrm>
          </p:grpSpPr>
          <p:sp>
            <p:nvSpPr>
              <p:cNvPr id="68632" name="Oval 1049">
                <a:extLst>
                  <a:ext uri="{FF2B5EF4-FFF2-40B4-BE49-F238E27FC236}">
                    <a16:creationId xmlns:a16="http://schemas.microsoft.com/office/drawing/2014/main" id="{930CF101-89E1-9E44-845C-BA22DAC79CF6}"/>
                  </a:ext>
                </a:extLst>
              </p:cNvPr>
              <p:cNvSpPr>
                <a:spLocks noChangeArrowheads="1"/>
              </p:cNvSpPr>
              <p:nvPr/>
            </p:nvSpPr>
            <p:spPr bwMode="auto">
              <a:xfrm>
                <a:off x="2423" y="2843"/>
                <a:ext cx="1104" cy="1104"/>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8633" name="Freeform 1050">
                <a:extLst>
                  <a:ext uri="{FF2B5EF4-FFF2-40B4-BE49-F238E27FC236}">
                    <a16:creationId xmlns:a16="http://schemas.microsoft.com/office/drawing/2014/main" id="{0E3BFE68-DEB2-6E49-A21A-ED727B483835}"/>
                  </a:ext>
                </a:extLst>
              </p:cNvPr>
              <p:cNvSpPr>
                <a:spLocks/>
              </p:cNvSpPr>
              <p:nvPr/>
            </p:nvSpPr>
            <p:spPr bwMode="auto">
              <a:xfrm flipH="1">
                <a:off x="2616" y="3111"/>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solidFill>
                <a:srgbClr val="C364FF"/>
              </a:solidFill>
              <a:ln w="76200">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34" name="Freeform 1051">
                <a:extLst>
                  <a:ext uri="{FF2B5EF4-FFF2-40B4-BE49-F238E27FC236}">
                    <a16:creationId xmlns:a16="http://schemas.microsoft.com/office/drawing/2014/main" id="{02DA735C-3D06-6549-8255-2C5F70BBFB8D}"/>
                  </a:ext>
                </a:extLst>
              </p:cNvPr>
              <p:cNvSpPr>
                <a:spLocks/>
              </p:cNvSpPr>
              <p:nvPr/>
            </p:nvSpPr>
            <p:spPr bwMode="auto">
              <a:xfrm flipV="1">
                <a:off x="3048" y="3015"/>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solidFill>
                <a:srgbClr val="C364FF"/>
              </a:solidFill>
              <a:ln w="76200">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35" name="Freeform 1052">
                <a:extLst>
                  <a:ext uri="{FF2B5EF4-FFF2-40B4-BE49-F238E27FC236}">
                    <a16:creationId xmlns:a16="http://schemas.microsoft.com/office/drawing/2014/main" id="{884C89A3-1F1D-1242-ADC9-B986B025233D}"/>
                  </a:ext>
                </a:extLst>
              </p:cNvPr>
              <p:cNvSpPr>
                <a:spLocks/>
              </p:cNvSpPr>
              <p:nvPr/>
            </p:nvSpPr>
            <p:spPr bwMode="auto">
              <a:xfrm flipH="1">
                <a:off x="2952" y="3399"/>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solidFill>
                <a:srgbClr val="C364FF"/>
              </a:solidFill>
              <a:ln w="76200">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36" name="Freeform 1053">
                <a:extLst>
                  <a:ext uri="{FF2B5EF4-FFF2-40B4-BE49-F238E27FC236}">
                    <a16:creationId xmlns:a16="http://schemas.microsoft.com/office/drawing/2014/main" id="{BB1F9D2B-B3E8-2D43-AB30-96146F0AA58E}"/>
                  </a:ext>
                </a:extLst>
              </p:cNvPr>
              <p:cNvSpPr>
                <a:spLocks/>
              </p:cNvSpPr>
              <p:nvPr/>
            </p:nvSpPr>
            <p:spPr bwMode="auto">
              <a:xfrm flipV="1">
                <a:off x="2870" y="3052"/>
                <a:ext cx="83" cy="240"/>
              </a:xfrm>
              <a:custGeom>
                <a:avLst/>
                <a:gdLst>
                  <a:gd name="T0" fmla="*/ 0 w 104"/>
                  <a:gd name="T1" fmla="*/ 0 h 288"/>
                  <a:gd name="T2" fmla="*/ 77 w 104"/>
                  <a:gd name="T3" fmla="*/ 160 h 288"/>
                  <a:gd name="T4" fmla="*/ 38 w 104"/>
                  <a:gd name="T5" fmla="*/ 240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solidFill>
                <a:srgbClr val="C364FF"/>
              </a:solidFill>
              <a:ln w="76200">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37" name="Freeform 1054">
                <a:extLst>
                  <a:ext uri="{FF2B5EF4-FFF2-40B4-BE49-F238E27FC236}">
                    <a16:creationId xmlns:a16="http://schemas.microsoft.com/office/drawing/2014/main" id="{BD2118F3-BED9-F047-958F-435169021814}"/>
                  </a:ext>
                </a:extLst>
              </p:cNvPr>
              <p:cNvSpPr>
                <a:spLocks/>
              </p:cNvSpPr>
              <p:nvPr/>
            </p:nvSpPr>
            <p:spPr bwMode="auto">
              <a:xfrm flipH="1">
                <a:off x="3198" y="3176"/>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solidFill>
                <a:srgbClr val="C364FF"/>
              </a:solidFill>
              <a:ln w="76200">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38" name="Freeform 1055">
                <a:extLst>
                  <a:ext uri="{FF2B5EF4-FFF2-40B4-BE49-F238E27FC236}">
                    <a16:creationId xmlns:a16="http://schemas.microsoft.com/office/drawing/2014/main" id="{0F90CCA5-9CF1-3C4C-BD70-75BDB7CD018B}"/>
                  </a:ext>
                </a:extLst>
              </p:cNvPr>
              <p:cNvSpPr>
                <a:spLocks/>
              </p:cNvSpPr>
              <p:nvPr/>
            </p:nvSpPr>
            <p:spPr bwMode="auto">
              <a:xfrm>
                <a:off x="2774" y="3484"/>
                <a:ext cx="118" cy="288"/>
              </a:xfrm>
              <a:custGeom>
                <a:avLst/>
                <a:gdLst>
                  <a:gd name="T0" fmla="*/ 0 w 152"/>
                  <a:gd name="T1" fmla="*/ 0 h 624"/>
                  <a:gd name="T2" fmla="*/ 112 w 152"/>
                  <a:gd name="T3" fmla="*/ 133 h 624"/>
                  <a:gd name="T4" fmla="*/ 37 w 152"/>
                  <a:gd name="T5" fmla="*/ 288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solidFill>
                <a:srgbClr val="C364FF"/>
              </a:solidFill>
              <a:ln w="76200">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68631" name="Rectangle 1057">
              <a:extLst>
                <a:ext uri="{FF2B5EF4-FFF2-40B4-BE49-F238E27FC236}">
                  <a16:creationId xmlns:a16="http://schemas.microsoft.com/office/drawing/2014/main" id="{59C17BA6-B58A-A442-9BE1-F7053633282B}"/>
                </a:ext>
              </a:extLst>
            </p:cNvPr>
            <p:cNvSpPr>
              <a:spLocks noChangeArrowheads="1"/>
            </p:cNvSpPr>
            <p:nvPr/>
          </p:nvSpPr>
          <p:spPr bwMode="auto">
            <a:xfrm>
              <a:off x="2535" y="3995"/>
              <a:ext cx="879" cy="269"/>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offspring</a:t>
              </a:r>
              <a:endParaRPr lang="en-US" altLang="en-US" sz="3000" b="1">
                <a:solidFill>
                  <a:srgbClr val="0F116A"/>
                </a:solidFill>
              </a:endParaRPr>
            </a:p>
          </p:txBody>
        </p:sp>
      </p:grpSp>
      <p:grpSp>
        <p:nvGrpSpPr>
          <p:cNvPr id="9" name="Group 1087">
            <a:extLst>
              <a:ext uri="{FF2B5EF4-FFF2-40B4-BE49-F238E27FC236}">
                <a16:creationId xmlns:a16="http://schemas.microsoft.com/office/drawing/2014/main" id="{9D93A22B-6F1E-0449-A8BD-37A8973ECF5A}"/>
              </a:ext>
            </a:extLst>
          </p:cNvPr>
          <p:cNvGrpSpPr>
            <a:grpSpLocks/>
          </p:cNvGrpSpPr>
          <p:nvPr/>
        </p:nvGrpSpPr>
        <p:grpSpPr bwMode="auto">
          <a:xfrm>
            <a:off x="6248400" y="4699000"/>
            <a:ext cx="2795588" cy="2112963"/>
            <a:chOff x="3936" y="2960"/>
            <a:chExt cx="1761" cy="1331"/>
          </a:xfrm>
        </p:grpSpPr>
        <p:sp>
          <p:nvSpPr>
            <p:cNvPr id="68618" name="Rectangle 1034">
              <a:extLst>
                <a:ext uri="{FF2B5EF4-FFF2-40B4-BE49-F238E27FC236}">
                  <a16:creationId xmlns:a16="http://schemas.microsoft.com/office/drawing/2014/main" id="{631BB7DE-83DC-DB4A-99B1-FEF6FB173F9E}"/>
                </a:ext>
              </a:extLst>
            </p:cNvPr>
            <p:cNvSpPr>
              <a:spLocks noChangeArrowheads="1"/>
            </p:cNvSpPr>
            <p:nvPr/>
          </p:nvSpPr>
          <p:spPr bwMode="auto">
            <a:xfrm>
              <a:off x="4024" y="3857"/>
              <a:ext cx="1583" cy="434"/>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18288"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new gametes</a:t>
              </a:r>
            </a:p>
            <a:p>
              <a:pPr algn="ctr"/>
              <a:r>
                <a:rPr lang="en-US" altLang="en-US" sz="2200" b="1">
                  <a:solidFill>
                    <a:srgbClr val="0F116A"/>
                  </a:solidFill>
                </a:rPr>
                <a:t>made by offspring</a:t>
              </a:r>
              <a:endParaRPr lang="en-US" altLang="en-US" sz="3000" b="1">
                <a:solidFill>
                  <a:srgbClr val="0F116A"/>
                </a:solidFill>
              </a:endParaRPr>
            </a:p>
          </p:txBody>
        </p:sp>
        <p:grpSp>
          <p:nvGrpSpPr>
            <p:cNvPr id="68619" name="Group 1086">
              <a:extLst>
                <a:ext uri="{FF2B5EF4-FFF2-40B4-BE49-F238E27FC236}">
                  <a16:creationId xmlns:a16="http://schemas.microsoft.com/office/drawing/2014/main" id="{C45E168E-2372-6649-AC57-0F39200C7537}"/>
                </a:ext>
              </a:extLst>
            </p:cNvPr>
            <p:cNvGrpSpPr>
              <a:grpSpLocks/>
            </p:cNvGrpSpPr>
            <p:nvPr/>
          </p:nvGrpSpPr>
          <p:grpSpPr bwMode="auto">
            <a:xfrm>
              <a:off x="3936" y="2960"/>
              <a:ext cx="1761" cy="849"/>
              <a:chOff x="3936" y="2960"/>
              <a:chExt cx="1761" cy="849"/>
            </a:xfrm>
          </p:grpSpPr>
          <p:grpSp>
            <p:nvGrpSpPr>
              <p:cNvPr id="68620" name="Group 1084">
                <a:extLst>
                  <a:ext uri="{FF2B5EF4-FFF2-40B4-BE49-F238E27FC236}">
                    <a16:creationId xmlns:a16="http://schemas.microsoft.com/office/drawing/2014/main" id="{AA2BD621-FDE2-F047-8A87-F0D5ADDDE171}"/>
                  </a:ext>
                </a:extLst>
              </p:cNvPr>
              <p:cNvGrpSpPr>
                <a:grpSpLocks/>
              </p:cNvGrpSpPr>
              <p:nvPr/>
            </p:nvGrpSpPr>
            <p:grpSpPr bwMode="auto">
              <a:xfrm>
                <a:off x="4848" y="2960"/>
                <a:ext cx="849" cy="849"/>
                <a:chOff x="4848" y="2960"/>
                <a:chExt cx="849" cy="849"/>
              </a:xfrm>
            </p:grpSpPr>
            <p:sp>
              <p:nvSpPr>
                <p:cNvPr id="68626" name="Oval 1059">
                  <a:extLst>
                    <a:ext uri="{FF2B5EF4-FFF2-40B4-BE49-F238E27FC236}">
                      <a16:creationId xmlns:a16="http://schemas.microsoft.com/office/drawing/2014/main" id="{570E91B8-528F-194A-9B0C-D494844CD42F}"/>
                    </a:ext>
                  </a:extLst>
                </p:cNvPr>
                <p:cNvSpPr>
                  <a:spLocks noChangeArrowheads="1"/>
                </p:cNvSpPr>
                <p:nvPr/>
              </p:nvSpPr>
              <p:spPr bwMode="auto">
                <a:xfrm>
                  <a:off x="4848" y="2960"/>
                  <a:ext cx="849" cy="849"/>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8627" name="Freeform 1060">
                  <a:extLst>
                    <a:ext uri="{FF2B5EF4-FFF2-40B4-BE49-F238E27FC236}">
                      <a16:creationId xmlns:a16="http://schemas.microsoft.com/office/drawing/2014/main" id="{D5DC1D2F-5AF2-C046-9746-BF76CD84F9C6}"/>
                    </a:ext>
                  </a:extLst>
                </p:cNvPr>
                <p:cNvSpPr>
                  <a:spLocks/>
                </p:cNvSpPr>
                <p:nvPr/>
              </p:nvSpPr>
              <p:spPr bwMode="auto">
                <a:xfrm flipH="1">
                  <a:off x="5122" y="3241"/>
                  <a:ext cx="108" cy="443"/>
                </a:xfrm>
                <a:custGeom>
                  <a:avLst/>
                  <a:gdLst>
                    <a:gd name="T0" fmla="*/ 0 w 152"/>
                    <a:gd name="T1" fmla="*/ 0 h 624"/>
                    <a:gd name="T2" fmla="*/ 102 w 152"/>
                    <a:gd name="T3" fmla="*/ 204 h 624"/>
                    <a:gd name="T4" fmla="*/ 34 w 152"/>
                    <a:gd name="T5" fmla="*/ 443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28" name="Freeform 1062">
                  <a:extLst>
                    <a:ext uri="{FF2B5EF4-FFF2-40B4-BE49-F238E27FC236}">
                      <a16:creationId xmlns:a16="http://schemas.microsoft.com/office/drawing/2014/main" id="{00E04171-C683-EE41-A22F-6E786E7C2A89}"/>
                    </a:ext>
                  </a:extLst>
                </p:cNvPr>
                <p:cNvSpPr>
                  <a:spLocks/>
                </p:cNvSpPr>
                <p:nvPr/>
              </p:nvSpPr>
              <p:spPr bwMode="auto">
                <a:xfrm flipV="1">
                  <a:off x="5332" y="3071"/>
                  <a:ext cx="64" cy="184"/>
                </a:xfrm>
                <a:custGeom>
                  <a:avLst/>
                  <a:gdLst>
                    <a:gd name="T0" fmla="*/ 0 w 104"/>
                    <a:gd name="T1" fmla="*/ 0 h 288"/>
                    <a:gd name="T2" fmla="*/ 59 w 104"/>
                    <a:gd name="T3" fmla="*/ 123 h 288"/>
                    <a:gd name="T4" fmla="*/ 30 w 104"/>
                    <a:gd name="T5" fmla="*/ 184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29" name="Freeform 1066">
                  <a:extLst>
                    <a:ext uri="{FF2B5EF4-FFF2-40B4-BE49-F238E27FC236}">
                      <a16:creationId xmlns:a16="http://schemas.microsoft.com/office/drawing/2014/main" id="{F3EDBF16-94D1-5C48-B64D-8163FE253EB4}"/>
                    </a:ext>
                  </a:extLst>
                </p:cNvPr>
                <p:cNvSpPr>
                  <a:spLocks/>
                </p:cNvSpPr>
                <p:nvPr/>
              </p:nvSpPr>
              <p:spPr bwMode="auto">
                <a:xfrm>
                  <a:off x="5392" y="3406"/>
                  <a:ext cx="91" cy="221"/>
                </a:xfrm>
                <a:custGeom>
                  <a:avLst/>
                  <a:gdLst>
                    <a:gd name="T0" fmla="*/ 0 w 152"/>
                    <a:gd name="T1" fmla="*/ 0 h 624"/>
                    <a:gd name="T2" fmla="*/ 86 w 152"/>
                    <a:gd name="T3" fmla="*/ 102 h 624"/>
                    <a:gd name="T4" fmla="*/ 29 w 152"/>
                    <a:gd name="T5" fmla="*/ 221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nvGrpSpPr>
              <p:cNvPr id="68621" name="Group 1085">
                <a:extLst>
                  <a:ext uri="{FF2B5EF4-FFF2-40B4-BE49-F238E27FC236}">
                    <a16:creationId xmlns:a16="http://schemas.microsoft.com/office/drawing/2014/main" id="{96D2BC94-E2B8-0245-9C11-D4DF54DE8E88}"/>
                  </a:ext>
                </a:extLst>
              </p:cNvPr>
              <p:cNvGrpSpPr>
                <a:grpSpLocks/>
              </p:cNvGrpSpPr>
              <p:nvPr/>
            </p:nvGrpSpPr>
            <p:grpSpPr bwMode="auto">
              <a:xfrm>
                <a:off x="3936" y="2960"/>
                <a:ext cx="849" cy="849"/>
                <a:chOff x="3936" y="2960"/>
                <a:chExt cx="849" cy="849"/>
              </a:xfrm>
            </p:grpSpPr>
            <p:sp>
              <p:nvSpPr>
                <p:cNvPr id="68622" name="Oval 1064">
                  <a:extLst>
                    <a:ext uri="{FF2B5EF4-FFF2-40B4-BE49-F238E27FC236}">
                      <a16:creationId xmlns:a16="http://schemas.microsoft.com/office/drawing/2014/main" id="{24549910-6029-434C-AC8F-EB381BA48D42}"/>
                    </a:ext>
                  </a:extLst>
                </p:cNvPr>
                <p:cNvSpPr>
                  <a:spLocks noChangeArrowheads="1"/>
                </p:cNvSpPr>
                <p:nvPr/>
              </p:nvSpPr>
              <p:spPr bwMode="auto">
                <a:xfrm>
                  <a:off x="3936" y="2960"/>
                  <a:ext cx="849" cy="849"/>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68623" name="Freeform 1065">
                  <a:extLst>
                    <a:ext uri="{FF2B5EF4-FFF2-40B4-BE49-F238E27FC236}">
                      <a16:creationId xmlns:a16="http://schemas.microsoft.com/office/drawing/2014/main" id="{C3BCD7A9-93F0-7340-B45F-6C402FB58D36}"/>
                    </a:ext>
                  </a:extLst>
                </p:cNvPr>
                <p:cNvSpPr>
                  <a:spLocks/>
                </p:cNvSpPr>
                <p:nvPr/>
              </p:nvSpPr>
              <p:spPr bwMode="auto">
                <a:xfrm flipH="1">
                  <a:off x="4423" y="3107"/>
                  <a:ext cx="108" cy="443"/>
                </a:xfrm>
                <a:custGeom>
                  <a:avLst/>
                  <a:gdLst>
                    <a:gd name="T0" fmla="*/ 0 w 152"/>
                    <a:gd name="T1" fmla="*/ 0 h 624"/>
                    <a:gd name="T2" fmla="*/ 102 w 152"/>
                    <a:gd name="T3" fmla="*/ 204 h 624"/>
                    <a:gd name="T4" fmla="*/ 34 w 152"/>
                    <a:gd name="T5" fmla="*/ 443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24" name="Freeform 1067">
                  <a:extLst>
                    <a:ext uri="{FF2B5EF4-FFF2-40B4-BE49-F238E27FC236}">
                      <a16:creationId xmlns:a16="http://schemas.microsoft.com/office/drawing/2014/main" id="{385663E1-D363-A044-A91D-0F374F60ACDB}"/>
                    </a:ext>
                  </a:extLst>
                </p:cNvPr>
                <p:cNvSpPr>
                  <a:spLocks/>
                </p:cNvSpPr>
                <p:nvPr/>
              </p:nvSpPr>
              <p:spPr bwMode="auto">
                <a:xfrm flipV="1">
                  <a:off x="4285" y="3503"/>
                  <a:ext cx="64" cy="185"/>
                </a:xfrm>
                <a:custGeom>
                  <a:avLst/>
                  <a:gdLst>
                    <a:gd name="T0" fmla="*/ 0 w 104"/>
                    <a:gd name="T1" fmla="*/ 0 h 288"/>
                    <a:gd name="T2" fmla="*/ 59 w 104"/>
                    <a:gd name="T3" fmla="*/ 123 h 288"/>
                    <a:gd name="T4" fmla="*/ 30 w 104"/>
                    <a:gd name="T5" fmla="*/ 185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8625" name="Freeform 1061">
                  <a:extLst>
                    <a:ext uri="{FF2B5EF4-FFF2-40B4-BE49-F238E27FC236}">
                      <a16:creationId xmlns:a16="http://schemas.microsoft.com/office/drawing/2014/main" id="{C3AACA3A-8B02-9A4C-BE1C-037C7749BCFD}"/>
                    </a:ext>
                  </a:extLst>
                </p:cNvPr>
                <p:cNvSpPr>
                  <a:spLocks/>
                </p:cNvSpPr>
                <p:nvPr/>
              </p:nvSpPr>
              <p:spPr bwMode="auto">
                <a:xfrm flipH="1">
                  <a:off x="4122" y="3175"/>
                  <a:ext cx="91" cy="221"/>
                </a:xfrm>
                <a:custGeom>
                  <a:avLst/>
                  <a:gdLst>
                    <a:gd name="T0" fmla="*/ 0 w 152"/>
                    <a:gd name="T1" fmla="*/ 0 h 624"/>
                    <a:gd name="T2" fmla="*/ 86 w 152"/>
                    <a:gd name="T3" fmla="*/ 102 h 624"/>
                    <a:gd name="T4" fmla="*/ 29 w 152"/>
                    <a:gd name="T5" fmla="*/ 221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grpSp>
      </p:grpSp>
      <p:sp>
        <p:nvSpPr>
          <p:cNvPr id="422966" name="AutoShape 1078">
            <a:extLst>
              <a:ext uri="{FF2B5EF4-FFF2-40B4-BE49-F238E27FC236}">
                <a16:creationId xmlns:a16="http://schemas.microsoft.com/office/drawing/2014/main" id="{E2468065-24E7-3944-B88B-D7C0CDDC4B00}"/>
              </a:ext>
            </a:extLst>
          </p:cNvPr>
          <p:cNvSpPr>
            <a:spLocks noChangeArrowheads="1"/>
          </p:cNvSpPr>
          <p:nvPr/>
        </p:nvSpPr>
        <p:spPr bwMode="auto">
          <a:xfrm>
            <a:off x="3260725" y="5056188"/>
            <a:ext cx="442913" cy="609600"/>
          </a:xfrm>
          <a:custGeom>
            <a:avLst/>
            <a:gdLst>
              <a:gd name="T0" fmla="*/ 6811530 w 21600"/>
              <a:gd name="T1" fmla="*/ 0 h 21600"/>
              <a:gd name="T2" fmla="*/ 0 w 21600"/>
              <a:gd name="T3" fmla="*/ 8602133 h 21600"/>
              <a:gd name="T4" fmla="*/ 6811530 w 21600"/>
              <a:gd name="T5" fmla="*/ 17204267 h 21600"/>
              <a:gd name="T6" fmla="*/ 9082034 w 21600"/>
              <a:gd name="T7" fmla="*/ 860213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422967" name="AutoShape 1079">
            <a:extLst>
              <a:ext uri="{FF2B5EF4-FFF2-40B4-BE49-F238E27FC236}">
                <a16:creationId xmlns:a16="http://schemas.microsoft.com/office/drawing/2014/main" id="{F6BC6812-F84B-E741-BD02-EEC7E11ED252}"/>
              </a:ext>
            </a:extLst>
          </p:cNvPr>
          <p:cNvSpPr>
            <a:spLocks noChangeArrowheads="1"/>
          </p:cNvSpPr>
          <p:nvPr/>
        </p:nvSpPr>
        <p:spPr bwMode="auto">
          <a:xfrm>
            <a:off x="5665788" y="5056188"/>
            <a:ext cx="442912" cy="609600"/>
          </a:xfrm>
          <a:custGeom>
            <a:avLst/>
            <a:gdLst>
              <a:gd name="T0" fmla="*/ 6811494 w 21600"/>
              <a:gd name="T1" fmla="*/ 0 h 21600"/>
              <a:gd name="T2" fmla="*/ 0 w 21600"/>
              <a:gd name="T3" fmla="*/ 8602133 h 21600"/>
              <a:gd name="T4" fmla="*/ 6811494 w 21600"/>
              <a:gd name="T5" fmla="*/ 17204267 h 21600"/>
              <a:gd name="T6" fmla="*/ 9081993 w 21600"/>
              <a:gd name="T7" fmla="*/ 860213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2917">
                                            <p:txEl>
                                              <p:pRg st="1" end="1"/>
                                            </p:txEl>
                                          </p:spTgt>
                                        </p:tgtEl>
                                        <p:attrNameLst>
                                          <p:attrName>style.visibility</p:attrName>
                                        </p:attrNameLst>
                                      </p:cBhvr>
                                      <p:to>
                                        <p:strVal val="visible"/>
                                      </p:to>
                                    </p:set>
                                    <p:anim calcmode="lin" valueType="num">
                                      <p:cBhvr additive="base">
                                        <p:cTn id="7" dur="500" fill="hold"/>
                                        <p:tgtEl>
                                          <p:spTgt spid="42291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2917">
                                            <p:txEl>
                                              <p:pRg st="2" end="2"/>
                                            </p:txEl>
                                          </p:spTgt>
                                        </p:tgtEl>
                                        <p:attrNameLst>
                                          <p:attrName>style.visibility</p:attrName>
                                        </p:attrNameLst>
                                      </p:cBhvr>
                                      <p:to>
                                        <p:strVal val="visible"/>
                                      </p:to>
                                    </p:set>
                                    <p:anim calcmode="lin" valueType="num">
                                      <p:cBhvr additive="base">
                                        <p:cTn id="13" dur="500" fill="hold"/>
                                        <p:tgtEl>
                                          <p:spTgt spid="42291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291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Vibro Up"/>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22966"/>
                                        </p:tgtEl>
                                        <p:attrNameLst>
                                          <p:attrName>style.visibility</p:attrName>
                                        </p:attrNameLst>
                                      </p:cBhvr>
                                      <p:to>
                                        <p:strVal val="visible"/>
                                      </p:to>
                                    </p:set>
                                    <p:animEffect transition="in" filter="wipe(left)">
                                      <p:cBhvr>
                                        <p:cTn id="29" dur="500"/>
                                        <p:tgtEl>
                                          <p:spTgt spid="422966"/>
                                        </p:tgtEl>
                                      </p:cBhvr>
                                    </p:animEffect>
                                  </p:childTnLst>
                                  <p:subTnLst>
                                    <p:audio>
                                      <p:cMediaNode>
                                        <p:cTn display="0" masterRel="sameClick">
                                          <p:stCondLst>
                                            <p:cond evt="begin" delay="0">
                                              <p:tn val="27"/>
                                            </p:cond>
                                          </p:stCondLst>
                                          <p:endCondLst>
                                            <p:cond evt="onStopAudio" delay="0">
                                              <p:tgtEl>
                                                <p:sldTgt/>
                                              </p:tgtEl>
                                            </p:cond>
                                          </p:endCondLst>
                                        </p:cTn>
                                        <p:tgtEl>
                                          <p:sndTgt r:embed="rId5" name="Laser"/>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4" name="Vibro Up"/>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22967"/>
                                        </p:tgtEl>
                                        <p:attrNameLst>
                                          <p:attrName>style.visibility</p:attrName>
                                        </p:attrNameLst>
                                      </p:cBhvr>
                                      <p:to>
                                        <p:strVal val="visible"/>
                                      </p:to>
                                    </p:set>
                                    <p:animEffect transition="in" filter="wipe(left)">
                                      <p:cBhvr>
                                        <p:cTn id="39" dur="500"/>
                                        <p:tgtEl>
                                          <p:spTgt spid="422967"/>
                                        </p:tgtEl>
                                      </p:cBhvr>
                                    </p:animEffect>
                                  </p:childTnLst>
                                  <p:subTnLst>
                                    <p:audio>
                                      <p:cMediaNode>
                                        <p:cTn display="0" masterRel="sameClick">
                                          <p:stCondLst>
                                            <p:cond evt="begin" delay="0">
                                              <p:tn val="37"/>
                                            </p:cond>
                                          </p:stCondLst>
                                          <p:endCondLst>
                                            <p:cond evt="onStopAudio" delay="0">
                                              <p:tgtEl>
                                                <p:sldTgt/>
                                              </p:tgtEl>
                                            </p:cond>
                                          </p:endCondLst>
                                        </p:cTn>
                                        <p:tgtEl>
                                          <p:sndTgt r:embed="rId5" name="Laser"/>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4" name="Vibro Up"/>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22917">
                                            <p:txEl>
                                              <p:pRg st="3" end="3"/>
                                            </p:txEl>
                                          </p:spTgt>
                                        </p:tgtEl>
                                        <p:attrNameLst>
                                          <p:attrName>style.visibility</p:attrName>
                                        </p:attrNameLst>
                                      </p:cBhvr>
                                      <p:to>
                                        <p:strVal val="visible"/>
                                      </p:to>
                                    </p:set>
                                    <p:anim calcmode="lin" valueType="num">
                                      <p:cBhvr additive="base">
                                        <p:cTn id="49" dur="500" fill="hold"/>
                                        <p:tgtEl>
                                          <p:spTgt spid="422917">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2291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7" grpId="0" build="p" autoUpdateAnimBg="0"/>
      <p:bldP spid="422966" grpId="0" animBg="1"/>
      <p:bldP spid="4229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0" descr="f12-05b_unique_features_c">
            <a:extLst>
              <a:ext uri="{FF2B5EF4-FFF2-40B4-BE49-F238E27FC236}">
                <a16:creationId xmlns:a16="http://schemas.microsoft.com/office/drawing/2014/main" id="{416D02BD-2E1A-8149-B7A9-181660DF1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01" t="2251" r="21375" b="7500"/>
          <a:stretch>
            <a:fillRect/>
          </a:stretch>
        </p:blipFill>
        <p:spPr bwMode="auto">
          <a:xfrm>
            <a:off x="5464175" y="2438400"/>
            <a:ext cx="35988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2">
            <a:extLst>
              <a:ext uri="{FF2B5EF4-FFF2-40B4-BE49-F238E27FC236}">
                <a16:creationId xmlns:a16="http://schemas.microsoft.com/office/drawing/2014/main" id="{02A1A7C8-4ABA-164B-94D3-B52CAA1E4CF4}"/>
              </a:ext>
            </a:extLst>
          </p:cNvPr>
          <p:cNvSpPr>
            <a:spLocks noGrp="1" noChangeArrowheads="1"/>
          </p:cNvSpPr>
          <p:nvPr>
            <p:ph type="title"/>
          </p:nvPr>
        </p:nvSpPr>
        <p:spPr/>
        <p:txBody>
          <a:bodyPr/>
          <a:lstStyle/>
          <a:p>
            <a:pPr eaLnBrk="1" hangingPunct="1"/>
            <a:r>
              <a:rPr lang="en-US" altLang="en-US"/>
              <a:t>Variation from crossing over</a:t>
            </a:r>
          </a:p>
        </p:txBody>
      </p:sp>
      <p:sp>
        <p:nvSpPr>
          <p:cNvPr id="70660" name="Rectangle 5" descr="Rectangle: Click to edit Master text styles&#10;Second level&#10;Third level&#10;Fourth level&#10;Fifth level">
            <a:extLst>
              <a:ext uri="{FF2B5EF4-FFF2-40B4-BE49-F238E27FC236}">
                <a16:creationId xmlns:a16="http://schemas.microsoft.com/office/drawing/2014/main" id="{3010FB5A-9002-E64B-BFDA-DD0FF8A0E565}"/>
              </a:ext>
            </a:extLst>
          </p:cNvPr>
          <p:cNvSpPr>
            <a:spLocks noGrp="1" noChangeArrowheads="1"/>
          </p:cNvSpPr>
          <p:nvPr>
            <p:ph type="body" idx="1"/>
          </p:nvPr>
        </p:nvSpPr>
        <p:spPr>
          <a:xfrm>
            <a:off x="555625" y="1371600"/>
            <a:ext cx="8588375" cy="2003425"/>
          </a:xfrm>
        </p:spPr>
        <p:txBody>
          <a:bodyPr/>
          <a:lstStyle/>
          <a:p>
            <a:pPr eaLnBrk="1" hangingPunct="1"/>
            <a:r>
              <a:rPr lang="en-US" altLang="en-US" dirty="0"/>
              <a:t>Crossing over creates completely new combinations of traits on each chromosome</a:t>
            </a:r>
          </a:p>
          <a:p>
            <a:pPr lvl="1" eaLnBrk="1" hangingPunct="1"/>
            <a:r>
              <a:rPr lang="en-US" altLang="en-US" dirty="0">
                <a:ea typeface="ＭＳ Ｐゴシック" panose="020B0600070205080204" pitchFamily="34" charset="-128"/>
              </a:rPr>
              <a:t>creates an infinite </a:t>
            </a:r>
            <a:br>
              <a:rPr lang="en-US" altLang="en-US" dirty="0">
                <a:ea typeface="ＭＳ Ｐゴシック" panose="020B0600070205080204" pitchFamily="34" charset="-128"/>
              </a:rPr>
            </a:br>
            <a:r>
              <a:rPr lang="en-US" altLang="en-US" dirty="0">
                <a:ea typeface="ＭＳ Ｐゴシック" panose="020B0600070205080204" pitchFamily="34" charset="-128"/>
              </a:rPr>
              <a:t>variety in gametes</a:t>
            </a:r>
          </a:p>
        </p:txBody>
      </p:sp>
      <p:pic>
        <p:nvPicPr>
          <p:cNvPr id="70661" name="Picture 11" descr="5-15 Meiosis">
            <a:extLst>
              <a:ext uri="{FF2B5EF4-FFF2-40B4-BE49-F238E27FC236}">
                <a16:creationId xmlns:a16="http://schemas.microsoft.com/office/drawing/2014/main" id="{ED9D885D-52FE-E544-8F7F-A30A75AA6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13125"/>
            <a:ext cx="4462463"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C133D19-17C0-4C4E-86DC-A15BD5BFFB15}"/>
              </a:ext>
            </a:extLst>
          </p:cNvPr>
          <p:cNvSpPr>
            <a:spLocks noGrp="1" noChangeArrowheads="1"/>
          </p:cNvSpPr>
          <p:nvPr>
            <p:ph type="title"/>
          </p:nvPr>
        </p:nvSpPr>
        <p:spPr/>
        <p:txBody>
          <a:bodyPr/>
          <a:lstStyle/>
          <a:p>
            <a:pPr eaLnBrk="1" hangingPunct="1"/>
            <a:r>
              <a:rPr lang="en-US" altLang="en-US"/>
              <a:t>Variation from random fertilization</a:t>
            </a:r>
          </a:p>
        </p:txBody>
      </p:sp>
      <p:sp>
        <p:nvSpPr>
          <p:cNvPr id="424963" name="Rectangle 3" descr="Rectangle: Click to edit Master text styles&#10;Second level&#10;Third level&#10;Fourth level&#10;Fifth level">
            <a:extLst>
              <a:ext uri="{FF2B5EF4-FFF2-40B4-BE49-F238E27FC236}">
                <a16:creationId xmlns:a16="http://schemas.microsoft.com/office/drawing/2014/main" id="{E49DA763-9069-FB4C-AACE-F797D162CBC4}"/>
              </a:ext>
            </a:extLst>
          </p:cNvPr>
          <p:cNvSpPr>
            <a:spLocks noGrp="1" noChangeArrowheads="1"/>
          </p:cNvSpPr>
          <p:nvPr>
            <p:ph type="body" idx="1"/>
          </p:nvPr>
        </p:nvSpPr>
        <p:spPr>
          <a:xfrm>
            <a:off x="838200" y="1371600"/>
            <a:ext cx="8305800" cy="2157413"/>
          </a:xfrm>
        </p:spPr>
        <p:txBody>
          <a:bodyPr rIns="0"/>
          <a:lstStyle/>
          <a:p>
            <a:pPr eaLnBrk="1" hangingPunct="1"/>
            <a:r>
              <a:rPr lang="en-US" altLang="en-US" dirty="0"/>
              <a:t>Sperm + Egg = ?</a:t>
            </a:r>
          </a:p>
          <a:p>
            <a:pPr lvl="1" eaLnBrk="1" hangingPunct="1"/>
            <a:r>
              <a:rPr lang="en-US" altLang="en-US" dirty="0">
                <a:ea typeface="ＭＳ Ｐゴシック" panose="020B0600070205080204" pitchFamily="34" charset="-128"/>
              </a:rPr>
              <a:t>any 2 parents will produce a zygote with over 70 trillion (2</a:t>
            </a:r>
            <a:r>
              <a:rPr lang="en-US" altLang="en-US" baseline="30000" dirty="0">
                <a:ea typeface="ＭＳ Ｐゴシック" panose="020B0600070205080204" pitchFamily="34" charset="-128"/>
              </a:rPr>
              <a:t>23</a:t>
            </a:r>
            <a:r>
              <a:rPr lang="en-US" altLang="en-US" dirty="0">
                <a:ea typeface="ＭＳ Ｐゴシック" panose="020B0600070205080204" pitchFamily="34" charset="-128"/>
              </a:rPr>
              <a:t> x 2</a:t>
            </a:r>
            <a:r>
              <a:rPr lang="en-US" altLang="en-US" baseline="30000" dirty="0">
                <a:ea typeface="ＭＳ Ｐゴシック" panose="020B0600070205080204" pitchFamily="34" charset="-128"/>
              </a:rPr>
              <a:t>23</a:t>
            </a:r>
            <a:r>
              <a:rPr lang="en-US" altLang="en-US" dirty="0">
                <a:ea typeface="ＭＳ Ｐゴシック" panose="020B0600070205080204" pitchFamily="34" charset="-128"/>
              </a:rPr>
              <a:t>) possible diploid combinations</a:t>
            </a:r>
          </a:p>
        </p:txBody>
      </p:sp>
      <p:pic>
        <p:nvPicPr>
          <p:cNvPr id="72708" name="Picture 4">
            <a:extLst>
              <a:ext uri="{FF2B5EF4-FFF2-40B4-BE49-F238E27FC236}">
                <a16:creationId xmlns:a16="http://schemas.microsoft.com/office/drawing/2014/main" id="{CF070996-2E2E-054F-90C1-3D6362A60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3252788"/>
            <a:ext cx="28511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a:extLst>
              <a:ext uri="{FF2B5EF4-FFF2-40B4-BE49-F238E27FC236}">
                <a16:creationId xmlns:a16="http://schemas.microsoft.com/office/drawing/2014/main" id="{9CD7410E-27CC-D146-A472-622E71EAF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850"/>
          <a:stretch>
            <a:fillRect/>
          </a:stretch>
        </p:blipFill>
        <p:spPr bwMode="auto">
          <a:xfrm>
            <a:off x="622300" y="3308350"/>
            <a:ext cx="51816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4963">
                                            <p:txEl>
                                              <p:pRg st="1" end="1"/>
                                            </p:txEl>
                                          </p:spTgt>
                                        </p:tgtEl>
                                        <p:attrNameLst>
                                          <p:attrName>style.visibility</p:attrName>
                                        </p:attrNameLst>
                                      </p:cBhvr>
                                      <p:to>
                                        <p:strVal val="visible"/>
                                      </p:to>
                                    </p:set>
                                    <p:anim calcmode="lin" valueType="num">
                                      <p:cBhvr additive="base">
                                        <p:cTn id="7" dur="500" fill="hold"/>
                                        <p:tgtEl>
                                          <p:spTgt spid="4249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49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6742067-0B85-5243-8C06-B1129C23066B}"/>
              </a:ext>
            </a:extLst>
          </p:cNvPr>
          <p:cNvSpPr>
            <a:spLocks noGrp="1" noChangeArrowheads="1"/>
          </p:cNvSpPr>
          <p:nvPr>
            <p:ph type="title"/>
          </p:nvPr>
        </p:nvSpPr>
        <p:spPr>
          <a:xfrm>
            <a:off x="609600" y="685800"/>
            <a:ext cx="8458200" cy="762000"/>
          </a:xfrm>
        </p:spPr>
        <p:txBody>
          <a:bodyPr/>
          <a:lstStyle/>
          <a:p>
            <a:pPr eaLnBrk="1" hangingPunct="1"/>
            <a:r>
              <a:rPr lang="en-US" altLang="en-US" sz="3400" dirty="0"/>
              <a:t>Sexual reproduction creates variability</a:t>
            </a:r>
            <a:endParaRPr lang="en-US" altLang="en-US" sz="3200" dirty="0"/>
          </a:p>
        </p:txBody>
      </p:sp>
      <p:sp>
        <p:nvSpPr>
          <p:cNvPr id="74755" name="Rectangle 3" descr="Rectangle: Click to edit Master text styles&#10;Second level&#10;Third level&#10;Fourth level&#10;Fifth level">
            <a:extLst>
              <a:ext uri="{FF2B5EF4-FFF2-40B4-BE49-F238E27FC236}">
                <a16:creationId xmlns:a16="http://schemas.microsoft.com/office/drawing/2014/main" id="{70B9C45A-B9AB-C94D-A89C-1F06A720D60F}"/>
              </a:ext>
            </a:extLst>
          </p:cNvPr>
          <p:cNvSpPr>
            <a:spLocks noGrp="1" noChangeArrowheads="1"/>
          </p:cNvSpPr>
          <p:nvPr>
            <p:ph type="body" idx="1"/>
          </p:nvPr>
        </p:nvSpPr>
        <p:spPr>
          <a:xfrm>
            <a:off x="838200" y="1295400"/>
            <a:ext cx="7772400" cy="1219200"/>
          </a:xfrm>
        </p:spPr>
        <p:txBody>
          <a:bodyPr/>
          <a:lstStyle/>
          <a:p>
            <a:pPr marL="0" indent="0" eaLnBrk="1" hangingPunct="1">
              <a:buFontTx/>
              <a:buNone/>
            </a:pPr>
            <a:r>
              <a:rPr lang="en-US" altLang="en-US" sz="2600" dirty="0"/>
              <a:t>Sexual reproduction allows us to maintain both genetic similarity &amp; differences.</a:t>
            </a:r>
            <a:endParaRPr lang="en-US" altLang="en-US" dirty="0"/>
          </a:p>
        </p:txBody>
      </p:sp>
      <p:grpSp>
        <p:nvGrpSpPr>
          <p:cNvPr id="2" name="Group 30">
            <a:extLst>
              <a:ext uri="{FF2B5EF4-FFF2-40B4-BE49-F238E27FC236}">
                <a16:creationId xmlns:a16="http://schemas.microsoft.com/office/drawing/2014/main" id="{8186B629-8B45-374B-91FF-AF7873CD9E68}"/>
              </a:ext>
            </a:extLst>
          </p:cNvPr>
          <p:cNvGrpSpPr>
            <a:grpSpLocks/>
          </p:cNvGrpSpPr>
          <p:nvPr/>
        </p:nvGrpSpPr>
        <p:grpSpPr bwMode="auto">
          <a:xfrm>
            <a:off x="3276600" y="4191000"/>
            <a:ext cx="5715000" cy="2667000"/>
            <a:chOff x="2064" y="2640"/>
            <a:chExt cx="3600" cy="1680"/>
          </a:xfrm>
        </p:grpSpPr>
        <p:pic>
          <p:nvPicPr>
            <p:cNvPr id="74767" name="Picture 5">
              <a:extLst>
                <a:ext uri="{FF2B5EF4-FFF2-40B4-BE49-F238E27FC236}">
                  <a16:creationId xmlns:a16="http://schemas.microsoft.com/office/drawing/2014/main" id="{CD0321E8-0F95-5A46-A7B8-9E747A52B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 y="2688"/>
              <a:ext cx="14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6">
              <a:extLst>
                <a:ext uri="{FF2B5EF4-FFF2-40B4-BE49-F238E27FC236}">
                  <a16:creationId xmlns:a16="http://schemas.microsoft.com/office/drawing/2014/main" id="{C485BC60-65A6-6343-A34B-2B8109BFA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688"/>
              <a:ext cx="1002" cy="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9" name="Picture 7">
              <a:extLst>
                <a:ext uri="{FF2B5EF4-FFF2-40B4-BE49-F238E27FC236}">
                  <a16:creationId xmlns:a16="http://schemas.microsoft.com/office/drawing/2014/main" id="{E28CDF83-347A-6447-8A82-3E22CCB89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 y="2640"/>
              <a:ext cx="111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0" name="Rectangle 12">
              <a:extLst>
                <a:ext uri="{FF2B5EF4-FFF2-40B4-BE49-F238E27FC236}">
                  <a16:creationId xmlns:a16="http://schemas.microsoft.com/office/drawing/2014/main" id="{6E428800-EEA1-1449-B571-3E8A99D06CE3}"/>
                </a:ext>
              </a:extLst>
            </p:cNvPr>
            <p:cNvSpPr>
              <a:spLocks noChangeArrowheads="1"/>
            </p:cNvSpPr>
            <p:nvPr/>
          </p:nvSpPr>
          <p:spPr bwMode="auto">
            <a:xfrm>
              <a:off x="2064" y="4051"/>
              <a:ext cx="360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Martin &amp; Charlie Sheen, Emilio Estevez</a:t>
              </a:r>
            </a:p>
          </p:txBody>
        </p:sp>
      </p:grpSp>
      <p:grpSp>
        <p:nvGrpSpPr>
          <p:cNvPr id="3" name="Group 29">
            <a:extLst>
              <a:ext uri="{FF2B5EF4-FFF2-40B4-BE49-F238E27FC236}">
                <a16:creationId xmlns:a16="http://schemas.microsoft.com/office/drawing/2014/main" id="{C868129C-47AD-CD4B-A89E-35C70DFC513F}"/>
              </a:ext>
            </a:extLst>
          </p:cNvPr>
          <p:cNvGrpSpPr>
            <a:grpSpLocks/>
          </p:cNvGrpSpPr>
          <p:nvPr/>
        </p:nvGrpSpPr>
        <p:grpSpPr bwMode="auto">
          <a:xfrm>
            <a:off x="3605213" y="2039938"/>
            <a:ext cx="5310187" cy="2151062"/>
            <a:chOff x="2271" y="1285"/>
            <a:chExt cx="3345" cy="1355"/>
          </a:xfrm>
        </p:grpSpPr>
        <p:grpSp>
          <p:nvGrpSpPr>
            <p:cNvPr id="74763" name="Group 9">
              <a:extLst>
                <a:ext uri="{FF2B5EF4-FFF2-40B4-BE49-F238E27FC236}">
                  <a16:creationId xmlns:a16="http://schemas.microsoft.com/office/drawing/2014/main" id="{79D4F749-1C62-664C-9C07-0D6FA90B875C}"/>
                </a:ext>
              </a:extLst>
            </p:cNvPr>
            <p:cNvGrpSpPr>
              <a:grpSpLocks/>
            </p:cNvGrpSpPr>
            <p:nvPr/>
          </p:nvGrpSpPr>
          <p:grpSpPr bwMode="auto">
            <a:xfrm>
              <a:off x="3675" y="1285"/>
              <a:ext cx="1941" cy="1355"/>
              <a:chOff x="3625" y="1285"/>
              <a:chExt cx="1941" cy="1355"/>
            </a:xfrm>
          </p:grpSpPr>
          <p:pic>
            <p:nvPicPr>
              <p:cNvPr id="74765" name="Picture 10">
                <a:extLst>
                  <a:ext uri="{FF2B5EF4-FFF2-40B4-BE49-F238E27FC236}">
                    <a16:creationId xmlns:a16="http://schemas.microsoft.com/office/drawing/2014/main" id="{70137DB5-ED1D-4149-85FD-A8283D801F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285"/>
                <a:ext cx="1054"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11">
                <a:extLst>
                  <a:ext uri="{FF2B5EF4-FFF2-40B4-BE49-F238E27FC236}">
                    <a16:creationId xmlns:a16="http://schemas.microsoft.com/office/drawing/2014/main" id="{79E9EE87-0893-8543-8E56-5C575D9694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5" y="1285"/>
                <a:ext cx="887" cy="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64" name="Rectangle 13">
              <a:extLst>
                <a:ext uri="{FF2B5EF4-FFF2-40B4-BE49-F238E27FC236}">
                  <a16:creationId xmlns:a16="http://schemas.microsoft.com/office/drawing/2014/main" id="{2723DAD3-C258-8945-8493-2F12C3672F3B}"/>
                </a:ext>
              </a:extLst>
            </p:cNvPr>
            <p:cNvSpPr>
              <a:spLocks noChangeArrowheads="1"/>
            </p:cNvSpPr>
            <p:nvPr/>
          </p:nvSpPr>
          <p:spPr bwMode="auto">
            <a:xfrm>
              <a:off x="2271" y="1671"/>
              <a:ext cx="1329"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Michael &amp; Kirk</a:t>
              </a:r>
              <a:br>
                <a:rPr lang="en-US" altLang="en-US" sz="2200" b="1">
                  <a:solidFill>
                    <a:srgbClr val="0F116A"/>
                  </a:solidFill>
                </a:rPr>
              </a:br>
              <a:r>
                <a:rPr lang="en-US" altLang="en-US" sz="2200" b="1">
                  <a:solidFill>
                    <a:srgbClr val="0F116A"/>
                  </a:solidFill>
                </a:rPr>
                <a:t>Douglas</a:t>
              </a:r>
            </a:p>
          </p:txBody>
        </p:sp>
      </p:grpSp>
      <p:grpSp>
        <p:nvGrpSpPr>
          <p:cNvPr id="5" name="Group 28">
            <a:extLst>
              <a:ext uri="{FF2B5EF4-FFF2-40B4-BE49-F238E27FC236}">
                <a16:creationId xmlns:a16="http://schemas.microsoft.com/office/drawing/2014/main" id="{0971092A-C1EA-5045-A247-1D91A5EAA80B}"/>
              </a:ext>
            </a:extLst>
          </p:cNvPr>
          <p:cNvGrpSpPr>
            <a:grpSpLocks/>
          </p:cNvGrpSpPr>
          <p:nvPr/>
        </p:nvGrpSpPr>
        <p:grpSpPr bwMode="auto">
          <a:xfrm>
            <a:off x="228600" y="2438400"/>
            <a:ext cx="2819400" cy="4419600"/>
            <a:chOff x="144" y="1536"/>
            <a:chExt cx="1776" cy="2784"/>
          </a:xfrm>
        </p:grpSpPr>
        <p:pic>
          <p:nvPicPr>
            <p:cNvPr id="74759" name="Picture 25">
              <a:extLst>
                <a:ext uri="{FF2B5EF4-FFF2-40B4-BE49-F238E27FC236}">
                  <a16:creationId xmlns:a16="http://schemas.microsoft.com/office/drawing/2014/main" id="{504CE0C2-CD8A-434F-A15E-FD8DB27E8C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 y="1536"/>
              <a:ext cx="1776" cy="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26">
              <a:extLst>
                <a:ext uri="{FF2B5EF4-FFF2-40B4-BE49-F238E27FC236}">
                  <a16:creationId xmlns:a16="http://schemas.microsoft.com/office/drawing/2014/main" id="{BA9DD1CB-A499-794A-A21F-50D1FD858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5400"/>
            <a:stretch>
              <a:fillRect/>
            </a:stretch>
          </p:blipFill>
          <p:spPr bwMode="auto">
            <a:xfrm>
              <a:off x="144" y="2832"/>
              <a:ext cx="864" cy="1211"/>
            </a:xfrm>
            <a:prstGeom prst="rect">
              <a:avLst/>
            </a:prstGeom>
            <a:noFill/>
            <a:ln w="9525">
              <a:solidFill>
                <a:srgbClr val="050500"/>
              </a:solidFill>
              <a:miter lim="800000"/>
              <a:headEnd/>
              <a:tailEnd/>
            </a:ln>
            <a:extLst>
              <a:ext uri="{909E8E84-426E-40DD-AFC4-6F175D3DCCD1}">
                <a14:hiddenFill xmlns:a14="http://schemas.microsoft.com/office/drawing/2010/main">
                  <a:solidFill>
                    <a:srgbClr val="FFFFFF"/>
                  </a:solidFill>
                </a14:hiddenFill>
              </a:ext>
            </a:extLst>
          </p:spPr>
        </p:pic>
        <p:sp>
          <p:nvSpPr>
            <p:cNvPr id="74761" name="Rectangle 4">
              <a:extLst>
                <a:ext uri="{FF2B5EF4-FFF2-40B4-BE49-F238E27FC236}">
                  <a16:creationId xmlns:a16="http://schemas.microsoft.com/office/drawing/2014/main" id="{E68EC473-8510-AA47-821A-AA8ABE96D177}"/>
                </a:ext>
              </a:extLst>
            </p:cNvPr>
            <p:cNvSpPr>
              <a:spLocks noChangeArrowheads="1"/>
            </p:cNvSpPr>
            <p:nvPr/>
          </p:nvSpPr>
          <p:spPr bwMode="auto">
            <a:xfrm>
              <a:off x="144" y="4051"/>
              <a:ext cx="1553"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Baldwin brothers</a:t>
              </a:r>
            </a:p>
          </p:txBody>
        </p:sp>
        <p:pic>
          <p:nvPicPr>
            <p:cNvPr id="74762" name="Picture 27">
              <a:extLst>
                <a:ext uri="{FF2B5EF4-FFF2-40B4-BE49-F238E27FC236}">
                  <a16:creationId xmlns:a16="http://schemas.microsoft.com/office/drawing/2014/main" id="{6C7ECB5E-73E4-A649-BC31-543CB1A4F5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3" y="2832"/>
              <a:ext cx="904" cy="1212"/>
            </a:xfrm>
            <a:prstGeom prst="rect">
              <a:avLst/>
            </a:prstGeom>
            <a:noFill/>
            <a:ln w="9525">
              <a:solidFill>
                <a:srgbClr val="0505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nodeType="afterGroup">
                            <p:stCondLst>
                              <p:cond delay="500"/>
                            </p:stCondLst>
                            <p:childTnLst>
                              <p:par>
                                <p:cTn id="9" presetID="4" presetClass="entr" presetSubtype="32"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500"/>
                                        <p:tgtEl>
                                          <p:spTgt spid="3"/>
                                        </p:tgtEl>
                                      </p:cBhvr>
                                    </p:animEffect>
                                  </p:childTnLst>
                                </p:cTn>
                              </p:par>
                            </p:childTnLst>
                          </p:cTn>
                        </p:par>
                        <p:par>
                          <p:cTn id="12" fill="hold" nodeType="afterGroup">
                            <p:stCondLst>
                              <p:cond delay="2000"/>
                            </p:stCondLst>
                            <p:childTnLst>
                              <p:par>
                                <p:cTn id="13" presetID="4" presetClass="entr" presetSubtype="32"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box(ou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CCB0B34-2199-DF43-8486-0CE125A016E7}"/>
              </a:ext>
            </a:extLst>
          </p:cNvPr>
          <p:cNvSpPr>
            <a:spLocks noGrp="1" noChangeArrowheads="1"/>
          </p:cNvSpPr>
          <p:nvPr>
            <p:ph type="title"/>
          </p:nvPr>
        </p:nvSpPr>
        <p:spPr/>
        <p:txBody>
          <a:bodyPr/>
          <a:lstStyle/>
          <a:p>
            <a:pPr eaLnBrk="1" hangingPunct="1"/>
            <a:r>
              <a:rPr lang="en-US" altLang="en-US"/>
              <a:t>Sperm production</a:t>
            </a:r>
          </a:p>
        </p:txBody>
      </p:sp>
      <p:pic>
        <p:nvPicPr>
          <p:cNvPr id="76803" name="Picture 5">
            <a:extLst>
              <a:ext uri="{FF2B5EF4-FFF2-40B4-BE49-F238E27FC236}">
                <a16:creationId xmlns:a16="http://schemas.microsoft.com/office/drawing/2014/main" id="{2F5122AD-B225-0A44-999E-3BA2BCDC1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00" b="6000"/>
          <a:stretch>
            <a:fillRect/>
          </a:stretch>
        </p:blipFill>
        <p:spPr bwMode="auto">
          <a:xfrm>
            <a:off x="401638" y="1493838"/>
            <a:ext cx="8410575"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6">
            <a:extLst>
              <a:ext uri="{FF2B5EF4-FFF2-40B4-BE49-F238E27FC236}">
                <a16:creationId xmlns:a16="http://schemas.microsoft.com/office/drawing/2014/main" id="{80D813DD-6CE8-9348-8B8E-93785D808001}"/>
              </a:ext>
            </a:extLst>
          </p:cNvPr>
          <p:cNvSpPr>
            <a:spLocks noChangeArrowheads="1"/>
          </p:cNvSpPr>
          <p:nvPr/>
        </p:nvSpPr>
        <p:spPr bwMode="auto">
          <a:xfrm>
            <a:off x="115888" y="1384300"/>
            <a:ext cx="8810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300" b="1">
                <a:solidFill>
                  <a:srgbClr val="000000"/>
                </a:solidFill>
              </a:rPr>
              <a:t>Epididymis</a:t>
            </a:r>
            <a:endParaRPr lang="en-US" altLang="en-US" sz="2400"/>
          </a:p>
        </p:txBody>
      </p:sp>
      <p:sp>
        <p:nvSpPr>
          <p:cNvPr id="76805" name="Rectangle 7">
            <a:extLst>
              <a:ext uri="{FF2B5EF4-FFF2-40B4-BE49-F238E27FC236}">
                <a16:creationId xmlns:a16="http://schemas.microsoft.com/office/drawing/2014/main" id="{D9436912-BCE3-CE43-9FB0-C3CC9A21E48D}"/>
              </a:ext>
            </a:extLst>
          </p:cNvPr>
          <p:cNvSpPr>
            <a:spLocks noChangeArrowheads="1"/>
          </p:cNvSpPr>
          <p:nvPr/>
        </p:nvSpPr>
        <p:spPr bwMode="auto">
          <a:xfrm>
            <a:off x="2066925" y="1423988"/>
            <a:ext cx="477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300" b="1">
                <a:solidFill>
                  <a:srgbClr val="000000"/>
                </a:solidFill>
              </a:rPr>
              <a:t>Testis</a:t>
            </a:r>
            <a:endParaRPr lang="en-US" altLang="en-US" sz="2400"/>
          </a:p>
        </p:txBody>
      </p:sp>
      <p:sp>
        <p:nvSpPr>
          <p:cNvPr id="76806" name="Rectangle 8">
            <a:extLst>
              <a:ext uri="{FF2B5EF4-FFF2-40B4-BE49-F238E27FC236}">
                <a16:creationId xmlns:a16="http://schemas.microsoft.com/office/drawing/2014/main" id="{072AACCE-3CB1-F744-8B71-C52D007B50FA}"/>
              </a:ext>
            </a:extLst>
          </p:cNvPr>
          <p:cNvSpPr>
            <a:spLocks noChangeArrowheads="1"/>
          </p:cNvSpPr>
          <p:nvPr/>
        </p:nvSpPr>
        <p:spPr bwMode="auto">
          <a:xfrm>
            <a:off x="2554288" y="1819275"/>
            <a:ext cx="10271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300" b="1">
                <a:solidFill>
                  <a:srgbClr val="000000"/>
                </a:solidFill>
              </a:rPr>
              <a:t>Coiled</a:t>
            </a:r>
          </a:p>
          <a:p>
            <a:pPr>
              <a:lnSpc>
                <a:spcPct val="85000"/>
              </a:lnSpc>
            </a:pPr>
            <a:r>
              <a:rPr lang="en-US" altLang="en-US" sz="1300" b="1">
                <a:solidFill>
                  <a:srgbClr val="000000"/>
                </a:solidFill>
              </a:rPr>
              <a:t>seminiferous</a:t>
            </a:r>
          </a:p>
          <a:p>
            <a:pPr>
              <a:lnSpc>
                <a:spcPct val="85000"/>
              </a:lnSpc>
            </a:pPr>
            <a:r>
              <a:rPr lang="en-US" altLang="en-US" sz="1300" b="1">
                <a:solidFill>
                  <a:srgbClr val="000000"/>
                </a:solidFill>
              </a:rPr>
              <a:t>tubules</a:t>
            </a:r>
            <a:endParaRPr lang="en-US" altLang="en-US" sz="2400"/>
          </a:p>
        </p:txBody>
      </p:sp>
      <p:sp>
        <p:nvSpPr>
          <p:cNvPr id="76807" name="Rectangle 9">
            <a:extLst>
              <a:ext uri="{FF2B5EF4-FFF2-40B4-BE49-F238E27FC236}">
                <a16:creationId xmlns:a16="http://schemas.microsoft.com/office/drawing/2014/main" id="{74DEE153-4C85-6C46-A705-7FEE4312086A}"/>
              </a:ext>
            </a:extLst>
          </p:cNvPr>
          <p:cNvSpPr>
            <a:spLocks noChangeArrowheads="1"/>
          </p:cNvSpPr>
          <p:nvPr/>
        </p:nvSpPr>
        <p:spPr bwMode="auto">
          <a:xfrm>
            <a:off x="484188" y="3903663"/>
            <a:ext cx="10271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300" b="1">
                <a:solidFill>
                  <a:srgbClr val="000000"/>
                </a:solidFill>
              </a:rPr>
              <a:t>Vas deferens</a:t>
            </a:r>
            <a:endParaRPr lang="en-US" altLang="en-US" sz="2400"/>
          </a:p>
        </p:txBody>
      </p:sp>
      <p:sp>
        <p:nvSpPr>
          <p:cNvPr id="76808" name="Rectangle 10">
            <a:extLst>
              <a:ext uri="{FF2B5EF4-FFF2-40B4-BE49-F238E27FC236}">
                <a16:creationId xmlns:a16="http://schemas.microsoft.com/office/drawing/2014/main" id="{308E6669-91CA-0F44-8798-3998863E744C}"/>
              </a:ext>
            </a:extLst>
          </p:cNvPr>
          <p:cNvSpPr>
            <a:spLocks noChangeArrowheads="1"/>
          </p:cNvSpPr>
          <p:nvPr/>
        </p:nvSpPr>
        <p:spPr bwMode="auto">
          <a:xfrm>
            <a:off x="2093913" y="5842000"/>
            <a:ext cx="156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300" b="1">
                <a:solidFill>
                  <a:srgbClr val="000000"/>
                </a:solidFill>
              </a:rPr>
              <a:t>Cross-section of</a:t>
            </a:r>
          </a:p>
          <a:p>
            <a:pPr algn="ctr">
              <a:lnSpc>
                <a:spcPct val="85000"/>
              </a:lnSpc>
            </a:pPr>
            <a:r>
              <a:rPr lang="en-US" altLang="en-US" sz="1300" b="1">
                <a:solidFill>
                  <a:srgbClr val="000000"/>
                </a:solidFill>
              </a:rPr>
              <a:t>seminiferous tubule</a:t>
            </a:r>
            <a:endParaRPr lang="en-US" altLang="en-US" sz="2400"/>
          </a:p>
        </p:txBody>
      </p:sp>
      <p:sp>
        <p:nvSpPr>
          <p:cNvPr id="76809" name="Rectangle 11">
            <a:extLst>
              <a:ext uri="{FF2B5EF4-FFF2-40B4-BE49-F238E27FC236}">
                <a16:creationId xmlns:a16="http://schemas.microsoft.com/office/drawing/2014/main" id="{2A3B0361-7D0B-6247-A799-7DA87CBBBF04}"/>
              </a:ext>
            </a:extLst>
          </p:cNvPr>
          <p:cNvSpPr>
            <a:spLocks noChangeArrowheads="1"/>
          </p:cNvSpPr>
          <p:nvPr/>
        </p:nvSpPr>
        <p:spPr bwMode="auto">
          <a:xfrm>
            <a:off x="5567363" y="4806950"/>
            <a:ext cx="10191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300" b="1">
                <a:solidFill>
                  <a:srgbClr val="000000"/>
                </a:solidFill>
              </a:rPr>
              <a:t>spermatozoa</a:t>
            </a:r>
            <a:endParaRPr lang="en-US" altLang="en-US" sz="2400"/>
          </a:p>
        </p:txBody>
      </p:sp>
      <p:sp>
        <p:nvSpPr>
          <p:cNvPr id="76810" name="Rectangle 12">
            <a:extLst>
              <a:ext uri="{FF2B5EF4-FFF2-40B4-BE49-F238E27FC236}">
                <a16:creationId xmlns:a16="http://schemas.microsoft.com/office/drawing/2014/main" id="{21B19111-5E31-DD43-9CDB-82A84DA88C8D}"/>
              </a:ext>
            </a:extLst>
          </p:cNvPr>
          <p:cNvSpPr>
            <a:spLocks noChangeArrowheads="1"/>
          </p:cNvSpPr>
          <p:nvPr/>
        </p:nvSpPr>
        <p:spPr bwMode="auto">
          <a:xfrm>
            <a:off x="5732463" y="3930650"/>
            <a:ext cx="881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300" b="1">
                <a:solidFill>
                  <a:srgbClr val="000000"/>
                </a:solidFill>
              </a:rPr>
              <a:t>spermatids</a:t>
            </a:r>
          </a:p>
          <a:p>
            <a:pPr algn="ctr">
              <a:lnSpc>
                <a:spcPct val="85000"/>
              </a:lnSpc>
            </a:pPr>
            <a:r>
              <a:rPr lang="en-US" altLang="en-US" sz="1300" b="1">
                <a:solidFill>
                  <a:srgbClr val="000000"/>
                </a:solidFill>
              </a:rPr>
              <a:t>(haploid)</a:t>
            </a:r>
            <a:endParaRPr lang="en-US" altLang="en-US" sz="2400"/>
          </a:p>
        </p:txBody>
      </p:sp>
      <p:sp>
        <p:nvSpPr>
          <p:cNvPr id="76811" name="Rectangle 13">
            <a:extLst>
              <a:ext uri="{FF2B5EF4-FFF2-40B4-BE49-F238E27FC236}">
                <a16:creationId xmlns:a16="http://schemas.microsoft.com/office/drawing/2014/main" id="{3F629B33-AF8B-2D4A-80CA-27985D1A9667}"/>
              </a:ext>
            </a:extLst>
          </p:cNvPr>
          <p:cNvSpPr>
            <a:spLocks noChangeArrowheads="1"/>
          </p:cNvSpPr>
          <p:nvPr/>
        </p:nvSpPr>
        <p:spPr bwMode="auto">
          <a:xfrm>
            <a:off x="5576888" y="3251200"/>
            <a:ext cx="11652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300" b="1">
                <a:solidFill>
                  <a:srgbClr val="000000"/>
                </a:solidFill>
              </a:rPr>
              <a:t>secondary</a:t>
            </a:r>
          </a:p>
          <a:p>
            <a:pPr algn="ctr">
              <a:lnSpc>
                <a:spcPct val="85000"/>
              </a:lnSpc>
            </a:pPr>
            <a:r>
              <a:rPr lang="en-US" altLang="en-US" sz="1300" b="1">
                <a:solidFill>
                  <a:srgbClr val="000000"/>
                </a:solidFill>
              </a:rPr>
              <a:t>spermatocytes</a:t>
            </a:r>
          </a:p>
          <a:p>
            <a:pPr algn="ctr">
              <a:lnSpc>
                <a:spcPct val="85000"/>
              </a:lnSpc>
            </a:pPr>
            <a:r>
              <a:rPr lang="en-US" altLang="en-US" sz="1300" b="1">
                <a:solidFill>
                  <a:srgbClr val="000000"/>
                </a:solidFill>
              </a:rPr>
              <a:t>(haploid)</a:t>
            </a:r>
            <a:endParaRPr lang="en-US" altLang="en-US" sz="2400"/>
          </a:p>
        </p:txBody>
      </p:sp>
      <p:sp>
        <p:nvSpPr>
          <p:cNvPr id="76812" name="Rectangle 14">
            <a:extLst>
              <a:ext uri="{FF2B5EF4-FFF2-40B4-BE49-F238E27FC236}">
                <a16:creationId xmlns:a16="http://schemas.microsoft.com/office/drawing/2014/main" id="{93805DA1-BE16-E840-92DA-67ACE7498D93}"/>
              </a:ext>
            </a:extLst>
          </p:cNvPr>
          <p:cNvSpPr>
            <a:spLocks noChangeArrowheads="1"/>
          </p:cNvSpPr>
          <p:nvPr/>
        </p:nvSpPr>
        <p:spPr bwMode="auto">
          <a:xfrm>
            <a:off x="5994400" y="2579688"/>
            <a:ext cx="1073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300" b="1">
                <a:solidFill>
                  <a:srgbClr val="000000"/>
                </a:solidFill>
              </a:rPr>
              <a:t>primary</a:t>
            </a:r>
          </a:p>
          <a:p>
            <a:pPr algn="ctr">
              <a:lnSpc>
                <a:spcPct val="85000"/>
              </a:lnSpc>
            </a:pPr>
            <a:r>
              <a:rPr lang="en-US" altLang="en-US" sz="1300" b="1">
                <a:solidFill>
                  <a:srgbClr val="000000"/>
                </a:solidFill>
              </a:rPr>
              <a:t>spermatocyte</a:t>
            </a:r>
          </a:p>
          <a:p>
            <a:pPr algn="ctr">
              <a:lnSpc>
                <a:spcPct val="85000"/>
              </a:lnSpc>
            </a:pPr>
            <a:r>
              <a:rPr lang="en-US" altLang="en-US" sz="1300" b="1">
                <a:solidFill>
                  <a:srgbClr val="000000"/>
                </a:solidFill>
              </a:rPr>
              <a:t>(diploid)</a:t>
            </a:r>
            <a:endParaRPr lang="en-US" altLang="en-US" sz="2400"/>
          </a:p>
        </p:txBody>
      </p:sp>
      <p:sp>
        <p:nvSpPr>
          <p:cNvPr id="76813" name="Rectangle 15">
            <a:extLst>
              <a:ext uri="{FF2B5EF4-FFF2-40B4-BE49-F238E27FC236}">
                <a16:creationId xmlns:a16="http://schemas.microsoft.com/office/drawing/2014/main" id="{570B671D-0458-AE4D-AB05-DCB253DC14B6}"/>
              </a:ext>
            </a:extLst>
          </p:cNvPr>
          <p:cNvSpPr>
            <a:spLocks noChangeArrowheads="1"/>
          </p:cNvSpPr>
          <p:nvPr/>
        </p:nvSpPr>
        <p:spPr bwMode="auto">
          <a:xfrm>
            <a:off x="6199188" y="1555750"/>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300" b="1">
                <a:solidFill>
                  <a:srgbClr val="000000"/>
                </a:solidFill>
              </a:rPr>
              <a:t>germ cell </a:t>
            </a:r>
          </a:p>
          <a:p>
            <a:pPr algn="ctr">
              <a:lnSpc>
                <a:spcPct val="85000"/>
              </a:lnSpc>
            </a:pPr>
            <a:r>
              <a:rPr lang="en-US" altLang="en-US" sz="1300" b="1">
                <a:solidFill>
                  <a:srgbClr val="000000"/>
                </a:solidFill>
              </a:rPr>
              <a:t>(diploid)</a:t>
            </a:r>
            <a:endParaRPr lang="en-US" altLang="en-US" sz="2400"/>
          </a:p>
        </p:txBody>
      </p:sp>
      <p:sp>
        <p:nvSpPr>
          <p:cNvPr id="76814" name="AutoShape 17">
            <a:extLst>
              <a:ext uri="{FF2B5EF4-FFF2-40B4-BE49-F238E27FC236}">
                <a16:creationId xmlns:a16="http://schemas.microsoft.com/office/drawing/2014/main" id="{08773BC9-8111-8E4A-8F06-C46E680D7DE2}"/>
              </a:ext>
            </a:extLst>
          </p:cNvPr>
          <p:cNvSpPr>
            <a:spLocks noChangeArrowheads="1"/>
          </p:cNvSpPr>
          <p:nvPr/>
        </p:nvSpPr>
        <p:spPr bwMode="auto">
          <a:xfrm>
            <a:off x="8018463" y="3802063"/>
            <a:ext cx="936625" cy="19685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9144" rIns="4572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300" b="1">
                <a:solidFill>
                  <a:srgbClr val="000000"/>
                </a:solidFill>
              </a:rPr>
              <a:t>MEIOSIS II</a:t>
            </a:r>
            <a:endParaRPr lang="en-US" altLang="en-US" sz="2400"/>
          </a:p>
        </p:txBody>
      </p:sp>
      <p:sp>
        <p:nvSpPr>
          <p:cNvPr id="76815" name="AutoShape 18">
            <a:extLst>
              <a:ext uri="{FF2B5EF4-FFF2-40B4-BE49-F238E27FC236}">
                <a16:creationId xmlns:a16="http://schemas.microsoft.com/office/drawing/2014/main" id="{EEC149B5-B584-2047-8042-B787105DDF22}"/>
              </a:ext>
            </a:extLst>
          </p:cNvPr>
          <p:cNvSpPr>
            <a:spLocks noChangeArrowheads="1"/>
          </p:cNvSpPr>
          <p:nvPr/>
        </p:nvSpPr>
        <p:spPr bwMode="auto">
          <a:xfrm>
            <a:off x="7754938" y="2970213"/>
            <a:ext cx="890587" cy="19685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9144" rIns="4572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300" b="1">
                <a:solidFill>
                  <a:srgbClr val="000000"/>
                </a:solidFill>
              </a:rPr>
              <a:t>MEIOSIS I</a:t>
            </a:r>
            <a:endParaRPr lang="en-US" altLang="en-US" sz="2400"/>
          </a:p>
        </p:txBody>
      </p:sp>
      <p:sp>
        <p:nvSpPr>
          <p:cNvPr id="76816" name="Line 19">
            <a:extLst>
              <a:ext uri="{FF2B5EF4-FFF2-40B4-BE49-F238E27FC236}">
                <a16:creationId xmlns:a16="http://schemas.microsoft.com/office/drawing/2014/main" id="{E3ADEBC6-975B-9F41-9DBD-97A6CBD908AC}"/>
              </a:ext>
            </a:extLst>
          </p:cNvPr>
          <p:cNvSpPr>
            <a:spLocks noChangeShapeType="1"/>
          </p:cNvSpPr>
          <p:nvPr/>
        </p:nvSpPr>
        <p:spPr bwMode="auto">
          <a:xfrm flipH="1" flipV="1">
            <a:off x="781050" y="1587500"/>
            <a:ext cx="395288" cy="80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7" name="Line 20">
            <a:extLst>
              <a:ext uri="{FF2B5EF4-FFF2-40B4-BE49-F238E27FC236}">
                <a16:creationId xmlns:a16="http://schemas.microsoft.com/office/drawing/2014/main" id="{BDEC98C5-3608-4A41-896E-1414DED004A0}"/>
              </a:ext>
            </a:extLst>
          </p:cNvPr>
          <p:cNvSpPr>
            <a:spLocks noChangeShapeType="1"/>
          </p:cNvSpPr>
          <p:nvPr/>
        </p:nvSpPr>
        <p:spPr bwMode="auto">
          <a:xfrm flipH="1">
            <a:off x="2047875" y="2051050"/>
            <a:ext cx="434975" cy="1857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8" name="Line 21">
            <a:extLst>
              <a:ext uri="{FF2B5EF4-FFF2-40B4-BE49-F238E27FC236}">
                <a16:creationId xmlns:a16="http://schemas.microsoft.com/office/drawing/2014/main" id="{C0F0F9B2-B767-5B45-A55C-E692B29B4C48}"/>
              </a:ext>
            </a:extLst>
          </p:cNvPr>
          <p:cNvSpPr>
            <a:spLocks noChangeShapeType="1"/>
          </p:cNvSpPr>
          <p:nvPr/>
        </p:nvSpPr>
        <p:spPr bwMode="auto">
          <a:xfrm flipH="1">
            <a:off x="1757363" y="1589088"/>
            <a:ext cx="303212" cy="265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9" name="Line 22">
            <a:extLst>
              <a:ext uri="{FF2B5EF4-FFF2-40B4-BE49-F238E27FC236}">
                <a16:creationId xmlns:a16="http://schemas.microsoft.com/office/drawing/2014/main" id="{E94900DE-E98B-D74C-BEDA-65345FA3AA77}"/>
              </a:ext>
            </a:extLst>
          </p:cNvPr>
          <p:cNvSpPr>
            <a:spLocks noChangeShapeType="1"/>
          </p:cNvSpPr>
          <p:nvPr/>
        </p:nvSpPr>
        <p:spPr bwMode="auto">
          <a:xfrm flipH="1" flipV="1">
            <a:off x="768350" y="3489325"/>
            <a:ext cx="104775" cy="3698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0" name="Line 24">
            <a:extLst>
              <a:ext uri="{FF2B5EF4-FFF2-40B4-BE49-F238E27FC236}">
                <a16:creationId xmlns:a16="http://schemas.microsoft.com/office/drawing/2014/main" id="{C3A18930-44A7-D847-A0CE-2F24ADD87FF9}"/>
              </a:ext>
            </a:extLst>
          </p:cNvPr>
          <p:cNvSpPr>
            <a:spLocks noChangeShapeType="1"/>
          </p:cNvSpPr>
          <p:nvPr/>
        </p:nvSpPr>
        <p:spPr bwMode="auto">
          <a:xfrm>
            <a:off x="6956425" y="1814513"/>
            <a:ext cx="209550" cy="25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1" name="Line 25">
            <a:extLst>
              <a:ext uri="{FF2B5EF4-FFF2-40B4-BE49-F238E27FC236}">
                <a16:creationId xmlns:a16="http://schemas.microsoft.com/office/drawing/2014/main" id="{8652B4F5-3124-8746-81D3-25D174E7EBA2}"/>
              </a:ext>
            </a:extLst>
          </p:cNvPr>
          <p:cNvSpPr>
            <a:spLocks noChangeShapeType="1"/>
          </p:cNvSpPr>
          <p:nvPr/>
        </p:nvSpPr>
        <p:spPr bwMode="auto">
          <a:xfrm flipH="1">
            <a:off x="5980113" y="1814513"/>
            <a:ext cx="223837" cy="1174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2" name="Line 26">
            <a:extLst>
              <a:ext uri="{FF2B5EF4-FFF2-40B4-BE49-F238E27FC236}">
                <a16:creationId xmlns:a16="http://schemas.microsoft.com/office/drawing/2014/main" id="{33FF6D39-BBDC-5847-A001-2EBE61A7339D}"/>
              </a:ext>
            </a:extLst>
          </p:cNvPr>
          <p:cNvSpPr>
            <a:spLocks noChangeShapeType="1"/>
          </p:cNvSpPr>
          <p:nvPr/>
        </p:nvSpPr>
        <p:spPr bwMode="auto">
          <a:xfrm flipH="1">
            <a:off x="5953125" y="2632075"/>
            <a:ext cx="236538"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3" name="Line 27">
            <a:extLst>
              <a:ext uri="{FF2B5EF4-FFF2-40B4-BE49-F238E27FC236}">
                <a16:creationId xmlns:a16="http://schemas.microsoft.com/office/drawing/2014/main" id="{5231801A-74A2-414D-A276-551A7CFBB777}"/>
              </a:ext>
            </a:extLst>
          </p:cNvPr>
          <p:cNvSpPr>
            <a:spLocks noChangeShapeType="1"/>
          </p:cNvSpPr>
          <p:nvPr/>
        </p:nvSpPr>
        <p:spPr bwMode="auto">
          <a:xfrm>
            <a:off x="6850063" y="2644775"/>
            <a:ext cx="315912"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4" name="Line 28">
            <a:extLst>
              <a:ext uri="{FF2B5EF4-FFF2-40B4-BE49-F238E27FC236}">
                <a16:creationId xmlns:a16="http://schemas.microsoft.com/office/drawing/2014/main" id="{1D2B4ADD-9834-C44A-BE4D-CB5B89A75889}"/>
              </a:ext>
            </a:extLst>
          </p:cNvPr>
          <p:cNvSpPr>
            <a:spLocks noChangeShapeType="1"/>
          </p:cNvSpPr>
          <p:nvPr/>
        </p:nvSpPr>
        <p:spPr bwMode="auto">
          <a:xfrm flipH="1" flipV="1">
            <a:off x="5675313" y="3213100"/>
            <a:ext cx="66675" cy="777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5" name="Line 29">
            <a:extLst>
              <a:ext uri="{FF2B5EF4-FFF2-40B4-BE49-F238E27FC236}">
                <a16:creationId xmlns:a16="http://schemas.microsoft.com/office/drawing/2014/main" id="{88B85A8A-7B13-C346-B17D-CDD62DD2657D}"/>
              </a:ext>
            </a:extLst>
          </p:cNvPr>
          <p:cNvSpPr>
            <a:spLocks noChangeShapeType="1"/>
          </p:cNvSpPr>
          <p:nvPr/>
        </p:nvSpPr>
        <p:spPr bwMode="auto">
          <a:xfrm>
            <a:off x="6599238" y="3317875"/>
            <a:ext cx="211137" cy="1317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6" name="Line 30">
            <a:extLst>
              <a:ext uri="{FF2B5EF4-FFF2-40B4-BE49-F238E27FC236}">
                <a16:creationId xmlns:a16="http://schemas.microsoft.com/office/drawing/2014/main" id="{2FA73667-495B-9A46-9530-E3371EC22E1B}"/>
              </a:ext>
            </a:extLst>
          </p:cNvPr>
          <p:cNvSpPr>
            <a:spLocks noChangeShapeType="1"/>
          </p:cNvSpPr>
          <p:nvPr/>
        </p:nvSpPr>
        <p:spPr bwMode="auto">
          <a:xfrm flipH="1" flipV="1">
            <a:off x="5438775" y="3516313"/>
            <a:ext cx="330200" cy="4349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7" name="Line 31">
            <a:extLst>
              <a:ext uri="{FF2B5EF4-FFF2-40B4-BE49-F238E27FC236}">
                <a16:creationId xmlns:a16="http://schemas.microsoft.com/office/drawing/2014/main" id="{EF0D1931-7DDB-4643-B571-9F219D7E280E}"/>
              </a:ext>
            </a:extLst>
          </p:cNvPr>
          <p:cNvSpPr>
            <a:spLocks noChangeShapeType="1"/>
          </p:cNvSpPr>
          <p:nvPr/>
        </p:nvSpPr>
        <p:spPr bwMode="auto">
          <a:xfrm>
            <a:off x="6559550" y="4175125"/>
            <a:ext cx="79375" cy="523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8" name="Line 32">
            <a:extLst>
              <a:ext uri="{FF2B5EF4-FFF2-40B4-BE49-F238E27FC236}">
                <a16:creationId xmlns:a16="http://schemas.microsoft.com/office/drawing/2014/main" id="{D5FC7ACC-7AEA-9243-851D-0758A7C15810}"/>
              </a:ext>
            </a:extLst>
          </p:cNvPr>
          <p:cNvSpPr>
            <a:spLocks noChangeShapeType="1"/>
          </p:cNvSpPr>
          <p:nvPr/>
        </p:nvSpPr>
        <p:spPr bwMode="auto">
          <a:xfrm flipH="1" flipV="1">
            <a:off x="5267325" y="4808538"/>
            <a:ext cx="239713" cy="714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9" name="Line 33">
            <a:extLst>
              <a:ext uri="{FF2B5EF4-FFF2-40B4-BE49-F238E27FC236}">
                <a16:creationId xmlns:a16="http://schemas.microsoft.com/office/drawing/2014/main" id="{67B6EA12-118B-C348-A179-FA18F7636964}"/>
              </a:ext>
            </a:extLst>
          </p:cNvPr>
          <p:cNvSpPr>
            <a:spLocks noChangeShapeType="1"/>
          </p:cNvSpPr>
          <p:nvPr/>
        </p:nvSpPr>
        <p:spPr bwMode="auto">
          <a:xfrm>
            <a:off x="6507163" y="4949825"/>
            <a:ext cx="131762" cy="241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0" name="Freeform 34">
            <a:extLst>
              <a:ext uri="{FF2B5EF4-FFF2-40B4-BE49-F238E27FC236}">
                <a16:creationId xmlns:a16="http://schemas.microsoft.com/office/drawing/2014/main" id="{BBB2F48B-ECD9-594C-B8C2-669C64542534}"/>
              </a:ext>
            </a:extLst>
          </p:cNvPr>
          <p:cNvSpPr>
            <a:spLocks/>
          </p:cNvSpPr>
          <p:nvPr/>
        </p:nvSpPr>
        <p:spPr bwMode="auto">
          <a:xfrm>
            <a:off x="7654925" y="2868613"/>
            <a:ext cx="66675" cy="357187"/>
          </a:xfrm>
          <a:custGeom>
            <a:avLst/>
            <a:gdLst>
              <a:gd name="T0" fmla="*/ 0 w 42"/>
              <a:gd name="T1" fmla="*/ 357187 h 225"/>
              <a:gd name="T2" fmla="*/ 26988 w 42"/>
              <a:gd name="T3" fmla="*/ 344487 h 225"/>
              <a:gd name="T4" fmla="*/ 39688 w 42"/>
              <a:gd name="T5" fmla="*/ 317500 h 225"/>
              <a:gd name="T6" fmla="*/ 39688 w 42"/>
              <a:gd name="T7" fmla="*/ 211137 h 225"/>
              <a:gd name="T8" fmla="*/ 39688 w 42"/>
              <a:gd name="T9" fmla="*/ 198437 h 225"/>
              <a:gd name="T10" fmla="*/ 52388 w 42"/>
              <a:gd name="T11" fmla="*/ 185737 h 225"/>
              <a:gd name="T12" fmla="*/ 66675 w 42"/>
              <a:gd name="T13" fmla="*/ 185737 h 225"/>
              <a:gd name="T14" fmla="*/ 66675 w 42"/>
              <a:gd name="T15" fmla="*/ 171450 h 225"/>
              <a:gd name="T16" fmla="*/ 52388 w 42"/>
              <a:gd name="T17" fmla="*/ 171450 h 225"/>
              <a:gd name="T18" fmla="*/ 39688 w 42"/>
              <a:gd name="T19" fmla="*/ 158750 h 225"/>
              <a:gd name="T20" fmla="*/ 39688 w 42"/>
              <a:gd name="T21" fmla="*/ 146050 h 225"/>
              <a:gd name="T22" fmla="*/ 39688 w 42"/>
              <a:gd name="T23" fmla="*/ 53975 h 225"/>
              <a:gd name="T24" fmla="*/ 26988 w 42"/>
              <a:gd name="T25" fmla="*/ 14287 h 225"/>
              <a:gd name="T26" fmla="*/ 0 w 42"/>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225"/>
              <a:gd name="T44" fmla="*/ 42 w 42"/>
              <a:gd name="T45" fmla="*/ 225 h 2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225">
                <a:moveTo>
                  <a:pt x="0" y="225"/>
                </a:moveTo>
                <a:lnTo>
                  <a:pt x="17" y="217"/>
                </a:lnTo>
                <a:lnTo>
                  <a:pt x="25" y="200"/>
                </a:lnTo>
                <a:lnTo>
                  <a:pt x="25" y="133"/>
                </a:lnTo>
                <a:lnTo>
                  <a:pt x="25" y="125"/>
                </a:lnTo>
                <a:lnTo>
                  <a:pt x="33" y="117"/>
                </a:lnTo>
                <a:lnTo>
                  <a:pt x="42" y="117"/>
                </a:lnTo>
                <a:lnTo>
                  <a:pt x="42" y="108"/>
                </a:lnTo>
                <a:lnTo>
                  <a:pt x="33" y="108"/>
                </a:lnTo>
                <a:lnTo>
                  <a:pt x="25" y="100"/>
                </a:lnTo>
                <a:lnTo>
                  <a:pt x="25" y="92"/>
                </a:lnTo>
                <a:lnTo>
                  <a:pt x="25" y="34"/>
                </a:lnTo>
                <a:lnTo>
                  <a:pt x="17" y="9"/>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6831" name="Freeform 35">
            <a:extLst>
              <a:ext uri="{FF2B5EF4-FFF2-40B4-BE49-F238E27FC236}">
                <a16:creationId xmlns:a16="http://schemas.microsoft.com/office/drawing/2014/main" id="{283DCA7A-A500-3D44-9431-EAE8954AF9B4}"/>
              </a:ext>
            </a:extLst>
          </p:cNvPr>
          <p:cNvSpPr>
            <a:spLocks/>
          </p:cNvSpPr>
          <p:nvPr/>
        </p:nvSpPr>
        <p:spPr bwMode="auto">
          <a:xfrm>
            <a:off x="7893050" y="3633788"/>
            <a:ext cx="77788" cy="436562"/>
          </a:xfrm>
          <a:custGeom>
            <a:avLst/>
            <a:gdLst>
              <a:gd name="T0" fmla="*/ 0 w 49"/>
              <a:gd name="T1" fmla="*/ 436562 h 275"/>
              <a:gd name="T2" fmla="*/ 38100 w 49"/>
              <a:gd name="T3" fmla="*/ 436562 h 275"/>
              <a:gd name="T4" fmla="*/ 38100 w 49"/>
              <a:gd name="T5" fmla="*/ 396875 h 275"/>
              <a:gd name="T6" fmla="*/ 38100 w 49"/>
              <a:gd name="T7" fmla="*/ 265112 h 275"/>
              <a:gd name="T8" fmla="*/ 52388 w 49"/>
              <a:gd name="T9" fmla="*/ 238125 h 275"/>
              <a:gd name="T10" fmla="*/ 65088 w 49"/>
              <a:gd name="T11" fmla="*/ 238125 h 275"/>
              <a:gd name="T12" fmla="*/ 77788 w 49"/>
              <a:gd name="T13" fmla="*/ 225425 h 275"/>
              <a:gd name="T14" fmla="*/ 65088 w 49"/>
              <a:gd name="T15" fmla="*/ 211137 h 275"/>
              <a:gd name="T16" fmla="*/ 52388 w 49"/>
              <a:gd name="T17" fmla="*/ 198437 h 275"/>
              <a:gd name="T18" fmla="*/ 38100 w 49"/>
              <a:gd name="T19" fmla="*/ 185737 h 275"/>
              <a:gd name="T20" fmla="*/ 38100 w 49"/>
              <a:gd name="T21" fmla="*/ 53975 h 275"/>
              <a:gd name="T22" fmla="*/ 38100 w 49"/>
              <a:gd name="T23" fmla="*/ 14287 h 275"/>
              <a:gd name="T24" fmla="*/ 0 w 49"/>
              <a:gd name="T25" fmla="*/ 0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275"/>
              <a:gd name="T41" fmla="*/ 49 w 49"/>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275">
                <a:moveTo>
                  <a:pt x="0" y="275"/>
                </a:moveTo>
                <a:lnTo>
                  <a:pt x="24" y="275"/>
                </a:lnTo>
                <a:lnTo>
                  <a:pt x="24" y="250"/>
                </a:lnTo>
                <a:lnTo>
                  <a:pt x="24" y="167"/>
                </a:lnTo>
                <a:lnTo>
                  <a:pt x="33" y="150"/>
                </a:lnTo>
                <a:lnTo>
                  <a:pt x="41" y="150"/>
                </a:lnTo>
                <a:lnTo>
                  <a:pt x="49" y="142"/>
                </a:lnTo>
                <a:lnTo>
                  <a:pt x="41" y="133"/>
                </a:lnTo>
                <a:lnTo>
                  <a:pt x="33" y="125"/>
                </a:lnTo>
                <a:lnTo>
                  <a:pt x="24" y="117"/>
                </a:lnTo>
                <a:lnTo>
                  <a:pt x="24" y="34"/>
                </a:lnTo>
                <a:lnTo>
                  <a:pt x="24" y="9"/>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19206" name="AutoShape 38" descr="Rectangle: Click to edit Master text styles&#10;Second level&#10;Third level&#10;Fourth level&#10;Fifth level">
            <a:extLst>
              <a:ext uri="{FF2B5EF4-FFF2-40B4-BE49-F238E27FC236}">
                <a16:creationId xmlns:a16="http://schemas.microsoft.com/office/drawing/2014/main" id="{4E58D40E-0B94-EF43-86CC-B66BDEB2EA68}"/>
              </a:ext>
            </a:extLst>
          </p:cNvPr>
          <p:cNvSpPr>
            <a:spLocks noGrp="1" noChangeArrowheads="1"/>
          </p:cNvSpPr>
          <p:nvPr>
            <p:ph type="body" idx="1"/>
          </p:nvPr>
        </p:nvSpPr>
        <p:spPr>
          <a:xfrm>
            <a:off x="92075" y="5062538"/>
            <a:ext cx="5256213" cy="1712912"/>
          </a:xfrm>
          <a:prstGeom prst="roundRect">
            <a:avLst>
              <a:gd name="adj" fmla="val 16667"/>
            </a:avLst>
          </a:prstGeom>
          <a:solidFill>
            <a:srgbClr val="FFCC18"/>
          </a:solidFill>
        </p:spPr>
        <p:txBody>
          <a:bodyPr lIns="0" rIns="0"/>
          <a:lstStyle/>
          <a:p>
            <a:pPr marL="285750" indent="-285750" eaLnBrk="1" hangingPunct="1">
              <a:lnSpc>
                <a:spcPct val="90000"/>
              </a:lnSpc>
            </a:pPr>
            <a:r>
              <a:rPr lang="en-US" altLang="en-US" sz="2600" dirty="0"/>
              <a:t>Spermatogenesis</a:t>
            </a:r>
          </a:p>
          <a:p>
            <a:pPr marL="682625" lvl="1" indent="-282575" eaLnBrk="1" hangingPunct="1">
              <a:lnSpc>
                <a:spcPct val="90000"/>
              </a:lnSpc>
            </a:pPr>
            <a:r>
              <a:rPr lang="en-US" altLang="en-US" sz="2400" dirty="0">
                <a:ea typeface="ＭＳ Ｐゴシック" panose="020B0600070205080204" pitchFamily="34" charset="-128"/>
              </a:rPr>
              <a:t>continuous &amp; prolific process</a:t>
            </a:r>
          </a:p>
          <a:p>
            <a:pPr marL="682625" lvl="1" indent="-282575" eaLnBrk="1" hangingPunct="1">
              <a:lnSpc>
                <a:spcPct val="90000"/>
              </a:lnSpc>
            </a:pPr>
            <a:r>
              <a:rPr lang="en-US" altLang="en-US" sz="2400" dirty="0">
                <a:ea typeface="ＭＳ Ｐゴシック" panose="020B0600070205080204" pitchFamily="34" charset="-128"/>
              </a:rPr>
              <a:t>each ejaculation =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100-600 million sperm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9206">
                                            <p:bg/>
                                          </p:spTgt>
                                        </p:tgtEl>
                                        <p:attrNameLst>
                                          <p:attrName>style.visibility</p:attrName>
                                        </p:attrNameLst>
                                      </p:cBhvr>
                                      <p:to>
                                        <p:strVal val="visible"/>
                                      </p:to>
                                    </p:set>
                                    <p:anim calcmode="lin" valueType="num">
                                      <p:cBhvr additive="base">
                                        <p:cTn id="7" dur="500" fill="hold"/>
                                        <p:tgtEl>
                                          <p:spTgt spid="51920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19206">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519206">
                                            <p:txEl>
                                              <p:pRg st="0" end="0"/>
                                            </p:txEl>
                                          </p:spTgt>
                                        </p:tgtEl>
                                        <p:attrNameLst>
                                          <p:attrName>style.visibility</p:attrName>
                                        </p:attrNameLst>
                                      </p:cBhvr>
                                      <p:to>
                                        <p:strVal val="visible"/>
                                      </p:to>
                                    </p:set>
                                    <p:anim calcmode="lin" valueType="num">
                                      <p:cBhvr additive="base">
                                        <p:cTn id="11" dur="500" fill="hold"/>
                                        <p:tgtEl>
                                          <p:spTgt spid="51920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92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19206">
                                            <p:txEl>
                                              <p:pRg st="1" end="1"/>
                                            </p:txEl>
                                          </p:spTgt>
                                        </p:tgtEl>
                                        <p:attrNameLst>
                                          <p:attrName>style.visibility</p:attrName>
                                        </p:attrNameLst>
                                      </p:cBhvr>
                                      <p:to>
                                        <p:strVal val="visible"/>
                                      </p:to>
                                    </p:set>
                                    <p:anim calcmode="lin" valueType="num">
                                      <p:cBhvr additive="base">
                                        <p:cTn id="17" dur="500" fill="hold"/>
                                        <p:tgtEl>
                                          <p:spTgt spid="51920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92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19206">
                                            <p:txEl>
                                              <p:pRg st="2" end="2"/>
                                            </p:txEl>
                                          </p:spTgt>
                                        </p:tgtEl>
                                        <p:attrNameLst>
                                          <p:attrName>style.visibility</p:attrName>
                                        </p:attrNameLst>
                                      </p:cBhvr>
                                      <p:to>
                                        <p:strVal val="visible"/>
                                      </p:to>
                                    </p:set>
                                    <p:anim calcmode="lin" valueType="num">
                                      <p:cBhvr additive="base">
                                        <p:cTn id="23" dur="500" fill="hold"/>
                                        <p:tgtEl>
                                          <p:spTgt spid="519206">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92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206"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6">
            <a:extLst>
              <a:ext uri="{FF2B5EF4-FFF2-40B4-BE49-F238E27FC236}">
                <a16:creationId xmlns:a16="http://schemas.microsoft.com/office/drawing/2014/main" id="{64A83F71-45F1-DF41-B0A3-8A89956C193E}"/>
              </a:ext>
            </a:extLst>
          </p:cNvPr>
          <p:cNvSpPr>
            <a:spLocks noChangeArrowheads="1"/>
          </p:cNvSpPr>
          <p:nvPr/>
        </p:nvSpPr>
        <p:spPr bwMode="auto">
          <a:xfrm>
            <a:off x="277813" y="6326188"/>
            <a:ext cx="1238250"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77827" name="Picture 1027" descr="46-13a-Oogenesis-L">
            <a:extLst>
              <a:ext uri="{FF2B5EF4-FFF2-40B4-BE49-F238E27FC236}">
                <a16:creationId xmlns:a16="http://schemas.microsoft.com/office/drawing/2014/main" id="{73880147-F07D-2E42-AAC5-5D14557431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1694" b="9599"/>
          <a:stretch>
            <a:fillRect/>
          </a:stretch>
        </p:blipFill>
        <p:spPr bwMode="auto">
          <a:xfrm>
            <a:off x="4440238" y="712788"/>
            <a:ext cx="4662487" cy="60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1026">
            <a:extLst>
              <a:ext uri="{FF2B5EF4-FFF2-40B4-BE49-F238E27FC236}">
                <a16:creationId xmlns:a16="http://schemas.microsoft.com/office/drawing/2014/main" id="{E7B333EC-6C37-894A-AF2B-8400F7857659}"/>
              </a:ext>
            </a:extLst>
          </p:cNvPr>
          <p:cNvSpPr>
            <a:spLocks noGrp="1" noChangeArrowheads="1"/>
          </p:cNvSpPr>
          <p:nvPr>
            <p:ph type="title"/>
          </p:nvPr>
        </p:nvSpPr>
        <p:spPr/>
        <p:txBody>
          <a:bodyPr/>
          <a:lstStyle/>
          <a:p>
            <a:pPr eaLnBrk="1" hangingPunct="1"/>
            <a:r>
              <a:rPr lang="en-US" altLang="en-US"/>
              <a:t>Egg production</a:t>
            </a:r>
          </a:p>
        </p:txBody>
      </p:sp>
      <p:grpSp>
        <p:nvGrpSpPr>
          <p:cNvPr id="2" name="Group 1040">
            <a:extLst>
              <a:ext uri="{FF2B5EF4-FFF2-40B4-BE49-F238E27FC236}">
                <a16:creationId xmlns:a16="http://schemas.microsoft.com/office/drawing/2014/main" id="{B17AD6F8-30D0-864C-94C0-8EB226175CAA}"/>
              </a:ext>
            </a:extLst>
          </p:cNvPr>
          <p:cNvGrpSpPr>
            <a:grpSpLocks/>
          </p:cNvGrpSpPr>
          <p:nvPr/>
        </p:nvGrpSpPr>
        <p:grpSpPr bwMode="auto">
          <a:xfrm>
            <a:off x="944563" y="4519613"/>
            <a:ext cx="3546475" cy="635000"/>
            <a:chOff x="595" y="2847"/>
            <a:chExt cx="2234" cy="400"/>
          </a:xfrm>
        </p:grpSpPr>
        <p:sp>
          <p:nvSpPr>
            <p:cNvPr id="77840" name="Line 1029">
              <a:extLst>
                <a:ext uri="{FF2B5EF4-FFF2-40B4-BE49-F238E27FC236}">
                  <a16:creationId xmlns:a16="http://schemas.microsoft.com/office/drawing/2014/main" id="{A810CC75-03E6-5F48-8965-422E69F620A3}"/>
                </a:ext>
              </a:extLst>
            </p:cNvPr>
            <p:cNvSpPr>
              <a:spLocks noChangeShapeType="1"/>
            </p:cNvSpPr>
            <p:nvPr/>
          </p:nvSpPr>
          <p:spPr bwMode="auto">
            <a:xfrm>
              <a:off x="1896" y="2983"/>
              <a:ext cx="933" cy="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841" name="AutoShape 1028">
              <a:extLst>
                <a:ext uri="{FF2B5EF4-FFF2-40B4-BE49-F238E27FC236}">
                  <a16:creationId xmlns:a16="http://schemas.microsoft.com/office/drawing/2014/main" id="{88B30FC7-2638-5C47-8245-8F288AE6717C}"/>
                </a:ext>
              </a:extLst>
            </p:cNvPr>
            <p:cNvSpPr>
              <a:spLocks noChangeArrowheads="1"/>
            </p:cNvSpPr>
            <p:nvPr/>
          </p:nvSpPr>
          <p:spPr bwMode="auto">
            <a:xfrm>
              <a:off x="595" y="2847"/>
              <a:ext cx="1890" cy="4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2pPr>
              <a:lvl3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3pPr>
              <a:lvl4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4pPr>
              <a:lvl5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000" b="1">
                  <a:solidFill>
                    <a:srgbClr val="0F116A"/>
                  </a:solidFill>
                </a:rPr>
                <a:t>Meiosis 1 completed</a:t>
              </a:r>
            </a:p>
            <a:p>
              <a:pPr>
                <a:lnSpc>
                  <a:spcPct val="80000"/>
                </a:lnSpc>
              </a:pPr>
              <a:r>
                <a:rPr lang="en-US" altLang="en-US" sz="2000" b="1">
                  <a:solidFill>
                    <a:srgbClr val="0F116A"/>
                  </a:solidFill>
                </a:rPr>
                <a:t>during egg maturation</a:t>
              </a:r>
            </a:p>
          </p:txBody>
        </p:sp>
      </p:grpSp>
      <p:grpSp>
        <p:nvGrpSpPr>
          <p:cNvPr id="3" name="Group 1041">
            <a:extLst>
              <a:ext uri="{FF2B5EF4-FFF2-40B4-BE49-F238E27FC236}">
                <a16:creationId xmlns:a16="http://schemas.microsoft.com/office/drawing/2014/main" id="{5663E553-C29D-7F49-BD40-8150444D7479}"/>
              </a:ext>
            </a:extLst>
          </p:cNvPr>
          <p:cNvGrpSpPr>
            <a:grpSpLocks/>
          </p:cNvGrpSpPr>
          <p:nvPr/>
        </p:nvGrpSpPr>
        <p:grpSpPr bwMode="auto">
          <a:xfrm>
            <a:off x="739775" y="6119813"/>
            <a:ext cx="3751263" cy="635000"/>
            <a:chOff x="466" y="3855"/>
            <a:chExt cx="2363" cy="400"/>
          </a:xfrm>
        </p:grpSpPr>
        <p:sp>
          <p:nvSpPr>
            <p:cNvPr id="77838" name="Line 1031">
              <a:extLst>
                <a:ext uri="{FF2B5EF4-FFF2-40B4-BE49-F238E27FC236}">
                  <a16:creationId xmlns:a16="http://schemas.microsoft.com/office/drawing/2014/main" id="{87FE3090-AFAA-8B4E-8C71-C64815FAD96F}"/>
                </a:ext>
              </a:extLst>
            </p:cNvPr>
            <p:cNvSpPr>
              <a:spLocks noChangeShapeType="1"/>
            </p:cNvSpPr>
            <p:nvPr/>
          </p:nvSpPr>
          <p:spPr bwMode="auto">
            <a:xfrm>
              <a:off x="1896" y="4001"/>
              <a:ext cx="933" cy="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839" name="AutoShape 1030">
              <a:extLst>
                <a:ext uri="{FF2B5EF4-FFF2-40B4-BE49-F238E27FC236}">
                  <a16:creationId xmlns:a16="http://schemas.microsoft.com/office/drawing/2014/main" id="{3E8DB8FA-96A3-F344-8CC0-A3566075991A}"/>
                </a:ext>
              </a:extLst>
            </p:cNvPr>
            <p:cNvSpPr>
              <a:spLocks noChangeArrowheads="1"/>
            </p:cNvSpPr>
            <p:nvPr/>
          </p:nvSpPr>
          <p:spPr bwMode="auto">
            <a:xfrm>
              <a:off x="466" y="3855"/>
              <a:ext cx="2019" cy="4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2pPr>
              <a:lvl3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3pPr>
              <a:lvl4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4pPr>
              <a:lvl5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000" b="1">
                  <a:solidFill>
                    <a:srgbClr val="0F116A"/>
                  </a:solidFill>
                </a:rPr>
                <a:t>Meiosis 2 completed</a:t>
              </a:r>
            </a:p>
            <a:p>
              <a:pPr>
                <a:lnSpc>
                  <a:spcPct val="80000"/>
                </a:lnSpc>
              </a:pPr>
              <a:r>
                <a:rPr lang="en-US" altLang="en-US" sz="2000" b="1">
                  <a:solidFill>
                    <a:srgbClr val="0F116A"/>
                  </a:solidFill>
                </a:rPr>
                <a:t>triggered by fertilization</a:t>
              </a:r>
            </a:p>
          </p:txBody>
        </p:sp>
      </p:grpSp>
      <p:sp>
        <p:nvSpPr>
          <p:cNvPr id="77831" name="Rectangle 1032">
            <a:extLst>
              <a:ext uri="{FF2B5EF4-FFF2-40B4-BE49-F238E27FC236}">
                <a16:creationId xmlns:a16="http://schemas.microsoft.com/office/drawing/2014/main" id="{D553919A-A543-1046-8ED6-A64E60D9A4FF}"/>
              </a:ext>
            </a:extLst>
          </p:cNvPr>
          <p:cNvSpPr>
            <a:spLocks noChangeArrowheads="1"/>
          </p:cNvSpPr>
          <p:nvPr/>
        </p:nvSpPr>
        <p:spPr bwMode="auto">
          <a:xfrm>
            <a:off x="4462463" y="5029200"/>
            <a:ext cx="13287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2pPr>
            <a:lvl3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3pPr>
            <a:lvl4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4pPr>
            <a:lvl5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9pPr>
          </a:lstStyle>
          <a:p>
            <a:pPr algn="r">
              <a:lnSpc>
                <a:spcPct val="80000"/>
              </a:lnSpc>
            </a:pPr>
            <a:r>
              <a:rPr lang="en-US" altLang="en-US" sz="1800" b="1">
                <a:solidFill>
                  <a:srgbClr val="0F116A"/>
                </a:solidFill>
              </a:rPr>
              <a:t>ovulation</a:t>
            </a:r>
          </a:p>
        </p:txBody>
      </p:sp>
      <p:sp>
        <p:nvSpPr>
          <p:cNvPr id="77832" name="Line 1033">
            <a:extLst>
              <a:ext uri="{FF2B5EF4-FFF2-40B4-BE49-F238E27FC236}">
                <a16:creationId xmlns:a16="http://schemas.microsoft.com/office/drawing/2014/main" id="{64ECD3FD-1468-9048-88DA-E74B9B1D29B2}"/>
              </a:ext>
            </a:extLst>
          </p:cNvPr>
          <p:cNvSpPr>
            <a:spLocks noChangeShapeType="1"/>
          </p:cNvSpPr>
          <p:nvPr/>
        </p:nvSpPr>
        <p:spPr bwMode="auto">
          <a:xfrm>
            <a:off x="4800600" y="5334000"/>
            <a:ext cx="1176338" cy="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5082" name="Rectangle 1034" descr="Rectangle: Click to edit Master text styles&#10;Second level&#10;Third level&#10;Fourth level&#10;Fifth level">
            <a:extLst>
              <a:ext uri="{FF2B5EF4-FFF2-40B4-BE49-F238E27FC236}">
                <a16:creationId xmlns:a16="http://schemas.microsoft.com/office/drawing/2014/main" id="{9B5B7ED8-2A2F-8742-A08C-D7A07EF870EB}"/>
              </a:ext>
            </a:extLst>
          </p:cNvPr>
          <p:cNvSpPr>
            <a:spLocks noGrp="1" noChangeArrowheads="1"/>
          </p:cNvSpPr>
          <p:nvPr>
            <p:ph type="body" idx="1"/>
          </p:nvPr>
        </p:nvSpPr>
        <p:spPr>
          <a:xfrm>
            <a:off x="614363" y="1371600"/>
            <a:ext cx="4400550" cy="3203575"/>
          </a:xfrm>
        </p:spPr>
        <p:txBody>
          <a:bodyPr/>
          <a:lstStyle/>
          <a:p>
            <a:pPr marL="287338" indent="-287338" eaLnBrk="1" hangingPunct="1">
              <a:lnSpc>
                <a:spcPct val="90000"/>
              </a:lnSpc>
            </a:pPr>
            <a:r>
              <a:rPr lang="en-US" altLang="en-US" dirty="0"/>
              <a:t>Oogenesis</a:t>
            </a:r>
          </a:p>
          <a:p>
            <a:pPr marL="688975" lvl="1" indent="-287338" eaLnBrk="1" hangingPunct="1">
              <a:lnSpc>
                <a:spcPct val="90000"/>
              </a:lnSpc>
            </a:pPr>
            <a:r>
              <a:rPr lang="en-US" altLang="en-US" sz="2400" dirty="0">
                <a:ea typeface="ＭＳ Ｐゴシック" panose="020B0600070205080204" pitchFamily="34" charset="-128"/>
              </a:rPr>
              <a:t>eggs in ovaries halted before Anaphase 1 </a:t>
            </a:r>
          </a:p>
          <a:p>
            <a:pPr marL="688975" lvl="1" indent="-287338" eaLnBrk="1" hangingPunct="1">
              <a:lnSpc>
                <a:spcPct val="90000"/>
              </a:lnSpc>
            </a:pPr>
            <a:r>
              <a:rPr lang="en-US" altLang="en-US" sz="2400" dirty="0">
                <a:ea typeface="ＭＳ Ｐゴシック" panose="020B0600070205080204" pitchFamily="34" charset="-128"/>
              </a:rPr>
              <a:t>Meiosis 1 completed during maturation</a:t>
            </a:r>
          </a:p>
          <a:p>
            <a:pPr marL="688975" lvl="1" indent="-287338" eaLnBrk="1" hangingPunct="1">
              <a:lnSpc>
                <a:spcPct val="90000"/>
              </a:lnSpc>
            </a:pPr>
            <a:r>
              <a:rPr lang="en-US" altLang="en-US" sz="2400" dirty="0">
                <a:ea typeface="ＭＳ Ｐゴシック" panose="020B0600070205080204" pitchFamily="34" charset="-128"/>
              </a:rPr>
              <a:t>Meiosis 2 completed after fertilization</a:t>
            </a:r>
          </a:p>
          <a:p>
            <a:pPr marL="688975" lvl="1" indent="-287338" eaLnBrk="1" hangingPunct="1">
              <a:lnSpc>
                <a:spcPct val="90000"/>
              </a:lnSpc>
            </a:pPr>
            <a:r>
              <a:rPr lang="en-US" altLang="en-US" sz="2400" dirty="0">
                <a:ea typeface="ＭＳ Ｐゴシック" panose="020B0600070205080204" pitchFamily="34" charset="-128"/>
              </a:rPr>
              <a:t>1 egg + 2 </a:t>
            </a:r>
            <a:r>
              <a:rPr lang="en-US" altLang="en-US" sz="2400" u="sng" dirty="0">
                <a:solidFill>
                  <a:srgbClr val="CC0000"/>
                </a:solidFill>
                <a:ea typeface="ＭＳ Ｐゴシック" panose="020B0600070205080204" pitchFamily="34" charset="-128"/>
              </a:rPr>
              <a:t>polar bodies</a:t>
            </a:r>
            <a:endParaRPr lang="en-US" altLang="en-US" sz="2400" dirty="0">
              <a:ea typeface="ＭＳ Ｐゴシック" panose="020B0600070205080204" pitchFamily="34" charset="-128"/>
            </a:endParaRPr>
          </a:p>
        </p:txBody>
      </p:sp>
      <p:sp>
        <p:nvSpPr>
          <p:cNvPr id="515083" name="Rectangle 1035">
            <a:extLst>
              <a:ext uri="{FF2B5EF4-FFF2-40B4-BE49-F238E27FC236}">
                <a16:creationId xmlns:a16="http://schemas.microsoft.com/office/drawing/2014/main" id="{8FAAD194-D78A-F145-95F8-5BF121FFF003}"/>
              </a:ext>
            </a:extLst>
          </p:cNvPr>
          <p:cNvSpPr>
            <a:spLocks noChangeArrowheads="1"/>
          </p:cNvSpPr>
          <p:nvPr/>
        </p:nvSpPr>
        <p:spPr bwMode="auto">
          <a:xfrm>
            <a:off x="120650" y="5322888"/>
            <a:ext cx="3362325" cy="7016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rIns="4572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What is the advantage of this development system?</a:t>
            </a:r>
          </a:p>
        </p:txBody>
      </p:sp>
      <p:sp>
        <p:nvSpPr>
          <p:cNvPr id="515085" name="AutoShape 1037">
            <a:extLst>
              <a:ext uri="{FF2B5EF4-FFF2-40B4-BE49-F238E27FC236}">
                <a16:creationId xmlns:a16="http://schemas.microsoft.com/office/drawing/2014/main" id="{17ECACEF-32A9-964E-B0E7-FC151390D85A}"/>
              </a:ext>
            </a:extLst>
          </p:cNvPr>
          <p:cNvSpPr>
            <a:spLocks noChangeArrowheads="1"/>
          </p:cNvSpPr>
          <p:nvPr/>
        </p:nvSpPr>
        <p:spPr bwMode="auto">
          <a:xfrm>
            <a:off x="4648200" y="3636963"/>
            <a:ext cx="2070100" cy="319087"/>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0" rIns="0" bIns="0">
            <a:spAutoFit/>
          </a:bodyPr>
          <a:lstStyle>
            <a:lvl1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2pPr>
            <a:lvl3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3pPr>
            <a:lvl4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4pPr>
            <a:lvl5pPr eaLnBrk="0" hangingPunct="0">
              <a:tabLst>
                <a:tab pos="230188" algn="l"/>
              </a:tabLst>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30188" algn="l"/>
              </a:tabLst>
              <a:defRPr sz="28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000" b="1">
                <a:solidFill>
                  <a:srgbClr val="0F116A"/>
                </a:solidFill>
              </a:rPr>
              <a:t>unequal division</a:t>
            </a:r>
          </a:p>
        </p:txBody>
      </p:sp>
      <p:sp>
        <p:nvSpPr>
          <p:cNvPr id="515086" name="AutoShape 1038">
            <a:extLst>
              <a:ext uri="{FF2B5EF4-FFF2-40B4-BE49-F238E27FC236}">
                <a16:creationId xmlns:a16="http://schemas.microsoft.com/office/drawing/2014/main" id="{CB2A647E-A97F-B54D-99DE-262EE6393A96}"/>
              </a:ext>
            </a:extLst>
          </p:cNvPr>
          <p:cNvSpPr>
            <a:spLocks noChangeArrowheads="1"/>
          </p:cNvSpPr>
          <p:nvPr/>
        </p:nvSpPr>
        <p:spPr bwMode="auto">
          <a:xfrm>
            <a:off x="5894388" y="4291013"/>
            <a:ext cx="2557462" cy="858837"/>
          </a:xfrm>
          <a:prstGeom prst="roundRect">
            <a:avLst>
              <a:gd name="adj" fmla="val 16667"/>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sz="3600"/>
          </a:p>
        </p:txBody>
      </p:sp>
      <p:sp>
        <p:nvSpPr>
          <p:cNvPr id="515087" name="AutoShape 1039">
            <a:extLst>
              <a:ext uri="{FF2B5EF4-FFF2-40B4-BE49-F238E27FC236}">
                <a16:creationId xmlns:a16="http://schemas.microsoft.com/office/drawing/2014/main" id="{E6F9E237-39CB-7C4E-83F7-E1787952707B}"/>
              </a:ext>
            </a:extLst>
          </p:cNvPr>
          <p:cNvSpPr>
            <a:spLocks noChangeArrowheads="1"/>
          </p:cNvSpPr>
          <p:nvPr/>
        </p:nvSpPr>
        <p:spPr bwMode="auto">
          <a:xfrm>
            <a:off x="5370513" y="5586413"/>
            <a:ext cx="3081337" cy="1223962"/>
          </a:xfrm>
          <a:prstGeom prst="roundRect">
            <a:avLst>
              <a:gd name="adj" fmla="val 16667"/>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5082">
                                            <p:txEl>
                                              <p:pRg st="0" end="0"/>
                                            </p:txEl>
                                          </p:spTgt>
                                        </p:tgtEl>
                                        <p:attrNameLst>
                                          <p:attrName>style.visibility</p:attrName>
                                        </p:attrNameLst>
                                      </p:cBhvr>
                                      <p:to>
                                        <p:strVal val="visible"/>
                                      </p:to>
                                    </p:set>
                                    <p:anim calcmode="lin" valueType="num">
                                      <p:cBhvr additive="base">
                                        <p:cTn id="7" dur="500" fill="hold"/>
                                        <p:tgtEl>
                                          <p:spTgt spid="5150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50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5082">
                                            <p:txEl>
                                              <p:pRg st="1" end="1"/>
                                            </p:txEl>
                                          </p:spTgt>
                                        </p:tgtEl>
                                        <p:attrNameLst>
                                          <p:attrName>style.visibility</p:attrName>
                                        </p:attrNameLst>
                                      </p:cBhvr>
                                      <p:to>
                                        <p:strVal val="visible"/>
                                      </p:to>
                                    </p:set>
                                    <p:anim calcmode="lin" valueType="num">
                                      <p:cBhvr additive="base">
                                        <p:cTn id="13" dur="500" fill="hold"/>
                                        <p:tgtEl>
                                          <p:spTgt spid="51508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508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5082">
                                            <p:txEl>
                                              <p:pRg st="2" end="2"/>
                                            </p:txEl>
                                          </p:spTgt>
                                        </p:tgtEl>
                                        <p:attrNameLst>
                                          <p:attrName>style.visibility</p:attrName>
                                        </p:attrNameLst>
                                      </p:cBhvr>
                                      <p:to>
                                        <p:strVal val="visible"/>
                                      </p:to>
                                    </p:set>
                                    <p:anim calcmode="lin" valueType="num">
                                      <p:cBhvr additive="base">
                                        <p:cTn id="19" dur="500" fill="hold"/>
                                        <p:tgtEl>
                                          <p:spTgt spid="51508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508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5085"/>
                                        </p:tgtEl>
                                        <p:attrNameLst>
                                          <p:attrName>style.visibility</p:attrName>
                                        </p:attrNameLst>
                                      </p:cBhvr>
                                      <p:to>
                                        <p:strVal val="visible"/>
                                      </p:to>
                                    </p:set>
                                    <p:animEffect transition="in" filter="wipe(left)">
                                      <p:cBhvr>
                                        <p:cTn id="30" dur="500"/>
                                        <p:tgtEl>
                                          <p:spTgt spid="515085"/>
                                        </p:tgtEl>
                                      </p:cBhvr>
                                    </p:animEffect>
                                  </p:childTnLst>
                                  <p:subTnLst>
                                    <p:audio>
                                      <p:cMediaNode>
                                        <p:cTn display="0" masterRel="sameClick">
                                          <p:stCondLst>
                                            <p:cond evt="begin" delay="0">
                                              <p:tn val="28"/>
                                            </p:cond>
                                          </p:stCondLst>
                                          <p:endCondLst>
                                            <p:cond evt="onStopAudio" delay="0">
                                              <p:tgtEl>
                                                <p:sldTgt/>
                                              </p:tgtEl>
                                            </p:cond>
                                          </p:endCondLst>
                                        </p:cTn>
                                        <p:tgtEl>
                                          <p:sndTgt r:embed="rId5" name="String"/>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15086"/>
                                        </p:tgtEl>
                                        <p:attrNameLst>
                                          <p:attrName>style.visibility</p:attrName>
                                        </p:attrNameLst>
                                      </p:cBhvr>
                                      <p:to>
                                        <p:strVal val="visible"/>
                                      </p:to>
                                    </p:set>
                                    <p:animEffect transition="in" filter="wipe(left)">
                                      <p:cBhvr>
                                        <p:cTn id="35" dur="500"/>
                                        <p:tgtEl>
                                          <p:spTgt spid="515086"/>
                                        </p:tgtEl>
                                      </p:cBhvr>
                                    </p:animEffect>
                                  </p:childTnLst>
                                  <p:subTnLst>
                                    <p:audio>
                                      <p:cMediaNode>
                                        <p:cTn display="0" masterRel="sameClick">
                                          <p:stCondLst>
                                            <p:cond evt="begin" delay="0">
                                              <p:tn val="33"/>
                                            </p:cond>
                                          </p:stCondLst>
                                          <p:endCondLst>
                                            <p:cond evt="onStopAudio" delay="0">
                                              <p:tgtEl>
                                                <p:sldTgt/>
                                              </p:tgtEl>
                                            </p:cond>
                                          </p:endCondLst>
                                        </p:cTn>
                                        <p:tgtEl>
                                          <p:sndTgt r:embed="rId6" name="Pong"/>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515082">
                                            <p:txEl>
                                              <p:pRg st="3" end="3"/>
                                            </p:txEl>
                                          </p:spTgt>
                                        </p:tgtEl>
                                        <p:attrNameLst>
                                          <p:attrName>style.visibility</p:attrName>
                                        </p:attrNameLst>
                                      </p:cBhvr>
                                      <p:to>
                                        <p:strVal val="visible"/>
                                      </p:to>
                                    </p:set>
                                    <p:anim calcmode="lin" valueType="num">
                                      <p:cBhvr additive="base">
                                        <p:cTn id="40" dur="500" fill="hold"/>
                                        <p:tgtEl>
                                          <p:spTgt spid="515082">
                                            <p:txEl>
                                              <p:pRg st="3" end="3"/>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1508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4" name="Vibro Up"/>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15087"/>
                                        </p:tgtEl>
                                        <p:attrNameLst>
                                          <p:attrName>style.visibility</p:attrName>
                                        </p:attrNameLst>
                                      </p:cBhvr>
                                      <p:to>
                                        <p:strVal val="visible"/>
                                      </p:to>
                                    </p:set>
                                    <p:animEffect transition="in" filter="wipe(left)">
                                      <p:cBhvr>
                                        <p:cTn id="51" dur="500"/>
                                        <p:tgtEl>
                                          <p:spTgt spid="515087"/>
                                        </p:tgtEl>
                                      </p:cBhvr>
                                    </p:animEffect>
                                  </p:childTnLst>
                                  <p:subTnLst>
                                    <p:audio>
                                      <p:cMediaNode>
                                        <p:cTn display="0" masterRel="sameClick">
                                          <p:stCondLst>
                                            <p:cond evt="begin" delay="0">
                                              <p:tn val="49"/>
                                            </p:cond>
                                          </p:stCondLst>
                                          <p:endCondLst>
                                            <p:cond evt="onStopAudio" delay="0">
                                              <p:tgtEl>
                                                <p:sldTgt/>
                                              </p:tgtEl>
                                            </p:cond>
                                          </p:endCondLst>
                                        </p:cTn>
                                        <p:tgtEl>
                                          <p:sndTgt r:embed="rId6" name="Pong"/>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515082">
                                            <p:txEl>
                                              <p:pRg st="4" end="4"/>
                                            </p:txEl>
                                          </p:spTgt>
                                        </p:tgtEl>
                                        <p:attrNameLst>
                                          <p:attrName>style.visibility</p:attrName>
                                        </p:attrNameLst>
                                      </p:cBhvr>
                                      <p:to>
                                        <p:strVal val="visible"/>
                                      </p:to>
                                    </p:set>
                                    <p:anim calcmode="lin" valueType="num">
                                      <p:cBhvr additive="base">
                                        <p:cTn id="56" dur="500" fill="hold"/>
                                        <p:tgtEl>
                                          <p:spTgt spid="515082">
                                            <p:txEl>
                                              <p:pRg st="4" end="4"/>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1508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15083"/>
                                        </p:tgtEl>
                                        <p:attrNameLst>
                                          <p:attrName>style.visibility</p:attrName>
                                        </p:attrNameLst>
                                      </p:cBhvr>
                                      <p:to>
                                        <p:strVal val="visible"/>
                                      </p:to>
                                    </p:set>
                                    <p:animEffect transition="in" filter="wipe(left)">
                                      <p:cBhvr>
                                        <p:cTn id="62" dur="500"/>
                                        <p:tgtEl>
                                          <p:spTgt spid="515083"/>
                                        </p:tgtEl>
                                      </p:cBhvr>
                                    </p:animEffect>
                                  </p:childTnLst>
                                  <p:subTnLst>
                                    <p:audio>
                                      <p:cMediaNode>
                                        <p:cTn display="0" masterRel="sameClick">
                                          <p:stCondLst>
                                            <p:cond evt="begin" delay="0">
                                              <p:tn val="60"/>
                                            </p:cond>
                                          </p:stCondLst>
                                          <p:endCondLst>
                                            <p:cond evt="onStopAudio" delay="0">
                                              <p:tgtEl>
                                                <p:sldTgt/>
                                              </p:tgtEl>
                                            </p:cond>
                                          </p:endCondLst>
                                        </p:cTn>
                                        <p:tgtEl>
                                          <p:sndTgt r:embed="rId7"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2" grpId="0" build="p" autoUpdateAnimBg="0"/>
      <p:bldP spid="515083" grpId="0" animBg="1" autoUpdateAnimBg="0"/>
      <p:bldP spid="515085" grpId="0" animBg="1" autoUpdateAnimBg="0"/>
      <p:bldP spid="515086" grpId="0" animBg="1" autoUpdateAnimBg="0"/>
      <p:bldP spid="51508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219D571-DCA2-C441-847B-A4D295E728C9}"/>
              </a:ext>
            </a:extLst>
          </p:cNvPr>
          <p:cNvSpPr>
            <a:spLocks noGrp="1" noChangeArrowheads="1"/>
          </p:cNvSpPr>
          <p:nvPr>
            <p:ph type="title"/>
          </p:nvPr>
        </p:nvSpPr>
        <p:spPr/>
        <p:txBody>
          <a:bodyPr/>
          <a:lstStyle/>
          <a:p>
            <a:pPr eaLnBrk="1" hangingPunct="1"/>
            <a:r>
              <a:rPr lang="en-US" altLang="en-US"/>
              <a:t>Oogenesis</a:t>
            </a:r>
          </a:p>
        </p:txBody>
      </p:sp>
      <p:grpSp>
        <p:nvGrpSpPr>
          <p:cNvPr id="79875" name="Group 37">
            <a:extLst>
              <a:ext uri="{FF2B5EF4-FFF2-40B4-BE49-F238E27FC236}">
                <a16:creationId xmlns:a16="http://schemas.microsoft.com/office/drawing/2014/main" id="{92D91ECE-DC26-194E-9A67-C21BAAD4EC5D}"/>
              </a:ext>
            </a:extLst>
          </p:cNvPr>
          <p:cNvGrpSpPr>
            <a:grpSpLocks/>
          </p:cNvGrpSpPr>
          <p:nvPr/>
        </p:nvGrpSpPr>
        <p:grpSpPr bwMode="auto">
          <a:xfrm>
            <a:off x="169863" y="1265238"/>
            <a:ext cx="8736012" cy="5132387"/>
            <a:chOff x="377" y="1030"/>
            <a:chExt cx="4937" cy="2900"/>
          </a:xfrm>
        </p:grpSpPr>
        <p:pic>
          <p:nvPicPr>
            <p:cNvPr id="79876" name="Picture 5">
              <a:extLst>
                <a:ext uri="{FF2B5EF4-FFF2-40B4-BE49-F238E27FC236}">
                  <a16:creationId xmlns:a16="http://schemas.microsoft.com/office/drawing/2014/main" id="{9937CE9F-035C-704B-B857-BA5728F61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24" t="14999" r="7875" b="12000"/>
            <a:stretch>
              <a:fillRect/>
            </a:stretch>
          </p:blipFill>
          <p:spPr bwMode="auto">
            <a:xfrm>
              <a:off x="586" y="1030"/>
              <a:ext cx="4582" cy="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34">
              <a:extLst>
                <a:ext uri="{FF2B5EF4-FFF2-40B4-BE49-F238E27FC236}">
                  <a16:creationId xmlns:a16="http://schemas.microsoft.com/office/drawing/2014/main" id="{6AB6B6AC-A881-424C-BC62-B4D393EA2735}"/>
                </a:ext>
              </a:extLst>
            </p:cNvPr>
            <p:cNvSpPr>
              <a:spLocks noChangeArrowheads="1"/>
            </p:cNvSpPr>
            <p:nvPr/>
          </p:nvSpPr>
          <p:spPr bwMode="auto">
            <a:xfrm>
              <a:off x="940" y="2800"/>
              <a:ext cx="515" cy="6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79878" name="AutoShape 6">
              <a:extLst>
                <a:ext uri="{FF2B5EF4-FFF2-40B4-BE49-F238E27FC236}">
                  <a16:creationId xmlns:a16="http://schemas.microsoft.com/office/drawing/2014/main" id="{5C8A9C22-0D8F-DD4E-AEAE-E981B71C7A3E}"/>
                </a:ext>
              </a:extLst>
            </p:cNvPr>
            <p:cNvSpPr>
              <a:spLocks noChangeArrowheads="1"/>
            </p:cNvSpPr>
            <p:nvPr/>
          </p:nvSpPr>
          <p:spPr bwMode="auto">
            <a:xfrm>
              <a:off x="552" y="2387"/>
              <a:ext cx="678" cy="172"/>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rIns="4572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800" b="1">
                  <a:solidFill>
                    <a:srgbClr val="000000"/>
                  </a:solidFill>
                </a:rPr>
                <a:t>MEIOSIS I</a:t>
              </a:r>
              <a:endParaRPr lang="en-US" altLang="en-US" sz="2400"/>
            </a:p>
          </p:txBody>
        </p:sp>
        <p:sp>
          <p:nvSpPr>
            <p:cNvPr id="79879" name="AutoShape 7">
              <a:extLst>
                <a:ext uri="{FF2B5EF4-FFF2-40B4-BE49-F238E27FC236}">
                  <a16:creationId xmlns:a16="http://schemas.microsoft.com/office/drawing/2014/main" id="{94065B09-70E7-0844-96CA-6DF12CFB989C}"/>
                </a:ext>
              </a:extLst>
            </p:cNvPr>
            <p:cNvSpPr>
              <a:spLocks noChangeArrowheads="1"/>
            </p:cNvSpPr>
            <p:nvPr/>
          </p:nvSpPr>
          <p:spPr bwMode="auto">
            <a:xfrm>
              <a:off x="512" y="2937"/>
              <a:ext cx="714" cy="172"/>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rIns="4572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800" b="1">
                  <a:solidFill>
                    <a:srgbClr val="000000"/>
                  </a:solidFill>
                </a:rPr>
                <a:t>MEIOSIS II</a:t>
              </a:r>
              <a:endParaRPr lang="en-US" altLang="en-US" sz="2400"/>
            </a:p>
          </p:txBody>
        </p:sp>
        <p:sp>
          <p:nvSpPr>
            <p:cNvPr id="79880" name="Rectangle 8">
              <a:extLst>
                <a:ext uri="{FF2B5EF4-FFF2-40B4-BE49-F238E27FC236}">
                  <a16:creationId xmlns:a16="http://schemas.microsoft.com/office/drawing/2014/main" id="{D9C14FB4-83BE-A84D-BA13-7F2197FB5053}"/>
                </a:ext>
              </a:extLst>
            </p:cNvPr>
            <p:cNvSpPr>
              <a:spLocks noChangeArrowheads="1"/>
            </p:cNvSpPr>
            <p:nvPr/>
          </p:nvSpPr>
          <p:spPr bwMode="auto">
            <a:xfrm>
              <a:off x="377" y="2653"/>
              <a:ext cx="83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first polar body</a:t>
              </a:r>
              <a:endParaRPr lang="en-US" altLang="en-US" sz="2000"/>
            </a:p>
          </p:txBody>
        </p:sp>
        <p:sp>
          <p:nvSpPr>
            <p:cNvPr id="79881" name="Rectangle 9">
              <a:extLst>
                <a:ext uri="{FF2B5EF4-FFF2-40B4-BE49-F238E27FC236}">
                  <a16:creationId xmlns:a16="http://schemas.microsoft.com/office/drawing/2014/main" id="{A39AAA2A-C6B0-F244-BC56-9C024DC1FE65}"/>
                </a:ext>
              </a:extLst>
            </p:cNvPr>
            <p:cNvSpPr>
              <a:spLocks noChangeArrowheads="1"/>
            </p:cNvSpPr>
            <p:nvPr/>
          </p:nvSpPr>
          <p:spPr bwMode="auto">
            <a:xfrm>
              <a:off x="1291" y="3443"/>
              <a:ext cx="79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second</a:t>
              </a:r>
            </a:p>
            <a:p>
              <a:pPr>
                <a:lnSpc>
                  <a:spcPct val="85000"/>
                </a:lnSpc>
              </a:pPr>
              <a:r>
                <a:rPr lang="en-US" altLang="en-US" sz="1600" b="1">
                  <a:solidFill>
                    <a:srgbClr val="000000"/>
                  </a:solidFill>
                </a:rPr>
                <a:t>polar body</a:t>
              </a:r>
              <a:endParaRPr lang="en-US" altLang="en-US" sz="2000"/>
            </a:p>
          </p:txBody>
        </p:sp>
        <p:sp>
          <p:nvSpPr>
            <p:cNvPr id="79882" name="Rectangle 10">
              <a:extLst>
                <a:ext uri="{FF2B5EF4-FFF2-40B4-BE49-F238E27FC236}">
                  <a16:creationId xmlns:a16="http://schemas.microsoft.com/office/drawing/2014/main" id="{02E30BD4-9ABC-7349-8990-70C9C7701E75}"/>
                </a:ext>
              </a:extLst>
            </p:cNvPr>
            <p:cNvSpPr>
              <a:spLocks noChangeArrowheads="1"/>
            </p:cNvSpPr>
            <p:nvPr/>
          </p:nvSpPr>
          <p:spPr bwMode="auto">
            <a:xfrm>
              <a:off x="2418" y="3266"/>
              <a:ext cx="484"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ovum</a:t>
              </a:r>
            </a:p>
            <a:p>
              <a:pPr>
                <a:lnSpc>
                  <a:spcPct val="85000"/>
                </a:lnSpc>
              </a:pPr>
              <a:r>
                <a:rPr lang="en-US" altLang="en-US" sz="1600" b="1">
                  <a:solidFill>
                    <a:srgbClr val="000000"/>
                  </a:solidFill>
                </a:rPr>
                <a:t>(haploid)</a:t>
              </a:r>
              <a:endParaRPr lang="en-US" altLang="en-US" sz="2000"/>
            </a:p>
          </p:txBody>
        </p:sp>
        <p:sp>
          <p:nvSpPr>
            <p:cNvPr id="79883" name="Rectangle 11">
              <a:extLst>
                <a:ext uri="{FF2B5EF4-FFF2-40B4-BE49-F238E27FC236}">
                  <a16:creationId xmlns:a16="http://schemas.microsoft.com/office/drawing/2014/main" id="{9D76790C-61CD-4940-B97D-06881A59EC6F}"/>
                </a:ext>
              </a:extLst>
            </p:cNvPr>
            <p:cNvSpPr>
              <a:spLocks noChangeArrowheads="1"/>
            </p:cNvSpPr>
            <p:nvPr/>
          </p:nvSpPr>
          <p:spPr bwMode="auto">
            <a:xfrm>
              <a:off x="2133" y="2570"/>
              <a:ext cx="57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b="1">
                  <a:solidFill>
                    <a:srgbClr val="000000"/>
                  </a:solidFill>
                </a:rPr>
                <a:t>secondary</a:t>
              </a:r>
            </a:p>
            <a:p>
              <a:pPr algn="ctr">
                <a:lnSpc>
                  <a:spcPct val="85000"/>
                </a:lnSpc>
              </a:pPr>
              <a:r>
                <a:rPr lang="en-US" altLang="en-US" sz="1600" b="1">
                  <a:solidFill>
                    <a:srgbClr val="000000"/>
                  </a:solidFill>
                </a:rPr>
                <a:t>oocyte</a:t>
              </a:r>
            </a:p>
            <a:p>
              <a:pPr algn="ctr">
                <a:lnSpc>
                  <a:spcPct val="85000"/>
                </a:lnSpc>
              </a:pPr>
              <a:r>
                <a:rPr lang="en-US" altLang="en-US" sz="1600" b="1">
                  <a:solidFill>
                    <a:srgbClr val="000000"/>
                  </a:solidFill>
                </a:rPr>
                <a:t>(haploid)</a:t>
              </a:r>
              <a:endParaRPr lang="en-US" altLang="en-US" sz="2000"/>
            </a:p>
          </p:txBody>
        </p:sp>
        <p:sp>
          <p:nvSpPr>
            <p:cNvPr id="79884" name="Rectangle 12">
              <a:extLst>
                <a:ext uri="{FF2B5EF4-FFF2-40B4-BE49-F238E27FC236}">
                  <a16:creationId xmlns:a16="http://schemas.microsoft.com/office/drawing/2014/main" id="{347325FC-6CC8-4741-A8DD-65A8967C7C48}"/>
                </a:ext>
              </a:extLst>
            </p:cNvPr>
            <p:cNvSpPr>
              <a:spLocks noChangeArrowheads="1"/>
            </p:cNvSpPr>
            <p:nvPr/>
          </p:nvSpPr>
          <p:spPr bwMode="auto">
            <a:xfrm>
              <a:off x="2060" y="2064"/>
              <a:ext cx="45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b="1">
                  <a:solidFill>
                    <a:srgbClr val="000000"/>
                  </a:solidFill>
                </a:rPr>
                <a:t>primary</a:t>
              </a:r>
            </a:p>
            <a:p>
              <a:pPr algn="ctr">
                <a:lnSpc>
                  <a:spcPct val="85000"/>
                </a:lnSpc>
              </a:pPr>
              <a:r>
                <a:rPr lang="en-US" altLang="en-US" sz="1600" b="1">
                  <a:solidFill>
                    <a:srgbClr val="000000"/>
                  </a:solidFill>
                </a:rPr>
                <a:t>oocyte</a:t>
              </a:r>
            </a:p>
            <a:p>
              <a:pPr algn="ctr">
                <a:lnSpc>
                  <a:spcPct val="85000"/>
                </a:lnSpc>
              </a:pPr>
              <a:r>
                <a:rPr lang="en-US" altLang="en-US" sz="1600" b="1">
                  <a:solidFill>
                    <a:srgbClr val="000000"/>
                  </a:solidFill>
                </a:rPr>
                <a:t>(diploid)</a:t>
              </a:r>
              <a:endParaRPr lang="en-US" altLang="en-US" sz="2000"/>
            </a:p>
          </p:txBody>
        </p:sp>
        <p:sp>
          <p:nvSpPr>
            <p:cNvPr id="79885" name="Rectangle 13">
              <a:extLst>
                <a:ext uri="{FF2B5EF4-FFF2-40B4-BE49-F238E27FC236}">
                  <a16:creationId xmlns:a16="http://schemas.microsoft.com/office/drawing/2014/main" id="{B564586B-2F96-6A47-9807-82066CBA4411}"/>
                </a:ext>
              </a:extLst>
            </p:cNvPr>
            <p:cNvSpPr>
              <a:spLocks noChangeArrowheads="1"/>
            </p:cNvSpPr>
            <p:nvPr/>
          </p:nvSpPr>
          <p:spPr bwMode="auto">
            <a:xfrm>
              <a:off x="1791" y="1274"/>
              <a:ext cx="70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600" b="1">
                  <a:solidFill>
                    <a:srgbClr val="000000"/>
                  </a:solidFill>
                </a:rPr>
                <a:t>germinal cell</a:t>
              </a:r>
            </a:p>
            <a:p>
              <a:pPr algn="ctr">
                <a:lnSpc>
                  <a:spcPct val="85000"/>
                </a:lnSpc>
              </a:pPr>
              <a:r>
                <a:rPr lang="en-US" altLang="en-US" sz="1600" b="1">
                  <a:solidFill>
                    <a:srgbClr val="000000"/>
                  </a:solidFill>
                </a:rPr>
                <a:t>(diploid)</a:t>
              </a:r>
              <a:endParaRPr lang="en-US" altLang="en-US" sz="2000"/>
            </a:p>
          </p:txBody>
        </p:sp>
        <p:sp>
          <p:nvSpPr>
            <p:cNvPr id="79886" name="Rectangle 14">
              <a:extLst>
                <a:ext uri="{FF2B5EF4-FFF2-40B4-BE49-F238E27FC236}">
                  <a16:creationId xmlns:a16="http://schemas.microsoft.com/office/drawing/2014/main" id="{5285CA45-2B39-3F41-8DEC-F3F36C55437E}"/>
                </a:ext>
              </a:extLst>
            </p:cNvPr>
            <p:cNvSpPr>
              <a:spLocks noChangeArrowheads="1"/>
            </p:cNvSpPr>
            <p:nvPr/>
          </p:nvSpPr>
          <p:spPr bwMode="auto">
            <a:xfrm>
              <a:off x="3818" y="1155"/>
              <a:ext cx="881"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primary follicles</a:t>
              </a:r>
              <a:endParaRPr lang="en-US" altLang="en-US" sz="2000"/>
            </a:p>
          </p:txBody>
        </p:sp>
        <p:sp>
          <p:nvSpPr>
            <p:cNvPr id="79887" name="Rectangle 15">
              <a:extLst>
                <a:ext uri="{FF2B5EF4-FFF2-40B4-BE49-F238E27FC236}">
                  <a16:creationId xmlns:a16="http://schemas.microsoft.com/office/drawing/2014/main" id="{B0E2FC6A-197C-5F47-A064-9E0AB2AC8E16}"/>
                </a:ext>
              </a:extLst>
            </p:cNvPr>
            <p:cNvSpPr>
              <a:spLocks noChangeArrowheads="1"/>
            </p:cNvSpPr>
            <p:nvPr/>
          </p:nvSpPr>
          <p:spPr bwMode="auto">
            <a:xfrm>
              <a:off x="3620" y="2431"/>
              <a:ext cx="104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mature follicle with</a:t>
              </a:r>
            </a:p>
            <a:p>
              <a:pPr>
                <a:lnSpc>
                  <a:spcPct val="85000"/>
                </a:lnSpc>
              </a:pPr>
              <a:r>
                <a:rPr lang="en-US" altLang="en-US" sz="1600" b="1">
                  <a:solidFill>
                    <a:srgbClr val="000000"/>
                  </a:solidFill>
                </a:rPr>
                <a:t>secondary oocyte</a:t>
              </a:r>
              <a:endParaRPr lang="en-US" altLang="en-US" sz="2000"/>
            </a:p>
          </p:txBody>
        </p:sp>
        <p:sp>
          <p:nvSpPr>
            <p:cNvPr id="79888" name="Rectangle 16">
              <a:extLst>
                <a:ext uri="{FF2B5EF4-FFF2-40B4-BE49-F238E27FC236}">
                  <a16:creationId xmlns:a16="http://schemas.microsoft.com/office/drawing/2014/main" id="{BDC701F4-8749-764F-A472-6F8F5A2B7647}"/>
                </a:ext>
              </a:extLst>
            </p:cNvPr>
            <p:cNvSpPr>
              <a:spLocks noChangeArrowheads="1"/>
            </p:cNvSpPr>
            <p:nvPr/>
          </p:nvSpPr>
          <p:spPr bwMode="auto">
            <a:xfrm>
              <a:off x="3650" y="2807"/>
              <a:ext cx="867"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ruptured follicle</a:t>
              </a:r>
              <a:br>
                <a:rPr lang="en-US" altLang="en-US" sz="1600" b="1">
                  <a:solidFill>
                    <a:srgbClr val="000000"/>
                  </a:solidFill>
                </a:rPr>
              </a:br>
              <a:r>
                <a:rPr lang="en-US" altLang="en-US" sz="1600" b="1">
                  <a:solidFill>
                    <a:srgbClr val="000000"/>
                  </a:solidFill>
                </a:rPr>
                <a:t>(ovulation)</a:t>
              </a:r>
              <a:endParaRPr lang="en-US" altLang="en-US" sz="2000"/>
            </a:p>
          </p:txBody>
        </p:sp>
        <p:sp>
          <p:nvSpPr>
            <p:cNvPr id="79889" name="Rectangle 17">
              <a:extLst>
                <a:ext uri="{FF2B5EF4-FFF2-40B4-BE49-F238E27FC236}">
                  <a16:creationId xmlns:a16="http://schemas.microsoft.com/office/drawing/2014/main" id="{BB31B261-4711-2549-B036-DDC09B85AEE6}"/>
                </a:ext>
              </a:extLst>
            </p:cNvPr>
            <p:cNvSpPr>
              <a:spLocks noChangeArrowheads="1"/>
            </p:cNvSpPr>
            <p:nvPr/>
          </p:nvSpPr>
          <p:spPr bwMode="auto">
            <a:xfrm>
              <a:off x="3741" y="3493"/>
              <a:ext cx="79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corpus luteum</a:t>
              </a:r>
              <a:endParaRPr lang="en-US" altLang="en-US" sz="2000"/>
            </a:p>
          </p:txBody>
        </p:sp>
        <p:sp>
          <p:nvSpPr>
            <p:cNvPr id="79890" name="Rectangle 18">
              <a:extLst>
                <a:ext uri="{FF2B5EF4-FFF2-40B4-BE49-F238E27FC236}">
                  <a16:creationId xmlns:a16="http://schemas.microsoft.com/office/drawing/2014/main" id="{AA3DA7FE-89DF-7645-A137-8538901BBB26}"/>
                </a:ext>
              </a:extLst>
            </p:cNvPr>
            <p:cNvSpPr>
              <a:spLocks noChangeArrowheads="1"/>
            </p:cNvSpPr>
            <p:nvPr/>
          </p:nvSpPr>
          <p:spPr bwMode="auto">
            <a:xfrm>
              <a:off x="4003" y="2058"/>
              <a:ext cx="607"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developing</a:t>
              </a:r>
            </a:p>
            <a:p>
              <a:pPr>
                <a:lnSpc>
                  <a:spcPct val="85000"/>
                </a:lnSpc>
              </a:pPr>
              <a:r>
                <a:rPr lang="en-US" altLang="en-US" sz="1600" b="1">
                  <a:solidFill>
                    <a:srgbClr val="000000"/>
                  </a:solidFill>
                </a:rPr>
                <a:t>follicle</a:t>
              </a:r>
            </a:p>
          </p:txBody>
        </p:sp>
        <p:sp>
          <p:nvSpPr>
            <p:cNvPr id="79891" name="Rectangle 19">
              <a:extLst>
                <a:ext uri="{FF2B5EF4-FFF2-40B4-BE49-F238E27FC236}">
                  <a16:creationId xmlns:a16="http://schemas.microsoft.com/office/drawing/2014/main" id="{3BA1E0D8-2801-9F49-A647-06CC668FC553}"/>
                </a:ext>
              </a:extLst>
            </p:cNvPr>
            <p:cNvSpPr>
              <a:spLocks noChangeArrowheads="1"/>
            </p:cNvSpPr>
            <p:nvPr/>
          </p:nvSpPr>
          <p:spPr bwMode="auto">
            <a:xfrm>
              <a:off x="2399" y="1618"/>
              <a:ext cx="61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fertilization</a:t>
              </a:r>
              <a:endParaRPr lang="en-US" altLang="en-US" sz="2000"/>
            </a:p>
          </p:txBody>
        </p:sp>
        <p:sp>
          <p:nvSpPr>
            <p:cNvPr id="79892" name="Rectangle 20">
              <a:extLst>
                <a:ext uri="{FF2B5EF4-FFF2-40B4-BE49-F238E27FC236}">
                  <a16:creationId xmlns:a16="http://schemas.microsoft.com/office/drawing/2014/main" id="{A2228B8B-0414-1440-BF70-EBBF3B17AAC6}"/>
                </a:ext>
              </a:extLst>
            </p:cNvPr>
            <p:cNvSpPr>
              <a:spLocks noChangeArrowheads="1"/>
            </p:cNvSpPr>
            <p:nvPr/>
          </p:nvSpPr>
          <p:spPr bwMode="auto">
            <a:xfrm>
              <a:off x="4568" y="1388"/>
              <a:ext cx="7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fallopian tube</a:t>
              </a:r>
              <a:endParaRPr lang="en-US" altLang="en-US" sz="2000"/>
            </a:p>
          </p:txBody>
        </p:sp>
        <p:sp>
          <p:nvSpPr>
            <p:cNvPr id="79893" name="Freeform 21">
              <a:extLst>
                <a:ext uri="{FF2B5EF4-FFF2-40B4-BE49-F238E27FC236}">
                  <a16:creationId xmlns:a16="http://schemas.microsoft.com/office/drawing/2014/main" id="{FA728C90-C818-EA41-8F81-964C486E670E}"/>
                </a:ext>
              </a:extLst>
            </p:cNvPr>
            <p:cNvSpPr>
              <a:spLocks/>
            </p:cNvSpPr>
            <p:nvPr/>
          </p:nvSpPr>
          <p:spPr bwMode="auto">
            <a:xfrm>
              <a:off x="1362" y="2331"/>
              <a:ext cx="51" cy="298"/>
            </a:xfrm>
            <a:custGeom>
              <a:avLst/>
              <a:gdLst>
                <a:gd name="T0" fmla="*/ 51 w 51"/>
                <a:gd name="T1" fmla="*/ 0 h 298"/>
                <a:gd name="T2" fmla="*/ 26 w 51"/>
                <a:gd name="T3" fmla="*/ 9 h 298"/>
                <a:gd name="T4" fmla="*/ 17 w 51"/>
                <a:gd name="T5" fmla="*/ 34 h 298"/>
                <a:gd name="T6" fmla="*/ 17 w 51"/>
                <a:gd name="T7" fmla="*/ 128 h 298"/>
                <a:gd name="T8" fmla="*/ 17 w 51"/>
                <a:gd name="T9" fmla="*/ 136 h 298"/>
                <a:gd name="T10" fmla="*/ 9 w 51"/>
                <a:gd name="T11" fmla="*/ 145 h 298"/>
                <a:gd name="T12" fmla="*/ 0 w 51"/>
                <a:gd name="T13" fmla="*/ 145 h 298"/>
                <a:gd name="T14" fmla="*/ 0 w 51"/>
                <a:gd name="T15" fmla="*/ 153 h 298"/>
                <a:gd name="T16" fmla="*/ 9 w 51"/>
                <a:gd name="T17" fmla="*/ 162 h 298"/>
                <a:gd name="T18" fmla="*/ 17 w 51"/>
                <a:gd name="T19" fmla="*/ 162 h 298"/>
                <a:gd name="T20" fmla="*/ 17 w 51"/>
                <a:gd name="T21" fmla="*/ 179 h 298"/>
                <a:gd name="T22" fmla="*/ 17 w 51"/>
                <a:gd name="T23" fmla="*/ 272 h 298"/>
                <a:gd name="T24" fmla="*/ 26 w 51"/>
                <a:gd name="T25" fmla="*/ 289 h 298"/>
                <a:gd name="T26" fmla="*/ 51 w 51"/>
                <a:gd name="T27" fmla="*/ 298 h 2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98"/>
                <a:gd name="T44" fmla="*/ 51 w 51"/>
                <a:gd name="T45" fmla="*/ 298 h 2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98">
                  <a:moveTo>
                    <a:pt x="51" y="0"/>
                  </a:moveTo>
                  <a:lnTo>
                    <a:pt x="26" y="9"/>
                  </a:lnTo>
                  <a:lnTo>
                    <a:pt x="17" y="34"/>
                  </a:lnTo>
                  <a:lnTo>
                    <a:pt x="17" y="128"/>
                  </a:lnTo>
                  <a:lnTo>
                    <a:pt x="17" y="136"/>
                  </a:lnTo>
                  <a:lnTo>
                    <a:pt x="9" y="145"/>
                  </a:lnTo>
                  <a:lnTo>
                    <a:pt x="0" y="145"/>
                  </a:lnTo>
                  <a:lnTo>
                    <a:pt x="0" y="153"/>
                  </a:lnTo>
                  <a:lnTo>
                    <a:pt x="9" y="162"/>
                  </a:lnTo>
                  <a:lnTo>
                    <a:pt x="17" y="162"/>
                  </a:lnTo>
                  <a:lnTo>
                    <a:pt x="17" y="179"/>
                  </a:lnTo>
                  <a:lnTo>
                    <a:pt x="17" y="272"/>
                  </a:lnTo>
                  <a:lnTo>
                    <a:pt x="26" y="289"/>
                  </a:lnTo>
                  <a:lnTo>
                    <a:pt x="51" y="29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4" name="Line 23">
              <a:extLst>
                <a:ext uri="{FF2B5EF4-FFF2-40B4-BE49-F238E27FC236}">
                  <a16:creationId xmlns:a16="http://schemas.microsoft.com/office/drawing/2014/main" id="{3A900499-6F99-3A4A-9A28-81767F74D3C9}"/>
                </a:ext>
              </a:extLst>
            </p:cNvPr>
            <p:cNvSpPr>
              <a:spLocks noChangeShapeType="1"/>
            </p:cNvSpPr>
            <p:nvPr/>
          </p:nvSpPr>
          <p:spPr bwMode="auto">
            <a:xfrm flipH="1">
              <a:off x="2203" y="3333"/>
              <a:ext cx="19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5" name="Line 24">
              <a:extLst>
                <a:ext uri="{FF2B5EF4-FFF2-40B4-BE49-F238E27FC236}">
                  <a16:creationId xmlns:a16="http://schemas.microsoft.com/office/drawing/2014/main" id="{005D7CCC-C605-1444-8E84-7223DB69A837}"/>
                </a:ext>
              </a:extLst>
            </p:cNvPr>
            <p:cNvSpPr>
              <a:spLocks noChangeShapeType="1"/>
            </p:cNvSpPr>
            <p:nvPr/>
          </p:nvSpPr>
          <p:spPr bwMode="auto">
            <a:xfrm flipH="1" flipV="1">
              <a:off x="2067" y="2706"/>
              <a:ext cx="106" cy="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6" name="Line 25">
              <a:extLst>
                <a:ext uri="{FF2B5EF4-FFF2-40B4-BE49-F238E27FC236}">
                  <a16:creationId xmlns:a16="http://schemas.microsoft.com/office/drawing/2014/main" id="{2B889059-8763-8141-A7D4-4F37316B67EE}"/>
                </a:ext>
              </a:extLst>
            </p:cNvPr>
            <p:cNvSpPr>
              <a:spLocks noChangeShapeType="1"/>
            </p:cNvSpPr>
            <p:nvPr/>
          </p:nvSpPr>
          <p:spPr bwMode="auto">
            <a:xfrm flipH="1" flipV="1">
              <a:off x="2678" y="2778"/>
              <a:ext cx="153"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7" name="Line 26">
              <a:extLst>
                <a:ext uri="{FF2B5EF4-FFF2-40B4-BE49-F238E27FC236}">
                  <a16:creationId xmlns:a16="http://schemas.microsoft.com/office/drawing/2014/main" id="{6D6D827F-DED4-5349-A8CB-16EB88D988E7}"/>
                </a:ext>
              </a:extLst>
            </p:cNvPr>
            <p:cNvSpPr>
              <a:spLocks noChangeShapeType="1"/>
            </p:cNvSpPr>
            <p:nvPr/>
          </p:nvSpPr>
          <p:spPr bwMode="auto">
            <a:xfrm flipV="1">
              <a:off x="1872" y="2128"/>
              <a:ext cx="136"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8" name="Freeform 27">
              <a:extLst>
                <a:ext uri="{FF2B5EF4-FFF2-40B4-BE49-F238E27FC236}">
                  <a16:creationId xmlns:a16="http://schemas.microsoft.com/office/drawing/2014/main" id="{38EB9BF1-394E-6044-9607-3B31BED11E8D}"/>
                </a:ext>
              </a:extLst>
            </p:cNvPr>
            <p:cNvSpPr>
              <a:spLocks/>
            </p:cNvSpPr>
            <p:nvPr/>
          </p:nvSpPr>
          <p:spPr bwMode="auto">
            <a:xfrm>
              <a:off x="3740" y="1306"/>
              <a:ext cx="476" cy="807"/>
            </a:xfrm>
            <a:custGeom>
              <a:avLst/>
              <a:gdLst>
                <a:gd name="T0" fmla="*/ 0 w 476"/>
                <a:gd name="T1" fmla="*/ 697 h 807"/>
                <a:gd name="T2" fmla="*/ 476 w 476"/>
                <a:gd name="T3" fmla="*/ 0 h 807"/>
                <a:gd name="T4" fmla="*/ 17 w 476"/>
                <a:gd name="T5" fmla="*/ 807 h 807"/>
                <a:gd name="T6" fmla="*/ 0 60000 65536"/>
                <a:gd name="T7" fmla="*/ 0 60000 65536"/>
                <a:gd name="T8" fmla="*/ 0 60000 65536"/>
                <a:gd name="T9" fmla="*/ 0 w 476"/>
                <a:gd name="T10" fmla="*/ 0 h 807"/>
                <a:gd name="T11" fmla="*/ 476 w 476"/>
                <a:gd name="T12" fmla="*/ 807 h 807"/>
              </a:gdLst>
              <a:ahLst/>
              <a:cxnLst>
                <a:cxn ang="T6">
                  <a:pos x="T0" y="T1"/>
                </a:cxn>
                <a:cxn ang="T7">
                  <a:pos x="T2" y="T3"/>
                </a:cxn>
                <a:cxn ang="T8">
                  <a:pos x="T4" y="T5"/>
                </a:cxn>
              </a:cxnLst>
              <a:rect l="T9" t="T10" r="T11" b="T12"/>
              <a:pathLst>
                <a:path w="476" h="807">
                  <a:moveTo>
                    <a:pt x="0" y="697"/>
                  </a:moveTo>
                  <a:lnTo>
                    <a:pt x="476" y="0"/>
                  </a:lnTo>
                  <a:lnTo>
                    <a:pt x="17" y="80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899" name="Line 28">
              <a:extLst>
                <a:ext uri="{FF2B5EF4-FFF2-40B4-BE49-F238E27FC236}">
                  <a16:creationId xmlns:a16="http://schemas.microsoft.com/office/drawing/2014/main" id="{B7D895F8-57BE-BB45-AB41-A5D43E5219AC}"/>
                </a:ext>
              </a:extLst>
            </p:cNvPr>
            <p:cNvSpPr>
              <a:spLocks noChangeShapeType="1"/>
            </p:cNvSpPr>
            <p:nvPr/>
          </p:nvSpPr>
          <p:spPr bwMode="auto">
            <a:xfrm flipV="1">
              <a:off x="2560" y="2051"/>
              <a:ext cx="1070"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0" name="Line 29">
              <a:extLst>
                <a:ext uri="{FF2B5EF4-FFF2-40B4-BE49-F238E27FC236}">
                  <a16:creationId xmlns:a16="http://schemas.microsoft.com/office/drawing/2014/main" id="{E275A2A0-6860-204B-889B-8E9455D94309}"/>
                </a:ext>
              </a:extLst>
            </p:cNvPr>
            <p:cNvSpPr>
              <a:spLocks noChangeShapeType="1"/>
            </p:cNvSpPr>
            <p:nvPr/>
          </p:nvSpPr>
          <p:spPr bwMode="auto">
            <a:xfrm flipV="1">
              <a:off x="3435" y="2501"/>
              <a:ext cx="170"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1" name="Line 30">
              <a:extLst>
                <a:ext uri="{FF2B5EF4-FFF2-40B4-BE49-F238E27FC236}">
                  <a16:creationId xmlns:a16="http://schemas.microsoft.com/office/drawing/2014/main" id="{87A57365-857B-6D4B-A77D-C33967615A5D}"/>
                </a:ext>
              </a:extLst>
            </p:cNvPr>
            <p:cNvSpPr>
              <a:spLocks noChangeShapeType="1"/>
            </p:cNvSpPr>
            <p:nvPr/>
          </p:nvSpPr>
          <p:spPr bwMode="auto">
            <a:xfrm flipV="1">
              <a:off x="3375" y="2867"/>
              <a:ext cx="250"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2" name="Line 31">
              <a:extLst>
                <a:ext uri="{FF2B5EF4-FFF2-40B4-BE49-F238E27FC236}">
                  <a16:creationId xmlns:a16="http://schemas.microsoft.com/office/drawing/2014/main" id="{BD9B58FB-78DB-BE4D-87D2-203B38B2762F}"/>
                </a:ext>
              </a:extLst>
            </p:cNvPr>
            <p:cNvSpPr>
              <a:spLocks noChangeShapeType="1"/>
            </p:cNvSpPr>
            <p:nvPr/>
          </p:nvSpPr>
          <p:spPr bwMode="auto">
            <a:xfrm flipH="1" flipV="1">
              <a:off x="3612" y="3353"/>
              <a:ext cx="184" cy="1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3" name="Line 32">
              <a:extLst>
                <a:ext uri="{FF2B5EF4-FFF2-40B4-BE49-F238E27FC236}">
                  <a16:creationId xmlns:a16="http://schemas.microsoft.com/office/drawing/2014/main" id="{A783E00D-8028-B847-9F62-6567F1FB85BE}"/>
                </a:ext>
              </a:extLst>
            </p:cNvPr>
            <p:cNvSpPr>
              <a:spLocks noChangeShapeType="1"/>
            </p:cNvSpPr>
            <p:nvPr/>
          </p:nvSpPr>
          <p:spPr bwMode="auto">
            <a:xfrm flipV="1">
              <a:off x="3545" y="2232"/>
              <a:ext cx="399" cy="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4" name="Line 33">
              <a:extLst>
                <a:ext uri="{FF2B5EF4-FFF2-40B4-BE49-F238E27FC236}">
                  <a16:creationId xmlns:a16="http://schemas.microsoft.com/office/drawing/2014/main" id="{99D22248-3DC3-FD4B-9636-B6D376BFD431}"/>
                </a:ext>
              </a:extLst>
            </p:cNvPr>
            <p:cNvSpPr>
              <a:spLocks noChangeShapeType="1"/>
            </p:cNvSpPr>
            <p:nvPr/>
          </p:nvSpPr>
          <p:spPr bwMode="auto">
            <a:xfrm flipV="1">
              <a:off x="4403" y="1467"/>
              <a:ext cx="136" cy="1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5" name="Freeform 35">
              <a:extLst>
                <a:ext uri="{FF2B5EF4-FFF2-40B4-BE49-F238E27FC236}">
                  <a16:creationId xmlns:a16="http://schemas.microsoft.com/office/drawing/2014/main" id="{FDCE17FA-8C1C-2841-8BF0-77377DA0D7F3}"/>
                </a:ext>
              </a:extLst>
            </p:cNvPr>
            <p:cNvSpPr>
              <a:spLocks/>
            </p:cNvSpPr>
            <p:nvPr/>
          </p:nvSpPr>
          <p:spPr bwMode="auto">
            <a:xfrm>
              <a:off x="1467" y="2836"/>
              <a:ext cx="61" cy="488"/>
            </a:xfrm>
            <a:custGeom>
              <a:avLst/>
              <a:gdLst>
                <a:gd name="T0" fmla="*/ 61 w 51"/>
                <a:gd name="T1" fmla="*/ 0 h 298"/>
                <a:gd name="T2" fmla="*/ 31 w 51"/>
                <a:gd name="T3" fmla="*/ 15 h 298"/>
                <a:gd name="T4" fmla="*/ 20 w 51"/>
                <a:gd name="T5" fmla="*/ 56 h 298"/>
                <a:gd name="T6" fmla="*/ 20 w 51"/>
                <a:gd name="T7" fmla="*/ 210 h 298"/>
                <a:gd name="T8" fmla="*/ 20 w 51"/>
                <a:gd name="T9" fmla="*/ 223 h 298"/>
                <a:gd name="T10" fmla="*/ 11 w 51"/>
                <a:gd name="T11" fmla="*/ 237 h 298"/>
                <a:gd name="T12" fmla="*/ 0 w 51"/>
                <a:gd name="T13" fmla="*/ 237 h 298"/>
                <a:gd name="T14" fmla="*/ 0 w 51"/>
                <a:gd name="T15" fmla="*/ 251 h 298"/>
                <a:gd name="T16" fmla="*/ 11 w 51"/>
                <a:gd name="T17" fmla="*/ 265 h 298"/>
                <a:gd name="T18" fmla="*/ 20 w 51"/>
                <a:gd name="T19" fmla="*/ 265 h 298"/>
                <a:gd name="T20" fmla="*/ 20 w 51"/>
                <a:gd name="T21" fmla="*/ 293 h 298"/>
                <a:gd name="T22" fmla="*/ 20 w 51"/>
                <a:gd name="T23" fmla="*/ 445 h 298"/>
                <a:gd name="T24" fmla="*/ 31 w 51"/>
                <a:gd name="T25" fmla="*/ 473 h 298"/>
                <a:gd name="T26" fmla="*/ 61 w 51"/>
                <a:gd name="T27" fmla="*/ 488 h 2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98"/>
                <a:gd name="T44" fmla="*/ 51 w 51"/>
                <a:gd name="T45" fmla="*/ 298 h 2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98">
                  <a:moveTo>
                    <a:pt x="51" y="0"/>
                  </a:moveTo>
                  <a:lnTo>
                    <a:pt x="26" y="9"/>
                  </a:lnTo>
                  <a:lnTo>
                    <a:pt x="17" y="34"/>
                  </a:lnTo>
                  <a:lnTo>
                    <a:pt x="17" y="128"/>
                  </a:lnTo>
                  <a:lnTo>
                    <a:pt x="17" y="136"/>
                  </a:lnTo>
                  <a:lnTo>
                    <a:pt x="9" y="145"/>
                  </a:lnTo>
                  <a:lnTo>
                    <a:pt x="0" y="145"/>
                  </a:lnTo>
                  <a:lnTo>
                    <a:pt x="0" y="153"/>
                  </a:lnTo>
                  <a:lnTo>
                    <a:pt x="9" y="162"/>
                  </a:lnTo>
                  <a:lnTo>
                    <a:pt x="17" y="162"/>
                  </a:lnTo>
                  <a:lnTo>
                    <a:pt x="17" y="179"/>
                  </a:lnTo>
                  <a:lnTo>
                    <a:pt x="17" y="272"/>
                  </a:lnTo>
                  <a:lnTo>
                    <a:pt x="26" y="289"/>
                  </a:lnTo>
                  <a:lnTo>
                    <a:pt x="51" y="29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9906" name="Rectangle 36">
              <a:extLst>
                <a:ext uri="{FF2B5EF4-FFF2-40B4-BE49-F238E27FC236}">
                  <a16:creationId xmlns:a16="http://schemas.microsoft.com/office/drawing/2014/main" id="{8475FF11-DDC7-1E46-B136-3CC638077491}"/>
                </a:ext>
              </a:extLst>
            </p:cNvPr>
            <p:cNvSpPr>
              <a:spLocks noChangeArrowheads="1"/>
            </p:cNvSpPr>
            <p:nvPr/>
          </p:nvSpPr>
          <p:spPr bwMode="auto">
            <a:xfrm>
              <a:off x="430" y="3138"/>
              <a:ext cx="89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r">
                <a:lnSpc>
                  <a:spcPct val="85000"/>
                </a:lnSpc>
              </a:pPr>
              <a:r>
                <a:rPr lang="en-US" altLang="en-US" sz="1600" b="1">
                  <a:solidFill>
                    <a:srgbClr val="000000"/>
                  </a:solidFill>
                </a:rPr>
                <a:t>after fertilization</a:t>
              </a:r>
              <a:endParaRPr lang="en-US" altLang="en-US" sz="200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8A78439-D571-8F42-9683-2240858E42DA}"/>
              </a:ext>
            </a:extLst>
          </p:cNvPr>
          <p:cNvSpPr>
            <a:spLocks noGrp="1" noChangeArrowheads="1"/>
          </p:cNvSpPr>
          <p:nvPr>
            <p:ph type="title"/>
          </p:nvPr>
        </p:nvSpPr>
        <p:spPr/>
        <p:txBody>
          <a:bodyPr/>
          <a:lstStyle/>
          <a:p>
            <a:pPr eaLnBrk="1" hangingPunct="1"/>
            <a:r>
              <a:rPr lang="en-US" altLang="en-US"/>
              <a:t>Differences across kingdoms</a:t>
            </a:r>
          </a:p>
        </p:txBody>
      </p:sp>
      <p:sp>
        <p:nvSpPr>
          <p:cNvPr id="80899" name="Rectangle 3" descr="Rectangle: Click to edit Master text styles&#10;Second level&#10;Third level&#10;Fourth level&#10;Fifth level">
            <a:extLst>
              <a:ext uri="{FF2B5EF4-FFF2-40B4-BE49-F238E27FC236}">
                <a16:creationId xmlns:a16="http://schemas.microsoft.com/office/drawing/2014/main" id="{D6D99534-2947-1343-88CF-A7078DD14EB6}"/>
              </a:ext>
            </a:extLst>
          </p:cNvPr>
          <p:cNvSpPr>
            <a:spLocks noGrp="1" noChangeArrowheads="1"/>
          </p:cNvSpPr>
          <p:nvPr>
            <p:ph type="body" idx="1"/>
          </p:nvPr>
        </p:nvSpPr>
        <p:spPr>
          <a:xfrm>
            <a:off x="838200" y="1371600"/>
            <a:ext cx="7772400" cy="2286000"/>
          </a:xfrm>
        </p:spPr>
        <p:txBody>
          <a:bodyPr/>
          <a:lstStyle/>
          <a:p>
            <a:pPr eaLnBrk="1" hangingPunct="1"/>
            <a:r>
              <a:rPr lang="en-US" altLang="en-US" sz="2600" dirty="0"/>
              <a:t>Not all organisms use haploid &amp; diploid stages in same way</a:t>
            </a:r>
          </a:p>
          <a:p>
            <a:pPr lvl="1" eaLnBrk="1" hangingPunct="1"/>
            <a:r>
              <a:rPr lang="en-US" altLang="en-US" sz="2400" dirty="0">
                <a:ea typeface="ＭＳ Ｐゴシック" panose="020B0600070205080204" pitchFamily="34" charset="-128"/>
              </a:rPr>
              <a:t>which one is dominant (2n or n) differs</a:t>
            </a:r>
          </a:p>
          <a:p>
            <a:pPr lvl="1" eaLnBrk="1" hangingPunct="1"/>
            <a:r>
              <a:rPr lang="en-US" altLang="en-US" sz="2400" dirty="0">
                <a:ea typeface="ＭＳ Ｐゴシック" panose="020B0600070205080204" pitchFamily="34" charset="-128"/>
              </a:rPr>
              <a:t>but still alternate between haploid &amp; diploid</a:t>
            </a:r>
          </a:p>
          <a:p>
            <a:pPr lvl="2" eaLnBrk="1" hangingPunct="1"/>
            <a:r>
              <a:rPr lang="en-US" altLang="en-US" sz="2000" u="sng" dirty="0">
                <a:ea typeface="ＭＳ Ｐゴシック" panose="020B0600070205080204" pitchFamily="34" charset="-128"/>
              </a:rPr>
              <a:t>must</a:t>
            </a:r>
            <a:r>
              <a:rPr lang="en-US" altLang="en-US" sz="2000" dirty="0">
                <a:ea typeface="ＭＳ Ｐゴシック" panose="020B0600070205080204" pitchFamily="34" charset="-128"/>
              </a:rPr>
              <a:t> for sexual reproduction</a:t>
            </a:r>
          </a:p>
        </p:txBody>
      </p:sp>
      <p:pic>
        <p:nvPicPr>
          <p:cNvPr id="80900" name="Picture 4" descr="f12-03c_three_types_of__c">
            <a:extLst>
              <a:ext uri="{FF2B5EF4-FFF2-40B4-BE49-F238E27FC236}">
                <a16:creationId xmlns:a16="http://schemas.microsoft.com/office/drawing/2014/main" id="{89AD649B-1921-9345-AA8D-AF27AFC3A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50" t="2251" r="11250"/>
          <a:stretch>
            <a:fillRect/>
          </a:stretch>
        </p:blipFill>
        <p:spPr bwMode="auto">
          <a:xfrm>
            <a:off x="6003925" y="3856038"/>
            <a:ext cx="314007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f12-03b_three_types_of__c">
            <a:extLst>
              <a:ext uri="{FF2B5EF4-FFF2-40B4-BE49-F238E27FC236}">
                <a16:creationId xmlns:a16="http://schemas.microsoft.com/office/drawing/2014/main" id="{1C017B28-7072-9B48-9FAF-8226CE924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875" t="2251" r="16875"/>
          <a:stretch>
            <a:fillRect/>
          </a:stretch>
        </p:blipFill>
        <p:spPr bwMode="auto">
          <a:xfrm>
            <a:off x="3124200" y="3814763"/>
            <a:ext cx="2751138"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f12-03a_three_types_of__c">
            <a:extLst>
              <a:ext uri="{FF2B5EF4-FFF2-40B4-BE49-F238E27FC236}">
                <a16:creationId xmlns:a16="http://schemas.microsoft.com/office/drawing/2014/main" id="{392641B1-CEB7-974F-929D-4486D37E0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875" t="2251" r="16875"/>
          <a:stretch>
            <a:fillRect/>
          </a:stretch>
        </p:blipFill>
        <p:spPr bwMode="auto">
          <a:xfrm>
            <a:off x="228600" y="3813175"/>
            <a:ext cx="2751138"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8">
            <a:extLst>
              <a:ext uri="{FF2B5EF4-FFF2-40B4-BE49-F238E27FC236}">
                <a16:creationId xmlns:a16="http://schemas.microsoft.com/office/drawing/2014/main" id="{503726A7-7488-7147-BE37-ECDBDA8A93D8}"/>
              </a:ext>
            </a:extLst>
          </p:cNvPr>
          <p:cNvSpPr>
            <a:spLocks noGrp="1" noChangeArrowheads="1"/>
          </p:cNvSpPr>
          <p:nvPr>
            <p:ph type="title"/>
          </p:nvPr>
        </p:nvSpPr>
        <p:spPr/>
        <p:txBody>
          <a:bodyPr/>
          <a:lstStyle/>
          <a:p>
            <a:pPr eaLnBrk="1" hangingPunct="1"/>
            <a:r>
              <a:rPr lang="en-US" altLang="en-US"/>
              <a:t>How about the rest of us?</a:t>
            </a:r>
          </a:p>
        </p:txBody>
      </p:sp>
      <p:sp>
        <p:nvSpPr>
          <p:cNvPr id="487453" name="Rectangle 29" descr="Rectangle: Click to edit Master text styles&#10;Second level&#10;Third level&#10;Fourth level&#10;Fifth level">
            <a:extLst>
              <a:ext uri="{FF2B5EF4-FFF2-40B4-BE49-F238E27FC236}">
                <a16:creationId xmlns:a16="http://schemas.microsoft.com/office/drawing/2014/main" id="{F84DA564-C3ED-0242-9B55-616DB5D7FADC}"/>
              </a:ext>
            </a:extLst>
          </p:cNvPr>
          <p:cNvSpPr>
            <a:spLocks noGrp="1" noChangeArrowheads="1"/>
          </p:cNvSpPr>
          <p:nvPr>
            <p:ph type="body" idx="1"/>
          </p:nvPr>
        </p:nvSpPr>
        <p:spPr>
          <a:xfrm>
            <a:off x="838200" y="1371600"/>
            <a:ext cx="8077200" cy="2287588"/>
          </a:xfrm>
        </p:spPr>
        <p:txBody>
          <a:bodyPr/>
          <a:lstStyle/>
          <a:p>
            <a:pPr eaLnBrk="1" hangingPunct="1"/>
            <a:r>
              <a:rPr lang="en-US" altLang="en-US" dirty="0"/>
              <a:t>What if a complex multicellular organism (like us) wants to reproduce?</a:t>
            </a:r>
          </a:p>
          <a:p>
            <a:pPr lvl="1" eaLnBrk="1" hangingPunct="1"/>
            <a:r>
              <a:rPr lang="en-US" altLang="en-US" dirty="0">
                <a:ea typeface="ＭＳ Ｐゴシック" panose="020B0600070205080204" pitchFamily="34" charset="-128"/>
              </a:rPr>
              <a:t>joining of egg + sperm</a:t>
            </a:r>
          </a:p>
          <a:p>
            <a:pPr eaLnBrk="1" hangingPunct="1"/>
            <a:r>
              <a:rPr lang="en-US" altLang="en-US" dirty="0"/>
              <a:t>Do we make egg &amp; sperm by mitosis?</a:t>
            </a:r>
          </a:p>
        </p:txBody>
      </p:sp>
      <p:sp>
        <p:nvSpPr>
          <p:cNvPr id="487454" name="Oval 30">
            <a:extLst>
              <a:ext uri="{FF2B5EF4-FFF2-40B4-BE49-F238E27FC236}">
                <a16:creationId xmlns:a16="http://schemas.microsoft.com/office/drawing/2014/main" id="{75EAD3FD-4E17-4A49-81DA-EF8ECA16C392}"/>
              </a:ext>
            </a:extLst>
          </p:cNvPr>
          <p:cNvSpPr>
            <a:spLocks noChangeArrowheads="1"/>
          </p:cNvSpPr>
          <p:nvPr/>
        </p:nvSpPr>
        <p:spPr bwMode="auto">
          <a:xfrm>
            <a:off x="1143000" y="4279900"/>
            <a:ext cx="1485900" cy="1485900"/>
          </a:xfrm>
          <a:prstGeom prst="ellipse">
            <a:avLst/>
          </a:prstGeom>
          <a:solidFill>
            <a:srgbClr val="FF45B9"/>
          </a:solidFill>
          <a:ln w="9525">
            <a:solidFill>
              <a:srgbClr val="CC0000"/>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87455" name="Rectangle 31">
            <a:extLst>
              <a:ext uri="{FF2B5EF4-FFF2-40B4-BE49-F238E27FC236}">
                <a16:creationId xmlns:a16="http://schemas.microsoft.com/office/drawing/2014/main" id="{8C7D52C5-7D23-9F4B-B575-1D05DBAE15C3}"/>
              </a:ext>
            </a:extLst>
          </p:cNvPr>
          <p:cNvSpPr>
            <a:spLocks noChangeArrowheads="1"/>
          </p:cNvSpPr>
          <p:nvPr/>
        </p:nvSpPr>
        <p:spPr bwMode="auto">
          <a:xfrm>
            <a:off x="1544638" y="4686300"/>
            <a:ext cx="7207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grpSp>
        <p:nvGrpSpPr>
          <p:cNvPr id="2" name="Group 32">
            <a:extLst>
              <a:ext uri="{FF2B5EF4-FFF2-40B4-BE49-F238E27FC236}">
                <a16:creationId xmlns:a16="http://schemas.microsoft.com/office/drawing/2014/main" id="{DCF462C6-11AC-E842-A900-D8F7F2DC2795}"/>
              </a:ext>
            </a:extLst>
          </p:cNvPr>
          <p:cNvGrpSpPr>
            <a:grpSpLocks/>
          </p:cNvGrpSpPr>
          <p:nvPr/>
        </p:nvGrpSpPr>
        <p:grpSpPr bwMode="auto">
          <a:xfrm>
            <a:off x="2819400" y="4279900"/>
            <a:ext cx="2171700" cy="2413000"/>
            <a:chOff x="1872" y="2640"/>
            <a:chExt cx="1368" cy="1520"/>
          </a:xfrm>
        </p:grpSpPr>
        <p:sp>
          <p:nvSpPr>
            <p:cNvPr id="21530" name="Freeform 33">
              <a:extLst>
                <a:ext uri="{FF2B5EF4-FFF2-40B4-BE49-F238E27FC236}">
                  <a16:creationId xmlns:a16="http://schemas.microsoft.com/office/drawing/2014/main" id="{BCBF1857-7F4F-FB42-883B-5AD9344365EC}"/>
                </a:ext>
              </a:extLst>
            </p:cNvPr>
            <p:cNvSpPr>
              <a:spLocks/>
            </p:cNvSpPr>
            <p:nvPr/>
          </p:nvSpPr>
          <p:spPr bwMode="auto">
            <a:xfrm>
              <a:off x="1872" y="3264"/>
              <a:ext cx="736" cy="896"/>
            </a:xfrm>
            <a:custGeom>
              <a:avLst/>
              <a:gdLst>
                <a:gd name="T0" fmla="*/ 720 w 736"/>
                <a:gd name="T1" fmla="*/ 16 h 896"/>
                <a:gd name="T2" fmla="*/ 720 w 736"/>
                <a:gd name="T3" fmla="*/ 64 h 896"/>
                <a:gd name="T4" fmla="*/ 672 w 736"/>
                <a:gd name="T5" fmla="*/ 400 h 896"/>
                <a:gd name="T6" fmla="*/ 336 w 736"/>
                <a:gd name="T7" fmla="*/ 448 h 896"/>
                <a:gd name="T8" fmla="*/ 240 w 736"/>
                <a:gd name="T9" fmla="*/ 832 h 896"/>
                <a:gd name="T10" fmla="*/ 0 w 736"/>
                <a:gd name="T11" fmla="*/ 832 h 896"/>
                <a:gd name="T12" fmla="*/ 0 60000 65536"/>
                <a:gd name="T13" fmla="*/ 0 60000 65536"/>
                <a:gd name="T14" fmla="*/ 0 60000 65536"/>
                <a:gd name="T15" fmla="*/ 0 60000 65536"/>
                <a:gd name="T16" fmla="*/ 0 60000 65536"/>
                <a:gd name="T17" fmla="*/ 0 60000 65536"/>
                <a:gd name="T18" fmla="*/ 0 w 736"/>
                <a:gd name="T19" fmla="*/ 0 h 896"/>
                <a:gd name="T20" fmla="*/ 736 w 736"/>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736" h="896">
                  <a:moveTo>
                    <a:pt x="720" y="16"/>
                  </a:moveTo>
                  <a:cubicBezTo>
                    <a:pt x="724" y="8"/>
                    <a:pt x="728" y="0"/>
                    <a:pt x="720" y="64"/>
                  </a:cubicBezTo>
                  <a:cubicBezTo>
                    <a:pt x="712" y="128"/>
                    <a:pt x="736" y="336"/>
                    <a:pt x="672" y="400"/>
                  </a:cubicBezTo>
                  <a:cubicBezTo>
                    <a:pt x="608" y="464"/>
                    <a:pt x="408" y="376"/>
                    <a:pt x="336" y="448"/>
                  </a:cubicBezTo>
                  <a:cubicBezTo>
                    <a:pt x="264" y="520"/>
                    <a:pt x="296" y="768"/>
                    <a:pt x="240" y="832"/>
                  </a:cubicBezTo>
                  <a:cubicBezTo>
                    <a:pt x="184" y="896"/>
                    <a:pt x="92" y="864"/>
                    <a:pt x="0" y="832"/>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31" name="Oval 34">
              <a:extLst>
                <a:ext uri="{FF2B5EF4-FFF2-40B4-BE49-F238E27FC236}">
                  <a16:creationId xmlns:a16="http://schemas.microsoft.com/office/drawing/2014/main" id="{3D0FF21B-D83B-AC4F-ABD1-9129A3CD1687}"/>
                </a:ext>
              </a:extLst>
            </p:cNvPr>
            <p:cNvSpPr>
              <a:spLocks noChangeArrowheads="1"/>
            </p:cNvSpPr>
            <p:nvPr/>
          </p:nvSpPr>
          <p:spPr bwMode="auto">
            <a:xfrm>
              <a:off x="2304" y="2640"/>
              <a:ext cx="936" cy="936"/>
            </a:xfrm>
            <a:prstGeom prst="ellipse">
              <a:avLst/>
            </a:prstGeom>
            <a:solidFill>
              <a:schemeClr val="hlink"/>
            </a:solidFill>
            <a:ln w="9525">
              <a:solidFill>
                <a:srgbClr val="0F116A"/>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sp>
        <p:nvSpPr>
          <p:cNvPr id="487459" name="Rectangle 35">
            <a:extLst>
              <a:ext uri="{FF2B5EF4-FFF2-40B4-BE49-F238E27FC236}">
                <a16:creationId xmlns:a16="http://schemas.microsoft.com/office/drawing/2014/main" id="{13D069E7-0943-9F40-9F43-74A8225CA241}"/>
              </a:ext>
            </a:extLst>
          </p:cNvPr>
          <p:cNvSpPr>
            <a:spLocks noChangeArrowheads="1"/>
          </p:cNvSpPr>
          <p:nvPr/>
        </p:nvSpPr>
        <p:spPr bwMode="auto">
          <a:xfrm>
            <a:off x="3886200" y="4676775"/>
            <a:ext cx="7207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46</a:t>
            </a:r>
            <a:endParaRPr lang="en-US" altLang="en-US" sz="3000" b="1">
              <a:solidFill>
                <a:srgbClr val="0F116A"/>
              </a:solidFill>
            </a:endParaRPr>
          </a:p>
        </p:txBody>
      </p:sp>
      <p:sp>
        <p:nvSpPr>
          <p:cNvPr id="487460" name="Rectangle 36">
            <a:extLst>
              <a:ext uri="{FF2B5EF4-FFF2-40B4-BE49-F238E27FC236}">
                <a16:creationId xmlns:a16="http://schemas.microsoft.com/office/drawing/2014/main" id="{85F78A10-397B-7046-A49E-88791DC91ABE}"/>
              </a:ext>
            </a:extLst>
          </p:cNvPr>
          <p:cNvSpPr>
            <a:spLocks noChangeArrowheads="1"/>
          </p:cNvSpPr>
          <p:nvPr/>
        </p:nvSpPr>
        <p:spPr bwMode="auto">
          <a:xfrm>
            <a:off x="2819400" y="4657725"/>
            <a:ext cx="4953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4200" b="1">
                <a:solidFill>
                  <a:srgbClr val="0F116A"/>
                </a:solidFill>
              </a:rPr>
              <a:t>+</a:t>
            </a:r>
            <a:endParaRPr lang="en-US" altLang="en-US" sz="3000" b="1">
              <a:solidFill>
                <a:srgbClr val="0F116A"/>
              </a:solidFill>
            </a:endParaRPr>
          </a:p>
        </p:txBody>
      </p:sp>
      <p:sp>
        <p:nvSpPr>
          <p:cNvPr id="487461" name="Oval 37">
            <a:extLst>
              <a:ext uri="{FF2B5EF4-FFF2-40B4-BE49-F238E27FC236}">
                <a16:creationId xmlns:a16="http://schemas.microsoft.com/office/drawing/2014/main" id="{6117DEC8-A96D-6541-89D0-DE40C42600B2}"/>
              </a:ext>
            </a:extLst>
          </p:cNvPr>
          <p:cNvSpPr>
            <a:spLocks noChangeArrowheads="1"/>
          </p:cNvSpPr>
          <p:nvPr/>
        </p:nvSpPr>
        <p:spPr bwMode="auto">
          <a:xfrm>
            <a:off x="6705600" y="4254500"/>
            <a:ext cx="1485900" cy="1485900"/>
          </a:xfrm>
          <a:prstGeom prst="ellipse">
            <a:avLst/>
          </a:prstGeom>
          <a:solidFill>
            <a:srgbClr val="C364FF"/>
          </a:solidFill>
          <a:ln w="9525">
            <a:solidFill>
              <a:schemeClr val="tx2"/>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87462" name="AutoShape 38">
            <a:extLst>
              <a:ext uri="{FF2B5EF4-FFF2-40B4-BE49-F238E27FC236}">
                <a16:creationId xmlns:a16="http://schemas.microsoft.com/office/drawing/2014/main" id="{9827F204-9234-A440-B979-A663912201D2}"/>
              </a:ext>
            </a:extLst>
          </p:cNvPr>
          <p:cNvSpPr>
            <a:spLocks noChangeArrowheads="1"/>
          </p:cNvSpPr>
          <p:nvPr/>
        </p:nvSpPr>
        <p:spPr bwMode="auto">
          <a:xfrm>
            <a:off x="5257800" y="4870450"/>
            <a:ext cx="1219200" cy="304800"/>
          </a:xfrm>
          <a:prstGeom prst="rightArrow">
            <a:avLst>
              <a:gd name="adj1" fmla="val 50000"/>
              <a:gd name="adj2" fmla="val 100000"/>
            </a:avLst>
          </a:prstGeom>
          <a:solidFill>
            <a:srgbClr val="CC0000"/>
          </a:solidFill>
          <a:ln w="9525">
            <a:solidFill>
              <a:srgbClr val="CC0000"/>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487463" name="Rectangle 39">
            <a:extLst>
              <a:ext uri="{FF2B5EF4-FFF2-40B4-BE49-F238E27FC236}">
                <a16:creationId xmlns:a16="http://schemas.microsoft.com/office/drawing/2014/main" id="{D6CF9F63-DD0E-0144-857C-46F33D73FDB0}"/>
              </a:ext>
            </a:extLst>
          </p:cNvPr>
          <p:cNvSpPr>
            <a:spLocks noChangeArrowheads="1"/>
          </p:cNvSpPr>
          <p:nvPr/>
        </p:nvSpPr>
        <p:spPr bwMode="auto">
          <a:xfrm>
            <a:off x="7085013" y="4676775"/>
            <a:ext cx="7207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3800" b="1">
                <a:solidFill>
                  <a:srgbClr val="0F116A"/>
                </a:solidFill>
              </a:rPr>
              <a:t>92</a:t>
            </a:r>
            <a:endParaRPr lang="en-US" altLang="en-US" sz="3000" b="1">
              <a:solidFill>
                <a:srgbClr val="0F116A"/>
              </a:solidFill>
            </a:endParaRPr>
          </a:p>
        </p:txBody>
      </p:sp>
      <p:grpSp>
        <p:nvGrpSpPr>
          <p:cNvPr id="3" name="Group 40">
            <a:extLst>
              <a:ext uri="{FF2B5EF4-FFF2-40B4-BE49-F238E27FC236}">
                <a16:creationId xmlns:a16="http://schemas.microsoft.com/office/drawing/2014/main" id="{DB4FB002-3CEC-8A49-BE56-B76C39D1FAF7}"/>
              </a:ext>
            </a:extLst>
          </p:cNvPr>
          <p:cNvGrpSpPr>
            <a:grpSpLocks/>
          </p:cNvGrpSpPr>
          <p:nvPr/>
        </p:nvGrpSpPr>
        <p:grpSpPr bwMode="auto">
          <a:xfrm>
            <a:off x="6781800" y="4178300"/>
            <a:ext cx="1360488" cy="1600200"/>
            <a:chOff x="4272" y="2256"/>
            <a:chExt cx="857" cy="1008"/>
          </a:xfrm>
        </p:grpSpPr>
        <p:sp>
          <p:nvSpPr>
            <p:cNvPr id="21528" name="Line 41">
              <a:extLst>
                <a:ext uri="{FF2B5EF4-FFF2-40B4-BE49-F238E27FC236}">
                  <a16:creationId xmlns:a16="http://schemas.microsoft.com/office/drawing/2014/main" id="{78EC1C7A-5629-B549-8FF2-28BE38668303}"/>
                </a:ext>
              </a:extLst>
            </p:cNvPr>
            <p:cNvSpPr>
              <a:spLocks noChangeShapeType="1"/>
            </p:cNvSpPr>
            <p:nvPr/>
          </p:nvSpPr>
          <p:spPr bwMode="auto">
            <a:xfrm>
              <a:off x="4272" y="2256"/>
              <a:ext cx="857" cy="1008"/>
            </a:xfrm>
            <a:prstGeom prst="line">
              <a:avLst/>
            </a:prstGeom>
            <a:noFill/>
            <a:ln w="1016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9" name="Line 42">
              <a:extLst>
                <a:ext uri="{FF2B5EF4-FFF2-40B4-BE49-F238E27FC236}">
                  <a16:creationId xmlns:a16="http://schemas.microsoft.com/office/drawing/2014/main" id="{7230A88B-7D70-3346-9F12-61BA5B286331}"/>
                </a:ext>
              </a:extLst>
            </p:cNvPr>
            <p:cNvSpPr>
              <a:spLocks noChangeShapeType="1"/>
            </p:cNvSpPr>
            <p:nvPr/>
          </p:nvSpPr>
          <p:spPr bwMode="auto">
            <a:xfrm flipH="1">
              <a:off x="4272" y="2280"/>
              <a:ext cx="816" cy="960"/>
            </a:xfrm>
            <a:prstGeom prst="line">
              <a:avLst/>
            </a:prstGeom>
            <a:noFill/>
            <a:ln w="1016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87467" name="Rectangle 43">
            <a:extLst>
              <a:ext uri="{FF2B5EF4-FFF2-40B4-BE49-F238E27FC236}">
                <a16:creationId xmlns:a16="http://schemas.microsoft.com/office/drawing/2014/main" id="{4BDADB7D-8863-134B-AF80-08FECEDB2864}"/>
              </a:ext>
            </a:extLst>
          </p:cNvPr>
          <p:cNvSpPr>
            <a:spLocks noChangeArrowheads="1"/>
          </p:cNvSpPr>
          <p:nvPr/>
        </p:nvSpPr>
        <p:spPr bwMode="auto">
          <a:xfrm>
            <a:off x="1528763" y="5854700"/>
            <a:ext cx="6810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egg</a:t>
            </a:r>
            <a:endParaRPr lang="en-US" altLang="en-US" sz="3000" b="1">
              <a:solidFill>
                <a:srgbClr val="0F116A"/>
              </a:solidFill>
            </a:endParaRPr>
          </a:p>
        </p:txBody>
      </p:sp>
      <p:sp>
        <p:nvSpPr>
          <p:cNvPr id="487468" name="Rectangle 44">
            <a:extLst>
              <a:ext uri="{FF2B5EF4-FFF2-40B4-BE49-F238E27FC236}">
                <a16:creationId xmlns:a16="http://schemas.microsoft.com/office/drawing/2014/main" id="{AF1164C1-1E06-5B4E-8B6A-4BEE9047028E}"/>
              </a:ext>
            </a:extLst>
          </p:cNvPr>
          <p:cNvSpPr>
            <a:spLocks noChangeArrowheads="1"/>
          </p:cNvSpPr>
          <p:nvPr/>
        </p:nvSpPr>
        <p:spPr bwMode="auto">
          <a:xfrm>
            <a:off x="3716338" y="5854700"/>
            <a:ext cx="1022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sperm</a:t>
            </a:r>
            <a:endParaRPr lang="en-US" altLang="en-US" sz="3000" b="1">
              <a:solidFill>
                <a:srgbClr val="0F116A"/>
              </a:solidFill>
            </a:endParaRPr>
          </a:p>
        </p:txBody>
      </p:sp>
      <p:sp>
        <p:nvSpPr>
          <p:cNvPr id="487469" name="Rectangle 45">
            <a:extLst>
              <a:ext uri="{FF2B5EF4-FFF2-40B4-BE49-F238E27FC236}">
                <a16:creationId xmlns:a16="http://schemas.microsoft.com/office/drawing/2014/main" id="{61232616-965C-504C-B0A4-1B0B65DC405F}"/>
              </a:ext>
            </a:extLst>
          </p:cNvPr>
          <p:cNvSpPr>
            <a:spLocks noChangeArrowheads="1"/>
          </p:cNvSpPr>
          <p:nvPr/>
        </p:nvSpPr>
        <p:spPr bwMode="auto">
          <a:xfrm>
            <a:off x="6910388" y="5854700"/>
            <a:ext cx="10683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zygote</a:t>
            </a:r>
            <a:endParaRPr lang="en-US" altLang="en-US" sz="3000" b="1">
              <a:solidFill>
                <a:srgbClr val="0F116A"/>
              </a:solidFill>
            </a:endParaRPr>
          </a:p>
        </p:txBody>
      </p:sp>
      <p:grpSp>
        <p:nvGrpSpPr>
          <p:cNvPr id="4" name="Group 46">
            <a:extLst>
              <a:ext uri="{FF2B5EF4-FFF2-40B4-BE49-F238E27FC236}">
                <a16:creationId xmlns:a16="http://schemas.microsoft.com/office/drawing/2014/main" id="{229C0075-54F6-0345-A533-CD4AAE350BE6}"/>
              </a:ext>
            </a:extLst>
          </p:cNvPr>
          <p:cNvGrpSpPr>
            <a:grpSpLocks/>
          </p:cNvGrpSpPr>
          <p:nvPr/>
        </p:nvGrpSpPr>
        <p:grpSpPr bwMode="auto">
          <a:xfrm>
            <a:off x="3581400" y="4178300"/>
            <a:ext cx="1360488" cy="1600200"/>
            <a:chOff x="4272" y="2256"/>
            <a:chExt cx="857" cy="1008"/>
          </a:xfrm>
        </p:grpSpPr>
        <p:sp>
          <p:nvSpPr>
            <p:cNvPr id="21526" name="Line 47">
              <a:extLst>
                <a:ext uri="{FF2B5EF4-FFF2-40B4-BE49-F238E27FC236}">
                  <a16:creationId xmlns:a16="http://schemas.microsoft.com/office/drawing/2014/main" id="{201174FE-3D73-8E44-ABB6-65FCA597C310}"/>
                </a:ext>
              </a:extLst>
            </p:cNvPr>
            <p:cNvSpPr>
              <a:spLocks noChangeShapeType="1"/>
            </p:cNvSpPr>
            <p:nvPr/>
          </p:nvSpPr>
          <p:spPr bwMode="auto">
            <a:xfrm>
              <a:off x="4272" y="2256"/>
              <a:ext cx="857" cy="1008"/>
            </a:xfrm>
            <a:prstGeom prst="line">
              <a:avLst/>
            </a:prstGeom>
            <a:noFill/>
            <a:ln w="1016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7" name="Line 48">
              <a:extLst>
                <a:ext uri="{FF2B5EF4-FFF2-40B4-BE49-F238E27FC236}">
                  <a16:creationId xmlns:a16="http://schemas.microsoft.com/office/drawing/2014/main" id="{3F353BF5-0A89-6E47-A0DC-6C9E1A453DE4}"/>
                </a:ext>
              </a:extLst>
            </p:cNvPr>
            <p:cNvSpPr>
              <a:spLocks noChangeShapeType="1"/>
            </p:cNvSpPr>
            <p:nvPr/>
          </p:nvSpPr>
          <p:spPr bwMode="auto">
            <a:xfrm flipH="1">
              <a:off x="4272" y="2280"/>
              <a:ext cx="816" cy="960"/>
            </a:xfrm>
            <a:prstGeom prst="line">
              <a:avLst/>
            </a:prstGeom>
            <a:noFill/>
            <a:ln w="1016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49">
            <a:extLst>
              <a:ext uri="{FF2B5EF4-FFF2-40B4-BE49-F238E27FC236}">
                <a16:creationId xmlns:a16="http://schemas.microsoft.com/office/drawing/2014/main" id="{EAFD9EC7-3AAA-5E4E-9446-1386839AA8FF}"/>
              </a:ext>
            </a:extLst>
          </p:cNvPr>
          <p:cNvGrpSpPr>
            <a:grpSpLocks/>
          </p:cNvGrpSpPr>
          <p:nvPr/>
        </p:nvGrpSpPr>
        <p:grpSpPr bwMode="auto">
          <a:xfrm>
            <a:off x="1219200" y="4178300"/>
            <a:ext cx="1360488" cy="1600200"/>
            <a:chOff x="4272" y="2256"/>
            <a:chExt cx="857" cy="1008"/>
          </a:xfrm>
        </p:grpSpPr>
        <p:sp>
          <p:nvSpPr>
            <p:cNvPr id="21524" name="Line 50">
              <a:extLst>
                <a:ext uri="{FF2B5EF4-FFF2-40B4-BE49-F238E27FC236}">
                  <a16:creationId xmlns:a16="http://schemas.microsoft.com/office/drawing/2014/main" id="{ECD0D34B-F43A-4E4D-8213-47F125A9398E}"/>
                </a:ext>
              </a:extLst>
            </p:cNvPr>
            <p:cNvSpPr>
              <a:spLocks noChangeShapeType="1"/>
            </p:cNvSpPr>
            <p:nvPr/>
          </p:nvSpPr>
          <p:spPr bwMode="auto">
            <a:xfrm>
              <a:off x="4272" y="2256"/>
              <a:ext cx="857" cy="1008"/>
            </a:xfrm>
            <a:prstGeom prst="line">
              <a:avLst/>
            </a:prstGeom>
            <a:noFill/>
            <a:ln w="1016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5" name="Line 51">
              <a:extLst>
                <a:ext uri="{FF2B5EF4-FFF2-40B4-BE49-F238E27FC236}">
                  <a16:creationId xmlns:a16="http://schemas.microsoft.com/office/drawing/2014/main" id="{AA6953A7-C382-9C4A-9046-B05CC99DF30E}"/>
                </a:ext>
              </a:extLst>
            </p:cNvPr>
            <p:cNvSpPr>
              <a:spLocks noChangeShapeType="1"/>
            </p:cNvSpPr>
            <p:nvPr/>
          </p:nvSpPr>
          <p:spPr bwMode="auto">
            <a:xfrm flipH="1">
              <a:off x="4272" y="2280"/>
              <a:ext cx="816" cy="960"/>
            </a:xfrm>
            <a:prstGeom prst="line">
              <a:avLst/>
            </a:prstGeom>
            <a:noFill/>
            <a:ln w="1016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87476" name="Rectangle 52">
            <a:extLst>
              <a:ext uri="{FF2B5EF4-FFF2-40B4-BE49-F238E27FC236}">
                <a16:creationId xmlns:a16="http://schemas.microsoft.com/office/drawing/2014/main" id="{1817BED6-A1F7-724F-B098-2134A8FCC946}"/>
              </a:ext>
            </a:extLst>
          </p:cNvPr>
          <p:cNvSpPr>
            <a:spLocks noChangeArrowheads="1"/>
          </p:cNvSpPr>
          <p:nvPr/>
        </p:nvSpPr>
        <p:spPr bwMode="auto">
          <a:xfrm>
            <a:off x="53975" y="3509963"/>
            <a:ext cx="4248150" cy="5492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What if we did, then….</a:t>
            </a:r>
          </a:p>
        </p:txBody>
      </p:sp>
      <p:sp>
        <p:nvSpPr>
          <p:cNvPr id="487477" name="Rectangle 53">
            <a:extLst>
              <a:ext uri="{FF2B5EF4-FFF2-40B4-BE49-F238E27FC236}">
                <a16:creationId xmlns:a16="http://schemas.microsoft.com/office/drawing/2014/main" id="{63E5D1BF-4E7E-2D4B-80BD-23A52A72D286}"/>
              </a:ext>
            </a:extLst>
          </p:cNvPr>
          <p:cNvSpPr>
            <a:spLocks noChangeArrowheads="1"/>
          </p:cNvSpPr>
          <p:nvPr/>
        </p:nvSpPr>
        <p:spPr bwMode="auto">
          <a:xfrm>
            <a:off x="6402388" y="6270625"/>
            <a:ext cx="2703512" cy="5492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3000" b="1" i="1">
                <a:solidFill>
                  <a:schemeClr val="bg1"/>
                </a:solidFill>
              </a:rPr>
              <a:t>Doesn’t work!</a:t>
            </a:r>
            <a:endParaRPr lang="en-US" altLang="en-US" sz="3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7453">
                                            <p:txEl>
                                              <p:pRg st="2" end="2"/>
                                            </p:txEl>
                                          </p:spTgt>
                                        </p:tgtEl>
                                        <p:attrNameLst>
                                          <p:attrName>style.visibility</p:attrName>
                                        </p:attrNameLst>
                                      </p:cBhvr>
                                      <p:to>
                                        <p:strVal val="visible"/>
                                      </p:to>
                                    </p:set>
                                    <p:anim calcmode="lin" valueType="num">
                                      <p:cBhvr additive="base">
                                        <p:cTn id="7" dur="500" fill="hold"/>
                                        <p:tgtEl>
                                          <p:spTgt spid="48745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745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7476"/>
                                        </p:tgtEl>
                                        <p:attrNameLst>
                                          <p:attrName>style.visibility</p:attrName>
                                        </p:attrNameLst>
                                      </p:cBhvr>
                                      <p:to>
                                        <p:strVal val="visible"/>
                                      </p:to>
                                    </p:set>
                                    <p:anim calcmode="lin" valueType="num">
                                      <p:cBhvr additive="base">
                                        <p:cTn id="13" dur="500" fill="hold"/>
                                        <p:tgtEl>
                                          <p:spTgt spid="487476"/>
                                        </p:tgtEl>
                                        <p:attrNameLst>
                                          <p:attrName>ppt_x</p:attrName>
                                        </p:attrNameLst>
                                      </p:cBhvr>
                                      <p:tavLst>
                                        <p:tav tm="0">
                                          <p:val>
                                            <p:strVal val="0-#ppt_w/2"/>
                                          </p:val>
                                        </p:tav>
                                        <p:tav tm="100000">
                                          <p:val>
                                            <p:strVal val="#ppt_x"/>
                                          </p:val>
                                        </p:tav>
                                      </p:tavLst>
                                    </p:anim>
                                    <p:anim calcmode="lin" valueType="num">
                                      <p:cBhvr additive="base">
                                        <p:cTn id="14" dur="500" fill="hold"/>
                                        <p:tgtEl>
                                          <p:spTgt spid="487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487454"/>
                                        </p:tgtEl>
                                        <p:attrNameLst>
                                          <p:attrName>style.visibility</p:attrName>
                                        </p:attrNameLst>
                                      </p:cBhvr>
                                      <p:to>
                                        <p:strVal val="visible"/>
                                      </p:to>
                                    </p:set>
                                    <p:animEffect transition="in" filter="circle(out)">
                                      <p:cBhvr>
                                        <p:cTn id="19" dur="1000"/>
                                        <p:tgtEl>
                                          <p:spTgt spid="487454"/>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87467">
                                            <p:txEl>
                                              <p:pRg st="0" end="0"/>
                                            </p:txEl>
                                          </p:spTgt>
                                        </p:tgtEl>
                                        <p:attrNameLst>
                                          <p:attrName>style.visibility</p:attrName>
                                        </p:attrNameLst>
                                      </p:cBhvr>
                                      <p:to>
                                        <p:strVal val="visible"/>
                                      </p:to>
                                    </p:set>
                                    <p:animEffect transition="in" filter="wipe(left)">
                                      <p:cBhvr>
                                        <p:cTn id="23" dur="500"/>
                                        <p:tgtEl>
                                          <p:spTgt spid="48746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87455">
                                            <p:txEl>
                                              <p:pRg st="0" end="0"/>
                                            </p:txEl>
                                          </p:spTgt>
                                        </p:tgtEl>
                                        <p:attrNameLst>
                                          <p:attrName>style.visibility</p:attrName>
                                        </p:attrNameLst>
                                      </p:cBhvr>
                                      <p:to>
                                        <p:strVal val="visible"/>
                                      </p:to>
                                    </p:set>
                                    <p:animEffect transition="in" filter="wipe(left)">
                                      <p:cBhvr>
                                        <p:cTn id="28" dur="500"/>
                                        <p:tgtEl>
                                          <p:spTgt spid="487455">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5" name="Pong"/>
                                        </p:tgtEl>
                                      </p:cMediaNode>
                                    </p:audio>
                                  </p:sub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87460">
                                            <p:txEl>
                                              <p:pRg st="0" end="0"/>
                                            </p:txEl>
                                          </p:spTgt>
                                        </p:tgtEl>
                                        <p:attrNameLst>
                                          <p:attrName>style.visibility</p:attrName>
                                        </p:attrNameLst>
                                      </p:cBhvr>
                                      <p:to>
                                        <p:strVal val="visible"/>
                                      </p:to>
                                    </p:set>
                                    <p:animEffect transition="in" filter="wipe(left)">
                                      <p:cBhvr>
                                        <p:cTn id="32" dur="500"/>
                                        <p:tgtEl>
                                          <p:spTgt spid="48746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900" decel="100000" fill="hold"/>
                                        <p:tgtEl>
                                          <p:spTgt spid="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Vibro Up"/>
                                        </p:tgtEl>
                                      </p:cMediaNode>
                                    </p:audio>
                                  </p:subTnLst>
                                </p:cTn>
                              </p:par>
                            </p:childTnLst>
                          </p:cTn>
                        </p:par>
                        <p:par>
                          <p:cTn id="41" fill="hold" nodeType="afterGroup">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87468">
                                            <p:txEl>
                                              <p:pRg st="0" end="0"/>
                                            </p:txEl>
                                          </p:spTgt>
                                        </p:tgtEl>
                                        <p:attrNameLst>
                                          <p:attrName>style.visibility</p:attrName>
                                        </p:attrNameLst>
                                      </p:cBhvr>
                                      <p:to>
                                        <p:strVal val="visible"/>
                                      </p:to>
                                    </p:set>
                                    <p:animEffect transition="in" filter="wipe(left)">
                                      <p:cBhvr>
                                        <p:cTn id="44" dur="500"/>
                                        <p:tgtEl>
                                          <p:spTgt spid="487468">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87459">
                                            <p:txEl>
                                              <p:pRg st="0" end="0"/>
                                            </p:txEl>
                                          </p:spTgt>
                                        </p:tgtEl>
                                        <p:attrNameLst>
                                          <p:attrName>style.visibility</p:attrName>
                                        </p:attrNameLst>
                                      </p:cBhvr>
                                      <p:to>
                                        <p:strVal val="visible"/>
                                      </p:to>
                                    </p:set>
                                    <p:animEffect transition="in" filter="wipe(left)">
                                      <p:cBhvr>
                                        <p:cTn id="49" dur="500"/>
                                        <p:tgtEl>
                                          <p:spTgt spid="487459">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5" name="Pong"/>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87462"/>
                                        </p:tgtEl>
                                        <p:attrNameLst>
                                          <p:attrName>style.visibility</p:attrName>
                                        </p:attrNameLst>
                                      </p:cBhvr>
                                      <p:to>
                                        <p:strVal val="visible"/>
                                      </p:to>
                                    </p:set>
                                    <p:animEffect transition="in" filter="wipe(left)">
                                      <p:cBhvr>
                                        <p:cTn id="54" dur="500"/>
                                        <p:tgtEl>
                                          <p:spTgt spid="487462"/>
                                        </p:tgtEl>
                                      </p:cBhvr>
                                    </p:animEffect>
                                  </p:childTnLst>
                                  <p:subTnLst>
                                    <p:audio>
                                      <p:cMediaNode>
                                        <p:cTn display="0" masterRel="sameClick">
                                          <p:stCondLst>
                                            <p:cond evt="begin" delay="0">
                                              <p:tn val="52"/>
                                            </p:cond>
                                          </p:stCondLst>
                                          <p:endCondLst>
                                            <p:cond evt="onStopAudio" delay="0">
                                              <p:tgtEl>
                                                <p:sldTgt/>
                                              </p:tgtEl>
                                            </p:cond>
                                          </p:endCondLst>
                                        </p:cTn>
                                        <p:tgtEl>
                                          <p:sndTgt r:embed="rId6" name="Laser"/>
                                        </p:tgtEl>
                                      </p:cMediaNode>
                                    </p:audio>
                                  </p:subTnLst>
                                </p:cTn>
                              </p:par>
                            </p:childTnLst>
                          </p:cTn>
                        </p:par>
                        <p:par>
                          <p:cTn id="55" fill="hold" nodeType="afterGroup">
                            <p:stCondLst>
                              <p:cond delay="500"/>
                            </p:stCondLst>
                            <p:childTnLst>
                              <p:par>
                                <p:cTn id="56" presetID="34" presetClass="entr" presetSubtype="0" fill="hold" grpId="0" nodeType="afterEffect">
                                  <p:stCondLst>
                                    <p:cond delay="0"/>
                                  </p:stCondLst>
                                  <p:childTnLst>
                                    <p:set>
                                      <p:cBhvr>
                                        <p:cTn id="57" dur="1" fill="hold">
                                          <p:stCondLst>
                                            <p:cond delay="0"/>
                                          </p:stCondLst>
                                        </p:cTn>
                                        <p:tgtEl>
                                          <p:spTgt spid="487461"/>
                                        </p:tgtEl>
                                        <p:attrNameLst>
                                          <p:attrName>style.visibility</p:attrName>
                                        </p:attrNameLst>
                                      </p:cBhvr>
                                      <p:to>
                                        <p:strVal val="visible"/>
                                      </p:to>
                                    </p:set>
                                    <p:anim from="(-#ppt_w/2)" to="(#ppt_x)" calcmode="lin" valueType="num">
                                      <p:cBhvr>
                                        <p:cTn id="58" dur="600" fill="hold">
                                          <p:stCondLst>
                                            <p:cond delay="0"/>
                                          </p:stCondLst>
                                        </p:cTn>
                                        <p:tgtEl>
                                          <p:spTgt spid="487461"/>
                                        </p:tgtEl>
                                        <p:attrNameLst>
                                          <p:attrName>ppt_x</p:attrName>
                                        </p:attrNameLst>
                                      </p:cBhvr>
                                    </p:anim>
                                    <p:anim from="0" to="-1.0" calcmode="lin" valueType="num">
                                      <p:cBhvr>
                                        <p:cTn id="59" dur="200" decel="50000" autoRev="1" fill="hold">
                                          <p:stCondLst>
                                            <p:cond delay="600"/>
                                          </p:stCondLst>
                                        </p:cTn>
                                        <p:tgtEl>
                                          <p:spTgt spid="487461"/>
                                        </p:tgtEl>
                                        <p:attrNameLst>
                                          <p:attrName>xshear</p:attrName>
                                        </p:attrNameLst>
                                      </p:cBhvr>
                                    </p:anim>
                                    <p:animScale>
                                      <p:cBhvr>
                                        <p:cTn id="60" dur="200" decel="100000" autoRev="1" fill="hold">
                                          <p:stCondLst>
                                            <p:cond delay="600"/>
                                          </p:stCondLst>
                                        </p:cTn>
                                        <p:tgtEl>
                                          <p:spTgt spid="487461"/>
                                        </p:tgtEl>
                                      </p:cBhvr>
                                      <p:from x="100000" y="100000"/>
                                      <p:to x="80000" y="100000"/>
                                    </p:animScale>
                                    <p:anim by="(#ppt_h/3+#ppt_w*0.1)" calcmode="lin" valueType="num">
                                      <p:cBhvr additive="sum">
                                        <p:cTn id="61" dur="200" decel="100000" autoRev="1" fill="hold">
                                          <p:stCondLst>
                                            <p:cond delay="600"/>
                                          </p:stCondLst>
                                        </p:cTn>
                                        <p:tgtEl>
                                          <p:spTgt spid="487461"/>
                                        </p:tgtEl>
                                        <p:attrNameLst>
                                          <p:attrName>ppt_x</p:attrName>
                                        </p:attrNameLst>
                                      </p:cBhvr>
                                    </p:anim>
                                  </p:childTnLst>
                                  <p:subTnLst>
                                    <p:audio>
                                      <p:cMediaNode>
                                        <p:cTn display="0" masterRel="sameClick">
                                          <p:stCondLst>
                                            <p:cond evt="begin" delay="0">
                                              <p:tn val="56"/>
                                            </p:cond>
                                          </p:stCondLst>
                                          <p:endCondLst>
                                            <p:cond evt="onStopAudio" delay="0">
                                              <p:tgtEl>
                                                <p:sldTgt/>
                                              </p:tgtEl>
                                            </p:cond>
                                          </p:endCondLst>
                                        </p:cTn>
                                        <p:tgtEl>
                                          <p:sndTgt r:embed="rId6" name="Laser"/>
                                        </p:tgtEl>
                                      </p:cMediaNode>
                                    </p:audio>
                                  </p:subTnLst>
                                </p:cTn>
                              </p:par>
                            </p:childTnLst>
                          </p:cTn>
                        </p:par>
                        <p:par>
                          <p:cTn id="62" fill="hold" nodeType="afterGroup">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487469">
                                            <p:txEl>
                                              <p:pRg st="0" end="0"/>
                                            </p:txEl>
                                          </p:spTgt>
                                        </p:tgtEl>
                                        <p:attrNameLst>
                                          <p:attrName>style.visibility</p:attrName>
                                        </p:attrNameLst>
                                      </p:cBhvr>
                                      <p:to>
                                        <p:strVal val="visible"/>
                                      </p:to>
                                    </p:set>
                                    <p:animEffect transition="in" filter="wipe(left)">
                                      <p:cBhvr>
                                        <p:cTn id="65" dur="500"/>
                                        <p:tgtEl>
                                          <p:spTgt spid="487469">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87463">
                                            <p:txEl>
                                              <p:pRg st="0" end="0"/>
                                            </p:txEl>
                                          </p:spTgt>
                                        </p:tgtEl>
                                        <p:attrNameLst>
                                          <p:attrName>style.visibility</p:attrName>
                                        </p:attrNameLst>
                                      </p:cBhvr>
                                      <p:to>
                                        <p:strVal val="visible"/>
                                      </p:to>
                                    </p:set>
                                    <p:animEffect transition="in" filter="wipe(left)">
                                      <p:cBhvr>
                                        <p:cTn id="70" dur="500"/>
                                        <p:tgtEl>
                                          <p:spTgt spid="487463">
                                            <p:txEl>
                                              <p:pRg st="0" end="0"/>
                                            </p:txEl>
                                          </p:spTgt>
                                        </p:tgtEl>
                                      </p:cBhvr>
                                    </p:animEffect>
                                  </p:childTnLst>
                                  <p:subTnLst>
                                    <p:audio>
                                      <p:cMediaNode>
                                        <p:cTn display="0" masterRel="sameClick">
                                          <p:stCondLst>
                                            <p:cond evt="begin" delay="0">
                                              <p:tn val="68"/>
                                            </p:cond>
                                          </p:stCondLst>
                                          <p:endCondLst>
                                            <p:cond evt="onStopAudio" delay="0">
                                              <p:tgtEl>
                                                <p:sldTgt/>
                                              </p:tgtEl>
                                            </p:cond>
                                          </p:endCondLst>
                                        </p:cTn>
                                        <p:tgtEl>
                                          <p:sndTgt r:embed="rId5" name="Pong"/>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500"/>
                                        <p:tgtEl>
                                          <p:spTgt spid="3"/>
                                        </p:tgtEl>
                                      </p:cBhvr>
                                    </p:animEffect>
                                  </p:childTnLst>
                                  <p:subTnLst>
                                    <p:audio>
                                      <p:cMediaNode>
                                        <p:cTn display="0" masterRel="sameClick">
                                          <p:stCondLst>
                                            <p:cond evt="begin" delay="0">
                                              <p:tn val="73"/>
                                            </p:cond>
                                          </p:stCondLst>
                                          <p:endCondLst>
                                            <p:cond evt="onStopAudio" delay="0">
                                              <p:tgtEl>
                                                <p:sldTgt/>
                                              </p:tgtEl>
                                            </p:cond>
                                          </p:endCondLst>
                                        </p:cTn>
                                        <p:tgtEl>
                                          <p:sndTgt r:embed="rId7" name="String"/>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left)">
                                      <p:cBhvr>
                                        <p:cTn id="80" dur="500"/>
                                        <p:tgtEl>
                                          <p:spTgt spid="5"/>
                                        </p:tgtEl>
                                      </p:cBhvr>
                                    </p:animEffect>
                                  </p:childTnLst>
                                  <p:subTnLst>
                                    <p:audio>
                                      <p:cMediaNode>
                                        <p:cTn display="0" masterRel="sameClick">
                                          <p:stCondLst>
                                            <p:cond evt="begin" delay="0">
                                              <p:tn val="78"/>
                                            </p:cond>
                                          </p:stCondLst>
                                          <p:endCondLst>
                                            <p:cond evt="onStopAudio" delay="0">
                                              <p:tgtEl>
                                                <p:sldTgt/>
                                              </p:tgtEl>
                                            </p:cond>
                                          </p:endCondLst>
                                        </p:cTn>
                                        <p:tgtEl>
                                          <p:sndTgt r:embed="rId7" name="String"/>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left)">
                                      <p:cBhvr>
                                        <p:cTn id="85" dur="500"/>
                                        <p:tgtEl>
                                          <p:spTgt spid="4"/>
                                        </p:tgtEl>
                                      </p:cBhvr>
                                    </p:animEffect>
                                  </p:childTnLst>
                                  <p:subTnLst>
                                    <p:audio>
                                      <p:cMediaNode>
                                        <p:cTn display="0" masterRel="sameClick">
                                          <p:stCondLst>
                                            <p:cond evt="begin" delay="0">
                                              <p:tn val="83"/>
                                            </p:cond>
                                          </p:stCondLst>
                                          <p:endCondLst>
                                            <p:cond evt="onStopAudio" delay="0">
                                              <p:tgtEl>
                                                <p:sldTgt/>
                                              </p:tgtEl>
                                            </p:cond>
                                          </p:endCondLst>
                                        </p:cTn>
                                        <p:tgtEl>
                                          <p:sndTgt r:embed="rId7" name="String"/>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487477"/>
                                        </p:tgtEl>
                                        <p:attrNameLst>
                                          <p:attrName>style.visibility</p:attrName>
                                        </p:attrNameLst>
                                      </p:cBhvr>
                                      <p:to>
                                        <p:strVal val="visible"/>
                                      </p:to>
                                    </p:set>
                                    <p:anim calcmode="lin" valueType="num">
                                      <p:cBhvr additive="base">
                                        <p:cTn id="90" dur="500" fill="hold"/>
                                        <p:tgtEl>
                                          <p:spTgt spid="487477"/>
                                        </p:tgtEl>
                                        <p:attrNameLst>
                                          <p:attrName>ppt_x</p:attrName>
                                        </p:attrNameLst>
                                      </p:cBhvr>
                                      <p:tavLst>
                                        <p:tav tm="0">
                                          <p:val>
                                            <p:strVal val="0-#ppt_w/2"/>
                                          </p:val>
                                        </p:tav>
                                        <p:tav tm="100000">
                                          <p:val>
                                            <p:strVal val="#ppt_x"/>
                                          </p:val>
                                        </p:tav>
                                      </p:tavLst>
                                    </p:anim>
                                    <p:anim calcmode="lin" valueType="num">
                                      <p:cBhvr additive="base">
                                        <p:cTn id="91" dur="500" fill="hold"/>
                                        <p:tgtEl>
                                          <p:spTgt spid="4874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53" grpId="0" build="p" autoUpdateAnimBg="0"/>
      <p:bldP spid="487454" grpId="0" animBg="1"/>
      <p:bldP spid="487455" grpId="0" build="p" autoUpdateAnimBg="0"/>
      <p:bldP spid="487459" grpId="0" build="p" autoUpdateAnimBg="0"/>
      <p:bldP spid="487460" grpId="0" build="p" autoUpdateAnimBg="0"/>
      <p:bldP spid="487461" grpId="0" animBg="1"/>
      <p:bldP spid="487462" grpId="0" animBg="1"/>
      <p:bldP spid="487463" grpId="0" build="p" autoUpdateAnimBg="0"/>
      <p:bldP spid="487467" grpId="0" build="p" autoUpdateAnimBg="0"/>
      <p:bldP spid="487468" grpId="0" build="p" autoUpdateAnimBg="0"/>
      <p:bldP spid="487469" grpId="0" build="p" autoUpdateAnimBg="0"/>
      <p:bldP spid="487476" grpId="0" animBg="1" autoUpdateAnimBg="0"/>
      <p:bldP spid="48747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64D0-F184-274D-830F-DFAEC6A00E8E}"/>
              </a:ext>
            </a:extLst>
          </p:cNvPr>
          <p:cNvSpPr>
            <a:spLocks noGrp="1"/>
          </p:cNvSpPr>
          <p:nvPr>
            <p:ph type="title"/>
          </p:nvPr>
        </p:nvSpPr>
        <p:spPr/>
        <p:txBody>
          <a:bodyPr/>
          <a:lstStyle/>
          <a:p>
            <a:r>
              <a:rPr lang="en-US" sz="2800" dirty="0"/>
              <a:t>Advantage of Sexual Reproduction</a:t>
            </a:r>
          </a:p>
        </p:txBody>
      </p:sp>
      <p:sp>
        <p:nvSpPr>
          <p:cNvPr id="3" name="Content Placeholder 2">
            <a:extLst>
              <a:ext uri="{FF2B5EF4-FFF2-40B4-BE49-F238E27FC236}">
                <a16:creationId xmlns:a16="http://schemas.microsoft.com/office/drawing/2014/main" id="{93C5CC89-AFF9-3B47-85C5-895D2CEE10F5}"/>
              </a:ext>
            </a:extLst>
          </p:cNvPr>
          <p:cNvSpPr>
            <a:spLocks noGrp="1"/>
          </p:cNvSpPr>
          <p:nvPr>
            <p:ph idx="1"/>
          </p:nvPr>
        </p:nvSpPr>
        <p:spPr>
          <a:xfrm>
            <a:off x="609599" y="1371599"/>
            <a:ext cx="8390021" cy="5327583"/>
          </a:xfrm>
        </p:spPr>
        <p:txBody>
          <a:bodyPr/>
          <a:lstStyle/>
          <a:p>
            <a:r>
              <a:rPr lang="en-US" sz="2200" dirty="0"/>
              <a:t>In sexual reproduction, two individuals (parents) contribute genes to the offspring. This form of reproduction results in greater genetic variation in the offspring than asexual reproduction. </a:t>
            </a:r>
          </a:p>
          <a:p>
            <a:r>
              <a:rPr lang="en-US" sz="2200" dirty="0"/>
              <a:t>A life cycle is the generation-to generation sequence of stages in the reproductive history of an organism, from conception to production of its own offspring.</a:t>
            </a:r>
          </a:p>
          <a:p>
            <a:r>
              <a:rPr lang="en-US" sz="2200" dirty="0"/>
              <a:t>Somatic cells are any cells in the body that are not gametes. Each somatic cell in humans has 46 chromosomes. Liver cells and neurons are somatic cells. </a:t>
            </a:r>
          </a:p>
          <a:p>
            <a:r>
              <a:rPr lang="en-US" sz="2200" dirty="0"/>
              <a:t>The karyotype of an organism refers to a picture of its complete set of chromosomes, arranged in pairs of homologous chromosomes from the largest pair to the smallest pair. </a:t>
            </a:r>
          </a:p>
          <a:p>
            <a:endParaRPr lang="en-US" dirty="0"/>
          </a:p>
          <a:p>
            <a:endParaRPr lang="en-US" dirty="0"/>
          </a:p>
          <a:p>
            <a:endParaRPr lang="en-US" dirty="0"/>
          </a:p>
        </p:txBody>
      </p:sp>
    </p:spTree>
    <p:extLst>
      <p:ext uri="{BB962C8B-B14F-4D97-AF65-F5344CB8AC3E}">
        <p14:creationId xmlns:p14="http://schemas.microsoft.com/office/powerpoint/2010/main" val="267950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8">
            <a:extLst>
              <a:ext uri="{FF2B5EF4-FFF2-40B4-BE49-F238E27FC236}">
                <a16:creationId xmlns:a16="http://schemas.microsoft.com/office/drawing/2014/main" id="{3A27A189-2794-FF47-9321-D8958C6AD3AE}"/>
              </a:ext>
            </a:extLst>
          </p:cNvPr>
          <p:cNvGrpSpPr>
            <a:grpSpLocks/>
          </p:cNvGrpSpPr>
          <p:nvPr/>
        </p:nvGrpSpPr>
        <p:grpSpPr bwMode="auto">
          <a:xfrm>
            <a:off x="2308225" y="1477963"/>
            <a:ext cx="4524375" cy="3905250"/>
            <a:chOff x="403" y="1025"/>
            <a:chExt cx="2352" cy="2030"/>
          </a:xfrm>
        </p:grpSpPr>
        <p:pic>
          <p:nvPicPr>
            <p:cNvPr id="23559" name="Picture 6">
              <a:extLst>
                <a:ext uri="{FF2B5EF4-FFF2-40B4-BE49-F238E27FC236}">
                  <a16:creationId xmlns:a16="http://schemas.microsoft.com/office/drawing/2014/main" id="{9B19E63F-C457-A74B-AEEF-A32086BD9F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14415" b="1477"/>
            <a:stretch>
              <a:fillRect/>
            </a:stretch>
          </p:blipFill>
          <p:spPr bwMode="auto">
            <a:xfrm>
              <a:off x="403" y="1025"/>
              <a:ext cx="2352" cy="2030"/>
            </a:xfrm>
            <a:prstGeom prst="rect">
              <a:avLst/>
            </a:prstGeom>
            <a:noFill/>
            <a:ln w="76200">
              <a:solidFill>
                <a:srgbClr val="050500"/>
              </a:solidFill>
              <a:miter lim="800000"/>
              <a:headEnd/>
              <a:tailEnd/>
            </a:ln>
            <a:extLst>
              <a:ext uri="{909E8E84-426E-40DD-AFC4-6F175D3DCCD1}">
                <a14:hiddenFill xmlns:a14="http://schemas.microsoft.com/office/drawing/2010/main">
                  <a:solidFill>
                    <a:srgbClr val="FFFFFF"/>
                  </a:solidFill>
                </a14:hiddenFill>
              </a:ext>
            </a:extLst>
          </p:spPr>
        </p:pic>
        <p:sp>
          <p:nvSpPr>
            <p:cNvPr id="23560" name="Rectangle 7">
              <a:extLst>
                <a:ext uri="{FF2B5EF4-FFF2-40B4-BE49-F238E27FC236}">
                  <a16:creationId xmlns:a16="http://schemas.microsoft.com/office/drawing/2014/main" id="{E2B6E4A6-95B6-5646-A4EA-B7701EF6D5ED}"/>
                </a:ext>
              </a:extLst>
            </p:cNvPr>
            <p:cNvSpPr>
              <a:spLocks noChangeArrowheads="1"/>
            </p:cNvSpPr>
            <p:nvPr/>
          </p:nvSpPr>
          <p:spPr bwMode="auto">
            <a:xfrm>
              <a:off x="532" y="1179"/>
              <a:ext cx="440" cy="2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pic>
        <p:nvPicPr>
          <p:cNvPr id="390146" name="Picture 2">
            <a:extLst>
              <a:ext uri="{FF2B5EF4-FFF2-40B4-BE49-F238E27FC236}">
                <a16:creationId xmlns:a16="http://schemas.microsoft.com/office/drawing/2014/main" id="{8792DAB4-BE3F-8A4E-AEC2-C8FB2C15D8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113" y="381000"/>
            <a:ext cx="8574087"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7" name="Rectangle 3">
            <a:extLst>
              <a:ext uri="{FF2B5EF4-FFF2-40B4-BE49-F238E27FC236}">
                <a16:creationId xmlns:a16="http://schemas.microsoft.com/office/drawing/2014/main" id="{A924FE97-0CF1-BA44-8FD8-F7FEE1A1321E}"/>
              </a:ext>
            </a:extLst>
          </p:cNvPr>
          <p:cNvSpPr>
            <a:spLocks noGrp="1" noChangeArrowheads="1"/>
          </p:cNvSpPr>
          <p:nvPr>
            <p:ph type="title"/>
          </p:nvPr>
        </p:nvSpPr>
        <p:spPr>
          <a:xfrm>
            <a:off x="609600" y="685800"/>
            <a:ext cx="8153400" cy="762000"/>
          </a:xfrm>
        </p:spPr>
        <p:txBody>
          <a:bodyPr/>
          <a:lstStyle/>
          <a:p>
            <a:pPr algn="r" eaLnBrk="1" hangingPunct="1"/>
            <a:r>
              <a:rPr lang="en-US" altLang="en-US" sz="2800"/>
              <a:t>Human female </a:t>
            </a:r>
            <a:r>
              <a:rPr lang="en-US" altLang="en-US" sz="2800" u="sng">
                <a:solidFill>
                  <a:srgbClr val="CC0000"/>
                </a:solidFill>
              </a:rPr>
              <a:t>karyotype</a:t>
            </a:r>
            <a:endParaRPr lang="en-US" altLang="en-US"/>
          </a:p>
        </p:txBody>
      </p:sp>
      <p:sp>
        <p:nvSpPr>
          <p:cNvPr id="390148" name="Oval 4">
            <a:extLst>
              <a:ext uri="{FF2B5EF4-FFF2-40B4-BE49-F238E27FC236}">
                <a16:creationId xmlns:a16="http://schemas.microsoft.com/office/drawing/2014/main" id="{946B76E2-87D2-4041-AFC9-14AB43DAD2F4}"/>
              </a:ext>
            </a:extLst>
          </p:cNvPr>
          <p:cNvSpPr>
            <a:spLocks noChangeArrowheads="1"/>
          </p:cNvSpPr>
          <p:nvPr/>
        </p:nvSpPr>
        <p:spPr bwMode="auto">
          <a:xfrm>
            <a:off x="6080125" y="5405438"/>
            <a:ext cx="1619250" cy="1325562"/>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390149" name="AutoShape 5">
            <a:extLst>
              <a:ext uri="{FF2B5EF4-FFF2-40B4-BE49-F238E27FC236}">
                <a16:creationId xmlns:a16="http://schemas.microsoft.com/office/drawing/2014/main" id="{3D04B6AF-678C-4840-B42B-A119B82E13A0}"/>
              </a:ext>
            </a:extLst>
          </p:cNvPr>
          <p:cNvSpPr>
            <a:spLocks noChangeArrowheads="1"/>
          </p:cNvSpPr>
          <p:nvPr/>
        </p:nvSpPr>
        <p:spPr bwMode="auto">
          <a:xfrm>
            <a:off x="2134081" y="2263540"/>
            <a:ext cx="3422650" cy="1108075"/>
          </a:xfrm>
          <a:prstGeom prst="roundRect">
            <a:avLst>
              <a:gd name="adj" fmla="val 16667"/>
            </a:avLst>
          </a:prstGeom>
          <a:solidFill>
            <a:srgbClr val="FFCC18">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3000" b="1" dirty="0">
                <a:solidFill>
                  <a:srgbClr val="0F116A"/>
                </a:solidFill>
              </a:rPr>
              <a:t>46 chromosomes</a:t>
            </a:r>
          </a:p>
          <a:p>
            <a:r>
              <a:rPr lang="en-US" altLang="en-US" sz="3000" b="1" dirty="0">
                <a:solidFill>
                  <a:srgbClr val="0F116A"/>
                </a:solidFill>
              </a:rPr>
              <a:t>23 pairs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0146"/>
                                        </p:tgtEl>
                                        <p:attrNameLst>
                                          <p:attrName>style.visibility</p:attrName>
                                        </p:attrNameLst>
                                      </p:cBhvr>
                                      <p:to>
                                        <p:strVal val="visible"/>
                                      </p:to>
                                    </p:set>
                                    <p:animEffect transition="in" filter="wipe(left)">
                                      <p:cBhvr>
                                        <p:cTn id="7" dur="500"/>
                                        <p:tgtEl>
                                          <p:spTgt spid="390146"/>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0149"/>
                                        </p:tgtEl>
                                        <p:attrNameLst>
                                          <p:attrName>style.visibility</p:attrName>
                                        </p:attrNameLst>
                                      </p:cBhvr>
                                      <p:to>
                                        <p:strVal val="visible"/>
                                      </p:to>
                                    </p:set>
                                    <p:animEffect transition="in" filter="wipe(left)">
                                      <p:cBhvr>
                                        <p:cTn id="12" dur="500"/>
                                        <p:tgtEl>
                                          <p:spTgt spid="390149"/>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0148"/>
                                        </p:tgtEl>
                                        <p:attrNameLst>
                                          <p:attrName>style.visibility</p:attrName>
                                        </p:attrNameLst>
                                      </p:cBhvr>
                                      <p:to>
                                        <p:strVal val="visible"/>
                                      </p:to>
                                    </p:set>
                                    <p:animEffect transition="in" filter="wipe(left)">
                                      <p:cBhvr>
                                        <p:cTn id="17" dur="500"/>
                                        <p:tgtEl>
                                          <p:spTgt spid="390148"/>
                                        </p:tgtEl>
                                      </p:cBhvr>
                                    </p:animEffect>
                                  </p:childTnLst>
                                  <p:subTnLst>
                                    <p:audio>
                                      <p:cMediaNode>
                                        <p:cTn display="0" masterRel="sameClick">
                                          <p:stCondLst>
                                            <p:cond evt="begin" delay="0">
                                              <p:tn val="15"/>
                                            </p:cond>
                                          </p:stCondLst>
                                          <p:endCondLst>
                                            <p:cond evt="onStopAudio" delay="0">
                                              <p:tgtEl>
                                                <p:sldTgt/>
                                              </p:tgtEl>
                                            </p:cond>
                                          </p:endCondLst>
                                        </p:cTn>
                                        <p:tgtEl>
                                          <p:sndTgt r:embed="rId5" name="Vibro Up"/>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90147">
                                            <p:txEl>
                                              <p:pRg st="0" end="0"/>
                                            </p:txEl>
                                          </p:spTgt>
                                        </p:tgtEl>
                                        <p:attrNameLst>
                                          <p:attrName>style.visibility</p:attrName>
                                        </p:attrNameLst>
                                      </p:cBhvr>
                                      <p:to>
                                        <p:strVal val="visible"/>
                                      </p:to>
                                    </p:set>
                                    <p:anim calcmode="lin" valueType="num">
                                      <p:cBhvr additive="base">
                                        <p:cTn id="22"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90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P spid="390148" grpId="0" animBg="1"/>
      <p:bldP spid="39014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9">
            <a:extLst>
              <a:ext uri="{FF2B5EF4-FFF2-40B4-BE49-F238E27FC236}">
                <a16:creationId xmlns:a16="http://schemas.microsoft.com/office/drawing/2014/main" id="{99E7D777-15DD-174D-B70D-74013F40180B}"/>
              </a:ext>
            </a:extLst>
          </p:cNvPr>
          <p:cNvGrpSpPr>
            <a:grpSpLocks/>
          </p:cNvGrpSpPr>
          <p:nvPr/>
        </p:nvGrpSpPr>
        <p:grpSpPr bwMode="auto">
          <a:xfrm>
            <a:off x="2617788" y="1676400"/>
            <a:ext cx="3906837" cy="3506788"/>
            <a:chOff x="1761" y="1186"/>
            <a:chExt cx="2461" cy="2209"/>
          </a:xfrm>
        </p:grpSpPr>
        <p:pic>
          <p:nvPicPr>
            <p:cNvPr id="25607" name="Picture 7">
              <a:extLst>
                <a:ext uri="{FF2B5EF4-FFF2-40B4-BE49-F238E27FC236}">
                  <a16:creationId xmlns:a16="http://schemas.microsoft.com/office/drawing/2014/main" id="{6DBB1197-A00F-7746-B481-5F9F0169D5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3499" t="6000" r="17999" b="12000"/>
            <a:stretch>
              <a:fillRect/>
            </a:stretch>
          </p:blipFill>
          <p:spPr bwMode="auto">
            <a:xfrm>
              <a:off x="1761" y="1186"/>
              <a:ext cx="2461" cy="2209"/>
            </a:xfrm>
            <a:prstGeom prst="rect">
              <a:avLst/>
            </a:prstGeom>
            <a:noFill/>
            <a:ln w="76200">
              <a:solidFill>
                <a:srgbClr val="050500"/>
              </a:solidFill>
              <a:miter lim="800000"/>
              <a:headEnd/>
              <a:tailEnd/>
            </a:ln>
            <a:extLst>
              <a:ext uri="{909E8E84-426E-40DD-AFC4-6F175D3DCCD1}">
                <a14:hiddenFill xmlns:a14="http://schemas.microsoft.com/office/drawing/2010/main">
                  <a:solidFill>
                    <a:srgbClr val="FFFFFF"/>
                  </a:solidFill>
                </a14:hiddenFill>
              </a:ext>
            </a:extLst>
          </p:spPr>
        </p:pic>
        <p:sp>
          <p:nvSpPr>
            <p:cNvPr id="25608" name="Rectangle 8">
              <a:extLst>
                <a:ext uri="{FF2B5EF4-FFF2-40B4-BE49-F238E27FC236}">
                  <a16:creationId xmlns:a16="http://schemas.microsoft.com/office/drawing/2014/main" id="{1F08F351-B1A6-E345-B77A-8F01AAE608D6}"/>
                </a:ext>
              </a:extLst>
            </p:cNvPr>
            <p:cNvSpPr>
              <a:spLocks noChangeArrowheads="1"/>
            </p:cNvSpPr>
            <p:nvPr/>
          </p:nvSpPr>
          <p:spPr bwMode="auto">
            <a:xfrm>
              <a:off x="1763" y="1250"/>
              <a:ext cx="287" cy="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grpSp>
      <p:pic>
        <p:nvPicPr>
          <p:cNvPr id="392194" name="Picture 2">
            <a:extLst>
              <a:ext uri="{FF2B5EF4-FFF2-40B4-BE49-F238E27FC236}">
                <a16:creationId xmlns:a16="http://schemas.microsoft.com/office/drawing/2014/main" id="{D9A5F2F0-E6C5-B340-8977-D7CBA7C462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 y="390525"/>
            <a:ext cx="855345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5" name="Rectangle 3">
            <a:extLst>
              <a:ext uri="{FF2B5EF4-FFF2-40B4-BE49-F238E27FC236}">
                <a16:creationId xmlns:a16="http://schemas.microsoft.com/office/drawing/2014/main" id="{0D8ADCE0-1897-7448-B0BF-EBBA1CF5F462}"/>
              </a:ext>
            </a:extLst>
          </p:cNvPr>
          <p:cNvSpPr>
            <a:spLocks noGrp="1" noChangeArrowheads="1"/>
          </p:cNvSpPr>
          <p:nvPr>
            <p:ph type="title"/>
          </p:nvPr>
        </p:nvSpPr>
        <p:spPr>
          <a:xfrm>
            <a:off x="609600" y="685800"/>
            <a:ext cx="8153400" cy="762000"/>
          </a:xfrm>
        </p:spPr>
        <p:txBody>
          <a:bodyPr/>
          <a:lstStyle/>
          <a:p>
            <a:pPr algn="r" eaLnBrk="1" hangingPunct="1"/>
            <a:r>
              <a:rPr lang="en-US" altLang="en-US" sz="2800"/>
              <a:t>Human male </a:t>
            </a:r>
            <a:r>
              <a:rPr lang="en-US" altLang="en-US" sz="2800" u="sng">
                <a:solidFill>
                  <a:srgbClr val="CC0000"/>
                </a:solidFill>
              </a:rPr>
              <a:t>karyotype</a:t>
            </a:r>
            <a:endParaRPr lang="en-US" altLang="en-US"/>
          </a:p>
        </p:txBody>
      </p:sp>
      <p:sp>
        <p:nvSpPr>
          <p:cNvPr id="392196" name="Oval 4">
            <a:extLst>
              <a:ext uri="{FF2B5EF4-FFF2-40B4-BE49-F238E27FC236}">
                <a16:creationId xmlns:a16="http://schemas.microsoft.com/office/drawing/2014/main" id="{A80A6A5A-E0AE-3F41-89D8-53F4519A5ABD}"/>
              </a:ext>
            </a:extLst>
          </p:cNvPr>
          <p:cNvSpPr>
            <a:spLocks noChangeArrowheads="1"/>
          </p:cNvSpPr>
          <p:nvPr/>
        </p:nvSpPr>
        <p:spPr bwMode="auto">
          <a:xfrm>
            <a:off x="5905500" y="5405438"/>
            <a:ext cx="3048000" cy="1357312"/>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392198" name="AutoShape 6">
            <a:extLst>
              <a:ext uri="{FF2B5EF4-FFF2-40B4-BE49-F238E27FC236}">
                <a16:creationId xmlns:a16="http://schemas.microsoft.com/office/drawing/2014/main" id="{3CEF98C3-EDFA-3843-AD14-F17C100B9731}"/>
              </a:ext>
            </a:extLst>
          </p:cNvPr>
          <p:cNvSpPr>
            <a:spLocks noChangeArrowheads="1"/>
          </p:cNvSpPr>
          <p:nvPr/>
        </p:nvSpPr>
        <p:spPr bwMode="auto">
          <a:xfrm>
            <a:off x="2859088" y="2035175"/>
            <a:ext cx="3422650" cy="1108075"/>
          </a:xfrm>
          <a:prstGeom prst="roundRect">
            <a:avLst>
              <a:gd name="adj" fmla="val 16667"/>
            </a:avLst>
          </a:prstGeom>
          <a:solidFill>
            <a:srgbClr val="FFCC18">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46 chromosomes</a:t>
            </a:r>
          </a:p>
          <a:p>
            <a:r>
              <a:rPr lang="en-US" altLang="en-US" sz="3000" b="1">
                <a:solidFill>
                  <a:srgbClr val="0F116A"/>
                </a:solidFill>
              </a:rPr>
              <a:t>23 pairs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2194"/>
                                        </p:tgtEl>
                                        <p:attrNameLst>
                                          <p:attrName>style.visibility</p:attrName>
                                        </p:attrNameLst>
                                      </p:cBhvr>
                                      <p:to>
                                        <p:strVal val="visible"/>
                                      </p:to>
                                    </p:set>
                                    <p:animEffect transition="in" filter="wipe(left)">
                                      <p:cBhvr>
                                        <p:cTn id="7" dur="500"/>
                                        <p:tgtEl>
                                          <p:spTgt spid="392194"/>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2198"/>
                                        </p:tgtEl>
                                        <p:attrNameLst>
                                          <p:attrName>style.visibility</p:attrName>
                                        </p:attrNameLst>
                                      </p:cBhvr>
                                      <p:to>
                                        <p:strVal val="visible"/>
                                      </p:to>
                                    </p:set>
                                    <p:animEffect transition="in" filter="wipe(left)">
                                      <p:cBhvr>
                                        <p:cTn id="12" dur="500"/>
                                        <p:tgtEl>
                                          <p:spTgt spid="392198"/>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2196"/>
                                        </p:tgtEl>
                                        <p:attrNameLst>
                                          <p:attrName>style.visibility</p:attrName>
                                        </p:attrNameLst>
                                      </p:cBhvr>
                                      <p:to>
                                        <p:strVal val="visible"/>
                                      </p:to>
                                    </p:set>
                                    <p:animEffect transition="in" filter="wipe(left)">
                                      <p:cBhvr>
                                        <p:cTn id="17" dur="500"/>
                                        <p:tgtEl>
                                          <p:spTgt spid="392196"/>
                                        </p:tgtEl>
                                      </p:cBhvr>
                                    </p:animEffect>
                                  </p:childTnLst>
                                  <p:subTnLst>
                                    <p:audio>
                                      <p:cMediaNode>
                                        <p:cTn display="0" masterRel="sameClick">
                                          <p:stCondLst>
                                            <p:cond evt="begin" delay="0">
                                              <p:tn val="15"/>
                                            </p:cond>
                                          </p:stCondLst>
                                          <p:endCondLst>
                                            <p:cond evt="onStopAudio" delay="0">
                                              <p:tgtEl>
                                                <p:sldTgt/>
                                              </p:tgtEl>
                                            </p:cond>
                                          </p:endCondLst>
                                        </p:cTn>
                                        <p:tgtEl>
                                          <p:sndTgt r:embed="rId5" name="Vibro Up"/>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92195">
                                            <p:txEl>
                                              <p:pRg st="0" end="0"/>
                                            </p:txEl>
                                          </p:spTgt>
                                        </p:tgtEl>
                                        <p:attrNameLst>
                                          <p:attrName>style.visibility</p:attrName>
                                        </p:attrNameLst>
                                      </p:cBhvr>
                                      <p:to>
                                        <p:strVal val="visible"/>
                                      </p:to>
                                    </p:set>
                                    <p:anim calcmode="lin" valueType="num">
                                      <p:cBhvr additive="base">
                                        <p:cTn id="22"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92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196" grpId="0" animBg="1"/>
      <p:bldP spid="39219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90">
            <a:extLst>
              <a:ext uri="{FF2B5EF4-FFF2-40B4-BE49-F238E27FC236}">
                <a16:creationId xmlns:a16="http://schemas.microsoft.com/office/drawing/2014/main" id="{12420D90-3B49-8448-B289-38DE3D1A59CF}"/>
              </a:ext>
            </a:extLst>
          </p:cNvPr>
          <p:cNvSpPr>
            <a:spLocks noChangeArrowheads="1"/>
          </p:cNvSpPr>
          <p:nvPr/>
        </p:nvSpPr>
        <p:spPr bwMode="auto">
          <a:xfrm>
            <a:off x="152400" y="3048000"/>
            <a:ext cx="3429000" cy="3810000"/>
          </a:xfrm>
          <a:prstGeom prst="ellipse">
            <a:avLst/>
          </a:prstGeom>
          <a:solidFill>
            <a:schemeClr val="bg2"/>
          </a:solidFill>
          <a:ln w="9525">
            <a:solidFill>
              <a:schemeClr val="tx1"/>
            </a:solidFill>
            <a:round/>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7651" name="Rectangle 2">
            <a:extLst>
              <a:ext uri="{FF2B5EF4-FFF2-40B4-BE49-F238E27FC236}">
                <a16:creationId xmlns:a16="http://schemas.microsoft.com/office/drawing/2014/main" id="{C2131CB0-6E6F-0245-8228-C5F3F4D2E4E2}"/>
              </a:ext>
            </a:extLst>
          </p:cNvPr>
          <p:cNvSpPr>
            <a:spLocks noGrp="1" noChangeArrowheads="1"/>
          </p:cNvSpPr>
          <p:nvPr>
            <p:ph type="title"/>
          </p:nvPr>
        </p:nvSpPr>
        <p:spPr/>
        <p:txBody>
          <a:bodyPr/>
          <a:lstStyle/>
          <a:p>
            <a:pPr eaLnBrk="1" hangingPunct="1"/>
            <a:r>
              <a:rPr lang="en-US" altLang="en-US"/>
              <a:t>Homologous chromosomes</a:t>
            </a:r>
          </a:p>
        </p:txBody>
      </p:sp>
      <p:sp>
        <p:nvSpPr>
          <p:cNvPr id="396291" name="Rectangle 3" descr="Rectangle: Click to edit Master text styles&#10;Second level&#10;Third level&#10;Fourth level&#10;Fifth level">
            <a:extLst>
              <a:ext uri="{FF2B5EF4-FFF2-40B4-BE49-F238E27FC236}">
                <a16:creationId xmlns:a16="http://schemas.microsoft.com/office/drawing/2014/main" id="{A8D67D3F-D760-FF4D-A22D-4461EB25EC83}"/>
              </a:ext>
            </a:extLst>
          </p:cNvPr>
          <p:cNvSpPr>
            <a:spLocks noGrp="1" noChangeArrowheads="1"/>
          </p:cNvSpPr>
          <p:nvPr>
            <p:ph type="body" idx="1"/>
          </p:nvPr>
        </p:nvSpPr>
        <p:spPr>
          <a:xfrm>
            <a:off x="615950" y="1371600"/>
            <a:ext cx="8528050" cy="1633538"/>
          </a:xfrm>
        </p:spPr>
        <p:txBody>
          <a:bodyPr rIns="0"/>
          <a:lstStyle/>
          <a:p>
            <a:pPr eaLnBrk="1" hangingPunct="1">
              <a:lnSpc>
                <a:spcPct val="90000"/>
              </a:lnSpc>
            </a:pPr>
            <a:r>
              <a:rPr lang="en-US" altLang="en-US" sz="2600" dirty="0"/>
              <a:t>Paired chromosomes</a:t>
            </a:r>
          </a:p>
          <a:p>
            <a:pPr lvl="1" eaLnBrk="1" hangingPunct="1">
              <a:lnSpc>
                <a:spcPct val="90000"/>
              </a:lnSpc>
            </a:pPr>
            <a:r>
              <a:rPr lang="en-US" altLang="en-US" sz="2400" dirty="0">
                <a:ea typeface="ＭＳ Ｐゴシック" panose="020B0600070205080204" pitchFamily="34" charset="-128"/>
              </a:rPr>
              <a:t>both chromosomes of a pair carry “matching” genes </a:t>
            </a:r>
          </a:p>
          <a:p>
            <a:pPr marL="1085850" lvl="2" eaLnBrk="1" hangingPunct="1">
              <a:lnSpc>
                <a:spcPct val="90000"/>
              </a:lnSpc>
            </a:pPr>
            <a:r>
              <a:rPr lang="en-US" altLang="en-US" sz="2000" dirty="0">
                <a:ea typeface="ＭＳ Ｐゴシック" panose="020B0600070205080204" pitchFamily="34" charset="-128"/>
              </a:rPr>
              <a:t>control same inherited characters</a:t>
            </a:r>
          </a:p>
          <a:p>
            <a:pPr marL="1085850" lvl="2" eaLnBrk="1" hangingPunct="1">
              <a:lnSpc>
                <a:spcPct val="90000"/>
              </a:lnSpc>
            </a:pPr>
            <a:r>
              <a:rPr lang="en-US" altLang="en-US" sz="2000" dirty="0">
                <a:solidFill>
                  <a:srgbClr val="CC0000"/>
                </a:solidFill>
                <a:ea typeface="ＭＳ Ｐゴシック" panose="020B0600070205080204" pitchFamily="34" charset="-128"/>
              </a:rPr>
              <a:t>homo</a:t>
            </a:r>
            <a:r>
              <a:rPr lang="en-US" altLang="en-US" sz="2000" dirty="0">
                <a:solidFill>
                  <a:srgbClr val="006604"/>
                </a:solidFill>
                <a:ea typeface="ＭＳ Ｐゴシック" panose="020B0600070205080204" pitchFamily="34" charset="-128"/>
              </a:rPr>
              <a:t>logous</a:t>
            </a:r>
            <a:r>
              <a:rPr lang="en-US" altLang="en-US" sz="2000" dirty="0">
                <a:ea typeface="ＭＳ Ｐゴシック" panose="020B0600070205080204" pitchFamily="34" charset="-128"/>
              </a:rPr>
              <a:t> = </a:t>
            </a:r>
            <a:r>
              <a:rPr lang="en-US" altLang="en-US" sz="2000" dirty="0">
                <a:solidFill>
                  <a:srgbClr val="CC0000"/>
                </a:solidFill>
                <a:ea typeface="ＭＳ Ｐゴシック" panose="020B0600070205080204" pitchFamily="34" charset="-128"/>
              </a:rPr>
              <a:t>same</a:t>
            </a:r>
            <a:r>
              <a:rPr lang="en-US" altLang="en-US" sz="2000" dirty="0">
                <a:ea typeface="ＭＳ Ｐゴシック" panose="020B0600070205080204" pitchFamily="34" charset="-128"/>
              </a:rPr>
              <a:t> </a:t>
            </a:r>
            <a:r>
              <a:rPr lang="en-US" altLang="en-US" sz="2000" dirty="0">
                <a:solidFill>
                  <a:srgbClr val="006604"/>
                </a:solidFill>
                <a:ea typeface="ＭＳ Ｐゴシック" panose="020B0600070205080204" pitchFamily="34" charset="-128"/>
              </a:rPr>
              <a:t>information</a:t>
            </a:r>
            <a:endParaRPr lang="en-US" altLang="en-US" sz="1800" dirty="0">
              <a:ea typeface="ＭＳ Ｐゴシック" panose="020B0600070205080204" pitchFamily="34" charset="-128"/>
            </a:endParaRPr>
          </a:p>
        </p:txBody>
      </p:sp>
      <p:grpSp>
        <p:nvGrpSpPr>
          <p:cNvPr id="2" name="Group 155">
            <a:extLst>
              <a:ext uri="{FF2B5EF4-FFF2-40B4-BE49-F238E27FC236}">
                <a16:creationId xmlns:a16="http://schemas.microsoft.com/office/drawing/2014/main" id="{AA47D05F-448A-4442-A1E8-72C1988AFE02}"/>
              </a:ext>
            </a:extLst>
          </p:cNvPr>
          <p:cNvGrpSpPr>
            <a:grpSpLocks/>
          </p:cNvGrpSpPr>
          <p:nvPr/>
        </p:nvGrpSpPr>
        <p:grpSpPr bwMode="auto">
          <a:xfrm>
            <a:off x="4876800" y="3962400"/>
            <a:ext cx="457200" cy="2133600"/>
            <a:chOff x="3072" y="2496"/>
            <a:chExt cx="288" cy="1344"/>
          </a:xfrm>
        </p:grpSpPr>
        <p:grpSp>
          <p:nvGrpSpPr>
            <p:cNvPr id="27691" name="Group 110">
              <a:extLst>
                <a:ext uri="{FF2B5EF4-FFF2-40B4-BE49-F238E27FC236}">
                  <a16:creationId xmlns:a16="http://schemas.microsoft.com/office/drawing/2014/main" id="{0274BA6B-03BB-BD4D-9AD7-B5C80AF6A8F4}"/>
                </a:ext>
              </a:extLst>
            </p:cNvPr>
            <p:cNvGrpSpPr>
              <a:grpSpLocks/>
            </p:cNvGrpSpPr>
            <p:nvPr/>
          </p:nvGrpSpPr>
          <p:grpSpPr bwMode="auto">
            <a:xfrm flipH="1">
              <a:off x="3072" y="2496"/>
              <a:ext cx="288" cy="1344"/>
              <a:chOff x="3360" y="2160"/>
              <a:chExt cx="288" cy="1344"/>
            </a:xfrm>
          </p:grpSpPr>
          <p:sp>
            <p:nvSpPr>
              <p:cNvPr id="27693" name="Freeform 97">
                <a:extLst>
                  <a:ext uri="{FF2B5EF4-FFF2-40B4-BE49-F238E27FC236}">
                    <a16:creationId xmlns:a16="http://schemas.microsoft.com/office/drawing/2014/main" id="{F6D11DDC-817D-9D4E-BE31-B043E313758A}"/>
                  </a:ext>
                </a:extLst>
              </p:cNvPr>
              <p:cNvSpPr>
                <a:spLocks/>
              </p:cNvSpPr>
              <p:nvPr/>
            </p:nvSpPr>
            <p:spPr bwMode="auto">
              <a:xfrm flipH="1">
                <a:off x="3360" y="2160"/>
                <a:ext cx="288" cy="1344"/>
              </a:xfrm>
              <a:custGeom>
                <a:avLst/>
                <a:gdLst>
                  <a:gd name="T0" fmla="*/ 0 w 288"/>
                  <a:gd name="T1" fmla="*/ 0 h 1344"/>
                  <a:gd name="T2" fmla="*/ 288 w 288"/>
                  <a:gd name="T3" fmla="*/ 528 h 1344"/>
                  <a:gd name="T4" fmla="*/ 0 w 288"/>
                  <a:gd name="T5" fmla="*/ 134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94" name="Line 98">
                <a:extLst>
                  <a:ext uri="{FF2B5EF4-FFF2-40B4-BE49-F238E27FC236}">
                    <a16:creationId xmlns:a16="http://schemas.microsoft.com/office/drawing/2014/main" id="{AACFE200-53C0-674C-8A4E-32A9472D3147}"/>
                  </a:ext>
                </a:extLst>
              </p:cNvPr>
              <p:cNvSpPr>
                <a:spLocks noChangeShapeType="1"/>
              </p:cNvSpPr>
              <p:nvPr/>
            </p:nvSpPr>
            <p:spPr bwMode="auto">
              <a:xfrm>
                <a:off x="3479" y="2256"/>
                <a:ext cx="86" cy="96"/>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92" name="Line 99">
              <a:extLst>
                <a:ext uri="{FF2B5EF4-FFF2-40B4-BE49-F238E27FC236}">
                  <a16:creationId xmlns:a16="http://schemas.microsoft.com/office/drawing/2014/main" id="{E4DC0CE9-E442-124C-8E1B-EE1B8FD13CD1}"/>
                </a:ext>
              </a:extLst>
            </p:cNvPr>
            <p:cNvSpPr>
              <a:spLocks noChangeShapeType="1"/>
            </p:cNvSpPr>
            <p:nvPr/>
          </p:nvSpPr>
          <p:spPr bwMode="auto">
            <a:xfrm rot="4500000" flipH="1">
              <a:off x="3092" y="3643"/>
              <a:ext cx="86" cy="96"/>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56">
            <a:extLst>
              <a:ext uri="{FF2B5EF4-FFF2-40B4-BE49-F238E27FC236}">
                <a16:creationId xmlns:a16="http://schemas.microsoft.com/office/drawing/2014/main" id="{4CA31766-B158-6947-9D8A-4855A18CDDDF}"/>
              </a:ext>
            </a:extLst>
          </p:cNvPr>
          <p:cNvGrpSpPr>
            <a:grpSpLocks/>
          </p:cNvGrpSpPr>
          <p:nvPr/>
        </p:nvGrpSpPr>
        <p:grpSpPr bwMode="auto">
          <a:xfrm>
            <a:off x="4114800" y="3962400"/>
            <a:ext cx="457200" cy="2133600"/>
            <a:chOff x="2592" y="2496"/>
            <a:chExt cx="288" cy="1344"/>
          </a:xfrm>
        </p:grpSpPr>
        <p:grpSp>
          <p:nvGrpSpPr>
            <p:cNvPr id="27687" name="Group 119">
              <a:extLst>
                <a:ext uri="{FF2B5EF4-FFF2-40B4-BE49-F238E27FC236}">
                  <a16:creationId xmlns:a16="http://schemas.microsoft.com/office/drawing/2014/main" id="{059BC329-2C22-B648-9C8C-5AF1B5BA7336}"/>
                </a:ext>
              </a:extLst>
            </p:cNvPr>
            <p:cNvGrpSpPr>
              <a:grpSpLocks/>
            </p:cNvGrpSpPr>
            <p:nvPr/>
          </p:nvGrpSpPr>
          <p:grpSpPr bwMode="auto">
            <a:xfrm>
              <a:off x="2592" y="2496"/>
              <a:ext cx="288" cy="1344"/>
              <a:chOff x="2688" y="2064"/>
              <a:chExt cx="288" cy="1344"/>
            </a:xfrm>
          </p:grpSpPr>
          <p:sp>
            <p:nvSpPr>
              <p:cNvPr id="27689" name="Freeform 105">
                <a:extLst>
                  <a:ext uri="{FF2B5EF4-FFF2-40B4-BE49-F238E27FC236}">
                    <a16:creationId xmlns:a16="http://schemas.microsoft.com/office/drawing/2014/main" id="{FA006829-6F29-E940-9FF4-D2B6081CB9E8}"/>
                  </a:ext>
                </a:extLst>
              </p:cNvPr>
              <p:cNvSpPr>
                <a:spLocks/>
              </p:cNvSpPr>
              <p:nvPr/>
            </p:nvSpPr>
            <p:spPr bwMode="auto">
              <a:xfrm>
                <a:off x="2688" y="2064"/>
                <a:ext cx="288" cy="1344"/>
              </a:xfrm>
              <a:custGeom>
                <a:avLst/>
                <a:gdLst>
                  <a:gd name="T0" fmla="*/ 0 w 288"/>
                  <a:gd name="T1" fmla="*/ 0 h 1344"/>
                  <a:gd name="T2" fmla="*/ 288 w 288"/>
                  <a:gd name="T3" fmla="*/ 528 h 1344"/>
                  <a:gd name="T4" fmla="*/ 0 w 288"/>
                  <a:gd name="T5" fmla="*/ 134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90" name="Line 106">
                <a:extLst>
                  <a:ext uri="{FF2B5EF4-FFF2-40B4-BE49-F238E27FC236}">
                    <a16:creationId xmlns:a16="http://schemas.microsoft.com/office/drawing/2014/main" id="{10B3DEAA-28AD-8640-A7D0-1D119D24336A}"/>
                  </a:ext>
                </a:extLst>
              </p:cNvPr>
              <p:cNvSpPr>
                <a:spLocks noChangeShapeType="1"/>
              </p:cNvSpPr>
              <p:nvPr/>
            </p:nvSpPr>
            <p:spPr bwMode="auto">
              <a:xfrm flipH="1">
                <a:off x="2771" y="2160"/>
                <a:ext cx="86" cy="96"/>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88" name="Line 107">
              <a:extLst>
                <a:ext uri="{FF2B5EF4-FFF2-40B4-BE49-F238E27FC236}">
                  <a16:creationId xmlns:a16="http://schemas.microsoft.com/office/drawing/2014/main" id="{9FF8BC3C-F987-A641-8D9A-24529788A852}"/>
                </a:ext>
              </a:extLst>
            </p:cNvPr>
            <p:cNvSpPr>
              <a:spLocks noChangeShapeType="1"/>
            </p:cNvSpPr>
            <p:nvPr/>
          </p:nvSpPr>
          <p:spPr bwMode="auto">
            <a:xfrm rot="4500000" flipH="1">
              <a:off x="2607" y="3643"/>
              <a:ext cx="86" cy="96"/>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157">
            <a:extLst>
              <a:ext uri="{FF2B5EF4-FFF2-40B4-BE49-F238E27FC236}">
                <a16:creationId xmlns:a16="http://schemas.microsoft.com/office/drawing/2014/main" id="{53ACDBE8-2D10-CE42-984C-B9B1FC129842}"/>
              </a:ext>
            </a:extLst>
          </p:cNvPr>
          <p:cNvGrpSpPr>
            <a:grpSpLocks/>
          </p:cNvGrpSpPr>
          <p:nvPr/>
        </p:nvGrpSpPr>
        <p:grpSpPr bwMode="auto">
          <a:xfrm>
            <a:off x="762000" y="3733800"/>
            <a:ext cx="2193925" cy="2895600"/>
            <a:chOff x="480" y="2352"/>
            <a:chExt cx="1382" cy="1824"/>
          </a:xfrm>
        </p:grpSpPr>
        <p:sp>
          <p:nvSpPr>
            <p:cNvPr id="27683" name="Freeform 89">
              <a:extLst>
                <a:ext uri="{FF2B5EF4-FFF2-40B4-BE49-F238E27FC236}">
                  <a16:creationId xmlns:a16="http://schemas.microsoft.com/office/drawing/2014/main" id="{AF05A42F-2940-E548-95AA-69C2A2297FD8}"/>
                </a:ext>
              </a:extLst>
            </p:cNvPr>
            <p:cNvSpPr>
              <a:spLocks/>
            </p:cNvSpPr>
            <p:nvPr/>
          </p:nvSpPr>
          <p:spPr bwMode="auto">
            <a:xfrm flipH="1">
              <a:off x="1248" y="2832"/>
              <a:ext cx="288" cy="1344"/>
            </a:xfrm>
            <a:custGeom>
              <a:avLst/>
              <a:gdLst>
                <a:gd name="T0" fmla="*/ 0 w 288"/>
                <a:gd name="T1" fmla="*/ 0 h 1344"/>
                <a:gd name="T2" fmla="*/ 288 w 288"/>
                <a:gd name="T3" fmla="*/ 528 h 1344"/>
                <a:gd name="T4" fmla="*/ 0 w 288"/>
                <a:gd name="T5" fmla="*/ 134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84" name="Freeform 91">
              <a:extLst>
                <a:ext uri="{FF2B5EF4-FFF2-40B4-BE49-F238E27FC236}">
                  <a16:creationId xmlns:a16="http://schemas.microsoft.com/office/drawing/2014/main" id="{A2A6A52B-FD94-C34B-A34E-632D6C6A30BC}"/>
                </a:ext>
              </a:extLst>
            </p:cNvPr>
            <p:cNvSpPr>
              <a:spLocks/>
            </p:cNvSpPr>
            <p:nvPr/>
          </p:nvSpPr>
          <p:spPr bwMode="auto">
            <a:xfrm>
              <a:off x="912" y="3552"/>
              <a:ext cx="134" cy="624"/>
            </a:xfrm>
            <a:custGeom>
              <a:avLst/>
              <a:gdLst>
                <a:gd name="T0" fmla="*/ 0 w 288"/>
                <a:gd name="T1" fmla="*/ 0 h 1344"/>
                <a:gd name="T2" fmla="*/ 134 w 288"/>
                <a:gd name="T3" fmla="*/ 245 h 1344"/>
                <a:gd name="T4" fmla="*/ 0 w 288"/>
                <a:gd name="T5" fmla="*/ 62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85" name="Freeform 92">
              <a:extLst>
                <a:ext uri="{FF2B5EF4-FFF2-40B4-BE49-F238E27FC236}">
                  <a16:creationId xmlns:a16="http://schemas.microsoft.com/office/drawing/2014/main" id="{F59D3EC7-FB85-C944-A0F9-2054B6951DFC}"/>
                </a:ext>
              </a:extLst>
            </p:cNvPr>
            <p:cNvSpPr>
              <a:spLocks/>
            </p:cNvSpPr>
            <p:nvPr/>
          </p:nvSpPr>
          <p:spPr bwMode="auto">
            <a:xfrm>
              <a:off x="1728" y="2496"/>
              <a:ext cx="134" cy="624"/>
            </a:xfrm>
            <a:custGeom>
              <a:avLst/>
              <a:gdLst>
                <a:gd name="T0" fmla="*/ 0 w 288"/>
                <a:gd name="T1" fmla="*/ 0 h 1344"/>
                <a:gd name="T2" fmla="*/ 134 w 288"/>
                <a:gd name="T3" fmla="*/ 245 h 1344"/>
                <a:gd name="T4" fmla="*/ 0 w 288"/>
                <a:gd name="T5" fmla="*/ 62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86" name="Freeform 108">
              <a:extLst>
                <a:ext uri="{FF2B5EF4-FFF2-40B4-BE49-F238E27FC236}">
                  <a16:creationId xmlns:a16="http://schemas.microsoft.com/office/drawing/2014/main" id="{F1D7BF33-73E2-CA40-B6D5-5FEC61668BA7}"/>
                </a:ext>
              </a:extLst>
            </p:cNvPr>
            <p:cNvSpPr>
              <a:spLocks/>
            </p:cNvSpPr>
            <p:nvPr/>
          </p:nvSpPr>
          <p:spPr bwMode="auto">
            <a:xfrm>
              <a:off x="480" y="2352"/>
              <a:ext cx="288" cy="1344"/>
            </a:xfrm>
            <a:custGeom>
              <a:avLst/>
              <a:gdLst>
                <a:gd name="T0" fmla="*/ 0 w 288"/>
                <a:gd name="T1" fmla="*/ 0 h 1344"/>
                <a:gd name="T2" fmla="*/ 288 w 288"/>
                <a:gd name="T3" fmla="*/ 528 h 1344"/>
                <a:gd name="T4" fmla="*/ 0 w 288"/>
                <a:gd name="T5" fmla="*/ 134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sp>
        <p:nvSpPr>
          <p:cNvPr id="396397" name="Rectangle 109">
            <a:extLst>
              <a:ext uri="{FF2B5EF4-FFF2-40B4-BE49-F238E27FC236}">
                <a16:creationId xmlns:a16="http://schemas.microsoft.com/office/drawing/2014/main" id="{9358F1DC-A167-4C41-8466-0430DDDD1FC7}"/>
              </a:ext>
            </a:extLst>
          </p:cNvPr>
          <p:cNvSpPr>
            <a:spLocks noChangeArrowheads="1"/>
          </p:cNvSpPr>
          <p:nvPr/>
        </p:nvSpPr>
        <p:spPr bwMode="auto">
          <a:xfrm>
            <a:off x="1314450" y="3008313"/>
            <a:ext cx="110013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200" b="1">
                <a:solidFill>
                  <a:srgbClr val="0F116A"/>
                </a:solidFill>
              </a:rPr>
              <a:t>diploid</a:t>
            </a:r>
            <a:br>
              <a:rPr lang="en-US" altLang="en-US" sz="2200" b="1">
                <a:solidFill>
                  <a:srgbClr val="0F116A"/>
                </a:solidFill>
              </a:rPr>
            </a:br>
            <a:r>
              <a:rPr lang="en-US" altLang="en-US" sz="2200" b="1">
                <a:solidFill>
                  <a:srgbClr val="0F116A"/>
                </a:solidFill>
              </a:rPr>
              <a:t>2n</a:t>
            </a:r>
          </a:p>
          <a:p>
            <a:pPr algn="ctr"/>
            <a:r>
              <a:rPr lang="en-US" altLang="en-US" sz="2200" b="1">
                <a:solidFill>
                  <a:srgbClr val="CC0000"/>
                </a:solidFill>
              </a:rPr>
              <a:t>2n = 4</a:t>
            </a:r>
            <a:endParaRPr lang="en-US" altLang="en-US" sz="2200" b="1">
              <a:solidFill>
                <a:srgbClr val="0F116A"/>
              </a:solidFill>
            </a:endParaRPr>
          </a:p>
        </p:txBody>
      </p:sp>
      <p:sp>
        <p:nvSpPr>
          <p:cNvPr id="396410" name="AutoShape 122">
            <a:extLst>
              <a:ext uri="{FF2B5EF4-FFF2-40B4-BE49-F238E27FC236}">
                <a16:creationId xmlns:a16="http://schemas.microsoft.com/office/drawing/2014/main" id="{27FE544B-7398-A34F-8F35-5C9AD0D5CF79}"/>
              </a:ext>
            </a:extLst>
          </p:cNvPr>
          <p:cNvSpPr>
            <a:spLocks noChangeArrowheads="1"/>
          </p:cNvSpPr>
          <p:nvPr/>
        </p:nvSpPr>
        <p:spPr bwMode="auto">
          <a:xfrm>
            <a:off x="3594100" y="2911475"/>
            <a:ext cx="2049463" cy="1016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b">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a:solidFill>
                  <a:srgbClr val="0F116A"/>
                </a:solidFill>
              </a:rPr>
              <a:t>single stranded </a:t>
            </a:r>
            <a:br>
              <a:rPr lang="en-US" altLang="en-US" sz="2000" b="1">
                <a:solidFill>
                  <a:srgbClr val="0F116A"/>
                </a:solidFill>
              </a:rPr>
            </a:br>
            <a:r>
              <a:rPr lang="en-US" altLang="en-US" sz="2000" b="1">
                <a:solidFill>
                  <a:srgbClr val="0F116A"/>
                </a:solidFill>
              </a:rPr>
              <a:t>homologous</a:t>
            </a:r>
            <a:br>
              <a:rPr lang="en-US" altLang="en-US" sz="2000" b="1">
                <a:solidFill>
                  <a:srgbClr val="0F116A"/>
                </a:solidFill>
              </a:rPr>
            </a:br>
            <a:r>
              <a:rPr lang="en-US" altLang="en-US" sz="2000" b="1">
                <a:solidFill>
                  <a:srgbClr val="0F116A"/>
                </a:solidFill>
              </a:rPr>
              <a:t>chromosomes</a:t>
            </a:r>
          </a:p>
        </p:txBody>
      </p:sp>
      <p:grpSp>
        <p:nvGrpSpPr>
          <p:cNvPr id="7" name="Group 154">
            <a:extLst>
              <a:ext uri="{FF2B5EF4-FFF2-40B4-BE49-F238E27FC236}">
                <a16:creationId xmlns:a16="http://schemas.microsoft.com/office/drawing/2014/main" id="{33C3C9FB-962E-4E46-ABC9-7E9ACF9064B0}"/>
              </a:ext>
            </a:extLst>
          </p:cNvPr>
          <p:cNvGrpSpPr>
            <a:grpSpLocks/>
          </p:cNvGrpSpPr>
          <p:nvPr/>
        </p:nvGrpSpPr>
        <p:grpSpPr bwMode="auto">
          <a:xfrm>
            <a:off x="6459538" y="3962400"/>
            <a:ext cx="1066800" cy="2133600"/>
            <a:chOff x="3984" y="2496"/>
            <a:chExt cx="672" cy="1344"/>
          </a:xfrm>
        </p:grpSpPr>
        <p:grpSp>
          <p:nvGrpSpPr>
            <p:cNvPr id="27673" name="Group 152">
              <a:extLst>
                <a:ext uri="{FF2B5EF4-FFF2-40B4-BE49-F238E27FC236}">
                  <a16:creationId xmlns:a16="http://schemas.microsoft.com/office/drawing/2014/main" id="{4D09F9E6-D8DA-5643-90A8-F322C61AAA05}"/>
                </a:ext>
              </a:extLst>
            </p:cNvPr>
            <p:cNvGrpSpPr>
              <a:grpSpLocks/>
            </p:cNvGrpSpPr>
            <p:nvPr/>
          </p:nvGrpSpPr>
          <p:grpSpPr bwMode="auto">
            <a:xfrm>
              <a:off x="3984" y="2496"/>
              <a:ext cx="288" cy="1344"/>
              <a:chOff x="3984" y="2496"/>
              <a:chExt cx="288" cy="1344"/>
            </a:xfrm>
          </p:grpSpPr>
          <p:grpSp>
            <p:nvGrpSpPr>
              <p:cNvPr id="27679" name="Group 129">
                <a:extLst>
                  <a:ext uri="{FF2B5EF4-FFF2-40B4-BE49-F238E27FC236}">
                    <a16:creationId xmlns:a16="http://schemas.microsoft.com/office/drawing/2014/main" id="{146186C3-AB1D-C040-A916-6136BA3F58F8}"/>
                  </a:ext>
                </a:extLst>
              </p:cNvPr>
              <p:cNvGrpSpPr>
                <a:grpSpLocks/>
              </p:cNvGrpSpPr>
              <p:nvPr/>
            </p:nvGrpSpPr>
            <p:grpSpPr bwMode="auto">
              <a:xfrm>
                <a:off x="3984" y="2496"/>
                <a:ext cx="288" cy="1344"/>
                <a:chOff x="2688" y="2064"/>
                <a:chExt cx="288" cy="1344"/>
              </a:xfrm>
            </p:grpSpPr>
            <p:sp>
              <p:nvSpPr>
                <p:cNvPr id="27681" name="Freeform 130">
                  <a:extLst>
                    <a:ext uri="{FF2B5EF4-FFF2-40B4-BE49-F238E27FC236}">
                      <a16:creationId xmlns:a16="http://schemas.microsoft.com/office/drawing/2014/main" id="{BA42C73E-2FEC-1C4C-B085-8B3BAD28A303}"/>
                    </a:ext>
                  </a:extLst>
                </p:cNvPr>
                <p:cNvSpPr>
                  <a:spLocks/>
                </p:cNvSpPr>
                <p:nvPr/>
              </p:nvSpPr>
              <p:spPr bwMode="auto">
                <a:xfrm>
                  <a:off x="2688" y="2064"/>
                  <a:ext cx="288" cy="1344"/>
                </a:xfrm>
                <a:custGeom>
                  <a:avLst/>
                  <a:gdLst>
                    <a:gd name="T0" fmla="*/ 0 w 288"/>
                    <a:gd name="T1" fmla="*/ 0 h 1344"/>
                    <a:gd name="T2" fmla="*/ 288 w 288"/>
                    <a:gd name="T3" fmla="*/ 528 h 1344"/>
                    <a:gd name="T4" fmla="*/ 0 w 288"/>
                    <a:gd name="T5" fmla="*/ 134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82" name="Line 131">
                  <a:extLst>
                    <a:ext uri="{FF2B5EF4-FFF2-40B4-BE49-F238E27FC236}">
                      <a16:creationId xmlns:a16="http://schemas.microsoft.com/office/drawing/2014/main" id="{35DC44B8-7566-B045-9815-E84758561542}"/>
                    </a:ext>
                  </a:extLst>
                </p:cNvPr>
                <p:cNvSpPr>
                  <a:spLocks noChangeShapeType="1"/>
                </p:cNvSpPr>
                <p:nvPr/>
              </p:nvSpPr>
              <p:spPr bwMode="auto">
                <a:xfrm flipH="1">
                  <a:off x="2771" y="2160"/>
                  <a:ext cx="86" cy="96"/>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80" name="Line 132">
                <a:extLst>
                  <a:ext uri="{FF2B5EF4-FFF2-40B4-BE49-F238E27FC236}">
                    <a16:creationId xmlns:a16="http://schemas.microsoft.com/office/drawing/2014/main" id="{9781B65A-152F-6A4F-8357-4936496FF286}"/>
                  </a:ext>
                </a:extLst>
              </p:cNvPr>
              <p:cNvSpPr>
                <a:spLocks noChangeShapeType="1"/>
              </p:cNvSpPr>
              <p:nvPr/>
            </p:nvSpPr>
            <p:spPr bwMode="auto">
              <a:xfrm rot="4500000" flipH="1">
                <a:off x="4004" y="3643"/>
                <a:ext cx="86" cy="96"/>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4" name="Group 153">
              <a:extLst>
                <a:ext uri="{FF2B5EF4-FFF2-40B4-BE49-F238E27FC236}">
                  <a16:creationId xmlns:a16="http://schemas.microsoft.com/office/drawing/2014/main" id="{EBA6DCD3-A487-2647-ACF6-0EAED4E0FF6B}"/>
                </a:ext>
              </a:extLst>
            </p:cNvPr>
            <p:cNvGrpSpPr>
              <a:grpSpLocks/>
            </p:cNvGrpSpPr>
            <p:nvPr/>
          </p:nvGrpSpPr>
          <p:grpSpPr bwMode="auto">
            <a:xfrm>
              <a:off x="4368" y="2496"/>
              <a:ext cx="288" cy="1344"/>
              <a:chOff x="4368" y="2496"/>
              <a:chExt cx="288" cy="1344"/>
            </a:xfrm>
          </p:grpSpPr>
          <p:grpSp>
            <p:nvGrpSpPr>
              <p:cNvPr id="27675" name="Group 134">
                <a:extLst>
                  <a:ext uri="{FF2B5EF4-FFF2-40B4-BE49-F238E27FC236}">
                    <a16:creationId xmlns:a16="http://schemas.microsoft.com/office/drawing/2014/main" id="{DC13B740-C19B-6A40-BA90-1F1E302F0DF6}"/>
                  </a:ext>
                </a:extLst>
              </p:cNvPr>
              <p:cNvGrpSpPr>
                <a:grpSpLocks/>
              </p:cNvGrpSpPr>
              <p:nvPr/>
            </p:nvGrpSpPr>
            <p:grpSpPr bwMode="auto">
              <a:xfrm flipH="1">
                <a:off x="4368" y="2496"/>
                <a:ext cx="288" cy="1344"/>
                <a:chOff x="2688" y="2064"/>
                <a:chExt cx="288" cy="1344"/>
              </a:xfrm>
            </p:grpSpPr>
            <p:sp>
              <p:nvSpPr>
                <p:cNvPr id="27677" name="Freeform 135">
                  <a:extLst>
                    <a:ext uri="{FF2B5EF4-FFF2-40B4-BE49-F238E27FC236}">
                      <a16:creationId xmlns:a16="http://schemas.microsoft.com/office/drawing/2014/main" id="{A25BF03A-4F08-D941-9777-78FA4C0DB065}"/>
                    </a:ext>
                  </a:extLst>
                </p:cNvPr>
                <p:cNvSpPr>
                  <a:spLocks/>
                </p:cNvSpPr>
                <p:nvPr/>
              </p:nvSpPr>
              <p:spPr bwMode="auto">
                <a:xfrm>
                  <a:off x="2688" y="2064"/>
                  <a:ext cx="288" cy="1344"/>
                </a:xfrm>
                <a:custGeom>
                  <a:avLst/>
                  <a:gdLst>
                    <a:gd name="T0" fmla="*/ 0 w 288"/>
                    <a:gd name="T1" fmla="*/ 0 h 1344"/>
                    <a:gd name="T2" fmla="*/ 288 w 288"/>
                    <a:gd name="T3" fmla="*/ 528 h 1344"/>
                    <a:gd name="T4" fmla="*/ 0 w 288"/>
                    <a:gd name="T5" fmla="*/ 134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78" name="Line 136">
                  <a:extLst>
                    <a:ext uri="{FF2B5EF4-FFF2-40B4-BE49-F238E27FC236}">
                      <a16:creationId xmlns:a16="http://schemas.microsoft.com/office/drawing/2014/main" id="{3FEB0544-74F1-DB4C-983A-545CB4C03E0C}"/>
                    </a:ext>
                  </a:extLst>
                </p:cNvPr>
                <p:cNvSpPr>
                  <a:spLocks noChangeShapeType="1"/>
                </p:cNvSpPr>
                <p:nvPr/>
              </p:nvSpPr>
              <p:spPr bwMode="auto">
                <a:xfrm flipH="1">
                  <a:off x="2771" y="2160"/>
                  <a:ext cx="86" cy="96"/>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76" name="Line 137">
                <a:extLst>
                  <a:ext uri="{FF2B5EF4-FFF2-40B4-BE49-F238E27FC236}">
                    <a16:creationId xmlns:a16="http://schemas.microsoft.com/office/drawing/2014/main" id="{31F5DED8-D763-6049-91B4-079F65AF37B5}"/>
                  </a:ext>
                </a:extLst>
              </p:cNvPr>
              <p:cNvSpPr>
                <a:spLocks noChangeShapeType="1"/>
              </p:cNvSpPr>
              <p:nvPr/>
            </p:nvSpPr>
            <p:spPr bwMode="auto">
              <a:xfrm rot="-4500000">
                <a:off x="4545" y="3643"/>
                <a:ext cx="86" cy="96"/>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2" name="Group 151">
            <a:extLst>
              <a:ext uri="{FF2B5EF4-FFF2-40B4-BE49-F238E27FC236}">
                <a16:creationId xmlns:a16="http://schemas.microsoft.com/office/drawing/2014/main" id="{00E271D9-9BB5-8043-9F13-D20D8E3143B1}"/>
              </a:ext>
            </a:extLst>
          </p:cNvPr>
          <p:cNvGrpSpPr>
            <a:grpSpLocks/>
          </p:cNvGrpSpPr>
          <p:nvPr/>
        </p:nvGrpSpPr>
        <p:grpSpPr bwMode="auto">
          <a:xfrm>
            <a:off x="7831138" y="3962400"/>
            <a:ext cx="1066800" cy="2133600"/>
            <a:chOff x="4848" y="2496"/>
            <a:chExt cx="672" cy="1344"/>
          </a:xfrm>
        </p:grpSpPr>
        <p:grpSp>
          <p:nvGrpSpPr>
            <p:cNvPr id="27663" name="Group 150">
              <a:extLst>
                <a:ext uri="{FF2B5EF4-FFF2-40B4-BE49-F238E27FC236}">
                  <a16:creationId xmlns:a16="http://schemas.microsoft.com/office/drawing/2014/main" id="{89EBDA0B-C2A9-8E41-9525-66D1330E295E}"/>
                </a:ext>
              </a:extLst>
            </p:cNvPr>
            <p:cNvGrpSpPr>
              <a:grpSpLocks/>
            </p:cNvGrpSpPr>
            <p:nvPr/>
          </p:nvGrpSpPr>
          <p:grpSpPr bwMode="auto">
            <a:xfrm>
              <a:off x="5232" y="2496"/>
              <a:ext cx="288" cy="1344"/>
              <a:chOff x="5232" y="2496"/>
              <a:chExt cx="288" cy="1344"/>
            </a:xfrm>
          </p:grpSpPr>
          <p:grpSp>
            <p:nvGrpSpPr>
              <p:cNvPr id="27669" name="Group 124">
                <a:extLst>
                  <a:ext uri="{FF2B5EF4-FFF2-40B4-BE49-F238E27FC236}">
                    <a16:creationId xmlns:a16="http://schemas.microsoft.com/office/drawing/2014/main" id="{3E32409E-F8FC-DF43-B8A8-5723DACACD5A}"/>
                  </a:ext>
                </a:extLst>
              </p:cNvPr>
              <p:cNvGrpSpPr>
                <a:grpSpLocks/>
              </p:cNvGrpSpPr>
              <p:nvPr/>
            </p:nvGrpSpPr>
            <p:grpSpPr bwMode="auto">
              <a:xfrm>
                <a:off x="5232" y="2496"/>
                <a:ext cx="288" cy="1344"/>
                <a:chOff x="3360" y="2160"/>
                <a:chExt cx="288" cy="1344"/>
              </a:xfrm>
            </p:grpSpPr>
            <p:sp>
              <p:nvSpPr>
                <p:cNvPr id="27671" name="Freeform 125">
                  <a:extLst>
                    <a:ext uri="{FF2B5EF4-FFF2-40B4-BE49-F238E27FC236}">
                      <a16:creationId xmlns:a16="http://schemas.microsoft.com/office/drawing/2014/main" id="{F5AABC04-433D-E344-9107-020E5534931A}"/>
                    </a:ext>
                  </a:extLst>
                </p:cNvPr>
                <p:cNvSpPr>
                  <a:spLocks/>
                </p:cNvSpPr>
                <p:nvPr/>
              </p:nvSpPr>
              <p:spPr bwMode="auto">
                <a:xfrm flipH="1">
                  <a:off x="3360" y="2160"/>
                  <a:ext cx="288" cy="1344"/>
                </a:xfrm>
                <a:custGeom>
                  <a:avLst/>
                  <a:gdLst>
                    <a:gd name="T0" fmla="*/ 0 w 288"/>
                    <a:gd name="T1" fmla="*/ 0 h 1344"/>
                    <a:gd name="T2" fmla="*/ 288 w 288"/>
                    <a:gd name="T3" fmla="*/ 528 h 1344"/>
                    <a:gd name="T4" fmla="*/ 0 w 288"/>
                    <a:gd name="T5" fmla="*/ 134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72" name="Line 126">
                  <a:extLst>
                    <a:ext uri="{FF2B5EF4-FFF2-40B4-BE49-F238E27FC236}">
                      <a16:creationId xmlns:a16="http://schemas.microsoft.com/office/drawing/2014/main" id="{D00C9002-8026-EA4E-ADA2-431ED2A87FF8}"/>
                    </a:ext>
                  </a:extLst>
                </p:cNvPr>
                <p:cNvSpPr>
                  <a:spLocks noChangeShapeType="1"/>
                </p:cNvSpPr>
                <p:nvPr/>
              </p:nvSpPr>
              <p:spPr bwMode="auto">
                <a:xfrm>
                  <a:off x="3479" y="2256"/>
                  <a:ext cx="86" cy="96"/>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70" name="Line 127">
                <a:extLst>
                  <a:ext uri="{FF2B5EF4-FFF2-40B4-BE49-F238E27FC236}">
                    <a16:creationId xmlns:a16="http://schemas.microsoft.com/office/drawing/2014/main" id="{D4292C64-841D-E94C-8793-A3520802F84C}"/>
                  </a:ext>
                </a:extLst>
              </p:cNvPr>
              <p:cNvSpPr>
                <a:spLocks noChangeShapeType="1"/>
              </p:cNvSpPr>
              <p:nvPr/>
            </p:nvSpPr>
            <p:spPr bwMode="auto">
              <a:xfrm rot="-4500000">
                <a:off x="5409" y="3643"/>
                <a:ext cx="86" cy="96"/>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64" name="Group 149">
              <a:extLst>
                <a:ext uri="{FF2B5EF4-FFF2-40B4-BE49-F238E27FC236}">
                  <a16:creationId xmlns:a16="http://schemas.microsoft.com/office/drawing/2014/main" id="{C57A9426-566E-AB49-B996-ADCB250D03D1}"/>
                </a:ext>
              </a:extLst>
            </p:cNvPr>
            <p:cNvGrpSpPr>
              <a:grpSpLocks/>
            </p:cNvGrpSpPr>
            <p:nvPr/>
          </p:nvGrpSpPr>
          <p:grpSpPr bwMode="auto">
            <a:xfrm>
              <a:off x="4848" y="2496"/>
              <a:ext cx="288" cy="1344"/>
              <a:chOff x="4848" y="2496"/>
              <a:chExt cx="288" cy="1344"/>
            </a:xfrm>
          </p:grpSpPr>
          <p:grpSp>
            <p:nvGrpSpPr>
              <p:cNvPr id="27665" name="Group 140">
                <a:extLst>
                  <a:ext uri="{FF2B5EF4-FFF2-40B4-BE49-F238E27FC236}">
                    <a16:creationId xmlns:a16="http://schemas.microsoft.com/office/drawing/2014/main" id="{EBE6AD97-3F33-FD49-AF84-967A556B1FD1}"/>
                  </a:ext>
                </a:extLst>
              </p:cNvPr>
              <p:cNvGrpSpPr>
                <a:grpSpLocks/>
              </p:cNvGrpSpPr>
              <p:nvPr/>
            </p:nvGrpSpPr>
            <p:grpSpPr bwMode="auto">
              <a:xfrm flipH="1">
                <a:off x="4848" y="2496"/>
                <a:ext cx="288" cy="1344"/>
                <a:chOff x="3360" y="2160"/>
                <a:chExt cx="288" cy="1344"/>
              </a:xfrm>
            </p:grpSpPr>
            <p:sp>
              <p:nvSpPr>
                <p:cNvPr id="27667" name="Freeform 141">
                  <a:extLst>
                    <a:ext uri="{FF2B5EF4-FFF2-40B4-BE49-F238E27FC236}">
                      <a16:creationId xmlns:a16="http://schemas.microsoft.com/office/drawing/2014/main" id="{165ED5BA-E3A4-E74D-8194-4F92D82AE09F}"/>
                    </a:ext>
                  </a:extLst>
                </p:cNvPr>
                <p:cNvSpPr>
                  <a:spLocks/>
                </p:cNvSpPr>
                <p:nvPr/>
              </p:nvSpPr>
              <p:spPr bwMode="auto">
                <a:xfrm flipH="1">
                  <a:off x="3360" y="2160"/>
                  <a:ext cx="288" cy="1344"/>
                </a:xfrm>
                <a:custGeom>
                  <a:avLst/>
                  <a:gdLst>
                    <a:gd name="T0" fmla="*/ 0 w 288"/>
                    <a:gd name="T1" fmla="*/ 0 h 1344"/>
                    <a:gd name="T2" fmla="*/ 288 w 288"/>
                    <a:gd name="T3" fmla="*/ 528 h 1344"/>
                    <a:gd name="T4" fmla="*/ 0 w 288"/>
                    <a:gd name="T5" fmla="*/ 1344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778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7668" name="Line 142">
                  <a:extLst>
                    <a:ext uri="{FF2B5EF4-FFF2-40B4-BE49-F238E27FC236}">
                      <a16:creationId xmlns:a16="http://schemas.microsoft.com/office/drawing/2014/main" id="{65C5F60A-AD87-844F-9B84-79D01D97A5B7}"/>
                    </a:ext>
                  </a:extLst>
                </p:cNvPr>
                <p:cNvSpPr>
                  <a:spLocks noChangeShapeType="1"/>
                </p:cNvSpPr>
                <p:nvPr/>
              </p:nvSpPr>
              <p:spPr bwMode="auto">
                <a:xfrm>
                  <a:off x="3479" y="2256"/>
                  <a:ext cx="86" cy="96"/>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66" name="Line 143">
                <a:extLst>
                  <a:ext uri="{FF2B5EF4-FFF2-40B4-BE49-F238E27FC236}">
                    <a16:creationId xmlns:a16="http://schemas.microsoft.com/office/drawing/2014/main" id="{3F95624A-5835-5240-9F5F-3BA7FB068714}"/>
                  </a:ext>
                </a:extLst>
              </p:cNvPr>
              <p:cNvSpPr>
                <a:spLocks noChangeShapeType="1"/>
              </p:cNvSpPr>
              <p:nvPr/>
            </p:nvSpPr>
            <p:spPr bwMode="auto">
              <a:xfrm rot="4500000" flipH="1">
                <a:off x="4868" y="3643"/>
                <a:ext cx="86" cy="96"/>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96433" name="AutoShape 145">
            <a:extLst>
              <a:ext uri="{FF2B5EF4-FFF2-40B4-BE49-F238E27FC236}">
                <a16:creationId xmlns:a16="http://schemas.microsoft.com/office/drawing/2014/main" id="{AE2948D1-A0B0-2A46-BCE6-000F0BDC0F0A}"/>
              </a:ext>
            </a:extLst>
          </p:cNvPr>
          <p:cNvSpPr>
            <a:spLocks noChangeArrowheads="1"/>
          </p:cNvSpPr>
          <p:nvPr/>
        </p:nvSpPr>
        <p:spPr bwMode="auto">
          <a:xfrm>
            <a:off x="5688013" y="6169025"/>
            <a:ext cx="3397250" cy="67627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a:solidFill>
                  <a:srgbClr val="0F116A"/>
                </a:solidFill>
              </a:rPr>
              <a:t>double stranded</a:t>
            </a:r>
            <a:br>
              <a:rPr lang="en-US" altLang="en-US" sz="2000" b="1">
                <a:solidFill>
                  <a:srgbClr val="0F116A"/>
                </a:solidFill>
              </a:rPr>
            </a:br>
            <a:r>
              <a:rPr lang="en-US" altLang="en-US" sz="2000" b="1">
                <a:solidFill>
                  <a:srgbClr val="0F116A"/>
                </a:solidFill>
              </a:rPr>
              <a:t>homologous chromosomes</a:t>
            </a:r>
          </a:p>
        </p:txBody>
      </p:sp>
      <p:sp>
        <p:nvSpPr>
          <p:cNvPr id="396434" name="AutoShape 146">
            <a:extLst>
              <a:ext uri="{FF2B5EF4-FFF2-40B4-BE49-F238E27FC236}">
                <a16:creationId xmlns:a16="http://schemas.microsoft.com/office/drawing/2014/main" id="{85F3D405-2807-F241-92CC-FB269610AF73}"/>
              </a:ext>
            </a:extLst>
          </p:cNvPr>
          <p:cNvSpPr>
            <a:spLocks noChangeArrowheads="1"/>
          </p:cNvSpPr>
          <p:nvPr/>
        </p:nvSpPr>
        <p:spPr bwMode="auto">
          <a:xfrm>
            <a:off x="3276600" y="4572000"/>
            <a:ext cx="990600" cy="609600"/>
          </a:xfrm>
          <a:custGeom>
            <a:avLst/>
            <a:gdLst>
              <a:gd name="T0" fmla="*/ 34072513 w 21600"/>
              <a:gd name="T1" fmla="*/ 0 h 21600"/>
              <a:gd name="T2" fmla="*/ 0 w 21600"/>
              <a:gd name="T3" fmla="*/ 8602133 h 21600"/>
              <a:gd name="T4" fmla="*/ 34072513 w 21600"/>
              <a:gd name="T5" fmla="*/ 17204267 h 21600"/>
              <a:gd name="T6" fmla="*/ 45430017 w 21600"/>
              <a:gd name="T7" fmla="*/ 860213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96435" name="AutoShape 147">
            <a:extLst>
              <a:ext uri="{FF2B5EF4-FFF2-40B4-BE49-F238E27FC236}">
                <a16:creationId xmlns:a16="http://schemas.microsoft.com/office/drawing/2014/main" id="{52AA52EC-00A4-C74B-B2AD-28607EA76910}"/>
              </a:ext>
            </a:extLst>
          </p:cNvPr>
          <p:cNvSpPr>
            <a:spLocks noChangeArrowheads="1"/>
          </p:cNvSpPr>
          <p:nvPr/>
        </p:nvSpPr>
        <p:spPr bwMode="auto">
          <a:xfrm>
            <a:off x="5562600" y="4572000"/>
            <a:ext cx="990600" cy="609600"/>
          </a:xfrm>
          <a:custGeom>
            <a:avLst/>
            <a:gdLst>
              <a:gd name="T0" fmla="*/ 34072513 w 21600"/>
              <a:gd name="T1" fmla="*/ 0 h 21600"/>
              <a:gd name="T2" fmla="*/ 0 w 21600"/>
              <a:gd name="T3" fmla="*/ 8602133 h 21600"/>
              <a:gd name="T4" fmla="*/ 34072513 w 21600"/>
              <a:gd name="T5" fmla="*/ 17204267 h 21600"/>
              <a:gd name="T6" fmla="*/ 45430017 w 21600"/>
              <a:gd name="T7" fmla="*/ 860213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800">
                <a:solidFill>
                  <a:schemeClr val="tx1"/>
                </a:solidFill>
                <a:latin typeface="Arial" panose="020B0604020202020204" pitchFamily="34" charset="0"/>
                <a:ea typeface="ＭＳ Ｐゴシック" panose="020B0600070205080204" pitchFamily="34" charset="-128"/>
              </a:defRPr>
            </a:lvl2pPr>
            <a:lvl3pPr eaLnBrk="0" hangingPunct="0">
              <a:defRPr sz="2800">
                <a:solidFill>
                  <a:schemeClr val="tx1"/>
                </a:solidFill>
                <a:latin typeface="Arial" panose="020B0604020202020204" pitchFamily="34" charset="0"/>
                <a:ea typeface="ＭＳ Ｐゴシック" panose="020B0600070205080204" pitchFamily="34" charset="-128"/>
              </a:defRPr>
            </a:lvl3pPr>
            <a:lvl4pPr eaLnBrk="0" hangingPunct="0">
              <a:defRPr sz="2800">
                <a:solidFill>
                  <a:schemeClr val="tx1"/>
                </a:solidFill>
                <a:latin typeface="Arial" panose="020B0604020202020204" pitchFamily="34" charset="0"/>
                <a:ea typeface="ＭＳ Ｐゴシック" panose="020B0600070205080204" pitchFamily="34" charset="-128"/>
              </a:defRPr>
            </a:lvl4pPr>
            <a:lvl5pPr eaLnBrk="0" hangingPunct="0">
              <a:defRPr sz="2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1">
                                            <p:txEl>
                                              <p:pRg st="1" end="1"/>
                                            </p:txEl>
                                          </p:spTgt>
                                        </p:tgtEl>
                                        <p:attrNameLst>
                                          <p:attrName>style.visibility</p:attrName>
                                        </p:attrNameLst>
                                      </p:cBhvr>
                                      <p:to>
                                        <p:strVal val="visible"/>
                                      </p:to>
                                    </p:set>
                                    <p:anim calcmode="lin" valueType="num">
                                      <p:cBhvr additive="base">
                                        <p:cTn id="7"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1">
                                            <p:txEl>
                                              <p:pRg st="2" end="2"/>
                                            </p:txEl>
                                          </p:spTgt>
                                        </p:tgtEl>
                                        <p:attrNameLst>
                                          <p:attrName>style.visibility</p:attrName>
                                        </p:attrNameLst>
                                      </p:cBhvr>
                                      <p:to>
                                        <p:strVal val="visible"/>
                                      </p:to>
                                    </p:set>
                                    <p:anim calcmode="lin" valueType="num">
                                      <p:cBhvr additive="base">
                                        <p:cTn id="13"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6291">
                                            <p:txEl>
                                              <p:pRg st="3" end="3"/>
                                            </p:txEl>
                                          </p:spTgt>
                                        </p:tgtEl>
                                        <p:attrNameLst>
                                          <p:attrName>style.visibility</p:attrName>
                                        </p:attrNameLst>
                                      </p:cBhvr>
                                      <p:to>
                                        <p:strVal val="visible"/>
                                      </p:to>
                                    </p:set>
                                    <p:anim calcmode="lin" valueType="num">
                                      <p:cBhvr additive="base">
                                        <p:cTn id="19"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96397">
                                            <p:txEl>
                                              <p:pRg st="0" end="0"/>
                                            </p:txEl>
                                          </p:spTgt>
                                        </p:tgtEl>
                                        <p:attrNameLst>
                                          <p:attrName>style.visibility</p:attrName>
                                        </p:attrNameLst>
                                      </p:cBhvr>
                                      <p:to>
                                        <p:strVal val="visible"/>
                                      </p:to>
                                    </p:set>
                                    <p:animEffect transition="in" filter="wipe(left)">
                                      <p:cBhvr>
                                        <p:cTn id="30" dur="500"/>
                                        <p:tgtEl>
                                          <p:spTgt spid="396397">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96397">
                                            <p:txEl>
                                              <p:pRg st="1" end="1"/>
                                            </p:txEl>
                                          </p:spTgt>
                                        </p:tgtEl>
                                        <p:attrNameLst>
                                          <p:attrName>style.visibility</p:attrName>
                                        </p:attrNameLst>
                                      </p:cBhvr>
                                      <p:to>
                                        <p:strVal val="visible"/>
                                      </p:to>
                                    </p:set>
                                    <p:animEffect transition="in" filter="wipe(left)">
                                      <p:cBhvr>
                                        <p:cTn id="35" dur="500"/>
                                        <p:tgtEl>
                                          <p:spTgt spid="396397">
                                            <p:txEl>
                                              <p:pRg st="1" end="1"/>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96434"/>
                                        </p:tgtEl>
                                        <p:attrNameLst>
                                          <p:attrName>style.visibility</p:attrName>
                                        </p:attrNameLst>
                                      </p:cBhvr>
                                      <p:to>
                                        <p:strVal val="visible"/>
                                      </p:to>
                                    </p:set>
                                    <p:animEffect transition="in" filter="wipe(left)">
                                      <p:cBhvr>
                                        <p:cTn id="40" dur="500"/>
                                        <p:tgtEl>
                                          <p:spTgt spid="396434"/>
                                        </p:tgtEl>
                                      </p:cBhvr>
                                    </p:animEffect>
                                  </p:childTnLst>
                                  <p:subTnLst>
                                    <p:audio>
                                      <p:cMediaNode>
                                        <p:cTn display="0" masterRel="sameClick">
                                          <p:stCondLst>
                                            <p:cond evt="begin" delay="0">
                                              <p:tn val="38"/>
                                            </p:cond>
                                          </p:stCondLst>
                                          <p:endCondLst>
                                            <p:cond evt="onStopAudio" delay="0">
                                              <p:tgtEl>
                                                <p:sldTgt/>
                                              </p:tgtEl>
                                            </p:cond>
                                          </p:endCondLst>
                                        </p:cTn>
                                        <p:tgtEl>
                                          <p:sndTgt r:embed="rId5" name="Arrow"/>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subTnLst>
                                    <p:audio>
                                      <p:cMediaNode>
                                        <p:cTn display="0" masterRel="sameClick">
                                          <p:stCondLst>
                                            <p:cond evt="begin" delay="0">
                                              <p:tn val="46"/>
                                            </p:cond>
                                          </p:stCondLst>
                                          <p:endCondLst>
                                            <p:cond evt="onStopAudio" delay="0">
                                              <p:tgtEl>
                                                <p:sldTgt/>
                                              </p:tgtEl>
                                            </p:cond>
                                          </p:endCondLst>
                                        </p:cTn>
                                        <p:tgtEl>
                                          <p:sndTgt r:embed="rId4" name="Vibro Up"/>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96410"/>
                                        </p:tgtEl>
                                        <p:attrNameLst>
                                          <p:attrName>style.visibility</p:attrName>
                                        </p:attrNameLst>
                                      </p:cBhvr>
                                      <p:to>
                                        <p:strVal val="visible"/>
                                      </p:to>
                                    </p:set>
                                    <p:animEffect transition="in" filter="wipe(left)">
                                      <p:cBhvr>
                                        <p:cTn id="53" dur="500"/>
                                        <p:tgtEl>
                                          <p:spTgt spid="396410"/>
                                        </p:tgtEl>
                                      </p:cBhvr>
                                    </p:animEffect>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96435"/>
                                        </p:tgtEl>
                                        <p:attrNameLst>
                                          <p:attrName>style.visibility</p:attrName>
                                        </p:attrNameLst>
                                      </p:cBhvr>
                                      <p:to>
                                        <p:strVal val="visible"/>
                                      </p:to>
                                    </p:set>
                                    <p:animEffect transition="in" filter="wipe(left)">
                                      <p:cBhvr>
                                        <p:cTn id="58" dur="500"/>
                                        <p:tgtEl>
                                          <p:spTgt spid="396435"/>
                                        </p:tgtEl>
                                      </p:cBhvr>
                                    </p:animEffect>
                                  </p:childTnLst>
                                  <p:subTnLst>
                                    <p:audio>
                                      <p:cMediaNode>
                                        <p:cTn display="0" masterRel="sameClick">
                                          <p:stCondLst>
                                            <p:cond evt="begin" delay="0">
                                              <p:tn val="56"/>
                                            </p:cond>
                                          </p:stCondLst>
                                          <p:endCondLst>
                                            <p:cond evt="onStopAudio" delay="0">
                                              <p:tgtEl>
                                                <p:sldTgt/>
                                              </p:tgtEl>
                                            </p:cond>
                                          </p:endCondLst>
                                        </p:cTn>
                                        <p:tgtEl>
                                          <p:sndTgt r:embed="rId5" name="Arrow"/>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childTnLst>
                          </p:cTn>
                        </p:par>
                        <p:par>
                          <p:cTn id="64" fill="hold" nodeType="afterGroup">
                            <p:stCondLst>
                              <p:cond delay="500"/>
                            </p:stCondLst>
                            <p:childTnLst>
                              <p:par>
                                <p:cTn id="65" presetID="2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subTnLst>
                                    <p:audio>
                                      <p:cMediaNode>
                                        <p:cTn display="0" masterRel="sameClick">
                                          <p:stCondLst>
                                            <p:cond evt="begin" delay="0">
                                              <p:tn val="65"/>
                                            </p:cond>
                                          </p:stCondLst>
                                          <p:endCondLst>
                                            <p:cond evt="onStopAudio" delay="0">
                                              <p:tgtEl>
                                                <p:sldTgt/>
                                              </p:tgtEl>
                                            </p:cond>
                                          </p:endCondLst>
                                        </p:cTn>
                                        <p:tgtEl>
                                          <p:sndTgt r:embed="rId4" name="Vibro Up"/>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96433"/>
                                        </p:tgtEl>
                                        <p:attrNameLst>
                                          <p:attrName>style.visibility</p:attrName>
                                        </p:attrNameLst>
                                      </p:cBhvr>
                                      <p:to>
                                        <p:strVal val="visible"/>
                                      </p:to>
                                    </p:set>
                                    <p:animEffect transition="in" filter="wipe(left)">
                                      <p:cBhvr>
                                        <p:cTn id="72" dur="500"/>
                                        <p:tgtEl>
                                          <p:spTgt spid="396433"/>
                                        </p:tgtEl>
                                      </p:cBhvr>
                                    </p:animEffect>
                                  </p:childTnLst>
                                  <p:subTnLst>
                                    <p:audio>
                                      <p:cMediaNode>
                                        <p:cTn display="0" masterRel="sameClick">
                                          <p:stCondLst>
                                            <p:cond evt="begin" delay="0">
                                              <p:tn val="7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P spid="396397" grpId="0" build="p" autoUpdateAnimBg="0"/>
      <p:bldP spid="396410" grpId="0" animBg="1" autoUpdateAnimBg="0"/>
      <p:bldP spid="396433" grpId="0" animBg="1" autoUpdateAnimBg="0"/>
      <p:bldP spid="396434" grpId="0" animBg="1"/>
      <p:bldP spid="3964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5394-2541-C846-93D9-5EADEAEB88A0}"/>
              </a:ext>
            </a:extLst>
          </p:cNvPr>
          <p:cNvSpPr>
            <a:spLocks noGrp="1"/>
          </p:cNvSpPr>
          <p:nvPr>
            <p:ph type="title"/>
          </p:nvPr>
        </p:nvSpPr>
        <p:spPr/>
        <p:txBody>
          <a:bodyPr/>
          <a:lstStyle/>
          <a:p>
            <a:r>
              <a:rPr lang="en-US" dirty="0"/>
              <a:t>Homologous chromosomes		</a:t>
            </a:r>
          </a:p>
        </p:txBody>
      </p:sp>
      <p:sp>
        <p:nvSpPr>
          <p:cNvPr id="3" name="Content Placeholder 2">
            <a:extLst>
              <a:ext uri="{FF2B5EF4-FFF2-40B4-BE49-F238E27FC236}">
                <a16:creationId xmlns:a16="http://schemas.microsoft.com/office/drawing/2014/main" id="{138320BA-C7BB-1E4B-9C00-74AAE06157A7}"/>
              </a:ext>
            </a:extLst>
          </p:cNvPr>
          <p:cNvSpPr>
            <a:spLocks noGrp="1"/>
          </p:cNvSpPr>
          <p:nvPr>
            <p:ph idx="1"/>
          </p:nvPr>
        </p:nvSpPr>
        <p:spPr>
          <a:xfrm>
            <a:off x="609599" y="1371599"/>
            <a:ext cx="8390021" cy="5221705"/>
          </a:xfrm>
        </p:spPr>
        <p:txBody>
          <a:bodyPr/>
          <a:lstStyle/>
          <a:p>
            <a:r>
              <a:rPr lang="en-US" sz="1800" dirty="0">
                <a:solidFill>
                  <a:srgbClr val="002060"/>
                </a:solidFill>
              </a:rPr>
              <a:t>In homologous chromosomes both chromosomes of each pair carry genes that control the same inherited characteristics. If a gene for eye color is found at a specific locus on one chromosome, its homologs will have the same gene at the same locus.</a:t>
            </a:r>
          </a:p>
          <a:p>
            <a:pPr lvl="1"/>
            <a:r>
              <a:rPr lang="en-US" sz="1800" dirty="0">
                <a:solidFill>
                  <a:srgbClr val="002060"/>
                </a:solidFill>
              </a:rPr>
              <a:t>Homologous chromosomes are similar in length and centromere position, and they have the same staining pattern.</a:t>
            </a:r>
          </a:p>
          <a:p>
            <a:pPr lvl="1"/>
            <a:r>
              <a:rPr lang="en-US" sz="1800" dirty="0">
                <a:solidFill>
                  <a:srgbClr val="002060"/>
                </a:solidFill>
              </a:rPr>
              <a:t>One homologous chromosome from each pair is inherited from each parent, in other words, half of the set of 46 chromosomes in your somatic cells was inherited from your mother, and the other half was inherited from your father. </a:t>
            </a:r>
          </a:p>
          <a:p>
            <a:r>
              <a:rPr lang="en-US" sz="1800" dirty="0">
                <a:solidFill>
                  <a:srgbClr val="002060"/>
                </a:solidFill>
              </a:rPr>
              <a:t>Exceptions to the rule that all chromosomes are part of a homologous pair may be found with the sex chromosomes-in humans, it is the X and Y. Human females have a homologous pair of chromosomes XX, but males have one X chromosome and one Y chromosome. </a:t>
            </a:r>
            <a:r>
              <a:rPr lang="en-US" sz="1800" dirty="0" err="1">
                <a:solidFill>
                  <a:srgbClr val="002060"/>
                </a:solidFill>
              </a:rPr>
              <a:t>Nonsex</a:t>
            </a:r>
            <a:r>
              <a:rPr lang="en-US" sz="1800" dirty="0">
                <a:solidFill>
                  <a:srgbClr val="002060"/>
                </a:solidFill>
              </a:rPr>
              <a:t> chromosomes; that is, all the chromosomes (1-22) except the X and Y are </a:t>
            </a:r>
            <a:r>
              <a:rPr lang="en-US" sz="1800" dirty="0">
                <a:solidFill>
                  <a:srgbClr val="FF0000"/>
                </a:solidFill>
              </a:rPr>
              <a:t>autosomes</a:t>
            </a:r>
            <a:r>
              <a:rPr lang="en-US" sz="1800" dirty="0"/>
              <a:t>. </a:t>
            </a:r>
          </a:p>
        </p:txBody>
      </p:sp>
    </p:spTree>
    <p:extLst>
      <p:ext uri="{BB962C8B-B14F-4D97-AF65-F5344CB8AC3E}">
        <p14:creationId xmlns:p14="http://schemas.microsoft.com/office/powerpoint/2010/main" val="3504114928"/>
      </p:ext>
    </p:extLst>
  </p:cSld>
  <p:clrMapOvr>
    <a:masterClrMapping/>
  </p:clrMapOvr>
</p:sld>
</file>

<file path=ppt/theme/theme1.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5FC355AAB2FA47B82FFD310EDFCA16" ma:contentTypeVersion="1" ma:contentTypeDescription="Create a new document." ma:contentTypeScope="" ma:versionID="cee046d9b87f9be4e5abfe42a7c106d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25F4744-FB35-48E5-82BA-BB556CEA12DB}">
  <ds:schemaRefs>
    <ds:schemaRef ds:uri="http://schemas.microsoft.com/sharepoint/v3/contenttype/forms"/>
  </ds:schemaRefs>
</ds:datastoreItem>
</file>

<file path=customXml/itemProps2.xml><?xml version="1.0" encoding="utf-8"?>
<ds:datastoreItem xmlns:ds="http://schemas.openxmlformats.org/officeDocument/2006/customXml" ds:itemID="{63E24F49-21B1-419C-B2F2-646C97FC5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Silver Streak:Applications:Microsoft Office 2004:Templates:My Templates: template2005.pot</Template>
  <TotalTime>3131</TotalTime>
  <Words>1732</Words>
  <Application>Microsoft Macintosh PowerPoint</Application>
  <PresentationFormat>On-screen Show (4:3)</PresentationFormat>
  <Paragraphs>390</Paragraphs>
  <Slides>37</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ＭＳ Ｐゴシック</vt:lpstr>
      <vt:lpstr>Wingdings</vt:lpstr>
      <vt:lpstr>Times</vt:lpstr>
      <vt:lpstr>Comic Sans MS</vt:lpstr>
      <vt:lpstr>Symbol</vt:lpstr>
      <vt:lpstr>Times New Roman</vt:lpstr>
      <vt:lpstr>Geneva</vt:lpstr>
      <vt:lpstr> template2005</vt:lpstr>
      <vt:lpstr>PowerPoint Presentation</vt:lpstr>
      <vt:lpstr>Offspring acquire genes from parents</vt:lpstr>
      <vt:lpstr>Asexual reproduction</vt:lpstr>
      <vt:lpstr>How about the rest of us?</vt:lpstr>
      <vt:lpstr>Advantage of Sexual Reproduction</vt:lpstr>
      <vt:lpstr>Human female karyotype</vt:lpstr>
      <vt:lpstr>Human male karyotype</vt:lpstr>
      <vt:lpstr>Homologous chromosomes</vt:lpstr>
      <vt:lpstr>Homologous chromosomes  </vt:lpstr>
      <vt:lpstr>How do we make sperm &amp; eggs?</vt:lpstr>
      <vt:lpstr>Meiosis: production of gametes</vt:lpstr>
      <vt:lpstr>Gametes</vt:lpstr>
      <vt:lpstr>Sexual reproduction lifecycle</vt:lpstr>
      <vt:lpstr>Overview of meiosis</vt:lpstr>
      <vt:lpstr>Double division of meiosis</vt:lpstr>
      <vt:lpstr>Preparing for meiosis</vt:lpstr>
      <vt:lpstr>Meiosis 1</vt:lpstr>
      <vt:lpstr>Meiosis 2</vt:lpstr>
      <vt:lpstr>Steps of meiosis</vt:lpstr>
      <vt:lpstr>PowerPoint Presentation</vt:lpstr>
      <vt:lpstr>PowerPoint Presentation</vt:lpstr>
      <vt:lpstr>Trading pieces of DNA</vt:lpstr>
      <vt:lpstr>Crossing over</vt:lpstr>
      <vt:lpstr>Meiosis 1</vt:lpstr>
      <vt:lpstr>Meiosis 2</vt:lpstr>
      <vt:lpstr>Mitosis vs. Meiosis</vt:lpstr>
      <vt:lpstr>Mitosis vs. Meiosis</vt:lpstr>
      <vt:lpstr>Putting it all together…</vt:lpstr>
      <vt:lpstr>The value of sexual reproduction</vt:lpstr>
      <vt:lpstr>Variation from genetic recombination</vt:lpstr>
      <vt:lpstr>Variation from crossing over</vt:lpstr>
      <vt:lpstr>Variation from random fertilization</vt:lpstr>
      <vt:lpstr>Sexual reproduction creates variability</vt:lpstr>
      <vt:lpstr>Sperm production</vt:lpstr>
      <vt:lpstr>Egg production</vt:lpstr>
      <vt:lpstr>Oogenesis</vt:lpstr>
      <vt:lpstr>Differences across kingdoms</vt:lpstr>
    </vt:vector>
  </TitlesOfParts>
  <Manager/>
  <Company>Kim Foglia</Company>
  <LinksUpToDate>false</LinksUpToDate>
  <SharedDoc>false</SharedDoc>
  <HyperlinkBase>http://bio.kimunity.com, http://www.WDinteractive.com</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subject>AP &amp; Regents Biology</dc:subject>
  <dc:creator>Kim Foglia</dc:creator>
  <cp:keywords>Education, Biology Zone, Kim Foglia</cp:keywords>
  <dc:description>All Rights Reserved. Copyright 2003. WD Interactive.</dc:description>
  <cp:lastModifiedBy>Walker, Dale</cp:lastModifiedBy>
  <cp:revision>141</cp:revision>
  <cp:lastPrinted>2008-03-04T16:08:17Z</cp:lastPrinted>
  <dcterms:created xsi:type="dcterms:W3CDTF">2006-01-08T22:33:18Z</dcterms:created>
  <dcterms:modified xsi:type="dcterms:W3CDTF">2019-03-11T21:43:31Z</dcterms:modified>
  <cp:category>Education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0x0101009E5FC355AAB2FA47B82FFD310EDFCA16</vt:lpwstr>
  </property>
  <property fmtid="{D5CDD505-2E9C-101B-9397-08002B2CF9AE}" pid="3" name="PublishingExpirationDate">
    <vt:lpwstr/>
  </property>
  <property fmtid="{D5CDD505-2E9C-101B-9397-08002B2CF9AE}" pid="4" name="PublishingStartDate">
    <vt:lpwstr/>
  </property>
</Properties>
</file>