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4"/>
  </p:sldMasterIdLst>
  <p:notesMasterIdLst>
    <p:notesMasterId r:id="rId41"/>
  </p:notesMasterIdLst>
  <p:handoutMasterIdLst>
    <p:handoutMasterId r:id="rId42"/>
  </p:handoutMasterIdLst>
  <p:sldIdLst>
    <p:sldId id="367" r:id="rId5"/>
    <p:sldId id="370" r:id="rId6"/>
    <p:sldId id="373" r:id="rId7"/>
    <p:sldId id="376" r:id="rId8"/>
    <p:sldId id="380" r:id="rId9"/>
    <p:sldId id="381" r:id="rId10"/>
    <p:sldId id="397" r:id="rId11"/>
    <p:sldId id="393" r:id="rId12"/>
    <p:sldId id="398" r:id="rId13"/>
    <p:sldId id="396" r:id="rId14"/>
    <p:sldId id="399" r:id="rId15"/>
    <p:sldId id="400" r:id="rId16"/>
    <p:sldId id="394" r:id="rId17"/>
    <p:sldId id="395" r:id="rId18"/>
    <p:sldId id="401" r:id="rId19"/>
    <p:sldId id="402" r:id="rId20"/>
    <p:sldId id="375" r:id="rId21"/>
    <p:sldId id="406" r:id="rId22"/>
    <p:sldId id="407" r:id="rId23"/>
    <p:sldId id="403" r:id="rId24"/>
    <p:sldId id="408" r:id="rId25"/>
    <p:sldId id="409" r:id="rId26"/>
    <p:sldId id="410" r:id="rId27"/>
    <p:sldId id="411" r:id="rId28"/>
    <p:sldId id="412" r:id="rId29"/>
    <p:sldId id="413" r:id="rId30"/>
    <p:sldId id="404" r:id="rId31"/>
    <p:sldId id="414" r:id="rId32"/>
    <p:sldId id="405" r:id="rId33"/>
    <p:sldId id="384" r:id="rId34"/>
    <p:sldId id="390" r:id="rId35"/>
    <p:sldId id="389" r:id="rId36"/>
    <p:sldId id="388" r:id="rId37"/>
    <p:sldId id="387" r:id="rId38"/>
    <p:sldId id="392" r:id="rId39"/>
    <p:sldId id="391" r:id="rId4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7"/>
    <p:restoredTop sz="95606"/>
  </p:normalViewPr>
  <p:slideViewPr>
    <p:cSldViewPr snapToGrid="0">
      <p:cViewPr varScale="1">
        <p:scale>
          <a:sx n="118" d="100"/>
          <a:sy n="118" d="100"/>
        </p:scale>
        <p:origin x="208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53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>
            <a:extLst>
              <a:ext uri="{FF2B5EF4-FFF2-40B4-BE49-F238E27FC236}">
                <a16:creationId xmlns:a16="http://schemas.microsoft.com/office/drawing/2014/main" id="{ED4ED1B6-7A07-5243-8FE8-D351C61FA95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096000" y="8686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fld id="{03BBFFB6-163A-FB4B-A810-C4D979490803}" type="slidenum">
              <a:rPr lang="en-US" altLang="en-US"/>
              <a:pPr/>
              <a:t>‹#›</a:t>
            </a:fld>
            <a:endParaRPr lang="en-US" altLang="en-US" sz="1200"/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5294EB02-7EA2-DC4E-8913-3AC032A95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8900"/>
            <a:ext cx="640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tabLst>
                <a:tab pos="6170613" algn="r"/>
              </a:tabLst>
              <a:defRPr/>
            </a:pPr>
            <a:endParaRPr lang="en-US" sz="1800" b="1">
              <a:latin typeface="Arial" charset="0"/>
              <a:ea typeface="+mn-ea"/>
            </a:endParaRPr>
          </a:p>
          <a:p>
            <a:pPr>
              <a:tabLst>
                <a:tab pos="6170613" algn="r"/>
              </a:tabLst>
              <a:defRPr/>
            </a:pPr>
            <a:r>
              <a:rPr lang="en-US" sz="1400" b="1">
                <a:latin typeface="Arial" charset="0"/>
                <a:ea typeface="+mn-ea"/>
              </a:rPr>
              <a:t>AP Biology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817740A5-EDF8-7B4D-9D29-07F3D7DC317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ACC02272-0948-7A48-8BF9-20694E4F6CC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endParaRPr lang="en-US" altLang="en-US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5BB5E30C-2711-AD4E-8D4E-AF7BF534AF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fld id="{B72B424B-71AD-5341-891F-C13FBF8899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anose="020B0600070205080204" pitchFamily="34" charset="-128"/>
        <a:cs typeface="+mn-cs"/>
      </a:defRPr>
    </a:lvl1pPr>
    <a:lvl2pPr marL="227013" indent="-112713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463550" indent="-122238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577850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EB25568-A767-A84C-83EC-1EE9C7E45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B3645C9-2416-0F49-9DFE-F81157079E02}" type="slidenum">
              <a:rPr lang="en-US" altLang="en-US" sz="1200">
                <a:latin typeface="Times" pitchFamily="2" charset="0"/>
              </a:rPr>
              <a:pPr/>
              <a:t>1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DEA518A-8033-9D42-BADE-A6AAEB132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9DCFF7B1-3BBF-5D45-9A30-C71482280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4748999D-4F98-F540-9DFE-3D1EA3EE1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122A19-4E0C-7A48-93D2-C756DDCBF32A}" type="slidenum">
              <a:rPr lang="en-US" altLang="en-US" sz="1200">
                <a:latin typeface="Times" pitchFamily="2" charset="0"/>
              </a:rPr>
              <a:pPr/>
              <a:t>14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82881F47-CDB4-E644-9978-4C3B2ED8A90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4975F10C-EE2C-FD40-852A-647D28656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D5449A9-B102-E240-A9E2-1C5080470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53516D-6445-884F-A6EB-B9DA096881DC}" type="slidenum">
              <a:rPr lang="en-US" altLang="en-US" sz="1200">
                <a:latin typeface="Times" pitchFamily="2" charset="0"/>
              </a:rPr>
              <a:pPr/>
              <a:t>17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30B5A2D-7C4E-4345-B308-F9073F9FBBA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1C76E223-CB8F-9A44-BF72-E8013C110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FC8ECF5-E668-D744-9E27-9DD35DB940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F2B3E-CE3B-F045-92EA-36CC55190A7F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404482" name="Rectangle 2">
            <a:extLst>
              <a:ext uri="{FF2B5EF4-FFF2-40B4-BE49-F238E27FC236}">
                <a16:creationId xmlns:a16="http://schemas.microsoft.com/office/drawing/2014/main" id="{278B82F8-CB68-F648-904F-503FDC55205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>
            <a:extLst>
              <a:ext uri="{FF2B5EF4-FFF2-40B4-BE49-F238E27FC236}">
                <a16:creationId xmlns:a16="http://schemas.microsoft.com/office/drawing/2014/main" id="{97A3A0FF-D8A5-1449-8FCA-5B8ABF06A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46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576032A-2960-3D46-8D1F-4CFC124F22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DFB788-1019-2649-8FBB-717D6823375F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416770" name="Rectangle 2">
            <a:extLst>
              <a:ext uri="{FF2B5EF4-FFF2-40B4-BE49-F238E27FC236}">
                <a16:creationId xmlns:a16="http://schemas.microsoft.com/office/drawing/2014/main" id="{A93CEF0C-639C-734D-853E-50C8C3385DF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6771" name="Rectangle 3">
            <a:extLst>
              <a:ext uri="{FF2B5EF4-FFF2-40B4-BE49-F238E27FC236}">
                <a16:creationId xmlns:a16="http://schemas.microsoft.com/office/drawing/2014/main" id="{AF89CF5B-3717-E747-84EE-8CF7692EB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077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0DA0AE46-333C-F746-9B65-2CFC7B348D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B46DC7-400B-7E4A-893C-83A9411F6E8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414722" name="Rectangle 2">
            <a:extLst>
              <a:ext uri="{FF2B5EF4-FFF2-40B4-BE49-F238E27FC236}">
                <a16:creationId xmlns:a16="http://schemas.microsoft.com/office/drawing/2014/main" id="{5E20A4CB-CF88-394E-A70F-33A3AAC3D8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3" name="Rectangle 3">
            <a:extLst>
              <a:ext uri="{FF2B5EF4-FFF2-40B4-BE49-F238E27FC236}">
                <a16:creationId xmlns:a16="http://schemas.microsoft.com/office/drawing/2014/main" id="{5FEE3A39-752B-4240-A0BC-7ACE13261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205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70F7973-950F-8849-A6D4-65F2FFC3B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432E6-5291-194C-8419-5AB056D556B5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412674" name="Rectangle 2">
            <a:extLst>
              <a:ext uri="{FF2B5EF4-FFF2-40B4-BE49-F238E27FC236}">
                <a16:creationId xmlns:a16="http://schemas.microsoft.com/office/drawing/2014/main" id="{819B008D-D3C3-0744-B4E8-1F6DEAC3351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>
            <a:extLst>
              <a:ext uri="{FF2B5EF4-FFF2-40B4-BE49-F238E27FC236}">
                <a16:creationId xmlns:a16="http://schemas.microsoft.com/office/drawing/2014/main" id="{EFAF5EFA-9DD3-804D-9FE1-90C0A8098C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377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685F74A1-3A01-AD4D-A438-D514CE42CD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C9518-1493-A248-A2A4-61A82C0ACFBC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410626" name="Rectangle 2">
            <a:extLst>
              <a:ext uri="{FF2B5EF4-FFF2-40B4-BE49-F238E27FC236}">
                <a16:creationId xmlns:a16="http://schemas.microsoft.com/office/drawing/2014/main" id="{2A8AC5AC-DA41-874A-B5FC-8E53C29F314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627" name="Rectangle 3">
            <a:extLst>
              <a:ext uri="{FF2B5EF4-FFF2-40B4-BE49-F238E27FC236}">
                <a16:creationId xmlns:a16="http://schemas.microsoft.com/office/drawing/2014/main" id="{3423A514-D515-A14B-9218-633F3C67F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990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1500614-5B5F-F340-A1A3-8CCB214F2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4E6D3-1090-4240-A402-53F98CD89367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420866" name="Rectangle 2">
            <a:extLst>
              <a:ext uri="{FF2B5EF4-FFF2-40B4-BE49-F238E27FC236}">
                <a16:creationId xmlns:a16="http://schemas.microsoft.com/office/drawing/2014/main" id="{815E6E38-581B-4A4F-A0A6-1BE54E10963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82136D7C-01D7-D44E-B4C2-46F927DC2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529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8D77C7A-6AA4-DF4D-A497-D00F15E105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2E47C-F7D7-E341-99AF-8DADE4DE2DBA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418818" name="Rectangle 2">
            <a:extLst>
              <a:ext uri="{FF2B5EF4-FFF2-40B4-BE49-F238E27FC236}">
                <a16:creationId xmlns:a16="http://schemas.microsoft.com/office/drawing/2014/main" id="{627CBC45-5BB6-E149-8AE4-A22E3EBED90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3">
            <a:extLst>
              <a:ext uri="{FF2B5EF4-FFF2-40B4-BE49-F238E27FC236}">
                <a16:creationId xmlns:a16="http://schemas.microsoft.com/office/drawing/2014/main" id="{C724FE11-57BB-E84D-80F6-C41149D88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3717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76209E43-A48C-B840-9114-0AADC734B1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BF8CBA-9FAF-FD46-B65A-92CAE9AC4A8E}" type="slidenum">
              <a:rPr lang="en-US" altLang="en-US" sz="1200">
                <a:latin typeface="Times" pitchFamily="2" charset="0"/>
              </a:rPr>
              <a:pPr/>
              <a:t>2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F49AE77-05AD-DC43-AC81-C4E0CE0116E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F3A60A9-F94A-EE46-9329-B99C1F4E83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Why do we study carbon -- is it the most abundant element in living organisms?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 &amp; O most abundant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 is the next most abundant</a:t>
            </a:r>
          </a:p>
          <a:p>
            <a:pPr lvl="1"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59ADE5C-F744-8F4E-9ED4-F140EECE3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FA85569-DBB5-5242-9502-1494EDCAC420}" type="slidenum">
              <a:rPr lang="en-US" altLang="en-US" sz="1200">
                <a:latin typeface="Times" pitchFamily="2" charset="0"/>
              </a:rPr>
              <a:pPr/>
              <a:t>3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88D2015-2F30-D149-95F4-E581859E103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BCC6E320-B904-1A48-8F61-C4710EE7B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2B47A4-C209-E641-8F6A-DF07CA9E5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3C9FD3-880A-CC4D-A7DA-F5B36962F7B9}" type="slidenum">
              <a:rPr lang="en-US" altLang="en-US" sz="1200">
                <a:latin typeface="Times" pitchFamily="2" charset="0"/>
              </a:rPr>
              <a:pPr/>
              <a:t>4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845013F-BB60-5941-9A1F-6C4B683A9BB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D75F142-7B7B-A24C-BED2-53862AA78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Same formula but different structurally &amp; therefore different functionally. Molecular shape determines biological properties. 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Ex. Isomers may be ineffective as medicines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073CFA8-25CD-7746-B2E3-A540688B2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F3068A-012A-0F4F-8E29-956146BF8230}" type="slidenum">
              <a:rPr lang="en-US" altLang="en-US" sz="1200">
                <a:latin typeface="Times" pitchFamily="2" charset="0"/>
              </a:rPr>
              <a:pPr/>
              <a:t>5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E424014-C20E-EE49-B8E4-9E13B8A6F0A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7FC427F-D616-7D49-B060-E2A91CA2D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137F7E79-4684-9041-B509-BA17445C7B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DBD028-B620-724E-8913-D84505CA6617}" type="slidenum">
              <a:rPr lang="en-US" altLang="en-US" sz="1200">
                <a:latin typeface="Times" pitchFamily="2" charset="0"/>
              </a:rPr>
              <a:pPr/>
              <a:t>6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07D00308-3253-ED43-ADD3-88B4B2AF0D5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F1834C0-AAD8-9447-8B6C-A012D975D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0EDE4A42-ED01-2C40-A887-5D3FAEAF5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1F3A38-794C-074A-9CBB-85430512C3A0}" type="slidenum">
              <a:rPr lang="en-US" altLang="en-US" sz="1200">
                <a:latin typeface="Times" pitchFamily="2" charset="0"/>
              </a:rPr>
              <a:pPr/>
              <a:t>8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C3165B9F-D438-BC4E-BC31-2EBB253E63A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C08382A9-FF13-154A-B9A5-869FC1B5B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965948DA-39F9-934B-BFDA-33B0258CE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BC538E-E8B5-2B4A-A936-5DF7ADB43F17}" type="slidenum">
              <a:rPr lang="en-US" altLang="en-US" sz="1200">
                <a:latin typeface="Times" pitchFamily="2" charset="0"/>
              </a:rPr>
              <a:pPr/>
              <a:t>10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8089C41E-1ED3-6847-895A-E3210612392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28315AA5-3534-394A-9F41-7D74A1D0A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5626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Most macromolecules are polymers</a:t>
            </a:r>
          </a:p>
          <a:p>
            <a:pPr lvl="1"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• build:</a:t>
            </a:r>
          </a:p>
          <a:p>
            <a:pPr lvl="2" eaLnBrk="1" hangingPunct="1"/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condensation (dehydration) reaction</a:t>
            </a:r>
            <a:endParaRPr lang="en-US" altLang="en-US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• breakdown:	</a:t>
            </a:r>
          </a:p>
          <a:p>
            <a:pPr lvl="1"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hydrolysis</a:t>
            </a:r>
            <a:endParaRPr lang="en-US" altLang="en-US" b="1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An immense variety of polymers can be built from a small set of monomers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96DDD824-C289-D440-8E63-12ED104B5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8BEDF1-1ABC-C94F-ADAA-CF57BBC6D5DA}" type="slidenum">
              <a:rPr lang="en-US" altLang="en-US" sz="1200">
                <a:latin typeface="Times" pitchFamily="2" charset="0"/>
              </a:rPr>
              <a:pPr/>
              <a:t>13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475C3B02-A90D-0749-BB69-281AE074A71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A1C784C-98E4-6842-9EE9-4F7E99CE9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• great variety of polymers can be built from a small set of monomers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• monomers can be connected in many combinations like the 26 letters in the alphabet can be used to create a great diversity of words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</a:rPr>
              <a:t>• each cell has millions of different macromolecules</a:t>
            </a:r>
          </a:p>
          <a:p>
            <a:pPr eaLnBrk="1" hangingPunct="1"/>
            <a:endParaRPr lang="en-US" altLang="en-US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3">
            <a:extLst>
              <a:ext uri="{FF2B5EF4-FFF2-40B4-BE49-F238E27FC236}">
                <a16:creationId xmlns:a16="http://schemas.microsoft.com/office/drawing/2014/main" id="{67D3823D-F09B-C048-9000-7BD3F2C58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+mn-ea"/>
            </a:endParaRPr>
          </a:p>
        </p:txBody>
      </p:sp>
      <p:sp>
        <p:nvSpPr>
          <p:cNvPr id="5" name="Rectangle 74">
            <a:extLst>
              <a:ext uri="{FF2B5EF4-FFF2-40B4-BE49-F238E27FC236}">
                <a16:creationId xmlns:a16="http://schemas.microsoft.com/office/drawing/2014/main" id="{D949A391-89E0-E143-A17A-F5FBF98E7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grpSp>
        <p:nvGrpSpPr>
          <p:cNvPr id="6" name="Group 78">
            <a:extLst>
              <a:ext uri="{FF2B5EF4-FFF2-40B4-BE49-F238E27FC236}">
                <a16:creationId xmlns:a16="http://schemas.microsoft.com/office/drawing/2014/main" id="{D4BB9784-BD0E-0442-919C-0B77D381C6D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524000"/>
            <a:ext cx="6324600" cy="2590800"/>
            <a:chOff x="240" y="960"/>
            <a:chExt cx="3984" cy="1632"/>
          </a:xfrm>
        </p:grpSpPr>
        <p:sp>
          <p:nvSpPr>
            <p:cNvPr id="7" name="Line 75">
              <a:extLst>
                <a:ext uri="{FF2B5EF4-FFF2-40B4-BE49-F238E27FC236}">
                  <a16:creationId xmlns:a16="http://schemas.microsoft.com/office/drawing/2014/main" id="{B6D3065D-FCEE-9B40-9EC7-06DDBE9ED35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40" y="1152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8" name="Line 76">
              <a:extLst>
                <a:ext uri="{FF2B5EF4-FFF2-40B4-BE49-F238E27FC236}">
                  <a16:creationId xmlns:a16="http://schemas.microsoft.com/office/drawing/2014/main" id="{79CC4E8B-D34B-D94F-83AB-A22AD3828C8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84" y="960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9" name="Oval 77">
              <a:extLst>
                <a:ext uri="{FF2B5EF4-FFF2-40B4-BE49-F238E27FC236}">
                  <a16:creationId xmlns:a16="http://schemas.microsoft.com/office/drawing/2014/main" id="{33292DCE-1776-9947-85AA-634142C026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6" y="1104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</p:grpSp>
      <p:grpSp>
        <p:nvGrpSpPr>
          <p:cNvPr id="10" name="Group 79">
            <a:extLst>
              <a:ext uri="{FF2B5EF4-FFF2-40B4-BE49-F238E27FC236}">
                <a16:creationId xmlns:a16="http://schemas.microsoft.com/office/drawing/2014/main" id="{7113D50C-6BAE-2440-BFF4-68CD3491BE4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286000" y="2819400"/>
            <a:ext cx="6324600" cy="2590800"/>
            <a:chOff x="240" y="960"/>
            <a:chExt cx="3984" cy="1632"/>
          </a:xfrm>
        </p:grpSpPr>
        <p:sp>
          <p:nvSpPr>
            <p:cNvPr id="11" name="Line 80">
              <a:extLst>
                <a:ext uri="{FF2B5EF4-FFF2-40B4-BE49-F238E27FC236}">
                  <a16:creationId xmlns:a16="http://schemas.microsoft.com/office/drawing/2014/main" id="{888AE846-B5C3-D34E-BDF4-473B6536600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41" y="1152"/>
              <a:ext cx="3984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2" name="Line 81">
              <a:extLst>
                <a:ext uri="{FF2B5EF4-FFF2-40B4-BE49-F238E27FC236}">
                  <a16:creationId xmlns:a16="http://schemas.microsoft.com/office/drawing/2014/main" id="{5556F6A7-90FD-CD4D-B17B-EB9612446BC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84" y="960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  <p:sp>
          <p:nvSpPr>
            <p:cNvPr id="13" name="Oval 82">
              <a:extLst>
                <a:ext uri="{FF2B5EF4-FFF2-40B4-BE49-F238E27FC236}">
                  <a16:creationId xmlns:a16="http://schemas.microsoft.com/office/drawing/2014/main" id="{B216BD7E-BB59-1C4D-B9BF-15EEC3C425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6" y="1104"/>
              <a:ext cx="96" cy="9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+mn-ea"/>
              </a:endParaRPr>
            </a:p>
          </p:txBody>
        </p:sp>
      </p:grpSp>
      <p:sp>
        <p:nvSpPr>
          <p:cNvPr id="14" name="Text Box 83">
            <a:extLst>
              <a:ext uri="{FF2B5EF4-FFF2-40B4-BE49-F238E27FC236}">
                <a16:creationId xmlns:a16="http://schemas.microsoft.com/office/drawing/2014/main" id="{F34C57CF-C3A0-F14A-A7CF-1AD73289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49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600" b="1"/>
              <a:t>AP Biology</a:t>
            </a:r>
            <a:endParaRPr lang="en-US" altLang="en-US">
              <a:latin typeface="Times" pitchFamily="2" charset="0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981200"/>
            <a:ext cx="7239000" cy="914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A24E0843-06C2-9D4C-895A-AD0A71CBFDF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934200" y="6264275"/>
            <a:ext cx="1524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2007-2008</a:t>
            </a:r>
          </a:p>
        </p:txBody>
      </p:sp>
      <p:sp>
        <p:nvSpPr>
          <p:cNvPr id="16" name="Rectangle 70">
            <a:extLst>
              <a:ext uri="{FF2B5EF4-FFF2-40B4-BE49-F238E27FC236}">
                <a16:creationId xmlns:a16="http://schemas.microsoft.com/office/drawing/2014/main" id="{C69C3F84-1E4E-7A4A-9F81-55F387C5FD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8010B0D8-5445-9A44-A373-67480BC217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0092E-20F8-5345-AC7A-2A9EEB4F19C1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0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85800"/>
            <a:ext cx="200025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584835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BBB1AAA5-FEAF-3F4F-A31C-4514A3BD7FF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58B8F0-A62D-0942-87FC-153A15643F1F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9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BC9BC4F0-DC29-D046-B31B-3BA60F3E4D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F83EF-54E5-A747-98AD-F55B18FE4AC7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2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5970A12D-BCD2-A94B-B76D-A09C4B63850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B00405-0CE8-814C-8E23-3AC5907DC768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2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8F09E414-2341-D145-8891-03452CDBDB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B74FD-805A-D142-946A-962F985ED5B7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9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496D52DE-0FC0-A54F-8A01-3891A65C44A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262E3-9D13-1D42-B94B-464FC4FFD700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0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7926204E-93BF-114D-B6CC-CD4CBC4474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A06B4-6D8A-B74E-857B-4CC714EA00FE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7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B7D8858A-855B-F248-A069-4291FD5DBAA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C6A6E-784D-9448-B1A2-A1C8D5046EEB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3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88DCCD8B-E14C-CD49-BD3A-AFC843BBD58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F019B-5F18-D443-92B4-FD1F5CB5E152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4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4A6866A8-C0ED-CD41-BA00-03E326EA52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BD23E-A3FE-7546-9B88-116A3B7688D3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3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3">
            <a:extLst>
              <a:ext uri="{FF2B5EF4-FFF2-40B4-BE49-F238E27FC236}">
                <a16:creationId xmlns:a16="http://schemas.microsoft.com/office/drawing/2014/main" id="{1C18BDF2-6BE3-974D-8417-B853FAD75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6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062AD8F-0B58-2D42-96F5-2F4904FA2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39" name="Rectangle 67">
            <a:extLst>
              <a:ext uri="{FF2B5EF4-FFF2-40B4-BE49-F238E27FC236}">
                <a16:creationId xmlns:a16="http://schemas.microsoft.com/office/drawing/2014/main" id="{9D870257-D2B7-694C-A688-9CEF337FD99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62400" y="6492875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CC76FE03-F497-BD47-9D78-9A8279799008}" type="slidenum">
              <a:rPr lang="en-US" altLang="en-US"/>
              <a:pPr/>
              <a:t>‹#›</a:t>
            </a:fld>
            <a:endParaRPr lang="en-US" altLang="en-US">
              <a:solidFill>
                <a:schemeClr val="hlink"/>
              </a:solidFill>
            </a:endParaRPr>
          </a:p>
        </p:txBody>
      </p:sp>
      <p:sp>
        <p:nvSpPr>
          <p:cNvPr id="3147" name="Line 75">
            <a:extLst>
              <a:ext uri="{FF2B5EF4-FFF2-40B4-BE49-F238E27FC236}">
                <a16:creationId xmlns:a16="http://schemas.microsoft.com/office/drawing/2014/main" id="{1BE9AEB6-F0F8-134D-A07C-4045E30BF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219200"/>
            <a:ext cx="63246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148" name="Line 76">
            <a:extLst>
              <a:ext uri="{FF2B5EF4-FFF2-40B4-BE49-F238E27FC236}">
                <a16:creationId xmlns:a16="http://schemas.microsoft.com/office/drawing/2014/main" id="{B0FA3C6D-D292-2E48-B0DE-1D9AFD3E1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914400"/>
            <a:ext cx="0" cy="25908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149" name="Oval 77">
            <a:extLst>
              <a:ext uri="{FF2B5EF4-FFF2-40B4-BE49-F238E27FC236}">
                <a16:creationId xmlns:a16="http://schemas.microsoft.com/office/drawing/2014/main" id="{C75DA4A4-C3DF-F944-87F7-C10148F8C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143000"/>
            <a:ext cx="152400" cy="1524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150" name="Rectangle 78">
            <a:extLst>
              <a:ext uri="{FF2B5EF4-FFF2-40B4-BE49-F238E27FC236}">
                <a16:creationId xmlns:a16="http://schemas.microsoft.com/office/drawing/2014/main" id="{2B9D59A3-2224-FA40-9988-E2F6AEEDE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solidFill>
            <a:srgbClr val="0F116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+mn-ea"/>
            </a:endParaRPr>
          </a:p>
        </p:txBody>
      </p:sp>
      <p:sp>
        <p:nvSpPr>
          <p:cNvPr id="3151" name="Rectangle 79">
            <a:extLst>
              <a:ext uri="{FF2B5EF4-FFF2-40B4-BE49-F238E27FC236}">
                <a16:creationId xmlns:a16="http://schemas.microsoft.com/office/drawing/2014/main" id="{236EFDC4-F095-4E4D-9EDD-EAE239F27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"/>
            <a:ext cx="9144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3153" name="Text Box 81">
            <a:extLst>
              <a:ext uri="{FF2B5EF4-FFF2-40B4-BE49-F238E27FC236}">
                <a16:creationId xmlns:a16="http://schemas.microsoft.com/office/drawing/2014/main" id="{CAE8CD2D-C5B3-5547-9DBA-B6B4ECF20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849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600" b="1"/>
              <a:t>AP Biology</a:t>
            </a:r>
            <a:endParaRPr lang="en-US" altLang="en-US"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F116A"/>
        </a:buClr>
        <a:buSzPct val="120000"/>
        <a:buFont typeface="Wingdings" pitchFamily="2" charset="2"/>
        <a:buChar char="§"/>
        <a:defRPr sz="3000" b="1">
          <a:solidFill>
            <a:srgbClr val="0F116A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u"/>
        <a:defRPr sz="28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§"/>
        <a:defRPr sz="2400" b="1">
          <a:solidFill>
            <a:srgbClr val="0F116A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0000"/>
        <a:buFont typeface="Wingdings" pitchFamily="2" charset="2"/>
        <a:buChar char="w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audio1.bin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bin"/><Relationship Id="rId5" Type="http://schemas.openxmlformats.org/officeDocument/2006/relationships/audio" Target="../media/audio2.bin"/><Relationship Id="rId4" Type="http://schemas.openxmlformats.org/officeDocument/2006/relationships/audio" Target="../media/audio5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audio" Target="../media/audio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audio1.bin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bin"/><Relationship Id="rId5" Type="http://schemas.openxmlformats.org/officeDocument/2006/relationships/audio" Target="../media/audio2.bin"/><Relationship Id="rId4" Type="http://schemas.openxmlformats.org/officeDocument/2006/relationships/audio" Target="../media/audio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audio" Target="../media/audio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s://d2jmvrsizmvf4x.cloudfront.net/it0VMLofQRaSvcUtCyYi_primarystructure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s://1.bp.blogspot.com/-TGSIEzEPiCQ/U93vaqC-KII/AAAAAAAASu4/oUkACRQ8DzI/s1600/secondary+structure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s://4.bp.blogspot.com/-TCconGw1yDQ/U94AlWEjMNI/AAAAAAAASwM/HZZBPrXsAz8/s1600/protein+structure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https://4.bp.blogspot.com/-uwMtllImQI8/U93_Ph455EI/AAAAAAAASv8/HbUEiEWJrsM/s1600/tertiary_structure.jpg" TargetMode="Externa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https://3.bp.blogspot.com/-3kZfd4708q8/U94NAaw7i2I/AAAAAAAASw8/ZNFrjsB0BwA/s1600/quaternary+structure.gif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bin"/><Relationship Id="rId11" Type="http://schemas.openxmlformats.org/officeDocument/2006/relationships/oleObject" Target="../embeddings/oleObject3.bin"/><Relationship Id="rId5" Type="http://schemas.openxmlformats.org/officeDocument/2006/relationships/audio" Target="../media/audio2.bin"/><Relationship Id="rId10" Type="http://schemas.openxmlformats.org/officeDocument/2006/relationships/image" Target="../media/image7.emf"/><Relationship Id="rId4" Type="http://schemas.openxmlformats.org/officeDocument/2006/relationships/audio" Target="../media/audio1.bin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9">
            <a:extLst>
              <a:ext uri="{FF2B5EF4-FFF2-40B4-BE49-F238E27FC236}">
                <a16:creationId xmlns:a16="http://schemas.microsoft.com/office/drawing/2014/main" id="{70A33860-DEBE-CC4D-BB24-F6219F82710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2007-2008</a:t>
            </a:r>
            <a:endParaRPr lang="en-US" altLang="en-US" sz="1400" b="0"/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4739FA1B-9842-794C-82E2-94E2C2BE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r="11887"/>
          <a:stretch>
            <a:fillRect/>
          </a:stretch>
        </p:blipFill>
        <p:spPr bwMode="auto">
          <a:xfrm>
            <a:off x="260350" y="3816350"/>
            <a:ext cx="21002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>
            <a:extLst>
              <a:ext uri="{FF2B5EF4-FFF2-40B4-BE49-F238E27FC236}">
                <a16:creationId xmlns:a16="http://schemas.microsoft.com/office/drawing/2014/main" id="{95234176-1248-9E41-A4F9-EAF3C01C5E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746975"/>
            <a:ext cx="6505977" cy="860738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Macromolecules and Carbon</a:t>
            </a:r>
          </a:p>
        </p:txBody>
      </p:sp>
      <p:sp>
        <p:nvSpPr>
          <p:cNvPr id="1536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07578E6C-AE30-8847-82F6-116802AFA0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2101426"/>
            <a:ext cx="6400800" cy="6524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3400" dirty="0"/>
              <a:t>Building Blocks of Life</a:t>
            </a:r>
          </a:p>
        </p:txBody>
      </p:sp>
      <p:pic>
        <p:nvPicPr>
          <p:cNvPr id="15366" name="Picture 4">
            <a:extLst>
              <a:ext uri="{FF2B5EF4-FFF2-40B4-BE49-F238E27FC236}">
                <a16:creationId xmlns:a16="http://schemas.microsoft.com/office/drawing/2014/main" id="{D43840C4-C053-E04D-B0F7-9067EF292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3585" r="27000" b="13585"/>
          <a:stretch>
            <a:fillRect/>
          </a:stretch>
        </p:blipFill>
        <p:spPr bwMode="auto">
          <a:xfrm>
            <a:off x="6248400" y="533400"/>
            <a:ext cx="265588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0">
            <a:extLst>
              <a:ext uri="{FF2B5EF4-FFF2-40B4-BE49-F238E27FC236}">
                <a16:creationId xmlns:a16="http://schemas.microsoft.com/office/drawing/2014/main" id="{24FCAC23-FED4-DA46-84B4-7CC39720DD86}"/>
              </a:ext>
            </a:extLst>
          </p:cNvPr>
          <p:cNvGrpSpPr>
            <a:grpSpLocks/>
          </p:cNvGrpSpPr>
          <p:nvPr/>
        </p:nvGrpSpPr>
        <p:grpSpPr bwMode="auto">
          <a:xfrm>
            <a:off x="4164013" y="3654425"/>
            <a:ext cx="4905375" cy="3181350"/>
            <a:chOff x="2519" y="2278"/>
            <a:chExt cx="3090" cy="2004"/>
          </a:xfrm>
        </p:grpSpPr>
        <p:pic>
          <p:nvPicPr>
            <p:cNvPr id="59404" name="Picture 9" descr="03_03b">
              <a:extLst>
                <a:ext uri="{FF2B5EF4-FFF2-40B4-BE49-F238E27FC236}">
                  <a16:creationId xmlns:a16="http://schemas.microsoft.com/office/drawing/2014/main" id="{E698367B-3A2F-5445-A2C2-1AC7141AA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99"/>
            <a:stretch>
              <a:fillRect/>
            </a:stretch>
          </p:blipFill>
          <p:spPr bwMode="auto">
            <a:xfrm>
              <a:off x="2519" y="2278"/>
              <a:ext cx="3090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5" name="Rectangle 11">
              <a:extLst>
                <a:ext uri="{FF2B5EF4-FFF2-40B4-BE49-F238E27FC236}">
                  <a16:creationId xmlns:a16="http://schemas.microsoft.com/office/drawing/2014/main" id="{9D061B0E-031E-2340-AB95-AD1F2EE58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3" y="2540"/>
              <a:ext cx="2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000000"/>
                  </a:solidFill>
                </a:rPr>
                <a:t>H</a:t>
              </a:r>
              <a:r>
                <a:rPr lang="en-US" altLang="en-US" sz="1800" b="1" baseline="-25000">
                  <a:solidFill>
                    <a:srgbClr val="000000"/>
                  </a:solidFill>
                </a:rPr>
                <a:t>2</a:t>
              </a:r>
              <a:r>
                <a:rPr lang="en-US" altLang="en-US" sz="1800" b="1">
                  <a:solidFill>
                    <a:srgbClr val="000000"/>
                  </a:solidFill>
                </a:rPr>
                <a:t>O</a:t>
              </a:r>
              <a:endParaRPr lang="en-US" altLang="en-US" sz="1400" b="1" baseline="-25000"/>
            </a:p>
          </p:txBody>
        </p:sp>
        <p:sp>
          <p:nvSpPr>
            <p:cNvPr id="59406" name="Rectangle 12">
              <a:extLst>
                <a:ext uri="{FF2B5EF4-FFF2-40B4-BE49-F238E27FC236}">
                  <a16:creationId xmlns:a16="http://schemas.microsoft.com/office/drawing/2014/main" id="{A9802D4D-8FE5-8C40-A130-DC19E1D28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3044"/>
              <a:ext cx="2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000000"/>
                  </a:solidFill>
                </a:rPr>
                <a:t>HO</a:t>
              </a:r>
              <a:endParaRPr lang="en-US" altLang="en-US" sz="1400" b="1" baseline="-25000"/>
            </a:p>
          </p:txBody>
        </p:sp>
        <p:sp>
          <p:nvSpPr>
            <p:cNvPr id="59407" name="Rectangle 13">
              <a:extLst>
                <a:ext uri="{FF2B5EF4-FFF2-40B4-BE49-F238E27FC236}">
                  <a16:creationId xmlns:a16="http://schemas.microsoft.com/office/drawing/2014/main" id="{346DADD0-5459-F24B-AC88-F00342531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" y="3044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000000"/>
                  </a:solidFill>
                </a:rPr>
                <a:t>H</a:t>
              </a:r>
              <a:endParaRPr lang="en-US" altLang="en-US" sz="1400" b="1" baseline="-25000"/>
            </a:p>
          </p:txBody>
        </p:sp>
        <p:sp>
          <p:nvSpPr>
            <p:cNvPr id="59408" name="Rectangle 14">
              <a:extLst>
                <a:ext uri="{FF2B5EF4-FFF2-40B4-BE49-F238E27FC236}">
                  <a16:creationId xmlns:a16="http://schemas.microsoft.com/office/drawing/2014/main" id="{3FF86B48-44F1-014A-84CD-E252F16C1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" y="3961"/>
              <a:ext cx="2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000000"/>
                  </a:solidFill>
                </a:rPr>
                <a:t>HO</a:t>
              </a:r>
              <a:endParaRPr lang="en-US" altLang="en-US" sz="1400" b="1" baseline="-25000"/>
            </a:p>
          </p:txBody>
        </p:sp>
        <p:sp>
          <p:nvSpPr>
            <p:cNvPr id="59409" name="Rectangle 15">
              <a:extLst>
                <a:ext uri="{FF2B5EF4-FFF2-40B4-BE49-F238E27FC236}">
                  <a16:creationId xmlns:a16="http://schemas.microsoft.com/office/drawing/2014/main" id="{B67AAD36-17D0-584B-A2C5-EDF5CF145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4" y="3961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000000"/>
                  </a:solidFill>
                </a:rPr>
                <a:t>H</a:t>
              </a:r>
              <a:endParaRPr lang="en-US" altLang="en-US" sz="1400" b="1" baseline="-25000"/>
            </a:p>
          </p:txBody>
        </p:sp>
        <p:sp>
          <p:nvSpPr>
            <p:cNvPr id="59410" name="Rectangle 16">
              <a:extLst>
                <a:ext uri="{FF2B5EF4-FFF2-40B4-BE49-F238E27FC236}">
                  <a16:creationId xmlns:a16="http://schemas.microsoft.com/office/drawing/2014/main" id="{EAF5403C-2897-C348-BDA9-C29FAC001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1" y="3961"/>
              <a:ext cx="2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000000"/>
                  </a:solidFill>
                </a:rPr>
                <a:t>HO</a:t>
              </a:r>
              <a:endParaRPr lang="en-US" altLang="en-US" sz="1400" b="1" baseline="-25000"/>
            </a:p>
          </p:txBody>
        </p:sp>
        <p:sp>
          <p:nvSpPr>
            <p:cNvPr id="59411" name="Rectangle 17">
              <a:extLst>
                <a:ext uri="{FF2B5EF4-FFF2-40B4-BE49-F238E27FC236}">
                  <a16:creationId xmlns:a16="http://schemas.microsoft.com/office/drawing/2014/main" id="{83113DE3-7D7C-884C-9D8B-90C5D4473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" y="3957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000000"/>
                  </a:solidFill>
                </a:rPr>
                <a:t>H</a:t>
              </a:r>
              <a:endParaRPr lang="en-US" altLang="en-US" sz="1400" b="1" baseline="-25000"/>
            </a:p>
          </p:txBody>
        </p:sp>
      </p:grp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46B8A52-3CA7-824D-9F28-6C7CEE1F7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to break down a polymer</a:t>
            </a:r>
          </a:p>
        </p:txBody>
      </p:sp>
      <p:sp>
        <p:nvSpPr>
          <p:cNvPr id="454660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735268B3-48AA-A143-B1A0-9022254EB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9184" y="1220788"/>
            <a:ext cx="8740204" cy="4527550"/>
          </a:xfrm>
        </p:spPr>
        <p:txBody>
          <a:bodyPr/>
          <a:lstStyle/>
          <a:p>
            <a:pPr eaLnBrk="1" hangingPunct="1"/>
            <a:r>
              <a:rPr lang="en-US" altLang="en-US" sz="3200" u="sng" dirty="0">
                <a:solidFill>
                  <a:srgbClr val="CC0000"/>
                </a:solidFill>
              </a:rPr>
              <a:t>Digestion</a:t>
            </a:r>
            <a:endParaRPr lang="en-US" altLang="en-US" sz="3200" dirty="0"/>
          </a:p>
          <a:p>
            <a:pPr lvl="1" eaLnBrk="1" hangingPunct="1"/>
            <a:r>
              <a:rPr lang="en-US" altLang="en-US" sz="3000" dirty="0">
                <a:ea typeface="ＭＳ Ｐゴシック" panose="020B0600070205080204" pitchFamily="34" charset="-128"/>
              </a:rPr>
              <a:t>use </a:t>
            </a:r>
            <a:r>
              <a:rPr lang="en-US" altLang="en-US" dirty="0">
                <a:ea typeface="ＭＳ Ｐゴシック" panose="020B0600070205080204" pitchFamily="34" charset="-128"/>
              </a:rPr>
              <a:t>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O</a:t>
            </a:r>
            <a:r>
              <a:rPr lang="en-US" altLang="en-US" sz="3000" dirty="0">
                <a:ea typeface="ＭＳ Ｐゴシック" panose="020B0600070205080204" pitchFamily="34" charset="-128"/>
              </a:rPr>
              <a:t> to breakdown polymers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reverse of dehydration synthesis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cleave off one monomer at a time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O is split into 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+</a:t>
            </a:r>
            <a:r>
              <a:rPr lang="en-US" altLang="en-US" dirty="0">
                <a:ea typeface="ＭＳ Ｐゴシック" panose="020B0600070205080204" pitchFamily="34" charset="-128"/>
              </a:rPr>
              <a:t> and OH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–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3"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+</a:t>
            </a:r>
            <a:r>
              <a:rPr lang="en-US" altLang="en-US" dirty="0">
                <a:ea typeface="ＭＳ Ｐゴシック" panose="020B0600070205080204" pitchFamily="34" charset="-128"/>
              </a:rPr>
              <a:t> &amp; OH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–</a:t>
            </a:r>
            <a:r>
              <a:rPr lang="en-US" altLang="en-US" dirty="0">
                <a:ea typeface="ＭＳ Ｐゴシック" panose="020B0600070205080204" pitchFamily="34" charset="-128"/>
              </a:rPr>
              <a:t> attach to ends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requires </a:t>
            </a:r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enzymes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releases energy</a:t>
            </a:r>
            <a:endParaRPr lang="en-US" altLang="en-US" u="sng" dirty="0">
              <a:solidFill>
                <a:srgbClr val="CC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54679" name="Picture 23" descr="penguinL">
            <a:extLst>
              <a:ext uri="{FF2B5EF4-FFF2-40B4-BE49-F238E27FC236}">
                <a16:creationId xmlns:a16="http://schemas.microsoft.com/office/drawing/2014/main" id="{C87056DF-16A8-264A-8CF9-1ECCAA8F2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336550"/>
            <a:ext cx="12747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80" name="AutoShape 24">
            <a:extLst>
              <a:ext uri="{FF2B5EF4-FFF2-40B4-BE49-F238E27FC236}">
                <a16:creationId xmlns:a16="http://schemas.microsoft.com/office/drawing/2014/main" id="{7DE7AA75-628F-A944-BDAE-D51A38684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220788"/>
            <a:ext cx="2030413" cy="871537"/>
          </a:xfrm>
          <a:prstGeom prst="wedgeEllipseCallout">
            <a:avLst>
              <a:gd name="adj1" fmla="val 29282"/>
              <a:gd name="adj2" fmla="val -111565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Breaking up</a:t>
            </a:r>
            <a:b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</a:br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is hard to do</a:t>
            </a:r>
            <a:r>
              <a:rPr lang="en-US" altLang="en-US" sz="1800" b="1" i="1">
                <a:solidFill>
                  <a:srgbClr val="0F116A"/>
                </a:solidFill>
                <a:latin typeface="Comic Sans MS" panose="030F0902030302020204" pitchFamily="66" charset="0"/>
              </a:rPr>
              <a:t>!</a:t>
            </a:r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454684" name="Rectangle 28">
            <a:extLst>
              <a:ext uri="{FF2B5EF4-FFF2-40B4-BE49-F238E27FC236}">
                <a16:creationId xmlns:a16="http://schemas.microsoft.com/office/drawing/2014/main" id="{699B6B51-924D-8B43-AAD3-506DA1804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8" y="5229226"/>
            <a:ext cx="2001837" cy="519112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b="1" dirty="0">
                <a:solidFill>
                  <a:srgbClr val="CC0000"/>
                </a:solidFill>
              </a:rPr>
              <a:t>Hydrolysis</a:t>
            </a:r>
            <a:endParaRPr lang="en-US" altLang="en-US" sz="2000" b="1" baseline="-25000" dirty="0"/>
          </a:p>
        </p:txBody>
      </p:sp>
      <p:grpSp>
        <p:nvGrpSpPr>
          <p:cNvPr id="3" name="Group 35">
            <a:extLst>
              <a:ext uri="{FF2B5EF4-FFF2-40B4-BE49-F238E27FC236}">
                <a16:creationId xmlns:a16="http://schemas.microsoft.com/office/drawing/2014/main" id="{CE4F6A92-7411-E349-827D-C41B9A562E3A}"/>
              </a:ext>
            </a:extLst>
          </p:cNvPr>
          <p:cNvGrpSpPr>
            <a:grpSpLocks/>
          </p:cNvGrpSpPr>
          <p:nvPr/>
        </p:nvGrpSpPr>
        <p:grpSpPr bwMode="auto">
          <a:xfrm>
            <a:off x="5911850" y="4198938"/>
            <a:ext cx="2165350" cy="1651000"/>
            <a:chOff x="3724" y="2645"/>
            <a:chExt cx="1364" cy="1040"/>
          </a:xfrm>
        </p:grpSpPr>
        <p:sp>
          <p:nvSpPr>
            <p:cNvPr id="59402" name="Freeform 31">
              <a:extLst>
                <a:ext uri="{FF2B5EF4-FFF2-40B4-BE49-F238E27FC236}">
                  <a16:creationId xmlns:a16="http://schemas.microsoft.com/office/drawing/2014/main" id="{E2389478-5D91-6E44-BB2D-DF5C9F124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2645"/>
              <a:ext cx="1364" cy="1040"/>
            </a:xfrm>
            <a:custGeom>
              <a:avLst/>
              <a:gdLst>
                <a:gd name="T0" fmla="*/ 117 w 1270"/>
                <a:gd name="T1" fmla="*/ 333 h 968"/>
                <a:gd name="T2" fmla="*/ 237 w 1270"/>
                <a:gd name="T3" fmla="*/ 53 h 968"/>
                <a:gd name="T4" fmla="*/ 581 w 1270"/>
                <a:gd name="T5" fmla="*/ 13 h 968"/>
                <a:gd name="T6" fmla="*/ 773 w 1270"/>
                <a:gd name="T7" fmla="*/ 109 h 968"/>
                <a:gd name="T8" fmla="*/ 957 w 1270"/>
                <a:gd name="T9" fmla="*/ 93 h 968"/>
                <a:gd name="T10" fmla="*/ 1133 w 1270"/>
                <a:gd name="T11" fmla="*/ 77 h 968"/>
                <a:gd name="T12" fmla="*/ 1253 w 1270"/>
                <a:gd name="T13" fmla="*/ 325 h 968"/>
                <a:gd name="T14" fmla="*/ 1237 w 1270"/>
                <a:gd name="T15" fmla="*/ 477 h 968"/>
                <a:gd name="T16" fmla="*/ 1077 w 1270"/>
                <a:gd name="T17" fmla="*/ 669 h 968"/>
                <a:gd name="T18" fmla="*/ 805 w 1270"/>
                <a:gd name="T19" fmla="*/ 925 h 968"/>
                <a:gd name="T20" fmla="*/ 525 w 1270"/>
                <a:gd name="T21" fmla="*/ 925 h 968"/>
                <a:gd name="T22" fmla="*/ 221 w 1270"/>
                <a:gd name="T23" fmla="*/ 789 h 968"/>
                <a:gd name="T24" fmla="*/ 29 w 1270"/>
                <a:gd name="T25" fmla="*/ 597 h 968"/>
                <a:gd name="T26" fmla="*/ 45 w 1270"/>
                <a:gd name="T27" fmla="*/ 405 h 968"/>
                <a:gd name="T28" fmla="*/ 125 w 1270"/>
                <a:gd name="T29" fmla="*/ 285 h 9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70"/>
                <a:gd name="T46" fmla="*/ 0 h 968"/>
                <a:gd name="T47" fmla="*/ 1270 w 1270"/>
                <a:gd name="T48" fmla="*/ 968 h 9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70" h="968">
                  <a:moveTo>
                    <a:pt x="117" y="333"/>
                  </a:moveTo>
                  <a:cubicBezTo>
                    <a:pt x="138" y="219"/>
                    <a:pt x="160" y="106"/>
                    <a:pt x="237" y="53"/>
                  </a:cubicBezTo>
                  <a:cubicBezTo>
                    <a:pt x="314" y="0"/>
                    <a:pt x="492" y="4"/>
                    <a:pt x="581" y="13"/>
                  </a:cubicBezTo>
                  <a:cubicBezTo>
                    <a:pt x="670" y="22"/>
                    <a:pt x="710" y="96"/>
                    <a:pt x="773" y="109"/>
                  </a:cubicBezTo>
                  <a:cubicBezTo>
                    <a:pt x="836" y="122"/>
                    <a:pt x="897" y="98"/>
                    <a:pt x="957" y="93"/>
                  </a:cubicBezTo>
                  <a:cubicBezTo>
                    <a:pt x="1017" y="88"/>
                    <a:pt x="1084" y="38"/>
                    <a:pt x="1133" y="77"/>
                  </a:cubicBezTo>
                  <a:cubicBezTo>
                    <a:pt x="1182" y="116"/>
                    <a:pt x="1236" y="258"/>
                    <a:pt x="1253" y="325"/>
                  </a:cubicBezTo>
                  <a:cubicBezTo>
                    <a:pt x="1270" y="392"/>
                    <a:pt x="1266" y="420"/>
                    <a:pt x="1237" y="477"/>
                  </a:cubicBezTo>
                  <a:cubicBezTo>
                    <a:pt x="1208" y="534"/>
                    <a:pt x="1149" y="594"/>
                    <a:pt x="1077" y="669"/>
                  </a:cubicBezTo>
                  <a:cubicBezTo>
                    <a:pt x="1005" y="744"/>
                    <a:pt x="897" y="882"/>
                    <a:pt x="805" y="925"/>
                  </a:cubicBezTo>
                  <a:cubicBezTo>
                    <a:pt x="713" y="968"/>
                    <a:pt x="622" y="948"/>
                    <a:pt x="525" y="925"/>
                  </a:cubicBezTo>
                  <a:cubicBezTo>
                    <a:pt x="428" y="902"/>
                    <a:pt x="304" y="844"/>
                    <a:pt x="221" y="789"/>
                  </a:cubicBezTo>
                  <a:cubicBezTo>
                    <a:pt x="138" y="734"/>
                    <a:pt x="58" y="661"/>
                    <a:pt x="29" y="597"/>
                  </a:cubicBezTo>
                  <a:cubicBezTo>
                    <a:pt x="0" y="533"/>
                    <a:pt x="29" y="457"/>
                    <a:pt x="45" y="405"/>
                  </a:cubicBezTo>
                  <a:cubicBezTo>
                    <a:pt x="61" y="353"/>
                    <a:pt x="93" y="319"/>
                    <a:pt x="125" y="285"/>
                  </a:cubicBezTo>
                </a:path>
              </a:pathLst>
            </a:custGeom>
            <a:solidFill>
              <a:schemeClr val="tx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3" name="Rectangle 32">
              <a:extLst>
                <a:ext uri="{FF2B5EF4-FFF2-40B4-BE49-F238E27FC236}">
                  <a16:creationId xmlns:a16="http://schemas.microsoft.com/office/drawing/2014/main" id="{70057E28-3D60-F141-A360-4319AF0BC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" y="3078"/>
              <a:ext cx="879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600" b="1">
                  <a:solidFill>
                    <a:srgbClr val="000000"/>
                  </a:solidFill>
                </a:rPr>
                <a:t>enzyme</a:t>
              </a:r>
              <a:endParaRPr lang="en-US" altLang="en-US" sz="3000" b="1" u="sng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FB79FE-7488-C74C-A285-45F66290E4E7}"/>
              </a:ext>
            </a:extLst>
          </p:cNvPr>
          <p:cNvSpPr txBox="1"/>
          <p:nvPr/>
        </p:nvSpPr>
        <p:spPr>
          <a:xfrm>
            <a:off x="286867" y="5782176"/>
            <a:ext cx="420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C</a:t>
            </a:r>
            <a:r>
              <a:rPr lang="en-US" sz="1800" baseline="-25000" dirty="0"/>
              <a:t>6</a:t>
            </a:r>
            <a:r>
              <a:rPr lang="en-US" sz="1800" dirty="0"/>
              <a:t>H</a:t>
            </a:r>
            <a:r>
              <a:rPr lang="en-US" sz="1800" baseline="-25000" dirty="0"/>
              <a:t>12</a:t>
            </a:r>
            <a:r>
              <a:rPr lang="en-US" sz="1800" dirty="0"/>
              <a:t>O</a:t>
            </a:r>
            <a:r>
              <a:rPr lang="en-US" sz="1800" baseline="-25000" dirty="0"/>
              <a:t>6 </a:t>
            </a:r>
            <a:r>
              <a:rPr lang="en-US" sz="1800" dirty="0"/>
              <a:t>+</a:t>
            </a:r>
            <a:r>
              <a:rPr lang="en-US" sz="1800" baseline="-25000" dirty="0"/>
              <a:t> </a:t>
            </a:r>
            <a:r>
              <a:rPr lang="en-US" sz="1800" dirty="0"/>
              <a:t>C</a:t>
            </a:r>
            <a:r>
              <a:rPr lang="en-US" sz="1800" baseline="-25000" dirty="0"/>
              <a:t>6</a:t>
            </a:r>
            <a:r>
              <a:rPr lang="en-US" sz="1800" dirty="0"/>
              <a:t>H</a:t>
            </a:r>
            <a:r>
              <a:rPr lang="en-US" sz="1800" baseline="-25000" dirty="0"/>
              <a:t>12</a:t>
            </a:r>
            <a:r>
              <a:rPr lang="en-US" sz="1800" dirty="0"/>
              <a:t>O</a:t>
            </a:r>
            <a:r>
              <a:rPr lang="en-US" sz="1800" baseline="-25000" dirty="0"/>
              <a:t>6 </a:t>
            </a:r>
            <a:r>
              <a:rPr lang="en-US" sz="1800" dirty="0">
                <a:sym typeface="Wingdings" pitchFamily="2" charset="2"/>
              </a:rPr>
              <a:t> C</a:t>
            </a:r>
            <a:r>
              <a:rPr lang="en-US" sz="1800" baseline="-25000" dirty="0">
                <a:sym typeface="Wingdings" pitchFamily="2" charset="2"/>
              </a:rPr>
              <a:t>12</a:t>
            </a:r>
            <a:r>
              <a:rPr lang="en-US" sz="1800" dirty="0">
                <a:sym typeface="Wingdings" pitchFamily="2" charset="2"/>
              </a:rPr>
              <a:t>H</a:t>
            </a:r>
            <a:r>
              <a:rPr lang="en-US" sz="1800" baseline="-25000" dirty="0">
                <a:sym typeface="Wingdings" pitchFamily="2" charset="2"/>
              </a:rPr>
              <a:t>22</a:t>
            </a:r>
            <a:r>
              <a:rPr lang="en-US" sz="1800" dirty="0">
                <a:sym typeface="Wingdings" pitchFamily="2" charset="2"/>
              </a:rPr>
              <a:t>H</a:t>
            </a:r>
            <a:r>
              <a:rPr lang="en-US" sz="1800" baseline="-25000" dirty="0">
                <a:sym typeface="Wingdings" pitchFamily="2" charset="2"/>
              </a:rPr>
              <a:t>11</a:t>
            </a:r>
            <a:r>
              <a:rPr lang="en-US" sz="1800" dirty="0">
                <a:sym typeface="Wingdings" pitchFamily="2" charset="2"/>
              </a:rPr>
              <a:t> + H</a:t>
            </a:r>
            <a:r>
              <a:rPr lang="en-US" sz="1800" baseline="-25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0</a:t>
            </a:r>
            <a:r>
              <a:rPr lang="en-US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4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4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4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4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4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4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4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4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4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4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4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4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4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4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bbl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4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4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0" grpId="0" build="p" autoUpdateAnimBg="0"/>
      <p:bldP spid="454680" grpId="0" animBg="1" autoUpdateAnimBg="0"/>
      <p:bldP spid="454684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7A7F3-3C6F-5E41-887F-53EE4767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0"/>
            <a:ext cx="7978445" cy="762000"/>
          </a:xfrm>
        </p:spPr>
        <p:txBody>
          <a:bodyPr/>
          <a:lstStyle/>
          <a:p>
            <a:r>
              <a:rPr lang="en-US" dirty="0"/>
              <a:t>Hydrolysis of Maltose (C</a:t>
            </a:r>
            <a:r>
              <a:rPr lang="en-US" baseline="-25000" dirty="0"/>
              <a:t>12</a:t>
            </a:r>
            <a:r>
              <a:rPr lang="en-US" dirty="0"/>
              <a:t>H</a:t>
            </a:r>
            <a:r>
              <a:rPr lang="en-US" baseline="-25000" dirty="0"/>
              <a:t>22</a:t>
            </a:r>
            <a:r>
              <a:rPr lang="en-US" dirty="0"/>
              <a:t>O</a:t>
            </a:r>
            <a:r>
              <a:rPr lang="en-US" baseline="-25000" dirty="0"/>
              <a:t>11</a:t>
            </a:r>
            <a:r>
              <a:rPr lang="en-US" dirty="0"/>
              <a:t>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4E5953-4ED0-564F-ACA7-4BC74BB26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696" y="1712364"/>
            <a:ext cx="4111882" cy="32089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AD6684-BA1C-4B48-9FD4-1D9F306C8082}"/>
              </a:ext>
            </a:extLst>
          </p:cNvPr>
          <p:cNvSpPr txBox="1">
            <a:spLocks/>
          </p:cNvSpPr>
          <p:nvPr/>
        </p:nvSpPr>
        <p:spPr bwMode="auto">
          <a:xfrm>
            <a:off x="718108" y="1712364"/>
            <a:ext cx="3956305" cy="462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solidFill>
                  <a:schemeClr val="tx1">
                    <a:lumMod val="50000"/>
                  </a:schemeClr>
                </a:solidFill>
              </a:rPr>
              <a:t>-Maltose: Glucose + Glucose</a:t>
            </a:r>
          </a:p>
          <a:p>
            <a:r>
              <a:rPr lang="en-US" sz="2400" kern="0" dirty="0">
                <a:solidFill>
                  <a:schemeClr val="tx1">
                    <a:lumMod val="50000"/>
                  </a:schemeClr>
                </a:solidFill>
              </a:rPr>
              <a:t>-Sucrose (Table Sugar): Glucose + Fructose</a:t>
            </a:r>
          </a:p>
          <a:p>
            <a:r>
              <a:rPr lang="en-US" sz="2400" kern="0" dirty="0">
                <a:solidFill>
                  <a:schemeClr val="tx1">
                    <a:lumMod val="50000"/>
                  </a:schemeClr>
                </a:solidFill>
              </a:rPr>
              <a:t>-Lactose(Milk Sugar): Glucose + Galactose</a:t>
            </a:r>
          </a:p>
          <a:p>
            <a:endParaRPr lang="en-US" sz="2400" kern="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400" kern="0" dirty="0">
                <a:solidFill>
                  <a:schemeClr val="tx1">
                    <a:lumMod val="50000"/>
                  </a:schemeClr>
                </a:solidFill>
              </a:rPr>
              <a:t>----Chemical formula for Maltose, Sucrose, and Lactose:</a:t>
            </a:r>
          </a:p>
          <a:p>
            <a:r>
              <a:rPr lang="en-US" sz="2400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  <a:r>
              <a:rPr lang="en-US" sz="2400" kern="0" baseline="-25000" dirty="0">
                <a:solidFill>
                  <a:schemeClr val="tx1">
                    <a:lumMod val="50000"/>
                  </a:schemeClr>
                </a:solidFill>
              </a:rPr>
              <a:t>12</a:t>
            </a:r>
            <a:r>
              <a:rPr lang="en-US" sz="2400" kern="0" dirty="0">
                <a:solidFill>
                  <a:schemeClr val="tx1">
                    <a:lumMod val="50000"/>
                  </a:schemeClr>
                </a:solidFill>
              </a:rPr>
              <a:t>H</a:t>
            </a:r>
            <a:r>
              <a:rPr lang="en-US" sz="2400" kern="0" baseline="-25000" dirty="0">
                <a:solidFill>
                  <a:schemeClr val="tx1">
                    <a:lumMod val="50000"/>
                  </a:schemeClr>
                </a:solidFill>
              </a:rPr>
              <a:t>22</a:t>
            </a:r>
            <a:r>
              <a:rPr lang="en-US" sz="2400" kern="0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sz="2400" kern="0" baseline="-25000" dirty="0">
                <a:solidFill>
                  <a:schemeClr val="tx1">
                    <a:lumMod val="50000"/>
                  </a:schemeClr>
                </a:solidFill>
              </a:rPr>
              <a:t>11</a:t>
            </a:r>
            <a:endParaRPr lang="en-US" sz="2400" kern="0" dirty="0">
              <a:solidFill>
                <a:schemeClr val="tx1">
                  <a:lumMod val="50000"/>
                </a:schemeClr>
              </a:solidFill>
            </a:endParaRPr>
          </a:p>
          <a:p>
            <a:endParaRPr lang="en-US" sz="1800" kern="0" baseline="-25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7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E561-C047-084C-AFA2-06D55A806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Polysaccharides and Polymers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B458-C87A-AB47-AAF3-3686A4953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371600"/>
            <a:ext cx="8577329" cy="5235262"/>
          </a:xfrm>
        </p:spPr>
        <p:txBody>
          <a:bodyPr/>
          <a:lstStyle/>
          <a:p>
            <a:r>
              <a:rPr lang="en-US" sz="2000" dirty="0"/>
              <a:t>The most complex carbohydrates which are made up of long chains of monosaccharides (glucose-like units). Starch, cellulose, and glycogen are examples. They differ because of how the subunits are bonded together.</a:t>
            </a:r>
          </a:p>
          <a:p>
            <a:r>
              <a:rPr lang="en-US" sz="2400" dirty="0"/>
              <a:t>Two functions of Polysaccharides are </a:t>
            </a:r>
            <a:r>
              <a:rPr lang="en-US" sz="2400" dirty="0">
                <a:solidFill>
                  <a:srgbClr val="FF0000"/>
                </a:solidFill>
              </a:rPr>
              <a:t>energy</a:t>
            </a:r>
            <a:r>
              <a:rPr lang="en-US" sz="2400" dirty="0"/>
              <a:t> storage and structural support.</a:t>
            </a:r>
          </a:p>
          <a:p>
            <a:pPr lvl="1"/>
            <a:r>
              <a:rPr lang="en-US" sz="2000" dirty="0"/>
              <a:t>Energy Storage polysaccharides</a:t>
            </a:r>
          </a:p>
          <a:p>
            <a:pPr lvl="2"/>
            <a:r>
              <a:rPr lang="en-US" sz="1600" u="sng" dirty="0"/>
              <a:t>Starch</a:t>
            </a:r>
            <a:r>
              <a:rPr lang="en-US" sz="1600" dirty="0"/>
              <a:t> is a storage polysaccharide found in plants (Example: potatoes)</a:t>
            </a:r>
          </a:p>
          <a:p>
            <a:pPr lvl="2"/>
            <a:r>
              <a:rPr lang="en-US" sz="1600" u="sng" dirty="0"/>
              <a:t>Glycogen</a:t>
            </a:r>
            <a:r>
              <a:rPr lang="en-US" sz="1600" dirty="0"/>
              <a:t> is a storage polysaccharide found in animals, vertebrate muscle cells, and liver cells.</a:t>
            </a:r>
          </a:p>
          <a:p>
            <a:pPr lvl="1"/>
            <a:r>
              <a:rPr lang="en-US" sz="2000" dirty="0"/>
              <a:t>Structural support polysaccharides</a:t>
            </a:r>
          </a:p>
          <a:p>
            <a:pPr lvl="2"/>
            <a:r>
              <a:rPr lang="en-US" sz="1600" u="sng" dirty="0"/>
              <a:t>Cellulose</a:t>
            </a:r>
            <a:r>
              <a:rPr lang="en-US" sz="1600" dirty="0"/>
              <a:t> is a major component of plant cell walls</a:t>
            </a:r>
          </a:p>
          <a:p>
            <a:pPr lvl="2"/>
            <a:r>
              <a:rPr lang="en-US" sz="1600" u="sng" dirty="0"/>
              <a:t>Chitin</a:t>
            </a:r>
            <a:r>
              <a:rPr lang="en-US" sz="1600" dirty="0"/>
              <a:t> is found in the exoskeleton of arthropods, such as lobsters and insects, and the cell walls of fungi. It gives cockroaches their “crunch”.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6">
            <a:extLst>
              <a:ext uri="{FF2B5EF4-FFF2-40B4-BE49-F238E27FC236}">
                <a16:creationId xmlns:a16="http://schemas.microsoft.com/office/drawing/2014/main" id="{51732FE5-7A9C-C54C-8925-2C4E797E46C8}"/>
              </a:ext>
            </a:extLst>
          </p:cNvPr>
          <p:cNvGrpSpPr>
            <a:grpSpLocks/>
          </p:cNvGrpSpPr>
          <p:nvPr/>
        </p:nvGrpSpPr>
        <p:grpSpPr bwMode="auto">
          <a:xfrm>
            <a:off x="3489325" y="3252788"/>
            <a:ext cx="5654675" cy="3605212"/>
            <a:chOff x="2198" y="1945"/>
            <a:chExt cx="3562" cy="2271"/>
          </a:xfrm>
        </p:grpSpPr>
        <p:pic>
          <p:nvPicPr>
            <p:cNvPr id="55302" name="Picture 6" descr="03_03a">
              <a:extLst>
                <a:ext uri="{FF2B5EF4-FFF2-40B4-BE49-F238E27FC236}">
                  <a16:creationId xmlns:a16="http://schemas.microsoft.com/office/drawing/2014/main" id="{DE8E2798-8234-7F49-9512-33079E018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99"/>
            <a:stretch>
              <a:fillRect/>
            </a:stretch>
          </p:blipFill>
          <p:spPr bwMode="auto">
            <a:xfrm>
              <a:off x="2198" y="1945"/>
              <a:ext cx="3562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3" name="Rectangle 8">
              <a:extLst>
                <a:ext uri="{FF2B5EF4-FFF2-40B4-BE49-F238E27FC236}">
                  <a16:creationId xmlns:a16="http://schemas.microsoft.com/office/drawing/2014/main" id="{77587464-20B3-3244-B50D-AE9B29A30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2215"/>
              <a:ext cx="29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  <a:r>
                <a:rPr lang="en-US" altLang="en-US" sz="2000" b="1" baseline="-25000">
                  <a:solidFill>
                    <a:srgbClr val="000000"/>
                  </a:solidFill>
                </a:rPr>
                <a:t>2</a:t>
              </a:r>
              <a:r>
                <a:rPr lang="en-US" altLang="en-US" sz="2000" b="1">
                  <a:solidFill>
                    <a:srgbClr val="000000"/>
                  </a:solidFill>
                </a:rPr>
                <a:t>O</a:t>
              </a:r>
              <a:endParaRPr lang="en-US" altLang="en-US" sz="1600" b="1" baseline="-25000"/>
            </a:p>
          </p:txBody>
        </p:sp>
        <p:sp>
          <p:nvSpPr>
            <p:cNvPr id="55304" name="Rectangle 9">
              <a:extLst>
                <a:ext uri="{FF2B5EF4-FFF2-40B4-BE49-F238E27FC236}">
                  <a16:creationId xmlns:a16="http://schemas.microsoft.com/office/drawing/2014/main" id="{DF463F6F-179C-E641-A668-D9CDE4172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282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HO</a:t>
              </a:r>
              <a:endParaRPr lang="en-US" altLang="en-US" sz="1600" b="1" baseline="-25000"/>
            </a:p>
          </p:txBody>
        </p:sp>
        <p:sp>
          <p:nvSpPr>
            <p:cNvPr id="55305" name="Rectangle 10">
              <a:extLst>
                <a:ext uri="{FF2B5EF4-FFF2-40B4-BE49-F238E27FC236}">
                  <a16:creationId xmlns:a16="http://schemas.microsoft.com/office/drawing/2014/main" id="{D8D5D154-822D-1641-BA9D-DF167CB78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6" y="385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HO</a:t>
              </a:r>
              <a:endParaRPr lang="en-US" altLang="en-US" sz="1600" b="1" baseline="-25000"/>
            </a:p>
          </p:txBody>
        </p:sp>
        <p:sp>
          <p:nvSpPr>
            <p:cNvPr id="55306" name="Rectangle 11">
              <a:extLst>
                <a:ext uri="{FF2B5EF4-FFF2-40B4-BE49-F238E27FC236}">
                  <a16:creationId xmlns:a16="http://schemas.microsoft.com/office/drawing/2014/main" id="{4B5600A5-184B-7C42-9A02-5A6BDBD72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" y="3858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 </a:t>
              </a:r>
              <a:endParaRPr lang="en-US" altLang="en-US" sz="1600" b="1" baseline="-25000"/>
            </a:p>
          </p:txBody>
        </p:sp>
        <p:sp>
          <p:nvSpPr>
            <p:cNvPr id="55307" name="Rectangle 12">
              <a:extLst>
                <a:ext uri="{FF2B5EF4-FFF2-40B4-BE49-F238E27FC236}">
                  <a16:creationId xmlns:a16="http://schemas.microsoft.com/office/drawing/2014/main" id="{81A7F14F-797E-B94F-8072-228A975BD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2824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  <a:endParaRPr lang="en-US" altLang="en-US" sz="1600" b="1" baseline="-25000"/>
            </a:p>
          </p:txBody>
        </p:sp>
        <p:sp>
          <p:nvSpPr>
            <p:cNvPr id="55308" name="Rectangle 13">
              <a:extLst>
                <a:ext uri="{FF2B5EF4-FFF2-40B4-BE49-F238E27FC236}">
                  <a16:creationId xmlns:a16="http://schemas.microsoft.com/office/drawing/2014/main" id="{A38F6CC2-D58B-BF4D-AFF2-17ABC126A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824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  <a:endParaRPr lang="en-US" altLang="en-US" sz="1600" b="1" baseline="-25000"/>
            </a:p>
          </p:txBody>
        </p:sp>
        <p:sp>
          <p:nvSpPr>
            <p:cNvPr id="55309" name="Rectangle 14">
              <a:extLst>
                <a:ext uri="{FF2B5EF4-FFF2-40B4-BE49-F238E27FC236}">
                  <a16:creationId xmlns:a16="http://schemas.microsoft.com/office/drawing/2014/main" id="{C7116BCD-4D21-8C4F-9998-07C6824B9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282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HO</a:t>
              </a:r>
              <a:endParaRPr lang="en-US" altLang="en-US" sz="1600" b="1" baseline="-25000"/>
            </a:p>
          </p:txBody>
        </p:sp>
      </p:grp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8572D9A-5912-AE4B-98BB-F21B28B1E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Polymers</a:t>
            </a:r>
          </a:p>
        </p:txBody>
      </p:sp>
      <p:sp>
        <p:nvSpPr>
          <p:cNvPr id="45056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149DBBAA-36BB-B840-8D97-A0BF754C62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0400" y="1358900"/>
            <a:ext cx="8166100" cy="3149600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Long molecules built by linking repeating building blocks in a chain </a:t>
            </a:r>
          </a:p>
          <a:p>
            <a:pPr lvl="1" eaLnBrk="1" hangingPunct="1"/>
            <a:r>
              <a:rPr lang="en-US" altLang="en-US" sz="2000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monomers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</a:p>
          <a:p>
            <a:pPr lvl="2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building blocks</a:t>
            </a:r>
          </a:p>
          <a:p>
            <a:pPr lvl="2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repeated small units </a:t>
            </a:r>
          </a:p>
          <a:p>
            <a:pPr lvl="1" eaLnBrk="1" hangingPunct="1"/>
            <a:r>
              <a:rPr lang="en-US" altLang="en-US" sz="2000" dirty="0">
                <a:ea typeface="ＭＳ Ｐゴシック" panose="020B0600070205080204" pitchFamily="34" charset="-128"/>
              </a:rPr>
              <a:t>covalent bonds</a:t>
            </a:r>
          </a:p>
          <a:p>
            <a:pPr eaLnBrk="1" hangingPunct="1"/>
            <a:r>
              <a:rPr lang="en-US" altLang="en-US" sz="2000" dirty="0"/>
              <a:t>Polysaccharides, Proteins, Nucleic Acids </a:t>
            </a:r>
          </a:p>
          <a:p>
            <a:pPr marL="0" indent="0" eaLnBrk="1" hangingPunct="1">
              <a:buNone/>
            </a:pPr>
            <a:r>
              <a:rPr lang="en-US" altLang="en-US" sz="2000" dirty="0"/>
              <a:t>each use monomers. Lipids to NOT.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50577" name="Rectangle 17">
            <a:extLst>
              <a:ext uri="{FF2B5EF4-FFF2-40B4-BE49-F238E27FC236}">
                <a16:creationId xmlns:a16="http://schemas.microsoft.com/office/drawing/2014/main" id="{9B92432B-DD81-3A4C-945F-C51AF249B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5343525"/>
            <a:ext cx="3452812" cy="549275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tIns="91440" b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C0000"/>
                </a:solidFill>
              </a:rPr>
              <a:t>Dehydration synthesis</a:t>
            </a:r>
            <a:endParaRPr lang="en-US" altLang="en-US" sz="1800" b="1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05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3" grpId="0" build="p" autoUpdateAnimBg="0"/>
      <p:bldP spid="45057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5">
            <a:extLst>
              <a:ext uri="{FF2B5EF4-FFF2-40B4-BE49-F238E27FC236}">
                <a16:creationId xmlns:a16="http://schemas.microsoft.com/office/drawing/2014/main" id="{31524CE1-35D8-A049-A476-0CFEAF3A2D4A}"/>
              </a:ext>
            </a:extLst>
          </p:cNvPr>
          <p:cNvGrpSpPr>
            <a:grpSpLocks/>
          </p:cNvGrpSpPr>
          <p:nvPr/>
        </p:nvGrpSpPr>
        <p:grpSpPr bwMode="auto">
          <a:xfrm>
            <a:off x="3489325" y="3252788"/>
            <a:ext cx="5654675" cy="3605212"/>
            <a:chOff x="2198" y="1945"/>
            <a:chExt cx="3562" cy="2271"/>
          </a:xfrm>
        </p:grpSpPr>
        <p:pic>
          <p:nvPicPr>
            <p:cNvPr id="57356" name="Picture 6" descr="03_03a">
              <a:extLst>
                <a:ext uri="{FF2B5EF4-FFF2-40B4-BE49-F238E27FC236}">
                  <a16:creationId xmlns:a16="http://schemas.microsoft.com/office/drawing/2014/main" id="{C0A5E845-A6B2-3646-9C55-28320633D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99"/>
            <a:stretch>
              <a:fillRect/>
            </a:stretch>
          </p:blipFill>
          <p:spPr bwMode="auto">
            <a:xfrm>
              <a:off x="2198" y="1945"/>
              <a:ext cx="3562" cy="2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7" name="Rectangle 7">
              <a:extLst>
                <a:ext uri="{FF2B5EF4-FFF2-40B4-BE49-F238E27FC236}">
                  <a16:creationId xmlns:a16="http://schemas.microsoft.com/office/drawing/2014/main" id="{7360ACE7-0BD0-CB48-A866-E5036E681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9" y="2215"/>
              <a:ext cx="29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  <a:r>
                <a:rPr lang="en-US" altLang="en-US" sz="2000" b="1" baseline="-25000">
                  <a:solidFill>
                    <a:srgbClr val="000000"/>
                  </a:solidFill>
                </a:rPr>
                <a:t>2</a:t>
              </a:r>
              <a:r>
                <a:rPr lang="en-US" altLang="en-US" sz="2000" b="1">
                  <a:solidFill>
                    <a:srgbClr val="000000"/>
                  </a:solidFill>
                </a:rPr>
                <a:t>O</a:t>
              </a:r>
              <a:endParaRPr lang="en-US" altLang="en-US" sz="1600" b="1" baseline="-25000"/>
            </a:p>
          </p:txBody>
        </p:sp>
        <p:sp>
          <p:nvSpPr>
            <p:cNvPr id="57358" name="Rectangle 8">
              <a:extLst>
                <a:ext uri="{FF2B5EF4-FFF2-40B4-BE49-F238E27FC236}">
                  <a16:creationId xmlns:a16="http://schemas.microsoft.com/office/drawing/2014/main" id="{D867213B-AB25-794F-8C6E-38DD9F95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282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HO</a:t>
              </a:r>
              <a:endParaRPr lang="en-US" altLang="en-US" sz="1600" b="1" baseline="-25000"/>
            </a:p>
          </p:txBody>
        </p:sp>
        <p:sp>
          <p:nvSpPr>
            <p:cNvPr id="57359" name="Rectangle 9">
              <a:extLst>
                <a:ext uri="{FF2B5EF4-FFF2-40B4-BE49-F238E27FC236}">
                  <a16:creationId xmlns:a16="http://schemas.microsoft.com/office/drawing/2014/main" id="{5291D56E-AAA8-3E4F-BD94-C51A81D9A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6" y="3858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HO</a:t>
              </a:r>
              <a:endParaRPr lang="en-US" altLang="en-US" sz="1600" b="1" baseline="-25000"/>
            </a:p>
          </p:txBody>
        </p:sp>
        <p:sp>
          <p:nvSpPr>
            <p:cNvPr id="57360" name="Rectangle 10">
              <a:extLst>
                <a:ext uri="{FF2B5EF4-FFF2-40B4-BE49-F238E27FC236}">
                  <a16:creationId xmlns:a16="http://schemas.microsoft.com/office/drawing/2014/main" id="{65BB16AE-29E5-7942-859B-56B8FDC56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" y="3858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 </a:t>
              </a:r>
              <a:endParaRPr lang="en-US" altLang="en-US" sz="1600" b="1" baseline="-25000"/>
            </a:p>
          </p:txBody>
        </p:sp>
        <p:sp>
          <p:nvSpPr>
            <p:cNvPr id="57361" name="Rectangle 11">
              <a:extLst>
                <a:ext uri="{FF2B5EF4-FFF2-40B4-BE49-F238E27FC236}">
                  <a16:creationId xmlns:a16="http://schemas.microsoft.com/office/drawing/2014/main" id="{528D5C0B-CA93-9A4F-A0A9-387208AF2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2824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  <a:endParaRPr lang="en-US" altLang="en-US" sz="1600" b="1" baseline="-25000"/>
            </a:p>
          </p:txBody>
        </p:sp>
        <p:sp>
          <p:nvSpPr>
            <p:cNvPr id="57362" name="Rectangle 12">
              <a:extLst>
                <a:ext uri="{FF2B5EF4-FFF2-40B4-BE49-F238E27FC236}">
                  <a16:creationId xmlns:a16="http://schemas.microsoft.com/office/drawing/2014/main" id="{42343926-8F93-4841-A03A-60E6C4E0E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2824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</a:t>
              </a:r>
              <a:endParaRPr lang="en-US" altLang="en-US" sz="1600" b="1" baseline="-25000"/>
            </a:p>
          </p:txBody>
        </p:sp>
        <p:sp>
          <p:nvSpPr>
            <p:cNvPr id="57363" name="Rectangle 13">
              <a:extLst>
                <a:ext uri="{FF2B5EF4-FFF2-40B4-BE49-F238E27FC236}">
                  <a16:creationId xmlns:a16="http://schemas.microsoft.com/office/drawing/2014/main" id="{B2641FC0-AAF0-454F-AACB-A0019DB2E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2824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b="1">
                  <a:solidFill>
                    <a:srgbClr val="000000"/>
                  </a:solidFill>
                </a:rPr>
                <a:t>HO</a:t>
              </a:r>
              <a:endParaRPr lang="en-US" altLang="en-US" sz="1600" b="1" baseline="-25000"/>
            </a:p>
          </p:txBody>
        </p:sp>
      </p:grpSp>
      <p:sp>
        <p:nvSpPr>
          <p:cNvPr id="57347" name="Rectangle 2">
            <a:extLst>
              <a:ext uri="{FF2B5EF4-FFF2-40B4-BE49-F238E27FC236}">
                <a16:creationId xmlns:a16="http://schemas.microsoft.com/office/drawing/2014/main" id="{FC3DD6CA-5AEA-FC41-81D7-1B539EBB1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How to build a polymer</a:t>
            </a:r>
          </a:p>
        </p:txBody>
      </p:sp>
      <p:sp>
        <p:nvSpPr>
          <p:cNvPr id="45261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FF5D8165-D1CE-444C-96C1-0A057D8E7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924800" cy="3289300"/>
          </a:xfrm>
        </p:spPr>
        <p:txBody>
          <a:bodyPr/>
          <a:lstStyle/>
          <a:p>
            <a:pPr eaLnBrk="1" hangingPunct="1">
              <a:buClr>
                <a:srgbClr val="000056"/>
              </a:buClr>
            </a:pPr>
            <a:r>
              <a:rPr lang="en-US" altLang="en-US" u="sng" dirty="0">
                <a:solidFill>
                  <a:srgbClr val="CC0000"/>
                </a:solidFill>
              </a:rPr>
              <a:t>Synthesis</a:t>
            </a:r>
            <a:r>
              <a:rPr lang="en-US" altLang="en-US" dirty="0"/>
              <a:t> </a:t>
            </a:r>
          </a:p>
          <a:p>
            <a:pPr lvl="1" eaLnBrk="1" hangingPunct="1">
              <a:buClrTx/>
            </a:pPr>
            <a:r>
              <a:rPr lang="en-US" altLang="en-US" dirty="0">
                <a:ea typeface="ＭＳ Ｐゴシック" panose="020B0600070205080204" pitchFamily="34" charset="-128"/>
              </a:rPr>
              <a:t>joins monomers by “taking” 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</a:t>
            </a:r>
            <a:r>
              <a:rPr lang="en-US" altLang="en-US" sz="3600" baseline="-25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en-US" dirty="0">
                <a:ea typeface="ＭＳ Ｐゴシック" panose="020B0600070205080204" pitchFamily="34" charset="-128"/>
              </a:rPr>
              <a:t> out</a:t>
            </a:r>
          </a:p>
          <a:p>
            <a:pPr lvl="2" eaLnBrk="1" hangingPunct="1">
              <a:buClrTx/>
            </a:pPr>
            <a:r>
              <a:rPr lang="en-US" altLang="en-US" dirty="0">
                <a:ea typeface="ＭＳ Ｐゴシック" panose="020B0600070205080204" pitchFamily="34" charset="-128"/>
              </a:rPr>
              <a:t>one monomer donates OH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–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2" eaLnBrk="1" hangingPunct="1">
              <a:buClrTx/>
            </a:pPr>
            <a:r>
              <a:rPr lang="en-US" altLang="en-US" dirty="0">
                <a:ea typeface="ＭＳ Ｐゴシック" panose="020B0600070205080204" pitchFamily="34" charset="-128"/>
              </a:rPr>
              <a:t>other monomer donates 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+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  <a:p>
            <a:pPr lvl="2" eaLnBrk="1" hangingPunct="1">
              <a:buClrTx/>
            </a:pPr>
            <a:r>
              <a:rPr lang="en-US" altLang="en-US" dirty="0">
                <a:ea typeface="ＭＳ Ｐゴシック" panose="020B0600070205080204" pitchFamily="34" charset="-128"/>
              </a:rPr>
              <a:t>together these form 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O</a:t>
            </a:r>
            <a:endParaRPr lang="en-US" altLang="en-US" b="0" dirty="0">
              <a:ea typeface="ＭＳ Ｐゴシック" panose="020B0600070205080204" pitchFamily="34" charset="-128"/>
            </a:endParaRPr>
          </a:p>
          <a:p>
            <a:pPr lvl="1" eaLnBrk="1" hangingPunct="1">
              <a:buClrTx/>
            </a:pPr>
            <a:r>
              <a:rPr lang="en-US" altLang="en-US" dirty="0">
                <a:ea typeface="ＭＳ Ｐゴシック" panose="020B0600070205080204" pitchFamily="34" charset="-128"/>
              </a:rPr>
              <a:t>requires </a:t>
            </a:r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energy</a:t>
            </a:r>
            <a:r>
              <a:rPr lang="en-US" altLang="en-US" dirty="0">
                <a:ea typeface="ＭＳ Ｐゴシック" panose="020B0600070205080204" pitchFamily="34" charset="-128"/>
              </a:rPr>
              <a:t> &amp; </a:t>
            </a:r>
            <a:r>
              <a:rPr lang="en-US" altLang="en-US" u="sng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enzymes</a:t>
            </a:r>
            <a:endParaRPr lang="en-US" altLang="en-US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id="{E9DD00C3-EE44-EC41-91E2-47AB2825BA94}"/>
              </a:ext>
            </a:extLst>
          </p:cNvPr>
          <p:cNvGrpSpPr>
            <a:grpSpLocks/>
          </p:cNvGrpSpPr>
          <p:nvPr/>
        </p:nvGrpSpPr>
        <p:grpSpPr bwMode="auto">
          <a:xfrm>
            <a:off x="5592763" y="4221163"/>
            <a:ext cx="2165350" cy="1651000"/>
            <a:chOff x="507" y="2731"/>
            <a:chExt cx="1364" cy="1040"/>
          </a:xfrm>
        </p:grpSpPr>
        <p:sp>
          <p:nvSpPr>
            <p:cNvPr id="57354" name="Freeform 27">
              <a:extLst>
                <a:ext uri="{FF2B5EF4-FFF2-40B4-BE49-F238E27FC236}">
                  <a16:creationId xmlns:a16="http://schemas.microsoft.com/office/drawing/2014/main" id="{659FC395-C62A-7344-A005-83D412B8F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2731"/>
              <a:ext cx="1364" cy="1040"/>
            </a:xfrm>
            <a:custGeom>
              <a:avLst/>
              <a:gdLst>
                <a:gd name="T0" fmla="*/ 117 w 1270"/>
                <a:gd name="T1" fmla="*/ 333 h 968"/>
                <a:gd name="T2" fmla="*/ 237 w 1270"/>
                <a:gd name="T3" fmla="*/ 53 h 968"/>
                <a:gd name="T4" fmla="*/ 581 w 1270"/>
                <a:gd name="T5" fmla="*/ 13 h 968"/>
                <a:gd name="T6" fmla="*/ 773 w 1270"/>
                <a:gd name="T7" fmla="*/ 109 h 968"/>
                <a:gd name="T8" fmla="*/ 957 w 1270"/>
                <a:gd name="T9" fmla="*/ 93 h 968"/>
                <a:gd name="T10" fmla="*/ 1133 w 1270"/>
                <a:gd name="T11" fmla="*/ 77 h 968"/>
                <a:gd name="T12" fmla="*/ 1253 w 1270"/>
                <a:gd name="T13" fmla="*/ 325 h 968"/>
                <a:gd name="T14" fmla="*/ 1237 w 1270"/>
                <a:gd name="T15" fmla="*/ 477 h 968"/>
                <a:gd name="T16" fmla="*/ 1077 w 1270"/>
                <a:gd name="T17" fmla="*/ 669 h 968"/>
                <a:gd name="T18" fmla="*/ 805 w 1270"/>
                <a:gd name="T19" fmla="*/ 925 h 968"/>
                <a:gd name="T20" fmla="*/ 525 w 1270"/>
                <a:gd name="T21" fmla="*/ 925 h 968"/>
                <a:gd name="T22" fmla="*/ 221 w 1270"/>
                <a:gd name="T23" fmla="*/ 789 h 968"/>
                <a:gd name="T24" fmla="*/ 29 w 1270"/>
                <a:gd name="T25" fmla="*/ 597 h 968"/>
                <a:gd name="T26" fmla="*/ 45 w 1270"/>
                <a:gd name="T27" fmla="*/ 405 h 968"/>
                <a:gd name="T28" fmla="*/ 125 w 1270"/>
                <a:gd name="T29" fmla="*/ 285 h 9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70"/>
                <a:gd name="T46" fmla="*/ 0 h 968"/>
                <a:gd name="T47" fmla="*/ 1270 w 1270"/>
                <a:gd name="T48" fmla="*/ 968 h 9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70" h="968">
                  <a:moveTo>
                    <a:pt x="117" y="333"/>
                  </a:moveTo>
                  <a:cubicBezTo>
                    <a:pt x="138" y="219"/>
                    <a:pt x="160" y="106"/>
                    <a:pt x="237" y="53"/>
                  </a:cubicBezTo>
                  <a:cubicBezTo>
                    <a:pt x="314" y="0"/>
                    <a:pt x="492" y="4"/>
                    <a:pt x="581" y="13"/>
                  </a:cubicBezTo>
                  <a:cubicBezTo>
                    <a:pt x="670" y="22"/>
                    <a:pt x="710" y="96"/>
                    <a:pt x="773" y="109"/>
                  </a:cubicBezTo>
                  <a:cubicBezTo>
                    <a:pt x="836" y="122"/>
                    <a:pt x="897" y="98"/>
                    <a:pt x="957" y="93"/>
                  </a:cubicBezTo>
                  <a:cubicBezTo>
                    <a:pt x="1017" y="88"/>
                    <a:pt x="1084" y="38"/>
                    <a:pt x="1133" y="77"/>
                  </a:cubicBezTo>
                  <a:cubicBezTo>
                    <a:pt x="1182" y="116"/>
                    <a:pt x="1236" y="258"/>
                    <a:pt x="1253" y="325"/>
                  </a:cubicBezTo>
                  <a:cubicBezTo>
                    <a:pt x="1270" y="392"/>
                    <a:pt x="1266" y="420"/>
                    <a:pt x="1237" y="477"/>
                  </a:cubicBezTo>
                  <a:cubicBezTo>
                    <a:pt x="1208" y="534"/>
                    <a:pt x="1149" y="594"/>
                    <a:pt x="1077" y="669"/>
                  </a:cubicBezTo>
                  <a:cubicBezTo>
                    <a:pt x="1005" y="744"/>
                    <a:pt x="897" y="882"/>
                    <a:pt x="805" y="925"/>
                  </a:cubicBezTo>
                  <a:cubicBezTo>
                    <a:pt x="713" y="968"/>
                    <a:pt x="622" y="948"/>
                    <a:pt x="525" y="925"/>
                  </a:cubicBezTo>
                  <a:cubicBezTo>
                    <a:pt x="428" y="902"/>
                    <a:pt x="304" y="844"/>
                    <a:pt x="221" y="789"/>
                  </a:cubicBezTo>
                  <a:cubicBezTo>
                    <a:pt x="138" y="734"/>
                    <a:pt x="58" y="661"/>
                    <a:pt x="29" y="597"/>
                  </a:cubicBezTo>
                  <a:cubicBezTo>
                    <a:pt x="0" y="533"/>
                    <a:pt x="29" y="457"/>
                    <a:pt x="45" y="405"/>
                  </a:cubicBezTo>
                  <a:cubicBezTo>
                    <a:pt x="61" y="353"/>
                    <a:pt x="93" y="319"/>
                    <a:pt x="125" y="285"/>
                  </a:cubicBezTo>
                </a:path>
              </a:pathLst>
            </a:custGeom>
            <a:solidFill>
              <a:srgbClr val="FFEA18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5" name="Rectangle 28">
              <a:extLst>
                <a:ext uri="{FF2B5EF4-FFF2-40B4-BE49-F238E27FC236}">
                  <a16:creationId xmlns:a16="http://schemas.microsoft.com/office/drawing/2014/main" id="{2CD5ABA6-344D-9848-811E-53E35F105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" y="3086"/>
              <a:ext cx="879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600" b="1">
                  <a:solidFill>
                    <a:srgbClr val="CC0000"/>
                  </a:solidFill>
                </a:rPr>
                <a:t>enzyme</a:t>
              </a:r>
              <a:endParaRPr lang="en-US" altLang="en-US" sz="3000" b="1" u="sng">
                <a:solidFill>
                  <a:srgbClr val="CC0000"/>
                </a:solidFill>
              </a:endParaRPr>
            </a:p>
          </p:txBody>
        </p:sp>
      </p:grpSp>
      <p:sp>
        <p:nvSpPr>
          <p:cNvPr id="452638" name="Rectangle 30">
            <a:extLst>
              <a:ext uri="{FF2B5EF4-FFF2-40B4-BE49-F238E27FC236}">
                <a16:creationId xmlns:a16="http://schemas.microsoft.com/office/drawing/2014/main" id="{C99B6A74-FE09-6D43-A700-A8DB4464A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4991100"/>
            <a:ext cx="3997325" cy="519113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b="1">
                <a:solidFill>
                  <a:srgbClr val="CC0000"/>
                </a:solidFill>
              </a:rPr>
              <a:t>Dehydration synthesis</a:t>
            </a:r>
            <a:endParaRPr lang="en-US" altLang="en-US" sz="2000" b="1" baseline="-25000"/>
          </a:p>
        </p:txBody>
      </p:sp>
      <p:sp>
        <p:nvSpPr>
          <p:cNvPr id="452639" name="Rectangle 31">
            <a:extLst>
              <a:ext uri="{FF2B5EF4-FFF2-40B4-BE49-F238E27FC236}">
                <a16:creationId xmlns:a16="http://schemas.microsoft.com/office/drawing/2014/main" id="{9F4DEE75-9C85-114E-9B31-24A5EECD7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5600700"/>
            <a:ext cx="4037013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800" b="1">
                <a:solidFill>
                  <a:srgbClr val="000000"/>
                </a:solidFill>
              </a:rPr>
              <a:t>Condensation</a:t>
            </a:r>
            <a:r>
              <a:rPr lang="en-US" altLang="en-US" sz="2800" b="1">
                <a:solidFill>
                  <a:srgbClr val="CC0000"/>
                </a:solidFill>
              </a:rPr>
              <a:t> </a:t>
            </a:r>
            <a:r>
              <a:rPr lang="en-US" altLang="en-US" sz="2800" b="1">
                <a:solidFill>
                  <a:srgbClr val="000000"/>
                </a:solidFill>
              </a:rPr>
              <a:t>reaction</a:t>
            </a:r>
            <a:endParaRPr lang="en-US" altLang="en-US" sz="2000" b="1" baseline="-25000"/>
          </a:p>
        </p:txBody>
      </p:sp>
      <p:pic>
        <p:nvPicPr>
          <p:cNvPr id="452640" name="Picture 32" descr="penguinL">
            <a:extLst>
              <a:ext uri="{FF2B5EF4-FFF2-40B4-BE49-F238E27FC236}">
                <a16:creationId xmlns:a16="http://schemas.microsoft.com/office/drawing/2014/main" id="{7B55D6B1-F4BF-6446-864D-3BCBA40AE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333375"/>
            <a:ext cx="12747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641" name="AutoShape 33">
            <a:extLst>
              <a:ext uri="{FF2B5EF4-FFF2-40B4-BE49-F238E27FC236}">
                <a16:creationId xmlns:a16="http://schemas.microsoft.com/office/drawing/2014/main" id="{2D478F1A-C153-7E4D-B1C5-A4978A6E8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075" y="688975"/>
            <a:ext cx="2030413" cy="1106488"/>
          </a:xfrm>
          <a:prstGeom prst="wedgeEllipseCallout">
            <a:avLst>
              <a:gd name="adj1" fmla="val 62352"/>
              <a:gd name="adj2" fmla="val -50431"/>
            </a:avLst>
          </a:prstGeom>
          <a:solidFill>
            <a:srgbClr val="FFEA18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You gotta</a:t>
            </a:r>
            <a:b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</a:br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 be open to</a:t>
            </a:r>
            <a:b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</a:br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“bonding”</a:t>
            </a:r>
            <a:r>
              <a:rPr lang="en-US" altLang="en-US" sz="1800" b="1" i="1">
                <a:solidFill>
                  <a:srgbClr val="0F116A"/>
                </a:solidFill>
                <a:latin typeface="Comic Sans MS" panose="030F0902030302020204" pitchFamily="66" charset="0"/>
              </a:rPr>
              <a:t>!</a:t>
            </a:r>
            <a:r>
              <a:rPr lang="en-US" altLang="en-US" sz="1800" b="1">
                <a:solidFill>
                  <a:srgbClr val="0F116A"/>
                </a:solidFill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2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2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2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a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2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2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2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2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2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2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2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2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52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26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2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2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bbl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1" grpId="0" build="p" autoUpdateAnimBg="0"/>
      <p:bldP spid="452638" grpId="0" animBg="1" autoUpdateAnimBg="0"/>
      <p:bldP spid="452639" grpId="0" animBg="1" autoUpdateAnimBg="0"/>
      <p:bldP spid="452641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C6D4B-6998-4D4D-A2D3-8C9B7A1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82ECB-53C3-4540-8CD1-F45F7D4F3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461" y="1378915"/>
            <a:ext cx="7772400" cy="4419600"/>
          </a:xfrm>
        </p:spPr>
        <p:txBody>
          <a:bodyPr/>
          <a:lstStyle/>
          <a:p>
            <a:r>
              <a:rPr lang="en-US" sz="1800" dirty="0"/>
              <a:t>A group of organic compounds that include fats, oils, waxes, and related substances. Made of Carbon, hydrogen,  and oxygen. There is no </a:t>
            </a:r>
            <a:r>
              <a:rPr lang="en-US" sz="2400" dirty="0">
                <a:solidFill>
                  <a:srgbClr val="FF0000"/>
                </a:solidFill>
              </a:rPr>
              <a:t>definite</a:t>
            </a:r>
            <a:r>
              <a:rPr lang="en-US" sz="1800" dirty="0"/>
              <a:t> ratio of hydrogen to oxygen atoms like in carbohydrates. Simple lipids are the most common and are made up of three fatty acid molecules (C</a:t>
            </a:r>
            <a:r>
              <a:rPr lang="en-US" sz="1800" baseline="-25000" dirty="0"/>
              <a:t>n</a:t>
            </a:r>
            <a:r>
              <a:rPr lang="en-US" sz="1800" dirty="0"/>
              <a:t>H2</a:t>
            </a:r>
            <a:r>
              <a:rPr lang="en-US" sz="1800" baseline="-25000" dirty="0"/>
              <a:t>n</a:t>
            </a:r>
            <a:r>
              <a:rPr lang="en-US" sz="1800" dirty="0"/>
              <a:t>COOH) and one glycerol molecule (C</a:t>
            </a:r>
            <a:r>
              <a:rPr lang="en-US" sz="1800" baseline="-25000" dirty="0"/>
              <a:t>3</a:t>
            </a:r>
            <a:r>
              <a:rPr lang="en-US" sz="1800" dirty="0"/>
              <a:t>H</a:t>
            </a:r>
            <a:r>
              <a:rPr lang="en-US" sz="1800" baseline="-25000" dirty="0"/>
              <a:t>8</a:t>
            </a:r>
            <a:r>
              <a:rPr lang="en-US" sz="1800" dirty="0"/>
              <a:t>O</a:t>
            </a:r>
            <a:r>
              <a:rPr lang="en-US" sz="1800" baseline="-25000" dirty="0"/>
              <a:t>3</a:t>
            </a:r>
            <a:r>
              <a:rPr lang="en-US" sz="1800" dirty="0"/>
              <a:t>). They are held together with chemical bonds</a:t>
            </a:r>
            <a:endParaRPr lang="en-US" sz="1800" baseline="-2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DF813-AC7A-BA47-AD1E-AC9577717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162" y="3106852"/>
            <a:ext cx="5734405" cy="3384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776A2-DF7A-9C4F-9F6C-3F460DAAEEF6}"/>
              </a:ext>
            </a:extLst>
          </p:cNvPr>
          <p:cNvSpPr txBox="1"/>
          <p:nvPr/>
        </p:nvSpPr>
        <p:spPr>
          <a:xfrm>
            <a:off x="2404632" y="6260797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(Alcohol)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319D2-B1E2-3848-8293-D7C50963E418}"/>
              </a:ext>
            </a:extLst>
          </p:cNvPr>
          <p:cNvSpPr txBox="1"/>
          <p:nvPr/>
        </p:nvSpPr>
        <p:spPr>
          <a:xfrm>
            <a:off x="5473211" y="6260796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16</a:t>
            </a:r>
            <a:r>
              <a:rPr lang="en-US" dirty="0"/>
              <a:t>H</a:t>
            </a:r>
            <a:r>
              <a:rPr lang="en-US" baseline="-25000" dirty="0"/>
              <a:t>32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9702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C230B-D90F-604B-B941-A92D1E02D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0"/>
            <a:ext cx="8234477" cy="762000"/>
          </a:xfrm>
        </p:spPr>
        <p:txBody>
          <a:bodyPr/>
          <a:lstStyle/>
          <a:p>
            <a:r>
              <a:rPr lang="en-US" sz="2400" u="sng" dirty="0"/>
              <a:t>Saturated Fats </a:t>
            </a:r>
            <a:r>
              <a:rPr lang="en-US" sz="2400" dirty="0"/>
              <a:t>vs </a:t>
            </a:r>
            <a:r>
              <a:rPr lang="en-US" sz="2400" u="sng" dirty="0"/>
              <a:t>Unsaturated Fats </a:t>
            </a:r>
            <a:r>
              <a:rPr lang="en-US" sz="2400" dirty="0"/>
              <a:t>vs </a:t>
            </a:r>
            <a:r>
              <a:rPr lang="en-US" sz="2400" u="sng" dirty="0"/>
              <a:t>Trans Fats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1DD0E5-2C46-9549-9502-B81B887F8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214" y="1371600"/>
            <a:ext cx="624237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42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E8114FB-487D-1C45-BC5D-676818AD5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Hydrocarbons can grow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F231C473-2FA0-2346-A35F-BB2CAB2D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0"/>
          <a:stretch>
            <a:fillRect/>
          </a:stretch>
        </p:blipFill>
        <p:spPr bwMode="auto">
          <a:xfrm>
            <a:off x="304800" y="1371600"/>
            <a:ext cx="86169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7B9C-3887-A745-9D9E-0CF9269C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Lipids are </a:t>
            </a:r>
            <a:r>
              <a:rPr lang="en-US" u="sng" dirty="0"/>
              <a:t>Hydrophobic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34F93-9F87-B542-B4C7-6F2A647D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72" y="1371600"/>
            <a:ext cx="8288628" cy="5183746"/>
          </a:xfrm>
        </p:spPr>
        <p:txBody>
          <a:bodyPr/>
          <a:lstStyle/>
          <a:p>
            <a:r>
              <a:rPr lang="en-US" sz="2400" u="sng" dirty="0"/>
              <a:t>Fats</a:t>
            </a:r>
            <a:r>
              <a:rPr lang="en-US" sz="2400" dirty="0"/>
              <a:t> (also called triglycerides):  made of a </a:t>
            </a:r>
            <a:r>
              <a:rPr lang="en-US" sz="2800" dirty="0">
                <a:solidFill>
                  <a:srgbClr val="FF0000"/>
                </a:solidFill>
              </a:rPr>
              <a:t>glycerol</a:t>
            </a:r>
            <a:r>
              <a:rPr lang="en-US" sz="2400" dirty="0"/>
              <a:t> molecule and 3 fatty acid molecules</a:t>
            </a:r>
          </a:p>
          <a:p>
            <a:r>
              <a:rPr lang="en-US" sz="2400" u="sng" dirty="0"/>
              <a:t>Fatty Acids:</a:t>
            </a:r>
            <a:r>
              <a:rPr lang="en-US" sz="2400" dirty="0"/>
              <a:t> hydrocarbon chains of variable lengths. These chains are nonpolar and therefore hydrophobic.</a:t>
            </a:r>
          </a:p>
          <a:p>
            <a:r>
              <a:rPr lang="en-US" sz="2400" u="sng" dirty="0"/>
              <a:t>Saturated fatty acids:</a:t>
            </a:r>
            <a:r>
              <a:rPr lang="en-US" sz="2400" dirty="0"/>
              <a:t> No </a:t>
            </a:r>
            <a:r>
              <a:rPr lang="en-US" sz="2800" dirty="0">
                <a:solidFill>
                  <a:srgbClr val="FF0000"/>
                </a:solidFill>
              </a:rPr>
              <a:t>double</a:t>
            </a:r>
            <a:r>
              <a:rPr lang="en-US" sz="2400" dirty="0"/>
              <a:t> bonds between carbons, pack solidly at room temperature, produced by animals. Examples: butter and lard</a:t>
            </a:r>
          </a:p>
          <a:p>
            <a:r>
              <a:rPr lang="en-US" sz="2400" u="sng" dirty="0"/>
              <a:t>Unsaturated fatty acids:</a:t>
            </a:r>
            <a:r>
              <a:rPr lang="en-US" sz="2400" dirty="0"/>
              <a:t> have some C=C (carbon double bonds); tend to be liquid at room temp. produced by plants. Examples: corn oil and olive oil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7373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4697-926B-5E45-A6C5-64603C5C7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55" y="345581"/>
            <a:ext cx="7772400" cy="762000"/>
          </a:xfrm>
        </p:spPr>
        <p:txBody>
          <a:bodyPr/>
          <a:lstStyle/>
          <a:p>
            <a:r>
              <a:rPr lang="en-US" u="sng" dirty="0"/>
              <a:t>Function of lipids: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F920A-1A90-034D-9E07-C149554B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64" y="1378037"/>
            <a:ext cx="8219941" cy="522238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-Energy Storage. Fats store </a:t>
            </a:r>
            <a:r>
              <a:rPr lang="en-US" sz="2800" dirty="0">
                <a:solidFill>
                  <a:srgbClr val="FF0000"/>
                </a:solidFill>
              </a:rPr>
              <a:t>twice</a:t>
            </a:r>
            <a:r>
              <a:rPr lang="en-US" sz="2400" dirty="0"/>
              <a:t> as many calories/gram as carbohydrates!</a:t>
            </a:r>
          </a:p>
          <a:p>
            <a:pPr marL="0" indent="0">
              <a:buNone/>
            </a:pPr>
            <a:r>
              <a:rPr lang="en-US" sz="2400" dirty="0"/>
              <a:t>-Protection of vital organs and insulation. In humans and other mammals, fat is stored in adipose (fat) cells.</a:t>
            </a:r>
          </a:p>
          <a:p>
            <a:pPr marL="0" indent="0">
              <a:buNone/>
            </a:pPr>
            <a:r>
              <a:rPr lang="en-US" sz="2400" dirty="0"/>
              <a:t>-Phospholipids make up cell membranes. They:</a:t>
            </a:r>
          </a:p>
          <a:p>
            <a:pPr marL="0" indent="0">
              <a:buNone/>
            </a:pPr>
            <a:r>
              <a:rPr lang="en-US" sz="2400" dirty="0"/>
              <a:t>	-have hydrophilic (polar) head that includes a phosphate group.</a:t>
            </a:r>
          </a:p>
          <a:p>
            <a:pPr marL="0" indent="0">
              <a:buNone/>
            </a:pPr>
            <a:r>
              <a:rPr lang="en-US" sz="2400" dirty="0"/>
              <a:t>	-have two fatty acid tails, which are hydrophobic.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0E299-5FFF-414D-B8FA-E53801721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532" y="4858822"/>
            <a:ext cx="2700468" cy="1960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2D150-DF0D-EB4C-9836-D8A1C352C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153" y="4624858"/>
            <a:ext cx="2967616" cy="22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7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90" name="Picture 6">
            <a:extLst>
              <a:ext uri="{FF2B5EF4-FFF2-40B4-BE49-F238E27FC236}">
                <a16:creationId xmlns:a16="http://schemas.microsoft.com/office/drawing/2014/main" id="{2A37A46C-542E-E94A-B206-1B8770729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31500" b="13187"/>
          <a:stretch>
            <a:fillRect/>
          </a:stretch>
        </p:blipFill>
        <p:spPr bwMode="auto">
          <a:xfrm>
            <a:off x="7473950" y="249238"/>
            <a:ext cx="1624013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>
            <a:extLst>
              <a:ext uri="{FF2B5EF4-FFF2-40B4-BE49-F238E27FC236}">
                <a16:creationId xmlns:a16="http://schemas.microsoft.com/office/drawing/2014/main" id="{03189163-8D6B-F74A-8AB9-A81757CFC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Why study Carbon?</a:t>
            </a:r>
          </a:p>
        </p:txBody>
      </p:sp>
      <p:sp>
        <p:nvSpPr>
          <p:cNvPr id="374787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2F319033-9949-C143-9B9D-C0FACEE54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180038"/>
            <a:ext cx="7924800" cy="5525562"/>
          </a:xfrm>
        </p:spPr>
        <p:txBody>
          <a:bodyPr/>
          <a:lstStyle/>
          <a:p>
            <a:pPr eaLnBrk="1" hangingPunct="1"/>
            <a:r>
              <a:rPr lang="en-US" altLang="en-US" sz="1800" dirty="0"/>
              <a:t>All of life is built on carbon.</a:t>
            </a:r>
          </a:p>
          <a:p>
            <a:pPr lvl="1" eaLnBrk="1" hangingPunct="1"/>
            <a:r>
              <a:rPr lang="en-US" sz="1800" dirty="0"/>
              <a:t>A molecule associated with life containing carbon. </a:t>
            </a:r>
          </a:p>
          <a:p>
            <a:pPr eaLnBrk="1" hangingPunct="1"/>
            <a:r>
              <a:rPr lang="en-US" altLang="en-US" sz="1800" dirty="0"/>
              <a:t>Cells </a:t>
            </a:r>
          </a:p>
          <a:p>
            <a:pPr lvl="1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~72% H</a:t>
            </a:r>
            <a:r>
              <a:rPr lang="en-US" altLang="en-US" sz="18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1800" dirty="0">
                <a:ea typeface="ＭＳ Ｐゴシック" panose="020B0600070205080204" pitchFamily="34" charset="-128"/>
              </a:rPr>
              <a:t>O </a:t>
            </a:r>
          </a:p>
          <a:p>
            <a:pPr lvl="1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~25% carbon compounds</a:t>
            </a:r>
          </a:p>
          <a:p>
            <a:pPr marL="1203325" lvl="2" indent="-288925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carbohydrates</a:t>
            </a:r>
          </a:p>
          <a:p>
            <a:pPr marL="1203325" lvl="2" indent="-288925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lipids</a:t>
            </a:r>
          </a:p>
          <a:p>
            <a:pPr marL="1203325" lvl="2" indent="-288925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proteins </a:t>
            </a:r>
          </a:p>
          <a:p>
            <a:pPr marL="1203325" lvl="2" indent="-288925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nucleic acids</a:t>
            </a:r>
          </a:p>
          <a:p>
            <a:pPr lvl="1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~3% salts </a:t>
            </a:r>
          </a:p>
          <a:p>
            <a:pPr marL="1203325" lvl="2" indent="-288925"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Na, Cl, K…</a:t>
            </a:r>
          </a:p>
          <a:p>
            <a:pPr marL="403225" indent="-288925" eaLnBrk="1" hangingPunct="1"/>
            <a:r>
              <a:rPr lang="en-US" sz="2400" dirty="0"/>
              <a:t>The major elements of life are C, H, O, N, S, and P. CHNOPS</a:t>
            </a:r>
          </a:p>
          <a:p>
            <a:pPr marL="403225" indent="-288925" eaLnBrk="1" hangingPunct="1"/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74789" name="Picture 5">
            <a:extLst>
              <a:ext uri="{FF2B5EF4-FFF2-40B4-BE49-F238E27FC236}">
                <a16:creationId xmlns:a16="http://schemas.microsoft.com/office/drawing/2014/main" id="{9833D265-CC30-0D45-8E5F-784EE80EA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1725" y="3656013"/>
            <a:ext cx="4092575" cy="3049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74791" name="Picture 7">
            <a:extLst>
              <a:ext uri="{FF2B5EF4-FFF2-40B4-BE49-F238E27FC236}">
                <a16:creationId xmlns:a16="http://schemas.microsoft.com/office/drawing/2014/main" id="{883DFF1C-305E-C44B-BE53-41D0F10F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27000" b="3796"/>
          <a:stretch>
            <a:fillRect/>
          </a:stretch>
        </p:blipFill>
        <p:spPr bwMode="auto">
          <a:xfrm>
            <a:off x="6542087" y="1535638"/>
            <a:ext cx="18637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47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47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4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4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4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4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BC49-A183-074C-A73D-F8B8003E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06" y="273676"/>
            <a:ext cx="7772400" cy="762000"/>
          </a:xfrm>
        </p:spPr>
        <p:txBody>
          <a:bodyPr/>
          <a:lstStyle/>
          <a:p>
            <a:r>
              <a:rPr lang="en-US" dirty="0"/>
              <a:t>Proteins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B593D-4AA3-4D42-ABBA-4BF39D0C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20" y="882201"/>
            <a:ext cx="8770512" cy="5281209"/>
          </a:xfrm>
        </p:spPr>
        <p:txBody>
          <a:bodyPr/>
          <a:lstStyle/>
          <a:p>
            <a:r>
              <a:rPr lang="en-US" sz="2000" dirty="0"/>
              <a:t>Made of </a:t>
            </a:r>
            <a:r>
              <a:rPr lang="en-US" sz="2400" dirty="0">
                <a:solidFill>
                  <a:srgbClr val="FF0000"/>
                </a:solidFill>
              </a:rPr>
              <a:t>amino</a:t>
            </a:r>
            <a:r>
              <a:rPr lang="en-US" sz="2000" dirty="0"/>
              <a:t> acids bonded together. They can be very large and complex. They play a wide variety of roles in the cell. </a:t>
            </a:r>
          </a:p>
          <a:p>
            <a:r>
              <a:rPr lang="en-US" sz="2000" dirty="0"/>
              <a:t>Some are structural, others are hormones, enzymes, or pigments. </a:t>
            </a:r>
          </a:p>
          <a:p>
            <a:r>
              <a:rPr lang="en-US" sz="2000" dirty="0"/>
              <a:t>They are made off carbon, hydrogen, oxygen, and nitrogen; some contain sulfur. They are bonded by dehydration synthesis. Bonds between amino acids are called peptide bonds. Meat, beans, eggs, nuts, and milk contain a lot of proteins.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632-DB4B-C34F-8A6A-7B729175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873" y="3349409"/>
            <a:ext cx="4696459" cy="32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0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8044-E5DF-854D-A9F7-22060890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Structure: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35A0-97EB-7A47-9E03-65408CDF9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u="sng" dirty="0"/>
              <a:t>Amino Acids</a:t>
            </a:r>
            <a:r>
              <a:rPr lang="en-US" sz="2800" dirty="0"/>
              <a:t>: Contain a central carbon bonded to a carboxyl group (COOH) at one end, an amino group (NH2) at the other end, a hydrogen atom, and an R group (variable group or side chain)</a:t>
            </a:r>
          </a:p>
          <a:p>
            <a:r>
              <a:rPr lang="en-US" sz="2800" u="sng" dirty="0"/>
              <a:t>Peptide Bonds</a:t>
            </a:r>
            <a:r>
              <a:rPr lang="en-US" sz="2800" dirty="0"/>
              <a:t>: link amino acids together. They are formed by dehydration synthesis between the amino and carboxyl groups of adjacent monomers.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258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E17E4-8AE3-EA46-8A21-AF0F4572E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0884"/>
            <a:ext cx="7772400" cy="762000"/>
          </a:xfrm>
        </p:spPr>
        <p:txBody>
          <a:bodyPr/>
          <a:lstStyle/>
          <a:p>
            <a:r>
              <a:rPr lang="en-US" dirty="0"/>
              <a:t>4 Levels of Protein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5B6E6-194C-7543-8C4C-FAD3CD552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569"/>
            <a:ext cx="4529070" cy="4591318"/>
          </a:xfrm>
        </p:spPr>
        <p:txBody>
          <a:bodyPr/>
          <a:lstStyle/>
          <a:p>
            <a:r>
              <a:rPr lang="en-US" sz="2400" dirty="0"/>
              <a:t>Primary Structure</a:t>
            </a:r>
          </a:p>
          <a:p>
            <a:r>
              <a:rPr lang="en-US" sz="2400" dirty="0"/>
              <a:t>Secondary Structure</a:t>
            </a:r>
          </a:p>
          <a:p>
            <a:r>
              <a:rPr lang="en-US" sz="2400" dirty="0"/>
              <a:t>Tertiary Structure</a:t>
            </a:r>
          </a:p>
          <a:p>
            <a:r>
              <a:rPr lang="en-US" sz="2400" dirty="0"/>
              <a:t>Quaternary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1833E-BA39-B049-B820-BA53C99E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121" y="1087019"/>
            <a:ext cx="4492581" cy="572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89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5CCE-4155-034A-99EB-310C6B60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Structure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D24748E-F465-704F-B629-9A80DA25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11" y="1387216"/>
            <a:ext cx="795730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Structure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the unique sequence of which amino acids are joined.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673" name="Picture 1" descr="https://d2jmvrsizmvf4x.cloudfront.net/it0VMLofQRaSvcUtCyYi_primarystructure.jpg">
            <a:extLst>
              <a:ext uri="{FF2B5EF4-FFF2-40B4-BE49-F238E27FC236}">
                <a16:creationId xmlns:a16="http://schemas.microsoft.com/office/drawing/2014/main" id="{45FE5F27-E0A6-9A4C-BB22-7CB35E9EB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52" y="1981201"/>
            <a:ext cx="3529348" cy="470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1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5CCE-4155-034A-99EB-310C6B60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828"/>
            <a:ext cx="7772400" cy="762000"/>
          </a:xfrm>
        </p:spPr>
        <p:txBody>
          <a:bodyPr/>
          <a:lstStyle/>
          <a:p>
            <a:r>
              <a:rPr lang="en-US" dirty="0"/>
              <a:t>Secondary Structure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D24748E-F465-704F-B629-9A80DA25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16985"/>
            <a:ext cx="832833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 dirty="0">
                <a:solidFill>
                  <a:srgbClr val="002060"/>
                </a:solidFill>
              </a:rPr>
              <a:t>Secondary Structure</a:t>
            </a:r>
            <a:r>
              <a:rPr lang="en-US" dirty="0">
                <a:solidFill>
                  <a:srgbClr val="002060"/>
                </a:solidFill>
              </a:rPr>
              <a:t>: one of two three-dimensional shapes that are the result of hydrogen bonding between members of the polypeptide backbone (not the amino acid side chains) </a:t>
            </a:r>
          </a:p>
          <a:p>
            <a:pPr algn="l"/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b="1" u="sng" dirty="0">
                <a:solidFill>
                  <a:srgbClr val="002060"/>
                </a:solidFill>
              </a:rPr>
              <a:t>Alpha helix</a:t>
            </a:r>
            <a:r>
              <a:rPr lang="en-US" dirty="0">
                <a:solidFill>
                  <a:srgbClr val="002060"/>
                </a:solidFill>
              </a:rPr>
              <a:t>: a coiled shape much like a slinky</a:t>
            </a:r>
          </a:p>
          <a:p>
            <a:pPr algn="l"/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b="1" u="sng" dirty="0">
                <a:solidFill>
                  <a:srgbClr val="002060"/>
                </a:solidFill>
              </a:rPr>
              <a:t>Beta pleated sheet:</a:t>
            </a:r>
            <a:r>
              <a:rPr lang="en-US" dirty="0">
                <a:solidFill>
                  <a:srgbClr val="002060"/>
                </a:solidFill>
              </a:rPr>
              <a:t> is like an accordion shape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249646-3AE2-8D44-AF4C-B6D1587E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412" y="38934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9697" name="Picture 2" descr="https://1.bp.blogspot.com/-TGSIEzEPiCQ/U93vaqC-KII/AAAAAAAASu4/oUkACRQ8DzI/s1600/secondary+structure.png">
            <a:extLst>
              <a:ext uri="{FF2B5EF4-FFF2-40B4-BE49-F238E27FC236}">
                <a16:creationId xmlns:a16="http://schemas.microsoft.com/office/drawing/2014/main" id="{921DEF1A-BAC8-A54A-97F0-3F0F249E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12" y="3893465"/>
            <a:ext cx="41275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23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6767-FEB4-F542-96D6-4C8CB7BF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Tertiary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A856-EE21-A44F-B4E9-4EEC0D335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1448"/>
            <a:ext cx="7772400" cy="1435994"/>
          </a:xfrm>
        </p:spPr>
        <p:txBody>
          <a:bodyPr/>
          <a:lstStyle/>
          <a:p>
            <a:r>
              <a:rPr lang="en-US" sz="2000" u="sng" dirty="0"/>
              <a:t>Tertiary Structure</a:t>
            </a:r>
            <a:r>
              <a:rPr lang="en-US" sz="2000" dirty="0"/>
              <a:t>: a complex globular shape due to interactions between the side chains (R groups), such as hydrophobic interactions, van der </a:t>
            </a:r>
            <a:r>
              <a:rPr lang="en-US" sz="2000" dirty="0" err="1"/>
              <a:t>waals</a:t>
            </a:r>
            <a:r>
              <a:rPr lang="en-US" sz="2000" dirty="0"/>
              <a:t> interactions, hydrogen bonds, and disulfide bridges. Example: enzymes.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4C48995-5F31-A046-AB47-86E3AC67E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5380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21" name="Picture 3" descr="https://4.bp.blogspot.com/-TCconGw1yDQ/U94AlWEjMNI/AAAAAAAASwM/HZZBPrXsAz8/s1600/protein+structure.png">
            <a:extLst>
              <a:ext uri="{FF2B5EF4-FFF2-40B4-BE49-F238E27FC236}">
                <a16:creationId xmlns:a16="http://schemas.microsoft.com/office/drawing/2014/main" id="{24821681-9ED6-8842-812A-5A20EF93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25" y="2763161"/>
            <a:ext cx="3149884" cy="338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DD9615-26D2-CF49-929C-E1D0A0122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153" y="2717442"/>
            <a:ext cx="256856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23" name="Picture 4" descr="https://4.bp.blogspot.com/-uwMtllImQI8/U93_Ph455EI/AAAAAAAASv8/HbUEiEWJrsM/s1600/tertiary_structure.jpg">
            <a:extLst>
              <a:ext uri="{FF2B5EF4-FFF2-40B4-BE49-F238E27FC236}">
                <a16:creationId xmlns:a16="http://schemas.microsoft.com/office/drawing/2014/main" id="{DE729630-D8F3-E847-82EA-DAAEE11C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54" y="2717443"/>
            <a:ext cx="3567449" cy="378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950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00BC-EB1E-6645-BEEE-A8F5B385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Quaternary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10034-3BA0-7148-B2EF-50B4D8D3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8354096" cy="1474631"/>
          </a:xfrm>
        </p:spPr>
        <p:txBody>
          <a:bodyPr/>
          <a:lstStyle/>
          <a:p>
            <a:r>
              <a:rPr lang="en-US" sz="2000" u="sng" dirty="0"/>
              <a:t>Quaternary Structure</a:t>
            </a:r>
            <a:r>
              <a:rPr lang="en-US" sz="2000" dirty="0"/>
              <a:t>: refers to the association of two or more polypeptide chains into one large protein. Hemoglobin is a globular protein with quaternary structure because it is composed of four chains.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F4961C9-73F5-3548-AD5E-F42210E5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798" y="2823692"/>
            <a:ext cx="198632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45" name="Picture 6" descr="https://3.bp.blogspot.com/-3kZfd4708q8/U94NAaw7i2I/AAAAAAAASw8/ZNFrjsB0BwA/s1600/quaternary+structure.gif">
            <a:extLst>
              <a:ext uri="{FF2B5EF4-FFF2-40B4-BE49-F238E27FC236}">
                <a16:creationId xmlns:a16="http://schemas.microsoft.com/office/drawing/2014/main" id="{7320BDF0-A189-4244-9839-4B77DCFB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7" y="2823693"/>
            <a:ext cx="5241701" cy="388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698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B129-D2FC-B14D-887C-DE3188B9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Enzymes (Specialized Proteins)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D933E-9EC4-BF42-9BCD-6E9223F43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25" y="1239590"/>
            <a:ext cx="5609334" cy="5618410"/>
          </a:xfrm>
        </p:spPr>
        <p:txBody>
          <a:bodyPr/>
          <a:lstStyle/>
          <a:p>
            <a:r>
              <a:rPr lang="en-US" sz="1800" dirty="0"/>
              <a:t>Enzymes act as catalysts in living cells. A </a:t>
            </a:r>
            <a:r>
              <a:rPr lang="en-US" sz="1800" dirty="0">
                <a:solidFill>
                  <a:srgbClr val="FF0000"/>
                </a:solidFill>
              </a:rPr>
              <a:t>catalyst</a:t>
            </a:r>
            <a:r>
              <a:rPr lang="en-US" sz="1800" dirty="0"/>
              <a:t> increases the rate of a chemical reaction, allowing it to proceed rapidly when it would otherwise occur very slowly. </a:t>
            </a:r>
          </a:p>
          <a:p>
            <a:r>
              <a:rPr lang="en-US" sz="1800" dirty="0"/>
              <a:t>Enzymes lower the activation energy needed for a reaction to occur. Each enzyme has an optimum range of temperature and pH at which is operates most efficiently. </a:t>
            </a:r>
          </a:p>
          <a:p>
            <a:r>
              <a:rPr lang="en-US" sz="1800" dirty="0"/>
              <a:t>Without enzymes in our cells, reactions would take too long and cells would die. </a:t>
            </a:r>
          </a:p>
          <a:p>
            <a:r>
              <a:rPr lang="en-US" sz="1800" dirty="0">
                <a:solidFill>
                  <a:srgbClr val="FF0000"/>
                </a:solidFill>
              </a:rPr>
              <a:t>Cofactors</a:t>
            </a:r>
            <a:r>
              <a:rPr lang="en-US" sz="1800" dirty="0"/>
              <a:t> are nonprotein molecules that assist enzymes. 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Coenzymes</a:t>
            </a:r>
            <a:r>
              <a:rPr lang="en-US" sz="1600" dirty="0"/>
              <a:t> are organic cofactors that usually function to donate or accept some component of a reaction, often electrons. Some vitamins are coenzymes or components of coenzymes.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Inorganic cofactors </a:t>
            </a:r>
            <a:r>
              <a:rPr lang="en-US" sz="1600" dirty="0"/>
              <a:t>are often metal ions, like Fe and Mg.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69E13-66D4-064F-AB1C-26BD964B5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759" y="2150771"/>
            <a:ext cx="3374286" cy="439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91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2310-97A6-354C-A623-47B259AA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79" y="338070"/>
            <a:ext cx="7772400" cy="762000"/>
          </a:xfrm>
        </p:spPr>
        <p:txBody>
          <a:bodyPr/>
          <a:lstStyle/>
          <a:p>
            <a:r>
              <a:rPr lang="en-US" dirty="0"/>
              <a:t>Nucleic Acids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0E39B-A715-AD4F-9CCD-EB5C4695E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DNA (deoxyribonucleic acid) and RNA (ribonucleic acid) are the two nucleic acids. Their monomers are nucleotides.</a:t>
            </a:r>
          </a:p>
          <a:p>
            <a:r>
              <a:rPr lang="en-US" sz="2000" u="sng" dirty="0"/>
              <a:t>Nucleotides</a:t>
            </a:r>
            <a:r>
              <a:rPr lang="en-US" sz="2000" dirty="0"/>
              <a:t> are made up of three parts</a:t>
            </a:r>
          </a:p>
          <a:p>
            <a:r>
              <a:rPr lang="en-US" sz="2000" dirty="0"/>
              <a:t>	-Nitrogenous base (adenine, thymine, cytosine, and guanine in DNA, adenine, uracil, cytosine, and guanine in RNA)</a:t>
            </a:r>
          </a:p>
          <a:p>
            <a:r>
              <a:rPr lang="en-US" sz="2000" dirty="0"/>
              <a:t>	-Pentose (5 carbon) sugar: deoxyribose in DNA, ribose in RNA</a:t>
            </a:r>
          </a:p>
          <a:p>
            <a:r>
              <a:rPr lang="en-US" sz="2000" dirty="0"/>
              <a:t>	-Phosphate group</a:t>
            </a:r>
          </a:p>
          <a:p>
            <a:endParaRPr lang="en-US" sz="2000" dirty="0"/>
          </a:p>
        </p:txBody>
      </p:sp>
      <p:pic>
        <p:nvPicPr>
          <p:cNvPr id="4" name="Picture 3" descr="Image result for nucleotide">
            <a:extLst>
              <a:ext uri="{FF2B5EF4-FFF2-40B4-BE49-F238E27FC236}">
                <a16:creationId xmlns:a16="http://schemas.microsoft.com/office/drawing/2014/main" id="{CD621BB7-D382-F84A-824F-CE40712EBA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1" y="4043967"/>
            <a:ext cx="4945486" cy="2681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846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765C-89FB-2E44-8AC5-46EF3555D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799"/>
            <a:ext cx="8405611" cy="1072167"/>
          </a:xfrm>
        </p:spPr>
        <p:txBody>
          <a:bodyPr/>
          <a:lstStyle/>
          <a:p>
            <a:r>
              <a:rPr lang="en-US" sz="3200" dirty="0"/>
              <a:t>Nucleic Acids (Two Types: DNA and RNA)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CF97C-1CA2-5B48-8E9F-D6BBB168A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048" y="1221882"/>
            <a:ext cx="8267162" cy="5256191"/>
          </a:xfrm>
        </p:spPr>
        <p:txBody>
          <a:bodyPr/>
          <a:lstStyle/>
          <a:p>
            <a:r>
              <a:rPr lang="en-US" sz="2000" u="sng" dirty="0"/>
              <a:t>DNA</a:t>
            </a:r>
            <a:r>
              <a:rPr lang="en-US" sz="2000" dirty="0"/>
              <a:t> is the molecule of heredity</a:t>
            </a:r>
          </a:p>
          <a:p>
            <a:r>
              <a:rPr lang="en-US" sz="2000" dirty="0"/>
              <a:t>	-Double Stranded helix</a:t>
            </a:r>
          </a:p>
          <a:p>
            <a:r>
              <a:rPr lang="en-US" sz="2000" dirty="0"/>
              <a:t>	-Nucleotides consist of adenine, thymine, cytosine, and guanine</a:t>
            </a:r>
          </a:p>
          <a:p>
            <a:r>
              <a:rPr lang="en-US" sz="2000" dirty="0"/>
              <a:t>	-Adenine always binds with thymine, cytosine always binds with guanine</a:t>
            </a:r>
          </a:p>
          <a:p>
            <a:r>
              <a:rPr lang="en-US" sz="2000" u="sng" dirty="0"/>
              <a:t>RNA</a:t>
            </a:r>
            <a:r>
              <a:rPr lang="en-US" sz="2000" dirty="0"/>
              <a:t> is </a:t>
            </a:r>
          </a:p>
          <a:p>
            <a:r>
              <a:rPr lang="en-US" sz="2000" dirty="0"/>
              <a:t>	-Single stranded.</a:t>
            </a:r>
          </a:p>
          <a:p>
            <a:r>
              <a:rPr lang="en-US" sz="2000" dirty="0"/>
              <a:t>	-Nucleotides consist of adenine, uracil, cytosine, and guanine	</a:t>
            </a:r>
          </a:p>
          <a:p>
            <a:r>
              <a:rPr lang="en-US" sz="2000" dirty="0"/>
              <a:t>	-3 forms of RNA</a:t>
            </a:r>
          </a:p>
          <a:p>
            <a:r>
              <a:rPr lang="en-US" sz="2000" dirty="0"/>
              <a:t>		-mRNA-Carries DNA code to ribosomes</a:t>
            </a:r>
          </a:p>
          <a:p>
            <a:r>
              <a:rPr lang="en-US" sz="2000" dirty="0"/>
              <a:t>		-rRNA-Assembles </a:t>
            </a:r>
            <a:r>
              <a:rPr lang="en-US" sz="2000" u="sng" dirty="0">
                <a:solidFill>
                  <a:srgbClr val="FF0000"/>
                </a:solidFill>
              </a:rPr>
              <a:t>proteins</a:t>
            </a:r>
          </a:p>
          <a:p>
            <a:r>
              <a:rPr lang="en-US" sz="2000" dirty="0"/>
              <a:t>		-</a:t>
            </a:r>
            <a:r>
              <a:rPr lang="en-US" sz="2000" dirty="0" err="1"/>
              <a:t>tRNA</a:t>
            </a:r>
            <a:r>
              <a:rPr lang="en-US" sz="2000" dirty="0"/>
              <a:t>-Transfers amino acids to ribosomes</a:t>
            </a:r>
          </a:p>
        </p:txBody>
      </p:sp>
    </p:spTree>
    <p:extLst>
      <p:ext uri="{BB962C8B-B14F-4D97-AF65-F5344CB8AC3E}">
        <p14:creationId xmlns:p14="http://schemas.microsoft.com/office/powerpoint/2010/main" val="97687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>
            <a:extLst>
              <a:ext uri="{FF2B5EF4-FFF2-40B4-BE49-F238E27FC236}">
                <a16:creationId xmlns:a16="http://schemas.microsoft.com/office/drawing/2014/main" id="{68B71D5A-A5D4-DE40-AF1E-8499FB48F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3585" r="27000" b="13585"/>
          <a:stretch>
            <a:fillRect/>
          </a:stretch>
        </p:blipFill>
        <p:spPr bwMode="auto">
          <a:xfrm>
            <a:off x="6172200" y="685800"/>
            <a:ext cx="265588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D902683E-DCD1-5640-9147-3B9460A0F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Carbon: Life’s Element</a:t>
            </a:r>
          </a:p>
        </p:txBody>
      </p:sp>
      <p:sp>
        <p:nvSpPr>
          <p:cNvPr id="38093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2F65284E-3293-464C-966B-CEE25CDC08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7700" y="1255690"/>
            <a:ext cx="7696200" cy="5334000"/>
          </a:xfrm>
        </p:spPr>
        <p:txBody>
          <a:bodyPr/>
          <a:lstStyle/>
          <a:p>
            <a:pPr eaLnBrk="1" hangingPunct="1"/>
            <a:r>
              <a:rPr lang="en-US" altLang="en-US" sz="2000" u="sng" dirty="0"/>
              <a:t>Organic molecules </a:t>
            </a:r>
            <a:r>
              <a:rPr lang="en-US" altLang="en-US" sz="2000" dirty="0"/>
              <a:t>consisting of only carbon and hydrogen.</a:t>
            </a:r>
          </a:p>
          <a:p>
            <a:r>
              <a:rPr lang="en-US" sz="1600" dirty="0"/>
              <a:t>Carbon is unparalleled in its ability to form molecules that are large, complex, and diverse. Why?</a:t>
            </a:r>
          </a:p>
          <a:p>
            <a:r>
              <a:rPr lang="en-US" sz="1600" dirty="0"/>
              <a:t>	It has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1600" dirty="0"/>
              <a:t>valence electrons</a:t>
            </a:r>
          </a:p>
          <a:p>
            <a:r>
              <a:rPr lang="en-US" sz="1600" dirty="0"/>
              <a:t>	It can form up to covalent bonds</a:t>
            </a:r>
          </a:p>
          <a:p>
            <a:r>
              <a:rPr lang="en-US" sz="1600" dirty="0"/>
              <a:t>	These can be single, double, or triple covalent bonds</a:t>
            </a:r>
          </a:p>
          <a:p>
            <a:r>
              <a:rPr lang="en-US" sz="1600" dirty="0"/>
              <a:t>	It can form large molecules</a:t>
            </a:r>
          </a:p>
          <a:p>
            <a:r>
              <a:rPr lang="en-US" sz="1600" dirty="0"/>
              <a:t>	These molecules can be chains, ring-shaped, or branched</a:t>
            </a:r>
          </a:p>
          <a:p>
            <a:pPr marL="0" indent="0">
              <a:buNone/>
            </a:pPr>
            <a:endParaRPr lang="en-US" sz="1600" dirty="0"/>
          </a:p>
          <a:p>
            <a:pPr eaLnBrk="1" hangingPunct="1"/>
            <a:r>
              <a:rPr lang="en-US" altLang="en-US" sz="1600" u="sng" dirty="0"/>
              <a:t>Monomers</a:t>
            </a:r>
            <a:r>
              <a:rPr lang="en-US" altLang="en-US" sz="1600" dirty="0"/>
              <a:t>: Repeating </a:t>
            </a:r>
            <a:r>
              <a:rPr lang="en-US" altLang="en-US" sz="2400" dirty="0">
                <a:solidFill>
                  <a:srgbClr val="FF0000"/>
                </a:solidFill>
              </a:rPr>
              <a:t>units</a:t>
            </a:r>
            <a:r>
              <a:rPr lang="en-US" altLang="en-US" sz="1600" dirty="0"/>
              <a:t> that serve as building blocks of a polymer.</a:t>
            </a:r>
          </a:p>
          <a:p>
            <a:pPr marL="0" indent="0" eaLnBrk="1" hangingPunct="1">
              <a:buNone/>
            </a:pPr>
            <a:endParaRPr lang="en-US" altLang="en-US" sz="1600" dirty="0"/>
          </a:p>
          <a:p>
            <a:pPr eaLnBrk="1" hangingPunct="1"/>
            <a:r>
              <a:rPr lang="en-US" altLang="en-US" sz="1600" u="sng" dirty="0"/>
              <a:t>Polymer</a:t>
            </a:r>
            <a:r>
              <a:rPr lang="en-US" altLang="en-US" sz="1600" dirty="0"/>
              <a:t>: A long molecule consisting of many similar of identical building blocks linked by covalent bonds. Like a train consists of a chain of train cars.</a:t>
            </a:r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0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0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0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0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0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0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0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0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0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0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1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>
            <a:extLst>
              <a:ext uri="{FF2B5EF4-FFF2-40B4-BE49-F238E27FC236}">
                <a16:creationId xmlns:a16="http://schemas.microsoft.com/office/drawing/2014/main" id="{9B44EF54-2087-6048-9166-83D85FC19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3690" y="247918"/>
            <a:ext cx="7772400" cy="762000"/>
          </a:xfrm>
        </p:spPr>
        <p:txBody>
          <a:bodyPr/>
          <a:lstStyle/>
          <a:p>
            <a:r>
              <a:rPr lang="en-US" altLang="en-US" dirty="0"/>
              <a:t>Functional groups</a:t>
            </a:r>
          </a:p>
        </p:txBody>
      </p:sp>
      <p:sp>
        <p:nvSpPr>
          <p:cNvPr id="403459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3EDD9EEE-3614-1946-A9F2-4E69D97EA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3690" y="792050"/>
            <a:ext cx="8650310" cy="5930722"/>
          </a:xfrm>
        </p:spPr>
        <p:txBody>
          <a:bodyPr/>
          <a:lstStyle/>
          <a:p>
            <a:r>
              <a:rPr lang="en-US" altLang="en-US" dirty="0"/>
              <a:t>Parts of organic molecules that are involved in chemical reactions</a:t>
            </a:r>
          </a:p>
          <a:p>
            <a:pPr lvl="1"/>
            <a:r>
              <a:rPr lang="en-US" altLang="en-US" dirty="0"/>
              <a:t>give organic molecules distinctive properties</a:t>
            </a:r>
          </a:p>
          <a:p>
            <a:pPr lvl="2">
              <a:buFont typeface="Wingdings" pitchFamily="2" charset="2"/>
              <a:buNone/>
            </a:pPr>
            <a:r>
              <a:rPr lang="en-US" altLang="en-US" sz="1200" dirty="0">
                <a:solidFill>
                  <a:schemeClr val="hlink"/>
                </a:solidFill>
                <a:latin typeface="Zapf Dingbats" pitchFamily="84" charset="2"/>
              </a:rPr>
              <a:t>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u="sng" dirty="0">
                <a:solidFill>
                  <a:srgbClr val="CC0000"/>
                </a:solidFill>
              </a:rPr>
              <a:t>hydroxyl</a:t>
            </a:r>
            <a:r>
              <a:rPr lang="en-US" altLang="en-US" dirty="0"/>
              <a:t>		</a:t>
            </a:r>
            <a:r>
              <a:rPr lang="en-US" altLang="en-US" sz="1200" dirty="0">
                <a:solidFill>
                  <a:schemeClr val="hlink"/>
                </a:solidFill>
                <a:latin typeface="Zapf Dingbats" pitchFamily="84" charset="2"/>
              </a:rPr>
              <a:t>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u="sng" dirty="0">
                <a:solidFill>
                  <a:srgbClr val="CC0000"/>
                </a:solidFill>
              </a:rPr>
              <a:t>amino</a:t>
            </a:r>
            <a:endParaRPr lang="en-US" altLang="en-US" dirty="0"/>
          </a:p>
          <a:p>
            <a:pPr lvl="2">
              <a:buFont typeface="Wingdings" pitchFamily="2" charset="2"/>
              <a:buNone/>
            </a:pPr>
            <a:r>
              <a:rPr lang="en-US" altLang="en-US" sz="1200" dirty="0">
                <a:solidFill>
                  <a:schemeClr val="hlink"/>
                </a:solidFill>
                <a:latin typeface="Zapf Dingbats" pitchFamily="84" charset="2"/>
              </a:rPr>
              <a:t>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u="sng" dirty="0">
                <a:solidFill>
                  <a:srgbClr val="CC0000"/>
                </a:solidFill>
              </a:rPr>
              <a:t>carbonyl</a:t>
            </a:r>
            <a:r>
              <a:rPr lang="en-US" altLang="en-US" dirty="0"/>
              <a:t> 		</a:t>
            </a:r>
            <a:r>
              <a:rPr lang="en-US" altLang="en-US" sz="1200" dirty="0">
                <a:solidFill>
                  <a:schemeClr val="hlink"/>
                </a:solidFill>
                <a:latin typeface="Zapf Dingbats" pitchFamily="84" charset="2"/>
              </a:rPr>
              <a:t>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u="sng" dirty="0">
                <a:solidFill>
                  <a:srgbClr val="CC0000"/>
                </a:solidFill>
              </a:rPr>
              <a:t>sulfhydryl</a:t>
            </a:r>
            <a:endParaRPr lang="en-US" altLang="en-US" dirty="0"/>
          </a:p>
          <a:p>
            <a:pPr lvl="2">
              <a:buFont typeface="Wingdings" pitchFamily="2" charset="2"/>
              <a:buNone/>
            </a:pPr>
            <a:r>
              <a:rPr lang="en-US" altLang="en-US" sz="1200" dirty="0">
                <a:solidFill>
                  <a:schemeClr val="hlink"/>
                </a:solidFill>
                <a:latin typeface="Zapf Dingbats" pitchFamily="84" charset="2"/>
              </a:rPr>
              <a:t>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u="sng" dirty="0">
                <a:solidFill>
                  <a:srgbClr val="CC0000"/>
                </a:solidFill>
              </a:rPr>
              <a:t>carboxyl</a:t>
            </a:r>
            <a:r>
              <a:rPr lang="en-US" altLang="en-US" dirty="0"/>
              <a:t>		</a:t>
            </a:r>
            <a:r>
              <a:rPr lang="en-US" altLang="en-US" sz="1200" dirty="0">
                <a:solidFill>
                  <a:schemeClr val="hlink"/>
                </a:solidFill>
                <a:latin typeface="Zapf Dingbats" pitchFamily="84" charset="2"/>
              </a:rPr>
              <a:t>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u="sng" dirty="0">
                <a:solidFill>
                  <a:srgbClr val="CC0000"/>
                </a:solidFill>
              </a:rPr>
              <a:t>phosphate</a:t>
            </a:r>
            <a:endParaRPr lang="en-US" altLang="en-US" dirty="0"/>
          </a:p>
          <a:p>
            <a:pPr>
              <a:lnSpc>
                <a:spcPct val="90000"/>
              </a:lnSpc>
              <a:buClrTx/>
            </a:pPr>
            <a:r>
              <a:rPr lang="en-US" altLang="en-US" dirty="0"/>
              <a:t>Affect reactivity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makes hydrocarbons</a:t>
            </a:r>
            <a:r>
              <a:rPr lang="en-US" altLang="en-US" dirty="0">
                <a:solidFill>
                  <a:srgbClr val="CC0000"/>
                </a:solidFill>
              </a:rPr>
              <a:t> </a:t>
            </a:r>
            <a:r>
              <a:rPr lang="en-US" altLang="en-US" u="sng" dirty="0">
                <a:solidFill>
                  <a:srgbClr val="CC0000"/>
                </a:solidFill>
              </a:rPr>
              <a:t>hydrophilic</a:t>
            </a:r>
            <a:r>
              <a:rPr lang="en-US" altLang="en-US" dirty="0"/>
              <a:t> </a:t>
            </a:r>
          </a:p>
          <a:p>
            <a:pPr lvl="1">
              <a:lnSpc>
                <a:spcPct val="90000"/>
              </a:lnSpc>
              <a:buClrTx/>
            </a:pPr>
            <a:r>
              <a:rPr lang="en-US" altLang="en-US" dirty="0"/>
              <a:t>increase solubility in water</a:t>
            </a:r>
          </a:p>
          <a:p>
            <a:pPr>
              <a:lnSpc>
                <a:spcPct val="90000"/>
              </a:lnSpc>
              <a:buClrTx/>
            </a:pPr>
            <a:r>
              <a:rPr lang="en-US" dirty="0"/>
              <a:t>It is recommended that you know the following functional groups by sight and not the particular details of each.</a:t>
            </a:r>
          </a:p>
          <a:p>
            <a:pPr lvl="2">
              <a:buFont typeface="Wingdings" pitchFamily="2" charset="2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9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3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3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3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3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3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3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3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>
            <a:extLst>
              <a:ext uri="{FF2B5EF4-FFF2-40B4-BE49-F238E27FC236}">
                <a16:creationId xmlns:a16="http://schemas.microsoft.com/office/drawing/2014/main" id="{08EF89E5-C78F-494E-950A-A74EF235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95"/>
          <a:stretch>
            <a:fillRect/>
          </a:stretch>
        </p:blipFill>
        <p:spPr bwMode="auto">
          <a:xfrm>
            <a:off x="7391400" y="419100"/>
            <a:ext cx="15367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5747" name="Rectangle 3">
            <a:extLst>
              <a:ext uri="{FF2B5EF4-FFF2-40B4-BE49-F238E27FC236}">
                <a16:creationId xmlns:a16="http://schemas.microsoft.com/office/drawing/2014/main" id="{F9F86F5F-297E-9440-ACCC-193190CB7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Amino</a:t>
            </a:r>
          </a:p>
        </p:txBody>
      </p:sp>
      <p:sp>
        <p:nvSpPr>
          <p:cNvPr id="415748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3166C7FC-3555-1F4C-A0D8-70982EA5DE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3187700"/>
          </a:xfrm>
        </p:spPr>
        <p:txBody>
          <a:bodyPr/>
          <a:lstStyle/>
          <a:p>
            <a:r>
              <a:rPr lang="en-US" altLang="en-US" dirty="0"/>
              <a:t>-NH</a:t>
            </a:r>
            <a:r>
              <a:rPr lang="en-US" altLang="en-US" baseline="-25000" dirty="0"/>
              <a:t>2</a:t>
            </a:r>
            <a:r>
              <a:rPr lang="en-US" altLang="en-US" dirty="0">
                <a:solidFill>
                  <a:srgbClr val="000000"/>
                </a:solidFill>
              </a:rPr>
              <a:t>  </a:t>
            </a:r>
          </a:p>
          <a:p>
            <a:pPr lvl="1">
              <a:buClrTx/>
            </a:pPr>
            <a:r>
              <a:rPr lang="en-US" altLang="en-US" dirty="0"/>
              <a:t>N attached to 2 H</a:t>
            </a:r>
            <a:endParaRPr lang="en-US" altLang="en-US" sz="2400" dirty="0"/>
          </a:p>
          <a:p>
            <a:pPr lvl="2">
              <a:lnSpc>
                <a:spcPct val="90000"/>
              </a:lnSpc>
            </a:pPr>
            <a:r>
              <a:rPr lang="en-US" altLang="en-US" sz="2600" dirty="0"/>
              <a:t>compounds with NH</a:t>
            </a:r>
            <a:r>
              <a:rPr lang="en-US" altLang="en-US" sz="2600" baseline="-25000" dirty="0"/>
              <a:t>2</a:t>
            </a:r>
            <a:r>
              <a:rPr lang="en-US" altLang="en-US" sz="2600" dirty="0"/>
              <a:t> = </a:t>
            </a:r>
            <a:r>
              <a:rPr lang="en-US" altLang="en-US" sz="2600" u="sng" dirty="0">
                <a:solidFill>
                  <a:srgbClr val="CC0000"/>
                </a:solidFill>
              </a:rPr>
              <a:t>amines</a:t>
            </a:r>
            <a:endParaRPr lang="en-US" altLang="en-US" u="sng" dirty="0">
              <a:solidFill>
                <a:schemeClr val="tx2"/>
              </a:solidFill>
            </a:endParaRPr>
          </a:p>
          <a:p>
            <a:pPr lvl="3">
              <a:lnSpc>
                <a:spcPct val="80000"/>
              </a:lnSpc>
            </a:pPr>
            <a:r>
              <a:rPr lang="en-US" altLang="en-US" sz="2400" dirty="0"/>
              <a:t>amino acids</a:t>
            </a:r>
            <a:endParaRPr lang="en-US" altLang="en-US" dirty="0"/>
          </a:p>
          <a:p>
            <a:pPr lvl="2">
              <a:lnSpc>
                <a:spcPct val="110000"/>
              </a:lnSpc>
            </a:pPr>
            <a:r>
              <a:rPr lang="en-US" altLang="en-US" sz="2600" dirty="0"/>
              <a:t>NH</a:t>
            </a:r>
            <a:r>
              <a:rPr lang="en-US" altLang="en-US" sz="2600" baseline="-25000" dirty="0"/>
              <a:t>2</a:t>
            </a:r>
            <a:r>
              <a:rPr lang="en-US" altLang="en-US" sz="2600" dirty="0"/>
              <a:t> acts as base</a:t>
            </a:r>
            <a:r>
              <a:rPr lang="en-US" altLang="en-US" dirty="0"/>
              <a:t> </a:t>
            </a:r>
          </a:p>
          <a:p>
            <a:pPr lvl="3">
              <a:lnSpc>
                <a:spcPct val="110000"/>
              </a:lnSpc>
            </a:pPr>
            <a:r>
              <a:rPr lang="en-US" altLang="en-US" sz="2400" dirty="0"/>
              <a:t>ammonia picks up H</a:t>
            </a:r>
            <a:r>
              <a:rPr lang="en-US" altLang="en-US" sz="2400" baseline="30000" dirty="0"/>
              <a:t>+</a:t>
            </a:r>
            <a:r>
              <a:rPr lang="en-US" altLang="en-US" sz="2400" dirty="0"/>
              <a:t> from solution</a:t>
            </a:r>
          </a:p>
        </p:txBody>
      </p:sp>
      <p:pic>
        <p:nvPicPr>
          <p:cNvPr id="415749" name="Picture 5">
            <a:extLst>
              <a:ext uri="{FF2B5EF4-FFF2-40B4-BE49-F238E27FC236}">
                <a16:creationId xmlns:a16="http://schemas.microsoft.com/office/drawing/2014/main" id="{0A617ABB-FB9B-E44B-A425-D224FBCB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618" r="2499" b="26183"/>
          <a:stretch>
            <a:fillRect/>
          </a:stretch>
        </p:blipFill>
        <p:spPr bwMode="auto">
          <a:xfrm>
            <a:off x="981075" y="4700588"/>
            <a:ext cx="7523163" cy="1779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3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>
            <a:extLst>
              <a:ext uri="{FF2B5EF4-FFF2-40B4-BE49-F238E27FC236}">
                <a16:creationId xmlns:a16="http://schemas.microsoft.com/office/drawing/2014/main" id="{A5BBF8E8-BDC7-D648-86A6-9D996FCE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2"/>
          <a:stretch>
            <a:fillRect/>
          </a:stretch>
        </p:blipFill>
        <p:spPr bwMode="auto">
          <a:xfrm>
            <a:off x="6934200" y="381000"/>
            <a:ext cx="19939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3699" name="Rectangle 3">
            <a:extLst>
              <a:ext uri="{FF2B5EF4-FFF2-40B4-BE49-F238E27FC236}">
                <a16:creationId xmlns:a16="http://schemas.microsoft.com/office/drawing/2014/main" id="{A3AFE20C-A374-F34B-A64D-684CE8967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Carboxyl </a:t>
            </a:r>
          </a:p>
        </p:txBody>
      </p:sp>
      <p:sp>
        <p:nvSpPr>
          <p:cNvPr id="413700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96F20C58-B41F-5945-A24D-716C09D12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3009900"/>
          </a:xfrm>
          <a:noFill/>
        </p:spPr>
        <p:txBody>
          <a:bodyPr/>
          <a:lstStyle/>
          <a:p>
            <a:r>
              <a:rPr lang="en-US" altLang="en-US" dirty="0"/>
              <a:t>–COOH </a:t>
            </a:r>
          </a:p>
          <a:p>
            <a:pPr lvl="1"/>
            <a:r>
              <a:rPr lang="en-US" altLang="en-US" dirty="0"/>
              <a:t>C double bonded to O &amp; single bonded to OH group</a:t>
            </a:r>
          </a:p>
          <a:p>
            <a:pPr lvl="2"/>
            <a:r>
              <a:rPr lang="en-US" altLang="en-US" sz="2600" dirty="0"/>
              <a:t>compounds with COOH = </a:t>
            </a:r>
            <a:r>
              <a:rPr lang="en-US" altLang="en-US" sz="2600" u="sng" dirty="0">
                <a:solidFill>
                  <a:srgbClr val="CC0000"/>
                </a:solidFill>
              </a:rPr>
              <a:t>acids</a:t>
            </a:r>
            <a:endParaRPr lang="en-US" altLang="en-US" sz="2600" u="sng" dirty="0">
              <a:solidFill>
                <a:schemeClr val="tx2"/>
              </a:solidFill>
            </a:endParaRPr>
          </a:p>
          <a:p>
            <a:pPr lvl="3"/>
            <a:r>
              <a:rPr lang="en-US" altLang="en-US" sz="2400" dirty="0"/>
              <a:t>fatty acids</a:t>
            </a:r>
          </a:p>
          <a:p>
            <a:pPr lvl="3"/>
            <a:r>
              <a:rPr lang="en-US" altLang="en-US" sz="2400" dirty="0"/>
              <a:t>amino acids</a:t>
            </a:r>
          </a:p>
        </p:txBody>
      </p:sp>
      <p:pic>
        <p:nvPicPr>
          <p:cNvPr id="413701" name="Picture 5">
            <a:extLst>
              <a:ext uri="{FF2B5EF4-FFF2-40B4-BE49-F238E27FC236}">
                <a16:creationId xmlns:a16="http://schemas.microsoft.com/office/drawing/2014/main" id="{3CB161BE-812C-E240-B64D-A0E5CCCF7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687" r="1666" b="20149"/>
          <a:stretch>
            <a:fillRect/>
          </a:stretch>
        </p:blipFill>
        <p:spPr bwMode="auto">
          <a:xfrm>
            <a:off x="695325" y="4691063"/>
            <a:ext cx="7956550" cy="1970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984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>
            <a:extLst>
              <a:ext uri="{FF2B5EF4-FFF2-40B4-BE49-F238E27FC236}">
                <a16:creationId xmlns:a16="http://schemas.microsoft.com/office/drawing/2014/main" id="{D8DEA458-8D87-F343-925D-3E7F53FA4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72" b="66783"/>
          <a:stretch>
            <a:fillRect/>
          </a:stretch>
        </p:blipFill>
        <p:spPr bwMode="auto">
          <a:xfrm>
            <a:off x="7162800" y="373063"/>
            <a:ext cx="1930400" cy="145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651" name="Rectangle 3">
            <a:extLst>
              <a:ext uri="{FF2B5EF4-FFF2-40B4-BE49-F238E27FC236}">
                <a16:creationId xmlns:a16="http://schemas.microsoft.com/office/drawing/2014/main" id="{E7A4BD9B-BD6B-4841-8B5D-3EA83B6DCF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Carbonyl</a:t>
            </a:r>
          </a:p>
        </p:txBody>
      </p:sp>
      <p:sp>
        <p:nvSpPr>
          <p:cNvPr id="411652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737D993C-6F87-F84D-B659-7B7920991D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2273300"/>
          </a:xfrm>
          <a:noFill/>
        </p:spPr>
        <p:txBody>
          <a:bodyPr/>
          <a:lstStyle/>
          <a:p>
            <a:r>
              <a:rPr lang="en-US" altLang="en-US" dirty="0"/>
              <a:t>C=O </a:t>
            </a:r>
          </a:p>
          <a:p>
            <a:pPr lvl="1"/>
            <a:r>
              <a:rPr lang="en-US" altLang="en-US" dirty="0"/>
              <a:t>O double bonded to C</a:t>
            </a:r>
          </a:p>
          <a:p>
            <a:pPr lvl="2">
              <a:lnSpc>
                <a:spcPct val="110000"/>
              </a:lnSpc>
            </a:pPr>
            <a:r>
              <a:rPr lang="en-US" altLang="en-US" sz="2600" dirty="0"/>
              <a:t>if C=O at end molecule = </a:t>
            </a:r>
            <a:r>
              <a:rPr lang="en-US" altLang="en-US" sz="2600" u="sng" dirty="0">
                <a:solidFill>
                  <a:srgbClr val="CC0000"/>
                </a:solidFill>
              </a:rPr>
              <a:t>aldehyde</a:t>
            </a:r>
            <a:endParaRPr lang="en-US" altLang="en-US" sz="2600" dirty="0"/>
          </a:p>
          <a:p>
            <a:pPr lvl="2">
              <a:lnSpc>
                <a:spcPct val="110000"/>
              </a:lnSpc>
            </a:pPr>
            <a:r>
              <a:rPr lang="en-US" altLang="en-US" sz="2600" dirty="0"/>
              <a:t>if C=O in middle of molecule = </a:t>
            </a:r>
            <a:r>
              <a:rPr lang="en-US" altLang="en-US" sz="2600" u="sng" dirty="0">
                <a:solidFill>
                  <a:srgbClr val="CC0000"/>
                </a:solidFill>
              </a:rPr>
              <a:t>ketone</a:t>
            </a:r>
            <a:endParaRPr lang="en-US" altLang="en-US" sz="2600" u="sng" dirty="0">
              <a:solidFill>
                <a:schemeClr val="tx2"/>
              </a:solidFill>
            </a:endParaRPr>
          </a:p>
        </p:txBody>
      </p:sp>
      <p:pic>
        <p:nvPicPr>
          <p:cNvPr id="411653" name="Picture 5">
            <a:extLst>
              <a:ext uri="{FF2B5EF4-FFF2-40B4-BE49-F238E27FC236}">
                <a16:creationId xmlns:a16="http://schemas.microsoft.com/office/drawing/2014/main" id="{21ECCB8A-ABFB-FB49-852C-CB94EF523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156" r="1666"/>
          <a:stretch>
            <a:fillRect/>
          </a:stretch>
        </p:blipFill>
        <p:spPr bwMode="auto">
          <a:xfrm>
            <a:off x="1706563" y="4027488"/>
            <a:ext cx="6130925" cy="2398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81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>
            <a:extLst>
              <a:ext uri="{FF2B5EF4-FFF2-40B4-BE49-F238E27FC236}">
                <a16:creationId xmlns:a16="http://schemas.microsoft.com/office/drawing/2014/main" id="{D2A0CE11-E984-EF4D-8F32-5BBB535772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Hydroxyl</a:t>
            </a:r>
          </a:p>
        </p:txBody>
      </p:sp>
      <p:sp>
        <p:nvSpPr>
          <p:cNvPr id="40960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CE9383AB-11CF-2843-B943-914E2C6A1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2514600"/>
          </a:xfrm>
        </p:spPr>
        <p:txBody>
          <a:bodyPr/>
          <a:lstStyle/>
          <a:p>
            <a:pPr>
              <a:buClrTx/>
            </a:pPr>
            <a:r>
              <a:rPr lang="en-US" altLang="en-US" dirty="0"/>
              <a:t>–OH</a:t>
            </a:r>
          </a:p>
          <a:p>
            <a:pPr lvl="1">
              <a:buClrTx/>
            </a:pPr>
            <a:r>
              <a:rPr lang="en-US" altLang="en-US" dirty="0"/>
              <a:t>organic compounds with OH = </a:t>
            </a:r>
            <a:r>
              <a:rPr lang="en-US" altLang="en-US" u="sng" dirty="0">
                <a:solidFill>
                  <a:srgbClr val="CC0000"/>
                </a:solidFill>
              </a:rPr>
              <a:t>alcohols</a:t>
            </a:r>
            <a:r>
              <a:rPr lang="en-US" altLang="en-US" dirty="0"/>
              <a:t> </a:t>
            </a:r>
          </a:p>
          <a:p>
            <a:pPr lvl="1">
              <a:buClrTx/>
            </a:pPr>
            <a:r>
              <a:rPr lang="en-US" altLang="en-US" dirty="0"/>
              <a:t>names typically end in </a:t>
            </a:r>
            <a:r>
              <a:rPr lang="en-US" altLang="en-US" i="1" dirty="0">
                <a:solidFill>
                  <a:schemeClr val="tx2"/>
                </a:solidFill>
              </a:rPr>
              <a:t>-</a:t>
            </a:r>
            <a:r>
              <a:rPr lang="en-US" altLang="en-US" i="1" dirty="0" err="1">
                <a:solidFill>
                  <a:schemeClr val="tx2"/>
                </a:solidFill>
              </a:rPr>
              <a:t>ol</a:t>
            </a:r>
            <a:endParaRPr lang="en-US" altLang="en-US" dirty="0"/>
          </a:p>
          <a:p>
            <a:pPr lvl="2"/>
            <a:r>
              <a:rPr lang="en-US" altLang="en-US" dirty="0"/>
              <a:t>ethanol</a:t>
            </a:r>
          </a:p>
        </p:txBody>
      </p:sp>
      <p:pic>
        <p:nvPicPr>
          <p:cNvPr id="409604" name="Picture 4">
            <a:extLst>
              <a:ext uri="{FF2B5EF4-FFF2-40B4-BE49-F238E27FC236}">
                <a16:creationId xmlns:a16="http://schemas.microsoft.com/office/drawing/2014/main" id="{6AE47340-D1FE-1A4C-8317-84C98D7E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6546" r="1666"/>
          <a:stretch>
            <a:fillRect/>
          </a:stretch>
        </p:blipFill>
        <p:spPr bwMode="auto">
          <a:xfrm>
            <a:off x="669925" y="4022725"/>
            <a:ext cx="7956550" cy="1957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05" name="Picture 5">
            <a:extLst>
              <a:ext uri="{FF2B5EF4-FFF2-40B4-BE49-F238E27FC236}">
                <a16:creationId xmlns:a16="http://schemas.microsoft.com/office/drawing/2014/main" id="{002C424A-FB20-FB4E-AE0D-ADCE48B4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4" b="47368"/>
          <a:stretch>
            <a:fillRect/>
          </a:stretch>
        </p:blipFill>
        <p:spPr bwMode="auto">
          <a:xfrm>
            <a:off x="7162800" y="431800"/>
            <a:ext cx="1422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76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>
            <a:extLst>
              <a:ext uri="{FF2B5EF4-FFF2-40B4-BE49-F238E27FC236}">
                <a16:creationId xmlns:a16="http://schemas.microsoft.com/office/drawing/2014/main" id="{6261F12A-294F-D346-9E3D-94A00D4A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r="65897"/>
          <a:stretch>
            <a:fillRect/>
          </a:stretch>
        </p:blipFill>
        <p:spPr bwMode="auto">
          <a:xfrm>
            <a:off x="6819900" y="395288"/>
            <a:ext cx="2247900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43" name="Rectangle 3">
            <a:extLst>
              <a:ext uri="{FF2B5EF4-FFF2-40B4-BE49-F238E27FC236}">
                <a16:creationId xmlns:a16="http://schemas.microsoft.com/office/drawing/2014/main" id="{3F1725AA-2E66-D54D-8813-16F1E1365C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Phosphate </a:t>
            </a:r>
          </a:p>
        </p:txBody>
      </p:sp>
      <p:sp>
        <p:nvSpPr>
          <p:cNvPr id="419844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26E6F8C6-E97F-0344-BBDF-1A2532A9B8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9300" y="1371600"/>
            <a:ext cx="8394700" cy="3543300"/>
          </a:xfrm>
          <a:noFill/>
        </p:spPr>
        <p:txBody>
          <a:bodyPr/>
          <a:lstStyle/>
          <a:p>
            <a:r>
              <a:rPr lang="en-US" altLang="en-US" dirty="0"/>
              <a:t>–PO</a:t>
            </a:r>
            <a:r>
              <a:rPr lang="en-US" altLang="en-US" baseline="-25000" dirty="0"/>
              <a:t>4</a:t>
            </a:r>
            <a:endParaRPr lang="en-US" altLang="en-US" sz="2600" dirty="0"/>
          </a:p>
          <a:p>
            <a:pPr lvl="1">
              <a:lnSpc>
                <a:spcPct val="110000"/>
              </a:lnSpc>
            </a:pPr>
            <a:r>
              <a:rPr lang="en-US" altLang="en-US" dirty="0"/>
              <a:t>P bound to 4 O</a:t>
            </a:r>
            <a:r>
              <a:rPr lang="en-US" altLang="en-US" sz="2400" dirty="0"/>
              <a:t> </a:t>
            </a:r>
          </a:p>
          <a:p>
            <a:pPr lvl="2">
              <a:lnSpc>
                <a:spcPct val="110000"/>
              </a:lnSpc>
            </a:pPr>
            <a:r>
              <a:rPr lang="en-US" altLang="en-US" sz="2600" dirty="0"/>
              <a:t>connects to C through an O</a:t>
            </a:r>
          </a:p>
          <a:p>
            <a:pPr lvl="2">
              <a:lnSpc>
                <a:spcPct val="110000"/>
              </a:lnSpc>
            </a:pPr>
            <a:r>
              <a:rPr lang="en-US" altLang="en-US" sz="2600" dirty="0"/>
              <a:t>lots of O = lots of negative charge</a:t>
            </a:r>
          </a:p>
          <a:p>
            <a:pPr lvl="3">
              <a:lnSpc>
                <a:spcPct val="110000"/>
              </a:lnSpc>
            </a:pPr>
            <a:r>
              <a:rPr lang="en-US" altLang="en-US" sz="2200" dirty="0"/>
              <a:t>highly reactive</a:t>
            </a:r>
          </a:p>
          <a:p>
            <a:pPr lvl="2">
              <a:lnSpc>
                <a:spcPct val="110000"/>
              </a:lnSpc>
            </a:pPr>
            <a:r>
              <a:rPr lang="en-US" altLang="en-US" sz="2600" dirty="0"/>
              <a:t>transfers energy between organic molecules </a:t>
            </a:r>
          </a:p>
          <a:p>
            <a:pPr lvl="3">
              <a:lnSpc>
                <a:spcPct val="110000"/>
              </a:lnSpc>
            </a:pPr>
            <a:r>
              <a:rPr lang="en-US" altLang="en-US" sz="2200" dirty="0"/>
              <a:t>ATP, GTP, etc.</a:t>
            </a:r>
          </a:p>
        </p:txBody>
      </p:sp>
      <p:pic>
        <p:nvPicPr>
          <p:cNvPr id="419845" name="Picture 5">
            <a:extLst>
              <a:ext uri="{FF2B5EF4-FFF2-40B4-BE49-F238E27FC236}">
                <a16:creationId xmlns:a16="http://schemas.microsoft.com/office/drawing/2014/main" id="{58CD3FD7-E404-8D43-BFA7-548D01BB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618" r="1666"/>
          <a:stretch>
            <a:fillRect/>
          </a:stretch>
        </p:blipFill>
        <p:spPr bwMode="auto">
          <a:xfrm>
            <a:off x="1139825" y="5014913"/>
            <a:ext cx="7143750" cy="163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167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>
            <a:extLst>
              <a:ext uri="{FF2B5EF4-FFF2-40B4-BE49-F238E27FC236}">
                <a16:creationId xmlns:a16="http://schemas.microsoft.com/office/drawing/2014/main" id="{D48B2601-999C-0F4E-A2CC-ACF10891E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Sulfhydryl </a:t>
            </a:r>
          </a:p>
        </p:txBody>
      </p:sp>
      <p:sp>
        <p:nvSpPr>
          <p:cNvPr id="41779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7695181-FE24-CF4B-A347-92FC5943B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7400" y="1371600"/>
            <a:ext cx="8356600" cy="2413000"/>
          </a:xfrm>
        </p:spPr>
        <p:txBody>
          <a:bodyPr/>
          <a:lstStyle/>
          <a:p>
            <a:r>
              <a:rPr lang="en-US" altLang="en-US" dirty="0"/>
              <a:t>–SH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</a:p>
          <a:p>
            <a:pPr lvl="1">
              <a:buClrTx/>
            </a:pPr>
            <a:r>
              <a:rPr lang="en-US" altLang="en-US" dirty="0"/>
              <a:t>S bonded to H</a:t>
            </a:r>
          </a:p>
          <a:p>
            <a:pPr lvl="2"/>
            <a:r>
              <a:rPr lang="en-US" altLang="en-US" sz="2600" dirty="0"/>
              <a:t>compounds with SH = </a:t>
            </a:r>
            <a:r>
              <a:rPr lang="en-US" altLang="en-US" sz="2600" u="sng" dirty="0">
                <a:solidFill>
                  <a:srgbClr val="CC0000"/>
                </a:solidFill>
              </a:rPr>
              <a:t>thiols</a:t>
            </a:r>
            <a:endParaRPr lang="en-US" altLang="en-US" sz="2600" dirty="0"/>
          </a:p>
          <a:p>
            <a:pPr lvl="2"/>
            <a:r>
              <a:rPr lang="en-US" altLang="en-US" sz="2600" dirty="0"/>
              <a:t>SH groups stabilize the structure of proteins</a:t>
            </a:r>
            <a:endParaRPr lang="en-US" altLang="en-US" dirty="0"/>
          </a:p>
        </p:txBody>
      </p:sp>
      <p:pic>
        <p:nvPicPr>
          <p:cNvPr id="417796" name="Picture 4">
            <a:extLst>
              <a:ext uri="{FF2B5EF4-FFF2-40B4-BE49-F238E27FC236}">
                <a16:creationId xmlns:a16="http://schemas.microsoft.com/office/drawing/2014/main" id="{0E044163-756C-F348-89FD-2089771B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654" r="2499"/>
          <a:stretch>
            <a:fillRect/>
          </a:stretch>
        </p:blipFill>
        <p:spPr bwMode="auto">
          <a:xfrm>
            <a:off x="1058863" y="4256088"/>
            <a:ext cx="7594600" cy="1738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7" name="Picture 5">
            <a:extLst>
              <a:ext uri="{FF2B5EF4-FFF2-40B4-BE49-F238E27FC236}">
                <a16:creationId xmlns:a16="http://schemas.microsoft.com/office/drawing/2014/main" id="{C5FD0BDD-CC38-1E4C-9FD7-06F1A5CF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12"/>
          <a:stretch>
            <a:fillRect/>
          </a:stretch>
        </p:blipFill>
        <p:spPr bwMode="auto">
          <a:xfrm>
            <a:off x="7543800" y="457200"/>
            <a:ext cx="11557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A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895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>
            <a:extLst>
              <a:ext uri="{FF2B5EF4-FFF2-40B4-BE49-F238E27FC236}">
                <a16:creationId xmlns:a16="http://schemas.microsoft.com/office/drawing/2014/main" id="{2B439979-0A61-1E4F-AA9F-792AF7418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Isomers</a:t>
            </a:r>
          </a:p>
        </p:txBody>
      </p:sp>
      <p:sp>
        <p:nvSpPr>
          <p:cNvPr id="38707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1EEDA2CE-C2A9-3649-AD5A-14753BCAD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3106738"/>
          </a:xfrm>
        </p:spPr>
        <p:txBody>
          <a:bodyPr/>
          <a:lstStyle/>
          <a:p>
            <a:pPr eaLnBrk="1" hangingPunct="1"/>
            <a:r>
              <a:rPr lang="en-US" altLang="en-US" dirty="0"/>
              <a:t>Molecules with same molecular </a:t>
            </a:r>
            <a:r>
              <a:rPr lang="en-US" altLang="en-US" sz="4000" u="sng" dirty="0">
                <a:solidFill>
                  <a:srgbClr val="FF0000"/>
                </a:solidFill>
              </a:rPr>
              <a:t>formula</a:t>
            </a:r>
            <a:r>
              <a:rPr lang="en-US" altLang="en-US" dirty="0"/>
              <a:t> but different structures (shapes)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different chemical properties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different biological functions</a:t>
            </a:r>
          </a:p>
        </p:txBody>
      </p:sp>
      <p:graphicFrame>
        <p:nvGraphicFramePr>
          <p:cNvPr id="27650" name="Object 2">
            <a:extLst>
              <a:ext uri="{FF2B5EF4-FFF2-40B4-BE49-F238E27FC236}">
                <a16:creationId xmlns:a16="http://schemas.microsoft.com/office/drawing/2014/main" id="{24416AEE-39B9-1E4C-ACDD-BA60B5990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71993"/>
              </p:ext>
            </p:extLst>
          </p:nvPr>
        </p:nvGraphicFramePr>
        <p:xfrm>
          <a:off x="948531" y="4114800"/>
          <a:ext cx="2895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3" name="Document" r:id="rId7" imgW="8343900" imgH="3314700" progId="Word.Document.8">
                  <p:embed/>
                </p:oleObj>
              </mc:Choice>
              <mc:Fallback>
                <p:oleObj name="Document" r:id="rId7" imgW="8343900" imgH="33147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531" y="4114800"/>
                        <a:ext cx="28956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1" name="Object 3">
            <a:extLst>
              <a:ext uri="{FF2B5EF4-FFF2-40B4-BE49-F238E27FC236}">
                <a16:creationId xmlns:a16="http://schemas.microsoft.com/office/drawing/2014/main" id="{C2C32EEA-DAAE-5041-8324-6E954B9B28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4953000"/>
          <a:ext cx="2286000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4" name="Document" r:id="rId9" imgW="6959600" imgH="4127500" progId="Word.Document.8">
                  <p:embed/>
                </p:oleObj>
              </mc:Choice>
              <mc:Fallback>
                <p:oleObj name="Document" r:id="rId9" imgW="6959600" imgH="4127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953000"/>
                        <a:ext cx="2286000" cy="112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>
            <a:extLst>
              <a:ext uri="{FF2B5EF4-FFF2-40B4-BE49-F238E27FC236}">
                <a16:creationId xmlns:a16="http://schemas.microsoft.com/office/drawing/2014/main" id="{FFB6E24F-8576-3E48-9390-E449F76DBA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482548"/>
              </p:ext>
            </p:extLst>
          </p:nvPr>
        </p:nvGraphicFramePr>
        <p:xfrm>
          <a:off x="7010400" y="3352800"/>
          <a:ext cx="1600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5" name="Document" r:id="rId11" imgW="4876800" imgH="4953000" progId="Word.Document.8">
                  <p:embed/>
                </p:oleObj>
              </mc:Choice>
              <mc:Fallback>
                <p:oleObj name="Document" r:id="rId11" imgW="4876800" imgH="49530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3352800"/>
                        <a:ext cx="16002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7079" name="Rectangle 7">
            <a:extLst>
              <a:ext uri="{FF2B5EF4-FFF2-40B4-BE49-F238E27FC236}">
                <a16:creationId xmlns:a16="http://schemas.microsoft.com/office/drawing/2014/main" id="{2600CDE2-6090-674C-AAF8-6A4526EFB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118" y="5177017"/>
            <a:ext cx="1744663" cy="488950"/>
          </a:xfrm>
          <a:prstGeom prst="rect">
            <a:avLst/>
          </a:prstGeom>
          <a:solidFill>
            <a:srgbClr val="FFEA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600" b="1" dirty="0">
                <a:solidFill>
                  <a:srgbClr val="000000"/>
                </a:solidFill>
              </a:rPr>
              <a:t>6 carbons</a:t>
            </a:r>
          </a:p>
        </p:txBody>
      </p:sp>
      <p:sp>
        <p:nvSpPr>
          <p:cNvPr id="387080" name="Rectangle 8">
            <a:extLst>
              <a:ext uri="{FF2B5EF4-FFF2-40B4-BE49-F238E27FC236}">
                <a16:creationId xmlns:a16="http://schemas.microsoft.com/office/drawing/2014/main" id="{BB67B998-753B-4446-88CD-0F2A2519A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172200"/>
            <a:ext cx="1744663" cy="488950"/>
          </a:xfrm>
          <a:prstGeom prst="rect">
            <a:avLst/>
          </a:prstGeom>
          <a:solidFill>
            <a:srgbClr val="FFEA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600" b="1">
                <a:solidFill>
                  <a:srgbClr val="000000"/>
                </a:solidFill>
              </a:rPr>
              <a:t>6 carbons</a:t>
            </a:r>
          </a:p>
        </p:txBody>
      </p:sp>
      <p:sp>
        <p:nvSpPr>
          <p:cNvPr id="387081" name="Rectangle 9">
            <a:extLst>
              <a:ext uri="{FF2B5EF4-FFF2-40B4-BE49-F238E27FC236}">
                <a16:creationId xmlns:a16="http://schemas.microsoft.com/office/drawing/2014/main" id="{26E43E0F-1893-0447-BF81-53C823AC1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463" y="5271294"/>
            <a:ext cx="1744663" cy="488950"/>
          </a:xfrm>
          <a:prstGeom prst="rect">
            <a:avLst/>
          </a:prstGeom>
          <a:solidFill>
            <a:srgbClr val="FFEA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600" b="1" dirty="0">
                <a:solidFill>
                  <a:srgbClr val="000000"/>
                </a:solidFill>
              </a:rPr>
              <a:t>6 carbons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7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7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bro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7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 build="p" autoUpdateAnimBg="0"/>
      <p:bldP spid="387079" grpId="0" animBg="1"/>
      <p:bldP spid="387080" grpId="0" animBg="1"/>
      <p:bldP spid="3870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072AE901-54BB-BC4E-9B21-1243560ED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08175"/>
            <a:ext cx="2819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E763BA6E-16D6-1842-9DCE-153D8FAC8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Form affects function</a:t>
            </a:r>
          </a:p>
        </p:txBody>
      </p:sp>
      <p:sp>
        <p:nvSpPr>
          <p:cNvPr id="395268" name="Rectangle 4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0E61431D-BF3B-3147-9869-DFBB625EC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7772400" cy="4953000"/>
          </a:xfrm>
        </p:spPr>
        <p:txBody>
          <a:bodyPr/>
          <a:lstStyle/>
          <a:p>
            <a:pPr eaLnBrk="1" hangingPunct="1"/>
            <a:r>
              <a:rPr lang="en-US" altLang="en-US"/>
              <a:t>Structural differences create important functional significance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amino acid </a:t>
            </a:r>
            <a:r>
              <a:rPr lang="en-US" altLang="en-US" u="sng">
                <a:ea typeface="ＭＳ Ｐゴシック" panose="020B0600070205080204" pitchFamily="34" charset="-128"/>
              </a:rPr>
              <a:t>alanine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L-alanine used in proteins</a:t>
            </a: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but not D-alanine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medicines</a:t>
            </a: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L-version active</a:t>
            </a: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but not D-version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sometimes with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tragic results…</a:t>
            </a:r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7BD7090C-CC93-7944-9BD2-95312936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8013"/>
            <a:ext cx="320040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70" name="Rectangle 6">
            <a:extLst>
              <a:ext uri="{FF2B5EF4-FFF2-40B4-BE49-F238E27FC236}">
                <a16:creationId xmlns:a16="http://schemas.microsoft.com/office/drawing/2014/main" id="{1EE9F12B-75FD-E842-8265-4AF4C3CB9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25" y="6096000"/>
            <a:ext cx="2441575" cy="488950"/>
          </a:xfrm>
          <a:prstGeom prst="rect">
            <a:avLst/>
          </a:prstGeom>
          <a:solidFill>
            <a:srgbClr val="FFEA18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0F116A"/>
                </a:solidFill>
                <a:latin typeface="Arial" charset="0"/>
                <a:ea typeface="+mn-ea"/>
              </a:rPr>
              <a:t>stereoisomers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5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5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5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5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5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5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5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5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5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5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5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5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5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5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5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5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8" grpId="0" build="p" autoUpdateAnimBg="0"/>
      <p:bldP spid="395270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22A9AA4-6F84-D940-8636-8C7B08224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Form affects function</a:t>
            </a:r>
          </a:p>
        </p:txBody>
      </p:sp>
      <p:sp>
        <p:nvSpPr>
          <p:cNvPr id="39731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855B8BB1-3113-A041-B008-8860FD407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458200" cy="2438400"/>
          </a:xfrm>
        </p:spPr>
        <p:txBody>
          <a:bodyPr/>
          <a:lstStyle/>
          <a:p>
            <a:pPr eaLnBrk="1" hangingPunct="1">
              <a:buClrTx/>
            </a:pPr>
            <a:r>
              <a:rPr lang="en-US" altLang="en-US"/>
              <a:t>Thalidomide </a:t>
            </a:r>
          </a:p>
          <a:p>
            <a:pPr lvl="1" eaLnBrk="1" hangingPunct="1">
              <a:buClrTx/>
            </a:pPr>
            <a:r>
              <a:rPr lang="en-US" altLang="en-US">
                <a:ea typeface="ＭＳ Ｐゴシック" panose="020B0600070205080204" pitchFamily="34" charset="-128"/>
              </a:rPr>
              <a:t>prescribed to pregnant women in 50s &amp; 60s </a:t>
            </a:r>
          </a:p>
          <a:p>
            <a:pPr lvl="1" eaLnBrk="1" hangingPunct="1">
              <a:buClrTx/>
            </a:pPr>
            <a:r>
              <a:rPr lang="en-US" altLang="en-US">
                <a:ea typeface="ＭＳ Ｐゴシック" panose="020B0600070205080204" pitchFamily="34" charset="-128"/>
              </a:rPr>
              <a:t>reduced morning sickness, but…</a:t>
            </a:r>
          </a:p>
          <a:p>
            <a:pPr lvl="1" eaLnBrk="1" hangingPunct="1">
              <a:buClrTx/>
            </a:pPr>
            <a:r>
              <a:rPr lang="en-US" altLang="en-US">
                <a:ea typeface="ＭＳ Ｐゴシック" panose="020B0600070205080204" pitchFamily="34" charset="-128"/>
              </a:rPr>
              <a:t>stereoisomer caused severe birth defects</a:t>
            </a:r>
          </a:p>
        </p:txBody>
      </p:sp>
      <p:pic>
        <p:nvPicPr>
          <p:cNvPr id="397316" name="Picture 4">
            <a:extLst>
              <a:ext uri="{FF2B5EF4-FFF2-40B4-BE49-F238E27FC236}">
                <a16:creationId xmlns:a16="http://schemas.microsoft.com/office/drawing/2014/main" id="{7D31611F-1C32-DC43-BCEE-DBFACCE2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4932" r="4932"/>
          <a:stretch>
            <a:fillRect/>
          </a:stretch>
        </p:blipFill>
        <p:spPr bwMode="auto">
          <a:xfrm>
            <a:off x="6530975" y="3941763"/>
            <a:ext cx="2460625" cy="2711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97317" name="Picture 5">
            <a:extLst>
              <a:ext uri="{FF2B5EF4-FFF2-40B4-BE49-F238E27FC236}">
                <a16:creationId xmlns:a16="http://schemas.microsoft.com/office/drawing/2014/main" id="{00AC5A57-BEF0-0B45-B380-25C278F44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24300"/>
            <a:ext cx="3962400" cy="2728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318" name="Picture 6">
            <a:extLst>
              <a:ext uri="{FF2B5EF4-FFF2-40B4-BE49-F238E27FC236}">
                <a16:creationId xmlns:a16="http://schemas.microsoft.com/office/drawing/2014/main" id="{F3B65837-8F5A-A14D-85D4-4CD115CCA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7579" t="3000" r="7579" b="3000"/>
          <a:stretch>
            <a:fillRect/>
          </a:stretch>
        </p:blipFill>
        <p:spPr bwMode="auto">
          <a:xfrm>
            <a:off x="4298950" y="3789363"/>
            <a:ext cx="2047875" cy="2863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7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7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7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2429-0CFB-054C-9354-EC6729E0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Bonds and Chemical Formula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B89ACE-F4C8-7E4F-8432-ECD694F86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917" y="1320139"/>
            <a:ext cx="3048000" cy="229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A55D1-C54D-FC4B-A775-5D1B84BC5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27" y="1357325"/>
            <a:ext cx="31369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101BBE-5980-0D4E-AC72-C723D9B6D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188" y="4997793"/>
            <a:ext cx="3053780" cy="660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C79949-1320-0343-94E5-0B6DAD5D6B13}"/>
              </a:ext>
            </a:extLst>
          </p:cNvPr>
          <p:cNvSpPr txBox="1"/>
          <p:nvPr/>
        </p:nvSpPr>
        <p:spPr>
          <a:xfrm>
            <a:off x="386779" y="3837679"/>
            <a:ext cx="3204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sz="1200" dirty="0"/>
              <a:t>2</a:t>
            </a:r>
            <a:r>
              <a:rPr lang="en-US" dirty="0"/>
              <a:t>H</a:t>
            </a:r>
            <a:r>
              <a:rPr lang="en-US" sz="1200" dirty="0"/>
              <a:t>6</a:t>
            </a:r>
          </a:p>
          <a:p>
            <a:r>
              <a:rPr lang="en-US" dirty="0"/>
              <a:t>Single Bonds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FC4BC-CDBB-6546-8EAD-0DBD10E5C468}"/>
              </a:ext>
            </a:extLst>
          </p:cNvPr>
          <p:cNvSpPr txBox="1"/>
          <p:nvPr/>
        </p:nvSpPr>
        <p:spPr>
          <a:xfrm>
            <a:off x="4286707" y="3989192"/>
            <a:ext cx="409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sz="1400" dirty="0"/>
              <a:t>2</a:t>
            </a:r>
            <a:r>
              <a:rPr lang="en-US" dirty="0"/>
              <a:t> H</a:t>
            </a:r>
            <a:r>
              <a:rPr lang="en-US" sz="1400" dirty="0"/>
              <a:t>4</a:t>
            </a:r>
          </a:p>
          <a:p>
            <a:r>
              <a:rPr lang="en-US" dirty="0"/>
              <a:t>Double covalent bonds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89EA9-0FC4-8D4B-8E23-C2D915A4C4F6}"/>
              </a:ext>
            </a:extLst>
          </p:cNvPr>
          <p:cNvSpPr txBox="1"/>
          <p:nvPr/>
        </p:nvSpPr>
        <p:spPr>
          <a:xfrm>
            <a:off x="5496265" y="5658520"/>
            <a:ext cx="369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sz="1400" dirty="0"/>
              <a:t>2 </a:t>
            </a:r>
            <a:r>
              <a:rPr lang="en-US" dirty="0"/>
              <a:t>H</a:t>
            </a:r>
            <a:r>
              <a:rPr lang="en-US" sz="1400" dirty="0"/>
              <a:t>2</a:t>
            </a:r>
            <a:endParaRPr lang="en-US" dirty="0"/>
          </a:p>
          <a:p>
            <a:r>
              <a:rPr lang="en-US" dirty="0"/>
              <a:t>Triple Covalent bonds</a:t>
            </a:r>
          </a:p>
        </p:txBody>
      </p:sp>
    </p:spTree>
    <p:extLst>
      <p:ext uri="{BB962C8B-B14F-4D97-AF65-F5344CB8AC3E}">
        <p14:creationId xmlns:p14="http://schemas.microsoft.com/office/powerpoint/2010/main" val="398521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>
            <a:extLst>
              <a:ext uri="{FF2B5EF4-FFF2-40B4-BE49-F238E27FC236}">
                <a16:creationId xmlns:a16="http://schemas.microsoft.com/office/drawing/2014/main" id="{35A0CC5D-36F2-2B48-B007-CA4A71BF4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844800"/>
            <a:ext cx="2451100" cy="3670300"/>
          </a:xfrm>
          <a:prstGeom prst="rect">
            <a:avLst/>
          </a:prstGeom>
          <a:solidFill>
            <a:srgbClr val="FFEA1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57B3809-B624-8D4F-B612-D1D272EFA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Macromolecules</a:t>
            </a:r>
          </a:p>
        </p:txBody>
      </p:sp>
      <p:sp>
        <p:nvSpPr>
          <p:cNvPr id="44851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6D7E056F-862A-CD4F-A60C-3AC2134B5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75008"/>
            <a:ext cx="8153400" cy="5049592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Smaller organic molecules join together to form larger molecules</a:t>
            </a:r>
          </a:p>
          <a:p>
            <a:pPr lvl="1" eaLnBrk="1" hangingPunct="1"/>
            <a:r>
              <a:rPr lang="en-US" altLang="en-US" sz="2000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Macromolecules: </a:t>
            </a:r>
            <a:r>
              <a:rPr lang="en-US" altLang="en-US" sz="2000" u="sng" dirty="0">
                <a:solidFill>
                  <a:schemeClr val="tx1">
                    <a:lumMod val="50000"/>
                  </a:schemeClr>
                </a:solidFill>
                <a:ea typeface="ＭＳ Ｐゴシック" panose="020B0600070205080204" pitchFamily="34" charset="-128"/>
              </a:rPr>
              <a:t>Large molecules which are important in the complexity of life.</a:t>
            </a:r>
            <a:endParaRPr lang="en-US" altLang="en-US" sz="2000" dirty="0">
              <a:solidFill>
                <a:schemeClr val="tx1">
                  <a:lumMod val="50000"/>
                </a:schemeClr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dirty="0"/>
              <a:t>4 major classes of </a:t>
            </a:r>
            <a:br>
              <a:rPr lang="en-US" altLang="en-US" sz="2000" dirty="0"/>
            </a:br>
            <a:r>
              <a:rPr lang="en-US" altLang="en-US" sz="2000" dirty="0"/>
              <a:t>macromolecules:</a:t>
            </a:r>
          </a:p>
          <a:p>
            <a:pPr lvl="1" eaLnBrk="1" hangingPunct="1"/>
            <a:r>
              <a:rPr lang="en-US" altLang="en-US" sz="2000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carbohydrates</a:t>
            </a:r>
            <a:endParaRPr lang="en-US" altLang="en-US" sz="20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000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lipids</a:t>
            </a:r>
            <a:endParaRPr lang="en-US" altLang="en-US" sz="20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000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proteins</a:t>
            </a:r>
            <a:endParaRPr lang="en-US" altLang="en-US" sz="20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000" u="sng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nucleic acids</a:t>
            </a:r>
            <a:endParaRPr lang="en-US" altLang="en-US" sz="20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48516" name="Picture 4">
            <a:extLst>
              <a:ext uri="{FF2B5EF4-FFF2-40B4-BE49-F238E27FC236}">
                <a16:creationId xmlns:a16="http://schemas.microsoft.com/office/drawing/2014/main" id="{0F4B9FD4-36AE-EE42-942B-7DA02F42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00" y="2679700"/>
            <a:ext cx="2413000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8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8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8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CC27-32AF-1241-87DC-2AE2DFDD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Monosaccharides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14C84-78B7-CC42-9D51-F76D0D4ED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599"/>
            <a:ext cx="8066227" cy="5080407"/>
          </a:xfrm>
        </p:spPr>
        <p:txBody>
          <a:bodyPr/>
          <a:lstStyle/>
          <a:p>
            <a:r>
              <a:rPr lang="en-US" sz="2800" dirty="0"/>
              <a:t>The least complicated carbohydrates.</a:t>
            </a:r>
          </a:p>
          <a:p>
            <a:r>
              <a:rPr lang="en-US" sz="2800" dirty="0"/>
              <a:t>The chemical formula for all monosaccharides is: C</a:t>
            </a:r>
            <a:r>
              <a:rPr lang="en-US" sz="2800" baseline="-25000" dirty="0"/>
              <a:t>x</a:t>
            </a:r>
            <a:r>
              <a:rPr lang="en-US" sz="2800" dirty="0"/>
              <a:t>H</a:t>
            </a:r>
            <a:r>
              <a:rPr lang="en-US" sz="2800" baseline="-25000" dirty="0"/>
              <a:t>2x</a:t>
            </a:r>
            <a:r>
              <a:rPr lang="en-US" sz="2800" dirty="0"/>
              <a:t>O</a:t>
            </a:r>
            <a:r>
              <a:rPr lang="en-US" sz="2800" baseline="-25000" dirty="0"/>
              <a:t>x</a:t>
            </a:r>
          </a:p>
          <a:p>
            <a:r>
              <a:rPr lang="en-US" sz="2800" dirty="0"/>
              <a:t>The three most common are glucose, galactose, fructose. Each has the same chemical formula (C</a:t>
            </a:r>
            <a:r>
              <a:rPr lang="en-US" sz="2800" baseline="-25000" dirty="0"/>
              <a:t>6</a:t>
            </a:r>
            <a:r>
              <a:rPr lang="en-US" sz="2800" dirty="0"/>
              <a:t>H</a:t>
            </a:r>
            <a:r>
              <a:rPr lang="en-US" sz="2800" baseline="-25000" dirty="0"/>
              <a:t>12</a:t>
            </a:r>
            <a:r>
              <a:rPr lang="en-US" sz="2800" dirty="0"/>
              <a:t>O</a:t>
            </a:r>
            <a:r>
              <a:rPr lang="en-US" sz="2800" baseline="-25000" dirty="0"/>
              <a:t>6</a:t>
            </a:r>
            <a:r>
              <a:rPr lang="en-US" sz="2800" dirty="0"/>
              <a:t>).</a:t>
            </a:r>
            <a:endParaRPr lang="en-US" sz="2800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9D088-1C16-6F4A-A6C4-292081342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56" y="4327550"/>
            <a:ext cx="7383087" cy="2288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3F1B4325-3370-4247-8152-EB64841D7BB3}"/>
              </a:ext>
            </a:extLst>
          </p:cNvPr>
          <p:cNvSpPr/>
          <p:nvPr/>
        </p:nvSpPr>
        <p:spPr bwMode="auto">
          <a:xfrm>
            <a:off x="2955341" y="4986992"/>
            <a:ext cx="753465" cy="1031443"/>
          </a:xfrm>
          <a:prstGeom prst="frame">
            <a:avLst/>
          </a:prstGeom>
          <a:solidFill>
            <a:srgbClr val="FFEA1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9FD3AB6B-4FD1-8D41-92E8-27CA8D4498D3}"/>
              </a:ext>
            </a:extLst>
          </p:cNvPr>
          <p:cNvSpPr/>
          <p:nvPr/>
        </p:nvSpPr>
        <p:spPr bwMode="auto">
          <a:xfrm>
            <a:off x="665683" y="5030592"/>
            <a:ext cx="651052" cy="1097280"/>
          </a:xfrm>
          <a:prstGeom prst="frame">
            <a:avLst/>
          </a:prstGeom>
          <a:solidFill>
            <a:srgbClr val="FFEA1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75959"/>
      </p:ext>
    </p:extLst>
  </p:cSld>
  <p:clrMapOvr>
    <a:masterClrMapping/>
  </p:clrMapOvr>
</p:sld>
</file>

<file path=ppt/theme/theme1.xml><?xml version="1.0" encoding="utf-8"?>
<a:theme xmlns:a="http://schemas.openxmlformats.org/drawingml/2006/main" name="AP PPT template.dot">
  <a:themeElements>
    <a:clrScheme name="AP PPT template.do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AP PPT template.d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EA18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P PPT template.do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 PPT template.do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 PPT template.do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5FC355AAB2FA47B82FFD310EDFCA16" ma:contentTypeVersion="1" ma:contentTypeDescription="Create a new document." ma:contentTypeScope="" ma:versionID="cee046d9b87f9be4e5abfe42a7c106d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78BF61-FAD6-4330-8889-250A8EE6902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8EAF7F5F-3B3A-4564-8EEE-828D63C98A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DD57F1E-2F9D-499B-8993-2E15A55006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3051</TotalTime>
  <Words>1584</Words>
  <Application>Microsoft Macintosh PowerPoint</Application>
  <PresentationFormat>On-screen Show (4:3)</PresentationFormat>
  <Paragraphs>282</Paragraphs>
  <Slides>36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Calibri</vt:lpstr>
      <vt:lpstr>Comic Sans MS</vt:lpstr>
      <vt:lpstr>Times</vt:lpstr>
      <vt:lpstr>Times New Roman</vt:lpstr>
      <vt:lpstr>Wingdings</vt:lpstr>
      <vt:lpstr>Zapf Dingbats</vt:lpstr>
      <vt:lpstr>AP PPT template.dot</vt:lpstr>
      <vt:lpstr>Document</vt:lpstr>
      <vt:lpstr>Macromolecules and Carbon</vt:lpstr>
      <vt:lpstr>Why study Carbon?</vt:lpstr>
      <vt:lpstr>Carbon: Life’s Element</vt:lpstr>
      <vt:lpstr>Isomers</vt:lpstr>
      <vt:lpstr>Form affects function</vt:lpstr>
      <vt:lpstr>Form affects function</vt:lpstr>
      <vt:lpstr>Bonds and Chemical Formula </vt:lpstr>
      <vt:lpstr>Macromolecules</vt:lpstr>
      <vt:lpstr>Monosaccharides</vt:lpstr>
      <vt:lpstr>How to break down a polymer</vt:lpstr>
      <vt:lpstr>Hydrolysis of Maltose (C12H22O11)</vt:lpstr>
      <vt:lpstr>Polysaccharides and Polymers</vt:lpstr>
      <vt:lpstr>Polymers</vt:lpstr>
      <vt:lpstr>How to build a polymer</vt:lpstr>
      <vt:lpstr>Lipids</vt:lpstr>
      <vt:lpstr>Saturated Fats vs Unsaturated Fats vs Trans Fats</vt:lpstr>
      <vt:lpstr>Hydrocarbons can grow</vt:lpstr>
      <vt:lpstr>Lipids are Hydrophobic.</vt:lpstr>
      <vt:lpstr>Function of lipids:  </vt:lpstr>
      <vt:lpstr>Proteins</vt:lpstr>
      <vt:lpstr>Protein Structure:</vt:lpstr>
      <vt:lpstr>4 Levels of Protein Structure</vt:lpstr>
      <vt:lpstr>Primary Structure</vt:lpstr>
      <vt:lpstr>Secondary Structure</vt:lpstr>
      <vt:lpstr>Tertiary Structure</vt:lpstr>
      <vt:lpstr>Quaternary Structure</vt:lpstr>
      <vt:lpstr>Enzymes (Specialized Proteins)</vt:lpstr>
      <vt:lpstr>Nucleic Acids</vt:lpstr>
      <vt:lpstr>Nucleic Acids (Two Types: DNA and RNA) </vt:lpstr>
      <vt:lpstr>Functional groups</vt:lpstr>
      <vt:lpstr>Amino</vt:lpstr>
      <vt:lpstr>Carboxyl </vt:lpstr>
      <vt:lpstr>Carbonyl</vt:lpstr>
      <vt:lpstr>Hydroxyl</vt:lpstr>
      <vt:lpstr>Phosphate </vt:lpstr>
      <vt:lpstr>Sulfhydryl </vt:lpstr>
    </vt:vector>
  </TitlesOfParts>
  <Company>Kim Foglia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of Carbon</dc:title>
  <cp:lastModifiedBy>Walker, Dale</cp:lastModifiedBy>
  <cp:revision>48</cp:revision>
  <cp:lastPrinted>2007-11-07T04:05:45Z</cp:lastPrinted>
  <dcterms:modified xsi:type="dcterms:W3CDTF">2019-09-09T18:41:34Z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