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53C77AD-8E62-40CA-A8EE-F69C11FAE620}" type="datetimeFigureOut">
              <a:rPr lang="en-US" smtClean="0"/>
              <a:t>5/1/24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7944E08-DA0A-4778-98E1-3E0AEDDF81E5}" type="slidenum">
              <a:rPr lang="en-US" smtClean="0"/>
              <a:t>‹#›</a:t>
            </a:fld>
            <a:endParaRPr lang="en-US"/>
          </a:p>
        </p:txBody>
      </p:sp>
    </p:spTree>
    <p:extLst>
      <p:ext uri="{BB962C8B-B14F-4D97-AF65-F5344CB8AC3E}">
        <p14:creationId xmlns:p14="http://schemas.microsoft.com/office/powerpoint/2010/main" val="42318051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66C4E1-AC9C-4886-80DF-6AFE27813FAF}" type="datetimeFigureOut">
              <a:rPr lang="en-US" smtClean="0"/>
              <a:t>5/1/24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106A-138A-48B1-A65F-F785543EBCB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66C4E1-AC9C-4886-80DF-6AFE27813FAF}" type="datetimeFigureOut">
              <a:rPr lang="en-US" smtClean="0"/>
              <a:t>5/1/24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106A-138A-48B1-A65F-F785543EBC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66C4E1-AC9C-4886-80DF-6AFE27813FAF}" type="datetimeFigureOut">
              <a:rPr lang="en-US" smtClean="0"/>
              <a:t>5/1/24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106A-138A-48B1-A65F-F785543EBC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66C4E1-AC9C-4886-80DF-6AFE27813FAF}" type="datetimeFigureOut">
              <a:rPr lang="en-US" smtClean="0"/>
              <a:t>5/1/24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106A-138A-48B1-A65F-F785543EBCB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66C4E1-AC9C-4886-80DF-6AFE27813FAF}" type="datetimeFigureOut">
              <a:rPr lang="en-US" smtClean="0"/>
              <a:t>5/1/24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106A-138A-48B1-A65F-F785543EBCB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66C4E1-AC9C-4886-80DF-6AFE27813FAF}" type="datetimeFigureOut">
              <a:rPr lang="en-US" smtClean="0"/>
              <a:t>5/1/24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7106A-138A-48B1-A65F-F785543EBCB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66C4E1-AC9C-4886-80DF-6AFE27813FAF}" type="datetimeFigureOut">
              <a:rPr lang="en-US" smtClean="0"/>
              <a:t>5/1/24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7106A-138A-48B1-A65F-F785543EBC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66C4E1-AC9C-4886-80DF-6AFE27813FAF}" type="datetimeFigureOut">
              <a:rPr lang="en-US" smtClean="0"/>
              <a:t>5/1/24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7106A-138A-48B1-A65F-F785543EBC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6C4E1-AC9C-4886-80DF-6AFE27813FAF}" type="datetimeFigureOut">
              <a:rPr lang="en-US" smtClean="0"/>
              <a:t>5/1/24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7106A-138A-48B1-A65F-F785543EBC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66C4E1-AC9C-4886-80DF-6AFE27813FAF}" type="datetimeFigureOut">
              <a:rPr lang="en-US" smtClean="0"/>
              <a:t>5/1/24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7106A-138A-48B1-A65F-F785543EBCB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66C4E1-AC9C-4886-80DF-6AFE27813FAF}" type="datetimeFigureOut">
              <a:rPr lang="en-US" smtClean="0"/>
              <a:t>5/1/24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7106A-138A-48B1-A65F-F785543EBC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66C4E1-AC9C-4886-80DF-6AFE27813FAF}" type="datetimeFigureOut">
              <a:rPr lang="en-US" smtClean="0"/>
              <a:t>5/1/24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7106A-138A-48B1-A65F-F785543EBC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Immune System</a:t>
            </a:r>
          </a:p>
        </p:txBody>
      </p:sp>
      <p:sp>
        <p:nvSpPr>
          <p:cNvPr id="3" name="Subtitle 2"/>
          <p:cNvSpPr>
            <a:spLocks noGrp="1"/>
          </p:cNvSpPr>
          <p:nvPr>
            <p:ph type="subTitle" idx="1"/>
          </p:nvPr>
        </p:nvSpPr>
        <p:spPr/>
        <p:txBody>
          <a:bodyPr/>
          <a:lstStyle/>
          <a:p>
            <a:r>
              <a:rPr lang="en-US" dirty="0"/>
              <a:t>Basics of the Immune System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652427" y="116496"/>
            <a:ext cx="7839145" cy="6760165"/>
          </a:xfrm>
          <a:prstGeom prst="rect">
            <a:avLst/>
          </a:prstGeom>
        </p:spPr>
      </p:pic>
    </p:spTree>
    <p:extLst>
      <p:ext uri="{BB962C8B-B14F-4D97-AF65-F5344CB8AC3E}">
        <p14:creationId xmlns:p14="http://schemas.microsoft.com/office/powerpoint/2010/main" val="368176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Non Specific Defenses</a:t>
            </a:r>
          </a:p>
        </p:txBody>
      </p:sp>
      <p:sp>
        <p:nvSpPr>
          <p:cNvPr id="5" name="Content Placeholder 4"/>
          <p:cNvSpPr>
            <a:spLocks noGrp="1"/>
          </p:cNvSpPr>
          <p:nvPr>
            <p:ph idx="1"/>
          </p:nvPr>
        </p:nvSpPr>
        <p:spPr/>
        <p:txBody>
          <a:bodyPr/>
          <a:lstStyle/>
          <a:p>
            <a:r>
              <a:rPr lang="en-US" dirty="0"/>
              <a:t>Our immune system protects our bodies from pathogens.</a:t>
            </a:r>
          </a:p>
          <a:p>
            <a:pPr lvl="1"/>
            <a:r>
              <a:rPr lang="en-US" dirty="0"/>
              <a:t>A pathogen is a disease causing agent. E.g. bacteria, fungi, viruses, </a:t>
            </a:r>
            <a:r>
              <a:rPr lang="en-US" dirty="0" err="1"/>
              <a:t>protists</a:t>
            </a:r>
            <a:r>
              <a:rPr lang="en-US" dirty="0"/>
              <a:t>.</a:t>
            </a:r>
          </a:p>
          <a:p>
            <a:r>
              <a:rPr lang="en-US" dirty="0"/>
              <a:t>The immune system consists of cells and tissues found throughout the body. The body uses both nonspecific and specific defense mechanisms to detect and destroy pathogens.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First Line</a:t>
            </a:r>
          </a:p>
        </p:txBody>
      </p:sp>
      <p:sp>
        <p:nvSpPr>
          <p:cNvPr id="3" name="Content Placeholder 2"/>
          <p:cNvSpPr>
            <a:spLocks noGrp="1"/>
          </p:cNvSpPr>
          <p:nvPr>
            <p:ph sz="half" idx="1"/>
          </p:nvPr>
        </p:nvSpPr>
        <p:spPr>
          <a:xfrm>
            <a:off x="457200" y="1600200"/>
            <a:ext cx="8610600" cy="4525963"/>
          </a:xfrm>
        </p:spPr>
        <p:txBody>
          <a:bodyPr>
            <a:normAutofit/>
          </a:bodyPr>
          <a:lstStyle/>
          <a:p>
            <a:r>
              <a:rPr lang="en-US" dirty="0"/>
              <a:t>Non-specific defenses mean they do NOT target specific pathogens.</a:t>
            </a:r>
          </a:p>
          <a:p>
            <a:pPr lvl="1"/>
            <a:r>
              <a:rPr lang="en-US" dirty="0"/>
              <a:t>Skin</a:t>
            </a:r>
          </a:p>
          <a:p>
            <a:pPr lvl="2"/>
            <a:r>
              <a:rPr lang="en-US" dirty="0"/>
              <a:t>Oil and sweat</a:t>
            </a:r>
          </a:p>
          <a:p>
            <a:pPr lvl="3"/>
            <a:r>
              <a:rPr lang="en-US" dirty="0"/>
              <a:t>Sweat contains an enzyme called </a:t>
            </a:r>
            <a:r>
              <a:rPr lang="en-US" dirty="0" err="1"/>
              <a:t>lysozyme</a:t>
            </a:r>
            <a:r>
              <a:rPr lang="en-US" dirty="0"/>
              <a:t> which digests bacterial cell walls.</a:t>
            </a:r>
          </a:p>
          <a:p>
            <a:pPr lvl="1"/>
            <a:r>
              <a:rPr lang="en-US" dirty="0"/>
              <a:t>Mucous membranes are layers of epithelial tissue that produce a sticky, viscous fluid called mucous.</a:t>
            </a:r>
          </a:p>
          <a:p>
            <a:pPr lvl="2"/>
            <a:r>
              <a:rPr lang="en-US" dirty="0"/>
              <a:t>They line the digestive system, nasal passages, lungs, respiratory passages and the reproductive tract.</a:t>
            </a:r>
          </a:p>
          <a:p>
            <a:pPr lvl="2"/>
            <a:r>
              <a:rPr lang="en-US" dirty="0"/>
              <a:t>They serve as a barrier to pathogens and produce chemical defenses.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 Defense</a:t>
            </a:r>
          </a:p>
        </p:txBody>
      </p:sp>
      <p:sp>
        <p:nvSpPr>
          <p:cNvPr id="3" name="Content Placeholder 2"/>
          <p:cNvSpPr>
            <a:spLocks noGrp="1"/>
          </p:cNvSpPr>
          <p:nvPr>
            <p:ph sz="half" idx="1"/>
          </p:nvPr>
        </p:nvSpPr>
        <p:spPr/>
        <p:txBody>
          <a:bodyPr>
            <a:normAutofit/>
          </a:bodyPr>
          <a:lstStyle/>
          <a:p>
            <a:r>
              <a:rPr lang="en-US" dirty="0"/>
              <a:t>Once in the body, four things can happen:</a:t>
            </a:r>
          </a:p>
          <a:p>
            <a:pPr marL="457200" lvl="1" indent="0">
              <a:buNone/>
            </a:pPr>
            <a:r>
              <a:rPr lang="en-US" dirty="0"/>
              <a:t>1) Inflammatory response: a series of events that suppress infection and speed recovery. </a:t>
            </a:r>
          </a:p>
          <a:p>
            <a:pPr lvl="2"/>
            <a:r>
              <a:rPr lang="en-US" dirty="0"/>
              <a:t>Histamine causes local blood vessels to dilate increasing blood flow to the area. This bring WBC to the infection site causing “pus”</a:t>
            </a:r>
          </a:p>
        </p:txBody>
      </p:sp>
      <p:sp>
        <p:nvSpPr>
          <p:cNvPr id="4" name="Content Placeholder 3"/>
          <p:cNvSpPr>
            <a:spLocks noGrp="1"/>
          </p:cNvSpPr>
          <p:nvPr>
            <p:ph sz="half" idx="2"/>
          </p:nvPr>
        </p:nvSpPr>
        <p:spPr/>
        <p:txBody>
          <a:bodyPr>
            <a:normAutofit/>
          </a:bodyPr>
          <a:lstStyle/>
          <a:p>
            <a:pPr marL="342900" lvl="1" indent="-342900">
              <a:buFont typeface="Arial" pitchFamily="34" charset="0"/>
              <a:buChar char="•"/>
            </a:pPr>
            <a:r>
              <a:rPr lang="en-US" dirty="0"/>
              <a:t>2) Temperature response: Fevers are triggered to slow growth rates of bacteria, as bacteria do not grow well in higher temperatures.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 Defense Cont.</a:t>
            </a:r>
          </a:p>
        </p:txBody>
      </p:sp>
      <p:sp>
        <p:nvSpPr>
          <p:cNvPr id="3" name="Content Placeholder 2"/>
          <p:cNvSpPr>
            <a:spLocks noGrp="1"/>
          </p:cNvSpPr>
          <p:nvPr>
            <p:ph sz="half" idx="1"/>
          </p:nvPr>
        </p:nvSpPr>
        <p:spPr>
          <a:xfrm>
            <a:off x="457200" y="1600200"/>
            <a:ext cx="4038600" cy="5105400"/>
          </a:xfrm>
        </p:spPr>
        <p:txBody>
          <a:bodyPr>
            <a:normAutofit fontScale="92500" lnSpcReduction="10000"/>
          </a:bodyPr>
          <a:lstStyle/>
          <a:p>
            <a:pPr marL="457200" lvl="1" indent="0">
              <a:buNone/>
            </a:pPr>
            <a:r>
              <a:rPr lang="en-US" dirty="0"/>
              <a:t>3) Proteins: Complement system; about 20 proteins which circulate in the blood and become active when they encounter certain pathogens. </a:t>
            </a:r>
          </a:p>
          <a:p>
            <a:pPr lvl="2"/>
            <a:r>
              <a:rPr lang="en-US" dirty="0"/>
              <a:t>Interferon is a protein released by cells which are infected with viruses. It causes nearby cells to produce an enzyme that prevents viruses from making proteins and RNA.</a:t>
            </a:r>
          </a:p>
        </p:txBody>
      </p:sp>
      <p:sp>
        <p:nvSpPr>
          <p:cNvPr id="4" name="Content Placeholder 3"/>
          <p:cNvSpPr>
            <a:spLocks noGrp="1"/>
          </p:cNvSpPr>
          <p:nvPr>
            <p:ph sz="half" idx="2"/>
          </p:nvPr>
        </p:nvSpPr>
        <p:spPr/>
        <p:txBody>
          <a:bodyPr>
            <a:normAutofit fontScale="92500" lnSpcReduction="10000"/>
          </a:bodyPr>
          <a:lstStyle/>
          <a:p>
            <a:pPr marL="0" indent="0">
              <a:buNone/>
            </a:pPr>
            <a:r>
              <a:rPr lang="en-US" dirty="0"/>
              <a:t>4) White Blood Cells (WBC)</a:t>
            </a:r>
          </a:p>
          <a:p>
            <a:pPr lvl="1"/>
            <a:r>
              <a:rPr lang="en-US" dirty="0"/>
              <a:t>Three types: </a:t>
            </a:r>
          </a:p>
          <a:p>
            <a:pPr lvl="2"/>
            <a:r>
              <a:rPr lang="en-US" dirty="0"/>
              <a:t>Neutrophils: Engulf and destroy pathogens</a:t>
            </a:r>
          </a:p>
          <a:p>
            <a:pPr lvl="2"/>
            <a:r>
              <a:rPr lang="en-US" dirty="0"/>
              <a:t>Macrophages: ingest and kill pathogens</a:t>
            </a:r>
          </a:p>
          <a:p>
            <a:pPr lvl="2"/>
            <a:r>
              <a:rPr lang="en-US" dirty="0"/>
              <a:t>Natural killer cells: Large White Blood Cells that attack cells infected with pathogens.. They puncture the cell membranes causing water to rush into the cell. It one of the bodies best defenses against cancer.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Defenses!</a:t>
            </a:r>
          </a:p>
        </p:txBody>
      </p:sp>
      <p:sp>
        <p:nvSpPr>
          <p:cNvPr id="3" name="Content Placeholder 2"/>
          <p:cNvSpPr>
            <a:spLocks noGrp="1"/>
          </p:cNvSpPr>
          <p:nvPr>
            <p:ph sz="half" idx="1"/>
          </p:nvPr>
        </p:nvSpPr>
        <p:spPr>
          <a:xfrm>
            <a:off x="531845" y="1143000"/>
            <a:ext cx="4038600" cy="5715000"/>
          </a:xfrm>
        </p:spPr>
        <p:txBody>
          <a:bodyPr>
            <a:normAutofit fontScale="62500" lnSpcReduction="20000"/>
          </a:bodyPr>
          <a:lstStyle/>
          <a:p>
            <a:r>
              <a:rPr lang="en-US" dirty="0"/>
              <a:t>Four types of specific WBCs</a:t>
            </a:r>
          </a:p>
          <a:p>
            <a:pPr lvl="1"/>
            <a:r>
              <a:rPr lang="en-US" sz="3200" u="sng" dirty="0"/>
              <a:t>Macrophages</a:t>
            </a:r>
            <a:r>
              <a:rPr lang="en-US" sz="3200" dirty="0"/>
              <a:t>: White blood cells ingest and kill pathogens they encounter. They also clear dead cells and other debris from the body. Most macrophages travel through the body in blood, lymph, and fluid between cells. Macrophages are concentrated in particular organs, especially the spleen and lungs.</a:t>
            </a:r>
          </a:p>
          <a:p>
            <a:pPr lvl="1"/>
            <a:endParaRPr lang="en-US" sz="3200" dirty="0"/>
          </a:p>
          <a:p>
            <a:pPr lvl="1"/>
            <a:r>
              <a:rPr lang="en-US" sz="3200" u="sng" dirty="0"/>
              <a:t>Cytotoxic T cells</a:t>
            </a:r>
            <a:r>
              <a:rPr lang="en-US" sz="3200" dirty="0"/>
              <a:t>: These cells attack and kill infected cells. They usually only respond to pathogens for which they have a genetically programmed match. </a:t>
            </a:r>
          </a:p>
          <a:p>
            <a:pPr lvl="1"/>
            <a:endParaRPr lang="en-US" dirty="0"/>
          </a:p>
        </p:txBody>
      </p:sp>
      <p:sp>
        <p:nvSpPr>
          <p:cNvPr id="4" name="Content Placeholder 3"/>
          <p:cNvSpPr>
            <a:spLocks noGrp="1"/>
          </p:cNvSpPr>
          <p:nvPr>
            <p:ph sz="half" idx="2"/>
          </p:nvPr>
        </p:nvSpPr>
        <p:spPr>
          <a:xfrm>
            <a:off x="4648200" y="1147665"/>
            <a:ext cx="4038600" cy="5634135"/>
          </a:xfrm>
        </p:spPr>
        <p:txBody>
          <a:bodyPr>
            <a:normAutofit fontScale="62500" lnSpcReduction="20000"/>
          </a:bodyPr>
          <a:lstStyle/>
          <a:p>
            <a:pPr lvl="1"/>
            <a:r>
              <a:rPr lang="en-US" sz="3800" u="sng" dirty="0"/>
              <a:t>B cells</a:t>
            </a:r>
            <a:r>
              <a:rPr lang="en-US" sz="3800" dirty="0"/>
              <a:t>: label invaders for later destruction by macrophages. They usually only respond to pathogens for which they have a genetically programmed match.</a:t>
            </a:r>
          </a:p>
          <a:p>
            <a:pPr lvl="1"/>
            <a:endParaRPr lang="en-US" sz="3800" dirty="0"/>
          </a:p>
          <a:p>
            <a:pPr lvl="1"/>
            <a:r>
              <a:rPr lang="en-US" sz="3800" u="sng" dirty="0"/>
              <a:t>Helper T cells</a:t>
            </a:r>
            <a:r>
              <a:rPr lang="en-US" sz="3800" dirty="0"/>
              <a:t>: activate both cytotoxic T cells, and B cells. They usually only respond to pathogens for which they have a genetically programmed match.</a:t>
            </a:r>
          </a:p>
          <a:p>
            <a:pPr lvl="1"/>
            <a:endParaRPr lang="en-US" dirty="0"/>
          </a:p>
          <a:p>
            <a:endParaRPr lang="en-US" dirty="0"/>
          </a:p>
        </p:txBody>
      </p:sp>
    </p:spTree>
    <p:extLst>
      <p:ext uri="{BB962C8B-B14F-4D97-AF65-F5344CB8AC3E}">
        <p14:creationId xmlns:p14="http://schemas.microsoft.com/office/powerpoint/2010/main" val="261179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Antigen is a substance that trigger an immune response. They are present on the surface of infected body cells. </a:t>
            </a:r>
          </a:p>
        </p:txBody>
      </p:sp>
      <p:pic>
        <p:nvPicPr>
          <p:cNvPr id="4" name="Content Placeholder 3"/>
          <p:cNvPicPr>
            <a:picLocks noGrp="1" noChangeAspect="1"/>
          </p:cNvPicPr>
          <p:nvPr>
            <p:ph idx="1"/>
          </p:nvPr>
        </p:nvPicPr>
        <p:blipFill>
          <a:blip r:embed="rId2"/>
          <a:stretch>
            <a:fillRect/>
          </a:stretch>
        </p:blipFill>
        <p:spPr>
          <a:xfrm>
            <a:off x="457200" y="2062361"/>
            <a:ext cx="8229600" cy="3601641"/>
          </a:xfrm>
          <a:prstGeom prst="rect">
            <a:avLst/>
          </a:prstGeom>
        </p:spPr>
      </p:pic>
    </p:spTree>
    <p:extLst>
      <p:ext uri="{BB962C8B-B14F-4D97-AF65-F5344CB8AC3E}">
        <p14:creationId xmlns:p14="http://schemas.microsoft.com/office/powerpoint/2010/main" val="1306315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lstStyle/>
          <a:p>
            <a:endParaRPr lang="en-US"/>
          </a:p>
        </p:txBody>
      </p:sp>
      <p:pic>
        <p:nvPicPr>
          <p:cNvPr id="5" name="Content Placeholder 4"/>
          <p:cNvPicPr>
            <a:picLocks noGrp="1" noChangeAspect="1"/>
          </p:cNvPicPr>
          <p:nvPr>
            <p:ph sz="half" idx="2"/>
          </p:nvPr>
        </p:nvPicPr>
        <p:blipFill>
          <a:blip r:embed="rId2"/>
          <a:stretch>
            <a:fillRect/>
          </a:stretch>
        </p:blipFill>
        <p:spPr>
          <a:xfrm>
            <a:off x="1295400" y="147357"/>
            <a:ext cx="6096000" cy="6710643"/>
          </a:xfrm>
          <a:prstGeom prst="rect">
            <a:avLst/>
          </a:prstGeom>
        </p:spPr>
      </p:pic>
    </p:spTree>
    <p:extLst>
      <p:ext uri="{BB962C8B-B14F-4D97-AF65-F5344CB8AC3E}">
        <p14:creationId xmlns:p14="http://schemas.microsoft.com/office/powerpoint/2010/main" val="858860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218010" y="660918"/>
            <a:ext cx="9397777" cy="5440363"/>
          </a:xfrm>
          <a:prstGeom prst="rect">
            <a:avLst/>
          </a:prstGeom>
        </p:spPr>
      </p:pic>
    </p:spTree>
    <p:extLst>
      <p:ext uri="{BB962C8B-B14F-4D97-AF65-F5344CB8AC3E}">
        <p14:creationId xmlns:p14="http://schemas.microsoft.com/office/powerpoint/2010/main" val="825467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504</Words>
  <Application>Microsoft Macintosh PowerPoint</Application>
  <PresentationFormat>On-screen Show (4:3)</PresentationFormat>
  <Paragraphs>36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Immune System</vt:lpstr>
      <vt:lpstr>Non Specific Defenses</vt:lpstr>
      <vt:lpstr>The First Line</vt:lpstr>
      <vt:lpstr>Second Defense</vt:lpstr>
      <vt:lpstr>Second Defense Cont.</vt:lpstr>
      <vt:lpstr>Specific Defenses!</vt:lpstr>
      <vt:lpstr>Antigen is a substance that trigger an immune response. They are present on the surface of infected body cells. </vt:lpstr>
      <vt:lpstr>PowerPoint Presentation</vt:lpstr>
      <vt:lpstr>PowerPoint Presentation</vt:lpstr>
      <vt:lpstr>PowerPoint Presentation</vt:lpstr>
    </vt:vector>
  </TitlesOfParts>
  <Company>Bonneville Joint School District 93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Immune System 1</dc:title>
  <dc:creator>Walker, Dale</dc:creator>
  <cp:lastModifiedBy>Dale Walker</cp:lastModifiedBy>
  <cp:revision>9</cp:revision>
  <cp:lastPrinted>2015-05-21T19:18:37Z</cp:lastPrinted>
  <dcterms:created xsi:type="dcterms:W3CDTF">2012-04-17T22:48:07Z</dcterms:created>
  <dcterms:modified xsi:type="dcterms:W3CDTF">2024-05-01T15:44:21Z</dcterms:modified>
</cp:coreProperties>
</file>