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3"/>
  </p:sldMasterIdLst>
  <p:notesMasterIdLst>
    <p:notesMasterId r:id="rId59"/>
  </p:notesMasterIdLst>
  <p:handoutMasterIdLst>
    <p:handoutMasterId r:id="rId60"/>
  </p:handoutMasterIdLst>
  <p:sldIdLst>
    <p:sldId id="367" r:id="rId4"/>
    <p:sldId id="461" r:id="rId5"/>
    <p:sldId id="469" r:id="rId6"/>
    <p:sldId id="470" r:id="rId7"/>
    <p:sldId id="471" r:id="rId8"/>
    <p:sldId id="472" r:id="rId9"/>
    <p:sldId id="467" r:id="rId10"/>
    <p:sldId id="464" r:id="rId11"/>
    <p:sldId id="474" r:id="rId12"/>
    <p:sldId id="368" r:id="rId13"/>
    <p:sldId id="369" r:id="rId14"/>
    <p:sldId id="370" r:id="rId15"/>
    <p:sldId id="449" r:id="rId16"/>
    <p:sldId id="450" r:id="rId17"/>
    <p:sldId id="398" r:id="rId18"/>
    <p:sldId id="453" r:id="rId19"/>
    <p:sldId id="377" r:id="rId20"/>
    <p:sldId id="458" r:id="rId21"/>
    <p:sldId id="378" r:id="rId22"/>
    <p:sldId id="454" r:id="rId23"/>
    <p:sldId id="379" r:id="rId24"/>
    <p:sldId id="455" r:id="rId25"/>
    <p:sldId id="380" r:id="rId26"/>
    <p:sldId id="382" r:id="rId27"/>
    <p:sldId id="420" r:id="rId28"/>
    <p:sldId id="448" r:id="rId29"/>
    <p:sldId id="415" r:id="rId30"/>
    <p:sldId id="417" r:id="rId31"/>
    <p:sldId id="418" r:id="rId32"/>
    <p:sldId id="476" r:id="rId33"/>
    <p:sldId id="479" r:id="rId34"/>
    <p:sldId id="477" r:id="rId35"/>
    <p:sldId id="478" r:id="rId36"/>
    <p:sldId id="459" r:id="rId37"/>
    <p:sldId id="457" r:id="rId38"/>
    <p:sldId id="421" r:id="rId39"/>
    <p:sldId id="383" r:id="rId40"/>
    <p:sldId id="460" r:id="rId41"/>
    <p:sldId id="442" r:id="rId42"/>
    <p:sldId id="486" r:id="rId43"/>
    <p:sldId id="487" r:id="rId44"/>
    <p:sldId id="385" r:id="rId45"/>
    <p:sldId id="424" r:id="rId46"/>
    <p:sldId id="422" r:id="rId47"/>
    <p:sldId id="423" r:id="rId48"/>
    <p:sldId id="425" r:id="rId49"/>
    <p:sldId id="426" r:id="rId50"/>
    <p:sldId id="473" r:id="rId51"/>
    <p:sldId id="428" r:id="rId52"/>
    <p:sldId id="430" r:id="rId53"/>
    <p:sldId id="431" r:id="rId54"/>
    <p:sldId id="432" r:id="rId55"/>
    <p:sldId id="475" r:id="rId56"/>
    <p:sldId id="439" r:id="rId57"/>
    <p:sldId id="452" r:id="rId5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5"/>
    <p:restoredTop sz="94674"/>
  </p:normalViewPr>
  <p:slideViewPr>
    <p:cSldViewPr snapToGrid="0">
      <p:cViewPr varScale="1">
        <p:scale>
          <a:sx n="124" d="100"/>
          <a:sy n="124" d="100"/>
        </p:scale>
        <p:origin x="6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279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>
            <a:extLst>
              <a:ext uri="{FF2B5EF4-FFF2-40B4-BE49-F238E27FC236}">
                <a16:creationId xmlns:a16="http://schemas.microsoft.com/office/drawing/2014/main" id="{303ED2E4-97A9-A647-8E82-12070D1720C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4AD6DAD5-D241-E34F-AC5B-5A575995EFF3}" type="slidenum">
              <a:rPr lang="en-US" altLang="en-US"/>
              <a:pPr/>
              <a:t>‹#›</a:t>
            </a:fld>
            <a:endParaRPr lang="en-US" altLang="en-US" sz="1200"/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896EAFA4-00F1-324A-9B02-9587363E2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>
                <a:latin typeface="Arial" charset="0"/>
                <a:ea typeface="+mn-ea"/>
              </a:rPr>
              <a:t>Division Ave. High School	Ms. Foglia</a:t>
            </a:r>
            <a:endParaRPr lang="en-US" sz="1800" b="1">
              <a:latin typeface="Arial" charset="0"/>
              <a:ea typeface="+mn-ea"/>
            </a:endParaRPr>
          </a:p>
          <a:p>
            <a:pPr>
              <a:tabLst>
                <a:tab pos="6170613" algn="r"/>
              </a:tabLst>
              <a:defRPr/>
            </a:pPr>
            <a:r>
              <a:rPr lang="en-US" sz="1400" b="1">
                <a:latin typeface="Arial" charset="0"/>
                <a:ea typeface="+mn-ea"/>
              </a:rPr>
              <a:t>AP Biology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C8A61DC3-28E1-1B40-95B0-191418F6BA0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465480BF-DB1C-A94B-8BE2-7F40316D61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endParaRPr lang="en-US" alt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1F87D674-365E-C447-8FCD-C4986B4F2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fld id="{5D74A464-BEF5-0C44-B765-D54721EDAC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346075" indent="-112713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690563" indent="-122238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3C92000-E3A9-9546-B867-AD718F497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4E004E-5E51-594F-B3D1-7B1786A7114D}" type="slidenum">
              <a:rPr lang="en-US" altLang="en-US" sz="1200">
                <a:latin typeface="Times" pitchFamily="2" charset="0"/>
              </a:rPr>
              <a:pPr/>
              <a:t>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A8C0046-481C-EE4D-B7D4-C75C4C111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ABC5034-E691-9F43-8538-D360F3AD7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5726C5F-EFD9-2C44-8016-19AAB3434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642A25-7040-BC47-837D-134E4F49F87B}" type="slidenum">
              <a:rPr lang="en-US" altLang="en-US" sz="1200">
                <a:latin typeface="Times" pitchFamily="2" charset="0"/>
              </a:rPr>
              <a:pPr/>
              <a:t>12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7B4520F-38B1-9849-856D-897F5B118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57970D7-8AA1-BA49-950E-33F33649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0D33C70-A3EC-F04B-BC13-A8B0AD127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B55C3D-5CCC-704C-8DCE-0E74A4A84B6D}" type="slidenum">
              <a:rPr lang="en-US" altLang="en-US" sz="1200">
                <a:latin typeface="Times" pitchFamily="2" charset="0"/>
              </a:rPr>
              <a:pPr/>
              <a:t>15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33222B2-BC4E-C546-9D9B-D55B16286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28621BF-A648-9245-AC06-356ECA267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FD27A73-064A-C148-A58B-8B9B92818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DCEFAC-EA42-A04D-9F0B-80A8D92BD375}" type="slidenum">
              <a:rPr lang="en-US" altLang="en-US" sz="1200">
                <a:latin typeface="Times" pitchFamily="2" charset="0"/>
              </a:rPr>
              <a:pPr/>
              <a:t>16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7A86F20-A008-C646-BC33-7B33E2256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CB881F6-9FAE-6E4F-A4C7-8E878DBEF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800">
                <a:latin typeface="Arial" panose="020B0604020202020204" pitchFamily="34" charset="0"/>
              </a:rPr>
              <a:t>To get from the chemical language of DNA to the chemical language of proteins requires 2 major stages:</a:t>
            </a:r>
          </a:p>
          <a:p>
            <a:pPr algn="ctr" eaLnBrk="1" hangingPunct="1"/>
            <a:r>
              <a:rPr lang="en-US" altLang="en-US" sz="800">
                <a:latin typeface="Arial" panose="020B0604020202020204" pitchFamily="34" charset="0"/>
              </a:rPr>
              <a:t>transcription and translation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8DBD4C6-F561-7849-9163-F31B5CB5E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C2856-72C0-204B-8D96-FBF45C03D60D}" type="slidenum">
              <a:rPr lang="en-US" altLang="en-US" sz="1200">
                <a:latin typeface="Times" pitchFamily="2" charset="0"/>
              </a:rPr>
              <a:pPr/>
              <a:t>17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D07813E-C879-4648-923B-973E9E4BE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150B7A5-5B9E-314A-9A19-8F27B0309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E3A0ED8-AB97-1446-97C5-35246AB11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E65DFE-36C2-854A-AE41-AE3F230D5518}" type="slidenum">
              <a:rPr lang="en-US" altLang="en-US" sz="1200">
                <a:latin typeface="Times" pitchFamily="2" charset="0"/>
              </a:rPr>
              <a:pPr/>
              <a:t>19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7269B4D-3263-1046-B936-FE975E663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B74463C-B106-014D-B952-DCAEAE33E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10737AE-C17A-D14A-B024-1EA4854F0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75A0CC-75EA-274E-9672-16B0D9DAA7CE}" type="slidenum">
              <a:rPr lang="en-US" altLang="en-US" sz="1200">
                <a:latin typeface="Times" pitchFamily="2" charset="0"/>
              </a:rPr>
              <a:pPr/>
              <a:t>21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40CDF41-20DA-114A-B60B-19AA327A0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82B729D-2468-7345-B4DD-3C63052ED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888F04A-5D2B-DF4D-A76D-BB532EB92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3B8791-61FF-ED43-B314-A26B60E7B3AF}" type="slidenum">
              <a:rPr lang="en-US" altLang="en-US" sz="1200">
                <a:latin typeface="Times" pitchFamily="2" charset="0"/>
              </a:rPr>
              <a:pPr/>
              <a:t>22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D9F3195-F80E-B64B-8841-11247EF64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1107A87-CBF6-3240-AFBE-4DC8FD885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F62B8D2-3C26-B049-A4BF-AA78DC042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4BEF3E-77B4-AB4D-900F-91657956422C}" type="slidenum">
              <a:rPr lang="en-US" altLang="en-US" sz="1200">
                <a:latin typeface="Times" pitchFamily="2" charset="0"/>
              </a:rPr>
              <a:pPr/>
              <a:t>23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F5D66DB-4207-C947-BDDF-E51D35DF4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7686633-B8D1-D044-A3E7-E88B2B30D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005AFF0-D810-5647-A7D2-280407BC1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E6DC97-9984-304F-AC69-F25EECF2EA6F}" type="slidenum">
              <a:rPr lang="en-US" altLang="en-US" sz="1200">
                <a:latin typeface="Times" pitchFamily="2" charset="0"/>
              </a:rPr>
              <a:pPr/>
              <a:t>24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79D3B1C-5915-0B48-92AF-B2B3354AD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3502347-4881-FD4A-83AA-4634B0FD3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0F6127F-3BF4-F940-970B-749A8A55A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9B5DC8-9A1E-A54E-B091-EEF8D13E863C}" type="slidenum">
              <a:rPr lang="en-US" altLang="en-US" sz="1200">
                <a:latin typeface="Times" pitchFamily="2" charset="0"/>
              </a:rPr>
              <a:pPr/>
              <a:t>25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DFE2FA5-2D5F-5E43-9D1E-DC1FEBCD85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7186805-058E-BD4C-8F71-0CF36D19F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Walter Gilbert hypothesis: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Maybe exons are functional units and introns make it easier for them to recombine, so as to produce new proteins with new properties through new combinations of domains.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Introns give a large area for cutting genes and joining together the pieces without damaging the coding region of the gene…. patching genes together does not have to be so precise.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E8D3506-856E-834D-99BD-7161C0221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E0CC87-A7C4-C64A-9855-BCE682B142F8}" type="slidenum">
              <a:rPr lang="en-US" altLang="en-US" sz="1200">
                <a:latin typeface="Times" pitchFamily="2" charset="0"/>
              </a:rPr>
              <a:pPr/>
              <a:t>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4D41C2C-5CD4-6546-AF7A-16EBB844E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154D382-4A6A-9A41-B4F4-51D6F9BB4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B1BD785-2E09-794E-A9B1-A0564B593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598875-85EE-AC49-BAF6-80F37AD4A6B8}" type="slidenum">
              <a:rPr lang="en-US" altLang="en-US" sz="1200">
                <a:latin typeface="Times" pitchFamily="2" charset="0"/>
              </a:rPr>
              <a:pPr/>
              <a:t>26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85FEEB4-C438-7D48-937B-1C50907F3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4C306CF2-8B26-7240-9772-A7FF84A96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B08CB5E6-ECCE-FB4D-B4FE-233DEB8A5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2B5CFAC-51ED-A34E-B260-7163BFF84B11}" type="slidenum">
              <a:rPr lang="en-US" altLang="en-US" sz="1200">
                <a:latin typeface="Times" pitchFamily="2" charset="0"/>
              </a:rPr>
              <a:pPr/>
              <a:t>27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4DF2592-F6AE-D643-85E2-D8D16152E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C3B4029-3A17-654C-A088-F1E2E77F3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0BCEF256-EEA0-4F45-864B-86A512422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A6FC98-EBD4-2140-A8C8-1AC4A920D777}" type="slidenum">
              <a:rPr lang="en-US" altLang="en-US" sz="1200">
                <a:latin typeface="Times" pitchFamily="2" charset="0"/>
              </a:rPr>
              <a:pPr/>
              <a:t>28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7000F68-591E-2C47-A8F6-AE4AF24A2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F39EBD7-0459-4340-A1BA-1A1483918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DB0E614-E488-2B48-A6D5-5F7702AC5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5B723E-A9EC-2E4A-BAF4-3F5C23C77DE3}" type="slidenum">
              <a:rPr lang="en-US" altLang="en-US" sz="1200">
                <a:latin typeface="Times" pitchFamily="2" charset="0"/>
              </a:rPr>
              <a:pPr/>
              <a:t>29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34FCB224-3F18-B14E-8E8F-DBABBE9B6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D808A1D-7988-4A41-9499-21B41D911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eukaryotic RNA is about 10% of eukaryotic gene.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CFBBAAB0-850C-8747-9FF7-72EC3474A7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E6F796-C250-514A-9EFB-1C1FFD723A3A}" type="slidenum">
              <a:rPr lang="en-US" altLang="en-US" sz="1200">
                <a:latin typeface="Times" pitchFamily="2" charset="0"/>
              </a:rPr>
              <a:pPr/>
              <a:t>31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286BFE5-5D4E-B646-8CFE-06B84E861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208C02E-9553-CA47-B344-C5D8CE720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02034BB6-7C13-B147-BDC0-E96781E4A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2DF196-8D26-C34F-9739-2F7A07A51645}" type="slidenum">
              <a:rPr lang="en-US" altLang="en-US" sz="1200">
                <a:latin typeface="Times" pitchFamily="2" charset="0"/>
              </a:rPr>
              <a:pPr/>
              <a:t>32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05588BC-5869-3046-AAE5-20E1A21B4A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2F0A04F-91D4-0448-8AF1-A4D6B184B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4880071C-F98B-0747-8EB3-736A0310E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60AE3-81F9-1F46-AE0C-16E0817B8088}" type="slidenum">
              <a:rPr lang="en-US" altLang="en-US" sz="1200">
                <a:latin typeface="Times" pitchFamily="2" charset="0"/>
              </a:rPr>
              <a:pPr/>
              <a:t>36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7F1F5E7-53DB-4946-86FD-F39EE9E80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B207A83-528C-1E4D-B098-522CA4315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7606334-BE36-1846-93C2-18F0045AA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3B930D-E7CA-BA4A-95DE-E09306776250}" type="slidenum">
              <a:rPr lang="en-US" altLang="en-US" sz="1200">
                <a:latin typeface="Times" pitchFamily="2" charset="0"/>
              </a:rPr>
              <a:pPr/>
              <a:t>37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39813F5-FC69-D543-A89D-E85F89ADA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91FBC90-1771-864F-9838-BE2A02BC6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874322F0-FB14-124D-9C7A-01D6BBF873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00FBD4-5450-134A-992B-18144FF8363C}" type="slidenum">
              <a:rPr lang="en-US" altLang="en-US" sz="1200">
                <a:latin typeface="Times" pitchFamily="2" charset="0"/>
              </a:rPr>
              <a:pPr/>
              <a:t>38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D5F5A843-263B-7540-B373-A5D1465F3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D3D39967-214D-5848-8ED7-439654F99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6528BC18-67B4-184B-BA31-AFCC133D5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E906DD-EEE9-284F-A97B-D7D32AD44EE0}" type="slidenum">
              <a:rPr lang="en-US" altLang="en-US" sz="1200">
                <a:latin typeface="Times" pitchFamily="2" charset="0"/>
              </a:rPr>
              <a:pPr/>
              <a:t>39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44CEE3CE-C4FC-CD44-BE94-CCC472A6A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7E661F2-9C75-B24D-ACC7-A64CA8EB6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0920A26-59B2-CE40-BAA9-AE203851E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216E72-9F40-C14E-A825-A786D42314AE}" type="slidenum">
              <a:rPr lang="en-US" altLang="en-US" sz="1200">
                <a:latin typeface="Times" pitchFamily="2" charset="0"/>
              </a:rPr>
              <a:pPr/>
              <a:t>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429B9B4-D728-D14A-BFDB-A8D7EE38F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D4A138D-5D7C-314B-A885-DE00C5CFD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7825256-6A92-2949-946F-36B5361AC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2811AF-1D2F-C54B-900F-B91DBF53DBE7}" type="slidenum">
              <a:rPr lang="en-US" altLang="en-US" sz="1200">
                <a:latin typeface="Times" pitchFamily="2" charset="0"/>
              </a:rPr>
              <a:pPr/>
              <a:t>40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F72E59E2-722D-D84F-816C-D62426103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FFF24CAB-5829-0E44-AF1E-0B2169F54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823F13C4-CB6F-3240-8D5B-F4A9C76E0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AB6E39-E286-3546-BA19-2801521D9007}" type="slidenum">
              <a:rPr lang="en-US" altLang="en-US" sz="1200">
                <a:latin typeface="Times" pitchFamily="2" charset="0"/>
              </a:rPr>
              <a:pPr/>
              <a:t>41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9BC9575-358F-8440-A9E5-48CFB6BBE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E1E10F57-CDC8-D34D-90DC-002F9B6A1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1990s -- thought humans had 100,000 genes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2000 -- 40,000 was considered a good estimate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2004 -- 30,000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2006 -- 25,000 is our best estimate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4C8275B-45D4-4441-8569-D366B5153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EFBB4E-1D03-F042-9F3A-D8D1381C8AB9}" type="slidenum">
              <a:rPr lang="en-US" altLang="en-US" sz="1200">
                <a:latin typeface="Times" pitchFamily="2" charset="0"/>
              </a:rPr>
              <a:pPr/>
              <a:t>42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E622A336-B330-0046-9D3C-0FB88F461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E4294DCC-1657-B04C-A438-1C1B2F8D5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6054BC6C-587A-8C43-9AC5-68A1F781D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D8CBD7-8783-994B-A172-9943BB97356D}" type="slidenum">
              <a:rPr lang="en-US" altLang="en-US" sz="1200">
                <a:latin typeface="Times" pitchFamily="2" charset="0"/>
              </a:rPr>
              <a:pPr/>
              <a:t>43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0623787E-872C-3141-B657-DF0494E86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9E5BAF23-48BE-F944-B99A-05FB6A5FB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2818CAA8-2A6C-0A46-8317-038300F48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7E2486-C31A-6647-9932-C2226572E130}" type="slidenum">
              <a:rPr lang="en-US" altLang="en-US" sz="1200">
                <a:latin typeface="Times" pitchFamily="2" charset="0"/>
              </a:rPr>
              <a:pPr/>
              <a:t>44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3AB5DF09-1D09-8A41-8C31-CA160BD6C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E54C633E-2414-0B43-B664-64E46FBD7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1FFFB9CB-FCDC-014B-AEE7-48DD27BB4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7B5F2F-80D1-714B-B027-C90840522CC9}" type="slidenum">
              <a:rPr lang="en-US" altLang="en-US" sz="1200">
                <a:latin typeface="Times" pitchFamily="2" charset="0"/>
              </a:rPr>
              <a:pPr/>
              <a:t>45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1CD82A01-40F2-1A4B-9E20-C93975ABB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A1735F3B-A7E1-9F40-A01C-51EFEAD67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4EB3B738-35CD-BE4B-AD29-1CC68CAA1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3E6F76-5680-2C43-AF2E-35BBF0F1D974}" type="slidenum">
              <a:rPr lang="en-US" altLang="en-US" sz="1200">
                <a:latin typeface="Times" pitchFamily="2" charset="0"/>
              </a:rPr>
              <a:pPr/>
              <a:t>46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43B3E502-E2C7-0247-A1CD-AF01E30CA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96299033-5977-D245-BBA3-8EFD5ED34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Strong evidence for a single origin in evolutionary theory.</a:t>
            </a:r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858879BB-5E83-3042-B899-77B0D29D09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C7327F-6475-0744-A188-2204DE1F4570}" type="slidenum">
              <a:rPr lang="en-US" altLang="en-US" sz="1200">
                <a:latin typeface="Times" pitchFamily="2" charset="0"/>
              </a:rPr>
              <a:pPr/>
              <a:t>47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E1AE1F10-1AC5-794B-805D-15349685E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56170FF5-4CDE-1941-942B-F66681575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D62DDD3-DB92-8442-8745-6AD133F6D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047F90-174A-414A-8047-CE537794968F}" type="slidenum">
              <a:rPr lang="en-US" altLang="en-US" sz="1200">
                <a:latin typeface="Times" pitchFamily="2" charset="0"/>
              </a:rPr>
              <a:pPr/>
              <a:t>48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ECB23833-6B8C-6144-81E0-DDC2E29570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4A73F9F0-0F24-3942-8D41-FF10F44F7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DD69CED3-0F98-9743-B852-4B7B2335A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13675B-9379-BD4D-8AD5-756328A1B61C}" type="slidenum">
              <a:rPr lang="en-US" altLang="en-US" sz="1200">
                <a:latin typeface="Times" pitchFamily="2" charset="0"/>
              </a:rPr>
              <a:pPr/>
              <a:t>49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019F0DB2-6997-9940-B87F-7F1D05942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7B2F7738-595A-5644-B70A-222CBAE67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89FCDE5-DC41-1E43-927D-13B00F860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5E7EEF-4941-8B4C-9E3B-B08770C209DE}" type="slidenum">
              <a:rPr lang="en-US" altLang="en-US" sz="1200">
                <a:latin typeface="Times" pitchFamily="2" charset="0"/>
              </a:rPr>
              <a:pPr/>
              <a:t>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AEFD783-2A6C-8F4E-B937-269A77382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DE42058-F452-9245-892E-609E0C956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 genes for rRNA have the greatest commonality among all living things. There is very little difference in the DNA sequence of the rRNA genes in a humans vs. a bacteria.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Means that this function (building of a ribosome) is so integral to life that every cell does it almost exactly the same way.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Change a base and this changes the structure of the RNA which causes it to not function.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rRNA genes are always turned on.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354BEDC-67CB-6249-8C34-0C9F0D1B6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0556E3-1505-1A4E-8BC8-417EFBF68DBD}" type="slidenum">
              <a:rPr lang="en-US" altLang="en-US" sz="1200">
                <a:latin typeface="Times" pitchFamily="2" charset="0"/>
              </a:rPr>
              <a:pPr/>
              <a:t>50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5635D142-3D64-5540-B4A8-33B9A165C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48B396C-1023-0041-829C-34915ECDB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The tRNA-amino acid bond is unstable. This makes it easy for the tRNA to later give up the amino acid to a growing polypeptide chain in a ribosome.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B100BE9A-B6E8-794F-8499-CB6292366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DC2A8A-3E80-9C42-82E5-6433E9588DA1}" type="slidenum">
              <a:rPr lang="en-US" altLang="en-US" sz="1200">
                <a:latin typeface="Times" pitchFamily="2" charset="0"/>
              </a:rPr>
              <a:pPr/>
              <a:t>51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1FDD44E4-9770-C64E-A5BE-22053756B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FCE6CCA7-CF0D-6A41-8EE3-7DB4C0F77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54EFA841-E6AC-7445-800A-22736B01C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95CF36-D63E-5E48-9552-42AF294107F6}" type="slidenum">
              <a:rPr lang="en-US" altLang="en-US" sz="1200">
                <a:latin typeface="Times" pitchFamily="2" charset="0"/>
              </a:rPr>
              <a:pPr/>
              <a:t>52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C9ADD745-6592-5E43-A519-03E20CF1C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00823CE9-1FF2-F543-AD7F-B58CE3777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B78490DE-EEFE-CA40-A99D-6477E50CC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187063-9D22-FD4C-9449-77BE5F3112F0}" type="slidenum">
              <a:rPr lang="en-US" altLang="en-US" sz="1200">
                <a:latin typeface="Times" pitchFamily="2" charset="0"/>
              </a:rPr>
              <a:pPr/>
              <a:t>53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D477C8CF-789F-8543-9F84-68A9AA608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6284BEFB-E291-D34D-A998-CB819113C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4FE11261-75E3-6541-B353-DF7469046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E644D8-E47B-4341-82F6-B35BF3949D6E}" type="slidenum">
              <a:rPr lang="en-US" altLang="en-US" sz="1200">
                <a:latin typeface="Times" pitchFamily="2" charset="0"/>
              </a:rPr>
              <a:pPr/>
              <a:t>54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A12174A7-48E7-6D4E-B3AB-9361D447B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F6E88DCE-9FD6-AE47-8E33-0B7A8506D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1CEC11F9-2925-1F44-9E4F-4D246A57A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43923D-E0D3-3A46-AAF6-268FF56F7EEB}" type="slidenum">
              <a:rPr lang="en-US" altLang="en-US" sz="1200">
                <a:latin typeface="Times" pitchFamily="2" charset="0"/>
              </a:rPr>
              <a:pPr/>
              <a:t>55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B9D22D43-3DB3-844D-98D6-5FF1132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E0AD2AF8-026F-4147-9002-92E9B3BE2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1AD0C86-5AE3-D745-9CC1-23F10E857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F23667-E393-6B4A-BB35-BC254C3FE4B6}" type="slidenum">
              <a:rPr lang="en-US" altLang="en-US" sz="1200">
                <a:latin typeface="Times" pitchFamily="2" charset="0"/>
              </a:rPr>
              <a:pPr/>
              <a:t>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9201DCB-5F17-8546-B8D0-E32849DE0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35E860C-71A6-304E-BF39-4BB4CFE04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8305658-14FA-354C-8505-065DB87B5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A34E36-ABF2-0845-A764-D7A7C3FFA520}" type="slidenum">
              <a:rPr lang="en-US" altLang="en-US" sz="1200">
                <a:latin typeface="Times" pitchFamily="2" charset="0"/>
              </a:rPr>
              <a:pPr/>
              <a:t>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D1FF071-2861-414D-88D2-D4CE8C14C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A38E7CE-6392-5A40-851A-0609C2B37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394DDCF-4AF3-5441-9329-C656668CC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F35B8C-CDE9-C240-810E-5F8E69F34E57}" type="slidenum">
              <a:rPr lang="en-US" altLang="en-US" sz="1200">
                <a:latin typeface="Times" pitchFamily="2" charset="0"/>
              </a:rPr>
              <a:pPr/>
              <a:t>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4A0D2A2-C1F2-DD40-BA9F-12CD36EDF4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94FD9F6-A038-064C-AB69-74176D8DC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EF61CB6-6B3B-CF4E-992E-ED1AE9A9D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F4BCDF-32A9-8049-8267-691891CD3C98}" type="slidenum">
              <a:rPr lang="en-US" altLang="en-US" sz="1200">
                <a:latin typeface="Times" pitchFamily="2" charset="0"/>
              </a:rPr>
              <a:pPr/>
              <a:t>10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B231A15-A8DA-4A48-AC12-38CC9D9B9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F91EA26-58FA-4249-A801-CAC762282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190DD7D-B997-5D46-B2BE-E204FD8310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E62F0E-15F7-BF4D-B144-62F9B7938EBD}" type="slidenum">
              <a:rPr lang="en-US" altLang="en-US" sz="1200">
                <a:latin typeface="Times" pitchFamily="2" charset="0"/>
              </a:rPr>
              <a:pPr/>
              <a:t>11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81F3803-B4A7-4848-A4C1-FB838A3A7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E11E7CF-188D-2548-8AB1-86EAE2779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>
            <a:extLst>
              <a:ext uri="{FF2B5EF4-FFF2-40B4-BE49-F238E27FC236}">
                <a16:creationId xmlns:a16="http://schemas.microsoft.com/office/drawing/2014/main" id="{F45B5D18-9BB8-D54B-8FC2-342A34F9F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" pitchFamily="84" charset="0"/>
              <a:ea typeface="+mn-ea"/>
            </a:endParaRPr>
          </a:p>
        </p:txBody>
      </p:sp>
      <p:sp>
        <p:nvSpPr>
          <p:cNvPr id="5" name="Rectangle 74">
            <a:extLst>
              <a:ext uri="{FF2B5EF4-FFF2-40B4-BE49-F238E27FC236}">
                <a16:creationId xmlns:a16="http://schemas.microsoft.com/office/drawing/2014/main" id="{157628F1-6791-F348-A972-C53823B31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grpSp>
        <p:nvGrpSpPr>
          <p:cNvPr id="6" name="Group 78">
            <a:extLst>
              <a:ext uri="{FF2B5EF4-FFF2-40B4-BE49-F238E27FC236}">
                <a16:creationId xmlns:a16="http://schemas.microsoft.com/office/drawing/2014/main" id="{BBC7A4E0-E8A3-8749-A20B-DD28DE44CAF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>
              <a:extLst>
                <a:ext uri="{FF2B5EF4-FFF2-40B4-BE49-F238E27FC236}">
                  <a16:creationId xmlns:a16="http://schemas.microsoft.com/office/drawing/2014/main" id="{36F9B4CE-3E3B-2440-BB5C-98716E646CB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" name="Line 76">
              <a:extLst>
                <a:ext uri="{FF2B5EF4-FFF2-40B4-BE49-F238E27FC236}">
                  <a16:creationId xmlns:a16="http://schemas.microsoft.com/office/drawing/2014/main" id="{2A0E8204-8CAD-4146-BE8A-9424A0830B0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" name="Oval 77">
              <a:extLst>
                <a:ext uri="{FF2B5EF4-FFF2-40B4-BE49-F238E27FC236}">
                  <a16:creationId xmlns:a16="http://schemas.microsoft.com/office/drawing/2014/main" id="{49F10B89-3732-2F47-954D-D406D03DEA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grpSp>
        <p:nvGrpSpPr>
          <p:cNvPr id="10" name="Group 79">
            <a:extLst>
              <a:ext uri="{FF2B5EF4-FFF2-40B4-BE49-F238E27FC236}">
                <a16:creationId xmlns:a16="http://schemas.microsoft.com/office/drawing/2014/main" id="{D0CAD71E-6370-FD43-936F-6632748DA78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>
              <a:extLst>
                <a:ext uri="{FF2B5EF4-FFF2-40B4-BE49-F238E27FC236}">
                  <a16:creationId xmlns:a16="http://schemas.microsoft.com/office/drawing/2014/main" id="{0D1B0F84-5897-4B4C-80A6-6AEDE1B0DA3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42" y="1153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" name="Line 81">
              <a:extLst>
                <a:ext uri="{FF2B5EF4-FFF2-40B4-BE49-F238E27FC236}">
                  <a16:creationId xmlns:a16="http://schemas.microsoft.com/office/drawing/2014/main" id="{8FF430F6-FA50-544B-9288-FBCDED9647D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85" y="961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" name="Oval 82">
              <a:extLst>
                <a:ext uri="{FF2B5EF4-FFF2-40B4-BE49-F238E27FC236}">
                  <a16:creationId xmlns:a16="http://schemas.microsoft.com/office/drawing/2014/main" id="{82357FA2-9E41-214D-A5D9-93E997CB24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" y="1105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14" name="Text Box 83">
            <a:extLst>
              <a:ext uri="{FF2B5EF4-FFF2-40B4-BE49-F238E27FC236}">
                <a16:creationId xmlns:a16="http://schemas.microsoft.com/office/drawing/2014/main" id="{E6E54989-2AA4-F14C-A509-4BEC6D654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/>
              <a:t>AP Biology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60DF30E6-27A6-BC49-B5C1-53EA019C69A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  <p:sp>
        <p:nvSpPr>
          <p:cNvPr id="16" name="Rectangle 70">
            <a:extLst>
              <a:ext uri="{FF2B5EF4-FFF2-40B4-BE49-F238E27FC236}">
                <a16:creationId xmlns:a16="http://schemas.microsoft.com/office/drawing/2014/main" id="{1B2AB20A-5C8C-F341-AFE6-F2BB72866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2860EE79-DFFD-F449-9388-DE629292E1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B5D24-4913-4441-B365-FFCFE5127824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2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52977E08-85B1-444C-80CE-96B1FD511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330A0-00A7-8640-876B-9175429232A2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6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D1D2B643-0413-5E44-9E66-D3E67FF9D3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9EC6D-4027-CF4F-B596-370140E78248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F5F829CD-49E9-4C4A-85DB-7E6C626659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012AB-C025-5C42-9CD8-B00805749AA2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0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F17E5F5C-F889-5E40-9026-290ABF0EA0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5927E-8DEE-0644-9073-6CB281404520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8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23731D33-6C9E-984C-911F-8C1896BE22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86A94-F16B-6C45-92A6-106CE088349C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8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>
            <a:extLst>
              <a:ext uri="{FF2B5EF4-FFF2-40B4-BE49-F238E27FC236}">
                <a16:creationId xmlns:a16="http://schemas.microsoft.com/office/drawing/2014/main" id="{1351E156-1AB6-5C47-BC8B-9B40DEA16F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26FA3-D286-0B4B-B82A-51C2A1E89FAD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2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>
            <a:extLst>
              <a:ext uri="{FF2B5EF4-FFF2-40B4-BE49-F238E27FC236}">
                <a16:creationId xmlns:a16="http://schemas.microsoft.com/office/drawing/2014/main" id="{B5391138-1730-4447-AA28-E8F1C0801C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C93CF-6DE3-7642-9CAA-021C4EB56EBE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8456B816-4A9F-C345-AE94-64186CFBB5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88A20-AD0D-BE4B-B9B6-2E6E9E790CC9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1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E453EA71-1300-224B-B74A-344957C380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32C13-CB5B-4F42-AC06-F86306EF7700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7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>
            <a:extLst>
              <a:ext uri="{FF2B5EF4-FFF2-40B4-BE49-F238E27FC236}">
                <a16:creationId xmlns:a16="http://schemas.microsoft.com/office/drawing/2014/main" id="{9DCE3EBB-673B-FE4F-8A55-E2235CF08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6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2D95B62D-1279-AD41-B72B-A7EBDE50D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39" name="Rectangle 67">
            <a:extLst>
              <a:ext uri="{FF2B5EF4-FFF2-40B4-BE49-F238E27FC236}">
                <a16:creationId xmlns:a16="http://schemas.microsoft.com/office/drawing/2014/main" id="{E3347C65-CE14-CE44-BD99-E86D3150D1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7B037F86-4112-B84A-8BCE-D1D717C02963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3147" name="Line 75">
            <a:extLst>
              <a:ext uri="{FF2B5EF4-FFF2-40B4-BE49-F238E27FC236}">
                <a16:creationId xmlns:a16="http://schemas.microsoft.com/office/drawing/2014/main" id="{A320C7D4-EFED-3840-9C73-E464FD772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3148" name="Line 76">
            <a:extLst>
              <a:ext uri="{FF2B5EF4-FFF2-40B4-BE49-F238E27FC236}">
                <a16:creationId xmlns:a16="http://schemas.microsoft.com/office/drawing/2014/main" id="{FC91E081-2D8B-EC41-A5E5-9859F373F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3149" name="Oval 77">
            <a:extLst>
              <a:ext uri="{FF2B5EF4-FFF2-40B4-BE49-F238E27FC236}">
                <a16:creationId xmlns:a16="http://schemas.microsoft.com/office/drawing/2014/main" id="{B7F68D90-DE14-4B40-89B5-8BD016700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3150" name="Rectangle 78">
            <a:extLst>
              <a:ext uri="{FF2B5EF4-FFF2-40B4-BE49-F238E27FC236}">
                <a16:creationId xmlns:a16="http://schemas.microsoft.com/office/drawing/2014/main" id="{45637D9A-101A-B649-A885-01F6230DA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" pitchFamily="84" charset="0"/>
              <a:ea typeface="+mn-ea"/>
            </a:endParaRPr>
          </a:p>
        </p:txBody>
      </p:sp>
      <p:sp>
        <p:nvSpPr>
          <p:cNvPr id="3151" name="Rectangle 79">
            <a:extLst>
              <a:ext uri="{FF2B5EF4-FFF2-40B4-BE49-F238E27FC236}">
                <a16:creationId xmlns:a16="http://schemas.microsoft.com/office/drawing/2014/main" id="{CD5A2448-96E7-F647-8FBE-194504423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3153" name="Text Box 81">
            <a:extLst>
              <a:ext uri="{FF2B5EF4-FFF2-40B4-BE49-F238E27FC236}">
                <a16:creationId xmlns:a16="http://schemas.microsoft.com/office/drawing/2014/main" id="{603C8EF4-4400-EF4C-B135-1597C1B5E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/>
              <a:t>AP Biology</a:t>
            </a:r>
            <a:endParaRPr lang="en-US" altLang="en-US" sz="2400"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75000"/>
        <a:buFont typeface="Wingdings" pitchFamily="2" charset="2"/>
        <a:buChar char="n"/>
        <a:defRPr sz="3000" b="1">
          <a:solidFill>
            <a:srgbClr val="0F116A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400" b="1">
          <a:solidFill>
            <a:srgbClr val="0F116A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rgbClr val="0F116A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audio" Target="../media/audio1.bin"/><Relationship Id="rId7" Type="http://schemas.openxmlformats.org/officeDocument/2006/relationships/audio" Target="../media/audio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audio" Target="../media/audio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bin"/><Relationship Id="rId7" Type="http://schemas.openxmlformats.org/officeDocument/2006/relationships/audio" Target="../media/audio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5" Type="http://schemas.openxmlformats.org/officeDocument/2006/relationships/audio" Target="../media/audio5.bin"/><Relationship Id="rId4" Type="http://schemas.openxmlformats.org/officeDocument/2006/relationships/audio" Target="../media/audio3.bin"/><Relationship Id="rId9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audio" Target="../media/audio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audio" Target="../media/audio2.bin"/><Relationship Id="rId4" Type="http://schemas.openxmlformats.org/officeDocument/2006/relationships/audio" Target="../media/audio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audio" Target="../media/audio1.bin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5" Type="http://schemas.openxmlformats.org/officeDocument/2006/relationships/audio" Target="../media/audio4.bin"/><Relationship Id="rId4" Type="http://schemas.openxmlformats.org/officeDocument/2006/relationships/audio" Target="../media/audio3.bin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audio" Target="../media/audio1.bin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audio" Target="../media/audio6.bin"/><Relationship Id="rId4" Type="http://schemas.openxmlformats.org/officeDocument/2006/relationships/audio" Target="../media/audio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audio" Target="../media/audio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audio" Target="../media/audio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1.bin"/><Relationship Id="rId4" Type="http://schemas.openxmlformats.org/officeDocument/2006/relationships/audio" Target="../media/audio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audio" Target="../media/audio6.bin"/><Relationship Id="rId4" Type="http://schemas.openxmlformats.org/officeDocument/2006/relationships/audio" Target="../media/audio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bin"/><Relationship Id="rId4" Type="http://schemas.openxmlformats.org/officeDocument/2006/relationships/audio" Target="../media/audio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audio" Target="../media/audio2.bin"/><Relationship Id="rId4" Type="http://schemas.openxmlformats.org/officeDocument/2006/relationships/audio" Target="../media/audio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audio" Target="../media/audio1.bin"/><Relationship Id="rId7" Type="http://schemas.openxmlformats.org/officeDocument/2006/relationships/image" Target="../media/image7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11" Type="http://schemas.openxmlformats.org/officeDocument/2006/relationships/image" Target="../media/image74.emf"/><Relationship Id="rId5" Type="http://schemas.openxmlformats.org/officeDocument/2006/relationships/audio" Target="../media/audio8.bin"/><Relationship Id="rId10" Type="http://schemas.openxmlformats.org/officeDocument/2006/relationships/image" Target="../media/image25.emf"/><Relationship Id="rId4" Type="http://schemas.openxmlformats.org/officeDocument/2006/relationships/audio" Target="../media/audio3.bin"/><Relationship Id="rId9" Type="http://schemas.openxmlformats.org/officeDocument/2006/relationships/image" Target="../media/image6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audio" Target="../media/audio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audio" Target="../media/audio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11.jpeg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jpeg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9">
            <a:extLst>
              <a:ext uri="{FF2B5EF4-FFF2-40B4-BE49-F238E27FC236}">
                <a16:creationId xmlns:a16="http://schemas.microsoft.com/office/drawing/2014/main" id="{1F7A3769-77DD-0C4F-83E0-BC621CE289B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2007-2008</a:t>
            </a:r>
            <a:endParaRPr lang="en-US" altLang="en-US" sz="1400" b="0"/>
          </a:p>
        </p:txBody>
      </p:sp>
      <p:pic>
        <p:nvPicPr>
          <p:cNvPr id="15363" name="Picture 7" descr="translation">
            <a:extLst>
              <a:ext uri="{FF2B5EF4-FFF2-40B4-BE49-F238E27FC236}">
                <a16:creationId xmlns:a16="http://schemas.microsoft.com/office/drawing/2014/main" id="{5D0639C5-963C-1341-BB87-C625E04E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9313"/>
            <a:ext cx="49530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>
            <a:extLst>
              <a:ext uri="{FF2B5EF4-FFF2-40B4-BE49-F238E27FC236}">
                <a16:creationId xmlns:a16="http://schemas.microsoft.com/office/drawing/2014/main" id="{2C1ECE91-7B3D-AD42-BB35-DF9473073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05000"/>
            <a:ext cx="272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From Gene </a:t>
            </a:r>
            <a:br>
              <a:rPr lang="en-US" altLang="en-US" sz="3600" b="1">
                <a:solidFill>
                  <a:schemeClr val="tx2"/>
                </a:solidFill>
              </a:rPr>
            </a:br>
            <a:r>
              <a:rPr lang="en-US" altLang="en-US" sz="3600" b="1">
                <a:solidFill>
                  <a:schemeClr val="tx2"/>
                </a:solidFill>
              </a:rPr>
              <a:t>to Protein</a:t>
            </a:r>
          </a:p>
        </p:txBody>
      </p:sp>
      <p:sp>
        <p:nvSpPr>
          <p:cNvPr id="15365" name="Rectangle 9">
            <a:extLst>
              <a:ext uri="{FF2B5EF4-FFF2-40B4-BE49-F238E27FC236}">
                <a16:creationId xmlns:a16="http://schemas.microsoft.com/office/drawing/2014/main" id="{04CC2672-20A4-024E-A337-C3306CF7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4524375"/>
            <a:ext cx="2800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0F116A"/>
                </a:solidFill>
              </a:rPr>
              <a:t>How Genes </a:t>
            </a:r>
            <a:br>
              <a:rPr lang="en-US" altLang="en-US" sz="3600" b="1">
                <a:solidFill>
                  <a:srgbClr val="0F116A"/>
                </a:solidFill>
              </a:rPr>
            </a:br>
            <a:r>
              <a:rPr lang="en-US" altLang="en-US" sz="3600" b="1">
                <a:solidFill>
                  <a:srgbClr val="0F116A"/>
                </a:solidFill>
              </a:rPr>
              <a:t>Work</a:t>
            </a:r>
          </a:p>
        </p:txBody>
      </p:sp>
      <p:grpSp>
        <p:nvGrpSpPr>
          <p:cNvPr id="15366" name="Group 12">
            <a:extLst>
              <a:ext uri="{FF2B5EF4-FFF2-40B4-BE49-F238E27FC236}">
                <a16:creationId xmlns:a16="http://schemas.microsoft.com/office/drawing/2014/main" id="{67D40B00-DC99-8445-A6D0-677B49FBFDBB}"/>
              </a:ext>
            </a:extLst>
          </p:cNvPr>
          <p:cNvGrpSpPr>
            <a:grpSpLocks/>
          </p:cNvGrpSpPr>
          <p:nvPr/>
        </p:nvGrpSpPr>
        <p:grpSpPr bwMode="auto">
          <a:xfrm>
            <a:off x="4598988" y="457200"/>
            <a:ext cx="4545012" cy="3332163"/>
            <a:chOff x="2897" y="288"/>
            <a:chExt cx="2863" cy="2099"/>
          </a:xfrm>
        </p:grpSpPr>
        <p:pic>
          <p:nvPicPr>
            <p:cNvPr id="15367" name="Picture 6" descr="f15-05_the_central_dogm_c">
              <a:extLst>
                <a:ext uri="{FF2B5EF4-FFF2-40B4-BE49-F238E27FC236}">
                  <a16:creationId xmlns:a16="http://schemas.microsoft.com/office/drawing/2014/main" id="{23762756-BE73-B64A-A688-87659BF6A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1"/>
            <a:stretch>
              <a:fillRect/>
            </a:stretch>
          </p:blipFill>
          <p:spPr bwMode="auto">
            <a:xfrm>
              <a:off x="2897" y="288"/>
              <a:ext cx="2863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Line 10">
              <a:extLst>
                <a:ext uri="{FF2B5EF4-FFF2-40B4-BE49-F238E27FC236}">
                  <a16:creationId xmlns:a16="http://schemas.microsoft.com/office/drawing/2014/main" id="{2AD9B558-CA40-5F4F-97C7-05DE64DF3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541"/>
              <a:ext cx="0" cy="51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Line 11">
              <a:extLst>
                <a:ext uri="{FF2B5EF4-FFF2-40B4-BE49-F238E27FC236}">
                  <a16:creationId xmlns:a16="http://schemas.microsoft.com/office/drawing/2014/main" id="{A2317997-125A-F04F-AF6D-FE6397354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1342"/>
              <a:ext cx="0" cy="36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23E79C60-98BA-2040-8914-B96336CB6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1371600"/>
            <a:ext cx="8270875" cy="3963988"/>
          </a:xfrm>
        </p:spPr>
        <p:txBody>
          <a:bodyPr/>
          <a:lstStyle/>
          <a:p>
            <a:pPr eaLnBrk="1" hangingPunct="1"/>
            <a:r>
              <a:rPr lang="en-US" altLang="en-US"/>
              <a:t>Inheritance of metabolic diseases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suggested that genes coded for enzymes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each disease (phenotype) is caused by non-functional gene product </a:t>
            </a:r>
          </a:p>
          <a:p>
            <a:pPr marL="1085850" lvl="2" eaLnBrk="1" hangingPunct="1"/>
            <a:r>
              <a:rPr lang="en-US" altLang="en-US">
                <a:ea typeface="ＭＳ Ｐゴシック" panose="020B0600070205080204" pitchFamily="34" charset="-128"/>
              </a:rPr>
              <a:t>lack of an enzyme</a:t>
            </a:r>
          </a:p>
          <a:p>
            <a:pPr marL="1085850" lvl="2" eaLnBrk="1" hangingPunct="1"/>
            <a:r>
              <a:rPr lang="en-US" altLang="en-US">
                <a:ea typeface="ＭＳ Ｐゴシック" panose="020B0600070205080204" pitchFamily="34" charset="-128"/>
              </a:rPr>
              <a:t>Tay sachs</a:t>
            </a:r>
          </a:p>
          <a:p>
            <a:pPr marL="1085850" lvl="2" eaLnBrk="1" hangingPunct="1"/>
            <a:r>
              <a:rPr lang="en-US" altLang="en-US">
                <a:ea typeface="ＭＳ Ｐゴシック" panose="020B0600070205080204" pitchFamily="34" charset="-128"/>
              </a:rPr>
              <a:t>PKU (phenylketonuria)</a:t>
            </a:r>
          </a:p>
          <a:p>
            <a:pPr marL="1085850" lvl="2" eaLnBrk="1" hangingPunct="1"/>
            <a:r>
              <a:rPr lang="en-US" altLang="en-US">
                <a:ea typeface="ＭＳ Ｐゴシック" panose="020B0600070205080204" pitchFamily="34" charset="-128"/>
              </a:rPr>
              <a:t>albinism</a:t>
            </a:r>
          </a:p>
        </p:txBody>
      </p:sp>
      <p:pic>
        <p:nvPicPr>
          <p:cNvPr id="371781" name="Picture 69" descr="penguinL">
            <a:extLst>
              <a:ext uri="{FF2B5EF4-FFF2-40B4-BE49-F238E27FC236}">
                <a16:creationId xmlns:a16="http://schemas.microsoft.com/office/drawing/2014/main" id="{B9EED520-37B2-2541-B711-2710666DB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4265613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82" name="AutoShape 70">
            <a:extLst>
              <a:ext uri="{FF2B5EF4-FFF2-40B4-BE49-F238E27FC236}">
                <a16:creationId xmlns:a16="http://schemas.microsoft.com/office/drawing/2014/main" id="{1578E830-E071-4C4C-9A5A-D2F62DD7E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3409950"/>
            <a:ext cx="3155950" cy="871538"/>
          </a:xfrm>
          <a:prstGeom prst="wedgeEllipseCallout">
            <a:avLst>
              <a:gd name="adj1" fmla="val 49546"/>
              <a:gd name="adj2" fmla="val 7222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Am I just the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sum of my proteins?</a:t>
            </a:r>
          </a:p>
        </p:txBody>
      </p:sp>
      <p:sp>
        <p:nvSpPr>
          <p:cNvPr id="31749" name="AutoShape 27">
            <a:extLst>
              <a:ext uri="{FF2B5EF4-FFF2-40B4-BE49-F238E27FC236}">
                <a16:creationId xmlns:a16="http://schemas.microsoft.com/office/drawing/2014/main" id="{5DF221BB-FB8E-4745-A4BC-C812DD683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859463"/>
            <a:ext cx="7848600" cy="8382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9657C410-E057-414F-A92A-765D12B84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077200" cy="762000"/>
          </a:xfrm>
        </p:spPr>
        <p:txBody>
          <a:bodyPr/>
          <a:lstStyle/>
          <a:p>
            <a:pPr eaLnBrk="1" hangingPunct="1"/>
            <a:r>
              <a:rPr lang="en-US" altLang="en-US"/>
              <a:t>Metabolism taught us about genes</a:t>
            </a:r>
          </a:p>
        </p:txBody>
      </p:sp>
      <p:grpSp>
        <p:nvGrpSpPr>
          <p:cNvPr id="31751" name="Group 4">
            <a:extLst>
              <a:ext uri="{FF2B5EF4-FFF2-40B4-BE49-F238E27FC236}">
                <a16:creationId xmlns:a16="http://schemas.microsoft.com/office/drawing/2014/main" id="{0034FF97-1D96-D941-9BAA-241520FE0724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5900738"/>
            <a:ext cx="7559675" cy="739775"/>
            <a:chOff x="696" y="1812"/>
            <a:chExt cx="4762" cy="466"/>
          </a:xfrm>
        </p:grpSpPr>
        <p:sp>
          <p:nvSpPr>
            <p:cNvPr id="31773" name="Oval 5">
              <a:extLst>
                <a:ext uri="{FF2B5EF4-FFF2-40B4-BE49-F238E27FC236}">
                  <a16:creationId xmlns:a16="http://schemas.microsoft.com/office/drawing/2014/main" id="{D0999FDA-03B4-0C41-A8D1-4C30F5908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1812"/>
              <a:ext cx="361" cy="46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rgbClr val="0F116A"/>
                  </a:solidFill>
                </a:rPr>
                <a:t>A</a:t>
              </a:r>
            </a:p>
          </p:txBody>
        </p:sp>
        <p:sp>
          <p:nvSpPr>
            <p:cNvPr id="31774" name="Oval 6">
              <a:extLst>
                <a:ext uri="{FF2B5EF4-FFF2-40B4-BE49-F238E27FC236}">
                  <a16:creationId xmlns:a16="http://schemas.microsoft.com/office/drawing/2014/main" id="{3F559F8A-D9BD-DE4F-9D31-7DDCBE7DA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812"/>
              <a:ext cx="361" cy="46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rgbClr val="0F116A"/>
                  </a:solidFill>
                </a:rPr>
                <a:t>B</a:t>
              </a:r>
            </a:p>
          </p:txBody>
        </p:sp>
        <p:sp>
          <p:nvSpPr>
            <p:cNvPr id="31775" name="Oval 7">
              <a:extLst>
                <a:ext uri="{FF2B5EF4-FFF2-40B4-BE49-F238E27FC236}">
                  <a16:creationId xmlns:a16="http://schemas.microsoft.com/office/drawing/2014/main" id="{CCF0912F-D7DD-8B4E-B03F-0924C68EF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1812"/>
              <a:ext cx="361" cy="46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rgbClr val="0F116A"/>
                  </a:solidFill>
                </a:rPr>
                <a:t>C</a:t>
              </a:r>
            </a:p>
          </p:txBody>
        </p:sp>
        <p:sp>
          <p:nvSpPr>
            <p:cNvPr id="31776" name="Oval 8">
              <a:extLst>
                <a:ext uri="{FF2B5EF4-FFF2-40B4-BE49-F238E27FC236}">
                  <a16:creationId xmlns:a16="http://schemas.microsoft.com/office/drawing/2014/main" id="{01EB99DE-B8D9-7B48-9814-CD646638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1812"/>
              <a:ext cx="361" cy="46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rgbClr val="0F116A"/>
                  </a:solidFill>
                </a:rPr>
                <a:t>D</a:t>
              </a:r>
            </a:p>
          </p:txBody>
        </p:sp>
        <p:sp>
          <p:nvSpPr>
            <p:cNvPr id="31777" name="Line 9">
              <a:extLst>
                <a:ext uri="{FF2B5EF4-FFF2-40B4-BE49-F238E27FC236}">
                  <a16:creationId xmlns:a16="http://schemas.microsoft.com/office/drawing/2014/main" id="{EFE4CB61-FD85-C847-B3DE-6CA4E9633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2045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Line 10">
              <a:extLst>
                <a:ext uri="{FF2B5EF4-FFF2-40B4-BE49-F238E27FC236}">
                  <a16:creationId xmlns:a16="http://schemas.microsoft.com/office/drawing/2014/main" id="{4C380076-3735-4243-9567-2FA013229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4" y="2045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Line 11">
              <a:extLst>
                <a:ext uri="{FF2B5EF4-FFF2-40B4-BE49-F238E27FC236}">
                  <a16:creationId xmlns:a16="http://schemas.microsoft.com/office/drawing/2014/main" id="{6014E4EC-376F-9646-90AE-81AF8334F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" y="2045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12">
              <a:extLst>
                <a:ext uri="{FF2B5EF4-FFF2-40B4-BE49-F238E27FC236}">
                  <a16:creationId xmlns:a16="http://schemas.microsoft.com/office/drawing/2014/main" id="{C5487840-6560-1944-9E0E-D910C0238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" y="1812"/>
              <a:ext cx="344" cy="46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rgbClr val="0F116A"/>
                  </a:solidFill>
                </a:rPr>
                <a:t>E</a:t>
              </a:r>
            </a:p>
          </p:txBody>
        </p:sp>
        <p:sp>
          <p:nvSpPr>
            <p:cNvPr id="31781" name="Line 13">
              <a:extLst>
                <a:ext uri="{FF2B5EF4-FFF2-40B4-BE49-F238E27FC236}">
                  <a16:creationId xmlns:a16="http://schemas.microsoft.com/office/drawing/2014/main" id="{16CE4726-F642-BF47-B0E1-17A666475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2" y="2045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>
            <a:extLst>
              <a:ext uri="{FF2B5EF4-FFF2-40B4-BE49-F238E27FC236}">
                <a16:creationId xmlns:a16="http://schemas.microsoft.com/office/drawing/2014/main" id="{CC43590C-0A4A-8249-97A1-7AAAF211AD86}"/>
              </a:ext>
            </a:extLst>
          </p:cNvPr>
          <p:cNvGrpSpPr>
            <a:grpSpLocks/>
          </p:cNvGrpSpPr>
          <p:nvPr/>
        </p:nvGrpSpPr>
        <p:grpSpPr bwMode="auto">
          <a:xfrm>
            <a:off x="1582738" y="5581650"/>
            <a:ext cx="1927225" cy="698500"/>
            <a:chOff x="987" y="2846"/>
            <a:chExt cx="1214" cy="440"/>
          </a:xfrm>
        </p:grpSpPr>
        <p:sp>
          <p:nvSpPr>
            <p:cNvPr id="31771" name="Freeform 53">
              <a:extLst>
                <a:ext uri="{FF2B5EF4-FFF2-40B4-BE49-F238E27FC236}">
                  <a16:creationId xmlns:a16="http://schemas.microsoft.com/office/drawing/2014/main" id="{7CFD365D-91FB-844A-99E1-BC256F462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3013"/>
              <a:ext cx="537" cy="273"/>
            </a:xfrm>
            <a:custGeom>
              <a:avLst/>
              <a:gdLst>
                <a:gd name="T0" fmla="*/ 0 w 537"/>
                <a:gd name="T1" fmla="*/ 263 h 273"/>
                <a:gd name="T2" fmla="*/ 120 w 537"/>
                <a:gd name="T3" fmla="*/ 263 h 273"/>
                <a:gd name="T4" fmla="*/ 321 w 537"/>
                <a:gd name="T5" fmla="*/ 201 h 273"/>
                <a:gd name="T6" fmla="*/ 537 w 537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7"/>
                <a:gd name="T13" fmla="*/ 0 h 273"/>
                <a:gd name="T14" fmla="*/ 537 w 537"/>
                <a:gd name="T15" fmla="*/ 273 h 2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7" h="273">
                  <a:moveTo>
                    <a:pt x="0" y="263"/>
                  </a:moveTo>
                  <a:cubicBezTo>
                    <a:pt x="33" y="268"/>
                    <a:pt x="67" y="273"/>
                    <a:pt x="120" y="263"/>
                  </a:cubicBezTo>
                  <a:cubicBezTo>
                    <a:pt x="173" y="253"/>
                    <a:pt x="252" y="245"/>
                    <a:pt x="321" y="201"/>
                  </a:cubicBezTo>
                  <a:cubicBezTo>
                    <a:pt x="390" y="157"/>
                    <a:pt x="463" y="78"/>
                    <a:pt x="537" y="0"/>
                  </a:cubicBezTo>
                </a:path>
              </a:pathLst>
            </a:custGeom>
            <a:noFill/>
            <a:ln w="635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72" name="AutoShape 54">
              <a:extLst>
                <a:ext uri="{FF2B5EF4-FFF2-40B4-BE49-F238E27FC236}">
                  <a16:creationId xmlns:a16="http://schemas.microsoft.com/office/drawing/2014/main" id="{2854B948-8B5E-5340-BDEB-3BBC4F1B4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2846"/>
              <a:ext cx="670" cy="235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</a:rPr>
                <a:t>disease</a:t>
              </a:r>
            </a:p>
          </p:txBody>
        </p:sp>
      </p:grpSp>
      <p:grpSp>
        <p:nvGrpSpPr>
          <p:cNvPr id="4" name="Group 56">
            <a:extLst>
              <a:ext uri="{FF2B5EF4-FFF2-40B4-BE49-F238E27FC236}">
                <a16:creationId xmlns:a16="http://schemas.microsoft.com/office/drawing/2014/main" id="{11285EEF-6D6B-9D41-80C3-3BC3E075D65E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5581650"/>
            <a:ext cx="1927225" cy="698500"/>
            <a:chOff x="987" y="2846"/>
            <a:chExt cx="1214" cy="440"/>
          </a:xfrm>
        </p:grpSpPr>
        <p:sp>
          <p:nvSpPr>
            <p:cNvPr id="31769" name="Freeform 57">
              <a:extLst>
                <a:ext uri="{FF2B5EF4-FFF2-40B4-BE49-F238E27FC236}">
                  <a16:creationId xmlns:a16="http://schemas.microsoft.com/office/drawing/2014/main" id="{F4616543-9F3B-7946-9088-95B3EB995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3013"/>
              <a:ext cx="537" cy="273"/>
            </a:xfrm>
            <a:custGeom>
              <a:avLst/>
              <a:gdLst>
                <a:gd name="T0" fmla="*/ 0 w 537"/>
                <a:gd name="T1" fmla="*/ 263 h 273"/>
                <a:gd name="T2" fmla="*/ 120 w 537"/>
                <a:gd name="T3" fmla="*/ 263 h 273"/>
                <a:gd name="T4" fmla="*/ 321 w 537"/>
                <a:gd name="T5" fmla="*/ 201 h 273"/>
                <a:gd name="T6" fmla="*/ 537 w 537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7"/>
                <a:gd name="T13" fmla="*/ 0 h 273"/>
                <a:gd name="T14" fmla="*/ 537 w 537"/>
                <a:gd name="T15" fmla="*/ 273 h 2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7" h="273">
                  <a:moveTo>
                    <a:pt x="0" y="263"/>
                  </a:moveTo>
                  <a:cubicBezTo>
                    <a:pt x="33" y="268"/>
                    <a:pt x="67" y="273"/>
                    <a:pt x="120" y="263"/>
                  </a:cubicBezTo>
                  <a:cubicBezTo>
                    <a:pt x="173" y="253"/>
                    <a:pt x="252" y="245"/>
                    <a:pt x="321" y="201"/>
                  </a:cubicBezTo>
                  <a:cubicBezTo>
                    <a:pt x="390" y="157"/>
                    <a:pt x="463" y="78"/>
                    <a:pt x="537" y="0"/>
                  </a:cubicBezTo>
                </a:path>
              </a:pathLst>
            </a:custGeom>
            <a:noFill/>
            <a:ln w="635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70" name="AutoShape 58">
              <a:extLst>
                <a:ext uri="{FF2B5EF4-FFF2-40B4-BE49-F238E27FC236}">
                  <a16:creationId xmlns:a16="http://schemas.microsoft.com/office/drawing/2014/main" id="{9E4D0F93-FA16-6942-BC2D-01577F394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2846"/>
              <a:ext cx="670" cy="235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</a:rPr>
                <a:t>disease</a:t>
              </a:r>
            </a:p>
          </p:txBody>
        </p:sp>
      </p:grpSp>
      <p:grpSp>
        <p:nvGrpSpPr>
          <p:cNvPr id="5" name="Group 59">
            <a:extLst>
              <a:ext uri="{FF2B5EF4-FFF2-40B4-BE49-F238E27FC236}">
                <a16:creationId xmlns:a16="http://schemas.microsoft.com/office/drawing/2014/main" id="{490B722A-06BE-5844-90B0-28FEA4868D89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5581650"/>
            <a:ext cx="1927225" cy="698500"/>
            <a:chOff x="987" y="2846"/>
            <a:chExt cx="1214" cy="440"/>
          </a:xfrm>
        </p:grpSpPr>
        <p:sp>
          <p:nvSpPr>
            <p:cNvPr id="31767" name="Freeform 60">
              <a:extLst>
                <a:ext uri="{FF2B5EF4-FFF2-40B4-BE49-F238E27FC236}">
                  <a16:creationId xmlns:a16="http://schemas.microsoft.com/office/drawing/2014/main" id="{B185561A-3A4D-334A-8F99-50C2DC02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3013"/>
              <a:ext cx="537" cy="273"/>
            </a:xfrm>
            <a:custGeom>
              <a:avLst/>
              <a:gdLst>
                <a:gd name="T0" fmla="*/ 0 w 537"/>
                <a:gd name="T1" fmla="*/ 263 h 273"/>
                <a:gd name="T2" fmla="*/ 120 w 537"/>
                <a:gd name="T3" fmla="*/ 263 h 273"/>
                <a:gd name="T4" fmla="*/ 321 w 537"/>
                <a:gd name="T5" fmla="*/ 201 h 273"/>
                <a:gd name="T6" fmla="*/ 537 w 537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7"/>
                <a:gd name="T13" fmla="*/ 0 h 273"/>
                <a:gd name="T14" fmla="*/ 537 w 537"/>
                <a:gd name="T15" fmla="*/ 273 h 2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7" h="273">
                  <a:moveTo>
                    <a:pt x="0" y="263"/>
                  </a:moveTo>
                  <a:cubicBezTo>
                    <a:pt x="33" y="268"/>
                    <a:pt x="67" y="273"/>
                    <a:pt x="120" y="263"/>
                  </a:cubicBezTo>
                  <a:cubicBezTo>
                    <a:pt x="173" y="253"/>
                    <a:pt x="252" y="245"/>
                    <a:pt x="321" y="201"/>
                  </a:cubicBezTo>
                  <a:cubicBezTo>
                    <a:pt x="390" y="157"/>
                    <a:pt x="463" y="78"/>
                    <a:pt x="537" y="0"/>
                  </a:cubicBezTo>
                </a:path>
              </a:pathLst>
            </a:custGeom>
            <a:noFill/>
            <a:ln w="635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8" name="AutoShape 61">
              <a:extLst>
                <a:ext uri="{FF2B5EF4-FFF2-40B4-BE49-F238E27FC236}">
                  <a16:creationId xmlns:a16="http://schemas.microsoft.com/office/drawing/2014/main" id="{4FD6EFDB-E966-8847-95C2-33B06B429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2846"/>
              <a:ext cx="670" cy="235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</a:rPr>
                <a:t>disease</a:t>
              </a: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A6831610-44FE-9549-9E41-AAFCF82972F2}"/>
              </a:ext>
            </a:extLst>
          </p:cNvPr>
          <p:cNvGrpSpPr>
            <a:grpSpLocks/>
          </p:cNvGrpSpPr>
          <p:nvPr/>
        </p:nvGrpSpPr>
        <p:grpSpPr bwMode="auto">
          <a:xfrm>
            <a:off x="6845300" y="5581650"/>
            <a:ext cx="1927225" cy="698500"/>
            <a:chOff x="987" y="2846"/>
            <a:chExt cx="1214" cy="440"/>
          </a:xfrm>
        </p:grpSpPr>
        <p:sp>
          <p:nvSpPr>
            <p:cNvPr id="31765" name="Freeform 67">
              <a:extLst>
                <a:ext uri="{FF2B5EF4-FFF2-40B4-BE49-F238E27FC236}">
                  <a16:creationId xmlns:a16="http://schemas.microsoft.com/office/drawing/2014/main" id="{CAF770F9-299A-464D-A94A-40F9FECF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3013"/>
              <a:ext cx="537" cy="273"/>
            </a:xfrm>
            <a:custGeom>
              <a:avLst/>
              <a:gdLst>
                <a:gd name="T0" fmla="*/ 0 w 537"/>
                <a:gd name="T1" fmla="*/ 263 h 273"/>
                <a:gd name="T2" fmla="*/ 120 w 537"/>
                <a:gd name="T3" fmla="*/ 263 h 273"/>
                <a:gd name="T4" fmla="*/ 321 w 537"/>
                <a:gd name="T5" fmla="*/ 201 h 273"/>
                <a:gd name="T6" fmla="*/ 537 w 537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7"/>
                <a:gd name="T13" fmla="*/ 0 h 273"/>
                <a:gd name="T14" fmla="*/ 537 w 537"/>
                <a:gd name="T15" fmla="*/ 273 h 2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7" h="273">
                  <a:moveTo>
                    <a:pt x="0" y="263"/>
                  </a:moveTo>
                  <a:cubicBezTo>
                    <a:pt x="33" y="268"/>
                    <a:pt x="67" y="273"/>
                    <a:pt x="120" y="263"/>
                  </a:cubicBezTo>
                  <a:cubicBezTo>
                    <a:pt x="173" y="253"/>
                    <a:pt x="252" y="245"/>
                    <a:pt x="321" y="201"/>
                  </a:cubicBezTo>
                  <a:cubicBezTo>
                    <a:pt x="390" y="157"/>
                    <a:pt x="463" y="78"/>
                    <a:pt x="537" y="0"/>
                  </a:cubicBezTo>
                </a:path>
              </a:pathLst>
            </a:custGeom>
            <a:noFill/>
            <a:ln w="635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6" name="AutoShape 68">
              <a:extLst>
                <a:ext uri="{FF2B5EF4-FFF2-40B4-BE49-F238E27FC236}">
                  <a16:creationId xmlns:a16="http://schemas.microsoft.com/office/drawing/2014/main" id="{7E520975-5B36-B84E-8653-DEA09F75D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2846"/>
              <a:ext cx="670" cy="235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</a:rPr>
                <a:t>disease</a:t>
              </a:r>
            </a:p>
          </p:txBody>
        </p:sp>
      </p:grpSp>
      <p:sp>
        <p:nvSpPr>
          <p:cNvPr id="371746" name="Text Box 34">
            <a:extLst>
              <a:ext uri="{FF2B5EF4-FFF2-40B4-BE49-F238E27FC236}">
                <a16:creationId xmlns:a16="http://schemas.microsoft.com/office/drawing/2014/main" id="{BCDCE0FE-02A0-1E47-9722-82B21F395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6027738"/>
            <a:ext cx="7159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6600">
                <a:solidFill>
                  <a:srgbClr val="000000"/>
                </a:solidFill>
                <a:sym typeface="Wingdings" pitchFamily="2" charset="2"/>
              </a:rPr>
              <a:t></a:t>
            </a:r>
            <a:endParaRPr lang="en-US" altLang="en-US" sz="6600">
              <a:solidFill>
                <a:srgbClr val="000000"/>
              </a:solidFill>
            </a:endParaRPr>
          </a:p>
        </p:txBody>
      </p:sp>
      <p:sp>
        <p:nvSpPr>
          <p:cNvPr id="371747" name="Text Box 35">
            <a:extLst>
              <a:ext uri="{FF2B5EF4-FFF2-40B4-BE49-F238E27FC236}">
                <a16:creationId xmlns:a16="http://schemas.microsoft.com/office/drawing/2014/main" id="{6D4899DB-C6FF-BD46-8A1D-04FDE77D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6027738"/>
            <a:ext cx="7159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6600">
                <a:solidFill>
                  <a:srgbClr val="000000"/>
                </a:solidFill>
                <a:sym typeface="Wingdings" pitchFamily="2" charset="2"/>
              </a:rPr>
              <a:t></a:t>
            </a:r>
            <a:endParaRPr lang="en-US" altLang="en-US" sz="6600">
              <a:solidFill>
                <a:srgbClr val="000000"/>
              </a:solidFill>
            </a:endParaRPr>
          </a:p>
        </p:txBody>
      </p:sp>
      <p:sp>
        <p:nvSpPr>
          <p:cNvPr id="371748" name="Text Box 36">
            <a:extLst>
              <a:ext uri="{FF2B5EF4-FFF2-40B4-BE49-F238E27FC236}">
                <a16:creationId xmlns:a16="http://schemas.microsoft.com/office/drawing/2014/main" id="{90FE9552-B22B-0746-B1D0-2EB4BA2B8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6027738"/>
            <a:ext cx="7159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6600">
                <a:solidFill>
                  <a:srgbClr val="000000"/>
                </a:solidFill>
                <a:sym typeface="Wingdings" pitchFamily="2" charset="2"/>
              </a:rPr>
              <a:t></a:t>
            </a:r>
            <a:endParaRPr lang="en-US" altLang="en-US" sz="6600">
              <a:solidFill>
                <a:srgbClr val="000000"/>
              </a:solidFill>
            </a:endParaRPr>
          </a:p>
        </p:txBody>
      </p:sp>
      <p:sp>
        <p:nvSpPr>
          <p:cNvPr id="371753" name="Text Box 41">
            <a:extLst>
              <a:ext uri="{FF2B5EF4-FFF2-40B4-BE49-F238E27FC236}">
                <a16:creationId xmlns:a16="http://schemas.microsoft.com/office/drawing/2014/main" id="{1CF8AE71-F60B-0840-B5B5-F8C4EEC2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6027738"/>
            <a:ext cx="7159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6600">
                <a:solidFill>
                  <a:srgbClr val="000000"/>
                </a:solidFill>
                <a:sym typeface="Wingdings" pitchFamily="2" charset="2"/>
              </a:rPr>
              <a:t></a:t>
            </a:r>
            <a:endParaRPr lang="en-US" altLang="en-US" sz="6600">
              <a:solidFill>
                <a:srgbClr val="000000"/>
              </a:solidFill>
            </a:endParaRPr>
          </a:p>
        </p:txBody>
      </p:sp>
      <p:sp>
        <p:nvSpPr>
          <p:cNvPr id="31760" name="Rectangle 71">
            <a:extLst>
              <a:ext uri="{FF2B5EF4-FFF2-40B4-BE49-F238E27FC236}">
                <a16:creationId xmlns:a16="http://schemas.microsoft.com/office/drawing/2014/main" id="{FF7254BD-0023-8A4B-BDAD-AB3AE30EC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6313488"/>
            <a:ext cx="1098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000000"/>
                </a:solidFill>
              </a:rPr>
              <a:t>enzyme 1</a:t>
            </a:r>
          </a:p>
        </p:txBody>
      </p:sp>
      <p:sp>
        <p:nvSpPr>
          <p:cNvPr id="31761" name="Rectangle 72">
            <a:extLst>
              <a:ext uri="{FF2B5EF4-FFF2-40B4-BE49-F238E27FC236}">
                <a16:creationId xmlns:a16="http://schemas.microsoft.com/office/drawing/2014/main" id="{D5893357-2C0E-E04A-8DBD-874851BB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6313488"/>
            <a:ext cx="1098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000000"/>
                </a:solidFill>
              </a:rPr>
              <a:t>enzyme 2</a:t>
            </a:r>
          </a:p>
        </p:txBody>
      </p:sp>
      <p:sp>
        <p:nvSpPr>
          <p:cNvPr id="31762" name="Rectangle 73">
            <a:extLst>
              <a:ext uri="{FF2B5EF4-FFF2-40B4-BE49-F238E27FC236}">
                <a16:creationId xmlns:a16="http://schemas.microsoft.com/office/drawing/2014/main" id="{8B9FB827-BA71-3A4D-8A3A-927960F96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6313488"/>
            <a:ext cx="1098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000000"/>
                </a:solidFill>
              </a:rPr>
              <a:t>enzyme 3</a:t>
            </a:r>
          </a:p>
        </p:txBody>
      </p:sp>
      <p:sp>
        <p:nvSpPr>
          <p:cNvPr id="31763" name="Rectangle 74">
            <a:extLst>
              <a:ext uri="{FF2B5EF4-FFF2-40B4-BE49-F238E27FC236}">
                <a16:creationId xmlns:a16="http://schemas.microsoft.com/office/drawing/2014/main" id="{77BCC1A4-18C2-A24C-A28C-CA48B8754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6313488"/>
            <a:ext cx="1098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000000"/>
                </a:solidFill>
              </a:rPr>
              <a:t>enzyme 4</a:t>
            </a:r>
          </a:p>
        </p:txBody>
      </p:sp>
      <p:sp>
        <p:nvSpPr>
          <p:cNvPr id="371787" name="AutoShape 75">
            <a:extLst>
              <a:ext uri="{FF2B5EF4-FFF2-40B4-BE49-F238E27FC236}">
                <a16:creationId xmlns:a16="http://schemas.microsoft.com/office/drawing/2014/main" id="{117C73B3-E7AA-E146-99E4-C7CBA12D1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5541963"/>
            <a:ext cx="2262188" cy="263525"/>
          </a:xfrm>
          <a:prstGeom prst="homePlate">
            <a:avLst>
              <a:gd name="adj" fmla="val 21460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b="1">
                <a:solidFill>
                  <a:schemeClr val="bg1"/>
                </a:solidFill>
              </a:rPr>
              <a:t>metabolic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71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71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 autoUpdateAnimBg="0"/>
      <p:bldP spid="371782" grpId="0" animBg="1" autoUpdateAnimBg="0"/>
      <p:bldP spid="371746" grpId="0" build="p" autoUpdateAnimBg="0" advAuto="0"/>
      <p:bldP spid="371746" grpId="1" build="allAtOnce"/>
      <p:bldP spid="371747" grpId="0" build="p" autoUpdateAnimBg="0" advAuto="0"/>
      <p:bldP spid="371747" grpId="1" build="allAtOnce"/>
      <p:bldP spid="371748" grpId="0" build="p" autoUpdateAnimBg="0" advAuto="0"/>
      <p:bldP spid="371748" grpId="1" build="allAtOnce"/>
      <p:bldP spid="371753" grpId="0" build="p" autoUpdateAnimBg="0" advAuto="0"/>
      <p:bldP spid="37178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60CC42BC-C71B-4F41-8CC4-67B8DE991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381000"/>
            <a:ext cx="2265362" cy="334963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ingested protein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33F39A86-D88A-B142-A65A-83528079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1292225"/>
            <a:ext cx="1955800" cy="334963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phenylalanine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5FEDEB51-B775-3C44-91C9-8FD8C0AEC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2203450"/>
            <a:ext cx="1179513" cy="334963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tyrosine</a:t>
            </a:r>
          </a:p>
        </p:txBody>
      </p:sp>
      <p:sp>
        <p:nvSpPr>
          <p:cNvPr id="33797" name="Rectangle 6">
            <a:extLst>
              <a:ext uri="{FF2B5EF4-FFF2-40B4-BE49-F238E27FC236}">
                <a16:creationId xmlns:a16="http://schemas.microsoft.com/office/drawing/2014/main" id="{F635F494-455A-CE43-AEBF-69B4CA1CA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114675"/>
            <a:ext cx="3073400" cy="5365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hydroxyphenylpyruvic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acid</a:t>
            </a:r>
          </a:p>
        </p:txBody>
      </p:sp>
      <p:sp>
        <p:nvSpPr>
          <p:cNvPr id="33798" name="Rectangle 8">
            <a:extLst>
              <a:ext uri="{FF2B5EF4-FFF2-40B4-BE49-F238E27FC236}">
                <a16:creationId xmlns:a16="http://schemas.microsoft.com/office/drawing/2014/main" id="{90CC8CDC-B674-844D-B7C7-A8ECBB30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4227513"/>
            <a:ext cx="1908175" cy="5365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homogentisic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acid</a:t>
            </a:r>
          </a:p>
        </p:txBody>
      </p:sp>
      <p:sp>
        <p:nvSpPr>
          <p:cNvPr id="33799" name="Rectangle 10">
            <a:extLst>
              <a:ext uri="{FF2B5EF4-FFF2-40B4-BE49-F238E27FC236}">
                <a16:creationId xmlns:a16="http://schemas.microsoft.com/office/drawing/2014/main" id="{428B64B2-2806-9A42-9A73-EE74A2A24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5340350"/>
            <a:ext cx="2484438" cy="5365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maleylacetoacetic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acid</a:t>
            </a:r>
          </a:p>
        </p:txBody>
      </p:sp>
      <p:sp>
        <p:nvSpPr>
          <p:cNvPr id="33800" name="Rectangle 12">
            <a:extLst>
              <a:ext uri="{FF2B5EF4-FFF2-40B4-BE49-F238E27FC236}">
                <a16:creationId xmlns:a16="http://schemas.microsoft.com/office/drawing/2014/main" id="{72897C59-D26F-FE4A-B739-68F9FD2C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6454775"/>
            <a:ext cx="1498600" cy="26828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CO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  <a:r>
              <a:rPr lang="en-US" altLang="en-US" sz="2200" b="1">
                <a:solidFill>
                  <a:srgbClr val="0F116A"/>
                </a:solidFill>
              </a:rPr>
              <a:t> &amp; H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  <a:r>
              <a:rPr lang="en-US" altLang="en-US" sz="2200" b="1">
                <a:solidFill>
                  <a:srgbClr val="0F116A"/>
                </a:solidFill>
              </a:rPr>
              <a:t>O</a:t>
            </a:r>
          </a:p>
        </p:txBody>
      </p:sp>
      <p:sp>
        <p:nvSpPr>
          <p:cNvPr id="33801" name="Line 14">
            <a:extLst>
              <a:ext uri="{FF2B5EF4-FFF2-40B4-BE49-F238E27FC236}">
                <a16:creationId xmlns:a16="http://schemas.microsoft.com/office/drawing/2014/main" id="{78A95396-3932-4A48-B1B3-1E94582E5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774700"/>
            <a:ext cx="0" cy="457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5">
            <a:extLst>
              <a:ext uri="{FF2B5EF4-FFF2-40B4-BE49-F238E27FC236}">
                <a16:creationId xmlns:a16="http://schemas.microsoft.com/office/drawing/2014/main" id="{2005BA42-3D3C-634F-A3E6-5D706697F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1685925"/>
            <a:ext cx="0" cy="457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6">
            <a:extLst>
              <a:ext uri="{FF2B5EF4-FFF2-40B4-BE49-F238E27FC236}">
                <a16:creationId xmlns:a16="http://schemas.microsoft.com/office/drawing/2014/main" id="{F4728179-5F11-6B44-8BDA-3C447968A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2597150"/>
            <a:ext cx="0" cy="457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7">
            <a:extLst>
              <a:ext uri="{FF2B5EF4-FFF2-40B4-BE49-F238E27FC236}">
                <a16:creationId xmlns:a16="http://schemas.microsoft.com/office/drawing/2014/main" id="{C56F85C4-1338-1445-9D08-6415D7B96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3711575"/>
            <a:ext cx="0" cy="457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8">
            <a:extLst>
              <a:ext uri="{FF2B5EF4-FFF2-40B4-BE49-F238E27FC236}">
                <a16:creationId xmlns:a16="http://schemas.microsoft.com/office/drawing/2014/main" id="{D2496BF5-FA4F-FA4C-BBA7-4FA0646F5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4824413"/>
            <a:ext cx="0" cy="457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9">
            <a:extLst>
              <a:ext uri="{FF2B5EF4-FFF2-40B4-BE49-F238E27FC236}">
                <a16:creationId xmlns:a16="http://schemas.microsoft.com/office/drawing/2014/main" id="{DF70CED1-ECA9-7342-BDEC-B392152FB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5937250"/>
            <a:ext cx="0" cy="457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80" name="Rectangle 20">
            <a:extLst>
              <a:ext uri="{FF2B5EF4-FFF2-40B4-BE49-F238E27FC236}">
                <a16:creationId xmlns:a16="http://schemas.microsoft.com/office/drawing/2014/main" id="{3B750669-95A2-5E48-99A8-AD3F65DB7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766888"/>
            <a:ext cx="3338513" cy="304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 b="1">
                <a:solidFill>
                  <a:srgbClr val="008000"/>
                </a:solidFill>
              </a:rPr>
              <a:t>phenylalanine hydroxylase</a:t>
            </a:r>
          </a:p>
        </p:txBody>
      </p:sp>
      <p:sp>
        <p:nvSpPr>
          <p:cNvPr id="373781" name="Rectangle 21">
            <a:extLst>
              <a:ext uri="{FF2B5EF4-FFF2-40B4-BE49-F238E27FC236}">
                <a16:creationId xmlns:a16="http://schemas.microsoft.com/office/drawing/2014/main" id="{96CA1B24-7EBC-0746-A28D-A806FAC8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2681288"/>
            <a:ext cx="1730375" cy="304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 b="1">
                <a:solidFill>
                  <a:srgbClr val="008000"/>
                </a:solidFill>
              </a:rPr>
              <a:t>transaminase</a:t>
            </a:r>
          </a:p>
        </p:txBody>
      </p:sp>
      <p:sp>
        <p:nvSpPr>
          <p:cNvPr id="373782" name="Rectangle 22">
            <a:extLst>
              <a:ext uri="{FF2B5EF4-FFF2-40B4-BE49-F238E27FC236}">
                <a16:creationId xmlns:a16="http://schemas.microsoft.com/office/drawing/2014/main" id="{B5C7BE1E-EF71-7E4D-AFFF-0FA938BEB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3706813"/>
            <a:ext cx="3381375" cy="4889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2000" b="1">
                <a:solidFill>
                  <a:srgbClr val="008000"/>
                </a:solidFill>
              </a:rPr>
              <a:t>hydroxyphenylpyruvic acid</a:t>
            </a:r>
            <a:br>
              <a:rPr lang="en-US" altLang="en-US" sz="2000" b="1">
                <a:solidFill>
                  <a:srgbClr val="008000"/>
                </a:solidFill>
              </a:rPr>
            </a:br>
            <a:r>
              <a:rPr lang="en-US" altLang="en-US" sz="2000" b="1">
                <a:solidFill>
                  <a:srgbClr val="008000"/>
                </a:solidFill>
              </a:rPr>
              <a:t>oxidase</a:t>
            </a:r>
          </a:p>
        </p:txBody>
      </p:sp>
      <p:sp>
        <p:nvSpPr>
          <p:cNvPr id="373783" name="Rectangle 23">
            <a:extLst>
              <a:ext uri="{FF2B5EF4-FFF2-40B4-BE49-F238E27FC236}">
                <a16:creationId xmlns:a16="http://schemas.microsoft.com/office/drawing/2014/main" id="{02526C13-926C-5742-8B43-ECEC7098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4814888"/>
            <a:ext cx="2322512" cy="4889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2000" b="1">
                <a:solidFill>
                  <a:srgbClr val="008000"/>
                </a:solidFill>
              </a:rPr>
              <a:t>homogentisic acid</a:t>
            </a:r>
            <a:br>
              <a:rPr lang="en-US" altLang="en-US" sz="2000" b="1">
                <a:solidFill>
                  <a:srgbClr val="008000"/>
                </a:solidFill>
              </a:rPr>
            </a:br>
            <a:r>
              <a:rPr lang="en-US" altLang="en-US" sz="2000" b="1">
                <a:solidFill>
                  <a:srgbClr val="008000"/>
                </a:solidFill>
              </a:rPr>
              <a:t>oxidase</a:t>
            </a:r>
          </a:p>
        </p:txBody>
      </p:sp>
      <p:sp>
        <p:nvSpPr>
          <p:cNvPr id="33811" name="Rectangle 28">
            <a:extLst>
              <a:ext uri="{FF2B5EF4-FFF2-40B4-BE49-F238E27FC236}">
                <a16:creationId xmlns:a16="http://schemas.microsoft.com/office/drawing/2014/main" id="{90A67888-DEE3-1B41-BC40-9D92864B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2200275"/>
            <a:ext cx="1147762" cy="26828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melanin</a:t>
            </a:r>
          </a:p>
        </p:txBody>
      </p:sp>
      <p:sp>
        <p:nvSpPr>
          <p:cNvPr id="33812" name="Line 29">
            <a:extLst>
              <a:ext uri="{FF2B5EF4-FFF2-40B4-BE49-F238E27FC236}">
                <a16:creationId xmlns:a16="http://schemas.microsoft.com/office/drawing/2014/main" id="{90062E78-9793-E447-980C-BC19764A6F7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45882" y="1856581"/>
            <a:ext cx="0" cy="9985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30">
            <a:extLst>
              <a:ext uri="{FF2B5EF4-FFF2-40B4-BE49-F238E27FC236}">
                <a16:creationId xmlns:a16="http://schemas.microsoft.com/office/drawing/2014/main" id="{93786F97-087E-4640-8E76-49D7916BF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2662238"/>
            <a:ext cx="1349375" cy="268287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thyroxine</a:t>
            </a:r>
          </a:p>
        </p:txBody>
      </p:sp>
      <p:sp>
        <p:nvSpPr>
          <p:cNvPr id="33814" name="Line 31">
            <a:extLst>
              <a:ext uri="{FF2B5EF4-FFF2-40B4-BE49-F238E27FC236}">
                <a16:creationId xmlns:a16="http://schemas.microsoft.com/office/drawing/2014/main" id="{4971FB21-FB66-5B4D-A78B-35393B6B4C4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45882" y="2318544"/>
            <a:ext cx="0" cy="9985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A2BF34B5-6891-2747-91C3-F8F092E1BCAF}"/>
              </a:ext>
            </a:extLst>
          </p:cNvPr>
          <p:cNvGrpSpPr>
            <a:grpSpLocks/>
          </p:cNvGrpSpPr>
          <p:nvPr/>
        </p:nvGrpSpPr>
        <p:grpSpPr bwMode="auto">
          <a:xfrm>
            <a:off x="3881438" y="1550988"/>
            <a:ext cx="3959225" cy="533400"/>
            <a:chOff x="2440" y="962"/>
            <a:chExt cx="2494" cy="336"/>
          </a:xfrm>
        </p:grpSpPr>
        <p:sp>
          <p:nvSpPr>
            <p:cNvPr id="33841" name="Line 34">
              <a:extLst>
                <a:ext uri="{FF2B5EF4-FFF2-40B4-BE49-F238E27FC236}">
                  <a16:creationId xmlns:a16="http://schemas.microsoft.com/office/drawing/2014/main" id="{FDCD0178-5940-9140-AE9A-5042E3CEC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0" y="1065"/>
              <a:ext cx="138" cy="13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Line 35">
              <a:extLst>
                <a:ext uri="{FF2B5EF4-FFF2-40B4-BE49-F238E27FC236}">
                  <a16:creationId xmlns:a16="http://schemas.microsoft.com/office/drawing/2014/main" id="{FDF706F0-78C2-694A-8175-B52ECB48F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0" y="1065"/>
              <a:ext cx="138" cy="13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Line 36">
              <a:extLst>
                <a:ext uri="{FF2B5EF4-FFF2-40B4-BE49-F238E27FC236}">
                  <a16:creationId xmlns:a16="http://schemas.microsoft.com/office/drawing/2014/main" id="{C044FFB3-0C82-2F41-80BE-96492DABDD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3" y="575"/>
              <a:ext cx="0" cy="111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Rectangle 37">
              <a:extLst>
                <a:ext uri="{FF2B5EF4-FFF2-40B4-BE49-F238E27FC236}">
                  <a16:creationId xmlns:a16="http://schemas.microsoft.com/office/drawing/2014/main" id="{F51A0149-1484-0F4C-B8E6-95236BD5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962"/>
              <a:ext cx="1170" cy="33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36576" rIns="45720" bIns="9144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en-US" altLang="en-US" sz="2200" b="1">
                  <a:solidFill>
                    <a:schemeClr val="bg1"/>
                  </a:solidFill>
                </a:rPr>
                <a:t>PKU</a:t>
              </a:r>
              <a:br>
                <a:rPr lang="en-US" altLang="en-US" sz="2200" b="1">
                  <a:solidFill>
                    <a:schemeClr val="bg1"/>
                  </a:solidFill>
                </a:rPr>
              </a:br>
              <a:r>
                <a:rPr lang="en-US" altLang="en-US" sz="1800" b="1">
                  <a:solidFill>
                    <a:schemeClr val="bg1"/>
                  </a:solidFill>
                </a:rPr>
                <a:t>phenylketonuria</a:t>
              </a:r>
              <a:endParaRPr lang="en-US" altLang="en-US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9">
            <a:extLst>
              <a:ext uri="{FF2B5EF4-FFF2-40B4-BE49-F238E27FC236}">
                <a16:creationId xmlns:a16="http://schemas.microsoft.com/office/drawing/2014/main" id="{864C7F0A-02A6-E94C-A72D-6A07B668231F}"/>
              </a:ext>
            </a:extLst>
          </p:cNvPr>
          <p:cNvGrpSpPr>
            <a:grpSpLocks/>
          </p:cNvGrpSpPr>
          <p:nvPr/>
        </p:nvGrpSpPr>
        <p:grpSpPr bwMode="auto">
          <a:xfrm>
            <a:off x="3881438" y="3660775"/>
            <a:ext cx="3684587" cy="314325"/>
            <a:chOff x="2440" y="1031"/>
            <a:chExt cx="2321" cy="198"/>
          </a:xfrm>
        </p:grpSpPr>
        <p:sp>
          <p:nvSpPr>
            <p:cNvPr id="33837" name="Line 40">
              <a:extLst>
                <a:ext uri="{FF2B5EF4-FFF2-40B4-BE49-F238E27FC236}">
                  <a16:creationId xmlns:a16="http://schemas.microsoft.com/office/drawing/2014/main" id="{A4E1A11E-F8CC-EB4C-840A-CCE44A26D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0" y="1065"/>
              <a:ext cx="138" cy="13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Line 41">
              <a:extLst>
                <a:ext uri="{FF2B5EF4-FFF2-40B4-BE49-F238E27FC236}">
                  <a16:creationId xmlns:a16="http://schemas.microsoft.com/office/drawing/2014/main" id="{379D0500-FA6F-974A-93D1-3B82B6577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0" y="1065"/>
              <a:ext cx="138" cy="13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Line 42">
              <a:extLst>
                <a:ext uri="{FF2B5EF4-FFF2-40B4-BE49-F238E27FC236}">
                  <a16:creationId xmlns:a16="http://schemas.microsoft.com/office/drawing/2014/main" id="{A93B8106-7166-8B44-996E-707F80ADA7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3" y="575"/>
              <a:ext cx="0" cy="111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Rectangle 43">
              <a:extLst>
                <a:ext uri="{FF2B5EF4-FFF2-40B4-BE49-F238E27FC236}">
                  <a16:creationId xmlns:a16="http://schemas.microsoft.com/office/drawing/2014/main" id="{84DE1439-9D09-5048-AE1E-861ACB9CF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1031"/>
              <a:ext cx="997" cy="19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36576" rIns="45720" bIns="9144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en-US" altLang="en-US" sz="2200" b="1">
                  <a:solidFill>
                    <a:schemeClr val="bg1"/>
                  </a:solidFill>
                </a:rPr>
                <a:t>tyrosinosis</a:t>
              </a:r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:a16="http://schemas.microsoft.com/office/drawing/2014/main" id="{40100AD0-E686-4248-8B62-64161F90A109}"/>
              </a:ext>
            </a:extLst>
          </p:cNvPr>
          <p:cNvGrpSpPr>
            <a:grpSpLocks/>
          </p:cNvGrpSpPr>
          <p:nvPr/>
        </p:nvGrpSpPr>
        <p:grpSpPr bwMode="auto">
          <a:xfrm>
            <a:off x="3881438" y="4786313"/>
            <a:ext cx="3854450" cy="314325"/>
            <a:chOff x="2440" y="1031"/>
            <a:chExt cx="2428" cy="198"/>
          </a:xfrm>
        </p:grpSpPr>
        <p:sp>
          <p:nvSpPr>
            <p:cNvPr id="33833" name="Line 45">
              <a:extLst>
                <a:ext uri="{FF2B5EF4-FFF2-40B4-BE49-F238E27FC236}">
                  <a16:creationId xmlns:a16="http://schemas.microsoft.com/office/drawing/2014/main" id="{9E07D770-B0CC-0549-A17E-6EE3BF7E1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0" y="1065"/>
              <a:ext cx="138" cy="13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Line 46">
              <a:extLst>
                <a:ext uri="{FF2B5EF4-FFF2-40B4-BE49-F238E27FC236}">
                  <a16:creationId xmlns:a16="http://schemas.microsoft.com/office/drawing/2014/main" id="{DF5A7AC5-EFDB-1A40-B0E0-03371158A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0" y="1065"/>
              <a:ext cx="138" cy="13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Line 47">
              <a:extLst>
                <a:ext uri="{FF2B5EF4-FFF2-40B4-BE49-F238E27FC236}">
                  <a16:creationId xmlns:a16="http://schemas.microsoft.com/office/drawing/2014/main" id="{2854C7C0-AF17-2D42-967F-6B67C90F9A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3" y="575"/>
              <a:ext cx="0" cy="111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Rectangle 48">
              <a:extLst>
                <a:ext uri="{FF2B5EF4-FFF2-40B4-BE49-F238E27FC236}">
                  <a16:creationId xmlns:a16="http://schemas.microsoft.com/office/drawing/2014/main" id="{288C8EEE-E29B-B049-BA61-CCDA02606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1031"/>
              <a:ext cx="1104" cy="19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36576" rIns="45720" bIns="9144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en-US" altLang="en-US" sz="2200" b="1">
                  <a:solidFill>
                    <a:schemeClr val="bg1"/>
                  </a:solidFill>
                </a:rPr>
                <a:t>alkaptonuria</a:t>
              </a:r>
            </a:p>
          </p:txBody>
        </p:sp>
      </p:grpSp>
      <p:grpSp>
        <p:nvGrpSpPr>
          <p:cNvPr id="5" name="Group 71">
            <a:extLst>
              <a:ext uri="{FF2B5EF4-FFF2-40B4-BE49-F238E27FC236}">
                <a16:creationId xmlns:a16="http://schemas.microsoft.com/office/drawing/2014/main" id="{2F604AF0-9CB5-9146-B8F8-FB4C67AA3047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2225675"/>
            <a:ext cx="3952875" cy="517525"/>
            <a:chOff x="3102" y="1402"/>
            <a:chExt cx="2490" cy="326"/>
          </a:xfrm>
        </p:grpSpPr>
        <p:sp>
          <p:nvSpPr>
            <p:cNvPr id="33827" name="Rectangle 32">
              <a:extLst>
                <a:ext uri="{FF2B5EF4-FFF2-40B4-BE49-F238E27FC236}">
                  <a16:creationId xmlns:a16="http://schemas.microsoft.com/office/drawing/2014/main" id="{642108F0-5F78-BB44-8A49-38334E325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1530"/>
              <a:ext cx="772" cy="19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36576" rIns="45720" bIns="9144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en-US" altLang="en-US" sz="2200" b="1">
                  <a:solidFill>
                    <a:schemeClr val="bg1"/>
                  </a:solidFill>
                </a:rPr>
                <a:t>albinism</a:t>
              </a:r>
            </a:p>
          </p:txBody>
        </p:sp>
        <p:grpSp>
          <p:nvGrpSpPr>
            <p:cNvPr id="33828" name="Group 60">
              <a:extLst>
                <a:ext uri="{FF2B5EF4-FFF2-40B4-BE49-F238E27FC236}">
                  <a16:creationId xmlns:a16="http://schemas.microsoft.com/office/drawing/2014/main" id="{CF9AFA04-165B-854D-9F88-A1F59A81E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2" y="1402"/>
              <a:ext cx="1700" cy="220"/>
              <a:chOff x="3102" y="1402"/>
              <a:chExt cx="1700" cy="220"/>
            </a:xfrm>
          </p:grpSpPr>
          <p:sp>
            <p:nvSpPr>
              <p:cNvPr id="33829" name="Line 50">
                <a:extLst>
                  <a:ext uri="{FF2B5EF4-FFF2-40B4-BE49-F238E27FC236}">
                    <a16:creationId xmlns:a16="http://schemas.microsoft.com/office/drawing/2014/main" id="{7AACDEB6-C54A-B843-8290-CCDF32095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2" y="1402"/>
                <a:ext cx="138" cy="138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0" name="Line 51">
                <a:extLst>
                  <a:ext uri="{FF2B5EF4-FFF2-40B4-BE49-F238E27FC236}">
                    <a16:creationId xmlns:a16="http://schemas.microsoft.com/office/drawing/2014/main" id="{7195092D-AC58-5740-A4EA-2B22C4AAB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2" y="1402"/>
                <a:ext cx="138" cy="138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Line 52">
                <a:extLst>
                  <a:ext uri="{FF2B5EF4-FFF2-40B4-BE49-F238E27FC236}">
                    <a16:creationId xmlns:a16="http://schemas.microsoft.com/office/drawing/2014/main" id="{51F4C142-2E9B-D742-9177-7C5CA309D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006" y="826"/>
                <a:ext cx="0" cy="1592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Freeform 58">
                <a:extLst>
                  <a:ext uri="{FF2B5EF4-FFF2-40B4-BE49-F238E27FC236}">
                    <a16:creationId xmlns:a16="http://schemas.microsoft.com/office/drawing/2014/main" id="{2A5D2A48-514C-3946-A1E3-CAEAB7675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1519"/>
                <a:ext cx="311" cy="101"/>
              </a:xfrm>
              <a:custGeom>
                <a:avLst/>
                <a:gdLst>
                  <a:gd name="T0" fmla="*/ 0 w 311"/>
                  <a:gd name="T1" fmla="*/ 0 h 101"/>
                  <a:gd name="T2" fmla="*/ 46 w 311"/>
                  <a:gd name="T3" fmla="*/ 101 h 101"/>
                  <a:gd name="T4" fmla="*/ 311 w 311"/>
                  <a:gd name="T5" fmla="*/ 101 h 101"/>
                  <a:gd name="T6" fmla="*/ 0 60000 65536"/>
                  <a:gd name="T7" fmla="*/ 0 60000 65536"/>
                  <a:gd name="T8" fmla="*/ 0 60000 65536"/>
                  <a:gd name="T9" fmla="*/ 0 w 311"/>
                  <a:gd name="T10" fmla="*/ 0 h 101"/>
                  <a:gd name="T11" fmla="*/ 311 w 311"/>
                  <a:gd name="T12" fmla="*/ 101 h 1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" h="101">
                    <a:moveTo>
                      <a:pt x="0" y="0"/>
                    </a:moveTo>
                    <a:lnTo>
                      <a:pt x="46" y="101"/>
                    </a:lnTo>
                    <a:lnTo>
                      <a:pt x="311" y="101"/>
                    </a:lnTo>
                  </a:path>
                </a:pathLst>
              </a:custGeom>
              <a:noFill/>
              <a:ln w="571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" name="Group 72">
            <a:extLst>
              <a:ext uri="{FF2B5EF4-FFF2-40B4-BE49-F238E27FC236}">
                <a16:creationId xmlns:a16="http://schemas.microsoft.com/office/drawing/2014/main" id="{A44C904A-6089-CC41-81A6-4E3983DC7137}"/>
              </a:ext>
            </a:extLst>
          </p:cNvPr>
          <p:cNvGrpSpPr>
            <a:grpSpLocks/>
          </p:cNvGrpSpPr>
          <p:nvPr/>
        </p:nvGrpSpPr>
        <p:grpSpPr bwMode="auto">
          <a:xfrm>
            <a:off x="4924425" y="2709863"/>
            <a:ext cx="4062413" cy="511175"/>
            <a:chOff x="3102" y="1707"/>
            <a:chExt cx="2559" cy="322"/>
          </a:xfrm>
        </p:grpSpPr>
        <p:sp>
          <p:nvSpPr>
            <p:cNvPr id="33821" name="Rectangle 33">
              <a:extLst>
                <a:ext uri="{FF2B5EF4-FFF2-40B4-BE49-F238E27FC236}">
                  <a16:creationId xmlns:a16="http://schemas.microsoft.com/office/drawing/2014/main" id="{E0191148-D791-B24B-B881-4FB31FC97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1831"/>
              <a:ext cx="841" cy="19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36576" rIns="45720" bIns="9144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en-US" altLang="en-US" sz="2200" b="1">
                  <a:solidFill>
                    <a:schemeClr val="bg1"/>
                  </a:solidFill>
                </a:rPr>
                <a:t>cretinism</a:t>
              </a:r>
            </a:p>
          </p:txBody>
        </p:sp>
        <p:grpSp>
          <p:nvGrpSpPr>
            <p:cNvPr id="33822" name="Group 66">
              <a:extLst>
                <a:ext uri="{FF2B5EF4-FFF2-40B4-BE49-F238E27FC236}">
                  <a16:creationId xmlns:a16="http://schemas.microsoft.com/office/drawing/2014/main" id="{FA26041A-72A0-6746-950F-5207227FB7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2" y="1707"/>
              <a:ext cx="1700" cy="220"/>
              <a:chOff x="3102" y="1402"/>
              <a:chExt cx="1700" cy="220"/>
            </a:xfrm>
          </p:grpSpPr>
          <p:sp>
            <p:nvSpPr>
              <p:cNvPr id="33823" name="Line 67">
                <a:extLst>
                  <a:ext uri="{FF2B5EF4-FFF2-40B4-BE49-F238E27FC236}">
                    <a16:creationId xmlns:a16="http://schemas.microsoft.com/office/drawing/2014/main" id="{985AF4D3-ACAC-8A4C-8052-9C34125B4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2" y="1402"/>
                <a:ext cx="138" cy="138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4" name="Line 68">
                <a:extLst>
                  <a:ext uri="{FF2B5EF4-FFF2-40B4-BE49-F238E27FC236}">
                    <a16:creationId xmlns:a16="http://schemas.microsoft.com/office/drawing/2014/main" id="{14DAE935-DF31-7048-88B7-AB0DBDE5C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2" y="1402"/>
                <a:ext cx="138" cy="138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5" name="Line 69">
                <a:extLst>
                  <a:ext uri="{FF2B5EF4-FFF2-40B4-BE49-F238E27FC236}">
                    <a16:creationId xmlns:a16="http://schemas.microsoft.com/office/drawing/2014/main" id="{02330C2C-1923-0640-AFF8-88A0985F4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006" y="826"/>
                <a:ext cx="0" cy="1592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6" name="Freeform 70">
                <a:extLst>
                  <a:ext uri="{FF2B5EF4-FFF2-40B4-BE49-F238E27FC236}">
                    <a16:creationId xmlns:a16="http://schemas.microsoft.com/office/drawing/2014/main" id="{3C41E28D-EE04-F741-8E5F-67C86A08A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1519"/>
                <a:ext cx="311" cy="101"/>
              </a:xfrm>
              <a:custGeom>
                <a:avLst/>
                <a:gdLst>
                  <a:gd name="T0" fmla="*/ 0 w 311"/>
                  <a:gd name="T1" fmla="*/ 0 h 101"/>
                  <a:gd name="T2" fmla="*/ 46 w 311"/>
                  <a:gd name="T3" fmla="*/ 101 h 101"/>
                  <a:gd name="T4" fmla="*/ 311 w 311"/>
                  <a:gd name="T5" fmla="*/ 101 h 101"/>
                  <a:gd name="T6" fmla="*/ 0 60000 65536"/>
                  <a:gd name="T7" fmla="*/ 0 60000 65536"/>
                  <a:gd name="T8" fmla="*/ 0 60000 65536"/>
                  <a:gd name="T9" fmla="*/ 0 w 311"/>
                  <a:gd name="T10" fmla="*/ 0 h 101"/>
                  <a:gd name="T11" fmla="*/ 311 w 311"/>
                  <a:gd name="T12" fmla="*/ 101 h 1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" h="101">
                    <a:moveTo>
                      <a:pt x="0" y="0"/>
                    </a:moveTo>
                    <a:lnTo>
                      <a:pt x="46" y="101"/>
                    </a:lnTo>
                    <a:lnTo>
                      <a:pt x="311" y="101"/>
                    </a:lnTo>
                  </a:path>
                </a:pathLst>
              </a:custGeom>
              <a:noFill/>
              <a:ln w="571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33820" name="Rectangle 77">
            <a:extLst>
              <a:ext uri="{FF2B5EF4-FFF2-40B4-BE49-F238E27FC236}">
                <a16:creationId xmlns:a16="http://schemas.microsoft.com/office/drawing/2014/main" id="{121506F9-617A-8B4E-A352-41C1583FC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742950"/>
            <a:ext cx="882650" cy="2159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36576" rIns="45720" bIns="9144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digestion</a:t>
            </a:r>
            <a:endParaRPr lang="en-US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80" grpId="0" animBg="1" autoUpdateAnimBg="0"/>
      <p:bldP spid="373781" grpId="0" animBg="1" autoUpdateAnimBg="0"/>
      <p:bldP spid="373782" grpId="0" animBg="1" autoUpdateAnimBg="0"/>
      <p:bldP spid="37378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4E3CE0B-77D4-6B4C-87F1-77C621F00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</p:spPr>
        <p:txBody>
          <a:bodyPr/>
          <a:lstStyle/>
          <a:p>
            <a:pPr eaLnBrk="1" hangingPunct="1"/>
            <a:r>
              <a:rPr lang="en-US" altLang="en-US"/>
              <a:t>1 gene – 1 enzyme hypothesis</a:t>
            </a:r>
          </a:p>
        </p:txBody>
      </p:sp>
      <p:sp>
        <p:nvSpPr>
          <p:cNvPr id="37581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5F3D3B70-BF1D-0341-A5C1-50C2B5DFA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Beadle &amp; Tatum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Compared mutants of bread mold, </a:t>
            </a:r>
            <a:r>
              <a:rPr lang="en-US" altLang="en-US" i="1" dirty="0">
                <a:ea typeface="ＭＳ Ｐゴシック" panose="020B0600070205080204" pitchFamily="34" charset="-128"/>
              </a:rPr>
              <a:t>Neurospora </a:t>
            </a:r>
            <a:r>
              <a:rPr lang="en-US" altLang="en-US" dirty="0">
                <a:ea typeface="ＭＳ Ｐゴシック" panose="020B0600070205080204" pitchFamily="34" charset="-128"/>
              </a:rPr>
              <a:t>fungus</a:t>
            </a:r>
            <a:endParaRPr lang="en-US" altLang="en-US" i="1" dirty="0">
              <a:ea typeface="ＭＳ Ｐゴシック" panose="020B0600070205080204" pitchFamily="34" charset="-128"/>
            </a:endParaRPr>
          </a:p>
          <a:p>
            <a:pPr marL="1085850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created mutations by X-ray treatments</a:t>
            </a:r>
          </a:p>
          <a:p>
            <a:pPr marL="1428750" lvl="3" eaLnBrk="1" hangingPunct="1"/>
            <a:r>
              <a:rPr lang="en-US" altLang="en-US" dirty="0">
                <a:ea typeface="ＭＳ Ｐゴシック" panose="020B0600070205080204" pitchFamily="34" charset="-128"/>
              </a:rPr>
              <a:t>X-rays break DNA</a:t>
            </a:r>
          </a:p>
          <a:p>
            <a:pPr marL="1428750" lvl="3" eaLnBrk="1" hangingPunct="1"/>
            <a:r>
              <a:rPr lang="en-US" altLang="en-US" dirty="0">
                <a:ea typeface="ＭＳ Ｐゴシック" panose="020B0600070205080204" pitchFamily="34" charset="-128"/>
              </a:rPr>
              <a:t>damage a gene</a:t>
            </a:r>
          </a:p>
          <a:p>
            <a:pPr marL="1085850" lvl="2" eaLnBrk="1" hangingPunct="1"/>
            <a:r>
              <a:rPr lang="en-US" altLang="en-US" u="sng" dirty="0">
                <a:ea typeface="ＭＳ Ｐゴシック" panose="020B0600070205080204" pitchFamily="34" charset="-128"/>
              </a:rPr>
              <a:t>wild type</a:t>
            </a:r>
            <a:r>
              <a:rPr lang="en-US" altLang="en-US" dirty="0">
                <a:ea typeface="ＭＳ Ｐゴシック" panose="020B0600070205080204" pitchFamily="34" charset="-128"/>
              </a:rPr>
              <a:t> grows on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minimal media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1428750" lvl="3" eaLnBrk="1" hangingPunct="1"/>
            <a:r>
              <a:rPr lang="en-US" altLang="en-US" dirty="0">
                <a:ea typeface="ＭＳ Ｐゴシック" panose="020B0600070205080204" pitchFamily="34" charset="-128"/>
              </a:rPr>
              <a:t>sugars + required nutrients allows fungus to synthesize essential amino acids</a:t>
            </a:r>
          </a:p>
          <a:p>
            <a:pPr marL="1085850" lvl="2" eaLnBrk="1" hangingPunct="1"/>
            <a:r>
              <a:rPr lang="en-US" altLang="en-US" u="sng" dirty="0">
                <a:ea typeface="ＭＳ Ｐゴシック" panose="020B0600070205080204" pitchFamily="34" charset="-128"/>
              </a:rPr>
              <a:t>mutants</a:t>
            </a:r>
            <a:r>
              <a:rPr lang="en-US" altLang="en-US" dirty="0">
                <a:ea typeface="ＭＳ Ｐゴシック" panose="020B0600070205080204" pitchFamily="34" charset="-128"/>
              </a:rPr>
              <a:t> require added amino acids</a:t>
            </a:r>
          </a:p>
          <a:p>
            <a:pPr marL="1428750" lvl="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type of mutant lacks a certain enzyme needed to produce a certain amino acid</a:t>
            </a:r>
          </a:p>
          <a:p>
            <a:pPr marL="1428750" lvl="3" eaLnBrk="1" hangingPunct="1"/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non-functional enzyme from damaged gene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75816" name="Picture 8">
            <a:extLst>
              <a:ext uri="{FF2B5EF4-FFF2-40B4-BE49-F238E27FC236}">
                <a16:creationId xmlns:a16="http://schemas.microsoft.com/office/drawing/2014/main" id="{040F73D3-22F1-F042-A9C0-FC7F6538D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623888"/>
            <a:ext cx="1616075" cy="157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F116A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5">
            <a:extLst>
              <a:ext uri="{FF2B5EF4-FFF2-40B4-BE49-F238E27FC236}">
                <a16:creationId xmlns:a16="http://schemas.microsoft.com/office/drawing/2014/main" id="{DD0E64FF-EEE6-774B-BF41-34DC887D44B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66738"/>
            <a:ext cx="8280400" cy="6149975"/>
            <a:chOff x="592" y="515"/>
            <a:chExt cx="4970" cy="3690"/>
          </a:xfrm>
        </p:grpSpPr>
        <p:pic>
          <p:nvPicPr>
            <p:cNvPr id="37900" name="Picture 4" descr="14_21">
              <a:extLst>
                <a:ext uri="{FF2B5EF4-FFF2-40B4-BE49-F238E27FC236}">
                  <a16:creationId xmlns:a16="http://schemas.microsoft.com/office/drawing/2014/main" id="{594DF54C-AFE6-5441-AACE-AAED34461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" y="515"/>
              <a:ext cx="4921" cy="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1" name="Rectangle 5">
              <a:extLst>
                <a:ext uri="{FF2B5EF4-FFF2-40B4-BE49-F238E27FC236}">
                  <a16:creationId xmlns:a16="http://schemas.microsoft.com/office/drawing/2014/main" id="{7DB7DA91-2162-F940-B433-0D8C1A5C5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" y="631"/>
              <a:ext cx="6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Wild-type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 i="1">
                  <a:solidFill>
                    <a:srgbClr val="000000"/>
                  </a:solidFill>
                </a:rPr>
                <a:t>Neurospora</a:t>
              </a:r>
              <a:endParaRPr lang="en-US" altLang="en-US" b="1" i="1"/>
            </a:p>
          </p:txBody>
        </p:sp>
        <p:sp>
          <p:nvSpPr>
            <p:cNvPr id="37902" name="Rectangle 6">
              <a:extLst>
                <a:ext uri="{FF2B5EF4-FFF2-40B4-BE49-F238E27FC236}">
                  <a16:creationId xmlns:a16="http://schemas.microsoft.com/office/drawing/2014/main" id="{47E6E9F9-E133-5840-9B6D-44539F137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1322"/>
              <a:ext cx="46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Minimal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medium</a:t>
              </a:r>
              <a:endParaRPr lang="en-US" altLang="en-US" b="1"/>
            </a:p>
          </p:txBody>
        </p:sp>
        <p:sp>
          <p:nvSpPr>
            <p:cNvPr id="37903" name="Rectangle 8">
              <a:extLst>
                <a:ext uri="{FF2B5EF4-FFF2-40B4-BE49-F238E27FC236}">
                  <a16:creationId xmlns:a16="http://schemas.microsoft.com/office/drawing/2014/main" id="{79D241E3-5FF8-314F-9A8C-84D2D2079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2088"/>
              <a:ext cx="76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Select one of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the spores</a:t>
              </a:r>
              <a:endParaRPr lang="en-US" altLang="en-US" b="1"/>
            </a:p>
          </p:txBody>
        </p:sp>
        <p:sp>
          <p:nvSpPr>
            <p:cNvPr id="37904" name="Rectangle 9">
              <a:extLst>
                <a:ext uri="{FF2B5EF4-FFF2-40B4-BE49-F238E27FC236}">
                  <a16:creationId xmlns:a16="http://schemas.microsoft.com/office/drawing/2014/main" id="{0C2B3B74-C840-7045-9E95-7572422AE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566"/>
              <a:ext cx="107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Grow on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 u="sng">
                  <a:solidFill>
                    <a:srgbClr val="CC0000"/>
                  </a:solidFill>
                </a:rPr>
                <a:t>complete</a:t>
              </a:r>
              <a:r>
                <a:rPr lang="en-US" altLang="en-US" b="1">
                  <a:solidFill>
                    <a:srgbClr val="000000"/>
                  </a:solidFill>
                </a:rPr>
                <a:t> medium </a:t>
              </a:r>
            </a:p>
          </p:txBody>
        </p:sp>
        <p:sp>
          <p:nvSpPr>
            <p:cNvPr id="37905" name="Rectangle 10">
              <a:extLst>
                <a:ext uri="{FF2B5EF4-FFF2-40B4-BE49-F238E27FC236}">
                  <a16:creationId xmlns:a16="http://schemas.microsoft.com/office/drawing/2014/main" id="{C9F1A2FC-1FD3-A449-A6A5-E2A4DB460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3779"/>
              <a:ext cx="4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Minimal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control</a:t>
              </a:r>
              <a:endParaRPr lang="en-US" altLang="en-US" b="1"/>
            </a:p>
          </p:txBody>
        </p:sp>
        <p:sp>
          <p:nvSpPr>
            <p:cNvPr id="37906" name="Rectangle 11">
              <a:extLst>
                <a:ext uri="{FF2B5EF4-FFF2-40B4-BE49-F238E27FC236}">
                  <a16:creationId xmlns:a16="http://schemas.microsoft.com/office/drawing/2014/main" id="{FE10409E-BA34-1645-AE61-3331102E9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" y="3781"/>
              <a:ext cx="4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Nucleic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acid</a:t>
              </a:r>
              <a:endParaRPr lang="en-US" altLang="en-US" b="1"/>
            </a:p>
          </p:txBody>
        </p:sp>
        <p:sp>
          <p:nvSpPr>
            <p:cNvPr id="37907" name="Rectangle 12">
              <a:extLst>
                <a:ext uri="{FF2B5EF4-FFF2-40B4-BE49-F238E27FC236}">
                  <a16:creationId xmlns:a16="http://schemas.microsoft.com/office/drawing/2014/main" id="{075E0744-31CE-B248-8DD1-D19ADABA1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3775"/>
              <a:ext cx="44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Choline</a:t>
              </a:r>
              <a:endParaRPr lang="en-US" altLang="en-US" b="1"/>
            </a:p>
          </p:txBody>
        </p:sp>
        <p:sp>
          <p:nvSpPr>
            <p:cNvPr id="37908" name="Rectangle 13">
              <a:extLst>
                <a:ext uri="{FF2B5EF4-FFF2-40B4-BE49-F238E27FC236}">
                  <a16:creationId xmlns:a16="http://schemas.microsoft.com/office/drawing/2014/main" id="{0EC7AE2D-D5F9-0A48-83F8-5AAC42063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" y="3779"/>
              <a:ext cx="62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Pyridoxine</a:t>
              </a:r>
              <a:endParaRPr lang="en-US" altLang="en-US" b="1"/>
            </a:p>
          </p:txBody>
        </p:sp>
        <p:sp>
          <p:nvSpPr>
            <p:cNvPr id="37909" name="Rectangle 14">
              <a:extLst>
                <a:ext uri="{FF2B5EF4-FFF2-40B4-BE49-F238E27FC236}">
                  <a16:creationId xmlns:a16="http://schemas.microsoft.com/office/drawing/2014/main" id="{038C1ED9-B180-AB4D-9516-9D018D758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3779"/>
              <a:ext cx="5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Riboflavin</a:t>
              </a:r>
              <a:endParaRPr lang="en-US" altLang="en-US" b="1"/>
            </a:p>
          </p:txBody>
        </p:sp>
        <p:sp>
          <p:nvSpPr>
            <p:cNvPr id="37910" name="Rectangle 15">
              <a:extLst>
                <a:ext uri="{FF2B5EF4-FFF2-40B4-BE49-F238E27FC236}">
                  <a16:creationId xmlns:a16="http://schemas.microsoft.com/office/drawing/2014/main" id="{03F573E6-1B90-ED48-9023-55F574F55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3782"/>
              <a:ext cx="5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 Arginine</a:t>
              </a:r>
              <a:endParaRPr lang="en-US" altLang="en-US" b="1"/>
            </a:p>
          </p:txBody>
        </p:sp>
        <p:sp>
          <p:nvSpPr>
            <p:cNvPr id="37911" name="Rectangle 16">
              <a:extLst>
                <a:ext uri="{FF2B5EF4-FFF2-40B4-BE49-F238E27FC236}">
                  <a16:creationId xmlns:a16="http://schemas.microsoft.com/office/drawing/2014/main" id="{2F3B01CF-6D03-3340-AB47-47BB6956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3255"/>
              <a:ext cx="238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 u="sng">
                  <a:solidFill>
                    <a:srgbClr val="CC0000"/>
                  </a:solidFill>
                </a:rPr>
                <a:t>Minimal media supplemented only with…</a:t>
              </a:r>
              <a:endParaRPr lang="en-US" altLang="en-US" b="1"/>
            </a:p>
          </p:txBody>
        </p:sp>
        <p:sp>
          <p:nvSpPr>
            <p:cNvPr id="37912" name="Rectangle 17">
              <a:extLst>
                <a:ext uri="{FF2B5EF4-FFF2-40B4-BE49-F238E27FC236}">
                  <a16:creationId xmlns:a16="http://schemas.microsoft.com/office/drawing/2014/main" id="{B930DD15-5492-154F-9948-B4E732EF8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4048"/>
              <a:ext cx="5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Thiamine</a:t>
              </a:r>
              <a:endParaRPr lang="en-US" altLang="en-US" b="1"/>
            </a:p>
          </p:txBody>
        </p:sp>
        <p:sp>
          <p:nvSpPr>
            <p:cNvPr id="37913" name="Rectangle 18">
              <a:extLst>
                <a:ext uri="{FF2B5EF4-FFF2-40B4-BE49-F238E27FC236}">
                  <a16:creationId xmlns:a16="http://schemas.microsoft.com/office/drawing/2014/main" id="{76E81E02-282D-454F-9F06-2AD7DFEF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3923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Folic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acid</a:t>
              </a:r>
              <a:endParaRPr lang="en-US" altLang="en-US" b="1"/>
            </a:p>
          </p:txBody>
        </p:sp>
        <p:sp>
          <p:nvSpPr>
            <p:cNvPr id="37914" name="Rectangle 19">
              <a:extLst>
                <a:ext uri="{FF2B5EF4-FFF2-40B4-BE49-F238E27FC236}">
                  <a16:creationId xmlns:a16="http://schemas.microsoft.com/office/drawing/2014/main" id="{0E940698-9CA6-FF43-BCDF-40E11B15E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3910"/>
              <a:ext cx="3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Niacin</a:t>
              </a:r>
              <a:endParaRPr lang="en-US" altLang="en-US" b="1"/>
            </a:p>
          </p:txBody>
        </p:sp>
        <p:sp>
          <p:nvSpPr>
            <p:cNvPr id="37915" name="Rectangle 20">
              <a:extLst>
                <a:ext uri="{FF2B5EF4-FFF2-40B4-BE49-F238E27FC236}">
                  <a16:creationId xmlns:a16="http://schemas.microsoft.com/office/drawing/2014/main" id="{3BE45BC8-FDB9-0944-9F51-913977483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3917"/>
              <a:ext cx="43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Inositol</a:t>
              </a:r>
              <a:endParaRPr lang="en-US" altLang="en-US" b="1"/>
            </a:p>
          </p:txBody>
        </p:sp>
        <p:sp>
          <p:nvSpPr>
            <p:cNvPr id="37916" name="Rectangle 21">
              <a:extLst>
                <a:ext uri="{FF2B5EF4-FFF2-40B4-BE49-F238E27FC236}">
                  <a16:creationId xmlns:a16="http://schemas.microsoft.com/office/drawing/2014/main" id="{53A941BC-A718-D64E-B598-BDB3CF09B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" y="3926"/>
              <a:ext cx="73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b="1" i="1">
                  <a:solidFill>
                    <a:srgbClr val="000000"/>
                  </a:solidFill>
                </a:rPr>
                <a:t>p</a:t>
              </a:r>
              <a:r>
                <a:rPr lang="en-US" altLang="en-US" b="1">
                  <a:solidFill>
                    <a:srgbClr val="000000"/>
                  </a:solidFill>
                </a:rPr>
                <a:t>-Amino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benzoic acid</a:t>
              </a:r>
              <a:endParaRPr lang="en-US" altLang="en-US" b="1"/>
            </a:p>
          </p:txBody>
        </p:sp>
        <p:sp>
          <p:nvSpPr>
            <p:cNvPr id="37917" name="Rectangle 22">
              <a:extLst>
                <a:ext uri="{FF2B5EF4-FFF2-40B4-BE49-F238E27FC236}">
                  <a16:creationId xmlns:a16="http://schemas.microsoft.com/office/drawing/2014/main" id="{401CA280-508A-514A-A502-7FB00CB34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2572"/>
              <a:ext cx="1233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Test on </a:t>
              </a:r>
              <a:r>
                <a:rPr lang="en-US" altLang="en-US" b="1" u="sng">
                  <a:solidFill>
                    <a:srgbClr val="CC0000"/>
                  </a:solidFill>
                </a:rPr>
                <a:t>minimal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 u="sng">
                  <a:solidFill>
                    <a:srgbClr val="CC0000"/>
                  </a:solidFill>
                </a:rPr>
                <a:t>medium</a:t>
              </a:r>
              <a:r>
                <a:rPr lang="en-US" altLang="en-US" b="1">
                  <a:solidFill>
                    <a:srgbClr val="000000"/>
                  </a:solidFill>
                </a:rPr>
                <a:t> to confirm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presence of mutation</a:t>
              </a:r>
              <a:endParaRPr lang="en-US" altLang="en-US" b="1"/>
            </a:p>
          </p:txBody>
        </p:sp>
        <p:sp>
          <p:nvSpPr>
            <p:cNvPr id="37918" name="Rectangle 23">
              <a:extLst>
                <a:ext uri="{FF2B5EF4-FFF2-40B4-BE49-F238E27FC236}">
                  <a16:creationId xmlns:a16="http://schemas.microsoft.com/office/drawing/2014/main" id="{2852F3B5-551E-C740-BFCF-3C0AC504D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1371"/>
              <a:ext cx="61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Growth on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 u="sng">
                  <a:solidFill>
                    <a:srgbClr val="CC0000"/>
                  </a:solidFill>
                </a:rPr>
                <a:t>complete</a:t>
              </a:r>
              <a:endParaRPr lang="en-US" altLang="en-US" b="1">
                <a:solidFill>
                  <a:srgbClr val="000000"/>
                </a:solidFill>
              </a:endParaRP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medium </a:t>
              </a:r>
            </a:p>
          </p:txBody>
        </p:sp>
        <p:sp>
          <p:nvSpPr>
            <p:cNvPr id="37919" name="Rectangle 24">
              <a:extLst>
                <a:ext uri="{FF2B5EF4-FFF2-40B4-BE49-F238E27FC236}">
                  <a16:creationId xmlns:a16="http://schemas.microsoft.com/office/drawing/2014/main" id="{E4FB5ED9-3674-134A-A688-61DAA301B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570"/>
              <a:ext cx="14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X rays or ultraviolet light</a:t>
              </a:r>
              <a:endParaRPr lang="en-US" altLang="en-US" b="1"/>
            </a:p>
          </p:txBody>
        </p:sp>
        <p:sp>
          <p:nvSpPr>
            <p:cNvPr id="37920" name="Rectangle 25">
              <a:extLst>
                <a:ext uri="{FF2B5EF4-FFF2-40B4-BE49-F238E27FC236}">
                  <a16:creationId xmlns:a16="http://schemas.microsoft.com/office/drawing/2014/main" id="{86778F69-EF8E-CF46-B87F-711334A29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1273"/>
              <a:ext cx="4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asexual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000000"/>
                  </a:solidFill>
                </a:rPr>
                <a:t>spores</a:t>
              </a:r>
              <a:endParaRPr lang="en-US" altLang="en-US" b="1"/>
            </a:p>
          </p:txBody>
        </p:sp>
        <p:sp>
          <p:nvSpPr>
            <p:cNvPr id="37921" name="Line 27">
              <a:extLst>
                <a:ext uri="{FF2B5EF4-FFF2-40B4-BE49-F238E27FC236}">
                  <a16:creationId xmlns:a16="http://schemas.microsoft.com/office/drawing/2014/main" id="{7E9C0599-78AD-8E4D-ACC0-C4C78AA77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6" y="1371"/>
              <a:ext cx="337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22" name="Group 28">
              <a:extLst>
                <a:ext uri="{FF2B5EF4-FFF2-40B4-BE49-F238E27FC236}">
                  <a16:creationId xmlns:a16="http://schemas.microsoft.com/office/drawing/2014/main" id="{F5398E70-5395-4741-95E9-099F9DF93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8" y="1858"/>
              <a:ext cx="216" cy="112"/>
              <a:chOff x="2005" y="1634"/>
              <a:chExt cx="232" cy="121"/>
            </a:xfrm>
          </p:grpSpPr>
          <p:sp>
            <p:nvSpPr>
              <p:cNvPr id="37924" name="Line 29">
                <a:extLst>
                  <a:ext uri="{FF2B5EF4-FFF2-40B4-BE49-F238E27FC236}">
                    <a16:creationId xmlns:a16="http://schemas.microsoft.com/office/drawing/2014/main" id="{34DDFF80-5055-984B-819C-E10103EA7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7" y="1754"/>
                <a:ext cx="4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5" name="Line 30">
                <a:extLst>
                  <a:ext uri="{FF2B5EF4-FFF2-40B4-BE49-F238E27FC236}">
                    <a16:creationId xmlns:a16="http://schemas.microsoft.com/office/drawing/2014/main" id="{B029C39D-7E75-D942-8D2A-10E3A889E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7" y="1634"/>
                <a:ext cx="1" cy="1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Line 31">
                <a:extLst>
                  <a:ext uri="{FF2B5EF4-FFF2-40B4-BE49-F238E27FC236}">
                    <a16:creationId xmlns:a16="http://schemas.microsoft.com/office/drawing/2014/main" id="{290569B9-7A74-A648-907A-90EE2E1FA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7" y="1634"/>
                <a:ext cx="4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7" name="Line 32">
                <a:extLst>
                  <a:ext uri="{FF2B5EF4-FFF2-40B4-BE49-F238E27FC236}">
                    <a16:creationId xmlns:a16="http://schemas.microsoft.com/office/drawing/2014/main" id="{4AE2BCB7-9C08-F14D-B068-D9D88A31F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5" y="1698"/>
                <a:ext cx="19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23" name="Rectangle 34">
              <a:extLst>
                <a:ext uri="{FF2B5EF4-FFF2-40B4-BE49-F238E27FC236}">
                  <a16:creationId xmlns:a16="http://schemas.microsoft.com/office/drawing/2014/main" id="{AC99C967-050B-6943-B2D6-0F3FFFD48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" y="1809"/>
              <a:ext cx="51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</a:rPr>
                <a:t>spores</a:t>
              </a:r>
            </a:p>
          </p:txBody>
        </p:sp>
      </p:grpSp>
      <p:sp>
        <p:nvSpPr>
          <p:cNvPr id="37891" name="Rectangle 36">
            <a:extLst>
              <a:ext uri="{FF2B5EF4-FFF2-40B4-BE49-F238E27FC236}">
                <a16:creationId xmlns:a16="http://schemas.microsoft.com/office/drawing/2014/main" id="{F64B7EF7-F1F9-C449-948E-FE591237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215900"/>
            <a:ext cx="3063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3000" b="1">
                <a:solidFill>
                  <a:schemeClr val="tx2"/>
                </a:solidFill>
              </a:rPr>
              <a:t>Beadle &amp; Tatum</a:t>
            </a:r>
          </a:p>
        </p:txBody>
      </p:sp>
      <p:sp>
        <p:nvSpPr>
          <p:cNvPr id="556069" name="Oval 37">
            <a:extLst>
              <a:ext uri="{FF2B5EF4-FFF2-40B4-BE49-F238E27FC236}">
                <a16:creationId xmlns:a16="http://schemas.microsoft.com/office/drawing/2014/main" id="{6B127427-B2E1-0D4E-8B19-302912F44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5337175"/>
            <a:ext cx="1063625" cy="11033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6070" name="AutoShape 38">
            <a:extLst>
              <a:ext uri="{FF2B5EF4-FFF2-40B4-BE49-F238E27FC236}">
                <a16:creationId xmlns:a16="http://schemas.microsoft.com/office/drawing/2014/main" id="{76EC1126-D03B-6443-A694-FF7E1CAB9E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72138" y="1009650"/>
            <a:ext cx="2043112" cy="263525"/>
          </a:xfrm>
          <a:prstGeom prst="homePlate">
            <a:avLst>
              <a:gd name="adj" fmla="val 19382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b="1">
                <a:solidFill>
                  <a:srgbClr val="FFEA18"/>
                </a:solidFill>
              </a:rPr>
              <a:t>create mutations</a:t>
            </a:r>
          </a:p>
        </p:txBody>
      </p:sp>
      <p:sp>
        <p:nvSpPr>
          <p:cNvPr id="556071" name="AutoShape 39">
            <a:extLst>
              <a:ext uri="{FF2B5EF4-FFF2-40B4-BE49-F238E27FC236}">
                <a16:creationId xmlns:a16="http://schemas.microsoft.com/office/drawing/2014/main" id="{8FC2C7CA-0C06-1D44-867B-186B9EABAF9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50013" y="2657475"/>
            <a:ext cx="1914525" cy="263525"/>
          </a:xfrm>
          <a:prstGeom prst="homePlate">
            <a:avLst>
              <a:gd name="adj" fmla="val 18162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b="1">
                <a:solidFill>
                  <a:srgbClr val="FFEA18"/>
                </a:solidFill>
              </a:rPr>
              <a:t>positive control</a:t>
            </a:r>
          </a:p>
        </p:txBody>
      </p:sp>
      <p:sp>
        <p:nvSpPr>
          <p:cNvPr id="556072" name="AutoShape 40">
            <a:extLst>
              <a:ext uri="{FF2B5EF4-FFF2-40B4-BE49-F238E27FC236}">
                <a16:creationId xmlns:a16="http://schemas.microsoft.com/office/drawing/2014/main" id="{109C7BC0-FAC0-0541-975C-E1BF2C2F1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4665663"/>
            <a:ext cx="1979612" cy="263525"/>
          </a:xfrm>
          <a:prstGeom prst="homePlate">
            <a:avLst>
              <a:gd name="adj" fmla="val 187801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b="1">
                <a:solidFill>
                  <a:srgbClr val="FFEA18"/>
                </a:solidFill>
              </a:rPr>
              <a:t>negative control</a:t>
            </a:r>
          </a:p>
        </p:txBody>
      </p:sp>
      <p:sp>
        <p:nvSpPr>
          <p:cNvPr id="556073" name="AutoShape 41">
            <a:extLst>
              <a:ext uri="{FF2B5EF4-FFF2-40B4-BE49-F238E27FC236}">
                <a16:creationId xmlns:a16="http://schemas.microsoft.com/office/drawing/2014/main" id="{C6850C96-BB1E-BE41-9DEE-0364785D5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5584825"/>
            <a:ext cx="1746250" cy="263525"/>
          </a:xfrm>
          <a:prstGeom prst="homePlate">
            <a:avLst>
              <a:gd name="adj" fmla="val 165663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b="1">
                <a:solidFill>
                  <a:srgbClr val="FFEA18"/>
                </a:solidFill>
              </a:rPr>
              <a:t>experimentals</a:t>
            </a:r>
          </a:p>
        </p:txBody>
      </p:sp>
      <p:sp>
        <p:nvSpPr>
          <p:cNvPr id="556074" name="AutoShape 42">
            <a:extLst>
              <a:ext uri="{FF2B5EF4-FFF2-40B4-BE49-F238E27FC236}">
                <a16:creationId xmlns:a16="http://schemas.microsoft.com/office/drawing/2014/main" id="{2DB56896-53A7-2C43-AEA5-9E5A1DB8E328}"/>
              </a:ext>
            </a:extLst>
          </p:cNvPr>
          <p:cNvSpPr>
            <a:spLocks noChangeArrowheads="1"/>
          </p:cNvSpPr>
          <p:nvPr/>
        </p:nvSpPr>
        <p:spPr bwMode="auto">
          <a:xfrm rot="19860559" flipH="1">
            <a:off x="5762625" y="5272088"/>
            <a:ext cx="2262188" cy="263525"/>
          </a:xfrm>
          <a:prstGeom prst="homePlate">
            <a:avLst>
              <a:gd name="adj" fmla="val 21460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b="1">
                <a:solidFill>
                  <a:srgbClr val="FFEA18"/>
                </a:solidFill>
              </a:rPr>
              <a:t>mutation identified</a:t>
            </a:r>
          </a:p>
        </p:txBody>
      </p:sp>
      <p:sp>
        <p:nvSpPr>
          <p:cNvPr id="37898" name="Rectangle 43">
            <a:extLst>
              <a:ext uri="{FF2B5EF4-FFF2-40B4-BE49-F238E27FC236}">
                <a16:creationId xmlns:a16="http://schemas.microsoft.com/office/drawing/2014/main" id="{E55D1FDA-E23B-0445-9740-731E17E3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426200"/>
            <a:ext cx="37941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6076" name="AutoShape 44">
            <a:extLst>
              <a:ext uri="{FF2B5EF4-FFF2-40B4-BE49-F238E27FC236}">
                <a16:creationId xmlns:a16="http://schemas.microsoft.com/office/drawing/2014/main" id="{7E0A7792-2C83-3E4B-8F83-0F26493BF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6210300"/>
            <a:ext cx="1617662" cy="434975"/>
          </a:xfrm>
          <a:prstGeom prst="homePlate">
            <a:avLst>
              <a:gd name="adj" fmla="val 92974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b="1">
                <a:solidFill>
                  <a:srgbClr val="FFEA18"/>
                </a:solidFill>
              </a:rPr>
              <a:t>amino acid</a:t>
            </a:r>
            <a:br>
              <a:rPr lang="en-US" altLang="en-US" b="1">
                <a:solidFill>
                  <a:srgbClr val="FFEA18"/>
                </a:solidFill>
              </a:rPr>
            </a:br>
            <a:r>
              <a:rPr lang="en-US" altLang="en-US" b="1">
                <a:solidFill>
                  <a:srgbClr val="FFEA18"/>
                </a:solidFill>
              </a:rPr>
              <a:t>supplements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6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6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6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6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6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6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56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69" grpId="0" animBg="1"/>
      <p:bldP spid="556070" grpId="0" animBg="1" autoUpdateAnimBg="0"/>
      <p:bldP spid="556071" grpId="0" animBg="1" autoUpdateAnimBg="0"/>
      <p:bldP spid="556072" grpId="0" animBg="1" autoUpdateAnimBg="0"/>
      <p:bldP spid="556073" grpId="0" animBg="1" autoUpdateAnimBg="0"/>
      <p:bldP spid="556074" grpId="0" animBg="1" autoUpdateAnimBg="0"/>
      <p:bldP spid="55607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4">
            <a:extLst>
              <a:ext uri="{FF2B5EF4-FFF2-40B4-BE49-F238E27FC236}">
                <a16:creationId xmlns:a16="http://schemas.microsoft.com/office/drawing/2014/main" id="{43D77E50-68BF-714C-A755-278C6A53B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6350000"/>
            <a:ext cx="1420813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AD06B78-E451-5744-83A1-FF9505CA8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32775" cy="762000"/>
          </a:xfrm>
        </p:spPr>
        <p:txBody>
          <a:bodyPr/>
          <a:lstStyle/>
          <a:p>
            <a:pPr eaLnBrk="1" hangingPunct="1"/>
            <a:r>
              <a:rPr lang="en-US" altLang="en-US"/>
              <a:t>One gene / one enzyme hypothesis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FADCB5D4-FCB5-0C42-9265-0A92F40A4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93900"/>
            <a:ext cx="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 b="1"/>
          </a:p>
        </p:txBody>
      </p:sp>
      <p:pic>
        <p:nvPicPr>
          <p:cNvPr id="38917" name="Picture 4" descr="14_22">
            <a:extLst>
              <a:ext uri="{FF2B5EF4-FFF2-40B4-BE49-F238E27FC236}">
                <a16:creationId xmlns:a16="http://schemas.microsoft.com/office/drawing/2014/main" id="{5E97FB34-57F1-0749-B8BA-93C4443E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4999"/>
          <a:stretch>
            <a:fillRect/>
          </a:stretch>
        </p:blipFill>
        <p:spPr bwMode="auto">
          <a:xfrm>
            <a:off x="438150" y="2327275"/>
            <a:ext cx="841057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>
            <a:extLst>
              <a:ext uri="{FF2B5EF4-FFF2-40B4-BE49-F238E27FC236}">
                <a16:creationId xmlns:a16="http://schemas.microsoft.com/office/drawing/2014/main" id="{3BDCEE0F-8BAC-1845-8601-8B7B4B9A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3195638"/>
            <a:ext cx="14351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chromosome</a:t>
            </a:r>
            <a:endParaRPr lang="en-US" altLang="en-US" sz="1800" b="1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8D903147-A534-444C-964B-2AB33B046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2751138"/>
            <a:ext cx="939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gene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cluster 1</a:t>
            </a:r>
            <a:endParaRPr lang="en-US" altLang="en-US" sz="1800" b="1"/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8A860825-C720-774C-8BA1-4C011BDCB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460692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</a:rPr>
              <a:t>enzyme E</a:t>
            </a:r>
            <a:endParaRPr lang="en-US" altLang="en-US" sz="1800" b="1"/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EE182FCC-E0AB-7F4A-8977-8190EDBA1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5657850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</a:rPr>
              <a:t>glutamate</a:t>
            </a:r>
            <a:endParaRPr lang="en-US" altLang="en-US" sz="1800" b="1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5F153932-2415-3F46-A85B-51C4CAEA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5657850"/>
            <a:ext cx="977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</a:rPr>
              <a:t>ornithine</a:t>
            </a:r>
            <a:endParaRPr lang="en-US" altLang="en-US" sz="1800" b="1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3442C87A-146B-AF43-B4C8-AF1E6FA5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5657850"/>
            <a:ext cx="88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</a:rPr>
              <a:t>citruline</a:t>
            </a:r>
            <a:endParaRPr lang="en-US" altLang="en-US" sz="1800" b="1"/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46D0EE51-EBEA-1F49-A909-763E405A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699125"/>
            <a:ext cx="1054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argino-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succinate</a:t>
            </a:r>
            <a:endParaRPr lang="en-US" altLang="en-US" sz="1800" b="1"/>
          </a:p>
        </p:txBody>
      </p:sp>
      <p:sp>
        <p:nvSpPr>
          <p:cNvPr id="38925" name="Rectangle 13">
            <a:extLst>
              <a:ext uri="{FF2B5EF4-FFF2-40B4-BE49-F238E27FC236}">
                <a16:creationId xmlns:a16="http://schemas.microsoft.com/office/drawing/2014/main" id="{FB258FB0-3C57-0043-B1B8-54B4FE81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5" y="5657850"/>
            <a:ext cx="88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</a:rPr>
              <a:t>arginine</a:t>
            </a:r>
            <a:endParaRPr lang="en-US" altLang="en-US" sz="1800" b="1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A456DA15-B041-C142-838E-05C67CE11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4606925"/>
            <a:ext cx="104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</a:rPr>
              <a:t>enzyme F</a:t>
            </a:r>
            <a:endParaRPr lang="en-US" altLang="en-US" sz="1800" b="1"/>
          </a:p>
        </p:txBody>
      </p:sp>
      <p:sp>
        <p:nvSpPr>
          <p:cNvPr id="38927" name="Rectangle 15">
            <a:extLst>
              <a:ext uri="{FF2B5EF4-FFF2-40B4-BE49-F238E27FC236}">
                <a16:creationId xmlns:a16="http://schemas.microsoft.com/office/drawing/2014/main" id="{DAE4CA3B-8036-F244-8241-0E618AC3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8" y="460692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</a:rPr>
              <a:t>enzyme G</a:t>
            </a:r>
            <a:endParaRPr lang="en-US" altLang="en-US" sz="1800" b="1"/>
          </a:p>
        </p:txBody>
      </p:sp>
      <p:sp>
        <p:nvSpPr>
          <p:cNvPr id="38928" name="Rectangle 16">
            <a:extLst>
              <a:ext uri="{FF2B5EF4-FFF2-40B4-BE49-F238E27FC236}">
                <a16:creationId xmlns:a16="http://schemas.microsoft.com/office/drawing/2014/main" id="{6AAB3580-310E-8047-B594-2B69AA7EB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4606925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00"/>
                </a:solidFill>
              </a:rPr>
              <a:t>enzyme H</a:t>
            </a:r>
            <a:endParaRPr lang="en-US" altLang="en-US" sz="1800" b="1"/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5CDCFDF8-E7B0-2B4D-AC34-3FD04712A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4192588"/>
            <a:ext cx="939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rgbClr val="000000"/>
                </a:solidFill>
              </a:rPr>
              <a:t>encoded</a:t>
            </a:r>
          </a:p>
          <a:p>
            <a:pPr algn="l" eaLnBrk="1" hangingPunct="1"/>
            <a:r>
              <a:rPr lang="en-US" altLang="en-US" sz="1800" b="1">
                <a:solidFill>
                  <a:srgbClr val="000000"/>
                </a:solidFill>
              </a:rPr>
              <a:t>enzyme</a:t>
            </a:r>
            <a:endParaRPr lang="en-US" altLang="en-US" sz="1800" b="1"/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511C144D-DFEF-6F4D-A835-67F11DB2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6240463"/>
            <a:ext cx="2298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substrate in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biochemical pathway</a:t>
            </a:r>
            <a:endParaRPr lang="en-US" altLang="en-US" sz="1800" b="1"/>
          </a:p>
        </p:txBody>
      </p:sp>
      <p:sp>
        <p:nvSpPr>
          <p:cNvPr id="38931" name="Line 19">
            <a:extLst>
              <a:ext uri="{FF2B5EF4-FFF2-40B4-BE49-F238E27FC236}">
                <a16:creationId xmlns:a16="http://schemas.microsoft.com/office/drawing/2014/main" id="{FA7AFBC2-9306-E74D-8710-98A846636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488" y="3409950"/>
            <a:ext cx="119062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Line 20">
            <a:extLst>
              <a:ext uri="{FF2B5EF4-FFF2-40B4-BE49-F238E27FC236}">
                <a16:creationId xmlns:a16="http://schemas.microsoft.com/office/drawing/2014/main" id="{E64308B8-2F8B-CC45-A5BE-3391DC9648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9350" y="5884863"/>
            <a:ext cx="422275" cy="342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21">
            <a:extLst>
              <a:ext uri="{FF2B5EF4-FFF2-40B4-BE49-F238E27FC236}">
                <a16:creationId xmlns:a16="http://schemas.microsoft.com/office/drawing/2014/main" id="{20E90E32-B453-734E-8F1B-5AA64A75A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8438" y="4386263"/>
            <a:ext cx="409575" cy="211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id="{B2B25109-9335-5047-8125-16015D54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0" y="2751138"/>
            <a:ext cx="939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gene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cluster 2</a:t>
            </a:r>
            <a:endParaRPr lang="en-US" altLang="en-US" sz="1800" b="1"/>
          </a:p>
        </p:txBody>
      </p:sp>
      <p:sp>
        <p:nvSpPr>
          <p:cNvPr id="38935" name="Rectangle 23">
            <a:extLst>
              <a:ext uri="{FF2B5EF4-FFF2-40B4-BE49-F238E27FC236}">
                <a16:creationId xmlns:a16="http://schemas.microsoft.com/office/drawing/2014/main" id="{824E8CCB-2684-AF49-9BAD-E44B4D5E8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2751138"/>
            <a:ext cx="939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gene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cluster 3</a:t>
            </a:r>
            <a:endParaRPr lang="en-US" altLang="en-US" sz="1800" b="1"/>
          </a:p>
        </p:txBody>
      </p:sp>
      <p:sp>
        <p:nvSpPr>
          <p:cNvPr id="38936" name="Rectangle 24">
            <a:extLst>
              <a:ext uri="{FF2B5EF4-FFF2-40B4-BE49-F238E27FC236}">
                <a16:creationId xmlns:a16="http://schemas.microsoft.com/office/drawing/2014/main" id="{E0836133-416D-FF48-AFFE-5779E5AD8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225" y="3548063"/>
            <a:ext cx="596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i="1">
                <a:solidFill>
                  <a:srgbClr val="000000"/>
                </a:solidFill>
              </a:rPr>
              <a:t>arg-H</a:t>
            </a:r>
            <a:endParaRPr lang="en-US" altLang="en-US" sz="1800" b="1" i="1"/>
          </a:p>
        </p:txBody>
      </p:sp>
      <p:sp>
        <p:nvSpPr>
          <p:cNvPr id="38937" name="Rectangle 25">
            <a:extLst>
              <a:ext uri="{FF2B5EF4-FFF2-40B4-BE49-F238E27FC236}">
                <a16:creationId xmlns:a16="http://schemas.microsoft.com/office/drawing/2014/main" id="{6D1294B2-D0DD-5E4D-A9D8-D91075D39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35607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i="1">
                <a:solidFill>
                  <a:srgbClr val="000000"/>
                </a:solidFill>
              </a:rPr>
              <a:t>arg-G</a:t>
            </a:r>
            <a:endParaRPr lang="en-US" altLang="en-US" sz="1800" b="1" i="1"/>
          </a:p>
        </p:txBody>
      </p:sp>
      <p:sp>
        <p:nvSpPr>
          <p:cNvPr id="38938" name="Rectangle 26">
            <a:extLst>
              <a:ext uri="{FF2B5EF4-FFF2-40B4-BE49-F238E27FC236}">
                <a16:creationId xmlns:a16="http://schemas.microsoft.com/office/drawing/2014/main" id="{E893D029-335B-2E44-992B-E98A975C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3627438"/>
            <a:ext cx="571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i="1">
                <a:solidFill>
                  <a:srgbClr val="000000"/>
                </a:solidFill>
              </a:rPr>
              <a:t>arg-F</a:t>
            </a:r>
            <a:endParaRPr lang="en-US" altLang="en-US" sz="1800" b="1" i="1"/>
          </a:p>
        </p:txBody>
      </p:sp>
      <p:sp>
        <p:nvSpPr>
          <p:cNvPr id="38939" name="Rectangle 27">
            <a:extLst>
              <a:ext uri="{FF2B5EF4-FFF2-40B4-BE49-F238E27FC236}">
                <a16:creationId xmlns:a16="http://schemas.microsoft.com/office/drawing/2014/main" id="{78990173-8863-7D4D-A479-80CBFF12F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3494088"/>
            <a:ext cx="584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i="1">
                <a:solidFill>
                  <a:srgbClr val="000000"/>
                </a:solidFill>
              </a:rPr>
              <a:t>arg-E</a:t>
            </a:r>
            <a:endParaRPr lang="en-US" altLang="en-US" sz="1800" b="1" i="1"/>
          </a:p>
        </p:txBody>
      </p:sp>
      <p:grpSp>
        <p:nvGrpSpPr>
          <p:cNvPr id="38940" name="Group 28">
            <a:extLst>
              <a:ext uri="{FF2B5EF4-FFF2-40B4-BE49-F238E27FC236}">
                <a16:creationId xmlns:a16="http://schemas.microsoft.com/office/drawing/2014/main" id="{10067466-0DFE-3F4E-B3DF-E7D78C65676A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3276600"/>
            <a:ext cx="725488" cy="165100"/>
            <a:chOff x="1123" y="1368"/>
            <a:chExt cx="457" cy="104"/>
          </a:xfrm>
        </p:grpSpPr>
        <p:sp>
          <p:nvSpPr>
            <p:cNvPr id="38956" name="Line 29">
              <a:extLst>
                <a:ext uri="{FF2B5EF4-FFF2-40B4-BE49-F238E27FC236}">
                  <a16:creationId xmlns:a16="http://schemas.microsoft.com/office/drawing/2014/main" id="{559055AC-009D-FC43-9525-885A7D93C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4" y="1368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Line 30">
              <a:extLst>
                <a:ext uri="{FF2B5EF4-FFF2-40B4-BE49-F238E27FC236}">
                  <a16:creationId xmlns:a16="http://schemas.microsoft.com/office/drawing/2014/main" id="{66DA73E3-6D98-6647-9894-7CECBFF4D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3" y="1412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Line 31">
              <a:extLst>
                <a:ext uri="{FF2B5EF4-FFF2-40B4-BE49-F238E27FC236}">
                  <a16:creationId xmlns:a16="http://schemas.microsoft.com/office/drawing/2014/main" id="{EA9E4615-4D13-0D4A-8D02-C3AC11659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1412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9" name="Line 32">
              <a:extLst>
                <a:ext uri="{FF2B5EF4-FFF2-40B4-BE49-F238E27FC236}">
                  <a16:creationId xmlns:a16="http://schemas.microsoft.com/office/drawing/2014/main" id="{89D648EC-F416-AE4E-B468-FFC1CEF03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3" y="1412"/>
              <a:ext cx="4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41" name="Group 33">
            <a:extLst>
              <a:ext uri="{FF2B5EF4-FFF2-40B4-BE49-F238E27FC236}">
                <a16:creationId xmlns:a16="http://schemas.microsoft.com/office/drawing/2014/main" id="{29A52FE5-0EF2-2A4A-8733-720F873895D0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3276600"/>
            <a:ext cx="725487" cy="165100"/>
            <a:chOff x="2286" y="1368"/>
            <a:chExt cx="457" cy="104"/>
          </a:xfrm>
        </p:grpSpPr>
        <p:sp>
          <p:nvSpPr>
            <p:cNvPr id="38952" name="Line 34">
              <a:extLst>
                <a:ext uri="{FF2B5EF4-FFF2-40B4-BE49-F238E27FC236}">
                  <a16:creationId xmlns:a16="http://schemas.microsoft.com/office/drawing/2014/main" id="{98F1D99C-3F64-B64C-A942-A0C1E1A09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1368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Line 35">
              <a:extLst>
                <a:ext uri="{FF2B5EF4-FFF2-40B4-BE49-F238E27FC236}">
                  <a16:creationId xmlns:a16="http://schemas.microsoft.com/office/drawing/2014/main" id="{322460E4-7D50-DE40-B032-3F5EE9737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" y="1412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Line 36">
              <a:extLst>
                <a:ext uri="{FF2B5EF4-FFF2-40B4-BE49-F238E27FC236}">
                  <a16:creationId xmlns:a16="http://schemas.microsoft.com/office/drawing/2014/main" id="{ED0806E1-1D87-9041-95F9-877406204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" y="1412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Line 37">
              <a:extLst>
                <a:ext uri="{FF2B5EF4-FFF2-40B4-BE49-F238E27FC236}">
                  <a16:creationId xmlns:a16="http://schemas.microsoft.com/office/drawing/2014/main" id="{51BAEA5E-FCC1-D540-8EA9-D27AF0BD6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" y="1412"/>
              <a:ext cx="4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42" name="Group 38">
            <a:extLst>
              <a:ext uri="{FF2B5EF4-FFF2-40B4-BE49-F238E27FC236}">
                <a16:creationId xmlns:a16="http://schemas.microsoft.com/office/drawing/2014/main" id="{170C2750-17F2-B944-8E54-60BC875EAE0E}"/>
              </a:ext>
            </a:extLst>
          </p:cNvPr>
          <p:cNvGrpSpPr>
            <a:grpSpLocks/>
          </p:cNvGrpSpPr>
          <p:nvPr/>
        </p:nvGrpSpPr>
        <p:grpSpPr bwMode="auto">
          <a:xfrm>
            <a:off x="6091238" y="3276600"/>
            <a:ext cx="1173162" cy="165100"/>
            <a:chOff x="3792" y="1368"/>
            <a:chExt cx="739" cy="104"/>
          </a:xfrm>
        </p:grpSpPr>
        <p:sp>
          <p:nvSpPr>
            <p:cNvPr id="38948" name="Line 39">
              <a:extLst>
                <a:ext uri="{FF2B5EF4-FFF2-40B4-BE49-F238E27FC236}">
                  <a16:creationId xmlns:a16="http://schemas.microsoft.com/office/drawing/2014/main" id="{8F0A7C4D-8C7F-6545-9189-09E9A3EBB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6" y="1368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40">
              <a:extLst>
                <a:ext uri="{FF2B5EF4-FFF2-40B4-BE49-F238E27FC236}">
                  <a16:creationId xmlns:a16="http://schemas.microsoft.com/office/drawing/2014/main" id="{69DE8C99-98C5-8542-9895-07261AE2B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412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Line 41">
              <a:extLst>
                <a:ext uri="{FF2B5EF4-FFF2-40B4-BE49-F238E27FC236}">
                  <a16:creationId xmlns:a16="http://schemas.microsoft.com/office/drawing/2014/main" id="{BC46305D-F92D-4043-804D-A492CFF1A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1" y="1412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Line 42">
              <a:extLst>
                <a:ext uri="{FF2B5EF4-FFF2-40B4-BE49-F238E27FC236}">
                  <a16:creationId xmlns:a16="http://schemas.microsoft.com/office/drawing/2014/main" id="{EC492922-42D2-2743-912D-12883645C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412"/>
              <a:ext cx="7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43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174C63E-28B2-CD48-AA90-017E41118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1379538"/>
            <a:ext cx="8288337" cy="1239837"/>
          </a:xfrm>
        </p:spPr>
        <p:txBody>
          <a:bodyPr/>
          <a:lstStyle/>
          <a:p>
            <a:pPr eaLnBrk="1" hangingPunct="1"/>
            <a:r>
              <a:rPr lang="en-US" altLang="en-US" dirty="0"/>
              <a:t>Damage to specific gene, mapped to nutritional mutations</a:t>
            </a:r>
          </a:p>
        </p:txBody>
      </p:sp>
      <p:sp>
        <p:nvSpPr>
          <p:cNvPr id="557101" name="AutoShape 45">
            <a:extLst>
              <a:ext uri="{FF2B5EF4-FFF2-40B4-BE49-F238E27FC236}">
                <a16:creationId xmlns:a16="http://schemas.microsoft.com/office/drawing/2014/main" id="{5F464079-7785-B243-A87C-20ACB9D1F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738" y="3398838"/>
            <a:ext cx="2098675" cy="27749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8945" name="Line 46">
            <a:extLst>
              <a:ext uri="{FF2B5EF4-FFF2-40B4-BE49-F238E27FC236}">
                <a16:creationId xmlns:a16="http://schemas.microsoft.com/office/drawing/2014/main" id="{48533241-7D8F-A94C-8381-371458231B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7763" y="5959475"/>
            <a:ext cx="1419225" cy="274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6" name="Line 48">
            <a:extLst>
              <a:ext uri="{FF2B5EF4-FFF2-40B4-BE49-F238E27FC236}">
                <a16:creationId xmlns:a16="http://schemas.microsoft.com/office/drawing/2014/main" id="{BBDE1615-3E95-7740-BC89-F2620B8BEF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3475" y="5975350"/>
            <a:ext cx="3213100" cy="250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5" name="AutoShape 49">
            <a:extLst>
              <a:ext uri="{FF2B5EF4-FFF2-40B4-BE49-F238E27FC236}">
                <a16:creationId xmlns:a16="http://schemas.microsoft.com/office/drawing/2014/main" id="{7F00434C-92B1-014C-B449-B378C85BD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338" y="6227763"/>
            <a:ext cx="1641475" cy="5492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gene that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was damaged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7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01" grpId="0" animBg="1"/>
      <p:bldP spid="55710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703A785-0E6C-2D4C-866E-526AED7BA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5257800" cy="762000"/>
          </a:xfrm>
        </p:spPr>
        <p:txBody>
          <a:bodyPr/>
          <a:lstStyle/>
          <a:p>
            <a:pPr eaLnBrk="1" hangingPunct="1"/>
            <a:r>
              <a:rPr lang="en-US" altLang="en-US"/>
              <a:t>Beadle &amp; Tatum 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A56AC032-71BD-AC47-9883-85E49782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381000"/>
            <a:ext cx="2465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3400" b="1">
                <a:solidFill>
                  <a:srgbClr val="0F116A"/>
                </a:solidFill>
              </a:rPr>
              <a:t>1941 </a:t>
            </a:r>
            <a:r>
              <a:rPr lang="en-US" altLang="en-US" sz="3400" b="1">
                <a:solidFill>
                  <a:srgbClr val="000005"/>
                </a:solidFill>
              </a:rPr>
              <a:t>| </a:t>
            </a:r>
            <a:r>
              <a:rPr lang="en-US" altLang="en-US" sz="3400" b="1">
                <a:solidFill>
                  <a:srgbClr val="CC0000"/>
                </a:solidFill>
              </a:rPr>
              <a:t>1958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pic>
        <p:nvPicPr>
          <p:cNvPr id="433158" name="Picture 6" descr="image012">
            <a:extLst>
              <a:ext uri="{FF2B5EF4-FFF2-40B4-BE49-F238E27FC236}">
                <a16:creationId xmlns:a16="http://schemas.microsoft.com/office/drawing/2014/main" id="{567E4932-6C77-0548-A3DF-415D678D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622425"/>
            <a:ext cx="3838575" cy="480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3159" name="Picture 7" descr="tatum">
            <a:extLst>
              <a:ext uri="{FF2B5EF4-FFF2-40B4-BE49-F238E27FC236}">
                <a16:creationId xmlns:a16="http://schemas.microsoft.com/office/drawing/2014/main" id="{0D870AE1-564D-BF4B-9947-803F2C21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2895600"/>
            <a:ext cx="1773237" cy="2509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60" name="Picture 8" descr="beadle">
            <a:extLst>
              <a:ext uri="{FF2B5EF4-FFF2-40B4-BE49-F238E27FC236}">
                <a16:creationId xmlns:a16="http://schemas.microsoft.com/office/drawing/2014/main" id="{88D9DDBE-B9D6-C74A-9818-916B52DD3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828800"/>
            <a:ext cx="1773237" cy="2508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Rectangle 11">
            <a:extLst>
              <a:ext uri="{FF2B5EF4-FFF2-40B4-BE49-F238E27FC236}">
                <a16:creationId xmlns:a16="http://schemas.microsoft.com/office/drawing/2014/main" id="{BFF78783-0A16-F344-BC53-070802E1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343400"/>
            <a:ext cx="233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0F116A"/>
                </a:solidFill>
              </a:rPr>
              <a:t>George Beadle</a:t>
            </a:r>
          </a:p>
        </p:txBody>
      </p:sp>
      <p:sp>
        <p:nvSpPr>
          <p:cNvPr id="39944" name="Rectangle 12">
            <a:extLst>
              <a:ext uri="{FF2B5EF4-FFF2-40B4-BE49-F238E27FC236}">
                <a16:creationId xmlns:a16="http://schemas.microsoft.com/office/drawing/2014/main" id="{C3F35C69-4432-5848-AF6B-3F517EE9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4102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0F116A"/>
                </a:solidFill>
              </a:rPr>
              <a:t>Edward Tatum</a:t>
            </a:r>
          </a:p>
        </p:txBody>
      </p:sp>
      <p:sp>
        <p:nvSpPr>
          <p:cNvPr id="39945" name="Rectangle 13">
            <a:extLst>
              <a:ext uri="{FF2B5EF4-FFF2-40B4-BE49-F238E27FC236}">
                <a16:creationId xmlns:a16="http://schemas.microsoft.com/office/drawing/2014/main" id="{4DA10C07-8452-B94A-9A6A-3D67A22D2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6037263"/>
            <a:ext cx="4867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F116A"/>
                </a:solidFill>
              </a:rPr>
              <a:t>"for their discovery that genes act by regulating definite chemical events"</a:t>
            </a:r>
          </a:p>
        </p:txBody>
      </p:sp>
      <p:sp>
        <p:nvSpPr>
          <p:cNvPr id="39946" name="AutoShape 14">
            <a:extLst>
              <a:ext uri="{FF2B5EF4-FFF2-40B4-BE49-F238E27FC236}">
                <a16:creationId xmlns:a16="http://schemas.microsoft.com/office/drawing/2014/main" id="{9C220D6B-B2EA-A444-BE7B-C24FFCDC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1284288"/>
            <a:ext cx="4905375" cy="37306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one gene : one enzyme hypothesis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7B20D96-850F-A849-A35F-9C8847EA4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“Central Dogma”</a:t>
            </a:r>
          </a:p>
        </p:txBody>
      </p:sp>
      <p:sp>
        <p:nvSpPr>
          <p:cNvPr id="588803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EA35103C-DAC0-9C4D-A362-EEF604CBB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2600"/>
              <a:t>Flow of genetic information in a cell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How do we move information from DNA to proteins?</a:t>
            </a:r>
            <a:endParaRPr lang="en-US" altLang="en-US" sz="2400" b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pic>
        <p:nvPicPr>
          <p:cNvPr id="588829" name="Picture 29">
            <a:extLst>
              <a:ext uri="{FF2B5EF4-FFF2-40B4-BE49-F238E27FC236}">
                <a16:creationId xmlns:a16="http://schemas.microsoft.com/office/drawing/2014/main" id="{43C5FB47-9BF0-8F4E-85E3-08F60F1A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382588"/>
            <a:ext cx="1425575" cy="1425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31" name="AutoShape 31">
            <a:extLst>
              <a:ext uri="{FF2B5EF4-FFF2-40B4-BE49-F238E27FC236}">
                <a16:creationId xmlns:a16="http://schemas.microsoft.com/office/drawing/2014/main" id="{DAF18A67-75EE-F948-A287-89539A24D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3344863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588832" name="AutoShape 32">
            <a:extLst>
              <a:ext uri="{FF2B5EF4-FFF2-40B4-BE49-F238E27FC236}">
                <a16:creationId xmlns:a16="http://schemas.microsoft.com/office/drawing/2014/main" id="{095E97B6-539D-F242-AF69-295C7D7A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3344863"/>
            <a:ext cx="1579562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588833" name="Picture 33" descr="penguinL">
            <a:extLst>
              <a:ext uri="{FF2B5EF4-FFF2-40B4-BE49-F238E27FC236}">
                <a16:creationId xmlns:a16="http://schemas.microsoft.com/office/drawing/2014/main" id="{2A1C5902-A50A-F449-A0FC-709D74AE7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34025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35" name="AutoShape 35">
            <a:extLst>
              <a:ext uri="{FF2B5EF4-FFF2-40B4-BE49-F238E27FC236}">
                <a16:creationId xmlns:a16="http://schemas.microsoft.com/office/drawing/2014/main" id="{CE2791CB-7D9A-C247-B580-219E45B7B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3344863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588836" name="AutoShape 36">
            <a:extLst>
              <a:ext uri="{FF2B5EF4-FFF2-40B4-BE49-F238E27FC236}">
                <a16:creationId xmlns:a16="http://schemas.microsoft.com/office/drawing/2014/main" id="{8AF0182B-120E-1246-8987-E34AB3AAA29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9613" y="3414713"/>
            <a:ext cx="1752600" cy="1752600"/>
          </a:xfrm>
          <a:custGeom>
            <a:avLst/>
            <a:gdLst>
              <a:gd name="T0" fmla="*/ 20869734 w 21600"/>
              <a:gd name="T1" fmla="*/ 20777560 h 21600"/>
              <a:gd name="T2" fmla="*/ 70983546 w 21600"/>
              <a:gd name="T3" fmla="*/ 134856809 h 21600"/>
              <a:gd name="T4" fmla="*/ 31238797 w 21600"/>
              <a:gd name="T5" fmla="*/ 31166421 h 21600"/>
              <a:gd name="T6" fmla="*/ 159979519 w 21600"/>
              <a:gd name="T7" fmla="*/ 71102008 h 21600"/>
              <a:gd name="T8" fmla="*/ 134863381 w 21600"/>
              <a:gd name="T9" fmla="*/ 96218146 h 21600"/>
              <a:gd name="T10" fmla="*/ 109747244 w 21600"/>
              <a:gd name="T11" fmla="*/ 7110200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70" y="10800"/>
                </a:moveTo>
                <a:cubicBezTo>
                  <a:pt x="19370" y="6066"/>
                  <a:pt x="15533" y="2230"/>
                  <a:pt x="10800" y="2230"/>
                </a:cubicBezTo>
                <a:cubicBezTo>
                  <a:pt x="6066" y="2230"/>
                  <a:pt x="2230" y="6066"/>
                  <a:pt x="2230" y="10800"/>
                </a:cubicBezTo>
                <a:cubicBezTo>
                  <a:pt x="2229" y="15526"/>
                  <a:pt x="6057" y="19361"/>
                  <a:pt x="10784" y="19369"/>
                </a:cubicBezTo>
                <a:lnTo>
                  <a:pt x="10780" y="21599"/>
                </a:lnTo>
                <a:cubicBezTo>
                  <a:pt x="4823" y="21589"/>
                  <a:pt x="0" y="1675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20485" y="14615"/>
                </a:lnTo>
                <a:lnTo>
                  <a:pt x="16670" y="10800"/>
                </a:lnTo>
                <a:lnTo>
                  <a:pt x="19370" y="108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8837" name="Text Box 37">
            <a:extLst>
              <a:ext uri="{FF2B5EF4-FFF2-40B4-BE49-F238E27FC236}">
                <a16:creationId xmlns:a16="http://schemas.microsoft.com/office/drawing/2014/main" id="{081259B7-BB7E-B34A-AAFB-EA40DA572D2B}"/>
              </a:ext>
            </a:extLst>
          </p:cNvPr>
          <p:cNvSpPr txBox="1">
            <a:spLocks noChangeArrowheads="1"/>
          </p:cNvSpPr>
          <p:nvPr/>
        </p:nvSpPr>
        <p:spPr bwMode="auto">
          <a:xfrm rot="-900000">
            <a:off x="1584325" y="2773363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006604"/>
                </a:solidFill>
              </a:rPr>
              <a:t>transcription</a:t>
            </a:r>
            <a:endParaRPr lang="en-US" altLang="en-US" sz="2400"/>
          </a:p>
        </p:txBody>
      </p:sp>
      <p:sp>
        <p:nvSpPr>
          <p:cNvPr id="588838" name="Text Box 38">
            <a:extLst>
              <a:ext uri="{FF2B5EF4-FFF2-40B4-BE49-F238E27FC236}">
                <a16:creationId xmlns:a16="http://schemas.microsoft.com/office/drawing/2014/main" id="{43B36605-A6FB-7648-B519-B9C50CD9A421}"/>
              </a:ext>
            </a:extLst>
          </p:cNvPr>
          <p:cNvSpPr txBox="1">
            <a:spLocks noChangeArrowheads="1"/>
          </p:cNvSpPr>
          <p:nvPr/>
        </p:nvSpPr>
        <p:spPr bwMode="auto">
          <a:xfrm rot="-900000">
            <a:off x="4092575" y="2773363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006604"/>
                </a:solidFill>
              </a:rPr>
              <a:t>translation</a:t>
            </a:r>
            <a:endParaRPr lang="en-US" altLang="en-US" sz="2400">
              <a:solidFill>
                <a:srgbClr val="006604"/>
              </a:solidFill>
            </a:endParaRPr>
          </a:p>
        </p:txBody>
      </p:sp>
      <p:sp>
        <p:nvSpPr>
          <p:cNvPr id="588839" name="Text Box 39">
            <a:extLst>
              <a:ext uri="{FF2B5EF4-FFF2-40B4-BE49-F238E27FC236}">
                <a16:creationId xmlns:a16="http://schemas.microsoft.com/office/drawing/2014/main" id="{0FFAE7DD-F1A9-5043-9836-38C9BEFA5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5129213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006604"/>
                </a:solidFill>
              </a:rPr>
              <a:t>replication</a:t>
            </a:r>
            <a:endParaRPr lang="en-US" altLang="en-US" sz="2400">
              <a:solidFill>
                <a:srgbClr val="006604"/>
              </a:solidFill>
            </a:endParaRPr>
          </a:p>
        </p:txBody>
      </p:sp>
      <p:sp>
        <p:nvSpPr>
          <p:cNvPr id="588840" name="AutoShape 40">
            <a:extLst>
              <a:ext uri="{FF2B5EF4-FFF2-40B4-BE49-F238E27FC236}">
                <a16:creationId xmlns:a16="http://schemas.microsoft.com/office/drawing/2014/main" id="{E6B7EE42-FEDD-4D47-9D7F-324DEEDE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38" y="3140075"/>
            <a:ext cx="1809750" cy="7143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2700">
            <a:solidFill>
              <a:srgbClr val="391C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0F116A"/>
                </a:solidFill>
              </a:rPr>
              <a:t>protein</a:t>
            </a:r>
            <a:endParaRPr lang="en-US" altLang="en-US" sz="3200" b="1">
              <a:solidFill>
                <a:schemeClr val="tx2"/>
              </a:solidFill>
            </a:endParaRPr>
          </a:p>
        </p:txBody>
      </p:sp>
      <p:sp>
        <p:nvSpPr>
          <p:cNvPr id="588841" name="AutoShape 41">
            <a:extLst>
              <a:ext uri="{FF2B5EF4-FFF2-40B4-BE49-F238E27FC236}">
                <a16:creationId xmlns:a16="http://schemas.microsoft.com/office/drawing/2014/main" id="{0DE5A618-AE85-1346-B59C-664DD9739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38488"/>
            <a:ext cx="1247775" cy="7143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2700">
            <a:solidFill>
              <a:srgbClr val="391C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0F116A"/>
                </a:solidFill>
              </a:rPr>
              <a:t>RNA</a:t>
            </a:r>
            <a:endParaRPr lang="en-US" altLang="en-US" sz="3200" b="1">
              <a:solidFill>
                <a:schemeClr val="tx2"/>
              </a:solidFill>
            </a:endParaRPr>
          </a:p>
        </p:txBody>
      </p:sp>
      <p:sp>
        <p:nvSpPr>
          <p:cNvPr id="588842" name="AutoShape 42">
            <a:extLst>
              <a:ext uri="{FF2B5EF4-FFF2-40B4-BE49-F238E27FC236}">
                <a16:creationId xmlns:a16="http://schemas.microsoft.com/office/drawing/2014/main" id="{6E0B3103-DCC0-2348-A6A0-7433438A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140075"/>
            <a:ext cx="1247775" cy="7143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2700">
            <a:solidFill>
              <a:srgbClr val="391C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0F116A"/>
                </a:solidFill>
              </a:rPr>
              <a:t>DNA</a:t>
            </a:r>
            <a:endParaRPr lang="en-US" altLang="en-US" sz="3200" b="1">
              <a:solidFill>
                <a:schemeClr val="tx2"/>
              </a:solidFill>
            </a:endParaRPr>
          </a:p>
        </p:txBody>
      </p:sp>
      <p:sp>
        <p:nvSpPr>
          <p:cNvPr id="588843" name="AutoShape 43">
            <a:extLst>
              <a:ext uri="{FF2B5EF4-FFF2-40B4-BE49-F238E27FC236}">
                <a16:creationId xmlns:a16="http://schemas.microsoft.com/office/drawing/2014/main" id="{C6F0FC13-F54F-E540-B42B-69E1D0B2D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425" y="3140075"/>
            <a:ext cx="1120775" cy="7143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12700">
            <a:solidFill>
              <a:srgbClr val="201A17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bg1"/>
                </a:solidFill>
              </a:rPr>
              <a:t>trait</a:t>
            </a:r>
            <a:endParaRPr lang="en-US" altLang="en-US" sz="3200" b="1">
              <a:solidFill>
                <a:schemeClr val="bg1"/>
              </a:solidFill>
            </a:endParaRPr>
          </a:p>
        </p:txBody>
      </p:sp>
      <p:sp>
        <p:nvSpPr>
          <p:cNvPr id="588844" name="AutoShape 44">
            <a:extLst>
              <a:ext uri="{FF2B5EF4-FFF2-40B4-BE49-F238E27FC236}">
                <a16:creationId xmlns:a16="http://schemas.microsoft.com/office/drawing/2014/main" id="{5F870268-51F4-3F4C-9CA5-5456F5EC0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4449763"/>
            <a:ext cx="2433637" cy="1455737"/>
          </a:xfrm>
          <a:prstGeom prst="wedgeEllipseCallout">
            <a:avLst>
              <a:gd name="adj1" fmla="val 86333"/>
              <a:gd name="adj2" fmla="val 3669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DNA gets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all the glory,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but proteins do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all the work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8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8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8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8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8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8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8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8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8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8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88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 build="p" autoUpdateAnimBg="0"/>
      <p:bldP spid="588831" grpId="0" animBg="1" autoUpdateAnimBg="0"/>
      <p:bldP spid="588832" grpId="0" animBg="1" autoUpdateAnimBg="0"/>
      <p:bldP spid="588835" grpId="0" animBg="1" autoUpdateAnimBg="0"/>
      <p:bldP spid="588836" grpId="0" animBg="1"/>
      <p:bldP spid="588837" grpId="0" build="p" autoUpdateAnimBg="0"/>
      <p:bldP spid="588838" grpId="0" build="p" autoUpdateAnimBg="0"/>
      <p:bldP spid="588839" grpId="0" build="p" autoUpdateAnimBg="0"/>
      <p:bldP spid="588840" grpId="0" animBg="1" autoUpdateAnimBg="0"/>
      <p:bldP spid="588841" grpId="0" animBg="1" autoUpdateAnimBg="0"/>
      <p:bldP spid="588842" grpId="0" animBg="1" autoUpdateAnimBg="0"/>
      <p:bldP spid="588843" grpId="0" animBg="1" autoUpdateAnimBg="0"/>
      <p:bldP spid="58884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5D7CC47-A993-FC49-BE01-AD49DABBE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RNA</a:t>
            </a:r>
          </a:p>
        </p:txBody>
      </p:sp>
      <p:sp>
        <p:nvSpPr>
          <p:cNvPr id="390147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16C7F2B4-10D3-0547-A6A2-7434F3491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1371600"/>
            <a:ext cx="6462712" cy="4648200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dirty="0"/>
              <a:t>ribose sugar </a:t>
            </a:r>
          </a:p>
          <a:p>
            <a:pPr eaLnBrk="1" hangingPunct="1">
              <a:buClrTx/>
            </a:pPr>
            <a:r>
              <a:rPr lang="en-US" altLang="en-US" dirty="0"/>
              <a:t>N-bases</a:t>
            </a:r>
          </a:p>
          <a:p>
            <a:pPr lvl="1" eaLnBrk="1" hangingPunct="1"/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uracil</a:t>
            </a:r>
            <a:r>
              <a:rPr lang="en-US" altLang="en-US" dirty="0">
                <a:ea typeface="ＭＳ Ｐゴシック" panose="020B0600070205080204" pitchFamily="34" charset="-128"/>
              </a:rPr>
              <a:t> instead of thymine</a:t>
            </a:r>
          </a:p>
          <a:p>
            <a:pPr lvl="1" eaLnBrk="1" hangingPunct="1">
              <a:buClrTx/>
            </a:pPr>
            <a:r>
              <a:rPr lang="en-US" altLang="en-US" dirty="0">
                <a:ea typeface="ＭＳ Ｐゴシック" panose="020B0600070205080204" pitchFamily="34" charset="-128"/>
              </a:rPr>
              <a:t>U : A</a:t>
            </a:r>
          </a:p>
          <a:p>
            <a:pPr lvl="1" eaLnBrk="1" hangingPunct="1">
              <a:buClrTx/>
            </a:pPr>
            <a:r>
              <a:rPr lang="en-US" altLang="en-US" dirty="0">
                <a:ea typeface="ＭＳ Ｐゴシック" panose="020B0600070205080204" pitchFamily="34" charset="-128"/>
              </a:rPr>
              <a:t>C : G</a:t>
            </a:r>
          </a:p>
          <a:p>
            <a:pPr eaLnBrk="1" hangingPunct="1">
              <a:buClrTx/>
            </a:pPr>
            <a:r>
              <a:rPr lang="en-US" altLang="en-US" dirty="0"/>
              <a:t>single stranded</a:t>
            </a:r>
          </a:p>
          <a:p>
            <a:pPr eaLnBrk="1" hangingPunct="1">
              <a:buClrTx/>
            </a:pPr>
            <a:r>
              <a:rPr lang="en-US" altLang="en-US" dirty="0"/>
              <a:t>lots of RNAs</a:t>
            </a:r>
          </a:p>
          <a:p>
            <a:pPr lvl="1" eaLnBrk="1" hangingPunct="1">
              <a:buClrTx/>
            </a:pPr>
            <a:r>
              <a:rPr lang="en-US" altLang="en-US" sz="2400" dirty="0">
                <a:ea typeface="ＭＳ Ｐゴシック" panose="020B0600070205080204" pitchFamily="34" charset="-128"/>
              </a:rPr>
              <a:t>mRNA,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tRNA</a:t>
            </a:r>
            <a:r>
              <a:rPr lang="en-US" altLang="en-US" sz="2400" dirty="0">
                <a:ea typeface="ＭＳ Ｐゴシック" panose="020B0600070205080204" pitchFamily="34" charset="-128"/>
              </a:rPr>
              <a:t>, rRNA, siRNA…</a:t>
            </a:r>
          </a:p>
        </p:txBody>
      </p:sp>
      <p:sp>
        <p:nvSpPr>
          <p:cNvPr id="44036" name="AutoShape 4">
            <a:extLst>
              <a:ext uri="{FF2B5EF4-FFF2-40B4-BE49-F238E27FC236}">
                <a16:creationId xmlns:a16="http://schemas.microsoft.com/office/drawing/2014/main" id="{C4080C09-C3F8-E842-8809-F2DA257C3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5946775"/>
            <a:ext cx="1474787" cy="7556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t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b="1">
                <a:solidFill>
                  <a:srgbClr val="0F116A"/>
                </a:solidFill>
              </a:rPr>
              <a:t>RNA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44037" name="AutoShape 5">
            <a:extLst>
              <a:ext uri="{FF2B5EF4-FFF2-40B4-BE49-F238E27FC236}">
                <a16:creationId xmlns:a16="http://schemas.microsoft.com/office/drawing/2014/main" id="{41F723FF-76C7-4F4A-8AB0-1D559857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5946775"/>
            <a:ext cx="1474787" cy="7556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t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b="1">
                <a:solidFill>
                  <a:srgbClr val="0F116A"/>
                </a:solidFill>
              </a:rPr>
              <a:t>DNA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44038" name="AutoShape 6">
            <a:extLst>
              <a:ext uri="{FF2B5EF4-FFF2-40B4-BE49-F238E27FC236}">
                <a16:creationId xmlns:a16="http://schemas.microsoft.com/office/drawing/2014/main" id="{314B98D9-9CEE-BC4F-A364-B4223F112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180138"/>
            <a:ext cx="2090738" cy="304800"/>
          </a:xfrm>
          <a:prstGeom prst="rightArrow">
            <a:avLst>
              <a:gd name="adj1" fmla="val 50000"/>
              <a:gd name="adj2" fmla="val 171484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A6B6AC70-982F-C741-A007-2F1F86FD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5775325"/>
            <a:ext cx="204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006604"/>
                </a:solidFill>
              </a:rPr>
              <a:t>transcription</a:t>
            </a:r>
            <a:endParaRPr lang="en-US" altLang="en-US" sz="2400"/>
          </a:p>
        </p:txBody>
      </p:sp>
      <p:sp>
        <p:nvSpPr>
          <p:cNvPr id="44040" name="Rectangle 9">
            <a:extLst>
              <a:ext uri="{FF2B5EF4-FFF2-40B4-BE49-F238E27FC236}">
                <a16:creationId xmlns:a16="http://schemas.microsoft.com/office/drawing/2014/main" id="{F368470B-4D74-9548-8F4F-1607982F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0480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41" name="Rectangle 10">
            <a:extLst>
              <a:ext uri="{FF2B5EF4-FFF2-40B4-BE49-F238E27FC236}">
                <a16:creationId xmlns:a16="http://schemas.microsoft.com/office/drawing/2014/main" id="{5C7A4C47-118F-4141-AA81-0C4C42E5B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003550"/>
            <a:ext cx="2428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4042" name="Picture 11">
            <a:extLst>
              <a:ext uri="{FF2B5EF4-FFF2-40B4-BE49-F238E27FC236}">
                <a16:creationId xmlns:a16="http://schemas.microsoft.com/office/drawing/2014/main" id="{05DCE186-411E-0B4B-9E83-57DC4BC1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278" r="28751" b="15295"/>
          <a:stretch>
            <a:fillRect/>
          </a:stretch>
        </p:blipFill>
        <p:spPr bwMode="auto">
          <a:xfrm>
            <a:off x="6024563" y="433388"/>
            <a:ext cx="2960687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2" descr="mRNA-colored">
            <a:extLst>
              <a:ext uri="{FF2B5EF4-FFF2-40B4-BE49-F238E27FC236}">
                <a16:creationId xmlns:a16="http://schemas.microsoft.com/office/drawing/2014/main" id="{8744EE0E-BAD6-E647-BC3B-802616D5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9"/>
          <a:stretch>
            <a:fillRect/>
          </a:stretch>
        </p:blipFill>
        <p:spPr bwMode="auto">
          <a:xfrm rot="1851315">
            <a:off x="3959225" y="5316538"/>
            <a:ext cx="5953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9">
            <a:extLst>
              <a:ext uri="{FF2B5EF4-FFF2-40B4-BE49-F238E27FC236}">
                <a16:creationId xmlns:a16="http://schemas.microsoft.com/office/drawing/2014/main" id="{1C5253B6-67B6-2E49-8BBB-6294D70D6D3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2007-2008</a:t>
            </a:r>
            <a:endParaRPr lang="en-US" altLang="en-US" sz="1400" b="0"/>
          </a:p>
        </p:txBody>
      </p:sp>
      <p:grpSp>
        <p:nvGrpSpPr>
          <p:cNvPr id="46083" name="Group 4">
            <a:extLst>
              <a:ext uri="{FF2B5EF4-FFF2-40B4-BE49-F238E27FC236}">
                <a16:creationId xmlns:a16="http://schemas.microsoft.com/office/drawing/2014/main" id="{8FA4CA2F-6847-E44B-A855-502D89C2400A}"/>
              </a:ext>
            </a:extLst>
          </p:cNvPr>
          <p:cNvGrpSpPr>
            <a:grpSpLocks/>
          </p:cNvGrpSpPr>
          <p:nvPr/>
        </p:nvGrpSpPr>
        <p:grpSpPr bwMode="auto">
          <a:xfrm>
            <a:off x="4598988" y="354013"/>
            <a:ext cx="4545012" cy="3332162"/>
            <a:chOff x="2897" y="288"/>
            <a:chExt cx="2863" cy="2099"/>
          </a:xfrm>
        </p:grpSpPr>
        <p:pic>
          <p:nvPicPr>
            <p:cNvPr id="46086" name="Picture 5" descr="f15-05_the_central_dogm_c">
              <a:extLst>
                <a:ext uri="{FF2B5EF4-FFF2-40B4-BE49-F238E27FC236}">
                  <a16:creationId xmlns:a16="http://schemas.microsoft.com/office/drawing/2014/main" id="{5EDFC6ED-8816-2444-9DC5-E018587D9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1"/>
            <a:stretch>
              <a:fillRect/>
            </a:stretch>
          </p:blipFill>
          <p:spPr bwMode="auto">
            <a:xfrm>
              <a:off x="2897" y="288"/>
              <a:ext cx="2863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7" name="Line 6">
              <a:extLst>
                <a:ext uri="{FF2B5EF4-FFF2-40B4-BE49-F238E27FC236}">
                  <a16:creationId xmlns:a16="http://schemas.microsoft.com/office/drawing/2014/main" id="{B9F83FB8-3B86-5146-88EC-F24210497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541"/>
              <a:ext cx="0" cy="51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Line 7">
              <a:extLst>
                <a:ext uri="{FF2B5EF4-FFF2-40B4-BE49-F238E27FC236}">
                  <a16:creationId xmlns:a16="http://schemas.microsoft.com/office/drawing/2014/main" id="{BE01A2CF-0E27-EF41-AF02-D33981F62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1342"/>
              <a:ext cx="0" cy="36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4" name="Rectangle 2">
            <a:extLst>
              <a:ext uri="{FF2B5EF4-FFF2-40B4-BE49-F238E27FC236}">
                <a16:creationId xmlns:a16="http://schemas.microsoft.com/office/drawing/2014/main" id="{5A737CB9-F939-D048-A509-BCCB698C6D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</a:t>
            </a:r>
          </a:p>
        </p:txBody>
      </p:sp>
      <p:sp>
        <p:nvSpPr>
          <p:cNvPr id="4608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0E679A2E-2E85-DA47-8A5E-70A7302F69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7588" y="3067050"/>
            <a:ext cx="6400800" cy="2460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from</a:t>
            </a:r>
            <a:br>
              <a:rPr lang="en-US" altLang="en-US"/>
            </a:br>
            <a:r>
              <a:rPr lang="en-US" altLang="en-US" u="sng"/>
              <a:t>DNA nucleic acid</a:t>
            </a:r>
            <a:r>
              <a:rPr lang="en-US" altLang="en-US"/>
              <a:t> language</a:t>
            </a:r>
            <a:br>
              <a:rPr lang="en-US" altLang="en-US"/>
            </a:br>
            <a:r>
              <a:rPr lang="en-US" altLang="en-US"/>
              <a:t>to</a:t>
            </a:r>
            <a:br>
              <a:rPr lang="en-US" altLang="en-US"/>
            </a:br>
            <a:r>
              <a:rPr lang="en-US" altLang="en-US" u="sng"/>
              <a:t>RNA nucleic acid</a:t>
            </a:r>
            <a:r>
              <a:rPr lang="en-US" altLang="en-US"/>
              <a:t> language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E62D8F0-4B71-044C-82A0-C3E0282F5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</a:t>
            </a:r>
          </a:p>
        </p:txBody>
      </p:sp>
      <p:sp>
        <p:nvSpPr>
          <p:cNvPr id="39219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FE4EA69E-6DF8-314E-B62F-BE19D0C2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371600"/>
            <a:ext cx="7924800" cy="3059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altLang="en-US" dirty="0"/>
              <a:t>Making mRNA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400" dirty="0">
                <a:ea typeface="ＭＳ Ｐゴシック" panose="020B0600070205080204" pitchFamily="34" charset="-128"/>
              </a:rPr>
              <a:t>transcribed DNA strand = </a:t>
            </a:r>
            <a:r>
              <a:rPr lang="en-US" alt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template strand</a:t>
            </a:r>
            <a:endParaRPr lang="en-US" altLang="en-US" sz="2000" u="sng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untranscribed</a:t>
            </a:r>
            <a:r>
              <a:rPr lang="en-US" altLang="en-US" sz="2400" dirty="0">
                <a:ea typeface="ＭＳ Ｐゴシック" panose="020B0600070205080204" pitchFamily="34" charset="-128"/>
              </a:rPr>
              <a:t> DNA strand = </a:t>
            </a:r>
            <a:r>
              <a:rPr lang="en-US" alt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coding strand</a:t>
            </a:r>
            <a:endParaRPr lang="en-US" altLang="en-US" sz="2000" u="sng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same sequence as RNA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400" dirty="0">
                <a:ea typeface="ＭＳ Ｐゴシック" panose="020B0600070205080204" pitchFamily="34" charset="-128"/>
              </a:rPr>
              <a:t>synthesis of complementary RNA strand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transcription bubble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400" dirty="0">
                <a:ea typeface="ＭＳ Ｐゴシック" panose="020B0600070205080204" pitchFamily="34" charset="-128"/>
              </a:rPr>
              <a:t>enzyme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RNA polymerase</a:t>
            </a:r>
            <a:endParaRPr lang="en-US" altLang="en-US" sz="1800" u="sng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7108" name="Picture 7" descr="15_09">
            <a:extLst>
              <a:ext uri="{FF2B5EF4-FFF2-40B4-BE49-F238E27FC236}">
                <a16:creationId xmlns:a16="http://schemas.microsoft.com/office/drawing/2014/main" id="{3EF724CA-7131-AA45-B5AD-4E6014C1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16499"/>
          <a:stretch>
            <a:fillRect/>
          </a:stretch>
        </p:blipFill>
        <p:spPr bwMode="auto">
          <a:xfrm>
            <a:off x="1717675" y="4397375"/>
            <a:ext cx="60801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200" name="Rectangle 8">
            <a:extLst>
              <a:ext uri="{FF2B5EF4-FFF2-40B4-BE49-F238E27FC236}">
                <a16:creationId xmlns:a16="http://schemas.microsoft.com/office/drawing/2014/main" id="{7DBE25B2-4FB9-C546-AECC-D49617940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6308725"/>
            <a:ext cx="1968500" cy="2460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0" rIns="9144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template strand</a:t>
            </a:r>
            <a:endParaRPr lang="en-US" altLang="en-US" sz="1800" b="1"/>
          </a:p>
        </p:txBody>
      </p:sp>
      <p:sp>
        <p:nvSpPr>
          <p:cNvPr id="47110" name="Rectangle 9">
            <a:extLst>
              <a:ext uri="{FF2B5EF4-FFF2-40B4-BE49-F238E27FC236}">
                <a16:creationId xmlns:a16="http://schemas.microsoft.com/office/drawing/2014/main" id="{9CFF284F-EA8E-274D-82FB-CF8A31689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838825"/>
            <a:ext cx="9001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rewinding</a:t>
            </a:r>
            <a:endParaRPr lang="en-US" altLang="en-US" sz="1400" b="1"/>
          </a:p>
        </p:txBody>
      </p:sp>
      <p:sp>
        <p:nvSpPr>
          <p:cNvPr id="47111" name="Rectangle 10">
            <a:extLst>
              <a:ext uri="{FF2B5EF4-FFF2-40B4-BE49-F238E27FC236}">
                <a16:creationId xmlns:a16="http://schemas.microsoft.com/office/drawing/2014/main" id="{7C16DE60-338A-C746-80B4-3891F059B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6242050"/>
            <a:ext cx="736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900" b="1">
                <a:solidFill>
                  <a:srgbClr val="008000"/>
                </a:solidFill>
              </a:rPr>
              <a:t>mRNA</a:t>
            </a:r>
            <a:endParaRPr lang="en-US" altLang="en-US" sz="1800" b="1"/>
          </a:p>
        </p:txBody>
      </p:sp>
      <p:sp>
        <p:nvSpPr>
          <p:cNvPr id="47112" name="Rectangle 11">
            <a:extLst>
              <a:ext uri="{FF2B5EF4-FFF2-40B4-BE49-F238E27FC236}">
                <a16:creationId xmlns:a16="http://schemas.microsoft.com/office/drawing/2014/main" id="{D72BDF1E-96CF-BA42-9A52-9580589B4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6311900"/>
            <a:ext cx="2022475" cy="33813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900" b="1">
                <a:solidFill>
                  <a:schemeClr val="bg1"/>
                </a:solidFill>
              </a:rPr>
              <a:t>RNA polymerase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7113" name="Rectangle 12">
            <a:extLst>
              <a:ext uri="{FF2B5EF4-FFF2-40B4-BE49-F238E27FC236}">
                <a16:creationId xmlns:a16="http://schemas.microsoft.com/office/drawing/2014/main" id="{9C0E24BB-9087-3F41-8B3A-8276949CB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5594350"/>
            <a:ext cx="9525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500" b="1">
                <a:solidFill>
                  <a:srgbClr val="000000"/>
                </a:solidFill>
              </a:rPr>
              <a:t>unwinding</a:t>
            </a:r>
            <a:endParaRPr lang="en-US" altLang="en-US" sz="1800" b="1"/>
          </a:p>
        </p:txBody>
      </p:sp>
      <p:sp>
        <p:nvSpPr>
          <p:cNvPr id="392205" name="Rectangle 13">
            <a:extLst>
              <a:ext uri="{FF2B5EF4-FFF2-40B4-BE49-F238E27FC236}">
                <a16:creationId xmlns:a16="http://schemas.microsoft.com/office/drawing/2014/main" id="{AD909935-40EE-1043-BE4A-52F4A74E8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5" y="3913188"/>
            <a:ext cx="1614488" cy="246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0" rIns="9144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900" b="1">
                <a:solidFill>
                  <a:srgbClr val="000000"/>
                </a:solidFill>
              </a:rPr>
              <a:t>coding strand</a:t>
            </a:r>
            <a:endParaRPr lang="en-US" altLang="en-US" sz="1800" b="1"/>
          </a:p>
        </p:txBody>
      </p:sp>
      <p:sp>
        <p:nvSpPr>
          <p:cNvPr id="47115" name="Line 15">
            <a:extLst>
              <a:ext uri="{FF2B5EF4-FFF2-40B4-BE49-F238E27FC236}">
                <a16:creationId xmlns:a16="http://schemas.microsoft.com/office/drawing/2014/main" id="{4538848F-AC13-614D-A8EE-4D188388F1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8813" y="4068763"/>
            <a:ext cx="973137" cy="504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6">
            <a:extLst>
              <a:ext uri="{FF2B5EF4-FFF2-40B4-BE49-F238E27FC236}">
                <a16:creationId xmlns:a16="http://schemas.microsoft.com/office/drawing/2014/main" id="{CB93957C-25DB-3140-8DD7-E164C47A0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2938" y="6300788"/>
            <a:ext cx="33020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Freeform 17">
            <a:extLst>
              <a:ext uri="{FF2B5EF4-FFF2-40B4-BE49-F238E27FC236}">
                <a16:creationId xmlns:a16="http://schemas.microsoft.com/office/drawing/2014/main" id="{C56219DF-60E8-7941-8BBF-E9489C0CB855}"/>
              </a:ext>
            </a:extLst>
          </p:cNvPr>
          <p:cNvSpPr>
            <a:spLocks/>
          </p:cNvSpPr>
          <p:nvPr/>
        </p:nvSpPr>
        <p:spPr bwMode="auto">
          <a:xfrm>
            <a:off x="2206625" y="5040313"/>
            <a:ext cx="112713" cy="533400"/>
          </a:xfrm>
          <a:custGeom>
            <a:avLst/>
            <a:gdLst>
              <a:gd name="T0" fmla="*/ 112713 w 99"/>
              <a:gd name="T1" fmla="*/ 0 h 464"/>
              <a:gd name="T2" fmla="*/ 75142 w 99"/>
              <a:gd name="T3" fmla="*/ 0 h 464"/>
              <a:gd name="T4" fmla="*/ 66034 w 99"/>
              <a:gd name="T5" fmla="*/ 0 h 464"/>
              <a:gd name="T6" fmla="*/ 56926 w 99"/>
              <a:gd name="T7" fmla="*/ 9197 h 464"/>
              <a:gd name="T8" fmla="*/ 46679 w 99"/>
              <a:gd name="T9" fmla="*/ 28739 h 464"/>
              <a:gd name="T10" fmla="*/ 46679 w 99"/>
              <a:gd name="T11" fmla="*/ 37936 h 464"/>
              <a:gd name="T12" fmla="*/ 46679 w 99"/>
              <a:gd name="T13" fmla="*/ 190828 h 464"/>
              <a:gd name="T14" fmla="*/ 46679 w 99"/>
              <a:gd name="T15" fmla="*/ 200025 h 464"/>
              <a:gd name="T16" fmla="*/ 37571 w 99"/>
              <a:gd name="T17" fmla="*/ 219568 h 464"/>
              <a:gd name="T18" fmla="*/ 9108 w 99"/>
              <a:gd name="T19" fmla="*/ 237961 h 464"/>
              <a:gd name="T20" fmla="*/ 0 w 99"/>
              <a:gd name="T21" fmla="*/ 248307 h 464"/>
              <a:gd name="T22" fmla="*/ 18216 w 99"/>
              <a:gd name="T23" fmla="*/ 257503 h 464"/>
              <a:gd name="T24" fmla="*/ 37571 w 99"/>
              <a:gd name="T25" fmla="*/ 275897 h 464"/>
              <a:gd name="T26" fmla="*/ 46679 w 99"/>
              <a:gd name="T27" fmla="*/ 314982 h 464"/>
              <a:gd name="T28" fmla="*/ 46679 w 99"/>
              <a:gd name="T29" fmla="*/ 495464 h 464"/>
              <a:gd name="T30" fmla="*/ 46679 w 99"/>
              <a:gd name="T31" fmla="*/ 515007 h 464"/>
              <a:gd name="T32" fmla="*/ 56926 w 99"/>
              <a:gd name="T33" fmla="*/ 524203 h 464"/>
              <a:gd name="T34" fmla="*/ 75142 w 99"/>
              <a:gd name="T35" fmla="*/ 533400 h 464"/>
              <a:gd name="T36" fmla="*/ 112713 w 99"/>
              <a:gd name="T37" fmla="*/ 533400 h 4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9"/>
              <a:gd name="T58" fmla="*/ 0 h 464"/>
              <a:gd name="T59" fmla="*/ 99 w 99"/>
              <a:gd name="T60" fmla="*/ 464 h 4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9" h="464">
                <a:moveTo>
                  <a:pt x="99" y="0"/>
                </a:moveTo>
                <a:lnTo>
                  <a:pt x="66" y="0"/>
                </a:lnTo>
                <a:lnTo>
                  <a:pt x="58" y="0"/>
                </a:lnTo>
                <a:lnTo>
                  <a:pt x="50" y="8"/>
                </a:lnTo>
                <a:lnTo>
                  <a:pt x="41" y="25"/>
                </a:lnTo>
                <a:lnTo>
                  <a:pt x="41" y="33"/>
                </a:lnTo>
                <a:lnTo>
                  <a:pt x="41" y="166"/>
                </a:lnTo>
                <a:lnTo>
                  <a:pt x="41" y="174"/>
                </a:lnTo>
                <a:lnTo>
                  <a:pt x="33" y="191"/>
                </a:lnTo>
                <a:lnTo>
                  <a:pt x="8" y="207"/>
                </a:lnTo>
                <a:lnTo>
                  <a:pt x="0" y="216"/>
                </a:lnTo>
                <a:lnTo>
                  <a:pt x="16" y="224"/>
                </a:lnTo>
                <a:lnTo>
                  <a:pt x="33" y="240"/>
                </a:lnTo>
                <a:lnTo>
                  <a:pt x="41" y="274"/>
                </a:lnTo>
                <a:lnTo>
                  <a:pt x="41" y="431"/>
                </a:lnTo>
                <a:lnTo>
                  <a:pt x="41" y="448"/>
                </a:lnTo>
                <a:lnTo>
                  <a:pt x="50" y="456"/>
                </a:lnTo>
                <a:lnTo>
                  <a:pt x="66" y="464"/>
                </a:lnTo>
                <a:lnTo>
                  <a:pt x="99" y="46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18" name="Rectangle 18">
            <a:extLst>
              <a:ext uri="{FF2B5EF4-FFF2-40B4-BE49-F238E27FC236}">
                <a16:creationId xmlns:a16="http://schemas.microsoft.com/office/drawing/2014/main" id="{92C1FEA8-E22A-BB4F-B509-963568F9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5181600"/>
            <a:ext cx="522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900" b="1">
                <a:solidFill>
                  <a:srgbClr val="CC0000"/>
                </a:solidFill>
              </a:rPr>
              <a:t>DNA</a:t>
            </a:r>
            <a:endParaRPr lang="en-US" altLang="en-US" sz="1800" b="1"/>
          </a:p>
        </p:txBody>
      </p:sp>
      <p:sp>
        <p:nvSpPr>
          <p:cNvPr id="47119" name="Line 19">
            <a:extLst>
              <a:ext uri="{FF2B5EF4-FFF2-40B4-BE49-F238E27FC236}">
                <a16:creationId xmlns:a16="http://schemas.microsoft.com/office/drawing/2014/main" id="{825E2217-2BBB-624E-9BDC-7B1BD026B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825" y="5807075"/>
            <a:ext cx="773113" cy="579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Rectangle 20">
            <a:extLst>
              <a:ext uri="{FF2B5EF4-FFF2-40B4-BE49-F238E27FC236}">
                <a16:creationId xmlns:a16="http://schemas.microsoft.com/office/drawing/2014/main" id="{275F0131-3DC4-EF43-98C9-172C8E09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5054600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21" name="Rectangle 21">
            <a:extLst>
              <a:ext uri="{FF2B5EF4-FFF2-40B4-BE49-F238E27FC236}">
                <a16:creationId xmlns:a16="http://schemas.microsoft.com/office/drawing/2014/main" id="{BE0EB40E-9680-E945-AB11-DF6EB572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5100638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22" name="Rectangle 22">
            <a:extLst>
              <a:ext uri="{FF2B5EF4-FFF2-40B4-BE49-F238E27FC236}">
                <a16:creationId xmlns:a16="http://schemas.microsoft.com/office/drawing/2014/main" id="{547FE96C-7BCA-1B4F-9B07-EF4759497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500697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23" name="Rectangle 23">
            <a:extLst>
              <a:ext uri="{FF2B5EF4-FFF2-40B4-BE49-F238E27FC236}">
                <a16:creationId xmlns:a16="http://schemas.microsoft.com/office/drawing/2014/main" id="{916E1205-6CE8-A449-BF7C-86626A654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468947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24" name="Rectangle 24">
            <a:extLst>
              <a:ext uri="{FF2B5EF4-FFF2-40B4-BE49-F238E27FC236}">
                <a16:creationId xmlns:a16="http://schemas.microsoft.com/office/drawing/2014/main" id="{F81DAC56-97B6-0F4D-AEAB-F8084099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5207000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25" name="Rectangle 25">
            <a:extLst>
              <a:ext uri="{FF2B5EF4-FFF2-40B4-BE49-F238E27FC236}">
                <a16:creationId xmlns:a16="http://schemas.microsoft.com/office/drawing/2014/main" id="{B4EB369D-CEC0-3E47-AC2D-9CEC74D16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163" y="4846638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26" name="Rectangle 26">
            <a:extLst>
              <a:ext uri="{FF2B5EF4-FFF2-40B4-BE49-F238E27FC236}">
                <a16:creationId xmlns:a16="http://schemas.microsoft.com/office/drawing/2014/main" id="{36701DE4-79EE-2144-8141-855137C1F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571182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27" name="Rectangle 27">
            <a:extLst>
              <a:ext uri="{FF2B5EF4-FFF2-40B4-BE49-F238E27FC236}">
                <a16:creationId xmlns:a16="http://schemas.microsoft.com/office/drawing/2014/main" id="{E323FA91-42DA-164A-9F83-02EB7EF92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468947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28" name="Rectangle 28">
            <a:extLst>
              <a:ext uri="{FF2B5EF4-FFF2-40B4-BE49-F238E27FC236}">
                <a16:creationId xmlns:a16="http://schemas.microsoft.com/office/drawing/2014/main" id="{D6227F48-7675-6A42-BDDB-F79F56CD7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5446713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29" name="Rectangle 29">
            <a:extLst>
              <a:ext uri="{FF2B5EF4-FFF2-40B4-BE49-F238E27FC236}">
                <a16:creationId xmlns:a16="http://schemas.microsoft.com/office/drawing/2014/main" id="{E259A771-3470-EE43-BACA-E5C69021D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5446713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30" name="Freeform 30">
            <a:extLst>
              <a:ext uri="{FF2B5EF4-FFF2-40B4-BE49-F238E27FC236}">
                <a16:creationId xmlns:a16="http://schemas.microsoft.com/office/drawing/2014/main" id="{94E48E78-8405-244F-B82D-C109E3E62773}"/>
              </a:ext>
            </a:extLst>
          </p:cNvPr>
          <p:cNvSpPr>
            <a:spLocks/>
          </p:cNvSpPr>
          <p:nvPr/>
        </p:nvSpPr>
        <p:spPr bwMode="auto">
          <a:xfrm>
            <a:off x="3662363" y="6199188"/>
            <a:ext cx="128587" cy="122237"/>
          </a:xfrm>
          <a:custGeom>
            <a:avLst/>
            <a:gdLst>
              <a:gd name="T0" fmla="*/ 78533 w 149"/>
              <a:gd name="T1" fmla="*/ 6935 h 141"/>
              <a:gd name="T2" fmla="*/ 64725 w 149"/>
              <a:gd name="T3" fmla="*/ 0 h 141"/>
              <a:gd name="T4" fmla="*/ 50054 w 149"/>
              <a:gd name="T5" fmla="*/ 0 h 141"/>
              <a:gd name="T6" fmla="*/ 28479 w 149"/>
              <a:gd name="T7" fmla="*/ 6935 h 141"/>
              <a:gd name="T8" fmla="*/ 14671 w 149"/>
              <a:gd name="T9" fmla="*/ 21673 h 141"/>
              <a:gd name="T10" fmla="*/ 0 w 149"/>
              <a:gd name="T11" fmla="*/ 42480 h 141"/>
              <a:gd name="T12" fmla="*/ 0 w 149"/>
              <a:gd name="T13" fmla="*/ 64153 h 141"/>
              <a:gd name="T14" fmla="*/ 6904 w 149"/>
              <a:gd name="T15" fmla="*/ 85826 h 141"/>
              <a:gd name="T16" fmla="*/ 28479 w 149"/>
              <a:gd name="T17" fmla="*/ 107499 h 141"/>
              <a:gd name="T18" fmla="*/ 57821 w 149"/>
              <a:gd name="T19" fmla="*/ 122237 h 141"/>
              <a:gd name="T20" fmla="*/ 78533 w 149"/>
              <a:gd name="T21" fmla="*/ 122237 h 141"/>
              <a:gd name="T22" fmla="*/ 100108 w 149"/>
              <a:gd name="T23" fmla="*/ 114435 h 141"/>
              <a:gd name="T24" fmla="*/ 114779 w 149"/>
              <a:gd name="T25" fmla="*/ 100564 h 141"/>
              <a:gd name="T26" fmla="*/ 121683 w 149"/>
              <a:gd name="T27" fmla="*/ 78891 h 141"/>
              <a:gd name="T28" fmla="*/ 128587 w 149"/>
              <a:gd name="T29" fmla="*/ 64153 h 141"/>
              <a:gd name="T30" fmla="*/ 121683 w 149"/>
              <a:gd name="T31" fmla="*/ 42480 h 141"/>
              <a:gd name="T32" fmla="*/ 114779 w 149"/>
              <a:gd name="T33" fmla="*/ 28609 h 141"/>
              <a:gd name="T34" fmla="*/ 93204 w 149"/>
              <a:gd name="T35" fmla="*/ 50282 h 141"/>
              <a:gd name="T36" fmla="*/ 100108 w 149"/>
              <a:gd name="T37" fmla="*/ 71955 h 141"/>
              <a:gd name="T38" fmla="*/ 100108 w 149"/>
              <a:gd name="T39" fmla="*/ 85826 h 141"/>
              <a:gd name="T40" fmla="*/ 86300 w 149"/>
              <a:gd name="T41" fmla="*/ 93628 h 141"/>
              <a:gd name="T42" fmla="*/ 71629 w 149"/>
              <a:gd name="T43" fmla="*/ 100564 h 141"/>
              <a:gd name="T44" fmla="*/ 43150 w 149"/>
              <a:gd name="T45" fmla="*/ 85826 h 141"/>
              <a:gd name="T46" fmla="*/ 28479 w 149"/>
              <a:gd name="T47" fmla="*/ 71955 h 141"/>
              <a:gd name="T48" fmla="*/ 21575 w 149"/>
              <a:gd name="T49" fmla="*/ 57217 h 141"/>
              <a:gd name="T50" fmla="*/ 28479 w 149"/>
              <a:gd name="T51" fmla="*/ 35544 h 141"/>
              <a:gd name="T52" fmla="*/ 36246 w 149"/>
              <a:gd name="T53" fmla="*/ 28609 h 141"/>
              <a:gd name="T54" fmla="*/ 50054 w 149"/>
              <a:gd name="T55" fmla="*/ 21673 h 141"/>
              <a:gd name="T56" fmla="*/ 64725 w 149"/>
              <a:gd name="T57" fmla="*/ 28609 h 141"/>
              <a:gd name="T58" fmla="*/ 78533 w 149"/>
              <a:gd name="T59" fmla="*/ 6935 h 1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9"/>
              <a:gd name="T91" fmla="*/ 0 h 141"/>
              <a:gd name="T92" fmla="*/ 149 w 149"/>
              <a:gd name="T93" fmla="*/ 141 h 14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9" h="141">
                <a:moveTo>
                  <a:pt x="91" y="8"/>
                </a:moveTo>
                <a:lnTo>
                  <a:pt x="75" y="0"/>
                </a:lnTo>
                <a:lnTo>
                  <a:pt x="58" y="0"/>
                </a:lnTo>
                <a:lnTo>
                  <a:pt x="33" y="8"/>
                </a:lnTo>
                <a:lnTo>
                  <a:pt x="17" y="25"/>
                </a:lnTo>
                <a:lnTo>
                  <a:pt x="0" y="49"/>
                </a:lnTo>
                <a:lnTo>
                  <a:pt x="0" y="74"/>
                </a:lnTo>
                <a:lnTo>
                  <a:pt x="8" y="99"/>
                </a:lnTo>
                <a:lnTo>
                  <a:pt x="33" y="124"/>
                </a:lnTo>
                <a:lnTo>
                  <a:pt x="67" y="141"/>
                </a:lnTo>
                <a:lnTo>
                  <a:pt x="91" y="141"/>
                </a:lnTo>
                <a:lnTo>
                  <a:pt x="116" y="132"/>
                </a:lnTo>
                <a:lnTo>
                  <a:pt x="133" y="116"/>
                </a:lnTo>
                <a:lnTo>
                  <a:pt x="141" y="91"/>
                </a:lnTo>
                <a:lnTo>
                  <a:pt x="149" y="74"/>
                </a:lnTo>
                <a:lnTo>
                  <a:pt x="141" y="49"/>
                </a:lnTo>
                <a:lnTo>
                  <a:pt x="133" y="33"/>
                </a:lnTo>
                <a:lnTo>
                  <a:pt x="108" y="58"/>
                </a:lnTo>
                <a:lnTo>
                  <a:pt x="116" y="83"/>
                </a:lnTo>
                <a:lnTo>
                  <a:pt x="116" y="99"/>
                </a:lnTo>
                <a:lnTo>
                  <a:pt x="100" y="108"/>
                </a:lnTo>
                <a:lnTo>
                  <a:pt x="83" y="116"/>
                </a:lnTo>
                <a:lnTo>
                  <a:pt x="50" y="99"/>
                </a:lnTo>
                <a:lnTo>
                  <a:pt x="33" y="83"/>
                </a:lnTo>
                <a:lnTo>
                  <a:pt x="25" y="66"/>
                </a:lnTo>
                <a:lnTo>
                  <a:pt x="33" y="41"/>
                </a:lnTo>
                <a:lnTo>
                  <a:pt x="42" y="33"/>
                </a:lnTo>
                <a:lnTo>
                  <a:pt x="58" y="25"/>
                </a:lnTo>
                <a:lnTo>
                  <a:pt x="75" y="33"/>
                </a:lnTo>
                <a:lnTo>
                  <a:pt x="9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31" name="Rectangle 31">
            <a:extLst>
              <a:ext uri="{FF2B5EF4-FFF2-40B4-BE49-F238E27FC236}">
                <a16:creationId xmlns:a16="http://schemas.microsoft.com/office/drawing/2014/main" id="{27AC7CFF-4CB1-C94F-AB5E-E7D6E6FEA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558482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47132" name="Rectangle 32">
            <a:extLst>
              <a:ext uri="{FF2B5EF4-FFF2-40B4-BE49-F238E27FC236}">
                <a16:creationId xmlns:a16="http://schemas.microsoft.com/office/drawing/2014/main" id="{F21E9CE9-BFBA-0F42-9DD4-05CE85C1D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5273675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33" name="Rectangle 33">
            <a:extLst>
              <a:ext uri="{FF2B5EF4-FFF2-40B4-BE49-F238E27FC236}">
                <a16:creationId xmlns:a16="http://schemas.microsoft.com/office/drawing/2014/main" id="{38C04202-7916-BA46-A026-35F3CFF93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4875213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34" name="Rectangle 34">
            <a:extLst>
              <a:ext uri="{FF2B5EF4-FFF2-40B4-BE49-F238E27FC236}">
                <a16:creationId xmlns:a16="http://schemas.microsoft.com/office/drawing/2014/main" id="{324389D1-396D-F740-8507-E21AC596C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4781550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35" name="Rectangle 35">
            <a:extLst>
              <a:ext uri="{FF2B5EF4-FFF2-40B4-BE49-F238E27FC236}">
                <a16:creationId xmlns:a16="http://schemas.microsoft.com/office/drawing/2014/main" id="{53AA7C58-A20A-3A4B-B73E-B3EDCC6E8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4689475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36" name="Rectangle 36">
            <a:extLst>
              <a:ext uri="{FF2B5EF4-FFF2-40B4-BE49-F238E27FC236}">
                <a16:creationId xmlns:a16="http://schemas.microsoft.com/office/drawing/2014/main" id="{706E0D65-5A43-2843-88DB-84EABA735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5446713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37" name="Rectangle 37">
            <a:extLst>
              <a:ext uri="{FF2B5EF4-FFF2-40B4-BE49-F238E27FC236}">
                <a16:creationId xmlns:a16="http://schemas.microsoft.com/office/drawing/2014/main" id="{0BB3F6A3-75A3-9F48-906B-E2239AC56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5446713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38" name="Freeform 38">
            <a:extLst>
              <a:ext uri="{FF2B5EF4-FFF2-40B4-BE49-F238E27FC236}">
                <a16:creationId xmlns:a16="http://schemas.microsoft.com/office/drawing/2014/main" id="{AF2444E4-25EB-FF42-9F81-1F5CAF66D3F0}"/>
              </a:ext>
            </a:extLst>
          </p:cNvPr>
          <p:cNvSpPr>
            <a:spLocks/>
          </p:cNvSpPr>
          <p:nvPr/>
        </p:nvSpPr>
        <p:spPr bwMode="auto">
          <a:xfrm>
            <a:off x="3862388" y="5818188"/>
            <a:ext cx="142875" cy="128587"/>
          </a:xfrm>
          <a:custGeom>
            <a:avLst/>
            <a:gdLst>
              <a:gd name="T0" fmla="*/ 79184 w 166"/>
              <a:gd name="T1" fmla="*/ 71629 h 149"/>
              <a:gd name="T2" fmla="*/ 92955 w 166"/>
              <a:gd name="T3" fmla="*/ 43150 h 149"/>
              <a:gd name="T4" fmla="*/ 107587 w 166"/>
              <a:gd name="T5" fmla="*/ 56958 h 149"/>
              <a:gd name="T6" fmla="*/ 107587 w 166"/>
              <a:gd name="T7" fmla="*/ 71629 h 149"/>
              <a:gd name="T8" fmla="*/ 107587 w 166"/>
              <a:gd name="T9" fmla="*/ 85437 h 149"/>
              <a:gd name="T10" fmla="*/ 92955 w 166"/>
              <a:gd name="T11" fmla="*/ 93204 h 149"/>
              <a:gd name="T12" fmla="*/ 86069 w 166"/>
              <a:gd name="T13" fmla="*/ 100108 h 149"/>
              <a:gd name="T14" fmla="*/ 71438 w 166"/>
              <a:gd name="T15" fmla="*/ 100108 h 149"/>
              <a:gd name="T16" fmla="*/ 49920 w 166"/>
              <a:gd name="T17" fmla="*/ 93204 h 149"/>
              <a:gd name="T18" fmla="*/ 36149 w 166"/>
              <a:gd name="T19" fmla="*/ 85437 h 149"/>
              <a:gd name="T20" fmla="*/ 21517 w 166"/>
              <a:gd name="T21" fmla="*/ 71629 h 149"/>
              <a:gd name="T22" fmla="*/ 21517 w 166"/>
              <a:gd name="T23" fmla="*/ 56958 h 149"/>
              <a:gd name="T24" fmla="*/ 29264 w 166"/>
              <a:gd name="T25" fmla="*/ 43150 h 149"/>
              <a:gd name="T26" fmla="*/ 43035 w 166"/>
              <a:gd name="T27" fmla="*/ 28479 h 149"/>
              <a:gd name="T28" fmla="*/ 57666 w 166"/>
              <a:gd name="T29" fmla="*/ 28479 h 149"/>
              <a:gd name="T30" fmla="*/ 71438 w 166"/>
              <a:gd name="T31" fmla="*/ 6904 h 149"/>
              <a:gd name="T32" fmla="*/ 57666 w 166"/>
              <a:gd name="T33" fmla="*/ 0 h 149"/>
              <a:gd name="T34" fmla="*/ 43035 w 166"/>
              <a:gd name="T35" fmla="*/ 6904 h 149"/>
              <a:gd name="T36" fmla="*/ 21517 w 166"/>
              <a:gd name="T37" fmla="*/ 13808 h 149"/>
              <a:gd name="T38" fmla="*/ 7746 w 166"/>
              <a:gd name="T39" fmla="*/ 35383 h 149"/>
              <a:gd name="T40" fmla="*/ 0 w 166"/>
              <a:gd name="T41" fmla="*/ 56958 h 149"/>
              <a:gd name="T42" fmla="*/ 7746 w 166"/>
              <a:gd name="T43" fmla="*/ 85437 h 149"/>
              <a:gd name="T44" fmla="*/ 14632 w 166"/>
              <a:gd name="T45" fmla="*/ 100108 h 149"/>
              <a:gd name="T46" fmla="*/ 36149 w 166"/>
              <a:gd name="T47" fmla="*/ 114779 h 149"/>
              <a:gd name="T48" fmla="*/ 64552 w 166"/>
              <a:gd name="T49" fmla="*/ 128587 h 149"/>
              <a:gd name="T50" fmla="*/ 86069 w 166"/>
              <a:gd name="T51" fmla="*/ 128587 h 149"/>
              <a:gd name="T52" fmla="*/ 107587 w 166"/>
              <a:gd name="T53" fmla="*/ 114779 h 149"/>
              <a:gd name="T54" fmla="*/ 121358 w 166"/>
              <a:gd name="T55" fmla="*/ 100108 h 149"/>
              <a:gd name="T56" fmla="*/ 129104 w 166"/>
              <a:gd name="T57" fmla="*/ 71629 h 149"/>
              <a:gd name="T58" fmla="*/ 121358 w 166"/>
              <a:gd name="T59" fmla="*/ 56958 h 149"/>
              <a:gd name="T60" fmla="*/ 135989 w 166"/>
              <a:gd name="T61" fmla="*/ 63862 h 149"/>
              <a:gd name="T62" fmla="*/ 142875 w 166"/>
              <a:gd name="T63" fmla="*/ 43150 h 149"/>
              <a:gd name="T64" fmla="*/ 86069 w 166"/>
              <a:gd name="T65" fmla="*/ 13808 h 149"/>
              <a:gd name="T66" fmla="*/ 64552 w 166"/>
              <a:gd name="T67" fmla="*/ 56958 h 149"/>
              <a:gd name="T68" fmla="*/ 79184 w 166"/>
              <a:gd name="T69" fmla="*/ 71629 h 1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6"/>
              <a:gd name="T106" fmla="*/ 0 h 149"/>
              <a:gd name="T107" fmla="*/ 166 w 166"/>
              <a:gd name="T108" fmla="*/ 149 h 14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6" h="149">
                <a:moveTo>
                  <a:pt x="92" y="83"/>
                </a:moveTo>
                <a:lnTo>
                  <a:pt x="108" y="50"/>
                </a:lnTo>
                <a:lnTo>
                  <a:pt x="125" y="66"/>
                </a:lnTo>
                <a:lnTo>
                  <a:pt x="125" y="83"/>
                </a:lnTo>
                <a:lnTo>
                  <a:pt x="125" y="99"/>
                </a:lnTo>
                <a:lnTo>
                  <a:pt x="108" y="108"/>
                </a:lnTo>
                <a:lnTo>
                  <a:pt x="100" y="116"/>
                </a:lnTo>
                <a:lnTo>
                  <a:pt x="83" y="116"/>
                </a:lnTo>
                <a:lnTo>
                  <a:pt x="58" y="108"/>
                </a:lnTo>
                <a:lnTo>
                  <a:pt x="42" y="99"/>
                </a:lnTo>
                <a:lnTo>
                  <a:pt x="25" y="83"/>
                </a:lnTo>
                <a:lnTo>
                  <a:pt x="25" y="66"/>
                </a:lnTo>
                <a:lnTo>
                  <a:pt x="34" y="50"/>
                </a:lnTo>
                <a:lnTo>
                  <a:pt x="50" y="33"/>
                </a:lnTo>
                <a:lnTo>
                  <a:pt x="67" y="33"/>
                </a:lnTo>
                <a:lnTo>
                  <a:pt x="83" y="8"/>
                </a:lnTo>
                <a:lnTo>
                  <a:pt x="67" y="0"/>
                </a:lnTo>
                <a:lnTo>
                  <a:pt x="50" y="8"/>
                </a:lnTo>
                <a:lnTo>
                  <a:pt x="25" y="16"/>
                </a:lnTo>
                <a:lnTo>
                  <a:pt x="9" y="41"/>
                </a:lnTo>
                <a:lnTo>
                  <a:pt x="0" y="66"/>
                </a:lnTo>
                <a:lnTo>
                  <a:pt x="9" y="99"/>
                </a:lnTo>
                <a:lnTo>
                  <a:pt x="17" y="116"/>
                </a:lnTo>
                <a:lnTo>
                  <a:pt x="42" y="133"/>
                </a:lnTo>
                <a:lnTo>
                  <a:pt x="75" y="149"/>
                </a:lnTo>
                <a:lnTo>
                  <a:pt x="100" y="149"/>
                </a:lnTo>
                <a:lnTo>
                  <a:pt x="125" y="133"/>
                </a:lnTo>
                <a:lnTo>
                  <a:pt x="141" y="116"/>
                </a:lnTo>
                <a:lnTo>
                  <a:pt x="150" y="83"/>
                </a:lnTo>
                <a:lnTo>
                  <a:pt x="141" y="66"/>
                </a:lnTo>
                <a:lnTo>
                  <a:pt x="158" y="74"/>
                </a:lnTo>
                <a:lnTo>
                  <a:pt x="166" y="50"/>
                </a:lnTo>
                <a:lnTo>
                  <a:pt x="100" y="16"/>
                </a:lnTo>
                <a:lnTo>
                  <a:pt x="75" y="66"/>
                </a:lnTo>
                <a:lnTo>
                  <a:pt x="92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39" name="Rectangle 39">
            <a:extLst>
              <a:ext uri="{FF2B5EF4-FFF2-40B4-BE49-F238E27FC236}">
                <a16:creationId xmlns:a16="http://schemas.microsoft.com/office/drawing/2014/main" id="{70C85068-F1C2-CE4C-984A-A1559BA49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325" y="5711825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40" name="Rectangle 40">
            <a:extLst>
              <a:ext uri="{FF2B5EF4-FFF2-40B4-BE49-F238E27FC236}">
                <a16:creationId xmlns:a16="http://schemas.microsoft.com/office/drawing/2014/main" id="{3A807F1C-5CC3-2745-9AD4-C566CD89A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5711825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41" name="Rectangle 41">
            <a:extLst>
              <a:ext uri="{FF2B5EF4-FFF2-40B4-BE49-F238E27FC236}">
                <a16:creationId xmlns:a16="http://schemas.microsoft.com/office/drawing/2014/main" id="{AC0AD131-A2E9-014A-B2FF-643E5B68F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4689475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42" name="Rectangle 42">
            <a:extLst>
              <a:ext uri="{FF2B5EF4-FFF2-40B4-BE49-F238E27FC236}">
                <a16:creationId xmlns:a16="http://schemas.microsoft.com/office/drawing/2014/main" id="{8E81765B-4989-7E4E-B23D-A15909CD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5376863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43" name="Rectangle 43">
            <a:extLst>
              <a:ext uri="{FF2B5EF4-FFF2-40B4-BE49-F238E27FC236}">
                <a16:creationId xmlns:a16="http://schemas.microsoft.com/office/drawing/2014/main" id="{30AE737B-D617-1144-9792-A2808CB94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163" y="5065713"/>
            <a:ext cx="10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47144" name="Rectangle 44">
            <a:extLst>
              <a:ext uri="{FF2B5EF4-FFF2-40B4-BE49-F238E27FC236}">
                <a16:creationId xmlns:a16="http://schemas.microsoft.com/office/drawing/2014/main" id="{91DE6712-E2CF-F843-AF1D-F550C0657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5094288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45" name="Rectangle 45">
            <a:extLst>
              <a:ext uri="{FF2B5EF4-FFF2-40B4-BE49-F238E27FC236}">
                <a16:creationId xmlns:a16="http://schemas.microsoft.com/office/drawing/2014/main" id="{963C7E85-D51F-FB49-A61B-3FCB55BEF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5281613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46" name="Rectangle 46">
            <a:extLst>
              <a:ext uri="{FF2B5EF4-FFF2-40B4-BE49-F238E27FC236}">
                <a16:creationId xmlns:a16="http://schemas.microsoft.com/office/drawing/2014/main" id="{F60AA8F5-90B5-1A47-847C-62C59BDB4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479107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47" name="Rectangle 47">
            <a:extLst>
              <a:ext uri="{FF2B5EF4-FFF2-40B4-BE49-F238E27FC236}">
                <a16:creationId xmlns:a16="http://schemas.microsoft.com/office/drawing/2014/main" id="{2030DC8D-21B6-6542-821F-1F4DAADB5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468947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48" name="Freeform 48">
            <a:extLst>
              <a:ext uri="{FF2B5EF4-FFF2-40B4-BE49-F238E27FC236}">
                <a16:creationId xmlns:a16="http://schemas.microsoft.com/office/drawing/2014/main" id="{8D4E7A5F-D101-BB4E-8C73-E6764B8D8098}"/>
              </a:ext>
            </a:extLst>
          </p:cNvPr>
          <p:cNvSpPr>
            <a:spLocks/>
          </p:cNvSpPr>
          <p:nvPr/>
        </p:nvSpPr>
        <p:spPr bwMode="auto">
          <a:xfrm>
            <a:off x="3976688" y="5646738"/>
            <a:ext cx="144462" cy="128587"/>
          </a:xfrm>
          <a:custGeom>
            <a:avLst/>
            <a:gdLst>
              <a:gd name="T0" fmla="*/ 72231 w 166"/>
              <a:gd name="T1" fmla="*/ 85725 h 150"/>
              <a:gd name="T2" fmla="*/ 100949 w 166"/>
              <a:gd name="T3" fmla="*/ 50578 h 150"/>
              <a:gd name="T4" fmla="*/ 122706 w 166"/>
              <a:gd name="T5" fmla="*/ 57436 h 150"/>
              <a:gd name="T6" fmla="*/ 144462 w 166"/>
              <a:gd name="T7" fmla="*/ 36004 h 150"/>
              <a:gd name="T8" fmla="*/ 14794 w 166"/>
              <a:gd name="T9" fmla="*/ 0 h 150"/>
              <a:gd name="T10" fmla="*/ 0 w 166"/>
              <a:gd name="T11" fmla="*/ 21431 h 150"/>
              <a:gd name="T12" fmla="*/ 72231 w 166"/>
              <a:gd name="T13" fmla="*/ 128587 h 150"/>
              <a:gd name="T14" fmla="*/ 86155 w 166"/>
              <a:gd name="T15" fmla="*/ 107156 h 150"/>
              <a:gd name="T16" fmla="*/ 72231 w 166"/>
              <a:gd name="T17" fmla="*/ 85725 h 150"/>
              <a:gd name="T18" fmla="*/ 28718 w 166"/>
              <a:gd name="T19" fmla="*/ 29146 h 150"/>
              <a:gd name="T20" fmla="*/ 79193 w 166"/>
              <a:gd name="T21" fmla="*/ 42862 h 150"/>
              <a:gd name="T22" fmla="*/ 57437 w 166"/>
              <a:gd name="T23" fmla="*/ 71151 h 150"/>
              <a:gd name="T24" fmla="*/ 28718 w 166"/>
              <a:gd name="T25" fmla="*/ 29146 h 150"/>
              <a:gd name="T26" fmla="*/ 72231 w 166"/>
              <a:gd name="T27" fmla="*/ 85725 h 1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6"/>
              <a:gd name="T43" fmla="*/ 0 h 150"/>
              <a:gd name="T44" fmla="*/ 166 w 166"/>
              <a:gd name="T45" fmla="*/ 150 h 1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6" h="150">
                <a:moveTo>
                  <a:pt x="83" y="100"/>
                </a:moveTo>
                <a:lnTo>
                  <a:pt x="116" y="59"/>
                </a:lnTo>
                <a:lnTo>
                  <a:pt x="141" y="67"/>
                </a:lnTo>
                <a:lnTo>
                  <a:pt x="166" y="42"/>
                </a:lnTo>
                <a:lnTo>
                  <a:pt x="17" y="0"/>
                </a:lnTo>
                <a:lnTo>
                  <a:pt x="0" y="25"/>
                </a:lnTo>
                <a:lnTo>
                  <a:pt x="83" y="150"/>
                </a:lnTo>
                <a:lnTo>
                  <a:pt x="99" y="125"/>
                </a:lnTo>
                <a:lnTo>
                  <a:pt x="83" y="100"/>
                </a:lnTo>
                <a:lnTo>
                  <a:pt x="33" y="34"/>
                </a:lnTo>
                <a:lnTo>
                  <a:pt x="91" y="50"/>
                </a:lnTo>
                <a:lnTo>
                  <a:pt x="66" y="83"/>
                </a:lnTo>
                <a:lnTo>
                  <a:pt x="33" y="34"/>
                </a:lnTo>
                <a:lnTo>
                  <a:pt x="83" y="1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49" name="Freeform 49">
            <a:extLst>
              <a:ext uri="{FF2B5EF4-FFF2-40B4-BE49-F238E27FC236}">
                <a16:creationId xmlns:a16="http://schemas.microsoft.com/office/drawing/2014/main" id="{5F6D6999-074B-8D4E-B679-11077E7958BB}"/>
              </a:ext>
            </a:extLst>
          </p:cNvPr>
          <p:cNvSpPr>
            <a:spLocks/>
          </p:cNvSpPr>
          <p:nvPr/>
        </p:nvSpPr>
        <p:spPr bwMode="auto">
          <a:xfrm>
            <a:off x="3549650" y="6370638"/>
            <a:ext cx="142875" cy="136525"/>
          </a:xfrm>
          <a:custGeom>
            <a:avLst/>
            <a:gdLst>
              <a:gd name="T0" fmla="*/ 63691 w 166"/>
              <a:gd name="T1" fmla="*/ 93321 h 158"/>
              <a:gd name="T2" fmla="*/ 99840 w 166"/>
              <a:gd name="T3" fmla="*/ 57029 h 158"/>
              <a:gd name="T4" fmla="*/ 121358 w 166"/>
              <a:gd name="T5" fmla="*/ 71719 h 158"/>
              <a:gd name="T6" fmla="*/ 142875 w 166"/>
              <a:gd name="T7" fmla="*/ 50117 h 158"/>
              <a:gd name="T8" fmla="*/ 20657 w 166"/>
              <a:gd name="T9" fmla="*/ 0 h 158"/>
              <a:gd name="T10" fmla="*/ 0 w 166"/>
              <a:gd name="T11" fmla="*/ 28515 h 158"/>
              <a:gd name="T12" fmla="*/ 63691 w 166"/>
              <a:gd name="T13" fmla="*/ 136525 h 158"/>
              <a:gd name="T14" fmla="*/ 78323 w 166"/>
              <a:gd name="T15" fmla="*/ 114923 h 158"/>
              <a:gd name="T16" fmla="*/ 63691 w 166"/>
              <a:gd name="T17" fmla="*/ 93321 h 158"/>
              <a:gd name="T18" fmla="*/ 28403 w 166"/>
              <a:gd name="T19" fmla="*/ 35427 h 158"/>
              <a:gd name="T20" fmla="*/ 28403 w 166"/>
              <a:gd name="T21" fmla="*/ 28515 h 158"/>
              <a:gd name="T22" fmla="*/ 78323 w 166"/>
              <a:gd name="T23" fmla="*/ 50117 h 158"/>
              <a:gd name="T24" fmla="*/ 56806 w 166"/>
              <a:gd name="T25" fmla="*/ 78631 h 158"/>
              <a:gd name="T26" fmla="*/ 28403 w 166"/>
              <a:gd name="T27" fmla="*/ 35427 h 158"/>
              <a:gd name="T28" fmla="*/ 63691 w 166"/>
              <a:gd name="T29" fmla="*/ 93321 h 1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6"/>
              <a:gd name="T46" fmla="*/ 0 h 158"/>
              <a:gd name="T47" fmla="*/ 166 w 166"/>
              <a:gd name="T48" fmla="*/ 158 h 1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6" h="158">
                <a:moveTo>
                  <a:pt x="74" y="108"/>
                </a:moveTo>
                <a:lnTo>
                  <a:pt x="116" y="66"/>
                </a:lnTo>
                <a:lnTo>
                  <a:pt x="141" y="83"/>
                </a:lnTo>
                <a:lnTo>
                  <a:pt x="166" y="58"/>
                </a:lnTo>
                <a:lnTo>
                  <a:pt x="24" y="0"/>
                </a:lnTo>
                <a:lnTo>
                  <a:pt x="0" y="33"/>
                </a:lnTo>
                <a:lnTo>
                  <a:pt x="74" y="158"/>
                </a:lnTo>
                <a:lnTo>
                  <a:pt x="91" y="133"/>
                </a:lnTo>
                <a:lnTo>
                  <a:pt x="74" y="108"/>
                </a:lnTo>
                <a:lnTo>
                  <a:pt x="33" y="41"/>
                </a:lnTo>
                <a:lnTo>
                  <a:pt x="33" y="33"/>
                </a:lnTo>
                <a:lnTo>
                  <a:pt x="91" y="58"/>
                </a:lnTo>
                <a:lnTo>
                  <a:pt x="66" y="91"/>
                </a:lnTo>
                <a:lnTo>
                  <a:pt x="33" y="41"/>
                </a:lnTo>
                <a:lnTo>
                  <a:pt x="74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50" name="Rectangle 50">
            <a:extLst>
              <a:ext uri="{FF2B5EF4-FFF2-40B4-BE49-F238E27FC236}">
                <a16:creationId xmlns:a16="http://schemas.microsoft.com/office/drawing/2014/main" id="{DACF65E2-215C-DA48-974E-2ABAEE4C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468947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51" name="Rectangle 51">
            <a:extLst>
              <a:ext uri="{FF2B5EF4-FFF2-40B4-BE49-F238E27FC236}">
                <a16:creationId xmlns:a16="http://schemas.microsoft.com/office/drawing/2014/main" id="{5D5F0E13-F032-D747-B573-A3576438F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5446713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52" name="Rectangle 52">
            <a:extLst>
              <a:ext uri="{FF2B5EF4-FFF2-40B4-BE49-F238E27FC236}">
                <a16:creationId xmlns:a16="http://schemas.microsoft.com/office/drawing/2014/main" id="{DE118ABC-4F27-1A45-84E4-79EBBFC00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571182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53" name="Rectangle 53">
            <a:extLst>
              <a:ext uri="{FF2B5EF4-FFF2-40B4-BE49-F238E27FC236}">
                <a16:creationId xmlns:a16="http://schemas.microsoft.com/office/drawing/2014/main" id="{813A1221-17EF-694C-8C37-E22EC5B5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8" y="4781550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54" name="Rectangle 54">
            <a:extLst>
              <a:ext uri="{FF2B5EF4-FFF2-40B4-BE49-F238E27FC236}">
                <a16:creationId xmlns:a16="http://schemas.microsoft.com/office/drawing/2014/main" id="{019A7C0F-CC6C-3E4F-B2C6-CFD52093E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5024438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55" name="Rectangle 55">
            <a:extLst>
              <a:ext uri="{FF2B5EF4-FFF2-40B4-BE49-F238E27FC236}">
                <a16:creationId xmlns:a16="http://schemas.microsoft.com/office/drawing/2014/main" id="{65B2E00F-3B00-824D-B327-080EF7EB0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4751388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56" name="Rectangle 56">
            <a:extLst>
              <a:ext uri="{FF2B5EF4-FFF2-40B4-BE49-F238E27FC236}">
                <a16:creationId xmlns:a16="http://schemas.microsoft.com/office/drawing/2014/main" id="{CBA1A89B-5178-134C-82C8-77A7040CA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25" y="479742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57" name="Rectangle 57">
            <a:extLst>
              <a:ext uri="{FF2B5EF4-FFF2-40B4-BE49-F238E27FC236}">
                <a16:creationId xmlns:a16="http://schemas.microsoft.com/office/drawing/2014/main" id="{CBF98F61-F816-3B4E-990F-530269337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5711825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58" name="Rectangle 58">
            <a:extLst>
              <a:ext uri="{FF2B5EF4-FFF2-40B4-BE49-F238E27FC236}">
                <a16:creationId xmlns:a16="http://schemas.microsoft.com/office/drawing/2014/main" id="{547FE528-8484-DD4F-8867-D56983677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5276850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47159" name="Rectangle 59">
            <a:extLst>
              <a:ext uri="{FF2B5EF4-FFF2-40B4-BE49-F238E27FC236}">
                <a16:creationId xmlns:a16="http://schemas.microsoft.com/office/drawing/2014/main" id="{A43EF76D-A7ED-794A-835B-915C30803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5297488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60" name="Rectangle 60">
            <a:extLst>
              <a:ext uri="{FF2B5EF4-FFF2-40B4-BE49-F238E27FC236}">
                <a16:creationId xmlns:a16="http://schemas.microsoft.com/office/drawing/2014/main" id="{2FC5A61C-D994-2045-B5A0-6F15F9CB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5027613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61" name="Rectangle 61">
            <a:extLst>
              <a:ext uri="{FF2B5EF4-FFF2-40B4-BE49-F238E27FC236}">
                <a16:creationId xmlns:a16="http://schemas.microsoft.com/office/drawing/2014/main" id="{25065F96-EC24-D14F-95D9-C7C89791A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4964113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62" name="Rectangle 62">
            <a:extLst>
              <a:ext uri="{FF2B5EF4-FFF2-40B4-BE49-F238E27FC236}">
                <a16:creationId xmlns:a16="http://schemas.microsoft.com/office/drawing/2014/main" id="{CA2D0EE1-1C70-0A4D-ACA3-2039A368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4689475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63" name="Rectangle 63">
            <a:extLst>
              <a:ext uri="{FF2B5EF4-FFF2-40B4-BE49-F238E27FC236}">
                <a16:creationId xmlns:a16="http://schemas.microsoft.com/office/drawing/2014/main" id="{01954EA9-DA3E-E942-BE5C-3C1195F0E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5149850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64" name="Rectangle 64">
            <a:extLst>
              <a:ext uri="{FF2B5EF4-FFF2-40B4-BE49-F238E27FC236}">
                <a16:creationId xmlns:a16="http://schemas.microsoft.com/office/drawing/2014/main" id="{C5C41F13-2F61-9E42-8CB8-EB97074A0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5711825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65" name="Rectangle 65">
            <a:extLst>
              <a:ext uri="{FF2B5EF4-FFF2-40B4-BE49-F238E27FC236}">
                <a16:creationId xmlns:a16="http://schemas.microsoft.com/office/drawing/2014/main" id="{BDEE17AE-705A-204E-A028-A006E5797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4902200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66" name="Rectangle 66">
            <a:extLst>
              <a:ext uri="{FF2B5EF4-FFF2-40B4-BE49-F238E27FC236}">
                <a16:creationId xmlns:a16="http://schemas.microsoft.com/office/drawing/2014/main" id="{73479E30-3EEB-5547-AAD7-AE61250F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5264150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67" name="Rectangle 67">
            <a:extLst>
              <a:ext uri="{FF2B5EF4-FFF2-40B4-BE49-F238E27FC236}">
                <a16:creationId xmlns:a16="http://schemas.microsoft.com/office/drawing/2014/main" id="{C6CD992D-3701-7844-91C8-865EE940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3" y="4941888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68" name="Rectangle 68">
            <a:extLst>
              <a:ext uri="{FF2B5EF4-FFF2-40B4-BE49-F238E27FC236}">
                <a16:creationId xmlns:a16="http://schemas.microsoft.com/office/drawing/2014/main" id="{9D7DBD96-C284-B249-9FC2-F51CBE2C4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4997450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69" name="Rectangle 69">
            <a:extLst>
              <a:ext uri="{FF2B5EF4-FFF2-40B4-BE49-F238E27FC236}">
                <a16:creationId xmlns:a16="http://schemas.microsoft.com/office/drawing/2014/main" id="{4E10A193-AA40-254D-9BA6-BF06FE5C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5505450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70" name="Rectangle 70">
            <a:extLst>
              <a:ext uri="{FF2B5EF4-FFF2-40B4-BE49-F238E27FC236}">
                <a16:creationId xmlns:a16="http://schemas.microsoft.com/office/drawing/2014/main" id="{37FE559A-428F-EB49-B225-FC7D11CD5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4689475"/>
            <a:ext cx="85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T</a:t>
            </a:r>
            <a:endParaRPr lang="en-US" altLang="en-US" sz="1000" b="1"/>
          </a:p>
        </p:txBody>
      </p:sp>
      <p:sp>
        <p:nvSpPr>
          <p:cNvPr id="47171" name="Rectangle 71">
            <a:extLst>
              <a:ext uri="{FF2B5EF4-FFF2-40B4-BE49-F238E27FC236}">
                <a16:creationId xmlns:a16="http://schemas.microsoft.com/office/drawing/2014/main" id="{592360C8-BE54-F940-859D-FABD15BF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5446713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47172" name="Rectangle 72">
            <a:extLst>
              <a:ext uri="{FF2B5EF4-FFF2-40B4-BE49-F238E27FC236}">
                <a16:creationId xmlns:a16="http://schemas.microsoft.com/office/drawing/2014/main" id="{8A420DEE-9DF6-2948-BB33-BEEC87B0F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46713"/>
            <a:ext cx="10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1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47173" name="Freeform 73">
            <a:extLst>
              <a:ext uri="{FF2B5EF4-FFF2-40B4-BE49-F238E27FC236}">
                <a16:creationId xmlns:a16="http://schemas.microsoft.com/office/drawing/2014/main" id="{BA81BBE0-998B-8B4D-B104-43C85C1813BA}"/>
              </a:ext>
            </a:extLst>
          </p:cNvPr>
          <p:cNvSpPr>
            <a:spLocks/>
          </p:cNvSpPr>
          <p:nvPr/>
        </p:nvSpPr>
        <p:spPr bwMode="auto">
          <a:xfrm>
            <a:off x="3748088" y="5997575"/>
            <a:ext cx="144462" cy="138113"/>
          </a:xfrm>
          <a:custGeom>
            <a:avLst/>
            <a:gdLst>
              <a:gd name="T0" fmla="*/ 57437 w 166"/>
              <a:gd name="T1" fmla="*/ 0 h 158"/>
              <a:gd name="T2" fmla="*/ 43513 w 166"/>
              <a:gd name="T3" fmla="*/ 21853 h 158"/>
              <a:gd name="T4" fmla="*/ 107911 w 166"/>
              <a:gd name="T5" fmla="*/ 65560 h 158"/>
              <a:gd name="T6" fmla="*/ 122706 w 166"/>
              <a:gd name="T7" fmla="*/ 80420 h 158"/>
              <a:gd name="T8" fmla="*/ 115744 w 166"/>
              <a:gd name="T9" fmla="*/ 102274 h 158"/>
              <a:gd name="T10" fmla="*/ 107911 w 166"/>
              <a:gd name="T11" fmla="*/ 109267 h 158"/>
              <a:gd name="T12" fmla="*/ 86155 w 166"/>
              <a:gd name="T13" fmla="*/ 109267 h 158"/>
              <a:gd name="T14" fmla="*/ 13924 w 166"/>
              <a:gd name="T15" fmla="*/ 65560 h 158"/>
              <a:gd name="T16" fmla="*/ 0 w 166"/>
              <a:gd name="T17" fmla="*/ 87413 h 158"/>
              <a:gd name="T18" fmla="*/ 72231 w 166"/>
              <a:gd name="T19" fmla="*/ 131120 h 158"/>
              <a:gd name="T20" fmla="*/ 86155 w 166"/>
              <a:gd name="T21" fmla="*/ 138113 h 158"/>
              <a:gd name="T22" fmla="*/ 100949 w 166"/>
              <a:gd name="T23" fmla="*/ 138113 h 158"/>
              <a:gd name="T24" fmla="*/ 122706 w 166"/>
              <a:gd name="T25" fmla="*/ 131120 h 158"/>
              <a:gd name="T26" fmla="*/ 136630 w 166"/>
              <a:gd name="T27" fmla="*/ 109267 h 158"/>
              <a:gd name="T28" fmla="*/ 144462 w 166"/>
              <a:gd name="T29" fmla="*/ 94406 h 158"/>
              <a:gd name="T30" fmla="*/ 144462 w 166"/>
              <a:gd name="T31" fmla="*/ 72553 h 158"/>
              <a:gd name="T32" fmla="*/ 136630 w 166"/>
              <a:gd name="T33" fmla="*/ 58567 h 158"/>
              <a:gd name="T34" fmla="*/ 122706 w 166"/>
              <a:gd name="T35" fmla="*/ 43707 h 158"/>
              <a:gd name="T36" fmla="*/ 57437 w 166"/>
              <a:gd name="T37" fmla="*/ 0 h 1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6"/>
              <a:gd name="T58" fmla="*/ 0 h 158"/>
              <a:gd name="T59" fmla="*/ 166 w 166"/>
              <a:gd name="T60" fmla="*/ 158 h 1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6" h="158">
                <a:moveTo>
                  <a:pt x="66" y="0"/>
                </a:moveTo>
                <a:lnTo>
                  <a:pt x="50" y="25"/>
                </a:lnTo>
                <a:lnTo>
                  <a:pt x="124" y="75"/>
                </a:lnTo>
                <a:lnTo>
                  <a:pt x="141" y="92"/>
                </a:lnTo>
                <a:lnTo>
                  <a:pt x="133" y="117"/>
                </a:lnTo>
                <a:lnTo>
                  <a:pt x="124" y="125"/>
                </a:lnTo>
                <a:lnTo>
                  <a:pt x="99" y="125"/>
                </a:lnTo>
                <a:lnTo>
                  <a:pt x="16" y="75"/>
                </a:lnTo>
                <a:lnTo>
                  <a:pt x="0" y="100"/>
                </a:lnTo>
                <a:lnTo>
                  <a:pt x="83" y="150"/>
                </a:lnTo>
                <a:lnTo>
                  <a:pt x="99" y="158"/>
                </a:lnTo>
                <a:lnTo>
                  <a:pt x="116" y="158"/>
                </a:lnTo>
                <a:lnTo>
                  <a:pt x="141" y="150"/>
                </a:lnTo>
                <a:lnTo>
                  <a:pt x="157" y="125"/>
                </a:lnTo>
                <a:lnTo>
                  <a:pt x="166" y="108"/>
                </a:lnTo>
                <a:lnTo>
                  <a:pt x="166" y="83"/>
                </a:lnTo>
                <a:lnTo>
                  <a:pt x="157" y="67"/>
                </a:lnTo>
                <a:lnTo>
                  <a:pt x="141" y="50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74" name="Rectangle 74">
            <a:extLst>
              <a:ext uri="{FF2B5EF4-FFF2-40B4-BE49-F238E27FC236}">
                <a16:creationId xmlns:a16="http://schemas.microsoft.com/office/drawing/2014/main" id="{840ACD1E-1AEE-474C-A588-2A923BE8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4748213"/>
            <a:ext cx="260350" cy="304800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C0000"/>
                </a:solidFill>
              </a:rPr>
              <a:t>5</a:t>
            </a:r>
            <a:r>
              <a:rPr lang="en-US" altLang="en-US" sz="20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  <a:endParaRPr lang="en-US" altLang="en-US" sz="2000" b="1">
              <a:solidFill>
                <a:srgbClr val="000000"/>
              </a:solidFill>
              <a:latin typeface="MathematicalPi 1" charset="0"/>
              <a:sym typeface="Symbol" pitchFamily="2" charset="2"/>
            </a:endParaRPr>
          </a:p>
        </p:txBody>
      </p:sp>
      <p:sp>
        <p:nvSpPr>
          <p:cNvPr id="47175" name="Rectangle 75">
            <a:extLst>
              <a:ext uri="{FF2B5EF4-FFF2-40B4-BE49-F238E27FC236}">
                <a16:creationId xmlns:a16="http://schemas.microsoft.com/office/drawing/2014/main" id="{1BC0BC69-8A18-BB46-B234-1F46C8F68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5602288"/>
            <a:ext cx="260350" cy="304800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C0000"/>
                </a:solidFill>
              </a:rPr>
              <a:t>3</a:t>
            </a:r>
            <a:r>
              <a:rPr lang="en-US" altLang="en-US" sz="20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  <a:endParaRPr lang="en-US" altLang="en-US" sz="2000" b="1">
              <a:solidFill>
                <a:srgbClr val="000000"/>
              </a:solidFill>
              <a:latin typeface="MathematicalPi 1" charset="0"/>
              <a:sym typeface="Symbol" pitchFamily="2" charset="2"/>
            </a:endParaRPr>
          </a:p>
        </p:txBody>
      </p:sp>
      <p:sp>
        <p:nvSpPr>
          <p:cNvPr id="47176" name="Rectangle 76">
            <a:extLst>
              <a:ext uri="{FF2B5EF4-FFF2-40B4-BE49-F238E27FC236}">
                <a16:creationId xmlns:a16="http://schemas.microsoft.com/office/drawing/2014/main" id="{1C8F000F-A0A2-CC4E-A175-20736E139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063" y="5281613"/>
            <a:ext cx="260350" cy="304800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C0000"/>
                </a:solidFill>
              </a:rPr>
              <a:t>5</a:t>
            </a:r>
            <a:r>
              <a:rPr lang="en-US" altLang="en-US" sz="20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  <a:endParaRPr lang="en-US" altLang="en-US" sz="2000" b="1">
              <a:solidFill>
                <a:srgbClr val="000000"/>
              </a:solidFill>
              <a:latin typeface="MathematicalPi 1" charset="0"/>
              <a:sym typeface="Symbol" pitchFamily="2" charset="2"/>
            </a:endParaRPr>
          </a:p>
        </p:txBody>
      </p:sp>
      <p:sp>
        <p:nvSpPr>
          <p:cNvPr id="47177" name="Rectangle 77">
            <a:extLst>
              <a:ext uri="{FF2B5EF4-FFF2-40B4-BE49-F238E27FC236}">
                <a16:creationId xmlns:a16="http://schemas.microsoft.com/office/drawing/2014/main" id="{85878D75-9CEF-E34D-B23B-8C400F1F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063" y="4532313"/>
            <a:ext cx="260350" cy="304800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C0000"/>
                </a:solidFill>
              </a:rPr>
              <a:t>3</a:t>
            </a:r>
            <a:r>
              <a:rPr lang="en-US" altLang="en-US" sz="20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  <a:endParaRPr lang="en-US" altLang="en-US" sz="2000" b="1">
              <a:solidFill>
                <a:srgbClr val="000000"/>
              </a:solidFill>
              <a:latin typeface="MathematicalPi 1" charset="0"/>
              <a:sym typeface="Symbol" pitchFamily="2" charset="2"/>
            </a:endParaRPr>
          </a:p>
        </p:txBody>
      </p:sp>
      <p:sp>
        <p:nvSpPr>
          <p:cNvPr id="47178" name="Rectangle 78">
            <a:extLst>
              <a:ext uri="{FF2B5EF4-FFF2-40B4-BE49-F238E27FC236}">
                <a16:creationId xmlns:a16="http://schemas.microsoft.com/office/drawing/2014/main" id="{5E4FF8CD-1D53-204D-9817-CC7049D46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5199063"/>
            <a:ext cx="198437" cy="21272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CC0000"/>
                </a:solidFill>
              </a:rPr>
              <a:t>3</a:t>
            </a:r>
            <a:r>
              <a:rPr lang="en-US" altLang="en-US" sz="14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  <a:endParaRPr lang="en-US" altLang="en-US" sz="1400" b="1">
              <a:solidFill>
                <a:srgbClr val="000000"/>
              </a:solidFill>
              <a:latin typeface="MathematicalPi 1" charset="0"/>
              <a:sym typeface="Symbol" pitchFamily="2" charset="2"/>
            </a:endParaRPr>
          </a:p>
        </p:txBody>
      </p:sp>
      <p:sp>
        <p:nvSpPr>
          <p:cNvPr id="47179" name="Rectangle 79">
            <a:extLst>
              <a:ext uri="{FF2B5EF4-FFF2-40B4-BE49-F238E27FC236}">
                <a16:creationId xmlns:a16="http://schemas.microsoft.com/office/drawing/2014/main" id="{0BEE975A-3315-6F4C-BC50-B8CE3444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6380163"/>
            <a:ext cx="198438" cy="21272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CC0000"/>
                </a:solidFill>
              </a:rPr>
              <a:t>5</a:t>
            </a:r>
            <a:r>
              <a:rPr lang="en-US" altLang="en-US" sz="14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  <a:endParaRPr lang="en-US" altLang="en-US" sz="1400" b="1">
              <a:solidFill>
                <a:srgbClr val="000000"/>
              </a:solidFill>
              <a:latin typeface="MathematicalPi 1" charset="0"/>
              <a:sym typeface="Symbol" pitchFamily="2" charset="2"/>
            </a:endParaRPr>
          </a:p>
        </p:txBody>
      </p:sp>
      <p:sp>
        <p:nvSpPr>
          <p:cNvPr id="392272" name="AutoShape 80">
            <a:extLst>
              <a:ext uri="{FF2B5EF4-FFF2-40B4-BE49-F238E27FC236}">
                <a16:creationId xmlns:a16="http://schemas.microsoft.com/office/drawing/2014/main" id="{3D116385-1A52-7449-9634-11E9E17EF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6408738"/>
            <a:ext cx="2644775" cy="427037"/>
          </a:xfrm>
          <a:prstGeom prst="homePlate">
            <a:avLst>
              <a:gd name="adj" fmla="val 154833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200" b="1">
                <a:solidFill>
                  <a:srgbClr val="0F116A"/>
                </a:solidFill>
              </a:rPr>
              <a:t>build RNA 5</a:t>
            </a:r>
            <a:r>
              <a:rPr lang="en-US" altLang="en-US" sz="2200" b="1">
                <a:solidFill>
                  <a:srgbClr val="0F116A"/>
                </a:solidFill>
                <a:latin typeface="MathematicalPi 1" charset="0"/>
                <a:sym typeface="Symbol" pitchFamily="2" charset="2"/>
              </a:rPr>
              <a:t></a:t>
            </a:r>
            <a:r>
              <a:rPr lang="en-US" altLang="en-US" sz="2200" b="1">
                <a:solidFill>
                  <a:srgbClr val="0F116A"/>
                </a:solidFill>
                <a:sym typeface="Symbol" pitchFamily="2" charset="2"/>
              </a:rPr>
              <a:t></a:t>
            </a:r>
            <a:r>
              <a:rPr lang="en-US" altLang="en-US" sz="2200" b="1">
                <a:solidFill>
                  <a:srgbClr val="0F116A"/>
                </a:solidFill>
              </a:rPr>
              <a:t>3</a:t>
            </a:r>
            <a:r>
              <a:rPr lang="en-US" altLang="en-US" sz="2200" b="1">
                <a:solidFill>
                  <a:srgbClr val="0F116A"/>
                </a:solidFill>
                <a:latin typeface="MathematicalPi 1" charset="0"/>
                <a:sym typeface="Symbol" pitchFamily="2" charset="2"/>
              </a:rPr>
              <a:t>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2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2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2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 autoUpdateAnimBg="0"/>
      <p:bldP spid="392200" grpId="0" animBg="1" autoUpdateAnimBg="0"/>
      <p:bldP spid="392205" grpId="0" animBg="1" autoUpdateAnimBg="0"/>
      <p:bldP spid="39227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76" name="Rectangle 1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E48410A-D8AA-834E-A661-6AFC82A5D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5263" y="2101850"/>
            <a:ext cx="5094287" cy="3276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Organelles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nucleus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ribosomes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endoplasmic reticulum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Golgi apparatus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vesicles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BE9CA88-8149-F047-AA10-81952CA8B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7288" y="685800"/>
            <a:ext cx="6488112" cy="762000"/>
          </a:xfrm>
        </p:spPr>
        <p:txBody>
          <a:bodyPr/>
          <a:lstStyle/>
          <a:p>
            <a:pPr eaLnBrk="1" hangingPunct="1"/>
            <a:r>
              <a:rPr lang="en-US" altLang="en-US"/>
              <a:t>Making proteins 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88A4F46F-495B-4043-8772-209B69B4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6318250" y="263525"/>
            <a:ext cx="2947988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7">
            <a:extLst>
              <a:ext uri="{FF2B5EF4-FFF2-40B4-BE49-F238E27FC236}">
                <a16:creationId xmlns:a16="http://schemas.microsoft.com/office/drawing/2014/main" id="{5647CF02-3AE3-0B42-B4EF-4558768DE6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433638" cy="2303463"/>
            <a:chOff x="967" y="2262"/>
            <a:chExt cx="1578" cy="1494"/>
          </a:xfrm>
        </p:grpSpPr>
        <p:pic>
          <p:nvPicPr>
            <p:cNvPr id="600072" name="Picture 8" descr="05_02b">
              <a:extLst>
                <a:ext uri="{FF2B5EF4-FFF2-40B4-BE49-F238E27FC236}">
                  <a16:creationId xmlns:a16="http://schemas.microsoft.com/office/drawing/2014/main" id="{0F2CB483-FE70-9C42-BFC6-4C1A20F8B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24"/>
            <a:stretch>
              <a:fillRect/>
            </a:stretch>
          </p:blipFill>
          <p:spPr bwMode="auto">
            <a:xfrm rot="-408383">
              <a:off x="967" y="2262"/>
              <a:ext cx="1024" cy="131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9" descr="megaphone">
              <a:extLst>
                <a:ext uri="{FF2B5EF4-FFF2-40B4-BE49-F238E27FC236}">
                  <a16:creationId xmlns:a16="http://schemas.microsoft.com/office/drawing/2014/main" id="{456EF5C8-42C2-2840-A5B2-F998B23DF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2652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4" name="Picture 33" descr="15_20c">
            <a:extLst>
              <a:ext uri="{FF2B5EF4-FFF2-40B4-BE49-F238E27FC236}">
                <a16:creationId xmlns:a16="http://schemas.microsoft.com/office/drawing/2014/main" id="{3934B30D-C330-414D-9232-E4F339F7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6000" r="2251" b="17999"/>
          <a:stretch>
            <a:fillRect/>
          </a:stretch>
        </p:blipFill>
        <p:spPr bwMode="auto">
          <a:xfrm>
            <a:off x="4652963" y="4221163"/>
            <a:ext cx="420052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34">
            <a:extLst>
              <a:ext uri="{FF2B5EF4-FFF2-40B4-BE49-F238E27FC236}">
                <a16:creationId xmlns:a16="http://schemas.microsoft.com/office/drawing/2014/main" id="{CEEF4677-B6D4-AF4F-8262-18452517B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4529138"/>
            <a:ext cx="8493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small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ribosomal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subunit</a:t>
            </a:r>
            <a:endParaRPr lang="en-US" altLang="en-US" sz="1400" b="1"/>
          </a:p>
        </p:txBody>
      </p:sp>
      <p:sp>
        <p:nvSpPr>
          <p:cNvPr id="17416" name="Rectangle 35">
            <a:extLst>
              <a:ext uri="{FF2B5EF4-FFF2-40B4-BE49-F238E27FC236}">
                <a16:creationId xmlns:a16="http://schemas.microsoft.com/office/drawing/2014/main" id="{0087287B-3423-4942-9B2A-C166A7FC6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488" y="5695950"/>
            <a:ext cx="8493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large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ribosomal</a:t>
            </a:r>
          </a:p>
          <a:p>
            <a:pPr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subunit</a:t>
            </a:r>
            <a:endParaRPr lang="en-US" altLang="en-US" sz="1400" b="1"/>
          </a:p>
        </p:txBody>
      </p:sp>
      <p:sp>
        <p:nvSpPr>
          <p:cNvPr id="17417" name="Rectangle 36">
            <a:extLst>
              <a:ext uri="{FF2B5EF4-FFF2-40B4-BE49-F238E27FC236}">
                <a16:creationId xmlns:a16="http://schemas.microsoft.com/office/drawing/2014/main" id="{DE9837AC-5D60-D449-8794-DE42218A3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6505575"/>
            <a:ext cx="8794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cytoplasm</a:t>
            </a:r>
            <a:endParaRPr lang="en-US" altLang="en-US" sz="1400" b="1"/>
          </a:p>
        </p:txBody>
      </p:sp>
      <p:sp>
        <p:nvSpPr>
          <p:cNvPr id="17418" name="Rectangle 37">
            <a:extLst>
              <a:ext uri="{FF2B5EF4-FFF2-40B4-BE49-F238E27FC236}">
                <a16:creationId xmlns:a16="http://schemas.microsoft.com/office/drawing/2014/main" id="{6BB9D3C0-9BBB-6A4D-B594-935AC1270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141913"/>
            <a:ext cx="542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mRNA</a:t>
            </a:r>
            <a:endParaRPr lang="en-US" altLang="en-US" sz="1400" b="1"/>
          </a:p>
        </p:txBody>
      </p:sp>
      <p:sp>
        <p:nvSpPr>
          <p:cNvPr id="17419" name="Rectangle 38">
            <a:extLst>
              <a:ext uri="{FF2B5EF4-FFF2-40B4-BE49-F238E27FC236}">
                <a16:creationId xmlns:a16="http://schemas.microsoft.com/office/drawing/2014/main" id="{5B285732-BC93-F943-BBD4-E75FD2606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4670425"/>
            <a:ext cx="10668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nuclear pore</a:t>
            </a:r>
            <a:endParaRPr lang="en-US" altLang="en-US" sz="1400" b="1"/>
          </a:p>
        </p:txBody>
      </p:sp>
      <p:sp>
        <p:nvSpPr>
          <p:cNvPr id="17420" name="Line 39">
            <a:extLst>
              <a:ext uri="{FF2B5EF4-FFF2-40B4-BE49-F238E27FC236}">
                <a16:creationId xmlns:a16="http://schemas.microsoft.com/office/drawing/2014/main" id="{0E4B06D7-F20B-E644-B32D-2CF5D60372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8138" y="4851400"/>
            <a:ext cx="344487" cy="611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40">
            <a:extLst>
              <a:ext uri="{FF2B5EF4-FFF2-40B4-BE49-F238E27FC236}">
                <a16:creationId xmlns:a16="http://schemas.microsoft.com/office/drawing/2014/main" id="{282CB30E-E46B-9045-8437-B81C8F8F2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2050" y="5295900"/>
            <a:ext cx="47625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41">
            <a:extLst>
              <a:ext uri="{FF2B5EF4-FFF2-40B4-BE49-F238E27FC236}">
                <a16:creationId xmlns:a16="http://schemas.microsoft.com/office/drawing/2014/main" id="{DD386BC5-C934-314B-83F8-BF1B45560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6925" y="4554538"/>
            <a:ext cx="314325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42">
            <a:extLst>
              <a:ext uri="{FF2B5EF4-FFF2-40B4-BE49-F238E27FC236}">
                <a16:creationId xmlns:a16="http://schemas.microsoft.com/office/drawing/2014/main" id="{CF3AE21A-6864-FE41-A9D4-1B8E3E53B4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69288" y="5380038"/>
            <a:ext cx="82550" cy="312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24" name="Picture 6">
            <a:extLst>
              <a:ext uri="{FF2B5EF4-FFF2-40B4-BE49-F238E27FC236}">
                <a16:creationId xmlns:a16="http://schemas.microsoft.com/office/drawing/2014/main" id="{F51ED959-E60A-3943-B8FB-94727CBD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4114800" y="1120775"/>
            <a:ext cx="274161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0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0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0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0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0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0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0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0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9">
            <a:extLst>
              <a:ext uri="{FF2B5EF4-FFF2-40B4-BE49-F238E27FC236}">
                <a16:creationId xmlns:a16="http://schemas.microsoft.com/office/drawing/2014/main" id="{458EC1D2-1676-D74B-85D0-12CDE19090D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2007-2008</a:t>
            </a:r>
            <a:endParaRPr lang="en-US" altLang="en-US" sz="1400" b="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199A94C-16C0-054E-850A-629063D7AE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3521075" cy="1325563"/>
          </a:xfrm>
        </p:spPr>
        <p:txBody>
          <a:bodyPr anchor="t"/>
          <a:lstStyle/>
          <a:p>
            <a:pPr algn="ctr" eaLnBrk="1" hangingPunct="1"/>
            <a:r>
              <a:rPr lang="en-US" altLang="en-US"/>
              <a:t>Transcription in Prokaryotes</a:t>
            </a:r>
          </a:p>
        </p:txBody>
      </p:sp>
      <p:pic>
        <p:nvPicPr>
          <p:cNvPr id="49156" name="Picture 5" descr="15_21">
            <a:extLst>
              <a:ext uri="{FF2B5EF4-FFF2-40B4-BE49-F238E27FC236}">
                <a16:creationId xmlns:a16="http://schemas.microsoft.com/office/drawing/2014/main" id="{16391303-E640-574A-9DBB-D8835705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r="50626" b="9450"/>
          <a:stretch>
            <a:fillRect/>
          </a:stretch>
        </p:blipFill>
        <p:spPr bwMode="auto">
          <a:xfrm>
            <a:off x="4586288" y="973138"/>
            <a:ext cx="4154487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6">
            <a:extLst>
              <a:ext uri="{FF2B5EF4-FFF2-40B4-BE49-F238E27FC236}">
                <a16:creationId xmlns:a16="http://schemas.microsoft.com/office/drawing/2014/main" id="{6068AEDB-9EFA-9B4F-968D-2C390E45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593725"/>
            <a:ext cx="2738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Bacterial chromosome</a:t>
            </a:r>
            <a:endParaRPr lang="en-US" altLang="en-US" sz="2000" b="1"/>
          </a:p>
        </p:txBody>
      </p:sp>
      <p:sp>
        <p:nvSpPr>
          <p:cNvPr id="49158" name="Rectangle 7">
            <a:extLst>
              <a:ext uri="{FF2B5EF4-FFF2-40B4-BE49-F238E27FC236}">
                <a16:creationId xmlns:a16="http://schemas.microsoft.com/office/drawing/2014/main" id="{8D0D4B1A-91D2-CD4C-9C89-F947CAF0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2860675"/>
            <a:ext cx="7762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mRNA</a:t>
            </a:r>
            <a:endParaRPr lang="en-US" altLang="en-US" sz="2000" b="1"/>
          </a:p>
        </p:txBody>
      </p:sp>
      <p:sp>
        <p:nvSpPr>
          <p:cNvPr id="49159" name="Rectangle 9">
            <a:extLst>
              <a:ext uri="{FF2B5EF4-FFF2-40B4-BE49-F238E27FC236}">
                <a16:creationId xmlns:a16="http://schemas.microsoft.com/office/drawing/2014/main" id="{8F09C51B-F431-E04B-8CF6-B7F81B77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32488"/>
            <a:ext cx="10160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Cell wall</a:t>
            </a:r>
            <a:endParaRPr lang="en-US" altLang="en-US" sz="2000" b="1"/>
          </a:p>
        </p:txBody>
      </p:sp>
      <p:sp>
        <p:nvSpPr>
          <p:cNvPr id="49160" name="Line 10">
            <a:extLst>
              <a:ext uri="{FF2B5EF4-FFF2-40B4-BE49-F238E27FC236}">
                <a16:creationId xmlns:a16="http://schemas.microsoft.com/office/drawing/2014/main" id="{45CF1627-DA62-BC49-8842-BB2BEC05C0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2750" y="876300"/>
            <a:ext cx="492125" cy="704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Rectangle 11">
            <a:extLst>
              <a:ext uri="{FF2B5EF4-FFF2-40B4-BE49-F238E27FC236}">
                <a16:creationId xmlns:a16="http://schemas.microsoft.com/office/drawing/2014/main" id="{EF908C17-5982-7F4A-8766-3360CF34D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5140325"/>
            <a:ext cx="1284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Cell</a:t>
            </a:r>
          </a:p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membrane</a:t>
            </a:r>
            <a:endParaRPr lang="en-US" altLang="en-US" sz="2000" b="1"/>
          </a:p>
        </p:txBody>
      </p:sp>
      <p:sp>
        <p:nvSpPr>
          <p:cNvPr id="49162" name="Line 12">
            <a:extLst>
              <a:ext uri="{FF2B5EF4-FFF2-40B4-BE49-F238E27FC236}">
                <a16:creationId xmlns:a16="http://schemas.microsoft.com/office/drawing/2014/main" id="{AB921367-68D1-D24F-BB6C-FF00E98210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8163" y="5445125"/>
            <a:ext cx="703262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Rectangle 15">
            <a:extLst>
              <a:ext uri="{FF2B5EF4-FFF2-40B4-BE49-F238E27FC236}">
                <a16:creationId xmlns:a16="http://schemas.microsoft.com/office/drawing/2014/main" id="{25A5115A-B21B-8E48-A052-1BAFDB5B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2527300"/>
            <a:ext cx="1622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Transcription</a:t>
            </a:r>
            <a:endParaRPr lang="en-US" altLang="en-US" sz="2000" b="1"/>
          </a:p>
        </p:txBody>
      </p:sp>
      <p:sp>
        <p:nvSpPr>
          <p:cNvPr id="49164" name="Line 16">
            <a:extLst>
              <a:ext uri="{FF2B5EF4-FFF2-40B4-BE49-F238E27FC236}">
                <a16:creationId xmlns:a16="http://schemas.microsoft.com/office/drawing/2014/main" id="{4B5718AC-E386-0347-86FD-BCEE50BB60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2913" y="5910263"/>
            <a:ext cx="1443037" cy="120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Rectangle 18">
            <a:extLst>
              <a:ext uri="{FF2B5EF4-FFF2-40B4-BE49-F238E27FC236}">
                <a16:creationId xmlns:a16="http://schemas.microsoft.com/office/drawing/2014/main" id="{CCCD2625-DA20-5447-ABE8-A928673D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3228975"/>
            <a:ext cx="1758950" cy="711200"/>
          </a:xfrm>
          <a:prstGeom prst="rect">
            <a:avLst/>
          </a:prstGeom>
          <a:solidFill>
            <a:srgbClr val="FEF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90867" name="Picture 19" descr="penguinL">
            <a:extLst>
              <a:ext uri="{FF2B5EF4-FFF2-40B4-BE49-F238E27FC236}">
                <a16:creationId xmlns:a16="http://schemas.microsoft.com/office/drawing/2014/main" id="{4D549C13-EED6-ED4E-A878-3EFD5AC62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68" name="AutoShape 20">
            <a:extLst>
              <a:ext uri="{FF2B5EF4-FFF2-40B4-BE49-F238E27FC236}">
                <a16:creationId xmlns:a16="http://schemas.microsoft.com/office/drawing/2014/main" id="{0011E0C9-3438-2647-8F42-C8CE0E591D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350" y="3938588"/>
            <a:ext cx="1803400" cy="1022350"/>
          </a:xfrm>
          <a:prstGeom prst="wedgeEllipseCallout">
            <a:avLst>
              <a:gd name="adj1" fmla="val 34329"/>
              <a:gd name="adj2" fmla="val 12779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Psssst…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 u="sng">
                <a:solidFill>
                  <a:srgbClr val="CC0000"/>
                </a:solidFill>
                <a:latin typeface="Comic Sans MS" panose="030F0902030302020204" pitchFamily="66" charset="0"/>
              </a:rPr>
              <a:t>no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nucleus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0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6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2F2B07A-C67D-AC4E-9CE4-5F3DE905D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 in Prokaryotes</a:t>
            </a:r>
          </a:p>
        </p:txBody>
      </p:sp>
      <p:sp>
        <p:nvSpPr>
          <p:cNvPr id="394244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4219E19C-7147-9D4F-8FFF-0E861FF41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371600"/>
            <a:ext cx="8502650" cy="1600200"/>
          </a:xfrm>
          <a:noFill/>
        </p:spPr>
        <p:txBody>
          <a:bodyPr/>
          <a:lstStyle/>
          <a:p>
            <a:pPr eaLnBrk="1" hangingPunct="1">
              <a:buClr>
                <a:srgbClr val="00005B"/>
              </a:buClr>
            </a:pPr>
            <a:r>
              <a:rPr lang="en-US" altLang="en-US" u="sng" dirty="0">
                <a:solidFill>
                  <a:srgbClr val="CC0000"/>
                </a:solidFill>
              </a:rPr>
              <a:t>Initiation</a:t>
            </a:r>
            <a:endParaRPr lang="en-US" altLang="en-US" dirty="0"/>
          </a:p>
          <a:p>
            <a:pPr lvl="1" eaLnBrk="1" hangingPunct="1">
              <a:buClrTx/>
            </a:pPr>
            <a:r>
              <a:rPr lang="en-US" altLang="en-US" dirty="0">
                <a:ea typeface="ＭＳ Ｐゴシック" panose="020B0600070205080204" pitchFamily="34" charset="-128"/>
              </a:rPr>
              <a:t>RNA polymerase binds to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promoter sequence</a:t>
            </a:r>
            <a:r>
              <a:rPr lang="en-US" altLang="en-US" dirty="0">
                <a:ea typeface="ＭＳ Ｐゴシック" panose="020B0600070205080204" pitchFamily="34" charset="-128"/>
              </a:rPr>
              <a:t> on DNA </a:t>
            </a:r>
          </a:p>
        </p:txBody>
      </p:sp>
      <p:sp>
        <p:nvSpPr>
          <p:cNvPr id="394246" name="Rectangle 6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26D4864E-4E2F-0749-A210-C5C0687FA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3003550"/>
            <a:ext cx="3978275" cy="371792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7388" indent="-28257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0005B"/>
              </a:buClr>
              <a:buSzPct val="75000"/>
              <a:buFont typeface="Wingdings" pitchFamily="2" charset="2"/>
              <a:buNone/>
            </a:pPr>
            <a:r>
              <a:rPr lang="en-US" altLang="en-US" sz="2600" b="1" u="sng" dirty="0">
                <a:solidFill>
                  <a:schemeClr val="tx2"/>
                </a:solidFill>
              </a:rPr>
              <a:t>Role of promoter</a:t>
            </a:r>
            <a:endParaRPr lang="en-US" altLang="en-US" sz="2600" b="1" dirty="0">
              <a:solidFill>
                <a:srgbClr val="0F116A"/>
              </a:solidFill>
            </a:endParaRPr>
          </a:p>
          <a:p>
            <a:pPr algn="l" eaLnBrk="1" hangingPunct="1"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en-US" altLang="en-US" sz="2200" b="1" u="sng" dirty="0">
                <a:solidFill>
                  <a:srgbClr val="0F116A"/>
                </a:solidFill>
              </a:rPr>
              <a:t>Starting point</a:t>
            </a:r>
            <a:endParaRPr lang="en-US" altLang="en-US" sz="2200" b="1" dirty="0">
              <a:solidFill>
                <a:srgbClr val="0F116A"/>
              </a:solidFill>
            </a:endParaRPr>
          </a:p>
          <a:p>
            <a:pPr lvl="1" algn="l" eaLnBrk="1" hangingPunct="1">
              <a:spcBef>
                <a:spcPct val="20000"/>
              </a:spcBef>
              <a:buSzPct val="60000"/>
              <a:buFont typeface="Wingdings" pitchFamily="2" charset="2"/>
              <a:buChar char="u"/>
            </a:pPr>
            <a:r>
              <a:rPr lang="en-US" altLang="en-US" sz="2200" b="1" dirty="0"/>
              <a:t>where to start reading</a:t>
            </a:r>
          </a:p>
          <a:p>
            <a:pPr lvl="1" algn="l" eaLnBrk="1" hangingPunct="1">
              <a:spcBef>
                <a:spcPct val="20000"/>
              </a:spcBef>
              <a:buSzPct val="60000"/>
              <a:buFont typeface="Wingdings" pitchFamily="2" charset="2"/>
              <a:buChar char="u"/>
            </a:pPr>
            <a:r>
              <a:rPr lang="en-US" altLang="en-US" sz="2200" b="1" dirty="0"/>
              <a:t>start of gene</a:t>
            </a:r>
          </a:p>
          <a:p>
            <a:pPr algn="l" eaLnBrk="1" hangingPunct="1"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en-US" altLang="en-US" sz="2200" b="1" u="sng" dirty="0">
                <a:solidFill>
                  <a:srgbClr val="0F116A"/>
                </a:solidFill>
              </a:rPr>
              <a:t>Template strand</a:t>
            </a:r>
            <a:endParaRPr lang="en-US" altLang="en-US" sz="2200" b="1" dirty="0">
              <a:solidFill>
                <a:srgbClr val="0F116A"/>
              </a:solidFill>
            </a:endParaRPr>
          </a:p>
          <a:p>
            <a:pPr lvl="1" algn="l" eaLnBrk="1" hangingPunct="1">
              <a:spcBef>
                <a:spcPct val="20000"/>
              </a:spcBef>
              <a:buSzPct val="60000"/>
              <a:buFont typeface="Wingdings" pitchFamily="2" charset="2"/>
              <a:buChar char="u"/>
            </a:pPr>
            <a:r>
              <a:rPr lang="en-US" altLang="en-US" sz="2200" b="1" dirty="0"/>
              <a:t>which strand to read</a:t>
            </a:r>
            <a:endParaRPr lang="en-US" altLang="en-US" sz="2200" b="1" dirty="0">
              <a:solidFill>
                <a:srgbClr val="0F116A"/>
              </a:solidFill>
            </a:endParaRPr>
          </a:p>
          <a:p>
            <a:pPr algn="l" eaLnBrk="1" hangingPunct="1"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en-US" altLang="en-US" sz="2200" b="1" u="sng" dirty="0">
                <a:solidFill>
                  <a:srgbClr val="0F116A"/>
                </a:solidFill>
              </a:rPr>
              <a:t>Direction</a:t>
            </a:r>
            <a:r>
              <a:rPr lang="en-US" altLang="en-US" sz="2200" b="1" dirty="0">
                <a:solidFill>
                  <a:srgbClr val="0F116A"/>
                </a:solidFill>
              </a:rPr>
              <a:t> on DNA</a:t>
            </a:r>
            <a:r>
              <a:rPr lang="en-US" altLang="en-US" sz="2400" b="1" dirty="0">
                <a:solidFill>
                  <a:srgbClr val="0F116A"/>
                </a:solidFill>
              </a:rPr>
              <a:t> </a:t>
            </a:r>
          </a:p>
          <a:p>
            <a:pPr lvl="1" algn="l" eaLnBrk="1" hangingPunct="1">
              <a:spcBef>
                <a:spcPct val="20000"/>
              </a:spcBef>
              <a:buSzPct val="60000"/>
              <a:buFont typeface="Wingdings" pitchFamily="2" charset="2"/>
              <a:buChar char="u"/>
            </a:pPr>
            <a:r>
              <a:rPr lang="en-US" altLang="en-US" sz="2200" b="1" dirty="0"/>
              <a:t>always read DNA 3</a:t>
            </a:r>
            <a:r>
              <a:rPr lang="en-US" altLang="en-US" sz="2200" b="1" dirty="0">
                <a:latin typeface="MathematicalPi 1" charset="0"/>
                <a:sym typeface="Symbol" pitchFamily="2" charset="2"/>
              </a:rPr>
              <a:t></a:t>
            </a:r>
            <a:r>
              <a:rPr lang="en-US" altLang="en-US" sz="2200" b="1" dirty="0">
                <a:sym typeface="Symbol" pitchFamily="2" charset="2"/>
              </a:rPr>
              <a:t></a:t>
            </a:r>
            <a:r>
              <a:rPr lang="en-US" altLang="en-US" sz="2200" b="1" dirty="0"/>
              <a:t>5</a:t>
            </a:r>
            <a:r>
              <a:rPr lang="en-US" altLang="en-US" sz="2200" b="1" dirty="0">
                <a:latin typeface="MathematicalPi 1" charset="0"/>
                <a:sym typeface="Symbol" pitchFamily="2" charset="2"/>
              </a:rPr>
              <a:t></a:t>
            </a:r>
          </a:p>
          <a:p>
            <a:pPr lvl="1" algn="l" eaLnBrk="1" hangingPunct="1">
              <a:spcBef>
                <a:spcPct val="20000"/>
              </a:spcBef>
              <a:buSzPct val="60000"/>
              <a:buFont typeface="Wingdings" pitchFamily="2" charset="2"/>
              <a:buChar char="u"/>
            </a:pPr>
            <a:r>
              <a:rPr lang="en-US" altLang="en-US" sz="2200" b="1" dirty="0">
                <a:latin typeface="MathematicalPi 1" charset="0"/>
                <a:sym typeface="Symbol" pitchFamily="2" charset="2"/>
              </a:rPr>
              <a:t>build RNA </a:t>
            </a:r>
            <a:r>
              <a:rPr lang="en-US" altLang="en-US" sz="2200" b="1" dirty="0"/>
              <a:t>5</a:t>
            </a:r>
            <a:r>
              <a:rPr lang="en-US" altLang="en-US" sz="2200" b="1" dirty="0">
                <a:latin typeface="MathematicalPi 1" charset="0"/>
                <a:sym typeface="Symbol" pitchFamily="2" charset="2"/>
              </a:rPr>
              <a:t></a:t>
            </a:r>
            <a:r>
              <a:rPr lang="en-US" altLang="en-US" sz="2200" b="1" dirty="0">
                <a:sym typeface="Symbol" pitchFamily="2" charset="2"/>
              </a:rPr>
              <a:t></a:t>
            </a:r>
            <a:r>
              <a:rPr lang="en-US" altLang="en-US" sz="2200" b="1" dirty="0"/>
              <a:t>3</a:t>
            </a:r>
            <a:r>
              <a:rPr lang="en-US" altLang="en-US" sz="2200" b="1" dirty="0">
                <a:latin typeface="MathematicalPi 1" charset="0"/>
                <a:sym typeface="Symbol" pitchFamily="2" charset="2"/>
              </a:rPr>
              <a:t></a:t>
            </a:r>
            <a:endParaRPr lang="en-US" altLang="en-US" sz="2200" b="1" dirty="0">
              <a:solidFill>
                <a:srgbClr val="0F116A"/>
              </a:solidFill>
              <a:latin typeface="MathematicalPi 1" charset="0"/>
              <a:sym typeface="Symbol" pitchFamily="2" charset="2"/>
            </a:endParaRPr>
          </a:p>
        </p:txBody>
      </p:sp>
      <p:pic>
        <p:nvPicPr>
          <p:cNvPr id="50181" name="Picture 3">
            <a:extLst>
              <a:ext uri="{FF2B5EF4-FFF2-40B4-BE49-F238E27FC236}">
                <a16:creationId xmlns:a16="http://schemas.microsoft.com/office/drawing/2014/main" id="{BDAD8C4C-2C87-2442-ACD9-6B26FBD8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6" b="50400"/>
          <a:stretch>
            <a:fillRect/>
          </a:stretch>
        </p:blipFill>
        <p:spPr bwMode="auto">
          <a:xfrm>
            <a:off x="3975100" y="2959100"/>
            <a:ext cx="510063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4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4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4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4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4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4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4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4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4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4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4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4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4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4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4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4" grpId="0" build="p" autoUpdateAnimBg="0"/>
      <p:bldP spid="394246" grpId="0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7A65E72-B99C-A348-BCB5-70BFB35F5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 in Prokaryotes</a:t>
            </a:r>
          </a:p>
        </p:txBody>
      </p:sp>
      <p:sp>
        <p:nvSpPr>
          <p:cNvPr id="52227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BE179BC9-A8B1-BC40-B83F-BFBD784E4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486400" cy="685800"/>
          </a:xfrm>
          <a:noFill/>
        </p:spPr>
        <p:txBody>
          <a:bodyPr/>
          <a:lstStyle/>
          <a:p>
            <a:pPr eaLnBrk="1" hangingPunct="1">
              <a:buClrTx/>
            </a:pPr>
            <a:r>
              <a:rPr lang="en-US" altLang="en-US" dirty="0"/>
              <a:t>Promoter sequences</a:t>
            </a:r>
          </a:p>
        </p:txBody>
      </p:sp>
      <p:pic>
        <p:nvPicPr>
          <p:cNvPr id="52228" name="Picture 5" descr="f15-07_rna_polymerase">
            <a:extLst>
              <a:ext uri="{FF2B5EF4-FFF2-40B4-BE49-F238E27FC236}">
                <a16:creationId xmlns:a16="http://schemas.microsoft.com/office/drawing/2014/main" id="{C5F92C53-535D-4142-95F9-FCDF8C40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21001" b="34875"/>
          <a:stretch>
            <a:fillRect/>
          </a:stretch>
        </p:blipFill>
        <p:spPr bwMode="auto">
          <a:xfrm>
            <a:off x="6437313" y="1770063"/>
            <a:ext cx="245427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6">
            <a:extLst>
              <a:ext uri="{FF2B5EF4-FFF2-40B4-BE49-F238E27FC236}">
                <a16:creationId xmlns:a16="http://schemas.microsoft.com/office/drawing/2014/main" id="{E2F4E563-FDF9-CE4F-B77D-5035FFC88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4994275"/>
            <a:ext cx="2463800" cy="915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1">
                <a:solidFill>
                  <a:srgbClr val="000000"/>
                </a:solidFill>
              </a:rPr>
              <a:t>RNA polymerase molecules bound to bacterial DNA</a:t>
            </a:r>
          </a:p>
        </p:txBody>
      </p:sp>
      <p:pic>
        <p:nvPicPr>
          <p:cNvPr id="52230" name="Picture 10" descr="15_08">
            <a:extLst>
              <a:ext uri="{FF2B5EF4-FFF2-40B4-BE49-F238E27FC236}">
                <a16:creationId xmlns:a16="http://schemas.microsoft.com/office/drawing/2014/main" id="{9779D99E-DC2F-FE4C-9BE9-683CC61B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3499"/>
          <a:stretch>
            <a:fillRect/>
          </a:stretch>
        </p:blipFill>
        <p:spPr bwMode="auto">
          <a:xfrm>
            <a:off x="579438" y="1909763"/>
            <a:ext cx="49371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11">
            <a:extLst>
              <a:ext uri="{FF2B5EF4-FFF2-40B4-BE49-F238E27FC236}">
                <a16:creationId xmlns:a16="http://schemas.microsoft.com/office/drawing/2014/main" id="{E3B3F46F-C564-5043-9165-5A3B9E6F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4030663"/>
            <a:ext cx="914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CC0000"/>
                </a:solidFill>
              </a:rPr>
              <a:t>TATA</a:t>
            </a:r>
            <a:r>
              <a:rPr lang="en-US" altLang="en-US" sz="1800" b="1">
                <a:solidFill>
                  <a:srgbClr val="000000"/>
                </a:solidFill>
              </a:rPr>
              <a:t>AT</a:t>
            </a:r>
            <a:endParaRPr lang="en-US" altLang="en-US" sz="1800" b="1"/>
          </a:p>
        </p:txBody>
      </p:sp>
      <p:sp>
        <p:nvSpPr>
          <p:cNvPr id="52232" name="Rectangle 13">
            <a:extLst>
              <a:ext uri="{FF2B5EF4-FFF2-40B4-BE49-F238E27FC236}">
                <a16:creationId xmlns:a16="http://schemas.microsoft.com/office/drawing/2014/main" id="{2F7F433A-32B7-0549-92FB-308E48632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2376488"/>
            <a:ext cx="18288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RNA polymerase</a:t>
            </a:r>
            <a:endParaRPr lang="en-US" altLang="en-US" sz="1800" b="1"/>
          </a:p>
        </p:txBody>
      </p:sp>
      <p:sp>
        <p:nvSpPr>
          <p:cNvPr id="52233" name="Rectangle 17">
            <a:extLst>
              <a:ext uri="{FF2B5EF4-FFF2-40B4-BE49-F238E27FC236}">
                <a16:creationId xmlns:a16="http://schemas.microsoft.com/office/drawing/2014/main" id="{A0CC7FCA-50DA-1541-8AFF-72DE3684F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3367088"/>
            <a:ext cx="10160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CC0000"/>
                </a:solidFill>
              </a:rPr>
              <a:t>Promoter</a:t>
            </a:r>
            <a:endParaRPr lang="en-US" altLang="en-US" sz="1800" b="1"/>
          </a:p>
        </p:txBody>
      </p:sp>
      <p:sp>
        <p:nvSpPr>
          <p:cNvPr id="52234" name="Rectangle 19">
            <a:extLst>
              <a:ext uri="{FF2B5EF4-FFF2-40B4-BE49-F238E27FC236}">
                <a16:creationId xmlns:a16="http://schemas.microsoft.com/office/drawing/2014/main" id="{13550B15-2CF5-5045-8280-CC78813B8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220913"/>
            <a:ext cx="838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enzyme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subunit</a:t>
            </a:r>
          </a:p>
        </p:txBody>
      </p:sp>
      <p:sp>
        <p:nvSpPr>
          <p:cNvPr id="52235" name="Line 22">
            <a:extLst>
              <a:ext uri="{FF2B5EF4-FFF2-40B4-BE49-F238E27FC236}">
                <a16:creationId xmlns:a16="http://schemas.microsoft.com/office/drawing/2014/main" id="{0757D24A-B47B-6445-B632-8E61CE703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8" y="2565400"/>
            <a:ext cx="1095375" cy="93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236" name="Group 38">
            <a:extLst>
              <a:ext uri="{FF2B5EF4-FFF2-40B4-BE49-F238E27FC236}">
                <a16:creationId xmlns:a16="http://schemas.microsoft.com/office/drawing/2014/main" id="{F9C8A264-4403-6545-A211-58CD616E214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316163" y="2979738"/>
            <a:ext cx="1222375" cy="327025"/>
            <a:chOff x="1466" y="1559"/>
            <a:chExt cx="770" cy="206"/>
          </a:xfrm>
        </p:grpSpPr>
        <p:sp>
          <p:nvSpPr>
            <p:cNvPr id="52244" name="Line 27">
              <a:extLst>
                <a:ext uri="{FF2B5EF4-FFF2-40B4-BE49-F238E27FC236}">
                  <a16:creationId xmlns:a16="http://schemas.microsoft.com/office/drawing/2014/main" id="{68B60148-D9D0-9F49-9AAC-A7E05C842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1" y="1559"/>
              <a:ext cx="1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Freeform 28">
              <a:extLst>
                <a:ext uri="{FF2B5EF4-FFF2-40B4-BE49-F238E27FC236}">
                  <a16:creationId xmlns:a16="http://schemas.microsoft.com/office/drawing/2014/main" id="{39E26E1C-DC92-FA43-8FB2-4277B6E5F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1703"/>
              <a:ext cx="770" cy="62"/>
            </a:xfrm>
            <a:custGeom>
              <a:avLst/>
              <a:gdLst>
                <a:gd name="T0" fmla="*/ 0 w 1001"/>
                <a:gd name="T1" fmla="*/ 49 h 83"/>
                <a:gd name="T2" fmla="*/ 0 w 1001"/>
                <a:gd name="T3" fmla="*/ 0 h 83"/>
                <a:gd name="T4" fmla="*/ 770 w 1001"/>
                <a:gd name="T5" fmla="*/ 0 h 83"/>
                <a:gd name="T6" fmla="*/ 770 w 1001"/>
                <a:gd name="T7" fmla="*/ 6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1"/>
                <a:gd name="T13" fmla="*/ 0 h 83"/>
                <a:gd name="T14" fmla="*/ 1001 w 100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1" h="83">
                  <a:moveTo>
                    <a:pt x="0" y="66"/>
                  </a:moveTo>
                  <a:lnTo>
                    <a:pt x="0" y="0"/>
                  </a:lnTo>
                  <a:lnTo>
                    <a:pt x="1001" y="0"/>
                  </a:lnTo>
                  <a:lnTo>
                    <a:pt x="1001" y="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237" name="Rectangle 29">
            <a:extLst>
              <a:ext uri="{FF2B5EF4-FFF2-40B4-BE49-F238E27FC236}">
                <a16:creationId xmlns:a16="http://schemas.microsoft.com/office/drawing/2014/main" id="{BD7C9F39-1282-5144-9969-A0A65EE9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3095625"/>
            <a:ext cx="1498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bacterial DNA</a:t>
            </a:r>
            <a:endParaRPr lang="en-US" altLang="en-US" sz="1800" b="1"/>
          </a:p>
        </p:txBody>
      </p:sp>
      <p:sp>
        <p:nvSpPr>
          <p:cNvPr id="52238" name="Rectangle 30">
            <a:extLst>
              <a:ext uri="{FF2B5EF4-FFF2-40B4-BE49-F238E27FC236}">
                <a16:creationId xmlns:a16="http://schemas.microsoft.com/office/drawing/2014/main" id="{DFB0857C-F047-BC4C-9349-4609FEDFF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4257675"/>
            <a:ext cx="15001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–35 sequence</a:t>
            </a:r>
            <a:endParaRPr lang="en-US" altLang="en-US" sz="1800" b="1"/>
          </a:p>
        </p:txBody>
      </p:sp>
      <p:sp>
        <p:nvSpPr>
          <p:cNvPr id="52239" name="Rectangle 31">
            <a:extLst>
              <a:ext uri="{FF2B5EF4-FFF2-40B4-BE49-F238E27FC236}">
                <a16:creationId xmlns:a16="http://schemas.microsoft.com/office/drawing/2014/main" id="{D9A24AB6-788C-4840-A296-BF3C502F5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4259263"/>
            <a:ext cx="150018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–10 sequence</a:t>
            </a:r>
            <a:endParaRPr lang="en-US" altLang="en-US" sz="1800" b="1"/>
          </a:p>
        </p:txBody>
      </p:sp>
      <p:sp>
        <p:nvSpPr>
          <p:cNvPr id="52240" name="Rectangle 37">
            <a:extLst>
              <a:ext uri="{FF2B5EF4-FFF2-40B4-BE49-F238E27FC236}">
                <a16:creationId xmlns:a16="http://schemas.microsoft.com/office/drawing/2014/main" id="{DA34976B-914D-6044-B61F-1D9A5A1F2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4030663"/>
            <a:ext cx="9525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TTGACA</a:t>
            </a:r>
            <a:endParaRPr lang="en-US" altLang="en-US" sz="1800" b="1"/>
          </a:p>
        </p:txBody>
      </p:sp>
      <p:sp>
        <p:nvSpPr>
          <p:cNvPr id="52241" name="Rectangle 39">
            <a:extLst>
              <a:ext uri="{FF2B5EF4-FFF2-40B4-BE49-F238E27FC236}">
                <a16:creationId xmlns:a16="http://schemas.microsoft.com/office/drawing/2014/main" id="{0A540D65-CF9B-884F-B01D-5C64A1AA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6130925"/>
            <a:ext cx="1828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RNA polymerase</a:t>
            </a:r>
            <a:endParaRPr lang="en-US" altLang="en-US" sz="1800" b="1"/>
          </a:p>
        </p:txBody>
      </p:sp>
      <p:sp>
        <p:nvSpPr>
          <p:cNvPr id="591879" name="AutoShape 7">
            <a:extLst>
              <a:ext uri="{FF2B5EF4-FFF2-40B4-BE49-F238E27FC236}">
                <a16:creationId xmlns:a16="http://schemas.microsoft.com/office/drawing/2014/main" id="{DCFDD339-4D64-9748-AE4F-27DFE5CA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6224588"/>
            <a:ext cx="3910012" cy="46513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u="sng">
                <a:solidFill>
                  <a:srgbClr val="CC0000"/>
                </a:solidFill>
              </a:rPr>
              <a:t>strong vs. weak promoters</a:t>
            </a:r>
          </a:p>
        </p:txBody>
      </p:sp>
      <p:sp>
        <p:nvSpPr>
          <p:cNvPr id="591913" name="AutoShape 41">
            <a:extLst>
              <a:ext uri="{FF2B5EF4-FFF2-40B4-BE49-F238E27FC236}">
                <a16:creationId xmlns:a16="http://schemas.microsoft.com/office/drawing/2014/main" id="{4F753A30-C8AB-DF44-98C5-F18A6F17F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2820988"/>
            <a:ext cx="1693862" cy="304800"/>
          </a:xfrm>
          <a:prstGeom prst="homePlate">
            <a:avLst>
              <a:gd name="adj" fmla="val 138932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 b="1">
                <a:solidFill>
                  <a:srgbClr val="000000"/>
                </a:solidFill>
              </a:rPr>
              <a:t>read DNA 3</a:t>
            </a:r>
            <a:r>
              <a:rPr lang="en-US" altLang="en-US" sz="1400" b="1">
                <a:solidFill>
                  <a:srgbClr val="000000"/>
                </a:solidFill>
                <a:latin typeface="MathematicalPi 1" charset="0"/>
                <a:sym typeface="Symbol" pitchFamily="2" charset="2"/>
              </a:rPr>
              <a:t></a:t>
            </a:r>
            <a:r>
              <a:rPr lang="en-US" altLang="en-US" sz="1400" b="1">
                <a:solidFill>
                  <a:srgbClr val="000000"/>
                </a:solidFill>
                <a:sym typeface="Symbol" pitchFamily="2" charset="2"/>
              </a:rPr>
              <a:t></a:t>
            </a:r>
            <a:r>
              <a:rPr lang="en-US" altLang="en-US" sz="1400" b="1">
                <a:solidFill>
                  <a:srgbClr val="000000"/>
                </a:solidFill>
              </a:rPr>
              <a:t>5</a:t>
            </a:r>
            <a:r>
              <a:rPr lang="en-US" altLang="en-US" sz="1400" b="1">
                <a:solidFill>
                  <a:srgbClr val="000000"/>
                </a:solidFill>
                <a:latin typeface="MathematicalPi 1" charset="0"/>
                <a:sym typeface="Symbol" pitchFamily="2" charset="2"/>
              </a:rPr>
              <a:t>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1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9" grpId="0" animBg="1" autoUpdateAnimBg="0"/>
      <p:bldP spid="59191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6C9610C-0C9D-9C45-8AC4-B91F98CCE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 in Prokaryotes</a:t>
            </a:r>
          </a:p>
        </p:txBody>
      </p:sp>
      <p:sp>
        <p:nvSpPr>
          <p:cNvPr id="396293" name="AutoShape 5">
            <a:extLst>
              <a:ext uri="{FF2B5EF4-FFF2-40B4-BE49-F238E27FC236}">
                <a16:creationId xmlns:a16="http://schemas.microsoft.com/office/drawing/2014/main" id="{D63D5211-F121-E54A-B3E7-08F29326E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4335463"/>
            <a:ext cx="3781425" cy="241776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96875" indent="-2254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SzPct val="60000"/>
            </a:pPr>
            <a:r>
              <a:rPr lang="en-US" altLang="en-US" sz="2800" b="1" u="sng">
                <a:solidFill>
                  <a:srgbClr val="0F116A"/>
                </a:solidFill>
                <a:sym typeface="Symbol" pitchFamily="2" charset="2"/>
              </a:rPr>
              <a:t>Simple proofreading</a:t>
            </a:r>
            <a:endParaRPr lang="en-US" altLang="en-US" sz="2800" b="1">
              <a:sym typeface="Symbol" pitchFamily="2" charset="2"/>
            </a:endParaRPr>
          </a:p>
          <a:p>
            <a:pPr lvl="1" algn="l" eaLnBrk="1" hangingPunct="1">
              <a:spcBef>
                <a:spcPct val="20000"/>
              </a:spcBef>
              <a:buSzPct val="60000"/>
              <a:buFont typeface="Wingdings" pitchFamily="2" charset="2"/>
              <a:buChar char="n"/>
            </a:pPr>
            <a:r>
              <a:rPr lang="en-US" altLang="en-US" sz="2400" b="1">
                <a:solidFill>
                  <a:srgbClr val="0F116A"/>
                </a:solidFill>
                <a:sym typeface="Symbol" pitchFamily="2" charset="2"/>
              </a:rPr>
              <a:t>1 error/10</a:t>
            </a:r>
            <a:r>
              <a:rPr lang="en-US" altLang="en-US" sz="2400" b="1" baseline="30000">
                <a:solidFill>
                  <a:srgbClr val="0F116A"/>
                </a:solidFill>
                <a:sym typeface="Symbol" pitchFamily="2" charset="2"/>
              </a:rPr>
              <a:t>5</a:t>
            </a:r>
            <a:r>
              <a:rPr lang="en-US" altLang="en-US" sz="2400" b="1">
                <a:solidFill>
                  <a:srgbClr val="0F116A"/>
                </a:solidFill>
                <a:sym typeface="Symbol" pitchFamily="2" charset="2"/>
              </a:rPr>
              <a:t> bases</a:t>
            </a:r>
          </a:p>
          <a:p>
            <a:pPr lvl="1" algn="l" eaLnBrk="1" hangingPunct="1">
              <a:spcBef>
                <a:spcPct val="20000"/>
              </a:spcBef>
              <a:buSzPct val="60000"/>
              <a:buFont typeface="Wingdings" pitchFamily="2" charset="2"/>
              <a:buChar char="n"/>
            </a:pPr>
            <a:r>
              <a:rPr lang="en-US" altLang="en-US" sz="2400" b="1">
                <a:solidFill>
                  <a:srgbClr val="0F116A"/>
                </a:solidFill>
                <a:sym typeface="Symbol" pitchFamily="2" charset="2"/>
              </a:rPr>
              <a:t>make many mRNAs</a:t>
            </a:r>
          </a:p>
          <a:p>
            <a:pPr lvl="1" algn="l" eaLnBrk="1" hangingPunct="1">
              <a:spcBef>
                <a:spcPct val="20000"/>
              </a:spcBef>
              <a:buSzPct val="60000"/>
              <a:buFont typeface="Wingdings" pitchFamily="2" charset="2"/>
              <a:buChar char="n"/>
            </a:pPr>
            <a:r>
              <a:rPr lang="en-US" altLang="en-US" sz="2400" b="1">
                <a:solidFill>
                  <a:srgbClr val="0F116A"/>
                </a:solidFill>
                <a:sym typeface="Symbol" pitchFamily="2" charset="2"/>
              </a:rPr>
              <a:t>mRNA has short life</a:t>
            </a:r>
          </a:p>
          <a:p>
            <a:pPr lvl="1" algn="l" eaLnBrk="1" hangingPunct="1">
              <a:spcBef>
                <a:spcPct val="20000"/>
              </a:spcBef>
              <a:buSzPct val="60000"/>
              <a:buFont typeface="Wingdings" pitchFamily="2" charset="2"/>
              <a:buChar char="n"/>
            </a:pPr>
            <a:r>
              <a:rPr lang="en-US" altLang="en-US" sz="2400" b="1">
                <a:solidFill>
                  <a:srgbClr val="0F116A"/>
                </a:solidFill>
                <a:sym typeface="Symbol" pitchFamily="2" charset="2"/>
              </a:rPr>
              <a:t>not worth editing</a:t>
            </a:r>
            <a:r>
              <a:rPr lang="en-US" altLang="en-US" sz="2400" b="1" i="1">
                <a:solidFill>
                  <a:srgbClr val="0F116A"/>
                </a:solidFill>
                <a:sym typeface="Symbol" pitchFamily="2" charset="2"/>
              </a:rPr>
              <a:t>!</a:t>
            </a:r>
            <a:endParaRPr lang="en-US" altLang="en-US" sz="2400" b="1">
              <a:solidFill>
                <a:srgbClr val="0F116A"/>
              </a:solidFill>
              <a:sym typeface="Symbol" pitchFamily="2" charset="2"/>
            </a:endParaRPr>
          </a:p>
        </p:txBody>
      </p:sp>
      <p:pic>
        <p:nvPicPr>
          <p:cNvPr id="54276" name="Picture 9">
            <a:extLst>
              <a:ext uri="{FF2B5EF4-FFF2-40B4-BE49-F238E27FC236}">
                <a16:creationId xmlns:a16="http://schemas.microsoft.com/office/drawing/2014/main" id="{8C1D2058-A6C4-2546-BDC8-3394A75F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4219575" y="1335088"/>
            <a:ext cx="49244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2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2D78394A-E447-3840-9C86-D8CE99336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750" y="1371600"/>
            <a:ext cx="4233863" cy="2901950"/>
          </a:xfrm>
          <a:solidFill>
            <a:schemeClr val="bg1"/>
          </a:solidFill>
        </p:spPr>
        <p:txBody>
          <a:bodyPr rIns="0"/>
          <a:lstStyle/>
          <a:p>
            <a:pPr eaLnBrk="1" hangingPunct="1">
              <a:buClr>
                <a:srgbClr val="00006A"/>
              </a:buClr>
            </a:pPr>
            <a:r>
              <a:rPr lang="en-US" altLang="en-US" sz="2600" u="sng" dirty="0">
                <a:solidFill>
                  <a:schemeClr val="tx1"/>
                </a:solidFill>
              </a:rPr>
              <a:t>Elongation</a:t>
            </a:r>
            <a:endParaRPr lang="en-US" altLang="en-US" sz="2600" dirty="0">
              <a:solidFill>
                <a:schemeClr val="tx1"/>
              </a:solidFill>
            </a:endParaRPr>
          </a:p>
          <a:p>
            <a:pPr lvl="1" eaLnBrk="1" hangingPunct="1">
              <a:buClrTx/>
            </a:pPr>
            <a:r>
              <a:rPr lang="en-US" altLang="en-US" sz="2400" dirty="0">
                <a:ea typeface="ＭＳ Ｐゴシック" panose="020B0600070205080204" pitchFamily="34" charset="-128"/>
              </a:rPr>
              <a:t>RNA polymerase copies DNA as it unwinds</a:t>
            </a:r>
          </a:p>
          <a:p>
            <a:pPr marL="1085850"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~20 base pairs at a time</a:t>
            </a:r>
          </a:p>
          <a:p>
            <a:pPr lvl="3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300-500 bases in gene</a:t>
            </a:r>
          </a:p>
          <a:p>
            <a:pPr marL="1085850"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builds RNA 5</a:t>
            </a:r>
            <a:r>
              <a:rPr lang="en-US" altLang="en-US" sz="2000" dirty="0">
                <a:latin typeface="MathematicalPi 1" charset="0"/>
                <a:ea typeface="ＭＳ Ｐゴシック" panose="020B0600070205080204" pitchFamily="34" charset="-128"/>
                <a:sym typeface="Symbol" pitchFamily="2" charset="2"/>
              </a:rPr>
              <a:t>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3</a:t>
            </a:r>
            <a:r>
              <a:rPr lang="en-US" altLang="en-US" sz="2000" dirty="0">
                <a:latin typeface="MathematicalPi 1" charset="0"/>
                <a:ea typeface="ＭＳ Ｐゴシック" panose="020B0600070205080204" pitchFamily="34" charset="-128"/>
                <a:sym typeface="Symbol" pitchFamily="2" charset="2"/>
              </a:rPr>
              <a:t></a:t>
            </a:r>
            <a:endParaRPr lang="en-US" altLang="en-US" sz="2000" dirty="0">
              <a:solidFill>
                <a:schemeClr val="tx1"/>
              </a:solidFill>
              <a:latin typeface="MathematicalPi 1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54278" name="AutoShape 10">
            <a:extLst>
              <a:ext uri="{FF2B5EF4-FFF2-40B4-BE49-F238E27FC236}">
                <a16:creationId xmlns:a16="http://schemas.microsoft.com/office/drawing/2014/main" id="{B3927629-AC46-F747-838A-E2BEE1539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5418138"/>
            <a:ext cx="1416050" cy="18415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reads DNA 3</a:t>
            </a:r>
            <a:r>
              <a:rPr lang="en-US" altLang="en-US" sz="1200" b="1">
                <a:solidFill>
                  <a:srgbClr val="000000"/>
                </a:solidFill>
                <a:latin typeface="MathematicalPi 1" charset="0"/>
                <a:sym typeface="Symbol" pitchFamily="2" charset="2"/>
              </a:rPr>
              <a:t></a:t>
            </a:r>
            <a:r>
              <a:rPr lang="en-US" altLang="en-US" sz="1200" b="1">
                <a:solidFill>
                  <a:srgbClr val="000000"/>
                </a:solidFill>
                <a:sym typeface="Symbol" pitchFamily="2" charset="2"/>
              </a:rPr>
              <a:t></a:t>
            </a:r>
            <a:r>
              <a:rPr lang="en-US" altLang="en-US" sz="1200" b="1">
                <a:solidFill>
                  <a:srgbClr val="000000"/>
                </a:solidFill>
              </a:rPr>
              <a:t>5</a:t>
            </a:r>
            <a:r>
              <a:rPr lang="en-US" altLang="en-US" sz="1200" b="1">
                <a:solidFill>
                  <a:srgbClr val="000000"/>
                </a:solidFill>
                <a:latin typeface="MathematicalPi 1" charset="0"/>
                <a:sym typeface="Symbol" pitchFamily="2" charset="2"/>
              </a:rPr>
              <a:t></a:t>
            </a:r>
            <a:endParaRPr lang="en-US" altLang="en-US" sz="900" b="1">
              <a:solidFill>
                <a:srgbClr val="000000"/>
              </a:solidFill>
              <a:sym typeface="Symbol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62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62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6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6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6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6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build="p" animBg="1" autoUpdateAnimBg="0"/>
      <p:bldP spid="39629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B809B83-525F-CC49-81E5-7B3EF1A16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 in Prokaryotes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58C34BFC-A8E3-C644-8F84-48724348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0" b="3000"/>
          <a:stretch>
            <a:fillRect/>
          </a:stretch>
        </p:blipFill>
        <p:spPr bwMode="auto">
          <a:xfrm>
            <a:off x="76200" y="3316288"/>
            <a:ext cx="5922963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D08BD5C1-18D1-2A4B-A16A-195353DDD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18335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6A"/>
              </a:buClr>
            </a:pPr>
            <a:r>
              <a:rPr lang="en-US" altLang="en-US" u="sng" dirty="0">
                <a:solidFill>
                  <a:schemeClr val="tx1"/>
                </a:solidFill>
              </a:rPr>
              <a:t>Termination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dirty="0">
                <a:ea typeface="ＭＳ Ｐゴシック" panose="020B0600070205080204" pitchFamily="34" charset="-128"/>
              </a:rPr>
              <a:t>RNA polymerase stops at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termination sequence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61038B3C-009F-694A-8021-7CF8BACF2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316288"/>
            <a:ext cx="609600" cy="338137"/>
          </a:xfrm>
          <a:prstGeom prst="rect">
            <a:avLst/>
          </a:prstGeom>
          <a:solidFill>
            <a:srgbClr val="E2D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6326" name="Picture 6" descr="f15-10_a_gc_hairpin_c">
            <a:extLst>
              <a:ext uri="{FF2B5EF4-FFF2-40B4-BE49-F238E27FC236}">
                <a16:creationId xmlns:a16="http://schemas.microsoft.com/office/drawing/2014/main" id="{5EEF61B0-F028-B541-9972-3A4F6568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2251" r="20250"/>
          <a:stretch>
            <a:fillRect/>
          </a:stretch>
        </p:blipFill>
        <p:spPr bwMode="auto">
          <a:xfrm>
            <a:off x="6019800" y="3124200"/>
            <a:ext cx="29686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Rectangle 7">
            <a:extLst>
              <a:ext uri="{FF2B5EF4-FFF2-40B4-BE49-F238E27FC236}">
                <a16:creationId xmlns:a16="http://schemas.microsoft.com/office/drawing/2014/main" id="{2619873F-B2EC-AF45-85AF-D702F8D17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4419600"/>
            <a:ext cx="173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>
                <a:solidFill>
                  <a:srgbClr val="0F116A"/>
                </a:solidFill>
              </a:rPr>
              <a:t>RNA GC </a:t>
            </a:r>
            <a:br>
              <a:rPr lang="en-US" altLang="en-US" sz="2200" b="1" dirty="0">
                <a:solidFill>
                  <a:srgbClr val="0F116A"/>
                </a:solidFill>
              </a:rPr>
            </a:br>
            <a:r>
              <a:rPr lang="en-US" altLang="en-US" sz="2200" b="1" dirty="0">
                <a:solidFill>
                  <a:srgbClr val="0F116A"/>
                </a:solidFill>
              </a:rPr>
              <a:t>hairpin turn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E9E2BF2-9027-D548-88ED-0133B1693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Prokaryote vs. Eukaryote genes</a:t>
            </a:r>
          </a:p>
        </p:txBody>
      </p:sp>
      <p:sp>
        <p:nvSpPr>
          <p:cNvPr id="48025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FA1B8E34-CFCA-B74E-918D-5607AB3409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3810000" cy="32004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Prokaryotes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DNA in cytoplasm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circular chromosome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naked DNA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no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introns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80260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3BBEB566-38B3-174B-87A2-52FF067FC9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371600"/>
            <a:ext cx="3810000" cy="31242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Eukaryotes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DNA in nucleus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linear chromosomes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DNA wound on histone proteins</a:t>
            </a:r>
          </a:p>
          <a:p>
            <a:pPr lvl="1" eaLnBrk="1" hangingPunct="1"/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introns</a:t>
            </a:r>
            <a:r>
              <a:rPr lang="en-US" altLang="en-US" dirty="0">
                <a:ea typeface="ＭＳ Ｐゴシック" panose="020B0600070205080204" pitchFamily="34" charset="-128"/>
              </a:rPr>
              <a:t> vs.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exons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0421" name="Picture 6" descr="f15-18a_the_eukaryotic__cb">
            <a:extLst>
              <a:ext uri="{FF2B5EF4-FFF2-40B4-BE49-F238E27FC236}">
                <a16:creationId xmlns:a16="http://schemas.microsoft.com/office/drawing/2014/main" id="{7C9E4656-F8D5-1F42-89FD-4214D349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4500" b="56700"/>
          <a:stretch>
            <a:fillRect/>
          </a:stretch>
        </p:blipFill>
        <p:spPr bwMode="auto">
          <a:xfrm>
            <a:off x="1327150" y="5435600"/>
            <a:ext cx="6248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7">
            <a:extLst>
              <a:ext uri="{FF2B5EF4-FFF2-40B4-BE49-F238E27FC236}">
                <a16:creationId xmlns:a16="http://schemas.microsoft.com/office/drawing/2014/main" id="{B6386FF3-DE23-1340-8E0F-3FBACB8FF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5364163"/>
            <a:ext cx="1328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eukaryotic</a:t>
            </a:r>
          </a:p>
          <a:p>
            <a:pPr algn="r"/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DNA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F8EF963D-DF01-CB45-B29B-5DB3CEC9EBF0}"/>
              </a:ext>
            </a:extLst>
          </p:cNvPr>
          <p:cNvGrpSpPr>
            <a:grpSpLocks/>
          </p:cNvGrpSpPr>
          <p:nvPr/>
        </p:nvGrpSpPr>
        <p:grpSpPr bwMode="auto">
          <a:xfrm>
            <a:off x="1739900" y="5805488"/>
            <a:ext cx="4192588" cy="519112"/>
            <a:chOff x="1076" y="3657"/>
            <a:chExt cx="2641" cy="327"/>
          </a:xfrm>
        </p:grpSpPr>
        <p:sp>
          <p:nvSpPr>
            <p:cNvPr id="60431" name="Rectangle 8">
              <a:extLst>
                <a:ext uri="{FF2B5EF4-FFF2-40B4-BE49-F238E27FC236}">
                  <a16:creationId xmlns:a16="http://schemas.microsoft.com/office/drawing/2014/main" id="{42166C78-073C-274C-A6DC-39F659B13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3753"/>
              <a:ext cx="26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  <a:sym typeface="Symbol" pitchFamily="2" charset="2"/>
                </a:rPr>
                <a:t>exon = coding </a:t>
              </a:r>
              <a:r>
                <a:rPr lang="en-US" altLang="en-US" sz="1800" b="1">
                  <a:solidFill>
                    <a:srgbClr val="CC0000"/>
                  </a:solidFill>
                  <a:sym typeface="Symbol" pitchFamily="2" charset="2"/>
                </a:rPr>
                <a:t>(expressed)</a:t>
              </a:r>
              <a:r>
                <a:rPr lang="en-US" altLang="en-US" sz="1800" b="1">
                  <a:solidFill>
                    <a:srgbClr val="000000"/>
                  </a:solidFill>
                  <a:sym typeface="Symbol" pitchFamily="2" charset="2"/>
                </a:rPr>
                <a:t> sequence</a:t>
              </a:r>
            </a:p>
          </p:txBody>
        </p:sp>
        <p:sp>
          <p:nvSpPr>
            <p:cNvPr id="60432" name="Line 10">
              <a:extLst>
                <a:ext uri="{FF2B5EF4-FFF2-40B4-BE49-F238E27FC236}">
                  <a16:creationId xmlns:a16="http://schemas.microsoft.com/office/drawing/2014/main" id="{3FC209D5-C65A-9442-8ECA-B452791B93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3657"/>
              <a:ext cx="192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3" name="Line 11">
              <a:extLst>
                <a:ext uri="{FF2B5EF4-FFF2-40B4-BE49-F238E27FC236}">
                  <a16:creationId xmlns:a16="http://schemas.microsoft.com/office/drawing/2014/main" id="{15508FAD-A9CE-8341-8697-83CD240A3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6" y="3657"/>
              <a:ext cx="144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8E64A9EA-1703-4744-B60E-E19D0A749C49}"/>
              </a:ext>
            </a:extLst>
          </p:cNvPr>
          <p:cNvGrpSpPr>
            <a:grpSpLocks/>
          </p:cNvGrpSpPr>
          <p:nvPr/>
        </p:nvGrpSpPr>
        <p:grpSpPr bwMode="auto">
          <a:xfrm>
            <a:off x="2386013" y="5043488"/>
            <a:ext cx="4787900" cy="533400"/>
            <a:chOff x="1508" y="3177"/>
            <a:chExt cx="3016" cy="336"/>
          </a:xfrm>
        </p:grpSpPr>
        <p:grpSp>
          <p:nvGrpSpPr>
            <p:cNvPr id="60427" name="Group 17">
              <a:extLst>
                <a:ext uri="{FF2B5EF4-FFF2-40B4-BE49-F238E27FC236}">
                  <a16:creationId xmlns:a16="http://schemas.microsoft.com/office/drawing/2014/main" id="{AD83E8F9-9256-7548-ADBA-9FE671C1A6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6" y="3177"/>
              <a:ext cx="2968" cy="336"/>
              <a:chOff x="1556" y="3177"/>
              <a:chExt cx="2968" cy="336"/>
            </a:xfrm>
          </p:grpSpPr>
          <p:sp>
            <p:nvSpPr>
              <p:cNvPr id="60429" name="Rectangle 9">
                <a:extLst>
                  <a:ext uri="{FF2B5EF4-FFF2-40B4-BE49-F238E27FC236}">
                    <a16:creationId xmlns:a16="http://schemas.microsoft.com/office/drawing/2014/main" id="{86CE25FC-C729-A645-8B11-5E1139F68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6" y="3177"/>
                <a:ext cx="29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1800" b="1">
                    <a:solidFill>
                      <a:srgbClr val="000000"/>
                    </a:solidFill>
                    <a:sym typeface="Symbol" pitchFamily="2" charset="2"/>
                  </a:rPr>
                  <a:t>intron = noncoding </a:t>
                </a:r>
                <a:r>
                  <a:rPr lang="en-US" altLang="en-US" sz="1800" b="1">
                    <a:solidFill>
                      <a:srgbClr val="CC0000"/>
                    </a:solidFill>
                    <a:sym typeface="Symbol" pitchFamily="2" charset="2"/>
                  </a:rPr>
                  <a:t>(inbetween)</a:t>
                </a:r>
                <a:r>
                  <a:rPr lang="en-US" altLang="en-US" sz="1800" b="1">
                    <a:solidFill>
                      <a:srgbClr val="000000"/>
                    </a:solidFill>
                    <a:sym typeface="Symbol" pitchFamily="2" charset="2"/>
                  </a:rPr>
                  <a:t> sequence</a:t>
                </a:r>
              </a:p>
            </p:txBody>
          </p:sp>
          <p:sp>
            <p:nvSpPr>
              <p:cNvPr id="60430" name="Line 12">
                <a:extLst>
                  <a:ext uri="{FF2B5EF4-FFF2-40B4-BE49-F238E27FC236}">
                    <a16:creationId xmlns:a16="http://schemas.microsoft.com/office/drawing/2014/main" id="{9FC1AC70-75A3-674E-B9FB-1FCF4D4BF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0" y="3369"/>
                <a:ext cx="192" cy="1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28" name="Line 13">
              <a:extLst>
                <a:ext uri="{FF2B5EF4-FFF2-40B4-BE49-F238E27FC236}">
                  <a16:creationId xmlns:a16="http://schemas.microsoft.com/office/drawing/2014/main" id="{CD3D2918-DE43-FA4B-85A2-9A71A46699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8" y="3369"/>
              <a:ext cx="192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0271" name="Picture 15" descr="penguinL">
            <a:extLst>
              <a:ext uri="{FF2B5EF4-FFF2-40B4-BE49-F238E27FC236}">
                <a16:creationId xmlns:a16="http://schemas.microsoft.com/office/drawing/2014/main" id="{2B64434C-E3B4-0848-9A99-921B0FE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9575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72" name="AutoShape 16">
            <a:extLst>
              <a:ext uri="{FF2B5EF4-FFF2-40B4-BE49-F238E27FC236}">
                <a16:creationId xmlns:a16="http://schemas.microsoft.com/office/drawing/2014/main" id="{0A22E0B4-2C38-3E4A-948E-22AE9BC32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3" y="4397375"/>
            <a:ext cx="1657350" cy="846138"/>
          </a:xfrm>
          <a:prstGeom prst="wedgeEllipseCallout">
            <a:avLst>
              <a:gd name="adj1" fmla="val 12833"/>
              <a:gd name="adj2" fmla="val 10103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introns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come </a:t>
            </a:r>
            <a:r>
              <a:rPr lang="en-US" altLang="en-US" sz="1800" b="1" u="sng">
                <a:solidFill>
                  <a:srgbClr val="CC0000"/>
                </a:solidFill>
                <a:latin typeface="Comic Sans MS" panose="030F0902030302020204" pitchFamily="66" charset="0"/>
              </a:rPr>
              <a:t>out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0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0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build="p" autoUpdateAnimBg="0"/>
      <p:bldP spid="480260" grpId="0" build="p" autoUpdateAnimBg="0"/>
      <p:bldP spid="48027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9">
            <a:extLst>
              <a:ext uri="{FF2B5EF4-FFF2-40B4-BE49-F238E27FC236}">
                <a16:creationId xmlns:a16="http://schemas.microsoft.com/office/drawing/2014/main" id="{4DFF800F-5DA0-0F43-9AD5-AFA2B701A8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2007-2008</a:t>
            </a:r>
            <a:endParaRPr lang="en-US" altLang="en-US" sz="1400" b="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14248A6-B436-7948-A207-E443198DCD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001000" cy="914400"/>
          </a:xfrm>
        </p:spPr>
        <p:txBody>
          <a:bodyPr/>
          <a:lstStyle/>
          <a:p>
            <a:pPr algn="ctr" eaLnBrk="1" hangingPunct="1"/>
            <a:r>
              <a:rPr lang="en-US" altLang="en-US"/>
              <a:t>Transcription in Eukaryotes</a:t>
            </a:r>
          </a:p>
        </p:txBody>
      </p:sp>
      <p:pic>
        <p:nvPicPr>
          <p:cNvPr id="58372" name="Picture 4" descr="15_21b">
            <a:extLst>
              <a:ext uri="{FF2B5EF4-FFF2-40B4-BE49-F238E27FC236}">
                <a16:creationId xmlns:a16="http://schemas.microsoft.com/office/drawing/2014/main" id="{BB24A15E-FA31-3B4D-A8BB-DDD4B896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3000" r="11250" b="6450"/>
          <a:stretch>
            <a:fillRect/>
          </a:stretch>
        </p:blipFill>
        <p:spPr bwMode="auto">
          <a:xfrm>
            <a:off x="2698750" y="1881188"/>
            <a:ext cx="3662363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12">
            <a:extLst>
              <a:ext uri="{FF2B5EF4-FFF2-40B4-BE49-F238E27FC236}">
                <a16:creationId xmlns:a16="http://schemas.microsoft.com/office/drawing/2014/main" id="{112277BA-66E8-D148-AF43-6AFB3EFDE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5553075"/>
            <a:ext cx="787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Protein</a:t>
            </a:r>
            <a:endParaRPr lang="en-US" altLang="en-US" sz="1800" b="1"/>
          </a:p>
        </p:txBody>
      </p:sp>
      <p:sp>
        <p:nvSpPr>
          <p:cNvPr id="58374" name="Rectangle 19">
            <a:extLst>
              <a:ext uri="{FF2B5EF4-FFF2-40B4-BE49-F238E27FC236}">
                <a16:creationId xmlns:a16="http://schemas.microsoft.com/office/drawing/2014/main" id="{6930EF04-9BD5-C043-AF5A-5C089E7F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3833813"/>
            <a:ext cx="17907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RNA Processing</a:t>
            </a:r>
            <a:endParaRPr lang="en-US" altLang="en-US" sz="1800" b="1"/>
          </a:p>
        </p:txBody>
      </p:sp>
      <p:sp>
        <p:nvSpPr>
          <p:cNvPr id="58375" name="Rectangle 26">
            <a:extLst>
              <a:ext uri="{FF2B5EF4-FFF2-40B4-BE49-F238E27FC236}">
                <a16:creationId xmlns:a16="http://schemas.microsoft.com/office/drawing/2014/main" id="{EC9719CC-DB0E-4743-B562-0EE0FFC1F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4965700"/>
            <a:ext cx="12319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Translation</a:t>
            </a:r>
            <a:endParaRPr lang="en-US" altLang="en-US" sz="1800" b="1"/>
          </a:p>
        </p:txBody>
      </p:sp>
      <p:sp>
        <p:nvSpPr>
          <p:cNvPr id="58376" name="Rectangle 27">
            <a:extLst>
              <a:ext uri="{FF2B5EF4-FFF2-40B4-BE49-F238E27FC236}">
                <a16:creationId xmlns:a16="http://schemas.microsoft.com/office/drawing/2014/main" id="{A84AAA94-D432-9348-9EBE-8A8647256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3332163"/>
            <a:ext cx="14605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Transcription</a:t>
            </a:r>
            <a:endParaRPr lang="en-US" altLang="en-US" sz="1800" b="1"/>
          </a:p>
        </p:txBody>
      </p:sp>
      <p:pic>
        <p:nvPicPr>
          <p:cNvPr id="543773" name="Picture 29" descr="penguinL">
            <a:extLst>
              <a:ext uri="{FF2B5EF4-FFF2-40B4-BE49-F238E27FC236}">
                <a16:creationId xmlns:a16="http://schemas.microsoft.com/office/drawing/2014/main" id="{3C27974E-2A39-3D43-8B36-D54B5FE7B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57838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774" name="AutoShape 30">
            <a:extLst>
              <a:ext uri="{FF2B5EF4-FFF2-40B4-BE49-F238E27FC236}">
                <a16:creationId xmlns:a16="http://schemas.microsoft.com/office/drawing/2014/main" id="{06788277-748A-2744-845A-B3F70FFEF6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2725" y="3933825"/>
            <a:ext cx="2582863" cy="1022350"/>
          </a:xfrm>
          <a:prstGeom prst="wedgeEllipseCallout">
            <a:avLst>
              <a:gd name="adj1" fmla="val 17486"/>
              <a:gd name="adj2" fmla="val 12701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Psssst…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DNA </a:t>
            </a:r>
            <a:r>
              <a:rPr lang="en-US" altLang="en-US" sz="1800" b="1" u="sng">
                <a:solidFill>
                  <a:srgbClr val="CC0000"/>
                </a:solidFill>
                <a:latin typeface="Comic Sans MS" panose="030F0902030302020204" pitchFamily="66" charset="0"/>
              </a:rPr>
              <a:t>can’t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leave nucleus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3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7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>
            <a:extLst>
              <a:ext uri="{FF2B5EF4-FFF2-40B4-BE49-F238E27FC236}">
                <a16:creationId xmlns:a16="http://schemas.microsoft.com/office/drawing/2014/main" id="{F18DF5D6-A68F-EE40-9062-0A0882350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5"/>
          <a:stretch>
            <a:fillRect/>
          </a:stretch>
        </p:blipFill>
        <p:spPr bwMode="auto">
          <a:xfrm>
            <a:off x="6434138" y="860425"/>
            <a:ext cx="238125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>
            <a:extLst>
              <a:ext uri="{FF2B5EF4-FFF2-40B4-BE49-F238E27FC236}">
                <a16:creationId xmlns:a16="http://schemas.microsoft.com/office/drawing/2014/main" id="{7BDDBBB2-097F-D24A-93A0-8FE835AE8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 in Eukaryotes</a:t>
            </a:r>
          </a:p>
        </p:txBody>
      </p:sp>
      <p:sp>
        <p:nvSpPr>
          <p:cNvPr id="47411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75B2B29-08C9-6943-AE23-2C495E4D5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dirty="0"/>
              <a:t>3 RNA polymerase enzymes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RNA polymerase 1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only transcribes rRNA genes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makes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ribosomes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u="sng" dirty="0">
                <a:ea typeface="ＭＳ Ｐゴシック" panose="020B0600070205080204" pitchFamily="34" charset="-128"/>
              </a:rPr>
              <a:t>RNA polymerase 2</a:t>
            </a:r>
            <a:endParaRPr lang="en-US" altLang="en-US" dirty="0">
              <a:latin typeface="New York" pitchFamily="84" charset="0"/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transcribes genes into mRNA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RNA polymerase 3</a:t>
            </a:r>
            <a:endParaRPr lang="en-US" altLang="en-US" dirty="0">
              <a:latin typeface="New York" pitchFamily="84" charset="0"/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only transcribes </a:t>
            </a:r>
            <a:r>
              <a:rPr lang="en-US" altLang="en-US" dirty="0" err="1"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ea typeface="ＭＳ Ｐゴシック" panose="020B0600070205080204" pitchFamily="34" charset="-128"/>
              </a:rPr>
              <a:t> genes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each has a specific promoter sequence it recognizes</a:t>
            </a:r>
            <a:endParaRPr lang="en-US" altLang="en-US" dirty="0">
              <a:latin typeface="New York" pitchFamily="8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9E8FA71-F22C-5E44-B0DB-77764F66A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 in Eukaryotes</a:t>
            </a:r>
          </a:p>
        </p:txBody>
      </p:sp>
      <p:sp>
        <p:nvSpPr>
          <p:cNvPr id="477187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C1EABB03-507A-A347-B475-D94E48FC5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1371600"/>
            <a:ext cx="4746625" cy="5105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/>
              <a:t>Initiation complex</a:t>
            </a:r>
            <a:endParaRPr lang="en-US" altLang="en-US" sz="2600" dirty="0"/>
          </a:p>
          <a:p>
            <a:pPr lvl="1" eaLnBrk="1" hangingPunct="1"/>
            <a:r>
              <a:rPr lang="en-US" alt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transcription factors</a:t>
            </a:r>
            <a:r>
              <a:rPr lang="en-US" altLang="en-US" sz="2400" dirty="0">
                <a:ea typeface="ＭＳ Ｐゴシック" panose="020B0600070205080204" pitchFamily="34" charset="-128"/>
              </a:rPr>
              <a:t> bind to </a:t>
            </a:r>
            <a:r>
              <a:rPr lang="en-US" alt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promoter region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 upstream of gene</a:t>
            </a:r>
          </a:p>
          <a:p>
            <a:pPr marL="1085850"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suite of proteins which bind to DNA</a:t>
            </a:r>
          </a:p>
          <a:p>
            <a:pPr marL="1427163" lvl="3" indent="-223838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turn on or off transcription</a:t>
            </a:r>
          </a:p>
          <a:p>
            <a:pPr marL="1085850" lvl="2" eaLnBrk="1" hangingPunct="1"/>
            <a:r>
              <a:rPr lang="en-US" altLang="en-US" sz="2000" u="sng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TATA</a:t>
            </a:r>
            <a:r>
              <a:rPr lang="en-US" altLang="en-US" sz="2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box binding site</a:t>
            </a:r>
          </a:p>
          <a:p>
            <a:pPr marL="1427163" lvl="3" indent="-223838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recognition site for transcription factors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transcription factors trigger the binding of RNA polymerase to DNA</a:t>
            </a:r>
          </a:p>
        </p:txBody>
      </p:sp>
      <p:pic>
        <p:nvPicPr>
          <p:cNvPr id="64516" name="Picture 14">
            <a:extLst>
              <a:ext uri="{FF2B5EF4-FFF2-40B4-BE49-F238E27FC236}">
                <a16:creationId xmlns:a16="http://schemas.microsoft.com/office/drawing/2014/main" id="{F3289D9F-88FD-374C-9117-10293C70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693" r="5540"/>
          <a:stretch>
            <a:fillRect/>
          </a:stretch>
        </p:blipFill>
        <p:spPr bwMode="auto">
          <a:xfrm>
            <a:off x="4929188" y="1257300"/>
            <a:ext cx="4138612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6" descr="15_12">
            <a:extLst>
              <a:ext uri="{FF2B5EF4-FFF2-40B4-BE49-F238E27FC236}">
                <a16:creationId xmlns:a16="http://schemas.microsoft.com/office/drawing/2014/main" id="{4310C00C-5C1B-4A4B-943C-45C7E62C3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48000" r="1688" b="22501"/>
          <a:stretch>
            <a:fillRect/>
          </a:stretch>
        </p:blipFill>
        <p:spPr bwMode="auto">
          <a:xfrm>
            <a:off x="4246563" y="3298825"/>
            <a:ext cx="45815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7">
            <a:extLst>
              <a:ext uri="{FF2B5EF4-FFF2-40B4-BE49-F238E27FC236}">
                <a16:creationId xmlns:a16="http://schemas.microsoft.com/office/drawing/2014/main" id="{6D50BD19-DFDE-5041-9807-A5DB2154D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3298825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64" name="Rectangle 28">
            <a:extLst>
              <a:ext uri="{FF2B5EF4-FFF2-40B4-BE49-F238E27FC236}">
                <a16:creationId xmlns:a16="http://schemas.microsoft.com/office/drawing/2014/main" id="{92C1CC4F-4306-8749-A928-7EA9D8062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4060825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65" name="Rectangle 29">
            <a:extLst>
              <a:ext uri="{FF2B5EF4-FFF2-40B4-BE49-F238E27FC236}">
                <a16:creationId xmlns:a16="http://schemas.microsoft.com/office/drawing/2014/main" id="{F595B1F6-BEDA-0844-9921-F31C260BB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3679825"/>
            <a:ext cx="1095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A</a:t>
            </a:r>
            <a:endParaRPr lang="en-US" altLang="en-US" sz="1200" b="1"/>
          </a:p>
        </p:txBody>
      </p:sp>
      <p:sp>
        <p:nvSpPr>
          <p:cNvPr id="66566" name="Rectangle 30">
            <a:extLst>
              <a:ext uri="{FF2B5EF4-FFF2-40B4-BE49-F238E27FC236}">
                <a16:creationId xmlns:a16="http://schemas.microsoft.com/office/drawing/2014/main" id="{7D23C412-8185-1A4E-BE93-6D2F6361EA72}"/>
              </a:ext>
            </a:extLst>
          </p:cNvPr>
          <p:cNvSpPr>
            <a:spLocks noChangeArrowheads="1"/>
          </p:cNvSpPr>
          <p:nvPr/>
        </p:nvSpPr>
        <p:spPr bwMode="auto">
          <a:xfrm rot="-794184">
            <a:off x="8215313" y="3649663"/>
            <a:ext cx="1095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A</a:t>
            </a:r>
            <a:endParaRPr lang="en-US" altLang="en-US" sz="1200" b="1"/>
          </a:p>
        </p:txBody>
      </p:sp>
      <p:sp>
        <p:nvSpPr>
          <p:cNvPr id="66567" name="Rectangle 31">
            <a:extLst>
              <a:ext uri="{FF2B5EF4-FFF2-40B4-BE49-F238E27FC236}">
                <a16:creationId xmlns:a16="http://schemas.microsoft.com/office/drawing/2014/main" id="{72053EE0-67DF-FD42-8847-7FC327C53397}"/>
              </a:ext>
            </a:extLst>
          </p:cNvPr>
          <p:cNvSpPr>
            <a:spLocks noChangeArrowheads="1"/>
          </p:cNvSpPr>
          <p:nvPr/>
        </p:nvSpPr>
        <p:spPr bwMode="auto">
          <a:xfrm rot="-1344314">
            <a:off x="8367713" y="3603625"/>
            <a:ext cx="1095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A</a:t>
            </a:r>
            <a:endParaRPr lang="en-US" altLang="en-US" sz="1200" b="1"/>
          </a:p>
        </p:txBody>
      </p:sp>
      <p:sp>
        <p:nvSpPr>
          <p:cNvPr id="66568" name="Rectangle 32">
            <a:extLst>
              <a:ext uri="{FF2B5EF4-FFF2-40B4-BE49-F238E27FC236}">
                <a16:creationId xmlns:a16="http://schemas.microsoft.com/office/drawing/2014/main" id="{D3CCD7C5-7F32-1241-82CA-1895B6A5C15A}"/>
              </a:ext>
            </a:extLst>
          </p:cNvPr>
          <p:cNvSpPr>
            <a:spLocks noChangeArrowheads="1"/>
          </p:cNvSpPr>
          <p:nvPr/>
        </p:nvSpPr>
        <p:spPr bwMode="auto">
          <a:xfrm rot="-1344314">
            <a:off x="8520113" y="3527425"/>
            <a:ext cx="1095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A</a:t>
            </a:r>
            <a:endParaRPr lang="en-US" altLang="en-US" sz="1200" b="1"/>
          </a:p>
        </p:txBody>
      </p:sp>
      <p:sp>
        <p:nvSpPr>
          <p:cNvPr id="66569" name="Rectangle 33">
            <a:extLst>
              <a:ext uri="{FF2B5EF4-FFF2-40B4-BE49-F238E27FC236}">
                <a16:creationId xmlns:a16="http://schemas.microsoft.com/office/drawing/2014/main" id="{4F7A39BE-01A4-084B-A74C-D8883BF98877}"/>
              </a:ext>
            </a:extLst>
          </p:cNvPr>
          <p:cNvSpPr>
            <a:spLocks noChangeArrowheads="1"/>
          </p:cNvSpPr>
          <p:nvPr/>
        </p:nvSpPr>
        <p:spPr bwMode="auto">
          <a:xfrm rot="-1344314">
            <a:off x="8672513" y="3451225"/>
            <a:ext cx="1095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A</a:t>
            </a:r>
            <a:endParaRPr lang="en-US" altLang="en-US" sz="1200" b="1"/>
          </a:p>
        </p:txBody>
      </p:sp>
      <p:sp>
        <p:nvSpPr>
          <p:cNvPr id="66570" name="Rectangle 34">
            <a:extLst>
              <a:ext uri="{FF2B5EF4-FFF2-40B4-BE49-F238E27FC236}">
                <a16:creationId xmlns:a16="http://schemas.microsoft.com/office/drawing/2014/main" id="{130D0503-6872-AF42-9BD2-C0E8BA81511C}"/>
              </a:ext>
            </a:extLst>
          </p:cNvPr>
          <p:cNvSpPr>
            <a:spLocks noChangeArrowheads="1"/>
          </p:cNvSpPr>
          <p:nvPr/>
        </p:nvSpPr>
        <p:spPr bwMode="auto">
          <a:xfrm rot="-1283065">
            <a:off x="7661275" y="3251200"/>
            <a:ext cx="1200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000000"/>
                </a:solidFill>
              </a:rPr>
              <a:t>3' poly-A tail</a:t>
            </a:r>
          </a:p>
        </p:txBody>
      </p:sp>
      <p:pic>
        <p:nvPicPr>
          <p:cNvPr id="66571" name="Picture 35">
            <a:extLst>
              <a:ext uri="{FF2B5EF4-FFF2-40B4-BE49-F238E27FC236}">
                <a16:creationId xmlns:a16="http://schemas.microsoft.com/office/drawing/2014/main" id="{5321E207-205B-0647-803C-A558EF4CE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3362325"/>
            <a:ext cx="8318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Rectangle 37">
            <a:extLst>
              <a:ext uri="{FF2B5EF4-FFF2-40B4-BE49-F238E27FC236}">
                <a16:creationId xmlns:a16="http://schemas.microsoft.com/office/drawing/2014/main" id="{E6917353-CF4C-AA4D-9527-06FAF1EF9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3756025"/>
            <a:ext cx="465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mRNA</a:t>
            </a:r>
            <a:endParaRPr lang="en-US" altLang="en-US" sz="1200" b="1"/>
          </a:p>
        </p:txBody>
      </p:sp>
      <p:sp>
        <p:nvSpPr>
          <p:cNvPr id="66573" name="Rectangle 38">
            <a:extLst>
              <a:ext uri="{FF2B5EF4-FFF2-40B4-BE49-F238E27FC236}">
                <a16:creationId xmlns:a16="http://schemas.microsoft.com/office/drawing/2014/main" id="{43C03DDA-CFE3-A949-9B27-B69A27C0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4137025"/>
            <a:ext cx="1206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5'</a:t>
            </a:r>
            <a:endParaRPr lang="en-US" altLang="en-US" sz="1200" b="1"/>
          </a:p>
        </p:txBody>
      </p:sp>
      <p:sp>
        <p:nvSpPr>
          <p:cNvPr id="66574" name="Rectangle 39">
            <a:extLst>
              <a:ext uri="{FF2B5EF4-FFF2-40B4-BE49-F238E27FC236}">
                <a16:creationId xmlns:a16="http://schemas.microsoft.com/office/drawing/2014/main" id="{8F253CA0-5B08-5D4C-9E66-4D193BCE63D6}"/>
              </a:ext>
            </a:extLst>
          </p:cNvPr>
          <p:cNvSpPr>
            <a:spLocks noChangeArrowheads="1"/>
          </p:cNvSpPr>
          <p:nvPr/>
        </p:nvSpPr>
        <p:spPr bwMode="auto">
          <a:xfrm rot="-1578884">
            <a:off x="4367213" y="3808413"/>
            <a:ext cx="638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1">
                <a:solidFill>
                  <a:srgbClr val="000000"/>
                </a:solidFill>
              </a:rPr>
              <a:t>5' cap</a:t>
            </a:r>
            <a:endParaRPr lang="en-US" altLang="en-US" sz="1800" b="1"/>
          </a:p>
        </p:txBody>
      </p:sp>
      <p:sp>
        <p:nvSpPr>
          <p:cNvPr id="66575" name="Rectangle 40">
            <a:extLst>
              <a:ext uri="{FF2B5EF4-FFF2-40B4-BE49-F238E27FC236}">
                <a16:creationId xmlns:a16="http://schemas.microsoft.com/office/drawing/2014/main" id="{8A76AFD0-CD7F-EC4E-B3A3-1395E654B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663" y="3375025"/>
            <a:ext cx="1206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3'</a:t>
            </a:r>
            <a:endParaRPr lang="en-US" altLang="en-US" sz="1200" b="1"/>
          </a:p>
        </p:txBody>
      </p:sp>
      <p:sp>
        <p:nvSpPr>
          <p:cNvPr id="66576" name="Rectangle 41">
            <a:extLst>
              <a:ext uri="{FF2B5EF4-FFF2-40B4-BE49-F238E27FC236}">
                <a16:creationId xmlns:a16="http://schemas.microsoft.com/office/drawing/2014/main" id="{3E805455-49FE-1349-84F2-F6DDF048E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4162425"/>
            <a:ext cx="119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G</a:t>
            </a:r>
            <a:endParaRPr lang="en-US" altLang="en-US" sz="1200" b="1"/>
          </a:p>
        </p:txBody>
      </p:sp>
      <p:sp>
        <p:nvSpPr>
          <p:cNvPr id="66577" name="Rectangle 42">
            <a:extLst>
              <a:ext uri="{FF2B5EF4-FFF2-40B4-BE49-F238E27FC236}">
                <a16:creationId xmlns:a16="http://schemas.microsoft.com/office/drawing/2014/main" id="{ADBDA3DE-C4C6-2C46-99D6-0A0110FA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4124325"/>
            <a:ext cx="101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P</a:t>
            </a:r>
            <a:endParaRPr lang="en-US" altLang="en-US" sz="1200" b="1"/>
          </a:p>
        </p:txBody>
      </p:sp>
      <p:sp>
        <p:nvSpPr>
          <p:cNvPr id="66578" name="Rectangle 43">
            <a:extLst>
              <a:ext uri="{FF2B5EF4-FFF2-40B4-BE49-F238E27FC236}">
                <a16:creationId xmlns:a16="http://schemas.microsoft.com/office/drawing/2014/main" id="{7B99646A-71CF-7B44-9FC9-04B072CAE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4037013"/>
            <a:ext cx="101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P</a:t>
            </a:r>
            <a:endParaRPr lang="en-US" altLang="en-US" sz="1200" b="1"/>
          </a:p>
        </p:txBody>
      </p:sp>
      <p:sp>
        <p:nvSpPr>
          <p:cNvPr id="66579" name="Rectangle 44">
            <a:extLst>
              <a:ext uri="{FF2B5EF4-FFF2-40B4-BE49-F238E27FC236}">
                <a16:creationId xmlns:a16="http://schemas.microsoft.com/office/drawing/2014/main" id="{F340BA78-4781-B741-9A2D-B36FD0B3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4073525"/>
            <a:ext cx="101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0000"/>
                </a:solidFill>
              </a:rPr>
              <a:t>P</a:t>
            </a:r>
            <a:endParaRPr lang="en-US" altLang="en-US" sz="1200" b="1"/>
          </a:p>
        </p:txBody>
      </p:sp>
      <p:sp>
        <p:nvSpPr>
          <p:cNvPr id="66580" name="Rectangle 60">
            <a:extLst>
              <a:ext uri="{FF2B5EF4-FFF2-40B4-BE49-F238E27FC236}">
                <a16:creationId xmlns:a16="http://schemas.microsoft.com/office/drawing/2014/main" id="{9D34F74F-013D-D04A-A110-C8F134003DDA}"/>
              </a:ext>
            </a:extLst>
          </p:cNvPr>
          <p:cNvSpPr>
            <a:spLocks noChangeArrowheads="1"/>
          </p:cNvSpPr>
          <p:nvPr/>
        </p:nvSpPr>
        <p:spPr bwMode="auto">
          <a:xfrm rot="-1026283">
            <a:off x="7999413" y="3756025"/>
            <a:ext cx="10017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 b="1">
                <a:solidFill>
                  <a:srgbClr val="0F116A"/>
                </a:solidFill>
              </a:rPr>
              <a:t>50-250 A’s</a:t>
            </a:r>
          </a:p>
        </p:txBody>
      </p:sp>
      <p:sp>
        <p:nvSpPr>
          <p:cNvPr id="66581" name="Rectangle 61">
            <a:extLst>
              <a:ext uri="{FF2B5EF4-FFF2-40B4-BE49-F238E27FC236}">
                <a16:creationId xmlns:a16="http://schemas.microsoft.com/office/drawing/2014/main" id="{FE60E49B-33EF-4443-97E1-D1041315C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2613"/>
            <a:ext cx="9144000" cy="24653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82" name="Rectangle 2">
            <a:extLst>
              <a:ext uri="{FF2B5EF4-FFF2-40B4-BE49-F238E27FC236}">
                <a16:creationId xmlns:a16="http://schemas.microsoft.com/office/drawing/2014/main" id="{98CD94FA-C68E-B04E-9900-DF4437E8C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Post-transcriptional processing</a:t>
            </a:r>
          </a:p>
        </p:txBody>
      </p:sp>
      <p:pic>
        <p:nvPicPr>
          <p:cNvPr id="66583" name="Picture 45" descr="f15-18a_the_eukaryotic__cb">
            <a:extLst>
              <a:ext uri="{FF2B5EF4-FFF2-40B4-BE49-F238E27FC236}">
                <a16:creationId xmlns:a16="http://schemas.microsoft.com/office/drawing/2014/main" id="{10B9C6A2-F3D8-7E4C-A55A-8C500EC6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4500" r="2251" b="30000"/>
          <a:stretch>
            <a:fillRect/>
          </a:stretch>
        </p:blipFill>
        <p:spPr bwMode="auto">
          <a:xfrm>
            <a:off x="1998663" y="4737100"/>
            <a:ext cx="60864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254" name="AutoShape 46">
            <a:extLst>
              <a:ext uri="{FF2B5EF4-FFF2-40B4-BE49-F238E27FC236}">
                <a16:creationId xmlns:a16="http://schemas.microsoft.com/office/drawing/2014/main" id="{6B38550A-BB10-4640-871B-9C3B1BA70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4914900"/>
            <a:ext cx="2130425" cy="265113"/>
          </a:xfrm>
          <a:prstGeom prst="homePlate">
            <a:avLst>
              <a:gd name="adj" fmla="val 200898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eukaryotic DNA</a:t>
            </a:r>
          </a:p>
        </p:txBody>
      </p:sp>
      <p:grpSp>
        <p:nvGrpSpPr>
          <p:cNvPr id="66585" name="Group 63">
            <a:extLst>
              <a:ext uri="{FF2B5EF4-FFF2-40B4-BE49-F238E27FC236}">
                <a16:creationId xmlns:a16="http://schemas.microsoft.com/office/drawing/2014/main" id="{EEA45B3E-2F1E-954E-AB25-B11228DFEF44}"/>
              </a:ext>
            </a:extLst>
          </p:cNvPr>
          <p:cNvGrpSpPr>
            <a:grpSpLocks/>
          </p:cNvGrpSpPr>
          <p:nvPr/>
        </p:nvGrpSpPr>
        <p:grpSpPr bwMode="auto">
          <a:xfrm>
            <a:off x="2430463" y="5105400"/>
            <a:ext cx="3746500" cy="503238"/>
            <a:chOff x="1531" y="3216"/>
            <a:chExt cx="2360" cy="317"/>
          </a:xfrm>
        </p:grpSpPr>
        <p:sp>
          <p:nvSpPr>
            <p:cNvPr id="66598" name="Rectangle 47">
              <a:extLst>
                <a:ext uri="{FF2B5EF4-FFF2-40B4-BE49-F238E27FC236}">
                  <a16:creationId xmlns:a16="http://schemas.microsoft.com/office/drawing/2014/main" id="{BA28ED78-72E4-B841-8BFA-D25CB011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3321"/>
              <a:ext cx="23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b="1">
                  <a:solidFill>
                    <a:srgbClr val="000000"/>
                  </a:solidFill>
                  <a:sym typeface="Symbol" pitchFamily="2" charset="2"/>
                </a:rPr>
                <a:t>exon = coding (expressed) sequence</a:t>
              </a:r>
            </a:p>
          </p:txBody>
        </p:sp>
        <p:sp>
          <p:nvSpPr>
            <p:cNvPr id="66599" name="Line 49">
              <a:extLst>
                <a:ext uri="{FF2B5EF4-FFF2-40B4-BE49-F238E27FC236}">
                  <a16:creationId xmlns:a16="http://schemas.microsoft.com/office/drawing/2014/main" id="{166EEC19-FDAD-F749-8905-547011C67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9" y="3216"/>
              <a:ext cx="192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0" name="Line 50">
              <a:extLst>
                <a:ext uri="{FF2B5EF4-FFF2-40B4-BE49-F238E27FC236}">
                  <a16:creationId xmlns:a16="http://schemas.microsoft.com/office/drawing/2014/main" id="{A91D3250-36DB-C44D-9798-3563B0DFD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1" y="3216"/>
              <a:ext cx="144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6" name="Group 62">
            <a:extLst>
              <a:ext uri="{FF2B5EF4-FFF2-40B4-BE49-F238E27FC236}">
                <a16:creationId xmlns:a16="http://schemas.microsoft.com/office/drawing/2014/main" id="{526E62B8-F354-1346-8853-F3E8D5A7E8E3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4357688"/>
            <a:ext cx="4284662" cy="519112"/>
            <a:chOff x="1931" y="2745"/>
            <a:chExt cx="2699" cy="327"/>
          </a:xfrm>
        </p:grpSpPr>
        <p:sp>
          <p:nvSpPr>
            <p:cNvPr id="66595" name="Rectangle 48">
              <a:extLst>
                <a:ext uri="{FF2B5EF4-FFF2-40B4-BE49-F238E27FC236}">
                  <a16:creationId xmlns:a16="http://schemas.microsoft.com/office/drawing/2014/main" id="{3C4F1D1E-5381-D04C-AB99-F00B7AC56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2745"/>
              <a:ext cx="26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b="1">
                  <a:solidFill>
                    <a:srgbClr val="000000"/>
                  </a:solidFill>
                  <a:sym typeface="Symbol" pitchFamily="2" charset="2"/>
                </a:rPr>
                <a:t>intron = noncoding (inbetween) sequence</a:t>
              </a:r>
            </a:p>
          </p:txBody>
        </p:sp>
        <p:sp>
          <p:nvSpPr>
            <p:cNvPr id="66596" name="Line 51">
              <a:extLst>
                <a:ext uri="{FF2B5EF4-FFF2-40B4-BE49-F238E27FC236}">
                  <a16:creationId xmlns:a16="http://schemas.microsoft.com/office/drawing/2014/main" id="{49EC89CE-D56F-524F-BB80-6A1F81217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3" y="2928"/>
              <a:ext cx="192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7" name="Line 52">
              <a:extLst>
                <a:ext uri="{FF2B5EF4-FFF2-40B4-BE49-F238E27FC236}">
                  <a16:creationId xmlns:a16="http://schemas.microsoft.com/office/drawing/2014/main" id="{69BEDC25-F1DB-4D4E-89C1-8C46CB37C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1" y="2928"/>
              <a:ext cx="192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8263" name="AutoShape 55">
            <a:extLst>
              <a:ext uri="{FF2B5EF4-FFF2-40B4-BE49-F238E27FC236}">
                <a16:creationId xmlns:a16="http://schemas.microsoft.com/office/drawing/2014/main" id="{E4303119-1DEF-7046-AB9F-614D2424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5681663"/>
            <a:ext cx="2012950" cy="484187"/>
          </a:xfrm>
          <a:prstGeom prst="homePlate">
            <a:avLst>
              <a:gd name="adj" fmla="val 103935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primary mRNA</a:t>
            </a:r>
          </a:p>
          <a:p>
            <a:pPr algn="r">
              <a:lnSpc>
                <a:spcPct val="80000"/>
              </a:lnSpc>
            </a:pP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transcript</a:t>
            </a:r>
          </a:p>
        </p:txBody>
      </p:sp>
      <p:pic>
        <p:nvPicPr>
          <p:cNvPr id="66588" name="Picture 56" descr="f15-18a_the_eukaryotic__cb">
            <a:extLst>
              <a:ext uri="{FF2B5EF4-FFF2-40B4-BE49-F238E27FC236}">
                <a16:creationId xmlns:a16="http://schemas.microsoft.com/office/drawing/2014/main" id="{2604B523-2DDC-BB4D-81BA-09A37EB6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75000" r="2251" b="12000"/>
          <a:stretch>
            <a:fillRect/>
          </a:stretch>
        </p:blipFill>
        <p:spPr bwMode="auto">
          <a:xfrm>
            <a:off x="1998663" y="6096000"/>
            <a:ext cx="60864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265" name="AutoShape 57">
            <a:extLst>
              <a:ext uri="{FF2B5EF4-FFF2-40B4-BE49-F238E27FC236}">
                <a16:creationId xmlns:a16="http://schemas.microsoft.com/office/drawing/2014/main" id="{50064E36-43F7-6943-9F90-CB3CD0B2C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6403975"/>
            <a:ext cx="2079625" cy="438150"/>
          </a:xfrm>
          <a:prstGeom prst="homePlate">
            <a:avLst>
              <a:gd name="adj" fmla="val 118659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mature mRNA</a:t>
            </a:r>
          </a:p>
          <a:p>
            <a:pPr algn="r">
              <a:lnSpc>
                <a:spcPct val="80000"/>
              </a:lnSpc>
            </a:pP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transcript</a:t>
            </a:r>
          </a:p>
        </p:txBody>
      </p:sp>
      <p:sp>
        <p:nvSpPr>
          <p:cNvPr id="478266" name="AutoShape 58">
            <a:extLst>
              <a:ext uri="{FF2B5EF4-FFF2-40B4-BE49-F238E27FC236}">
                <a16:creationId xmlns:a16="http://schemas.microsoft.com/office/drawing/2014/main" id="{6B193B75-A414-3C4C-8C21-68CEA99C6F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23063" y="5486400"/>
            <a:ext cx="1476375" cy="219075"/>
          </a:xfrm>
          <a:prstGeom prst="homePlate">
            <a:avLst>
              <a:gd name="adj" fmla="val 168478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800" b="1">
                <a:solidFill>
                  <a:srgbClr val="CC0000"/>
                </a:solidFill>
                <a:sym typeface="Symbol" pitchFamily="2" charset="2"/>
              </a:rPr>
              <a:t>pre-mRNA</a:t>
            </a:r>
          </a:p>
        </p:txBody>
      </p:sp>
      <p:sp>
        <p:nvSpPr>
          <p:cNvPr id="478267" name="AutoShape 59">
            <a:extLst>
              <a:ext uri="{FF2B5EF4-FFF2-40B4-BE49-F238E27FC236}">
                <a16:creationId xmlns:a16="http://schemas.microsoft.com/office/drawing/2014/main" id="{2211A448-B119-4D46-8693-8AE70860CC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37325" y="6507163"/>
            <a:ext cx="1955800" cy="219075"/>
          </a:xfrm>
          <a:prstGeom prst="homePlate">
            <a:avLst>
              <a:gd name="adj" fmla="val 223188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1800" b="1">
                <a:solidFill>
                  <a:srgbClr val="CC0000"/>
                </a:solidFill>
                <a:sym typeface="Symbol" pitchFamily="2" charset="2"/>
              </a:rPr>
              <a:t>spliced mRNA</a:t>
            </a:r>
          </a:p>
        </p:txBody>
      </p:sp>
      <p:sp>
        <p:nvSpPr>
          <p:cNvPr id="47821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44656F23-053F-A748-A6EC-14108EF72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488" y="1371600"/>
            <a:ext cx="8418512" cy="29956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 u="sng" dirty="0">
                <a:solidFill>
                  <a:schemeClr val="tx1"/>
                </a:solidFill>
              </a:rPr>
              <a:t>Primary transcript</a:t>
            </a:r>
            <a:r>
              <a:rPr lang="en-US" altLang="en-US" sz="2600" dirty="0">
                <a:solidFill>
                  <a:schemeClr val="tx1"/>
                </a:solidFill>
              </a:rPr>
              <a:t> (</a:t>
            </a:r>
            <a:r>
              <a:rPr lang="en-US" altLang="en-US" sz="2600" u="sng" dirty="0">
                <a:solidFill>
                  <a:schemeClr val="tx1"/>
                </a:solidFill>
              </a:rPr>
              <a:t>pre-mRNA</a:t>
            </a:r>
            <a:r>
              <a:rPr lang="en-US" altLang="en-US" sz="2600" dirty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eukaryotic mRNA needs work after transcription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mRNA processing (</a:t>
            </a:r>
            <a:r>
              <a:rPr lang="en-US" altLang="en-US" sz="2800" dirty="0">
                <a:solidFill>
                  <a:schemeClr val="tx1"/>
                </a:solidFill>
              </a:rPr>
              <a:t>making </a:t>
            </a:r>
            <a:r>
              <a:rPr lang="en-US" altLang="en-US" sz="2800" u="sng" dirty="0">
                <a:solidFill>
                  <a:schemeClr val="tx1"/>
                </a:solidFill>
              </a:rPr>
              <a:t>mature mRNA</a:t>
            </a:r>
            <a:r>
              <a:rPr lang="en-US" altLang="en-US" sz="2800" dirty="0"/>
              <a:t>)</a:t>
            </a:r>
            <a:endParaRPr lang="en-US" altLang="en-US" sz="26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mRNA splicing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edit out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introns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protect mRNA from enzymes in cytoplasm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add </a:t>
            </a:r>
            <a:r>
              <a:rPr lang="en-US" altLang="en-US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5</a:t>
            </a:r>
            <a:r>
              <a:rPr lang="en-US" altLang="en-US" u="sng" dirty="0">
                <a:solidFill>
                  <a:schemeClr val="tx1"/>
                </a:solidFill>
                <a:latin typeface="MathematicalPi 1" charset="0"/>
                <a:ea typeface="ＭＳ Ｐゴシック" panose="020B0600070205080204" pitchFamily="34" charset="-128"/>
                <a:sym typeface="Symbol" pitchFamily="2" charset="2"/>
              </a:rPr>
              <a:t></a:t>
            </a:r>
            <a:r>
              <a:rPr lang="en-US" altLang="en-US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cap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add </a:t>
            </a:r>
            <a:r>
              <a:rPr lang="en-US" altLang="en-US" u="sng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polyA</a:t>
            </a:r>
            <a:r>
              <a:rPr lang="en-US" altLang="en-US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tail</a:t>
            </a:r>
          </a:p>
        </p:txBody>
      </p:sp>
      <p:sp>
        <p:nvSpPr>
          <p:cNvPr id="66593" name="Rectangle 64">
            <a:extLst>
              <a:ext uri="{FF2B5EF4-FFF2-40B4-BE49-F238E27FC236}">
                <a16:creationId xmlns:a16="http://schemas.microsoft.com/office/drawing/2014/main" id="{C7CE98EB-E1D4-654F-A7D2-3E6344FE3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0" y="4570413"/>
            <a:ext cx="1465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rgbClr val="000000"/>
                </a:solidFill>
                <a:sym typeface="Symbol" pitchFamily="2" charset="2"/>
              </a:rPr>
              <a:t>~10,000 bases</a:t>
            </a:r>
          </a:p>
        </p:txBody>
      </p:sp>
      <p:sp>
        <p:nvSpPr>
          <p:cNvPr id="66594" name="Rectangle 65">
            <a:extLst>
              <a:ext uri="{FF2B5EF4-FFF2-40B4-BE49-F238E27FC236}">
                <a16:creationId xmlns:a16="http://schemas.microsoft.com/office/drawing/2014/main" id="{3E272F69-B959-8C41-89BC-27AB09CA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075" y="6183313"/>
            <a:ext cx="1352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rgbClr val="000000"/>
                </a:solidFill>
                <a:sym typeface="Symbol" pitchFamily="2" charset="2"/>
              </a:rPr>
              <a:t>~1,000 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8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8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8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8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8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54" grpId="0" animBg="1" autoUpdateAnimBg="0"/>
      <p:bldP spid="478263" grpId="0" animBg="1" autoUpdateAnimBg="0"/>
      <p:bldP spid="478265" grpId="0" animBg="1" autoUpdateAnimBg="0"/>
      <p:bldP spid="478266" grpId="0" animBg="1" autoUpdateAnimBg="0"/>
      <p:bldP spid="478267" grpId="0" animBg="1" autoUpdateAnimBg="0"/>
      <p:bldP spid="4782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471D6C7-9151-234F-96AF-C968D475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b="9000"/>
          <a:stretch>
            <a:fillRect/>
          </a:stretch>
        </p:blipFill>
        <p:spPr bwMode="auto">
          <a:xfrm>
            <a:off x="152400" y="368300"/>
            <a:ext cx="5521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3379" name="Picture 3" descr="05_10c">
            <a:extLst>
              <a:ext uri="{FF2B5EF4-FFF2-40B4-BE49-F238E27FC236}">
                <a16:creationId xmlns:a16="http://schemas.microsoft.com/office/drawing/2014/main" id="{2E64C51F-D5DF-834F-9A32-4B2B9318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3000" r="16875" b="12000"/>
          <a:stretch>
            <a:fillRect/>
          </a:stretch>
        </p:blipFill>
        <p:spPr bwMode="auto">
          <a:xfrm>
            <a:off x="5634038" y="2016125"/>
            <a:ext cx="3387725" cy="356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6" name="Group 4">
            <a:extLst>
              <a:ext uri="{FF2B5EF4-FFF2-40B4-BE49-F238E27FC236}">
                <a16:creationId xmlns:a16="http://schemas.microsoft.com/office/drawing/2014/main" id="{CE948BAA-7E27-8548-B2B7-95DEAE062B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70000" cy="1201738"/>
            <a:chOff x="967" y="2262"/>
            <a:chExt cx="1578" cy="1494"/>
          </a:xfrm>
        </p:grpSpPr>
        <p:pic>
          <p:nvPicPr>
            <p:cNvPr id="613381" name="Picture 5" descr="05_02b">
              <a:extLst>
                <a:ext uri="{FF2B5EF4-FFF2-40B4-BE49-F238E27FC236}">
                  <a16:creationId xmlns:a16="http://schemas.microsoft.com/office/drawing/2014/main" id="{2E0E824F-062E-7941-A56C-10A8AC8A1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24"/>
            <a:stretch>
              <a:fillRect/>
            </a:stretch>
          </p:blipFill>
          <p:spPr bwMode="auto">
            <a:xfrm rot="-408383">
              <a:off x="967" y="2262"/>
              <a:ext cx="1024" cy="131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 descr="megaphone">
              <a:extLst>
                <a:ext uri="{FF2B5EF4-FFF2-40B4-BE49-F238E27FC236}">
                  <a16:creationId xmlns:a16="http://schemas.microsoft.com/office/drawing/2014/main" id="{FC192400-8A8F-C14D-9C4E-3F57E59B5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2652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7" name="Rectangle 7">
            <a:extLst>
              <a:ext uri="{FF2B5EF4-FFF2-40B4-BE49-F238E27FC236}">
                <a16:creationId xmlns:a16="http://schemas.microsoft.com/office/drawing/2014/main" id="{C4262374-CAB4-7847-A2AC-47F6A32A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363538"/>
            <a:ext cx="4732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Nucleus &amp; Nucleolus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12AA7A6-9D46-4841-B0C9-00FC6D92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6296025"/>
            <a:ext cx="941388" cy="417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8CEBD91-7B42-6744-AEA2-6850603D0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381000"/>
            <a:ext cx="2465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3400" b="1">
                <a:solidFill>
                  <a:srgbClr val="0F116A"/>
                </a:solidFill>
              </a:rPr>
              <a:t>1977 </a:t>
            </a:r>
            <a:r>
              <a:rPr lang="en-US" altLang="en-US" sz="3400" b="1">
                <a:solidFill>
                  <a:srgbClr val="000005"/>
                </a:solidFill>
              </a:rPr>
              <a:t>| </a:t>
            </a:r>
            <a:r>
              <a:rPr lang="en-US" altLang="en-US" sz="3400" b="1">
                <a:solidFill>
                  <a:srgbClr val="CC0000"/>
                </a:solidFill>
              </a:rPr>
              <a:t>1993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D185DC6F-D529-884E-8872-C4F36EF3C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670550"/>
            <a:ext cx="2667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>
            <a:extLst>
              <a:ext uri="{FF2B5EF4-FFF2-40B4-BE49-F238E27FC236}">
                <a16:creationId xmlns:a16="http://schemas.microsoft.com/office/drawing/2014/main" id="{3E9C11CE-2DE0-E046-93FE-046328DB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104900"/>
            <a:ext cx="3117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4582" name="Picture 6">
            <a:extLst>
              <a:ext uri="{FF2B5EF4-FFF2-40B4-BE49-F238E27FC236}">
                <a16:creationId xmlns:a16="http://schemas.microsoft.com/office/drawing/2014/main" id="{380E4FBA-36DD-314F-86E5-AF0C835E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22388"/>
            <a:ext cx="1905000" cy="2324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4583" name="Picture 7">
            <a:extLst>
              <a:ext uri="{FF2B5EF4-FFF2-40B4-BE49-F238E27FC236}">
                <a16:creationId xmlns:a16="http://schemas.microsoft.com/office/drawing/2014/main" id="{B5EFCC35-A75C-7646-ABF5-93F81650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17650"/>
            <a:ext cx="1905000" cy="2349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Rectangle 8">
            <a:extLst>
              <a:ext uri="{FF2B5EF4-FFF2-40B4-BE49-F238E27FC236}">
                <a16:creationId xmlns:a16="http://schemas.microsoft.com/office/drawing/2014/main" id="{72A635D0-A2C6-D24A-8E8B-177B4BEC5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3754438"/>
            <a:ext cx="1228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0F116A"/>
                </a:solidFill>
              </a:rPr>
              <a:t>Richard Roberts</a:t>
            </a:r>
          </a:p>
        </p:txBody>
      </p:sp>
      <p:sp>
        <p:nvSpPr>
          <p:cNvPr id="68617" name="Rectangle 9">
            <a:extLst>
              <a:ext uri="{FF2B5EF4-FFF2-40B4-BE49-F238E27FC236}">
                <a16:creationId xmlns:a16="http://schemas.microsoft.com/office/drawing/2014/main" id="{F7DF2107-A5C8-DD49-A587-904384F0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002088"/>
            <a:ext cx="1131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0F116A"/>
                </a:solidFill>
              </a:rPr>
              <a:t>Philip Sharp</a:t>
            </a:r>
          </a:p>
        </p:txBody>
      </p: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0ACFAA14-BA90-214B-B415-E5291BE7F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443388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chemeClr val="tx2"/>
                </a:solidFill>
              </a:rPr>
              <a:t>CSHL</a:t>
            </a:r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EC166940-316D-8F48-B0B6-7755C5805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603750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tx2"/>
                </a:solidFill>
              </a:rPr>
              <a:t>MIT</a:t>
            </a:r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ABE81768-DA47-A54F-8517-8F44A0E26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4327525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F116A"/>
                </a:solidFill>
              </a:rPr>
              <a:t>adenovirus</a:t>
            </a:r>
          </a:p>
        </p:txBody>
      </p: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9ACA0D46-F879-B341-AEE9-F878CEF0B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47085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tx2"/>
                </a:solidFill>
              </a:rPr>
              <a:t>common cold</a:t>
            </a:r>
          </a:p>
        </p:txBody>
      </p:sp>
      <p:sp>
        <p:nvSpPr>
          <p:cNvPr id="68622" name="AutoShape 14">
            <a:extLst>
              <a:ext uri="{FF2B5EF4-FFF2-40B4-BE49-F238E27FC236}">
                <a16:creationId xmlns:a16="http://schemas.microsoft.com/office/drawing/2014/main" id="{A7315334-7CCA-9D42-96B3-2D26B5C7888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72325" y="5219700"/>
            <a:ext cx="609600" cy="533400"/>
          </a:xfrm>
          <a:custGeom>
            <a:avLst/>
            <a:gdLst>
              <a:gd name="T0" fmla="*/ 12903200 w 21600"/>
              <a:gd name="T1" fmla="*/ 0 h 21600"/>
              <a:gd name="T2" fmla="*/ 0 w 21600"/>
              <a:gd name="T3" fmla="*/ 6586008 h 21600"/>
              <a:gd name="T4" fmla="*/ 12903200 w 21600"/>
              <a:gd name="T5" fmla="*/ 13172017 h 21600"/>
              <a:gd name="T6" fmla="*/ 17204267 w 21600"/>
              <a:gd name="T7" fmla="*/ 6586008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8623" name="Picture 15" descr="press-3">
            <a:extLst>
              <a:ext uri="{FF2B5EF4-FFF2-40B4-BE49-F238E27FC236}">
                <a16:creationId xmlns:a16="http://schemas.microsoft.com/office/drawing/2014/main" id="{74E587AA-EFDF-4941-894E-D8363B3F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230813"/>
            <a:ext cx="425926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4592" name="Picture 16">
            <a:extLst>
              <a:ext uri="{FF2B5EF4-FFF2-40B4-BE49-F238E27FC236}">
                <a16:creationId xmlns:a16="http://schemas.microsoft.com/office/drawing/2014/main" id="{0F30AF59-5BBC-9E4C-A6E8-63E7BBF5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919413"/>
            <a:ext cx="1500188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4593" name="Picture 17">
            <a:extLst>
              <a:ext uri="{FF2B5EF4-FFF2-40B4-BE49-F238E27FC236}">
                <a16:creationId xmlns:a16="http://schemas.microsoft.com/office/drawing/2014/main" id="{1950DC68-66AB-D444-A6AE-8466B67A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213100"/>
            <a:ext cx="1327150" cy="1860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6" name="Rectangle 18">
            <a:extLst>
              <a:ext uri="{FF2B5EF4-FFF2-40B4-BE49-F238E27FC236}">
                <a16:creationId xmlns:a16="http://schemas.microsoft.com/office/drawing/2014/main" id="{184A20A8-0190-A14F-8AE5-710DA5583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Discovery of Split genes</a:t>
            </a:r>
          </a:p>
        </p:txBody>
      </p:sp>
      <p:sp>
        <p:nvSpPr>
          <p:cNvPr id="68627" name="Rectangle 19">
            <a:extLst>
              <a:ext uri="{FF2B5EF4-FFF2-40B4-BE49-F238E27FC236}">
                <a16:creationId xmlns:a16="http://schemas.microsoft.com/office/drawing/2014/main" id="{519B1093-1639-104D-83AA-BF96DFB4A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6164263"/>
            <a:ext cx="210343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beta-thalassemia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A43A1BD-049A-904D-B59F-5E5309EF6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Splicing must be accurate</a:t>
            </a:r>
          </a:p>
        </p:txBody>
      </p:sp>
      <p:sp>
        <p:nvSpPr>
          <p:cNvPr id="6963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18378F48-443A-9F40-8FD3-F5A8E20CC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2133600"/>
          </a:xfrm>
        </p:spPr>
        <p:txBody>
          <a:bodyPr/>
          <a:lstStyle/>
          <a:p>
            <a:pPr eaLnBrk="1" hangingPunct="1"/>
            <a:r>
              <a:rPr lang="en-US" altLang="en-US" dirty="0"/>
              <a:t>No room for mistakes!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splicing must be exactly accurate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 single base added or lost throws off the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reading frame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721D3384-43F7-7C4E-BD54-59D61F8D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8001000" cy="1600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8677" name="Text Box 5">
            <a:extLst>
              <a:ext uri="{FF2B5EF4-FFF2-40B4-BE49-F238E27FC236}">
                <a16:creationId xmlns:a16="http://schemas.microsoft.com/office/drawing/2014/main" id="{B9EA2FBB-97F6-0F4E-B0EF-28C2ECC08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5600"/>
            <a:ext cx="594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AUG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C</a:t>
            </a:r>
            <a:r>
              <a:rPr lang="en-US" altLang="en-US" sz="2800" b="1">
                <a:solidFill>
                  <a:srgbClr val="0F116A"/>
                </a:solidFill>
                <a:latin typeface="Courier" pitchFamily="2" charset="0"/>
              </a:rPr>
              <a:t>GG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UCC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GAU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AAG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GGC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CAU</a:t>
            </a:r>
            <a:endParaRPr lang="en-US" altLang="en-US" sz="3200" b="1">
              <a:latin typeface="Courier" pitchFamily="2" charset="0"/>
            </a:endParaRPr>
          </a:p>
        </p:txBody>
      </p:sp>
      <p:sp>
        <p:nvSpPr>
          <p:cNvPr id="668678" name="Text Box 6">
            <a:extLst>
              <a:ext uri="{FF2B5EF4-FFF2-40B4-BE49-F238E27FC236}">
                <a16:creationId xmlns:a16="http://schemas.microsoft.com/office/drawing/2014/main" id="{021CD08F-3523-9944-A62D-48C797F1A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352800"/>
            <a:ext cx="6159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AUGC</a:t>
            </a:r>
            <a:r>
              <a:rPr lang="en-US" altLang="en-US" sz="2800" b="1">
                <a:solidFill>
                  <a:srgbClr val="0F116A"/>
                </a:solidFill>
                <a:latin typeface="Courier" pitchFamily="2" charset="0"/>
              </a:rPr>
              <a:t>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GCTATGG</a:t>
            </a:r>
            <a:r>
              <a:rPr lang="en-US" altLang="en-US" sz="2800" b="1">
                <a:solidFill>
                  <a:srgbClr val="0F116A"/>
                </a:solidFill>
                <a:latin typeface="Courier" pitchFamily="2" charset="0"/>
              </a:rPr>
              <a:t>G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UCCGAUAAGGGCCAU</a:t>
            </a:r>
            <a:endParaRPr lang="en-US" altLang="en-US" sz="3600">
              <a:latin typeface="Courier" pitchFamily="2" charset="0"/>
            </a:endParaRPr>
          </a:p>
        </p:txBody>
      </p:sp>
      <p:sp>
        <p:nvSpPr>
          <p:cNvPr id="668679" name="Text Box 7">
            <a:extLst>
              <a:ext uri="{FF2B5EF4-FFF2-40B4-BE49-F238E27FC236}">
                <a16:creationId xmlns:a16="http://schemas.microsoft.com/office/drawing/2014/main" id="{62140F48-B004-BD40-BE61-6609D81E6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3759200"/>
            <a:ext cx="4665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AUGC</a:t>
            </a:r>
            <a:r>
              <a:rPr lang="en-US" altLang="en-US" sz="2800" b="1">
                <a:solidFill>
                  <a:srgbClr val="0F116A"/>
                </a:solidFill>
                <a:latin typeface="Courier" pitchFamily="2" charset="0"/>
              </a:rPr>
              <a:t>GG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UCCGAUAAGGGCCAU</a:t>
            </a:r>
            <a:endParaRPr lang="en-US" altLang="en-US" sz="3600">
              <a:latin typeface="Courier" pitchFamily="2" charset="0"/>
            </a:endParaRPr>
          </a:p>
        </p:txBody>
      </p:sp>
      <p:sp>
        <p:nvSpPr>
          <p:cNvPr id="668680" name="Rectangle 8">
            <a:extLst>
              <a:ext uri="{FF2B5EF4-FFF2-40B4-BE49-F238E27FC236}">
                <a16:creationId xmlns:a16="http://schemas.microsoft.com/office/drawing/2014/main" id="{ECE92DFD-6F85-5B43-B903-0FB2FDE2B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05400"/>
            <a:ext cx="8001000" cy="1676400"/>
          </a:xfrm>
          <a:prstGeom prst="rect">
            <a:avLst/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8681" name="Text Box 9">
            <a:extLst>
              <a:ext uri="{FF2B5EF4-FFF2-40B4-BE49-F238E27FC236}">
                <a16:creationId xmlns:a16="http://schemas.microsoft.com/office/drawing/2014/main" id="{01C39634-DCB4-334E-B396-851ABAB9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918200"/>
            <a:ext cx="6372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AUG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C</a:t>
            </a:r>
            <a:r>
              <a:rPr lang="en-US" altLang="en-US" sz="2800" b="1">
                <a:solidFill>
                  <a:srgbClr val="0F116A"/>
                </a:solidFill>
                <a:latin typeface="Courier" pitchFamily="2" charset="0"/>
              </a:rPr>
              <a:t>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G|</a:t>
            </a:r>
            <a:r>
              <a:rPr lang="en-US" altLang="en-US" sz="2800" b="1">
                <a:solidFill>
                  <a:srgbClr val="0F116A"/>
                </a:solidFill>
                <a:latin typeface="Courier" pitchFamily="2" charset="0"/>
              </a:rPr>
              <a:t>G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UC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CGA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UAA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GGG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CCA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U</a:t>
            </a:r>
          </a:p>
        </p:txBody>
      </p:sp>
      <p:sp>
        <p:nvSpPr>
          <p:cNvPr id="668682" name="Text Box 10">
            <a:extLst>
              <a:ext uri="{FF2B5EF4-FFF2-40B4-BE49-F238E27FC236}">
                <a16:creationId xmlns:a16="http://schemas.microsoft.com/office/drawing/2014/main" id="{77C9B40F-DBE2-2B4F-B30D-E9EBCCDC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105400"/>
            <a:ext cx="6159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AUGC</a:t>
            </a:r>
            <a:r>
              <a:rPr lang="en-US" altLang="en-US" sz="2800" b="1">
                <a:solidFill>
                  <a:srgbClr val="0F116A"/>
                </a:solidFill>
                <a:latin typeface="Courier" pitchFamily="2" charset="0"/>
              </a:rPr>
              <a:t>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GCTATGG</a:t>
            </a:r>
            <a:r>
              <a:rPr lang="en-US" altLang="en-US" sz="2800" b="1">
                <a:solidFill>
                  <a:srgbClr val="0F116A"/>
                </a:solidFill>
                <a:latin typeface="Courier" pitchFamily="2" charset="0"/>
              </a:rPr>
              <a:t>G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UCCGAUAAGGGCCAU</a:t>
            </a:r>
            <a:endParaRPr lang="en-US" altLang="en-US" sz="2800">
              <a:latin typeface="Courier" pitchFamily="2" charset="0"/>
            </a:endParaRPr>
          </a:p>
        </p:txBody>
      </p:sp>
      <p:sp>
        <p:nvSpPr>
          <p:cNvPr id="668683" name="Text Box 11">
            <a:extLst>
              <a:ext uri="{FF2B5EF4-FFF2-40B4-BE49-F238E27FC236}">
                <a16:creationId xmlns:a16="http://schemas.microsoft.com/office/drawing/2014/main" id="{8C214FB5-E999-454C-9F88-9CD7B6AE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5511800"/>
            <a:ext cx="4878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AUGC</a:t>
            </a:r>
            <a:r>
              <a:rPr lang="en-US" altLang="en-US" sz="2800" b="1">
                <a:solidFill>
                  <a:srgbClr val="0F116A"/>
                </a:solidFill>
                <a:latin typeface="Courier" pitchFamily="2" charset="0"/>
              </a:rPr>
              <a:t>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G</a:t>
            </a:r>
            <a:r>
              <a:rPr lang="en-US" altLang="en-US" sz="2800" b="1">
                <a:solidFill>
                  <a:srgbClr val="0F116A"/>
                </a:solidFill>
                <a:latin typeface="Courier" pitchFamily="2" charset="0"/>
              </a:rPr>
              <a:t>G</a:t>
            </a:r>
            <a:r>
              <a:rPr lang="en-US" altLang="en-US" sz="2800" b="1">
                <a:solidFill>
                  <a:srgbClr val="008000"/>
                </a:solidFill>
                <a:latin typeface="Courier" pitchFamily="2" charset="0"/>
              </a:rPr>
              <a:t>UCCGAUAAGGGCCAU</a:t>
            </a:r>
            <a:endParaRPr lang="en-US" altLang="en-US" sz="2800">
              <a:latin typeface="Courier" pitchFamily="2" charset="0"/>
            </a:endParaRPr>
          </a:p>
        </p:txBody>
      </p:sp>
      <p:sp>
        <p:nvSpPr>
          <p:cNvPr id="668684" name="Text Box 12">
            <a:extLst>
              <a:ext uri="{FF2B5EF4-FFF2-40B4-BE49-F238E27FC236}">
                <a16:creationId xmlns:a16="http://schemas.microsoft.com/office/drawing/2014/main" id="{D6FB3E47-3E3B-DA4E-81EA-226E10CD5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0"/>
            <a:ext cx="594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Met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Arg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Ser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Asp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Lys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Gly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His</a:t>
            </a:r>
            <a:endParaRPr lang="en-US" altLang="en-US" sz="3200" b="1">
              <a:latin typeface="Courier" pitchFamily="2" charset="0"/>
            </a:endParaRPr>
          </a:p>
        </p:txBody>
      </p:sp>
      <p:sp>
        <p:nvSpPr>
          <p:cNvPr id="668685" name="Text Box 13">
            <a:extLst>
              <a:ext uri="{FF2B5EF4-FFF2-40B4-BE49-F238E27FC236}">
                <a16:creationId xmlns:a16="http://schemas.microsoft.com/office/drawing/2014/main" id="{5515EC67-84E7-6F41-989F-3FB9F268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324600"/>
            <a:ext cx="4665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Met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Arg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Val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Arg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r>
              <a:rPr lang="en-US" altLang="en-US" sz="2800" b="1">
                <a:solidFill>
                  <a:srgbClr val="660000"/>
                </a:solidFill>
                <a:latin typeface="Courier" pitchFamily="2" charset="0"/>
              </a:rPr>
              <a:t>STOP</a:t>
            </a:r>
            <a:r>
              <a:rPr lang="en-US" altLang="en-US" sz="2800" b="1">
                <a:solidFill>
                  <a:srgbClr val="CC0000"/>
                </a:solidFill>
                <a:latin typeface="Courier" pitchFamily="2" charset="0"/>
              </a:rPr>
              <a:t>|</a:t>
            </a:r>
            <a:endParaRPr lang="en-US" altLang="en-US" sz="3200" b="1">
              <a:latin typeface="Couri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7" grpId="0" build="p" autoUpdateAnimBg="0"/>
      <p:bldP spid="668678" grpId="0" build="p" autoUpdateAnimBg="0"/>
      <p:bldP spid="668679" grpId="0" build="p" autoUpdateAnimBg="0"/>
      <p:bldP spid="668680" grpId="0" animBg="1"/>
      <p:bldP spid="668681" grpId="0" build="p" autoUpdateAnimBg="0"/>
      <p:bldP spid="668682" grpId="0" build="p" autoUpdateAnimBg="0"/>
      <p:bldP spid="668683" grpId="0" build="p" autoUpdateAnimBg="0"/>
      <p:bldP spid="668684" grpId="0" build="p" autoUpdateAnimBg="0"/>
      <p:bldP spid="66868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Picture 2">
            <a:extLst>
              <a:ext uri="{FF2B5EF4-FFF2-40B4-BE49-F238E27FC236}">
                <a16:creationId xmlns:a16="http://schemas.microsoft.com/office/drawing/2014/main" id="{FC22EE16-668D-AA40-BF54-B23322653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756150"/>
            <a:ext cx="183673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>
            <a:extLst>
              <a:ext uri="{FF2B5EF4-FFF2-40B4-BE49-F238E27FC236}">
                <a16:creationId xmlns:a16="http://schemas.microsoft.com/office/drawing/2014/main" id="{3B18D457-7AD3-0C40-B096-8A150F394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Splicing enzymes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26E0ACD-3625-6A4E-ADF7-34011B4565A4}"/>
              </a:ext>
            </a:extLst>
          </p:cNvPr>
          <p:cNvGrpSpPr>
            <a:grpSpLocks/>
          </p:cNvGrpSpPr>
          <p:nvPr/>
        </p:nvGrpSpPr>
        <p:grpSpPr bwMode="auto">
          <a:xfrm>
            <a:off x="3740150" y="1600200"/>
            <a:ext cx="5203825" cy="1627188"/>
            <a:chOff x="2356" y="1008"/>
            <a:chExt cx="3278" cy="1025"/>
          </a:xfrm>
        </p:grpSpPr>
        <p:pic>
          <p:nvPicPr>
            <p:cNvPr id="71709" name="Picture 5">
              <a:extLst>
                <a:ext uri="{FF2B5EF4-FFF2-40B4-BE49-F238E27FC236}">
                  <a16:creationId xmlns:a16="http://schemas.microsoft.com/office/drawing/2014/main" id="{C64FE704-722D-CF4F-8166-207510437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4" r="12375" b="75000"/>
            <a:stretch>
              <a:fillRect/>
            </a:stretch>
          </p:blipFill>
          <p:spPr bwMode="auto">
            <a:xfrm>
              <a:off x="2356" y="1008"/>
              <a:ext cx="3271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10" name="Rectangle 6">
              <a:extLst>
                <a:ext uri="{FF2B5EF4-FFF2-40B4-BE49-F238E27FC236}">
                  <a16:creationId xmlns:a16="http://schemas.microsoft.com/office/drawing/2014/main" id="{1ECBC810-18AB-874B-8C80-F5F109D40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1145"/>
              <a:ext cx="55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snRNPs</a:t>
              </a:r>
              <a:endParaRPr lang="en-US" altLang="en-US" sz="1800" b="1"/>
            </a:p>
          </p:txBody>
        </p:sp>
        <p:sp>
          <p:nvSpPr>
            <p:cNvPr id="71711" name="Rectangle 7">
              <a:extLst>
                <a:ext uri="{FF2B5EF4-FFF2-40B4-BE49-F238E27FC236}">
                  <a16:creationId xmlns:a16="http://schemas.microsoft.com/office/drawing/2014/main" id="{B6F04366-ACE9-FF41-8E6C-F595D6E25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" y="1461"/>
              <a:ext cx="3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exon</a:t>
              </a:r>
              <a:endParaRPr lang="en-US" altLang="en-US" sz="1800" b="1"/>
            </a:p>
          </p:txBody>
        </p:sp>
        <p:sp>
          <p:nvSpPr>
            <p:cNvPr id="71712" name="Rectangle 8">
              <a:extLst>
                <a:ext uri="{FF2B5EF4-FFF2-40B4-BE49-F238E27FC236}">
                  <a16:creationId xmlns:a16="http://schemas.microsoft.com/office/drawing/2014/main" id="{2C74122C-F4B4-6C4D-B2DF-7649091FB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" y="1461"/>
              <a:ext cx="3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exon</a:t>
              </a:r>
              <a:endParaRPr lang="en-US" altLang="en-US" sz="1800" b="1"/>
            </a:p>
          </p:txBody>
        </p:sp>
        <p:sp>
          <p:nvSpPr>
            <p:cNvPr id="71713" name="Rectangle 9">
              <a:extLst>
                <a:ext uri="{FF2B5EF4-FFF2-40B4-BE49-F238E27FC236}">
                  <a16:creationId xmlns:a16="http://schemas.microsoft.com/office/drawing/2014/main" id="{125F9D66-8DCD-9B4B-86F5-2CC40A7A1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1445"/>
              <a:ext cx="4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intron</a:t>
              </a:r>
              <a:endParaRPr lang="en-US" altLang="en-US" sz="1800" b="1"/>
            </a:p>
          </p:txBody>
        </p:sp>
        <p:sp>
          <p:nvSpPr>
            <p:cNvPr id="71714" name="Rectangle 10">
              <a:extLst>
                <a:ext uri="{FF2B5EF4-FFF2-40B4-BE49-F238E27FC236}">
                  <a16:creationId xmlns:a16="http://schemas.microsoft.com/office/drawing/2014/main" id="{27E764A6-CEF3-574C-B417-8773EEDAB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1224"/>
              <a:ext cx="4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snRNA</a:t>
              </a:r>
              <a:endParaRPr lang="en-US" altLang="en-US" sz="1800" b="1"/>
            </a:p>
          </p:txBody>
        </p:sp>
        <p:sp>
          <p:nvSpPr>
            <p:cNvPr id="71715" name="Freeform 11">
              <a:extLst>
                <a:ext uri="{FF2B5EF4-FFF2-40B4-BE49-F238E27FC236}">
                  <a16:creationId xmlns:a16="http://schemas.microsoft.com/office/drawing/2014/main" id="{F36E9385-8E47-D94E-9B52-5A7BC172C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258"/>
              <a:ext cx="391" cy="283"/>
            </a:xfrm>
            <a:custGeom>
              <a:avLst/>
              <a:gdLst>
                <a:gd name="T0" fmla="*/ 0 w 391"/>
                <a:gd name="T1" fmla="*/ 33 h 283"/>
                <a:gd name="T2" fmla="*/ 33 w 391"/>
                <a:gd name="T3" fmla="*/ 8 h 283"/>
                <a:gd name="T4" fmla="*/ 41 w 391"/>
                <a:gd name="T5" fmla="*/ 0 h 283"/>
                <a:gd name="T6" fmla="*/ 66 w 391"/>
                <a:gd name="T7" fmla="*/ 0 h 283"/>
                <a:gd name="T8" fmla="*/ 91 w 391"/>
                <a:gd name="T9" fmla="*/ 8 h 283"/>
                <a:gd name="T10" fmla="*/ 166 w 391"/>
                <a:gd name="T11" fmla="*/ 58 h 283"/>
                <a:gd name="T12" fmla="*/ 174 w 391"/>
                <a:gd name="T13" fmla="*/ 66 h 283"/>
                <a:gd name="T14" fmla="*/ 208 w 391"/>
                <a:gd name="T15" fmla="*/ 83 h 283"/>
                <a:gd name="T16" fmla="*/ 249 w 391"/>
                <a:gd name="T17" fmla="*/ 83 h 283"/>
                <a:gd name="T18" fmla="*/ 266 w 391"/>
                <a:gd name="T19" fmla="*/ 74 h 283"/>
                <a:gd name="T20" fmla="*/ 266 w 391"/>
                <a:gd name="T21" fmla="*/ 116 h 283"/>
                <a:gd name="T22" fmla="*/ 283 w 391"/>
                <a:gd name="T23" fmla="*/ 141 h 283"/>
                <a:gd name="T24" fmla="*/ 291 w 391"/>
                <a:gd name="T25" fmla="*/ 149 h 283"/>
                <a:gd name="T26" fmla="*/ 366 w 391"/>
                <a:gd name="T27" fmla="*/ 199 h 283"/>
                <a:gd name="T28" fmla="*/ 391 w 391"/>
                <a:gd name="T29" fmla="*/ 224 h 283"/>
                <a:gd name="T30" fmla="*/ 391 w 391"/>
                <a:gd name="T31" fmla="*/ 241 h 283"/>
                <a:gd name="T32" fmla="*/ 391 w 391"/>
                <a:gd name="T33" fmla="*/ 258 h 283"/>
                <a:gd name="T34" fmla="*/ 391 w 391"/>
                <a:gd name="T35" fmla="*/ 283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1"/>
                <a:gd name="T55" fmla="*/ 0 h 283"/>
                <a:gd name="T56" fmla="*/ 391 w 391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1" h="283">
                  <a:moveTo>
                    <a:pt x="0" y="33"/>
                  </a:moveTo>
                  <a:lnTo>
                    <a:pt x="33" y="8"/>
                  </a:lnTo>
                  <a:lnTo>
                    <a:pt x="41" y="0"/>
                  </a:lnTo>
                  <a:lnTo>
                    <a:pt x="66" y="0"/>
                  </a:lnTo>
                  <a:lnTo>
                    <a:pt x="91" y="8"/>
                  </a:lnTo>
                  <a:lnTo>
                    <a:pt x="166" y="58"/>
                  </a:lnTo>
                  <a:lnTo>
                    <a:pt x="174" y="66"/>
                  </a:lnTo>
                  <a:lnTo>
                    <a:pt x="208" y="83"/>
                  </a:lnTo>
                  <a:lnTo>
                    <a:pt x="249" y="83"/>
                  </a:lnTo>
                  <a:lnTo>
                    <a:pt x="266" y="74"/>
                  </a:lnTo>
                  <a:lnTo>
                    <a:pt x="266" y="116"/>
                  </a:lnTo>
                  <a:lnTo>
                    <a:pt x="283" y="141"/>
                  </a:lnTo>
                  <a:lnTo>
                    <a:pt x="291" y="149"/>
                  </a:lnTo>
                  <a:lnTo>
                    <a:pt x="366" y="199"/>
                  </a:lnTo>
                  <a:lnTo>
                    <a:pt x="391" y="224"/>
                  </a:lnTo>
                  <a:lnTo>
                    <a:pt x="391" y="241"/>
                  </a:lnTo>
                  <a:lnTo>
                    <a:pt x="391" y="258"/>
                  </a:lnTo>
                  <a:lnTo>
                    <a:pt x="391" y="2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6" name="Line 12">
              <a:extLst>
                <a:ext uri="{FF2B5EF4-FFF2-40B4-BE49-F238E27FC236}">
                  <a16:creationId xmlns:a16="http://schemas.microsoft.com/office/drawing/2014/main" id="{34F57A13-AED2-474F-BEA2-962BFB9BF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0" y="1332"/>
              <a:ext cx="149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7" name="Rectangle 13">
              <a:extLst>
                <a:ext uri="{FF2B5EF4-FFF2-40B4-BE49-F238E27FC236}">
                  <a16:creationId xmlns:a16="http://schemas.microsoft.com/office/drawing/2014/main" id="{010A5CEA-5B42-D94E-AE1A-C6A8B66C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725"/>
              <a:ext cx="1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5'</a:t>
              </a:r>
              <a:endParaRPr lang="en-US" altLang="en-US" sz="1800" b="1"/>
            </a:p>
          </p:txBody>
        </p:sp>
        <p:sp>
          <p:nvSpPr>
            <p:cNvPr id="71718" name="Rectangle 14">
              <a:extLst>
                <a:ext uri="{FF2B5EF4-FFF2-40B4-BE49-F238E27FC236}">
                  <a16:creationId xmlns:a16="http://schemas.microsoft.com/office/drawing/2014/main" id="{53855BE2-73D7-4045-963B-ACE743F3B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1725"/>
              <a:ext cx="1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3'</a:t>
              </a:r>
              <a:endParaRPr lang="en-US" altLang="en-US" sz="1800" b="1"/>
            </a:p>
          </p:txBody>
        </p:sp>
        <p:sp>
          <p:nvSpPr>
            <p:cNvPr id="71719" name="Rectangle 15">
              <a:extLst>
                <a:ext uri="{FF2B5EF4-FFF2-40B4-BE49-F238E27FC236}">
                  <a16:creationId xmlns:a16="http://schemas.microsoft.com/office/drawing/2014/main" id="{B2151B6F-D581-784B-82E4-8A7299E4D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742"/>
              <a:ext cx="159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20" name="AutoShape 16">
              <a:extLst>
                <a:ext uri="{FF2B5EF4-FFF2-40B4-BE49-F238E27FC236}">
                  <a16:creationId xmlns:a16="http://schemas.microsoft.com/office/drawing/2014/main" id="{2030E51F-227B-3E41-962D-C2C78836F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1759"/>
              <a:ext cx="117" cy="259"/>
            </a:xfrm>
            <a:prstGeom prst="downArrow">
              <a:avLst>
                <a:gd name="adj1" fmla="val 50000"/>
                <a:gd name="adj2" fmla="val 5534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3028B492-874E-1144-8393-504D324CE673}"/>
              </a:ext>
            </a:extLst>
          </p:cNvPr>
          <p:cNvGrpSpPr>
            <a:grpSpLocks/>
          </p:cNvGrpSpPr>
          <p:nvPr/>
        </p:nvGrpSpPr>
        <p:grpSpPr bwMode="auto">
          <a:xfrm>
            <a:off x="2817813" y="3298825"/>
            <a:ext cx="6275387" cy="3551238"/>
            <a:chOff x="1775" y="2078"/>
            <a:chExt cx="3953" cy="2237"/>
          </a:xfrm>
        </p:grpSpPr>
        <p:pic>
          <p:nvPicPr>
            <p:cNvPr id="71690" name="Picture 18">
              <a:extLst>
                <a:ext uri="{FF2B5EF4-FFF2-40B4-BE49-F238E27FC236}">
                  <a16:creationId xmlns:a16="http://schemas.microsoft.com/office/drawing/2014/main" id="{521B2BDE-0B8D-8544-B509-0BC079C44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t="30000"/>
            <a:stretch>
              <a:fillRect/>
            </a:stretch>
          </p:blipFill>
          <p:spPr bwMode="auto">
            <a:xfrm>
              <a:off x="2760" y="2078"/>
              <a:ext cx="2968" cy="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1" name="Rectangle 19">
              <a:extLst>
                <a:ext uri="{FF2B5EF4-FFF2-40B4-BE49-F238E27FC236}">
                  <a16:creationId xmlns:a16="http://schemas.microsoft.com/office/drawing/2014/main" id="{ADE1A6CF-DA37-0B47-8558-30E2304D6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2334"/>
              <a:ext cx="87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spliceosome</a:t>
              </a:r>
              <a:endParaRPr lang="en-US" altLang="en-US" sz="1800" b="1"/>
            </a:p>
          </p:txBody>
        </p:sp>
        <p:sp>
          <p:nvSpPr>
            <p:cNvPr id="71692" name="Rectangle 20">
              <a:extLst>
                <a:ext uri="{FF2B5EF4-FFF2-40B4-BE49-F238E27FC236}">
                  <a16:creationId xmlns:a16="http://schemas.microsoft.com/office/drawing/2014/main" id="{CAF9D29E-5E5C-C642-8EF9-002D1A278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3899"/>
              <a:ext cx="3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exon</a:t>
              </a:r>
              <a:endParaRPr lang="en-US" altLang="en-US" sz="1800" b="1"/>
            </a:p>
          </p:txBody>
        </p:sp>
        <p:sp>
          <p:nvSpPr>
            <p:cNvPr id="71693" name="Rectangle 21">
              <a:extLst>
                <a:ext uri="{FF2B5EF4-FFF2-40B4-BE49-F238E27FC236}">
                  <a16:creationId xmlns:a16="http://schemas.microsoft.com/office/drawing/2014/main" id="{0DA920EF-9310-1E4B-AFE3-8AFB7BEE9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3" y="4066"/>
              <a:ext cx="52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excised</a:t>
              </a:r>
            </a:p>
            <a:p>
              <a:pPr>
                <a:lnSpc>
                  <a:spcPct val="6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intron</a:t>
              </a:r>
              <a:endParaRPr lang="en-US" altLang="en-US" sz="1800" b="1"/>
            </a:p>
          </p:txBody>
        </p:sp>
        <p:grpSp>
          <p:nvGrpSpPr>
            <p:cNvPr id="71694" name="Group 22">
              <a:extLst>
                <a:ext uri="{FF2B5EF4-FFF2-40B4-BE49-F238E27FC236}">
                  <a16:creationId xmlns:a16="http://schemas.microsoft.com/office/drawing/2014/main" id="{A8D5C92F-AD65-3B41-B120-076BDE7B8F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7" y="2217"/>
              <a:ext cx="107" cy="510"/>
              <a:chOff x="3489" y="1534"/>
              <a:chExt cx="133" cy="633"/>
            </a:xfrm>
          </p:grpSpPr>
          <p:sp>
            <p:nvSpPr>
              <p:cNvPr id="71707" name="Freeform 23">
                <a:extLst>
                  <a:ext uri="{FF2B5EF4-FFF2-40B4-BE49-F238E27FC236}">
                    <a16:creationId xmlns:a16="http://schemas.microsoft.com/office/drawing/2014/main" id="{5DC2BE05-CCC7-2C44-A136-B1526FBCB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1534"/>
                <a:ext cx="117" cy="391"/>
              </a:xfrm>
              <a:custGeom>
                <a:avLst/>
                <a:gdLst>
                  <a:gd name="T0" fmla="*/ 0 w 117"/>
                  <a:gd name="T1" fmla="*/ 0 h 391"/>
                  <a:gd name="T2" fmla="*/ 25 w 117"/>
                  <a:gd name="T3" fmla="*/ 0 h 391"/>
                  <a:gd name="T4" fmla="*/ 42 w 117"/>
                  <a:gd name="T5" fmla="*/ 0 h 391"/>
                  <a:gd name="T6" fmla="*/ 59 w 117"/>
                  <a:gd name="T7" fmla="*/ 17 h 391"/>
                  <a:gd name="T8" fmla="*/ 67 w 117"/>
                  <a:gd name="T9" fmla="*/ 33 h 391"/>
                  <a:gd name="T10" fmla="*/ 67 w 117"/>
                  <a:gd name="T11" fmla="*/ 42 h 391"/>
                  <a:gd name="T12" fmla="*/ 67 w 117"/>
                  <a:gd name="T13" fmla="*/ 150 h 391"/>
                  <a:gd name="T14" fmla="*/ 67 w 117"/>
                  <a:gd name="T15" fmla="*/ 158 h 391"/>
                  <a:gd name="T16" fmla="*/ 75 w 117"/>
                  <a:gd name="T17" fmla="*/ 183 h 391"/>
                  <a:gd name="T18" fmla="*/ 100 w 117"/>
                  <a:gd name="T19" fmla="*/ 200 h 391"/>
                  <a:gd name="T20" fmla="*/ 117 w 117"/>
                  <a:gd name="T21" fmla="*/ 208 h 391"/>
                  <a:gd name="T22" fmla="*/ 100 w 117"/>
                  <a:gd name="T23" fmla="*/ 216 h 391"/>
                  <a:gd name="T24" fmla="*/ 75 w 117"/>
                  <a:gd name="T25" fmla="*/ 233 h 391"/>
                  <a:gd name="T26" fmla="*/ 67 w 117"/>
                  <a:gd name="T27" fmla="*/ 266 h 391"/>
                  <a:gd name="T28" fmla="*/ 67 w 117"/>
                  <a:gd name="T29" fmla="*/ 283 h 391"/>
                  <a:gd name="T30" fmla="*/ 67 w 117"/>
                  <a:gd name="T31" fmla="*/ 391 h 3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7"/>
                  <a:gd name="T49" fmla="*/ 0 h 391"/>
                  <a:gd name="T50" fmla="*/ 117 w 117"/>
                  <a:gd name="T51" fmla="*/ 391 h 3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7" h="391">
                    <a:moveTo>
                      <a:pt x="0" y="0"/>
                    </a:moveTo>
                    <a:lnTo>
                      <a:pt x="25" y="0"/>
                    </a:lnTo>
                    <a:lnTo>
                      <a:pt x="42" y="0"/>
                    </a:lnTo>
                    <a:lnTo>
                      <a:pt x="59" y="17"/>
                    </a:lnTo>
                    <a:lnTo>
                      <a:pt x="67" y="33"/>
                    </a:lnTo>
                    <a:lnTo>
                      <a:pt x="67" y="42"/>
                    </a:lnTo>
                    <a:lnTo>
                      <a:pt x="67" y="150"/>
                    </a:lnTo>
                    <a:lnTo>
                      <a:pt x="67" y="158"/>
                    </a:lnTo>
                    <a:lnTo>
                      <a:pt x="75" y="183"/>
                    </a:lnTo>
                    <a:lnTo>
                      <a:pt x="100" y="200"/>
                    </a:lnTo>
                    <a:lnTo>
                      <a:pt x="117" y="208"/>
                    </a:lnTo>
                    <a:lnTo>
                      <a:pt x="100" y="216"/>
                    </a:lnTo>
                    <a:lnTo>
                      <a:pt x="75" y="233"/>
                    </a:lnTo>
                    <a:lnTo>
                      <a:pt x="67" y="266"/>
                    </a:lnTo>
                    <a:lnTo>
                      <a:pt x="67" y="283"/>
                    </a:lnTo>
                    <a:lnTo>
                      <a:pt x="67" y="39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708" name="Freeform 24">
                <a:extLst>
                  <a:ext uri="{FF2B5EF4-FFF2-40B4-BE49-F238E27FC236}">
                    <a16:creationId xmlns:a16="http://schemas.microsoft.com/office/drawing/2014/main" id="{03594AA8-1C4D-8B4F-A8C3-4AB999019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008"/>
                <a:ext cx="83" cy="159"/>
              </a:xfrm>
              <a:custGeom>
                <a:avLst/>
                <a:gdLst>
                  <a:gd name="T0" fmla="*/ 83 w 83"/>
                  <a:gd name="T1" fmla="*/ 0 h 159"/>
                  <a:gd name="T2" fmla="*/ 83 w 83"/>
                  <a:gd name="T3" fmla="*/ 125 h 159"/>
                  <a:gd name="T4" fmla="*/ 83 w 83"/>
                  <a:gd name="T5" fmla="*/ 134 h 159"/>
                  <a:gd name="T6" fmla="*/ 75 w 83"/>
                  <a:gd name="T7" fmla="*/ 150 h 159"/>
                  <a:gd name="T8" fmla="*/ 58 w 83"/>
                  <a:gd name="T9" fmla="*/ 159 h 159"/>
                  <a:gd name="T10" fmla="*/ 0 w 83"/>
                  <a:gd name="T11" fmla="*/ 159 h 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59"/>
                  <a:gd name="T20" fmla="*/ 83 w 83"/>
                  <a:gd name="T21" fmla="*/ 159 h 1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59">
                    <a:moveTo>
                      <a:pt x="83" y="0"/>
                    </a:moveTo>
                    <a:lnTo>
                      <a:pt x="83" y="125"/>
                    </a:lnTo>
                    <a:lnTo>
                      <a:pt x="83" y="134"/>
                    </a:lnTo>
                    <a:lnTo>
                      <a:pt x="75" y="150"/>
                    </a:lnTo>
                    <a:lnTo>
                      <a:pt x="58" y="159"/>
                    </a:lnTo>
                    <a:lnTo>
                      <a:pt x="0" y="15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1695" name="Rectangle 25">
              <a:extLst>
                <a:ext uri="{FF2B5EF4-FFF2-40B4-BE49-F238E27FC236}">
                  <a16:creationId xmlns:a16="http://schemas.microsoft.com/office/drawing/2014/main" id="{A7468195-74BF-B540-9E07-B1BCF32BF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3331"/>
              <a:ext cx="1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5'</a:t>
              </a:r>
              <a:endParaRPr lang="en-US" altLang="en-US" sz="1800" b="1"/>
            </a:p>
          </p:txBody>
        </p:sp>
        <p:sp>
          <p:nvSpPr>
            <p:cNvPr id="71696" name="Rectangle 26">
              <a:extLst>
                <a:ext uri="{FF2B5EF4-FFF2-40B4-BE49-F238E27FC236}">
                  <a16:creationId xmlns:a16="http://schemas.microsoft.com/office/drawing/2014/main" id="{F69934D2-7369-6B48-9951-429946886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4098"/>
              <a:ext cx="1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5'</a:t>
              </a:r>
              <a:endParaRPr lang="en-US" altLang="en-US" sz="1800" b="1"/>
            </a:p>
          </p:txBody>
        </p:sp>
        <p:sp>
          <p:nvSpPr>
            <p:cNvPr id="71697" name="Rectangle 27">
              <a:extLst>
                <a:ext uri="{FF2B5EF4-FFF2-40B4-BE49-F238E27FC236}">
                  <a16:creationId xmlns:a16="http://schemas.microsoft.com/office/drawing/2014/main" id="{0D271312-FDEC-164E-86B4-FE9A0CA2F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2598"/>
              <a:ext cx="1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3'</a:t>
              </a:r>
              <a:endParaRPr lang="en-US" altLang="en-US" sz="1800" b="1"/>
            </a:p>
          </p:txBody>
        </p:sp>
        <p:sp>
          <p:nvSpPr>
            <p:cNvPr id="71698" name="Rectangle 28">
              <a:extLst>
                <a:ext uri="{FF2B5EF4-FFF2-40B4-BE49-F238E27FC236}">
                  <a16:creationId xmlns:a16="http://schemas.microsoft.com/office/drawing/2014/main" id="{2A5B2801-F82C-6144-96B1-46F43A7F5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3331"/>
              <a:ext cx="1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3'</a:t>
              </a:r>
              <a:endParaRPr lang="en-US" altLang="en-US" sz="1800" b="1"/>
            </a:p>
          </p:txBody>
        </p:sp>
        <p:sp>
          <p:nvSpPr>
            <p:cNvPr id="71699" name="Rectangle 29">
              <a:extLst>
                <a:ext uri="{FF2B5EF4-FFF2-40B4-BE49-F238E27FC236}">
                  <a16:creationId xmlns:a16="http://schemas.microsoft.com/office/drawing/2014/main" id="{3BD8601D-380D-5A49-ABDB-7ADBDD229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4098"/>
              <a:ext cx="1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3'</a:t>
              </a:r>
              <a:endParaRPr lang="en-US" altLang="en-US" sz="1800" b="1"/>
            </a:p>
          </p:txBody>
        </p:sp>
        <p:sp>
          <p:nvSpPr>
            <p:cNvPr id="71700" name="Rectangle 30">
              <a:extLst>
                <a:ext uri="{FF2B5EF4-FFF2-40B4-BE49-F238E27FC236}">
                  <a16:creationId xmlns:a16="http://schemas.microsoft.com/office/drawing/2014/main" id="{A4731F16-F9BF-8147-8838-B598CAF51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922"/>
              <a:ext cx="34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lariat</a:t>
              </a:r>
              <a:endParaRPr lang="en-US" altLang="en-US" sz="1800" b="1"/>
            </a:p>
          </p:txBody>
        </p:sp>
        <p:sp>
          <p:nvSpPr>
            <p:cNvPr id="71701" name="Line 31">
              <a:extLst>
                <a:ext uri="{FF2B5EF4-FFF2-40B4-BE49-F238E27FC236}">
                  <a16:creationId xmlns:a16="http://schemas.microsoft.com/office/drawing/2014/main" id="{5E02FC11-5AEF-034F-9E5F-0E8528308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2" y="2974"/>
              <a:ext cx="4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Rectangle 32">
              <a:extLst>
                <a:ext uri="{FF2B5EF4-FFF2-40B4-BE49-F238E27FC236}">
                  <a16:creationId xmlns:a16="http://schemas.microsoft.com/office/drawing/2014/main" id="{FD780162-BF5D-CB4D-83AF-4BC270B23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3899"/>
              <a:ext cx="3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exon</a:t>
              </a:r>
              <a:endParaRPr lang="en-US" altLang="en-US" sz="1800" b="1"/>
            </a:p>
          </p:txBody>
        </p:sp>
        <p:sp>
          <p:nvSpPr>
            <p:cNvPr id="71703" name="Rectangle 33">
              <a:extLst>
                <a:ext uri="{FF2B5EF4-FFF2-40B4-BE49-F238E27FC236}">
                  <a16:creationId xmlns:a16="http://schemas.microsoft.com/office/drawing/2014/main" id="{6649AE94-9BDC-CA4B-9ABD-6D22187A3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3988"/>
              <a:ext cx="96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mature mRNA</a:t>
              </a:r>
              <a:endParaRPr lang="en-US" altLang="en-US" sz="1800" b="1"/>
            </a:p>
          </p:txBody>
        </p:sp>
        <p:sp>
          <p:nvSpPr>
            <p:cNvPr id="71704" name="Rectangle 34">
              <a:extLst>
                <a:ext uri="{FF2B5EF4-FFF2-40B4-BE49-F238E27FC236}">
                  <a16:creationId xmlns:a16="http://schemas.microsoft.com/office/drawing/2014/main" id="{2B959403-8929-7840-8C52-9319151F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567"/>
              <a:ext cx="616" cy="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5" name="Rectangle 35">
              <a:extLst>
                <a:ext uri="{FF2B5EF4-FFF2-40B4-BE49-F238E27FC236}">
                  <a16:creationId xmlns:a16="http://schemas.microsoft.com/office/drawing/2014/main" id="{09908D8A-0EBD-0343-BAD7-2839263BF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2699"/>
              <a:ext cx="708" cy="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6" name="Rectangle 36">
              <a:extLst>
                <a:ext uri="{FF2B5EF4-FFF2-40B4-BE49-F238E27FC236}">
                  <a16:creationId xmlns:a16="http://schemas.microsoft.com/office/drawing/2014/main" id="{31862931-0F84-2243-9740-E68093520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2598"/>
              <a:ext cx="1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5'</a:t>
              </a:r>
              <a:endParaRPr lang="en-US" altLang="en-US" sz="1800" b="1"/>
            </a:p>
          </p:txBody>
        </p:sp>
      </p:grpSp>
      <p:sp>
        <p:nvSpPr>
          <p:cNvPr id="665637" name="AutoShape 37">
            <a:extLst>
              <a:ext uri="{FF2B5EF4-FFF2-40B4-BE49-F238E27FC236}">
                <a16:creationId xmlns:a16="http://schemas.microsoft.com/office/drawing/2014/main" id="{EA261DC1-D3E0-424A-B69B-DDE8272950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97100" y="4767263"/>
            <a:ext cx="1927225" cy="1141412"/>
          </a:xfrm>
          <a:prstGeom prst="wedgeEllipseCallout">
            <a:avLst>
              <a:gd name="adj1" fmla="val 98431"/>
              <a:gd name="adj2" fmla="val 1828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No,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not smurfs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</a:p>
          <a:p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“snurps”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65638" name="Rectangle 38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5CE4A8A9-0CF7-6E48-B3DA-DD9429A74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3783013" cy="4648200"/>
          </a:xfrm>
        </p:spPr>
        <p:txBody>
          <a:bodyPr/>
          <a:lstStyle/>
          <a:p>
            <a:pPr eaLnBrk="1" hangingPunct="1"/>
            <a:r>
              <a:rPr lang="en-US" altLang="en-US" sz="2600" u="sng" dirty="0">
                <a:solidFill>
                  <a:schemeClr val="tx1"/>
                </a:solidFill>
              </a:rPr>
              <a:t>snRNPs</a:t>
            </a:r>
            <a:endParaRPr lang="en-US" altLang="en-US" sz="26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2200" u="sng" dirty="0">
                <a:ea typeface="ＭＳ Ｐゴシック" panose="020B0600070205080204" pitchFamily="34" charset="-128"/>
              </a:rPr>
              <a:t>small</a:t>
            </a:r>
            <a:r>
              <a:rPr lang="en-US" altLang="en-US" sz="22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nuclear </a:t>
            </a:r>
            <a:r>
              <a:rPr lang="en-US" altLang="en-US" sz="2200" u="sng" dirty="0">
                <a:ea typeface="ＭＳ Ｐゴシック" panose="020B0600070205080204" pitchFamily="34" charset="-128"/>
              </a:rPr>
              <a:t>RNA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proteins</a:t>
            </a:r>
          </a:p>
          <a:p>
            <a:pPr eaLnBrk="1" hangingPunct="1"/>
            <a:r>
              <a:rPr lang="en-US" altLang="en-US" sz="2600" u="sng" dirty="0">
                <a:solidFill>
                  <a:schemeClr val="tx1"/>
                </a:solidFill>
              </a:rPr>
              <a:t>Spliceosome</a:t>
            </a:r>
            <a:endParaRPr lang="en-US" altLang="en-US" sz="26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several snRNPs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recognize splice site sequence</a:t>
            </a:r>
          </a:p>
          <a:p>
            <a:pPr marL="1085850"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cut &amp; paste</a:t>
            </a:r>
          </a:p>
        </p:txBody>
      </p:sp>
      <p:pic>
        <p:nvPicPr>
          <p:cNvPr id="665639" name="Picture 39" descr="penguinL">
            <a:extLst>
              <a:ext uri="{FF2B5EF4-FFF2-40B4-BE49-F238E27FC236}">
                <a16:creationId xmlns:a16="http://schemas.microsoft.com/office/drawing/2014/main" id="{98FE009E-B13F-BB4E-8745-BDF2004D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0" name="AutoShape 40">
            <a:extLst>
              <a:ext uri="{FF2B5EF4-FFF2-40B4-BE49-F238E27FC236}">
                <a16:creationId xmlns:a16="http://schemas.microsoft.com/office/drawing/2014/main" id="{A557482B-D7BB-CE45-8620-E89A0CEF9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130175"/>
            <a:ext cx="2433638" cy="1338263"/>
          </a:xfrm>
          <a:prstGeom prst="wedgeEllipseCallout">
            <a:avLst>
              <a:gd name="adj1" fmla="val 76551"/>
              <a:gd name="adj2" fmla="val -3327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Whoa!  I think </a:t>
            </a:r>
          </a:p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we just broke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a biological “rule”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endParaRPr lang="en-US" altLang="en-US" sz="1800" b="1">
              <a:solidFill>
                <a:srgbClr val="0F116A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5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5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5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5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5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5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5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6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5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7" grpId="0" animBg="1" autoUpdateAnimBg="0"/>
      <p:bldP spid="665638" grpId="0" build="p" autoUpdateAnimBg="0"/>
      <p:bldP spid="66564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01A7505-1651-2D4E-91B8-48A94CAE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005513"/>
            <a:ext cx="1601787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0A0F948-9229-6C4E-9058-89EDAE85C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Ribozyme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D65063DD-D043-3A4B-90F2-F71A3996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87700"/>
            <a:ext cx="37338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>
            <a:extLst>
              <a:ext uri="{FF2B5EF4-FFF2-40B4-BE49-F238E27FC236}">
                <a16:creationId xmlns:a16="http://schemas.microsoft.com/office/drawing/2014/main" id="{EF9C596E-91D3-B344-80D1-F9D5DB73C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45200"/>
            <a:ext cx="194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F116A"/>
                </a:solidFill>
              </a:rPr>
              <a:t>Sidney Altman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88BBFF97-CC2D-3F49-99F7-4A3D4A1D6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6045200"/>
            <a:ext cx="184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F116A"/>
                </a:solidFill>
              </a:rPr>
              <a:t>Thomas Cech</a:t>
            </a:r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B122E732-2724-EE4E-9539-AD4986242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588" y="381000"/>
            <a:ext cx="24653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3400" b="1">
                <a:solidFill>
                  <a:srgbClr val="0F116A"/>
                </a:solidFill>
              </a:rPr>
              <a:t>1982 </a:t>
            </a:r>
            <a:r>
              <a:rPr lang="en-US" altLang="en-US" sz="3400" b="1">
                <a:solidFill>
                  <a:srgbClr val="000005"/>
                </a:solidFill>
              </a:rPr>
              <a:t>| </a:t>
            </a:r>
            <a:r>
              <a:rPr lang="en-US" altLang="en-US" sz="3400" b="1">
                <a:solidFill>
                  <a:srgbClr val="CC0000"/>
                </a:solidFill>
              </a:rPr>
              <a:t>1989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73736" name="Rectangle 8">
            <a:extLst>
              <a:ext uri="{FF2B5EF4-FFF2-40B4-BE49-F238E27FC236}">
                <a16:creationId xmlns:a16="http://schemas.microsoft.com/office/drawing/2014/main" id="{0C3FC008-2DB6-324F-B20A-1AD500320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637222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tx2"/>
                </a:solidFill>
              </a:rPr>
              <a:t>Yale</a:t>
            </a:r>
          </a:p>
        </p:txBody>
      </p:sp>
      <p:sp>
        <p:nvSpPr>
          <p:cNvPr id="73737" name="Rectangle 9">
            <a:extLst>
              <a:ext uri="{FF2B5EF4-FFF2-40B4-BE49-F238E27FC236}">
                <a16:creationId xmlns:a16="http://schemas.microsoft.com/office/drawing/2014/main" id="{B279E011-5BBA-5740-A431-E586A4163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6372225"/>
            <a:ext cx="186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tx2"/>
                </a:solidFill>
              </a:rPr>
              <a:t>U of Colorado</a:t>
            </a:r>
          </a:p>
        </p:txBody>
      </p:sp>
      <p:pic>
        <p:nvPicPr>
          <p:cNvPr id="73738" name="Picture 10">
            <a:extLst>
              <a:ext uri="{FF2B5EF4-FFF2-40B4-BE49-F238E27FC236}">
                <a16:creationId xmlns:a16="http://schemas.microsoft.com/office/drawing/2014/main" id="{4F34317E-AA68-4349-9C3F-68212D12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438400"/>
            <a:ext cx="30908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Rectangle 11">
            <a:extLst>
              <a:ext uri="{FF2B5EF4-FFF2-40B4-BE49-F238E27FC236}">
                <a16:creationId xmlns:a16="http://schemas.microsoft.com/office/drawing/2014/main" id="{BDB37B1E-B9C3-B848-8CB4-2C6147A2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1279525"/>
            <a:ext cx="66960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4488" indent="-344488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257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75000"/>
              <a:buFont typeface="Wingdings" pitchFamily="2" charset="2"/>
              <a:buChar char="n"/>
            </a:pPr>
            <a:r>
              <a:rPr lang="en-US" altLang="en-US" sz="3000" b="1" dirty="0">
                <a:solidFill>
                  <a:srgbClr val="0F116A"/>
                </a:solidFill>
              </a:rPr>
              <a:t>RNA as </a:t>
            </a:r>
            <a:r>
              <a:rPr lang="en-US" altLang="en-US" sz="3000" b="1" u="sng" dirty="0"/>
              <a:t>ribozyme</a:t>
            </a:r>
            <a:endParaRPr lang="en-US" altLang="en-US" sz="3000" b="1" dirty="0"/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altLang="en-US" sz="2800" b="1" dirty="0"/>
              <a:t>some mRNA can even splice itself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altLang="en-US" sz="2800" b="1" u="sng" dirty="0">
                <a:solidFill>
                  <a:srgbClr val="CC0000"/>
                </a:solidFill>
              </a:rPr>
              <a:t>RNA as enzyme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9">
            <a:extLst>
              <a:ext uri="{FF2B5EF4-FFF2-40B4-BE49-F238E27FC236}">
                <a16:creationId xmlns:a16="http://schemas.microsoft.com/office/drawing/2014/main" id="{E76AFEA7-4955-9642-97EB-A9F6D0531E3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2007-2008</a:t>
            </a:r>
            <a:endParaRPr lang="en-US" altLang="en-US" sz="1400" b="0"/>
          </a:p>
        </p:txBody>
      </p:sp>
      <p:grpSp>
        <p:nvGrpSpPr>
          <p:cNvPr id="74755" name="Group 2">
            <a:extLst>
              <a:ext uri="{FF2B5EF4-FFF2-40B4-BE49-F238E27FC236}">
                <a16:creationId xmlns:a16="http://schemas.microsoft.com/office/drawing/2014/main" id="{A5C2FB63-1856-654A-BA21-94AFC61B8504}"/>
              </a:ext>
            </a:extLst>
          </p:cNvPr>
          <p:cNvGrpSpPr>
            <a:grpSpLocks/>
          </p:cNvGrpSpPr>
          <p:nvPr/>
        </p:nvGrpSpPr>
        <p:grpSpPr bwMode="auto">
          <a:xfrm>
            <a:off x="4598988" y="354013"/>
            <a:ext cx="4545012" cy="3332162"/>
            <a:chOff x="2897" y="288"/>
            <a:chExt cx="2863" cy="2099"/>
          </a:xfrm>
        </p:grpSpPr>
        <p:pic>
          <p:nvPicPr>
            <p:cNvPr id="74758" name="Picture 3" descr="f15-05_the_central_dogm_c">
              <a:extLst>
                <a:ext uri="{FF2B5EF4-FFF2-40B4-BE49-F238E27FC236}">
                  <a16:creationId xmlns:a16="http://schemas.microsoft.com/office/drawing/2014/main" id="{259EAE1D-20CC-DC4C-841C-F907C0DB1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1"/>
            <a:stretch>
              <a:fillRect/>
            </a:stretch>
          </p:blipFill>
          <p:spPr bwMode="auto">
            <a:xfrm>
              <a:off x="2897" y="288"/>
              <a:ext cx="2863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Line 4">
              <a:extLst>
                <a:ext uri="{FF2B5EF4-FFF2-40B4-BE49-F238E27FC236}">
                  <a16:creationId xmlns:a16="http://schemas.microsoft.com/office/drawing/2014/main" id="{83E4AFFD-9B77-A045-9071-DA4D50E37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541"/>
              <a:ext cx="0" cy="51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0" name="Line 5">
              <a:extLst>
                <a:ext uri="{FF2B5EF4-FFF2-40B4-BE49-F238E27FC236}">
                  <a16:creationId xmlns:a16="http://schemas.microsoft.com/office/drawing/2014/main" id="{2A132650-291F-E64F-92D3-EDE254EB0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1342"/>
              <a:ext cx="0" cy="36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6" name="Rectangle 6">
            <a:extLst>
              <a:ext uri="{FF2B5EF4-FFF2-40B4-BE49-F238E27FC236}">
                <a16:creationId xmlns:a16="http://schemas.microsoft.com/office/drawing/2014/main" id="{843842B2-B881-A641-8F2E-0D8BA99C0A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Translation</a:t>
            </a:r>
          </a:p>
        </p:txBody>
      </p:sp>
      <p:sp>
        <p:nvSpPr>
          <p:cNvPr id="74757" name="Rectangle 7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04D528D4-1E0F-D04A-92A2-B4506C3B2A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7588" y="3067050"/>
            <a:ext cx="6400800" cy="2460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from</a:t>
            </a:r>
            <a:br>
              <a:rPr lang="en-US" altLang="en-US"/>
            </a:br>
            <a:r>
              <a:rPr lang="en-US" altLang="en-US" u="sng"/>
              <a:t>nucleic acid</a:t>
            </a:r>
            <a:r>
              <a:rPr lang="en-US" altLang="en-US"/>
              <a:t> language</a:t>
            </a:r>
            <a:br>
              <a:rPr lang="en-US" altLang="en-US"/>
            </a:br>
            <a:r>
              <a:rPr lang="en-US" altLang="en-US"/>
              <a:t>to</a:t>
            </a:r>
            <a:br>
              <a:rPr lang="en-US" altLang="en-US"/>
            </a:br>
            <a:r>
              <a:rPr lang="en-US" altLang="en-US" u="sng"/>
              <a:t>amino acid</a:t>
            </a:r>
            <a:r>
              <a:rPr lang="en-US" altLang="en-US"/>
              <a:t> language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9">
            <a:extLst>
              <a:ext uri="{FF2B5EF4-FFF2-40B4-BE49-F238E27FC236}">
                <a16:creationId xmlns:a16="http://schemas.microsoft.com/office/drawing/2014/main" id="{4A591176-540E-9146-B725-67663F84679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2007-2008</a:t>
            </a:r>
            <a:endParaRPr lang="en-US" altLang="en-US" sz="1400" b="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231E1406-B5D8-C541-B896-B20078A2D7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3521075" cy="1325563"/>
          </a:xfrm>
        </p:spPr>
        <p:txBody>
          <a:bodyPr anchor="t"/>
          <a:lstStyle/>
          <a:p>
            <a:pPr algn="ctr" eaLnBrk="1" hangingPunct="1"/>
            <a:r>
              <a:rPr lang="en-US" altLang="en-US"/>
              <a:t>Translation in Prokaryotes</a:t>
            </a:r>
          </a:p>
        </p:txBody>
      </p:sp>
      <p:pic>
        <p:nvPicPr>
          <p:cNvPr id="75780" name="Picture 3" descr="15_21">
            <a:extLst>
              <a:ext uri="{FF2B5EF4-FFF2-40B4-BE49-F238E27FC236}">
                <a16:creationId xmlns:a16="http://schemas.microsoft.com/office/drawing/2014/main" id="{2C101A17-191D-9D48-94E5-5C72C45C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r="50626" b="9450"/>
          <a:stretch>
            <a:fillRect/>
          </a:stretch>
        </p:blipFill>
        <p:spPr bwMode="auto">
          <a:xfrm>
            <a:off x="4586288" y="973138"/>
            <a:ext cx="4154487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4">
            <a:extLst>
              <a:ext uri="{FF2B5EF4-FFF2-40B4-BE49-F238E27FC236}">
                <a16:creationId xmlns:a16="http://schemas.microsoft.com/office/drawing/2014/main" id="{CAD22A05-5A32-844D-9C96-08605A4F9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593725"/>
            <a:ext cx="2738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Bacterial chromosome</a:t>
            </a:r>
            <a:endParaRPr lang="en-US" altLang="en-US" sz="2000" b="1"/>
          </a:p>
        </p:txBody>
      </p:sp>
      <p:sp>
        <p:nvSpPr>
          <p:cNvPr id="75782" name="Rectangle 5">
            <a:extLst>
              <a:ext uri="{FF2B5EF4-FFF2-40B4-BE49-F238E27FC236}">
                <a16:creationId xmlns:a16="http://schemas.microsoft.com/office/drawing/2014/main" id="{0729EF93-8292-B445-83DB-B4BF50B9C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2860675"/>
            <a:ext cx="7762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mRNA</a:t>
            </a:r>
            <a:endParaRPr lang="en-US" altLang="en-US" sz="2000" b="1"/>
          </a:p>
        </p:txBody>
      </p:sp>
      <p:sp>
        <p:nvSpPr>
          <p:cNvPr id="75783" name="Rectangle 6">
            <a:extLst>
              <a:ext uri="{FF2B5EF4-FFF2-40B4-BE49-F238E27FC236}">
                <a16:creationId xmlns:a16="http://schemas.microsoft.com/office/drawing/2014/main" id="{65A2B961-051E-714D-8704-F601DEAB0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32488"/>
            <a:ext cx="10160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Cell wall</a:t>
            </a:r>
            <a:endParaRPr lang="en-US" altLang="en-US" sz="2000" b="1"/>
          </a:p>
        </p:txBody>
      </p:sp>
      <p:sp>
        <p:nvSpPr>
          <p:cNvPr id="75784" name="Line 7">
            <a:extLst>
              <a:ext uri="{FF2B5EF4-FFF2-40B4-BE49-F238E27FC236}">
                <a16:creationId xmlns:a16="http://schemas.microsoft.com/office/drawing/2014/main" id="{587384DB-A0EE-5B41-9A10-333E450A7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2750" y="876300"/>
            <a:ext cx="492125" cy="704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Rectangle 8">
            <a:extLst>
              <a:ext uri="{FF2B5EF4-FFF2-40B4-BE49-F238E27FC236}">
                <a16:creationId xmlns:a16="http://schemas.microsoft.com/office/drawing/2014/main" id="{57C88CB9-420B-C042-AAEC-94B76E86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5140325"/>
            <a:ext cx="1284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Cell</a:t>
            </a:r>
          </a:p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membrane</a:t>
            </a:r>
            <a:endParaRPr lang="en-US" altLang="en-US" sz="2000" b="1"/>
          </a:p>
        </p:txBody>
      </p:sp>
      <p:sp>
        <p:nvSpPr>
          <p:cNvPr id="75786" name="Line 9">
            <a:extLst>
              <a:ext uri="{FF2B5EF4-FFF2-40B4-BE49-F238E27FC236}">
                <a16:creationId xmlns:a16="http://schemas.microsoft.com/office/drawing/2014/main" id="{E55932CE-61B5-EE47-B814-8CCB09485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8163" y="5445125"/>
            <a:ext cx="703262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Rectangle 10">
            <a:extLst>
              <a:ext uri="{FF2B5EF4-FFF2-40B4-BE49-F238E27FC236}">
                <a16:creationId xmlns:a16="http://schemas.microsoft.com/office/drawing/2014/main" id="{FEE7DDD1-F366-8946-9831-AC39B6BCD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2527300"/>
            <a:ext cx="1622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Transcription</a:t>
            </a:r>
            <a:endParaRPr lang="en-US" altLang="en-US" sz="2000" b="1"/>
          </a:p>
        </p:txBody>
      </p:sp>
      <p:sp>
        <p:nvSpPr>
          <p:cNvPr id="75788" name="Line 11">
            <a:extLst>
              <a:ext uri="{FF2B5EF4-FFF2-40B4-BE49-F238E27FC236}">
                <a16:creationId xmlns:a16="http://schemas.microsoft.com/office/drawing/2014/main" id="{469FCE3E-687B-7748-8706-FEE2BDD7E6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2913" y="5910263"/>
            <a:ext cx="1443037" cy="120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Rectangle 13">
            <a:extLst>
              <a:ext uri="{FF2B5EF4-FFF2-40B4-BE49-F238E27FC236}">
                <a16:creationId xmlns:a16="http://schemas.microsoft.com/office/drawing/2014/main" id="{3B31AD84-B015-464A-8B61-2B3CC6246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3468688"/>
            <a:ext cx="1368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Translation</a:t>
            </a:r>
            <a:endParaRPr lang="en-US" altLang="en-US" sz="2000" b="1"/>
          </a:p>
        </p:txBody>
      </p:sp>
      <p:sp>
        <p:nvSpPr>
          <p:cNvPr id="75790" name="Rectangle 14">
            <a:extLst>
              <a:ext uri="{FF2B5EF4-FFF2-40B4-BE49-F238E27FC236}">
                <a16:creationId xmlns:a16="http://schemas.microsoft.com/office/drawing/2014/main" id="{D14C44D8-493C-764D-A85F-EBCE98237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216400"/>
            <a:ext cx="860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protein</a:t>
            </a:r>
            <a:endParaRPr lang="en-US" altLang="en-US" sz="2000" b="1"/>
          </a:p>
        </p:txBody>
      </p:sp>
      <p:pic>
        <p:nvPicPr>
          <p:cNvPr id="594959" name="Picture 15" descr="penguinL">
            <a:extLst>
              <a:ext uri="{FF2B5EF4-FFF2-40B4-BE49-F238E27FC236}">
                <a16:creationId xmlns:a16="http://schemas.microsoft.com/office/drawing/2014/main" id="{3949FEDB-67EE-1444-9BDA-07DB7F61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60" name="AutoShape 16">
            <a:extLst>
              <a:ext uri="{FF2B5EF4-FFF2-40B4-BE49-F238E27FC236}">
                <a16:creationId xmlns:a16="http://schemas.microsoft.com/office/drawing/2014/main" id="{C94FFD9E-87FA-9C47-8D66-C72EA9CE2F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350" y="3938588"/>
            <a:ext cx="1803400" cy="1022350"/>
          </a:xfrm>
          <a:prstGeom prst="wedgeEllipseCallout">
            <a:avLst>
              <a:gd name="adj1" fmla="val 34329"/>
              <a:gd name="adj2" fmla="val 12779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Psssst…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 u="sng">
                <a:solidFill>
                  <a:srgbClr val="CC0000"/>
                </a:solidFill>
                <a:latin typeface="Comic Sans MS" panose="030F0902030302020204" pitchFamily="66" charset="0"/>
              </a:rPr>
              <a:t>no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nucleus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4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6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2B26CAA7-02B1-DB47-90C7-494E6366C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1371600"/>
            <a:ext cx="8796338" cy="53308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/>
              <a:t>Transcription &amp; translation are simultaneous in bacteria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DNA is in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cytoplasm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no mRNA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editing </a:t>
            </a:r>
          </a:p>
          <a:p>
            <a:pPr lvl="1" eaLnBrk="1" hangingPunct="1"/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ribosomes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read mRNA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as it is being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transcribed  </a:t>
            </a:r>
          </a:p>
        </p:txBody>
      </p:sp>
      <p:pic>
        <p:nvPicPr>
          <p:cNvPr id="76803" name="Picture 4" descr="f15-13_translation_in_a_c">
            <a:extLst>
              <a:ext uri="{FF2B5EF4-FFF2-40B4-BE49-F238E27FC236}">
                <a16:creationId xmlns:a16="http://schemas.microsoft.com/office/drawing/2014/main" id="{0B156494-CA04-EC45-9B5B-C0C65542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2100" r="5624"/>
          <a:stretch>
            <a:fillRect/>
          </a:stretch>
        </p:blipFill>
        <p:spPr bwMode="auto">
          <a:xfrm>
            <a:off x="3416300" y="2011363"/>
            <a:ext cx="56578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2">
            <a:extLst>
              <a:ext uri="{FF2B5EF4-FFF2-40B4-BE49-F238E27FC236}">
                <a16:creationId xmlns:a16="http://schemas.microsoft.com/office/drawing/2014/main" id="{4496C1BB-AF3D-0543-890C-4924EDC50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Translation in Prokaryotes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17-02-TranscriptTranslat-L5">
            <a:extLst>
              <a:ext uri="{FF2B5EF4-FFF2-40B4-BE49-F238E27FC236}">
                <a16:creationId xmlns:a16="http://schemas.microsoft.com/office/drawing/2014/main" id="{7B17DE0B-AAD9-3A43-9ADC-8D88E1B3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1" b="64799"/>
          <a:stretch>
            <a:fillRect/>
          </a:stretch>
        </p:blipFill>
        <p:spPr bwMode="auto">
          <a:xfrm>
            <a:off x="990600" y="4311650"/>
            <a:ext cx="3733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4" descr="17-02-TranscriptTranslat-L5">
            <a:extLst>
              <a:ext uri="{FF2B5EF4-FFF2-40B4-BE49-F238E27FC236}">
                <a16:creationId xmlns:a16="http://schemas.microsoft.com/office/drawing/2014/main" id="{CBC32998-4990-C546-974F-13894686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 r="8421" b="3600"/>
          <a:stretch>
            <a:fillRect/>
          </a:stretch>
        </p:blipFill>
        <p:spPr bwMode="auto">
          <a:xfrm>
            <a:off x="5334000" y="2819400"/>
            <a:ext cx="34877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2">
            <a:extLst>
              <a:ext uri="{FF2B5EF4-FFF2-40B4-BE49-F238E27FC236}">
                <a16:creationId xmlns:a16="http://schemas.microsoft.com/office/drawing/2014/main" id="{6EB65CE8-7D47-584A-8FE4-F90A8F1F1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Translation: prokaryotes vs. eukaryotes</a:t>
            </a:r>
          </a:p>
        </p:txBody>
      </p:sp>
      <p:sp>
        <p:nvSpPr>
          <p:cNvPr id="40243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E1D68F3D-D123-1A4F-BC78-605BDC761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24825" cy="3138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Differences between prokaryotes &amp; eukaryotes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time &amp; physical separation between processes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takes eukaryote ~1 hour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from DNA to protein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RNA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9">
            <a:extLst>
              <a:ext uri="{FF2B5EF4-FFF2-40B4-BE49-F238E27FC236}">
                <a16:creationId xmlns:a16="http://schemas.microsoft.com/office/drawing/2014/main" id="{0A489C0A-FD8D-234B-B12D-18EE77879C7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2007-2008</a:t>
            </a:r>
            <a:endParaRPr lang="en-US" altLang="en-US" sz="1400" b="0"/>
          </a:p>
        </p:txBody>
      </p:sp>
      <p:pic>
        <p:nvPicPr>
          <p:cNvPr id="80899" name="Picture 2" descr="translation">
            <a:extLst>
              <a:ext uri="{FF2B5EF4-FFF2-40B4-BE49-F238E27FC236}">
                <a16:creationId xmlns:a16="http://schemas.microsoft.com/office/drawing/2014/main" id="{33CFD725-1B3E-A648-9C12-0C8EED80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24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3">
            <a:extLst>
              <a:ext uri="{FF2B5EF4-FFF2-40B4-BE49-F238E27FC236}">
                <a16:creationId xmlns:a16="http://schemas.microsoft.com/office/drawing/2014/main" id="{139894E4-961B-EA4E-A7F5-29BADA20EC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001000" cy="914400"/>
          </a:xfrm>
        </p:spPr>
        <p:txBody>
          <a:bodyPr/>
          <a:lstStyle/>
          <a:p>
            <a:pPr algn="ctr" eaLnBrk="1" hangingPunct="1"/>
            <a:r>
              <a:rPr lang="en-US" altLang="en-US"/>
              <a:t>Translation in Eukaryotes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48" name="Picture 40">
            <a:extLst>
              <a:ext uri="{FF2B5EF4-FFF2-40B4-BE49-F238E27FC236}">
                <a16:creationId xmlns:a16="http://schemas.microsoft.com/office/drawing/2014/main" id="{965967D5-9087-3E4C-90A0-B46B5188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75125"/>
            <a:ext cx="15716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Oval 11">
            <a:extLst>
              <a:ext uri="{FF2B5EF4-FFF2-40B4-BE49-F238E27FC236}">
                <a16:creationId xmlns:a16="http://schemas.microsoft.com/office/drawing/2014/main" id="{EEA0A9BA-9D2F-FC4D-A704-F1C0AA0C1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2948" name="Picture 32">
            <a:extLst>
              <a:ext uri="{FF2B5EF4-FFF2-40B4-BE49-F238E27FC236}">
                <a16:creationId xmlns:a16="http://schemas.microsoft.com/office/drawing/2014/main" id="{01DD033F-3468-EB48-BD21-216976981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963"/>
            <a:ext cx="21859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21" name="AutoShape 13">
            <a:extLst>
              <a:ext uri="{FF2B5EF4-FFF2-40B4-BE49-F238E27FC236}">
                <a16:creationId xmlns:a16="http://schemas.microsoft.com/office/drawing/2014/main" id="{8B2CD877-F3C2-694F-958B-0541E0298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9422" name="AutoShape 14">
            <a:extLst>
              <a:ext uri="{FF2B5EF4-FFF2-40B4-BE49-F238E27FC236}">
                <a16:creationId xmlns:a16="http://schemas.microsoft.com/office/drawing/2014/main" id="{300E4439-3706-C849-9752-339BFF059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3178175"/>
            <a:ext cx="1870075" cy="742950"/>
          </a:xfrm>
          <a:prstGeom prst="roundRect">
            <a:avLst>
              <a:gd name="adj" fmla="val 16667"/>
            </a:avLst>
          </a:prstGeom>
          <a:solidFill>
            <a:srgbClr val="FFD3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b="1">
                <a:solidFill>
                  <a:srgbClr val="0F116A"/>
                </a:solidFill>
              </a:rPr>
              <a:t>mRNA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82951" name="Rectangle 15">
            <a:extLst>
              <a:ext uri="{FF2B5EF4-FFF2-40B4-BE49-F238E27FC236}">
                <a16:creationId xmlns:a16="http://schemas.microsoft.com/office/drawing/2014/main" id="{5052AF39-9F9B-454B-986B-DD5D943C9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From gene to protein</a:t>
            </a:r>
          </a:p>
        </p:txBody>
      </p:sp>
      <p:sp>
        <p:nvSpPr>
          <p:cNvPr id="529424" name="AutoShape 16">
            <a:extLst>
              <a:ext uri="{FF2B5EF4-FFF2-40B4-BE49-F238E27FC236}">
                <a16:creationId xmlns:a16="http://schemas.microsoft.com/office/drawing/2014/main" id="{B94BA768-C229-844A-849E-BC09A8C87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3" name="AutoShape 17">
            <a:extLst>
              <a:ext uri="{FF2B5EF4-FFF2-40B4-BE49-F238E27FC236}">
                <a16:creationId xmlns:a16="http://schemas.microsoft.com/office/drawing/2014/main" id="{7FABC845-5721-7746-82EB-B339AD002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3178175"/>
            <a:ext cx="1373187" cy="742950"/>
          </a:xfrm>
          <a:prstGeom prst="roundRect">
            <a:avLst>
              <a:gd name="adj" fmla="val 16667"/>
            </a:avLst>
          </a:prstGeom>
          <a:solidFill>
            <a:srgbClr val="FFD3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b="1">
                <a:solidFill>
                  <a:srgbClr val="0F116A"/>
                </a:solidFill>
              </a:rPr>
              <a:t>DNA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529426" name="Text Box 18">
            <a:extLst>
              <a:ext uri="{FF2B5EF4-FFF2-40B4-BE49-F238E27FC236}">
                <a16:creationId xmlns:a16="http://schemas.microsoft.com/office/drawing/2014/main" id="{08CD97E7-2AFC-EA4E-9E05-CACA119C4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956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CC0000"/>
                </a:solidFill>
              </a:rPr>
              <a:t>transcription</a:t>
            </a:r>
            <a:endParaRPr lang="en-US" altLang="en-US" sz="2400"/>
          </a:p>
        </p:txBody>
      </p:sp>
      <p:sp>
        <p:nvSpPr>
          <p:cNvPr id="82955" name="Text Box 20">
            <a:extLst>
              <a:ext uri="{FF2B5EF4-FFF2-40B4-BE49-F238E27FC236}">
                <a16:creationId xmlns:a16="http://schemas.microsoft.com/office/drawing/2014/main" id="{33A812B5-2C47-4F4B-B15C-C211D87B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60960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000005"/>
                </a:solidFill>
              </a:rPr>
              <a:t>nucleus</a:t>
            </a:r>
            <a:endParaRPr lang="en-US" altLang="en-US" sz="2400">
              <a:solidFill>
                <a:srgbClr val="006604"/>
              </a:solidFill>
            </a:endParaRPr>
          </a:p>
        </p:txBody>
      </p:sp>
      <p:sp>
        <p:nvSpPr>
          <p:cNvPr id="82956" name="Text Box 21">
            <a:extLst>
              <a:ext uri="{FF2B5EF4-FFF2-40B4-BE49-F238E27FC236}">
                <a16:creationId xmlns:a16="http://schemas.microsoft.com/office/drawing/2014/main" id="{29EDB5B0-692C-F743-8655-816F3E63F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17220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000005"/>
                </a:solidFill>
              </a:rPr>
              <a:t>cytoplasm</a:t>
            </a:r>
            <a:endParaRPr lang="en-US" altLang="en-US" sz="2400">
              <a:solidFill>
                <a:srgbClr val="006604"/>
              </a:solidFill>
            </a:endParaRPr>
          </a:p>
        </p:txBody>
      </p:sp>
      <p:sp>
        <p:nvSpPr>
          <p:cNvPr id="529435" name="Rectangle 27">
            <a:extLst>
              <a:ext uri="{FF2B5EF4-FFF2-40B4-BE49-F238E27FC236}">
                <a16:creationId xmlns:a16="http://schemas.microsoft.com/office/drawing/2014/main" id="{2C2C3C8C-0608-8842-ADBC-FF4F55505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4183063"/>
            <a:ext cx="24812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mRNA leaves nucleus through nuclear pores</a:t>
            </a:r>
          </a:p>
        </p:txBody>
      </p:sp>
      <p:sp>
        <p:nvSpPr>
          <p:cNvPr id="529436" name="Rectangle 28">
            <a:extLst>
              <a:ext uri="{FF2B5EF4-FFF2-40B4-BE49-F238E27FC236}">
                <a16:creationId xmlns:a16="http://schemas.microsoft.com/office/drawing/2014/main" id="{6080E6CE-2E1A-CC48-A2F3-D6D2FC469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963" y="5416550"/>
            <a:ext cx="2895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000" b="1">
                <a:solidFill>
                  <a:srgbClr val="0F116A"/>
                </a:solidFill>
              </a:rPr>
              <a:t>proteins synthesized by ribosomes using instructions on mRNA</a:t>
            </a: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B97C1ABC-B21F-B34E-8189-F99ED7F1D610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447800"/>
            <a:ext cx="2057400" cy="3276600"/>
            <a:chOff x="4032" y="912"/>
            <a:chExt cx="1296" cy="2064"/>
          </a:xfrm>
        </p:grpSpPr>
        <p:grpSp>
          <p:nvGrpSpPr>
            <p:cNvPr id="82971" name="Group 30">
              <a:extLst>
                <a:ext uri="{FF2B5EF4-FFF2-40B4-BE49-F238E27FC236}">
                  <a16:creationId xmlns:a16="http://schemas.microsoft.com/office/drawing/2014/main" id="{3DDDBF22-52E5-4447-AAF3-C1365B715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207"/>
              <a:ext cx="1280" cy="1769"/>
              <a:chOff x="4032" y="1207"/>
              <a:chExt cx="1280" cy="1769"/>
            </a:xfrm>
          </p:grpSpPr>
          <p:sp>
            <p:nvSpPr>
              <p:cNvPr id="82973" name="Oval 4">
                <a:extLst>
                  <a:ext uri="{FF2B5EF4-FFF2-40B4-BE49-F238E27FC236}">
                    <a16:creationId xmlns:a16="http://schemas.microsoft.com/office/drawing/2014/main" id="{5A1DFAAE-EA98-1746-B6E8-73B92D2A5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0" y="2314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2974" name="Oval 5">
                <a:extLst>
                  <a:ext uri="{FF2B5EF4-FFF2-40B4-BE49-F238E27FC236}">
                    <a16:creationId xmlns:a16="http://schemas.microsoft.com/office/drawing/2014/main" id="{814F4874-D207-CC40-9874-49898FDEA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1978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2975" name="Oval 6">
                <a:extLst>
                  <a:ext uri="{FF2B5EF4-FFF2-40B4-BE49-F238E27FC236}">
                    <a16:creationId xmlns:a16="http://schemas.microsoft.com/office/drawing/2014/main" id="{6A739071-D9AA-E84A-869A-174800364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1687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2976" name="Oval 7">
                <a:extLst>
                  <a:ext uri="{FF2B5EF4-FFF2-40B4-BE49-F238E27FC236}">
                    <a16:creationId xmlns:a16="http://schemas.microsoft.com/office/drawing/2014/main" id="{15B0F156-B078-6949-A917-C6409AFA6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495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2977" name="Oval 8">
                <a:extLst>
                  <a:ext uri="{FF2B5EF4-FFF2-40B4-BE49-F238E27FC236}">
                    <a16:creationId xmlns:a16="http://schemas.microsoft.com/office/drawing/2014/main" id="{414C9148-876A-024C-A48C-5AAE3896F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" y="1207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/>
              </a:p>
            </p:txBody>
          </p:sp>
          <p:sp>
            <p:nvSpPr>
              <p:cNvPr id="82978" name="Oval 9">
                <a:extLst>
                  <a:ext uri="{FF2B5EF4-FFF2-40B4-BE49-F238E27FC236}">
                    <a16:creationId xmlns:a16="http://schemas.microsoft.com/office/drawing/2014/main" id="{19F8FFF3-2B64-E045-B9E8-C33D4B1BB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647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2979" name="Oval 10">
                <a:extLst>
                  <a:ext uri="{FF2B5EF4-FFF2-40B4-BE49-F238E27FC236}">
                    <a16:creationId xmlns:a16="http://schemas.microsoft.com/office/drawing/2014/main" id="{E11688E3-F889-F44D-A9D8-116C70328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58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972" name="Oval 29">
              <a:extLst>
                <a:ext uri="{FF2B5EF4-FFF2-40B4-BE49-F238E27FC236}">
                  <a16:creationId xmlns:a16="http://schemas.microsoft.com/office/drawing/2014/main" id="{EFC1D7D2-BD7E-F344-A3E2-A7BF8F8A8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912"/>
              <a:ext cx="384" cy="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>
                  <a:solidFill>
                    <a:schemeClr val="bg1"/>
                  </a:solidFill>
                </a:rPr>
                <a:t>aa</a:t>
              </a:r>
              <a:endParaRPr lang="en-US" altLang="en-US" sz="900"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7A67D10B-74AC-CA41-AD04-BD24F65B114F}"/>
              </a:ext>
            </a:extLst>
          </p:cNvPr>
          <p:cNvGrpSpPr>
            <a:grpSpLocks/>
          </p:cNvGrpSpPr>
          <p:nvPr/>
        </p:nvGrpSpPr>
        <p:grpSpPr bwMode="auto">
          <a:xfrm>
            <a:off x="5129213" y="4483100"/>
            <a:ext cx="1736725" cy="1054100"/>
            <a:chOff x="3381" y="1298"/>
            <a:chExt cx="1094" cy="664"/>
          </a:xfrm>
        </p:grpSpPr>
        <p:grpSp>
          <p:nvGrpSpPr>
            <p:cNvPr id="82967" name="Group 23">
              <a:extLst>
                <a:ext uri="{FF2B5EF4-FFF2-40B4-BE49-F238E27FC236}">
                  <a16:creationId xmlns:a16="http://schemas.microsoft.com/office/drawing/2014/main" id="{E12046B1-193E-5547-AA3A-F28D0E96312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82969" name="Oval 24">
                <a:extLst>
                  <a:ext uri="{FF2B5EF4-FFF2-40B4-BE49-F238E27FC236}">
                    <a16:creationId xmlns:a16="http://schemas.microsoft.com/office/drawing/2014/main" id="{B14BE51F-B58A-ED4A-A64A-0FF8F724A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970" name="Oval 25">
                <a:extLst>
                  <a:ext uri="{FF2B5EF4-FFF2-40B4-BE49-F238E27FC236}">
                    <a16:creationId xmlns:a16="http://schemas.microsoft.com/office/drawing/2014/main" id="{929207E7-0295-9A44-8D10-E177A26A2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2968" name="Text Box 26">
              <a:extLst>
                <a:ext uri="{FF2B5EF4-FFF2-40B4-BE49-F238E27FC236}">
                  <a16:creationId xmlns:a16="http://schemas.microsoft.com/office/drawing/2014/main" id="{A22B785D-8C81-4644-9532-313372288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rgbClr val="000005"/>
                  </a:solidFill>
                </a:rPr>
                <a:t>ribosome</a:t>
              </a:r>
              <a:endParaRPr lang="en-US" altLang="en-US" sz="2400"/>
            </a:p>
          </p:txBody>
        </p:sp>
      </p:grpSp>
      <p:sp>
        <p:nvSpPr>
          <p:cNvPr id="529420" name="AutoShape 12">
            <a:extLst>
              <a:ext uri="{FF2B5EF4-FFF2-40B4-BE49-F238E27FC236}">
                <a16:creationId xmlns:a16="http://schemas.microsoft.com/office/drawing/2014/main" id="{6D125C96-E2A3-7143-A669-2ED97CA9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3178175"/>
            <a:ext cx="2055813" cy="742950"/>
          </a:xfrm>
          <a:prstGeom prst="roundRect">
            <a:avLst>
              <a:gd name="adj" fmla="val 16667"/>
            </a:avLst>
          </a:prstGeom>
          <a:solidFill>
            <a:srgbClr val="FFD3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b="1">
                <a:solidFill>
                  <a:srgbClr val="0F116A"/>
                </a:solidFill>
              </a:rPr>
              <a:t>protein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529427" name="Text Box 19">
            <a:extLst>
              <a:ext uri="{FF2B5EF4-FFF2-40B4-BE49-F238E27FC236}">
                <a16:creationId xmlns:a16="http://schemas.microsoft.com/office/drawing/2014/main" id="{36E74E9D-DE30-654B-B2C6-FF11CD285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9560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CC0000"/>
                </a:solidFill>
              </a:rPr>
              <a:t>translation</a:t>
            </a:r>
            <a:endParaRPr lang="en-US" altLang="en-US" sz="2400">
              <a:solidFill>
                <a:srgbClr val="006604"/>
              </a:solidFill>
            </a:endParaRPr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96CD0A74-7EA7-A54F-A2B4-9C32B5FACB66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1365250"/>
            <a:ext cx="1571625" cy="1781175"/>
            <a:chOff x="5661" y="3964"/>
            <a:chExt cx="2700" cy="3060"/>
          </a:xfrm>
        </p:grpSpPr>
        <p:pic>
          <p:nvPicPr>
            <p:cNvPr id="82964" name="Picture 34">
              <a:extLst>
                <a:ext uri="{FF2B5EF4-FFF2-40B4-BE49-F238E27FC236}">
                  <a16:creationId xmlns:a16="http://schemas.microsoft.com/office/drawing/2014/main" id="{DC1A6998-49FC-F34E-8E5E-09E9260F4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5" name="Picture 35">
              <a:extLst>
                <a:ext uri="{FF2B5EF4-FFF2-40B4-BE49-F238E27FC236}">
                  <a16:creationId xmlns:a16="http://schemas.microsoft.com/office/drawing/2014/main" id="{2943A2E4-DD63-2A44-94F2-B146B9F8B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6" name="Picture 36">
              <a:extLst>
                <a:ext uri="{FF2B5EF4-FFF2-40B4-BE49-F238E27FC236}">
                  <a16:creationId xmlns:a16="http://schemas.microsoft.com/office/drawing/2014/main" id="{9A33F626-A76D-2C4D-A48E-D8DB765BC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9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29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9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21" grpId="0" animBg="1"/>
      <p:bldP spid="529422" grpId="0" animBg="1"/>
      <p:bldP spid="529424" grpId="0" animBg="1"/>
      <p:bldP spid="529426" grpId="0"/>
      <p:bldP spid="529435" grpId="0"/>
      <p:bldP spid="529436" grpId="0" animBg="1" autoUpdateAnimBg="0"/>
      <p:bldP spid="529420" grpId="0" animBg="1"/>
      <p:bldP spid="5294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5_20">
            <a:extLst>
              <a:ext uri="{FF2B5EF4-FFF2-40B4-BE49-F238E27FC236}">
                <a16:creationId xmlns:a16="http://schemas.microsoft.com/office/drawing/2014/main" id="{E2D7B8B1-A918-444F-9E33-1B968FEC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000" r="11250"/>
          <a:stretch>
            <a:fillRect/>
          </a:stretch>
        </p:blipFill>
        <p:spPr bwMode="auto">
          <a:xfrm>
            <a:off x="5678488" y="3687763"/>
            <a:ext cx="326231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D86911AC-8E31-E245-958C-FCF8B9EA3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5550" y="685800"/>
            <a:ext cx="7156450" cy="762000"/>
          </a:xfrm>
        </p:spPr>
        <p:txBody>
          <a:bodyPr/>
          <a:lstStyle/>
          <a:p>
            <a:pPr eaLnBrk="1" hangingPunct="1"/>
            <a:r>
              <a:rPr lang="en-US" altLang="en-US"/>
              <a:t>Nucleolus</a:t>
            </a:r>
          </a:p>
        </p:txBody>
      </p:sp>
      <p:sp>
        <p:nvSpPr>
          <p:cNvPr id="20484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5827621-F084-BF41-B375-019450857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31175" cy="2408238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dirty="0"/>
              <a:t>Function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ribosome production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1085850" lvl="2" eaLnBrk="1" hangingPunct="1">
              <a:buClrTx/>
            </a:pPr>
            <a:r>
              <a:rPr lang="en-US" altLang="en-US" dirty="0">
                <a:ea typeface="ＭＳ Ｐゴシック" panose="020B0600070205080204" pitchFamily="34" charset="-128"/>
              </a:rPr>
              <a:t>build ribosome subunits from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rRNA</a:t>
            </a:r>
            <a:r>
              <a:rPr lang="en-US" altLang="en-US" dirty="0">
                <a:ea typeface="ＭＳ Ｐゴシック" panose="020B0600070205080204" pitchFamily="34" charset="-128"/>
              </a:rPr>
              <a:t> &amp; proteins</a:t>
            </a:r>
          </a:p>
          <a:p>
            <a:pPr marL="1085850" lvl="2" eaLnBrk="1" hangingPunct="1">
              <a:buClrTx/>
            </a:pPr>
            <a:r>
              <a:rPr lang="en-US" altLang="en-US" dirty="0">
                <a:ea typeface="ＭＳ Ｐゴシック" panose="020B0600070205080204" pitchFamily="34" charset="-128"/>
              </a:rPr>
              <a:t>exit through nuclear pores to cytoplasm &amp;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combine to form functional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ribosomes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20485" name="Group 5">
            <a:extLst>
              <a:ext uri="{FF2B5EF4-FFF2-40B4-BE49-F238E27FC236}">
                <a16:creationId xmlns:a16="http://schemas.microsoft.com/office/drawing/2014/main" id="{9D1E7D47-44B9-3F4A-B90F-EBDB9DFE7B61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3971925"/>
            <a:ext cx="5354638" cy="2700338"/>
            <a:chOff x="60" y="2502"/>
            <a:chExt cx="3373" cy="1701"/>
          </a:xfrm>
        </p:grpSpPr>
        <p:pic>
          <p:nvPicPr>
            <p:cNvPr id="20492" name="Picture 6" descr="05_19">
              <a:extLst>
                <a:ext uri="{FF2B5EF4-FFF2-40B4-BE49-F238E27FC236}">
                  <a16:creationId xmlns:a16="http://schemas.microsoft.com/office/drawing/2014/main" id="{F05F2894-C058-CA47-B442-CB23BC8FD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00" b="19501"/>
            <a:stretch>
              <a:fillRect/>
            </a:stretch>
          </p:blipFill>
          <p:spPr bwMode="auto">
            <a:xfrm>
              <a:off x="165" y="2525"/>
              <a:ext cx="3268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Rectangle 7">
              <a:extLst>
                <a:ext uri="{FF2B5EF4-FFF2-40B4-BE49-F238E27FC236}">
                  <a16:creationId xmlns:a16="http://schemas.microsoft.com/office/drawing/2014/main" id="{A25B5D19-7DEB-7B4E-ABE2-8D1AC808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" y="3280"/>
              <a:ext cx="52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small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subunit</a:t>
              </a:r>
              <a:endParaRPr lang="en-US" altLang="en-US" sz="2000" b="1"/>
            </a:p>
          </p:txBody>
        </p:sp>
        <p:sp>
          <p:nvSpPr>
            <p:cNvPr id="20494" name="Rectangle 8">
              <a:extLst>
                <a:ext uri="{FF2B5EF4-FFF2-40B4-BE49-F238E27FC236}">
                  <a16:creationId xmlns:a16="http://schemas.microsoft.com/office/drawing/2014/main" id="{6C244121-76F2-5041-AACE-1B7F92161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2502"/>
              <a:ext cx="90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large subunit</a:t>
              </a:r>
              <a:endParaRPr lang="en-US" altLang="en-US" sz="2000" b="1"/>
            </a:p>
          </p:txBody>
        </p:sp>
        <p:sp>
          <p:nvSpPr>
            <p:cNvPr id="20495" name="Rectangle 9">
              <a:extLst>
                <a:ext uri="{FF2B5EF4-FFF2-40B4-BE49-F238E27FC236}">
                  <a16:creationId xmlns:a16="http://schemas.microsoft.com/office/drawing/2014/main" id="{6A369852-1612-CE43-B4F1-2E43F5DF1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3993"/>
              <a:ext cx="7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2000" b="1">
                  <a:solidFill>
                    <a:srgbClr val="000000"/>
                  </a:solidFill>
                </a:rPr>
                <a:t>ribosome</a:t>
              </a:r>
              <a:endParaRPr lang="en-US" altLang="en-US" sz="2000" b="1"/>
            </a:p>
          </p:txBody>
        </p:sp>
        <p:sp>
          <p:nvSpPr>
            <p:cNvPr id="20496" name="Line 10">
              <a:extLst>
                <a:ext uri="{FF2B5EF4-FFF2-40B4-BE49-F238E27FC236}">
                  <a16:creationId xmlns:a16="http://schemas.microsoft.com/office/drawing/2014/main" id="{A4B0B4B4-78B2-1C45-9338-5B9B9E033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6" y="3575"/>
              <a:ext cx="84" cy="1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1">
              <a:extLst>
                <a:ext uri="{FF2B5EF4-FFF2-40B4-BE49-F238E27FC236}">
                  <a16:creationId xmlns:a16="http://schemas.microsoft.com/office/drawing/2014/main" id="{A9EE68FE-7AB1-8E43-9A6D-DFE3383FC5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0" y="2677"/>
              <a:ext cx="360" cy="2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" name="Rectangle 12">
            <a:extLst>
              <a:ext uri="{FF2B5EF4-FFF2-40B4-BE49-F238E27FC236}">
                <a16:creationId xmlns:a16="http://schemas.microsoft.com/office/drawing/2014/main" id="{341149FC-E841-D24D-B4F6-FD5EE5D1A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4911725"/>
            <a:ext cx="10017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rRNA &amp;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proteins</a:t>
            </a:r>
            <a:endParaRPr lang="en-US" altLang="en-US" sz="1800" b="1"/>
          </a:p>
        </p:txBody>
      </p:sp>
      <p:sp>
        <p:nvSpPr>
          <p:cNvPr id="20487" name="Rectangle 13">
            <a:extLst>
              <a:ext uri="{FF2B5EF4-FFF2-40B4-BE49-F238E27FC236}">
                <a16:creationId xmlns:a16="http://schemas.microsoft.com/office/drawing/2014/main" id="{B77537F0-1029-F047-AAF6-A58345586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213" y="6392863"/>
            <a:ext cx="1066800" cy="2333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nucleolus</a:t>
            </a:r>
            <a:endParaRPr lang="en-US" altLang="en-US" sz="2000" b="1"/>
          </a:p>
        </p:txBody>
      </p:sp>
      <p:sp>
        <p:nvSpPr>
          <p:cNvPr id="20488" name="Line 14">
            <a:extLst>
              <a:ext uri="{FF2B5EF4-FFF2-40B4-BE49-F238E27FC236}">
                <a16:creationId xmlns:a16="http://schemas.microsoft.com/office/drawing/2014/main" id="{F6560776-6950-774E-8E6A-05E614FBE2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77075" y="6070600"/>
            <a:ext cx="793750" cy="409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9" name="Group 15">
            <a:extLst>
              <a:ext uri="{FF2B5EF4-FFF2-40B4-BE49-F238E27FC236}">
                <a16:creationId xmlns:a16="http://schemas.microsoft.com/office/drawing/2014/main" id="{4CB64456-2800-804A-93EC-C5AA4444DC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70000" cy="1201738"/>
            <a:chOff x="967" y="2262"/>
            <a:chExt cx="1578" cy="1494"/>
          </a:xfrm>
        </p:grpSpPr>
        <p:pic>
          <p:nvPicPr>
            <p:cNvPr id="615440" name="Picture 16" descr="05_02b">
              <a:extLst>
                <a:ext uri="{FF2B5EF4-FFF2-40B4-BE49-F238E27FC236}">
                  <a16:creationId xmlns:a16="http://schemas.microsoft.com/office/drawing/2014/main" id="{A1D6F70C-0FC0-2349-8AD9-093BA00D7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24"/>
            <a:stretch>
              <a:fillRect/>
            </a:stretch>
          </p:blipFill>
          <p:spPr bwMode="auto">
            <a:xfrm rot="-408383">
              <a:off x="967" y="2262"/>
              <a:ext cx="1024" cy="131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7" descr="megaphone">
              <a:extLst>
                <a:ext uri="{FF2B5EF4-FFF2-40B4-BE49-F238E27FC236}">
                  <a16:creationId xmlns:a16="http://schemas.microsoft.com/office/drawing/2014/main" id="{2CF745F8-6CF2-F44C-930C-7D06CF102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2652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4F784D6-CE4D-7645-B934-5CF826294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So… What is a gene?</a:t>
            </a:r>
          </a:p>
        </p:txBody>
      </p:sp>
      <p:sp>
        <p:nvSpPr>
          <p:cNvPr id="67481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43C7418D-608D-4746-87B2-40D803494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2150" y="1371600"/>
            <a:ext cx="8375650" cy="5334000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One gene – one enzyme?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but not all proteins are enzymes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but all proteins are coded by genes</a:t>
            </a:r>
          </a:p>
          <a:p>
            <a:pPr eaLnBrk="1" hangingPunct="1"/>
            <a:r>
              <a:rPr lang="en-US" altLang="en-US" sz="2200" dirty="0"/>
              <a:t>One gene – one protein?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but many proteins are composed of several polypeptides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but each polypeptide has its own gene</a:t>
            </a:r>
          </a:p>
          <a:p>
            <a:pPr eaLnBrk="1" hangingPunct="1"/>
            <a:r>
              <a:rPr lang="en-US" altLang="en-US" sz="2200" dirty="0"/>
              <a:t>One gene – one polypeptide?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but many genes only code for RNA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tRNA</a:t>
            </a:r>
            <a:r>
              <a:rPr lang="en-US" altLang="en-US" sz="2000" dirty="0">
                <a:ea typeface="ＭＳ Ｐゴシック" panose="020B0600070205080204" pitchFamily="34" charset="-128"/>
              </a:rPr>
              <a:t>, rRNA…)</a:t>
            </a:r>
          </a:p>
          <a:p>
            <a:pPr eaLnBrk="1" hangingPunct="1"/>
            <a:r>
              <a:rPr lang="en-US" altLang="en-US" sz="2200" dirty="0"/>
              <a:t>One gene – one product?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but many genes code for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u="sng" dirty="0">
                <a:ea typeface="ＭＳ Ｐゴシック" panose="020B0600070205080204" pitchFamily="34" charset="-128"/>
              </a:rPr>
              <a:t>more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than one product … </a:t>
            </a:r>
          </a:p>
        </p:txBody>
      </p:sp>
      <p:pic>
        <p:nvPicPr>
          <p:cNvPr id="674820" name="Picture 4" descr="penguinL">
            <a:extLst>
              <a:ext uri="{FF2B5EF4-FFF2-40B4-BE49-F238E27FC236}">
                <a16:creationId xmlns:a16="http://schemas.microsoft.com/office/drawing/2014/main" id="{4C160913-A32B-CB42-A65E-8A97C2B4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56260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4821" name="AutoShape 5">
            <a:extLst>
              <a:ext uri="{FF2B5EF4-FFF2-40B4-BE49-F238E27FC236}">
                <a16:creationId xmlns:a16="http://schemas.microsoft.com/office/drawing/2014/main" id="{DA43C6F0-71F0-CC48-9DD6-0BD0ECCCA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63" y="5513388"/>
            <a:ext cx="1984375" cy="1168400"/>
          </a:xfrm>
          <a:prstGeom prst="wedgeEllipseCallout">
            <a:avLst>
              <a:gd name="adj1" fmla="val 82319"/>
              <a:gd name="adj2" fmla="val -1671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So…</a:t>
            </a:r>
          </a:p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Where does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that leave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us?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endParaRPr lang="en-US" altLang="en-US" sz="1800" b="1">
              <a:solidFill>
                <a:srgbClr val="0F116A"/>
              </a:solidFill>
              <a:latin typeface="Comic Sans MS" panose="030F0902030302020204" pitchFamily="66" charset="0"/>
            </a:endParaRP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08652C19-86AF-6749-BB18-72EF50530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6337300"/>
            <a:ext cx="1176337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7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74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 autoUpdateAnimBg="0"/>
      <p:bldP spid="674821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4165DF58-8377-2D4D-A3A3-FFE3B10F7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Defining a gene…</a:t>
            </a:r>
          </a:p>
        </p:txBody>
      </p:sp>
      <p:sp>
        <p:nvSpPr>
          <p:cNvPr id="87043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B61A415C-A2CB-0346-A248-B27099A6D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261350" cy="2468563"/>
          </a:xfrm>
        </p:spPr>
        <p:txBody>
          <a:bodyPr/>
          <a:lstStyle/>
          <a:p>
            <a:pPr marL="0" indent="0" eaLnBrk="1" hangingPunct="1">
              <a:spcBef>
                <a:spcPts val="50"/>
              </a:spcBef>
              <a:buFontTx/>
              <a:buNone/>
            </a:pPr>
            <a:r>
              <a:rPr lang="en-US" altLang="en-US" i="1" dirty="0">
                <a:latin typeface="Footlight MT Light" panose="0204060206030A020304" pitchFamily="18" charset="77"/>
              </a:rPr>
              <a:t>“Defining a gene is problematic because… </a:t>
            </a:r>
            <a:br>
              <a:rPr lang="en-US" altLang="en-US" i="1" dirty="0">
                <a:latin typeface="Footlight MT Light" panose="0204060206030A020304" pitchFamily="18" charset="77"/>
              </a:rPr>
            </a:br>
            <a:r>
              <a:rPr lang="en-US" altLang="en-US" i="1" dirty="0">
                <a:latin typeface="Footlight MT Light" panose="0204060206030A020304" pitchFamily="18" charset="77"/>
              </a:rPr>
              <a:t>one gene can code for several protein products, some genes code only for RNA, two genes can overlap, and there are many other complications.”</a:t>
            </a:r>
            <a:endParaRPr lang="en-US" altLang="en-US" i="1" dirty="0">
              <a:latin typeface="Optima" panose="02000503060000020004" pitchFamily="2" charset="0"/>
            </a:endParaRPr>
          </a:p>
          <a:p>
            <a:pPr marL="0" indent="0" algn="r" eaLnBrk="1" hangingPunct="1">
              <a:spcBef>
                <a:spcPts val="50"/>
              </a:spcBef>
              <a:buFontTx/>
              <a:buNone/>
            </a:pPr>
            <a:r>
              <a:rPr lang="en-US" altLang="en-US" i="1" dirty="0">
                <a:latin typeface="Optima" panose="02000503060000020004" pitchFamily="2" charset="0"/>
              </a:rPr>
              <a:t>	</a:t>
            </a:r>
            <a:r>
              <a:rPr lang="en-US" altLang="en-US" sz="2600" i="1" dirty="0"/>
              <a:t>– </a:t>
            </a:r>
            <a:r>
              <a:rPr lang="en-US" altLang="en-US" sz="2000" i="1" dirty="0"/>
              <a:t>Elizabeth </a:t>
            </a:r>
            <a:r>
              <a:rPr lang="en-US" altLang="en-US" sz="2000" i="1" dirty="0" err="1"/>
              <a:t>Pennisi</a:t>
            </a:r>
            <a:r>
              <a:rPr lang="en-US" altLang="en-US" sz="2000" i="1" dirty="0"/>
              <a:t>, Science 2003</a:t>
            </a:r>
            <a:endParaRPr lang="en-US" altLang="en-US" b="0" i="1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71057ED-CE58-274B-BFC1-752A683C5083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4724400"/>
            <a:ext cx="4370387" cy="1981200"/>
            <a:chOff x="127" y="2976"/>
            <a:chExt cx="2753" cy="1248"/>
          </a:xfrm>
        </p:grpSpPr>
        <p:sp>
          <p:nvSpPr>
            <p:cNvPr id="87051" name="Rectangle 5">
              <a:extLst>
                <a:ext uri="{FF2B5EF4-FFF2-40B4-BE49-F238E27FC236}">
                  <a16:creationId xmlns:a16="http://schemas.microsoft.com/office/drawing/2014/main" id="{E8A6939F-4BE3-0D4F-AD6C-49C4FC65E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" y="3427"/>
              <a:ext cx="6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rgbClr val="0F116A"/>
                  </a:solidFill>
                </a:rPr>
                <a:t>gene</a:t>
              </a:r>
            </a:p>
          </p:txBody>
        </p:sp>
        <p:grpSp>
          <p:nvGrpSpPr>
            <p:cNvPr id="87052" name="Group 6">
              <a:extLst>
                <a:ext uri="{FF2B5EF4-FFF2-40B4-BE49-F238E27FC236}">
                  <a16:creationId xmlns:a16="http://schemas.microsoft.com/office/drawing/2014/main" id="{06FB5F85-7F31-8F4D-8862-FB0A638475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" y="2976"/>
              <a:ext cx="1457" cy="1248"/>
              <a:chOff x="1632" y="3024"/>
              <a:chExt cx="1457" cy="1248"/>
            </a:xfrm>
          </p:grpSpPr>
          <p:sp>
            <p:nvSpPr>
              <p:cNvPr id="87056" name="Rectangle 7">
                <a:extLst>
                  <a:ext uri="{FF2B5EF4-FFF2-40B4-BE49-F238E27FC236}">
                    <a16:creationId xmlns:a16="http://schemas.microsoft.com/office/drawing/2014/main" id="{F5711CEC-12FE-064E-A0B1-9A230F4F4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024"/>
                <a:ext cx="1457" cy="30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polypeptide 1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87057" name="Rectangle 8">
                <a:extLst>
                  <a:ext uri="{FF2B5EF4-FFF2-40B4-BE49-F238E27FC236}">
                    <a16:creationId xmlns:a16="http://schemas.microsoft.com/office/drawing/2014/main" id="{4A7C2F34-002F-1348-9C1A-2E976905A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504"/>
                <a:ext cx="1457" cy="308"/>
              </a:xfrm>
              <a:prstGeom prst="rect">
                <a:avLst/>
              </a:prstGeom>
              <a:solidFill>
                <a:srgbClr val="FFE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polypeptide 2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87058" name="Rectangle 9">
                <a:extLst>
                  <a:ext uri="{FF2B5EF4-FFF2-40B4-BE49-F238E27FC236}">
                    <a16:creationId xmlns:a16="http://schemas.microsoft.com/office/drawing/2014/main" id="{4CBC3040-91C0-594B-9366-2D64FE4F0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964"/>
                <a:ext cx="1457" cy="308"/>
              </a:xfrm>
              <a:prstGeom prst="rect">
                <a:avLst/>
              </a:prstGeom>
              <a:solidFill>
                <a:srgbClr val="0066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600" b="1">
                    <a:solidFill>
                      <a:schemeClr val="bg1"/>
                    </a:solidFill>
                  </a:rPr>
                  <a:t>polypeptide 3</a:t>
                </a:r>
                <a:endParaRPr lang="en-US" altLang="en-US" sz="3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7053" name="Line 10">
              <a:extLst>
                <a:ext uri="{FF2B5EF4-FFF2-40B4-BE49-F238E27FC236}">
                  <a16:creationId xmlns:a16="http://schemas.microsoft.com/office/drawing/2014/main" id="{32EBEB85-C30C-5240-AA1D-558396A522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" y="3120"/>
              <a:ext cx="672" cy="48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4" name="Line 11">
              <a:extLst>
                <a:ext uri="{FF2B5EF4-FFF2-40B4-BE49-F238E27FC236}">
                  <a16:creationId xmlns:a16="http://schemas.microsoft.com/office/drawing/2014/main" id="{A27DD83D-6E12-BA4C-A8CE-3261898D1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" y="3600"/>
              <a:ext cx="672" cy="48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5" name="Line 12">
              <a:extLst>
                <a:ext uri="{FF2B5EF4-FFF2-40B4-BE49-F238E27FC236}">
                  <a16:creationId xmlns:a16="http://schemas.microsoft.com/office/drawing/2014/main" id="{CF6E80E3-B3AE-A44B-88E1-D21B9E8B6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" y="3600"/>
              <a:ext cx="672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9C838211-0894-C640-BBFE-C9CEB8B0335A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3811588"/>
            <a:ext cx="2957512" cy="549275"/>
            <a:chOff x="127" y="2515"/>
            <a:chExt cx="1863" cy="346"/>
          </a:xfrm>
        </p:grpSpPr>
        <p:sp>
          <p:nvSpPr>
            <p:cNvPr id="87048" name="Rectangle 14">
              <a:extLst>
                <a:ext uri="{FF2B5EF4-FFF2-40B4-BE49-F238E27FC236}">
                  <a16:creationId xmlns:a16="http://schemas.microsoft.com/office/drawing/2014/main" id="{7E694D00-82C9-2048-8195-F1969C88D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2544"/>
              <a:ext cx="567" cy="30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00" b="1">
                  <a:solidFill>
                    <a:schemeClr val="bg1"/>
                  </a:solidFill>
                </a:rPr>
                <a:t>RNA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87049" name="Rectangle 15">
              <a:extLst>
                <a:ext uri="{FF2B5EF4-FFF2-40B4-BE49-F238E27FC236}">
                  <a16:creationId xmlns:a16="http://schemas.microsoft.com/office/drawing/2014/main" id="{BD9E5735-B07F-C149-AE29-786A9C5F4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" y="2515"/>
              <a:ext cx="6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rgbClr val="0F116A"/>
                  </a:solidFill>
                </a:rPr>
                <a:t>gene</a:t>
              </a:r>
            </a:p>
          </p:txBody>
        </p:sp>
        <p:sp>
          <p:nvSpPr>
            <p:cNvPr id="87050" name="Line 16">
              <a:extLst>
                <a:ext uri="{FF2B5EF4-FFF2-40B4-BE49-F238E27FC236}">
                  <a16:creationId xmlns:a16="http://schemas.microsoft.com/office/drawing/2014/main" id="{7B17364F-DA22-EE41-9CFF-CA0BCEF62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" y="2688"/>
              <a:ext cx="672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76881" name="Picture 17" descr="penguinL">
            <a:extLst>
              <a:ext uri="{FF2B5EF4-FFF2-40B4-BE49-F238E27FC236}">
                <a16:creationId xmlns:a16="http://schemas.microsoft.com/office/drawing/2014/main" id="{EE435E3A-386B-9049-B5CD-648776AD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559425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882" name="AutoShape 18">
            <a:extLst>
              <a:ext uri="{FF2B5EF4-FFF2-40B4-BE49-F238E27FC236}">
                <a16:creationId xmlns:a16="http://schemas.microsoft.com/office/drawing/2014/main" id="{5D224786-6D41-6844-B679-82726E775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0" y="4005263"/>
            <a:ext cx="2625725" cy="2033587"/>
          </a:xfrm>
          <a:prstGeom prst="wedgeEllipseCallout">
            <a:avLst>
              <a:gd name="adj1" fmla="val 70981"/>
              <a:gd name="adj2" fmla="val 3423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It’s hard to</a:t>
            </a:r>
          </a:p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hunt for 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wabbits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,</a:t>
            </a:r>
          </a:p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if you don’t know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what a 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wabbit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looks like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6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82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0E92DC4-8AE9-E347-8741-0D3A02F55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</p:spPr>
        <p:txBody>
          <a:bodyPr/>
          <a:lstStyle/>
          <a:p>
            <a:pPr eaLnBrk="1" hangingPunct="1"/>
            <a:r>
              <a:rPr lang="en-US" altLang="en-US"/>
              <a:t>How does mRNA code for proteins?</a:t>
            </a:r>
          </a:p>
        </p:txBody>
      </p:sp>
      <p:grpSp>
        <p:nvGrpSpPr>
          <p:cNvPr id="89091" name="Group 13">
            <a:extLst>
              <a:ext uri="{FF2B5EF4-FFF2-40B4-BE49-F238E27FC236}">
                <a16:creationId xmlns:a16="http://schemas.microsoft.com/office/drawing/2014/main" id="{D1697048-CEEC-2543-9DC3-E4717649DBF8}"/>
              </a:ext>
            </a:extLst>
          </p:cNvPr>
          <p:cNvGrpSpPr>
            <a:grpSpLocks/>
          </p:cNvGrpSpPr>
          <p:nvPr/>
        </p:nvGrpSpPr>
        <p:grpSpPr bwMode="auto">
          <a:xfrm>
            <a:off x="663575" y="1492250"/>
            <a:ext cx="7829550" cy="735013"/>
            <a:chOff x="416" y="1430"/>
            <a:chExt cx="4932" cy="463"/>
          </a:xfrm>
        </p:grpSpPr>
        <p:sp>
          <p:nvSpPr>
            <p:cNvPr id="89108" name="AutoShape 4">
              <a:extLst>
                <a:ext uri="{FF2B5EF4-FFF2-40B4-BE49-F238E27FC236}">
                  <a16:creationId xmlns:a16="http://schemas.microsoft.com/office/drawing/2014/main" id="{94D54D41-7FF0-564A-93F0-D6DE301DD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1430"/>
              <a:ext cx="3991" cy="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800" b="1">
                  <a:solidFill>
                    <a:srgbClr val="CC0000"/>
                  </a:solidFill>
                  <a:latin typeface="Courier" pitchFamily="2" charset="0"/>
                </a:rPr>
                <a:t>TACGCACATTTACGTACGCGG</a:t>
              </a:r>
              <a:endParaRPr lang="en-US" altLang="en-US" sz="3800" b="1">
                <a:solidFill>
                  <a:srgbClr val="0F116A"/>
                </a:solidFill>
                <a:latin typeface="Courier" pitchFamily="2" charset="0"/>
              </a:endParaRPr>
            </a:p>
          </p:txBody>
        </p:sp>
        <p:sp>
          <p:nvSpPr>
            <p:cNvPr id="89109" name="AutoShape 5">
              <a:extLst>
                <a:ext uri="{FF2B5EF4-FFF2-40B4-BE49-F238E27FC236}">
                  <a16:creationId xmlns:a16="http://schemas.microsoft.com/office/drawing/2014/main" id="{1EE8AB98-8C27-3A4E-BC42-117022F25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" y="1472"/>
              <a:ext cx="668" cy="378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chemeClr val="tx2"/>
                  </a:solidFill>
                </a:rPr>
                <a:t>DNA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8E49C937-5170-5B40-BAF0-BE2088A2C029}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3122613"/>
            <a:ext cx="7999412" cy="735012"/>
            <a:chOff x="309" y="2102"/>
            <a:chExt cx="5039" cy="463"/>
          </a:xfrm>
        </p:grpSpPr>
        <p:sp>
          <p:nvSpPr>
            <p:cNvPr id="89106" name="AutoShape 6">
              <a:extLst>
                <a:ext uri="{FF2B5EF4-FFF2-40B4-BE49-F238E27FC236}">
                  <a16:creationId xmlns:a16="http://schemas.microsoft.com/office/drawing/2014/main" id="{57F26F4D-E53F-2443-B334-6A9A60D70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102"/>
              <a:ext cx="3991" cy="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800" b="1">
                  <a:solidFill>
                    <a:srgbClr val="008000"/>
                  </a:solidFill>
                  <a:latin typeface="Courier" pitchFamily="2" charset="0"/>
                </a:rPr>
                <a:t>AUGCGUGUAAAUGCAUGCGCC</a:t>
              </a:r>
              <a:endParaRPr lang="en-US" altLang="en-US" sz="3800" b="1">
                <a:solidFill>
                  <a:srgbClr val="0F116A"/>
                </a:solidFill>
                <a:latin typeface="Courier" pitchFamily="2" charset="0"/>
              </a:endParaRPr>
            </a:p>
          </p:txBody>
        </p:sp>
        <p:sp>
          <p:nvSpPr>
            <p:cNvPr id="89107" name="AutoShape 7">
              <a:extLst>
                <a:ext uri="{FF2B5EF4-FFF2-40B4-BE49-F238E27FC236}">
                  <a16:creationId xmlns:a16="http://schemas.microsoft.com/office/drawing/2014/main" id="{81EC7749-6268-0146-A9B2-E8607096F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" y="2144"/>
              <a:ext cx="883" cy="378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chemeClr val="tx2"/>
                  </a:solidFill>
                </a:rPr>
                <a:t>mRNA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449E0DEA-A798-0F44-9BF5-602166F2967C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756150"/>
            <a:ext cx="8010525" cy="666750"/>
            <a:chOff x="270" y="2833"/>
            <a:chExt cx="5046" cy="420"/>
          </a:xfrm>
        </p:grpSpPr>
        <p:sp>
          <p:nvSpPr>
            <p:cNvPr id="89104" name="AutoShape 8">
              <a:extLst>
                <a:ext uri="{FF2B5EF4-FFF2-40B4-BE49-F238E27FC236}">
                  <a16:creationId xmlns:a16="http://schemas.microsoft.com/office/drawing/2014/main" id="{5261C515-E913-4B4F-9B7A-94FB5DD6A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2833"/>
              <a:ext cx="3929" cy="42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400" b="1">
                  <a:solidFill>
                    <a:srgbClr val="0F116A"/>
                  </a:solidFill>
                  <a:latin typeface="Courier" pitchFamily="2" charset="0"/>
                </a:rPr>
                <a:t>Met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chemeClr val="tx2"/>
                  </a:solidFill>
                  <a:latin typeface="Courier" pitchFamily="2" charset="0"/>
                </a:rPr>
                <a:t>Arg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rgbClr val="CC0000"/>
                  </a:solidFill>
                  <a:latin typeface="Courier" pitchFamily="2" charset="0"/>
                </a:rPr>
                <a:t>Val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rgbClr val="008000"/>
                  </a:solidFill>
                  <a:latin typeface="Courier" pitchFamily="2" charset="0"/>
                </a:rPr>
                <a:t>Asn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chemeClr val="hlink"/>
                  </a:solidFill>
                  <a:latin typeface="Courier" pitchFamily="2" charset="0"/>
                </a:rPr>
                <a:t>Ala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rgbClr val="660000"/>
                  </a:solidFill>
                  <a:latin typeface="Courier" pitchFamily="2" charset="0"/>
                </a:rPr>
                <a:t>Cys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chemeClr val="hlink"/>
                  </a:solidFill>
                  <a:latin typeface="Courier" pitchFamily="2" charset="0"/>
                </a:rPr>
                <a:t>Ala</a:t>
              </a:r>
              <a:endParaRPr lang="en-US" altLang="en-US" sz="3400" b="1">
                <a:solidFill>
                  <a:srgbClr val="0F116A"/>
                </a:solidFill>
                <a:latin typeface="Courier" pitchFamily="2" charset="0"/>
              </a:endParaRPr>
            </a:p>
          </p:txBody>
        </p:sp>
        <p:sp>
          <p:nvSpPr>
            <p:cNvPr id="89105" name="AutoShape 9">
              <a:extLst>
                <a:ext uri="{FF2B5EF4-FFF2-40B4-BE49-F238E27FC236}">
                  <a16:creationId xmlns:a16="http://schemas.microsoft.com/office/drawing/2014/main" id="{0F0975FE-F554-494C-8425-B94B817E7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2854"/>
              <a:ext cx="963" cy="378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chemeClr val="tx2"/>
                  </a:solidFill>
                </a:rPr>
                <a:t>protein</a:t>
              </a:r>
            </a:p>
          </p:txBody>
        </p:sp>
      </p:grpSp>
      <p:sp>
        <p:nvSpPr>
          <p:cNvPr id="406540" name="AutoShape 12">
            <a:extLst>
              <a:ext uri="{FF2B5EF4-FFF2-40B4-BE49-F238E27FC236}">
                <a16:creationId xmlns:a16="http://schemas.microsoft.com/office/drawing/2014/main" id="{62B14E6D-757D-C84C-8B7D-957C40E62AF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94275" y="2232025"/>
            <a:ext cx="685800" cy="609600"/>
          </a:xfrm>
          <a:custGeom>
            <a:avLst/>
            <a:gdLst>
              <a:gd name="T0" fmla="*/ 16330613 w 21600"/>
              <a:gd name="T1" fmla="*/ 0 h 21600"/>
              <a:gd name="T2" fmla="*/ 0 w 21600"/>
              <a:gd name="T3" fmla="*/ 8602133 h 21600"/>
              <a:gd name="T4" fmla="*/ 16330613 w 21600"/>
              <a:gd name="T5" fmla="*/ 17204267 h 21600"/>
              <a:gd name="T6" fmla="*/ 21774150 w 21600"/>
              <a:gd name="T7" fmla="*/ 8602133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86489548-E2F6-394D-8577-9DD3AA81BE62}"/>
              </a:ext>
            </a:extLst>
          </p:cNvPr>
          <p:cNvGrpSpPr>
            <a:grpSpLocks/>
          </p:cNvGrpSpPr>
          <p:nvPr/>
        </p:nvGrpSpPr>
        <p:grpSpPr bwMode="auto">
          <a:xfrm>
            <a:off x="5032375" y="3884613"/>
            <a:ext cx="609600" cy="823912"/>
            <a:chOff x="3168" y="2937"/>
            <a:chExt cx="384" cy="519"/>
          </a:xfrm>
        </p:grpSpPr>
        <p:sp>
          <p:nvSpPr>
            <p:cNvPr id="89102" name="AutoShape 14">
              <a:extLst>
                <a:ext uri="{FF2B5EF4-FFF2-40B4-BE49-F238E27FC236}">
                  <a16:creationId xmlns:a16="http://schemas.microsoft.com/office/drawing/2014/main" id="{7670E64C-4B32-5A4A-93B6-DAC42C0D94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44" y="3000"/>
              <a:ext cx="432" cy="3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3 h 21600"/>
                <a:gd name="T4" fmla="*/ 6 w 21600"/>
                <a:gd name="T5" fmla="*/ 7 h 21600"/>
                <a:gd name="T6" fmla="*/ 9 w 21600"/>
                <a:gd name="T7" fmla="*/ 3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89103" name="Text Box 17">
              <a:extLst>
                <a:ext uri="{FF2B5EF4-FFF2-40B4-BE49-F238E27FC236}">
                  <a16:creationId xmlns:a16="http://schemas.microsoft.com/office/drawing/2014/main" id="{C0179849-7191-A24A-8563-7197D8752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6" y="2937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800">
                  <a:solidFill>
                    <a:schemeClr val="bg1"/>
                  </a:solidFill>
                  <a:latin typeface="Chalkboard" panose="03050602040202020205" pitchFamily="66" charset="77"/>
                  <a:ea typeface="Apple LiGothic Medium" charset="-120"/>
                </a:rPr>
                <a:t>?</a:t>
              </a:r>
            </a:p>
          </p:txBody>
        </p:sp>
      </p:grpSp>
      <p:sp>
        <p:nvSpPr>
          <p:cNvPr id="406549" name="AutoShape 21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1AFE3224-6646-0244-96C9-3502C618A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5795963"/>
            <a:ext cx="6629400" cy="990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/>
              <a:t>How can you code for 20 amino acids with only 4 nucleotide bases (A,U,G,C)?</a:t>
            </a:r>
          </a:p>
        </p:txBody>
      </p:sp>
      <p:sp>
        <p:nvSpPr>
          <p:cNvPr id="406552" name="Oval 24">
            <a:extLst>
              <a:ext uri="{FF2B5EF4-FFF2-40B4-BE49-F238E27FC236}">
                <a16:creationId xmlns:a16="http://schemas.microsoft.com/office/drawing/2014/main" id="{01DC8D31-D0C3-284F-9506-711F4871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1978025"/>
            <a:ext cx="528637" cy="5286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EA18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6553" name="Oval 25">
            <a:extLst>
              <a:ext uri="{FF2B5EF4-FFF2-40B4-BE49-F238E27FC236}">
                <a16:creationId xmlns:a16="http://schemas.microsoft.com/office/drawing/2014/main" id="{A381BF66-8A8D-2540-9045-2828A76F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3686175"/>
            <a:ext cx="528637" cy="5286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EA18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6554" name="Oval 26">
            <a:extLst>
              <a:ext uri="{FF2B5EF4-FFF2-40B4-BE49-F238E27FC236}">
                <a16:creationId xmlns:a16="http://schemas.microsoft.com/office/drawing/2014/main" id="{B732AB05-4699-F54D-97A3-1231F0E1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5326063"/>
            <a:ext cx="528637" cy="5286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EA18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</a:rPr>
              <a:t>20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06555" name="Rectangle 27">
            <a:extLst>
              <a:ext uri="{FF2B5EF4-FFF2-40B4-BE49-F238E27FC236}">
                <a16:creationId xmlns:a16="http://schemas.microsoft.com/office/drawing/2014/main" id="{3B054735-0943-BC49-A0B4-093444E72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190750"/>
            <a:ext cx="903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ATCG</a:t>
            </a:r>
          </a:p>
        </p:txBody>
      </p:sp>
      <p:sp>
        <p:nvSpPr>
          <p:cNvPr id="406556" name="Rectangle 28">
            <a:extLst>
              <a:ext uri="{FF2B5EF4-FFF2-40B4-BE49-F238E27FC236}">
                <a16:creationId xmlns:a16="http://schemas.microsoft.com/office/drawing/2014/main" id="{9F7C05A6-3DF1-2247-9EC6-A2F69EAF5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3857625"/>
            <a:ext cx="93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AUCG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06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406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406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6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40" grpId="0" animBg="1"/>
      <p:bldP spid="406549" grpId="0" animBg="1" autoUpdateAnimBg="0"/>
      <p:bldP spid="406552" grpId="0" animBg="1"/>
      <p:bldP spid="406553" grpId="0" animBg="1"/>
      <p:bldP spid="406554" grpId="0" animBg="1"/>
      <p:bldP spid="406555" grpId="0" build="p" autoUpdateAnimBg="0"/>
      <p:bldP spid="40655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17">
            <a:extLst>
              <a:ext uri="{FF2B5EF4-FFF2-40B4-BE49-F238E27FC236}">
                <a16:creationId xmlns:a16="http://schemas.microsoft.com/office/drawing/2014/main" id="{5E467C76-5B3C-6E4B-A875-27FC04DE4A7B}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4371975"/>
            <a:ext cx="7999412" cy="735013"/>
            <a:chOff x="309" y="2102"/>
            <a:chExt cx="5039" cy="463"/>
          </a:xfrm>
        </p:grpSpPr>
        <p:sp>
          <p:nvSpPr>
            <p:cNvPr id="91179" name="AutoShape 18">
              <a:extLst>
                <a:ext uri="{FF2B5EF4-FFF2-40B4-BE49-F238E27FC236}">
                  <a16:creationId xmlns:a16="http://schemas.microsoft.com/office/drawing/2014/main" id="{BF8E4D58-5DAA-EC46-A3F6-74EA94C68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102"/>
              <a:ext cx="3991" cy="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800" b="1">
                  <a:solidFill>
                    <a:srgbClr val="008000"/>
                  </a:solidFill>
                  <a:latin typeface="Courier" pitchFamily="2" charset="0"/>
                </a:rPr>
                <a:t>AUGCGUGUAAAUGCAUGCGCC</a:t>
              </a:r>
              <a:endParaRPr lang="en-US" altLang="en-US" sz="3800" b="1">
                <a:solidFill>
                  <a:srgbClr val="0F116A"/>
                </a:solidFill>
                <a:latin typeface="Courier" pitchFamily="2" charset="0"/>
              </a:endParaRPr>
            </a:p>
          </p:txBody>
        </p:sp>
        <p:sp>
          <p:nvSpPr>
            <p:cNvPr id="91180" name="AutoShape 19">
              <a:extLst>
                <a:ext uri="{FF2B5EF4-FFF2-40B4-BE49-F238E27FC236}">
                  <a16:creationId xmlns:a16="http://schemas.microsoft.com/office/drawing/2014/main" id="{88D73667-2E95-1641-995B-718E4F849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" y="2144"/>
              <a:ext cx="883" cy="378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chemeClr val="tx2"/>
                  </a:solidFill>
                </a:rPr>
                <a:t>mRNA</a:t>
              </a:r>
            </a:p>
          </p:txBody>
        </p:sp>
      </p:grpSp>
      <p:sp>
        <p:nvSpPr>
          <p:cNvPr id="91139" name="Rectangle 2">
            <a:extLst>
              <a:ext uri="{FF2B5EF4-FFF2-40B4-BE49-F238E27FC236}">
                <a16:creationId xmlns:a16="http://schemas.microsoft.com/office/drawing/2014/main" id="{1050516A-8414-6147-AB39-96BA0B82F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</p:spPr>
        <p:txBody>
          <a:bodyPr/>
          <a:lstStyle/>
          <a:p>
            <a:pPr eaLnBrk="1" hangingPunct="1"/>
            <a:r>
              <a:rPr lang="en-US" altLang="en-US"/>
              <a:t>mRNA codes for proteins in triplets</a:t>
            </a:r>
          </a:p>
        </p:txBody>
      </p:sp>
      <p:grpSp>
        <p:nvGrpSpPr>
          <p:cNvPr id="91140" name="Group 3">
            <a:extLst>
              <a:ext uri="{FF2B5EF4-FFF2-40B4-BE49-F238E27FC236}">
                <a16:creationId xmlns:a16="http://schemas.microsoft.com/office/drawing/2014/main" id="{57383F3A-E0CB-C44C-A70D-799AA3CC5967}"/>
              </a:ext>
            </a:extLst>
          </p:cNvPr>
          <p:cNvGrpSpPr>
            <a:grpSpLocks/>
          </p:cNvGrpSpPr>
          <p:nvPr/>
        </p:nvGrpSpPr>
        <p:grpSpPr bwMode="auto">
          <a:xfrm>
            <a:off x="663575" y="2757488"/>
            <a:ext cx="7829550" cy="735012"/>
            <a:chOff x="416" y="1430"/>
            <a:chExt cx="4932" cy="463"/>
          </a:xfrm>
        </p:grpSpPr>
        <p:sp>
          <p:nvSpPr>
            <p:cNvPr id="91177" name="AutoShape 4">
              <a:extLst>
                <a:ext uri="{FF2B5EF4-FFF2-40B4-BE49-F238E27FC236}">
                  <a16:creationId xmlns:a16="http://schemas.microsoft.com/office/drawing/2014/main" id="{6BF43414-3BAA-0048-95C9-20D9A480F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1430"/>
              <a:ext cx="3991" cy="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800" b="1">
                  <a:solidFill>
                    <a:srgbClr val="CC0000"/>
                  </a:solidFill>
                  <a:latin typeface="Courier" pitchFamily="2" charset="0"/>
                </a:rPr>
                <a:t>TACGCACATTTACGTACGCGG</a:t>
              </a:r>
              <a:endParaRPr lang="en-US" altLang="en-US" sz="3800" b="1">
                <a:solidFill>
                  <a:srgbClr val="0F116A"/>
                </a:solidFill>
                <a:latin typeface="Courier" pitchFamily="2" charset="0"/>
              </a:endParaRPr>
            </a:p>
          </p:txBody>
        </p:sp>
        <p:sp>
          <p:nvSpPr>
            <p:cNvPr id="91178" name="AutoShape 5">
              <a:extLst>
                <a:ext uri="{FF2B5EF4-FFF2-40B4-BE49-F238E27FC236}">
                  <a16:creationId xmlns:a16="http://schemas.microsoft.com/office/drawing/2014/main" id="{ED7C1A45-04CB-F24D-9D71-0191E42D2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" y="1472"/>
              <a:ext cx="668" cy="378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chemeClr val="tx2"/>
                  </a:solidFill>
                </a:rPr>
                <a:t>DNA</a:t>
              </a:r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B9AE91E9-A25F-6644-AC97-8D596EFBC79E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4362450"/>
            <a:ext cx="8010525" cy="744538"/>
            <a:chOff x="296" y="1955"/>
            <a:chExt cx="5046" cy="469"/>
          </a:xfrm>
        </p:grpSpPr>
        <p:sp>
          <p:nvSpPr>
            <p:cNvPr id="91175" name="AutoShape 7">
              <a:extLst>
                <a:ext uri="{FF2B5EF4-FFF2-40B4-BE49-F238E27FC236}">
                  <a16:creationId xmlns:a16="http://schemas.microsoft.com/office/drawing/2014/main" id="{9D4135DA-0173-6D48-96CA-6434253C7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1955"/>
              <a:ext cx="3999" cy="46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800" b="1">
                  <a:solidFill>
                    <a:srgbClr val="0F116A"/>
                  </a:solidFill>
                  <a:latin typeface="Courier" pitchFamily="2" charset="0"/>
                </a:rPr>
                <a:t>AUG</a:t>
              </a:r>
              <a:r>
                <a:rPr lang="en-US" altLang="en-US" sz="3800" b="1">
                  <a:solidFill>
                    <a:schemeClr val="tx2"/>
                  </a:solidFill>
                  <a:latin typeface="Courier" pitchFamily="2" charset="0"/>
                </a:rPr>
                <a:t>CGU</a:t>
              </a:r>
              <a:r>
                <a:rPr lang="en-US" altLang="en-US" sz="3800" b="1">
                  <a:solidFill>
                    <a:srgbClr val="CC0000"/>
                  </a:solidFill>
                  <a:latin typeface="Courier" pitchFamily="2" charset="0"/>
                </a:rPr>
                <a:t>GUA</a:t>
              </a:r>
              <a:r>
                <a:rPr lang="en-US" altLang="en-US" sz="3800" b="1">
                  <a:solidFill>
                    <a:srgbClr val="008000"/>
                  </a:solidFill>
                  <a:latin typeface="Courier" pitchFamily="2" charset="0"/>
                </a:rPr>
                <a:t>AAU</a:t>
              </a:r>
              <a:r>
                <a:rPr lang="en-US" altLang="en-US" sz="3800" b="1">
                  <a:solidFill>
                    <a:schemeClr val="hlink"/>
                  </a:solidFill>
                  <a:latin typeface="Courier" pitchFamily="2" charset="0"/>
                </a:rPr>
                <a:t>GCA</a:t>
              </a:r>
              <a:r>
                <a:rPr lang="en-US" altLang="en-US" sz="3800" b="1">
                  <a:solidFill>
                    <a:srgbClr val="660000"/>
                  </a:solidFill>
                  <a:latin typeface="Courier" pitchFamily="2" charset="0"/>
                </a:rPr>
                <a:t>UGC</a:t>
              </a:r>
              <a:r>
                <a:rPr lang="en-US" altLang="en-US" sz="3800" b="1">
                  <a:solidFill>
                    <a:schemeClr val="hlink"/>
                  </a:solidFill>
                  <a:latin typeface="Courier" pitchFamily="2" charset="0"/>
                </a:rPr>
                <a:t>GCC</a:t>
              </a:r>
              <a:endParaRPr lang="en-US" altLang="en-US" sz="3800" b="1">
                <a:solidFill>
                  <a:srgbClr val="0F116A"/>
                </a:solidFill>
                <a:latin typeface="Courier" pitchFamily="2" charset="0"/>
              </a:endParaRPr>
            </a:p>
          </p:txBody>
        </p:sp>
        <p:sp>
          <p:nvSpPr>
            <p:cNvPr id="91176" name="AutoShape 8">
              <a:extLst>
                <a:ext uri="{FF2B5EF4-FFF2-40B4-BE49-F238E27FC236}">
                  <a16:creationId xmlns:a16="http://schemas.microsoft.com/office/drawing/2014/main" id="{2E716AC7-4D49-4C43-9F1D-E1E226009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1997"/>
              <a:ext cx="889" cy="38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chemeClr val="tx2"/>
                  </a:solidFill>
                </a:rPr>
                <a:t>mRNA</a:t>
              </a:r>
            </a:p>
          </p:txBody>
        </p:sp>
      </p:grpSp>
      <p:grpSp>
        <p:nvGrpSpPr>
          <p:cNvPr id="91142" name="Group 9">
            <a:extLst>
              <a:ext uri="{FF2B5EF4-FFF2-40B4-BE49-F238E27FC236}">
                <a16:creationId xmlns:a16="http://schemas.microsoft.com/office/drawing/2014/main" id="{90818187-786A-4D47-A7C8-C892A3AFA98A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6021388"/>
            <a:ext cx="8010525" cy="666750"/>
            <a:chOff x="270" y="2833"/>
            <a:chExt cx="5046" cy="420"/>
          </a:xfrm>
        </p:grpSpPr>
        <p:sp>
          <p:nvSpPr>
            <p:cNvPr id="91173" name="AutoShape 10">
              <a:extLst>
                <a:ext uri="{FF2B5EF4-FFF2-40B4-BE49-F238E27FC236}">
                  <a16:creationId xmlns:a16="http://schemas.microsoft.com/office/drawing/2014/main" id="{F11436A6-13C6-1A4A-A6B3-AD64E929A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2833"/>
              <a:ext cx="3929" cy="42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400" b="1">
                  <a:solidFill>
                    <a:srgbClr val="0F116A"/>
                  </a:solidFill>
                  <a:latin typeface="Courier" pitchFamily="2" charset="0"/>
                </a:rPr>
                <a:t>Met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chemeClr val="tx2"/>
                  </a:solidFill>
                  <a:latin typeface="Courier" pitchFamily="2" charset="0"/>
                </a:rPr>
                <a:t>Arg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rgbClr val="CC0000"/>
                  </a:solidFill>
                  <a:latin typeface="Courier" pitchFamily="2" charset="0"/>
                </a:rPr>
                <a:t>Val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rgbClr val="008000"/>
                  </a:solidFill>
                  <a:latin typeface="Courier" pitchFamily="2" charset="0"/>
                </a:rPr>
                <a:t>Asn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chemeClr val="hlink"/>
                  </a:solidFill>
                  <a:latin typeface="Courier" pitchFamily="2" charset="0"/>
                </a:rPr>
                <a:t>Ala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rgbClr val="660000"/>
                  </a:solidFill>
                  <a:latin typeface="Courier" pitchFamily="2" charset="0"/>
                </a:rPr>
                <a:t>Cys</a:t>
              </a:r>
              <a:r>
                <a:rPr lang="en-US" altLang="en-US" sz="1200" b="1">
                  <a:solidFill>
                    <a:srgbClr val="0F116A"/>
                  </a:solidFill>
                  <a:latin typeface="Courier" pitchFamily="2" charset="0"/>
                </a:rPr>
                <a:t> </a:t>
              </a:r>
              <a:r>
                <a:rPr lang="en-US" altLang="en-US" sz="3400" b="1">
                  <a:solidFill>
                    <a:schemeClr val="hlink"/>
                  </a:solidFill>
                  <a:latin typeface="Courier" pitchFamily="2" charset="0"/>
                </a:rPr>
                <a:t>Ala</a:t>
              </a:r>
              <a:endParaRPr lang="en-US" altLang="en-US" sz="3400" b="1">
                <a:solidFill>
                  <a:srgbClr val="0F116A"/>
                </a:solidFill>
                <a:latin typeface="Courier" pitchFamily="2" charset="0"/>
              </a:endParaRPr>
            </a:p>
          </p:txBody>
        </p:sp>
        <p:sp>
          <p:nvSpPr>
            <p:cNvPr id="91174" name="AutoShape 11">
              <a:extLst>
                <a:ext uri="{FF2B5EF4-FFF2-40B4-BE49-F238E27FC236}">
                  <a16:creationId xmlns:a16="http://schemas.microsoft.com/office/drawing/2014/main" id="{3AA3D52E-BEE7-E047-AD85-1CC798C5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2854"/>
              <a:ext cx="963" cy="378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chemeClr val="tx2"/>
                  </a:solidFill>
                </a:rPr>
                <a:t>protein</a:t>
              </a:r>
            </a:p>
          </p:txBody>
        </p:sp>
      </p:grpSp>
      <p:sp>
        <p:nvSpPr>
          <p:cNvPr id="91143" name="AutoShape 12">
            <a:extLst>
              <a:ext uri="{FF2B5EF4-FFF2-40B4-BE49-F238E27FC236}">
                <a16:creationId xmlns:a16="http://schemas.microsoft.com/office/drawing/2014/main" id="{CC0F593E-EFAA-9F44-AA7F-B3818C45214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94275" y="3497263"/>
            <a:ext cx="685800" cy="609600"/>
          </a:xfrm>
          <a:custGeom>
            <a:avLst/>
            <a:gdLst>
              <a:gd name="T0" fmla="*/ 16330613 w 21600"/>
              <a:gd name="T1" fmla="*/ 0 h 21600"/>
              <a:gd name="T2" fmla="*/ 0 w 21600"/>
              <a:gd name="T3" fmla="*/ 8602133 h 21600"/>
              <a:gd name="T4" fmla="*/ 16330613 w 21600"/>
              <a:gd name="T5" fmla="*/ 17204267 h 21600"/>
              <a:gd name="T6" fmla="*/ 21774150 w 21600"/>
              <a:gd name="T7" fmla="*/ 8602133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1144" name="Group 13">
            <a:extLst>
              <a:ext uri="{FF2B5EF4-FFF2-40B4-BE49-F238E27FC236}">
                <a16:creationId xmlns:a16="http://schemas.microsoft.com/office/drawing/2014/main" id="{03601455-E5D9-4D41-9305-1774C3ED4D93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5149850"/>
            <a:ext cx="609600" cy="823913"/>
            <a:chOff x="3168" y="2937"/>
            <a:chExt cx="384" cy="519"/>
          </a:xfrm>
        </p:grpSpPr>
        <p:sp>
          <p:nvSpPr>
            <p:cNvPr id="91171" name="AutoShape 14">
              <a:extLst>
                <a:ext uri="{FF2B5EF4-FFF2-40B4-BE49-F238E27FC236}">
                  <a16:creationId xmlns:a16="http://schemas.microsoft.com/office/drawing/2014/main" id="{0212D822-1303-964D-8172-2501A3BAA0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44" y="3000"/>
              <a:ext cx="432" cy="3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3 h 21600"/>
                <a:gd name="T4" fmla="*/ 6 w 21600"/>
                <a:gd name="T5" fmla="*/ 7 h 21600"/>
                <a:gd name="T6" fmla="*/ 9 w 21600"/>
                <a:gd name="T7" fmla="*/ 3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91172" name="Text Box 15">
              <a:extLst>
                <a:ext uri="{FF2B5EF4-FFF2-40B4-BE49-F238E27FC236}">
                  <a16:creationId xmlns:a16="http://schemas.microsoft.com/office/drawing/2014/main" id="{1D3F066E-B24B-E247-970E-994CBEF9C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6" y="2937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800">
                  <a:solidFill>
                    <a:schemeClr val="bg1"/>
                  </a:solidFill>
                  <a:latin typeface="Chalkboard" panose="03050602040202020205" pitchFamily="66" charset="77"/>
                  <a:ea typeface="Apple LiGothic Medium" charset="-120"/>
                </a:rPr>
                <a:t>?</a:t>
              </a:r>
            </a:p>
          </p:txBody>
        </p:sp>
      </p:grpSp>
      <p:sp>
        <p:nvSpPr>
          <p:cNvPr id="492566" name="AutoShape 22">
            <a:extLst>
              <a:ext uri="{FF2B5EF4-FFF2-40B4-BE49-F238E27FC236}">
                <a16:creationId xmlns:a16="http://schemas.microsoft.com/office/drawing/2014/main" id="{0E9AA15C-F187-A54F-B976-6A32AE28271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92688" y="5257800"/>
            <a:ext cx="685800" cy="609600"/>
          </a:xfrm>
          <a:custGeom>
            <a:avLst/>
            <a:gdLst>
              <a:gd name="T0" fmla="*/ 16330613 w 21600"/>
              <a:gd name="T1" fmla="*/ 0 h 21600"/>
              <a:gd name="T2" fmla="*/ 0 w 21600"/>
              <a:gd name="T3" fmla="*/ 8602133 h 21600"/>
              <a:gd name="T4" fmla="*/ 16330613 w 21600"/>
              <a:gd name="T5" fmla="*/ 17204267 h 21600"/>
              <a:gd name="T6" fmla="*/ 21774150 w 21600"/>
              <a:gd name="T7" fmla="*/ 8602133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8F99ED8D-DC67-1443-B940-F3DB27E5B25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922838"/>
            <a:ext cx="914400" cy="1295400"/>
            <a:chOff x="1392" y="2304"/>
            <a:chExt cx="576" cy="816"/>
          </a:xfrm>
        </p:grpSpPr>
        <p:sp>
          <p:nvSpPr>
            <p:cNvPr id="91169" name="Line 24">
              <a:extLst>
                <a:ext uri="{FF2B5EF4-FFF2-40B4-BE49-F238E27FC236}">
                  <a16:creationId xmlns:a16="http://schemas.microsoft.com/office/drawing/2014/main" id="{DDD4AFB5-1A9D-0148-851E-2BDAE273E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0" name="Line 25">
              <a:extLst>
                <a:ext uri="{FF2B5EF4-FFF2-40B4-BE49-F238E27FC236}">
                  <a16:creationId xmlns:a16="http://schemas.microsoft.com/office/drawing/2014/main" id="{677E3BD1-D774-954A-BE05-96A931B229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CA8229A-6AA6-3E44-BFB8-E83172D2F3F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922838"/>
            <a:ext cx="914400" cy="1295400"/>
            <a:chOff x="1392" y="2304"/>
            <a:chExt cx="576" cy="816"/>
          </a:xfrm>
        </p:grpSpPr>
        <p:sp>
          <p:nvSpPr>
            <p:cNvPr id="91167" name="Line 28">
              <a:extLst>
                <a:ext uri="{FF2B5EF4-FFF2-40B4-BE49-F238E27FC236}">
                  <a16:creationId xmlns:a16="http://schemas.microsoft.com/office/drawing/2014/main" id="{15175007-45B1-6E41-B297-6853DD2C2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8" name="Line 29">
              <a:extLst>
                <a:ext uri="{FF2B5EF4-FFF2-40B4-BE49-F238E27FC236}">
                  <a16:creationId xmlns:a16="http://schemas.microsoft.com/office/drawing/2014/main" id="{B68502D4-F5F6-654E-AD4F-854BDC04B5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7C6557F5-C0BD-F64C-A11E-BE8E2126D5F8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922838"/>
            <a:ext cx="914400" cy="1295400"/>
            <a:chOff x="1392" y="2304"/>
            <a:chExt cx="576" cy="816"/>
          </a:xfrm>
        </p:grpSpPr>
        <p:sp>
          <p:nvSpPr>
            <p:cNvPr id="91165" name="Line 31">
              <a:extLst>
                <a:ext uri="{FF2B5EF4-FFF2-40B4-BE49-F238E27FC236}">
                  <a16:creationId xmlns:a16="http://schemas.microsoft.com/office/drawing/2014/main" id="{1C3C8824-D521-6546-A795-237FB86AB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6" name="Line 32">
              <a:extLst>
                <a:ext uri="{FF2B5EF4-FFF2-40B4-BE49-F238E27FC236}">
                  <a16:creationId xmlns:a16="http://schemas.microsoft.com/office/drawing/2014/main" id="{BE2A5FE7-4DA2-1D41-8DFF-D29DEE46DC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EB9BE322-A243-F643-BF55-0CE3FACFA3EF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922838"/>
            <a:ext cx="914400" cy="1295400"/>
            <a:chOff x="1392" y="2304"/>
            <a:chExt cx="576" cy="816"/>
          </a:xfrm>
        </p:grpSpPr>
        <p:sp>
          <p:nvSpPr>
            <p:cNvPr id="91163" name="Line 34">
              <a:extLst>
                <a:ext uri="{FF2B5EF4-FFF2-40B4-BE49-F238E27FC236}">
                  <a16:creationId xmlns:a16="http://schemas.microsoft.com/office/drawing/2014/main" id="{B0D0249C-5455-F443-8DF3-06BBE29FB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4" name="Line 35">
              <a:extLst>
                <a:ext uri="{FF2B5EF4-FFF2-40B4-BE49-F238E27FC236}">
                  <a16:creationId xmlns:a16="http://schemas.microsoft.com/office/drawing/2014/main" id="{F9B437F3-30ED-0640-881D-85E21A7C96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id="{87A51EE0-8955-934D-A5DE-A6D87275BC6D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922838"/>
            <a:ext cx="914400" cy="1295400"/>
            <a:chOff x="1392" y="2304"/>
            <a:chExt cx="576" cy="816"/>
          </a:xfrm>
        </p:grpSpPr>
        <p:sp>
          <p:nvSpPr>
            <p:cNvPr id="91161" name="Line 37">
              <a:extLst>
                <a:ext uri="{FF2B5EF4-FFF2-40B4-BE49-F238E27FC236}">
                  <a16:creationId xmlns:a16="http://schemas.microsoft.com/office/drawing/2014/main" id="{EB1E8C68-C898-BA49-A4C6-4E7DA1EB8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2" name="Line 38">
              <a:extLst>
                <a:ext uri="{FF2B5EF4-FFF2-40B4-BE49-F238E27FC236}">
                  <a16:creationId xmlns:a16="http://schemas.microsoft.com/office/drawing/2014/main" id="{B6951C12-9F40-B74C-8AB4-1470AA1B17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id="{2EF6C5E8-0B5D-2F44-AD7C-5C8F06568967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4922838"/>
            <a:ext cx="914400" cy="1295400"/>
            <a:chOff x="1392" y="2304"/>
            <a:chExt cx="576" cy="816"/>
          </a:xfrm>
        </p:grpSpPr>
        <p:sp>
          <p:nvSpPr>
            <p:cNvPr id="91159" name="Line 40">
              <a:extLst>
                <a:ext uri="{FF2B5EF4-FFF2-40B4-BE49-F238E27FC236}">
                  <a16:creationId xmlns:a16="http://schemas.microsoft.com/office/drawing/2014/main" id="{F8E25405-CB00-7744-A1E9-618D2BD8D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0" name="Line 41">
              <a:extLst>
                <a:ext uri="{FF2B5EF4-FFF2-40B4-BE49-F238E27FC236}">
                  <a16:creationId xmlns:a16="http://schemas.microsoft.com/office/drawing/2014/main" id="{461E011D-859C-0D4A-AD0C-5FBD5DB74D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5DE6BEE0-CD13-D149-B90C-1A294BB3F9C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922838"/>
            <a:ext cx="914400" cy="1295400"/>
            <a:chOff x="1392" y="2304"/>
            <a:chExt cx="576" cy="816"/>
          </a:xfrm>
        </p:grpSpPr>
        <p:sp>
          <p:nvSpPr>
            <p:cNvPr id="91157" name="Line 43">
              <a:extLst>
                <a:ext uri="{FF2B5EF4-FFF2-40B4-BE49-F238E27FC236}">
                  <a16:creationId xmlns:a16="http://schemas.microsoft.com/office/drawing/2014/main" id="{CEAD2CF8-E4F7-5F47-981A-8B2FAE397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Line 44">
              <a:extLst>
                <a:ext uri="{FF2B5EF4-FFF2-40B4-BE49-F238E27FC236}">
                  <a16:creationId xmlns:a16="http://schemas.microsoft.com/office/drawing/2014/main" id="{E1E92E24-28BD-FC4F-9D86-4BA1A683EC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1153" name="Picture 47">
            <a:extLst>
              <a:ext uri="{FF2B5EF4-FFF2-40B4-BE49-F238E27FC236}">
                <a16:creationId xmlns:a16="http://schemas.microsoft.com/office/drawing/2014/main" id="{B3BB6019-EA93-1649-BD5F-128725E2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01"/>
          <a:stretch>
            <a:fillRect/>
          </a:stretch>
        </p:blipFill>
        <p:spPr bwMode="auto">
          <a:xfrm>
            <a:off x="2381250" y="1258888"/>
            <a:ext cx="45926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2">
            <a:extLst>
              <a:ext uri="{FF2B5EF4-FFF2-40B4-BE49-F238E27FC236}">
                <a16:creationId xmlns:a16="http://schemas.microsoft.com/office/drawing/2014/main" id="{BDCD6BFE-CD30-FE49-950B-BC0D2937EF7F}"/>
              </a:ext>
            </a:extLst>
          </p:cNvPr>
          <p:cNvGrpSpPr>
            <a:grpSpLocks/>
          </p:cNvGrpSpPr>
          <p:nvPr/>
        </p:nvGrpSpPr>
        <p:grpSpPr bwMode="auto">
          <a:xfrm>
            <a:off x="7367588" y="3862388"/>
            <a:ext cx="1123950" cy="1260475"/>
            <a:chOff x="4641" y="2433"/>
            <a:chExt cx="708" cy="794"/>
          </a:xfrm>
        </p:grpSpPr>
        <p:sp>
          <p:nvSpPr>
            <p:cNvPr id="91155" name="AutoShape 49">
              <a:extLst>
                <a:ext uri="{FF2B5EF4-FFF2-40B4-BE49-F238E27FC236}">
                  <a16:creationId xmlns:a16="http://schemas.microsoft.com/office/drawing/2014/main" id="{4338E575-85F3-C847-B6EE-E4927461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" y="2746"/>
              <a:ext cx="600" cy="48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3800" b="1">
                <a:solidFill>
                  <a:srgbClr val="0F116A"/>
                </a:solidFill>
                <a:latin typeface="Courier" pitchFamily="2" charset="0"/>
              </a:endParaRPr>
            </a:p>
          </p:txBody>
        </p:sp>
        <p:sp>
          <p:nvSpPr>
            <p:cNvPr id="91156" name="AutoShape 51">
              <a:extLst>
                <a:ext uri="{FF2B5EF4-FFF2-40B4-BE49-F238E27FC236}">
                  <a16:creationId xmlns:a16="http://schemas.microsoft.com/office/drawing/2014/main" id="{308691DF-738F-1749-A515-EE381AF94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2433"/>
              <a:ext cx="708" cy="278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0" rIns="45720" bIns="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00" b="1">
                  <a:solidFill>
                    <a:schemeClr val="bg1"/>
                  </a:solidFill>
                </a:rPr>
                <a:t>codon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A116542-509E-2D4C-939F-50136ACE9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6248400" cy="762000"/>
          </a:xfrm>
        </p:spPr>
        <p:txBody>
          <a:bodyPr/>
          <a:lstStyle/>
          <a:p>
            <a:pPr eaLnBrk="1" hangingPunct="1"/>
            <a:r>
              <a:rPr lang="en-US" altLang="en-US"/>
              <a:t>Cracking the code</a:t>
            </a:r>
          </a:p>
        </p:txBody>
      </p:sp>
      <p:sp>
        <p:nvSpPr>
          <p:cNvPr id="93187" name="Rectangle 4">
            <a:extLst>
              <a:ext uri="{FF2B5EF4-FFF2-40B4-BE49-F238E27FC236}">
                <a16:creationId xmlns:a16="http://schemas.microsoft.com/office/drawing/2014/main" id="{E15B4E32-7FC1-1B4D-B9D8-4F9EB3EC4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381000"/>
            <a:ext cx="2465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3400" b="1">
                <a:solidFill>
                  <a:srgbClr val="0F116A"/>
                </a:solidFill>
              </a:rPr>
              <a:t>1960 </a:t>
            </a:r>
            <a:r>
              <a:rPr lang="en-US" altLang="en-US" sz="3400" b="1">
                <a:solidFill>
                  <a:srgbClr val="000005"/>
                </a:solidFill>
              </a:rPr>
              <a:t>| </a:t>
            </a:r>
            <a:r>
              <a:rPr lang="en-US" altLang="en-US" sz="3400" b="1">
                <a:solidFill>
                  <a:srgbClr val="CC0000"/>
                </a:solidFill>
              </a:rPr>
              <a:t>1968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93188" name="Rectangle 10">
            <a:extLst>
              <a:ext uri="{FF2B5EF4-FFF2-40B4-BE49-F238E27FC236}">
                <a16:creationId xmlns:a16="http://schemas.microsoft.com/office/drawing/2014/main" id="{EE8804D6-C678-984A-ABAB-141742F8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3425825"/>
            <a:ext cx="912813" cy="490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845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40BB0479-C902-D546-8A07-EAD5DD1B0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1146175"/>
          </a:xfrm>
        </p:spPr>
        <p:txBody>
          <a:bodyPr/>
          <a:lstStyle/>
          <a:p>
            <a:pPr eaLnBrk="1" hangingPunct="1"/>
            <a:r>
              <a:rPr lang="en-US" altLang="en-US" dirty="0"/>
              <a:t>Crick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determined 3-letter (triplet) </a:t>
            </a:r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codon</a:t>
            </a:r>
            <a:r>
              <a:rPr lang="en-US" altLang="en-US" dirty="0">
                <a:ea typeface="ＭＳ Ｐゴシック" panose="020B0600070205080204" pitchFamily="34" charset="-128"/>
              </a:rPr>
              <a:t> system</a:t>
            </a:r>
          </a:p>
        </p:txBody>
      </p:sp>
      <p:sp>
        <p:nvSpPr>
          <p:cNvPr id="93190" name="Rectangle 12">
            <a:extLst>
              <a:ext uri="{FF2B5EF4-FFF2-40B4-BE49-F238E27FC236}">
                <a16:creationId xmlns:a16="http://schemas.microsoft.com/office/drawing/2014/main" id="{760BB1F9-EB6C-1840-AC18-718CC66A3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890588"/>
            <a:ext cx="2738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Nirenberg &amp; Khorana</a:t>
            </a:r>
          </a:p>
        </p:txBody>
      </p:sp>
      <p:sp>
        <p:nvSpPr>
          <p:cNvPr id="488462" name="AutoShape 14">
            <a:extLst>
              <a:ext uri="{FF2B5EF4-FFF2-40B4-BE49-F238E27FC236}">
                <a16:creationId xmlns:a16="http://schemas.microsoft.com/office/drawing/2014/main" id="{0444C954-3121-AD4E-B2B6-C05498CFB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509838"/>
            <a:ext cx="8067675" cy="64293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800" b="1">
                <a:solidFill>
                  <a:srgbClr val="CC0000"/>
                </a:solidFill>
                <a:latin typeface="Courier" pitchFamily="2" charset="0"/>
              </a:rPr>
              <a:t>WHYDIDTHEREDBATEATTHEFATRAT</a:t>
            </a:r>
          </a:p>
        </p:txBody>
      </p:sp>
      <p:sp>
        <p:nvSpPr>
          <p:cNvPr id="488463" name="AutoShape 15">
            <a:extLst>
              <a:ext uri="{FF2B5EF4-FFF2-40B4-BE49-F238E27FC236}">
                <a16:creationId xmlns:a16="http://schemas.microsoft.com/office/drawing/2014/main" id="{AD286614-6046-4641-9818-2C8503F1B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509838"/>
            <a:ext cx="8067675" cy="64293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800" b="1">
                <a:solidFill>
                  <a:srgbClr val="CC0000"/>
                </a:solidFill>
                <a:latin typeface="Courier" pitchFamily="2" charset="0"/>
              </a:rPr>
              <a:t>WHY</a:t>
            </a:r>
            <a:r>
              <a:rPr lang="en-US" altLang="en-US" sz="3800" b="1">
                <a:solidFill>
                  <a:srgbClr val="0F116A"/>
                </a:solidFill>
                <a:latin typeface="Courier" pitchFamily="2" charset="0"/>
              </a:rPr>
              <a:t>DID</a:t>
            </a:r>
            <a:r>
              <a:rPr lang="en-US" altLang="en-US" sz="3800" b="1">
                <a:solidFill>
                  <a:srgbClr val="CC0000"/>
                </a:solidFill>
                <a:latin typeface="Courier" pitchFamily="2" charset="0"/>
              </a:rPr>
              <a:t>THE</a:t>
            </a:r>
            <a:r>
              <a:rPr lang="en-US" altLang="en-US" sz="3800" b="1">
                <a:solidFill>
                  <a:srgbClr val="0F116A"/>
                </a:solidFill>
                <a:latin typeface="Courier" pitchFamily="2" charset="0"/>
              </a:rPr>
              <a:t>RED</a:t>
            </a:r>
            <a:r>
              <a:rPr lang="en-US" altLang="en-US" sz="3800" b="1">
                <a:solidFill>
                  <a:srgbClr val="CC0000"/>
                </a:solidFill>
                <a:latin typeface="Courier" pitchFamily="2" charset="0"/>
              </a:rPr>
              <a:t>BAT</a:t>
            </a:r>
            <a:r>
              <a:rPr lang="en-US" altLang="en-US" sz="3800" b="1">
                <a:solidFill>
                  <a:srgbClr val="0F116A"/>
                </a:solidFill>
                <a:latin typeface="Courier" pitchFamily="2" charset="0"/>
              </a:rPr>
              <a:t>EAT</a:t>
            </a:r>
            <a:r>
              <a:rPr lang="en-US" altLang="en-US" sz="3800" b="1">
                <a:solidFill>
                  <a:srgbClr val="CC0000"/>
                </a:solidFill>
                <a:latin typeface="Courier" pitchFamily="2" charset="0"/>
              </a:rPr>
              <a:t>THE</a:t>
            </a:r>
            <a:r>
              <a:rPr lang="en-US" altLang="en-US" sz="3800" b="1">
                <a:solidFill>
                  <a:srgbClr val="0F116A"/>
                </a:solidFill>
                <a:latin typeface="Courier" pitchFamily="2" charset="0"/>
              </a:rPr>
              <a:t>FAT</a:t>
            </a:r>
            <a:r>
              <a:rPr lang="en-US" altLang="en-US" sz="3800" b="1">
                <a:solidFill>
                  <a:srgbClr val="CC0000"/>
                </a:solidFill>
                <a:latin typeface="Courier" pitchFamily="2" charset="0"/>
              </a:rPr>
              <a:t>RAT</a:t>
            </a:r>
          </a:p>
        </p:txBody>
      </p:sp>
      <p:sp>
        <p:nvSpPr>
          <p:cNvPr id="488464" name="Rectangle 16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DE58E603-D214-2A43-9F58-A108330DC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3384550"/>
            <a:ext cx="83058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75000"/>
              <a:buFont typeface="Wingdings" pitchFamily="2" charset="2"/>
              <a:buChar char="n"/>
            </a:pPr>
            <a:r>
              <a:rPr lang="en-US" altLang="en-US" sz="3000" b="1" dirty="0">
                <a:solidFill>
                  <a:srgbClr val="0F116A"/>
                </a:solidFill>
              </a:rPr>
              <a:t>Nirenberg </a:t>
            </a:r>
            <a:r>
              <a:rPr lang="en-US" altLang="en-US" sz="2600" dirty="0">
                <a:solidFill>
                  <a:srgbClr val="0F116A"/>
                </a:solidFill>
              </a:rPr>
              <a:t>(47)</a:t>
            </a:r>
            <a:r>
              <a:rPr lang="en-US" altLang="en-US" sz="3000" b="1" dirty="0">
                <a:solidFill>
                  <a:srgbClr val="0F116A"/>
                </a:solidFill>
              </a:rPr>
              <a:t> &amp; Khorana </a:t>
            </a:r>
            <a:r>
              <a:rPr lang="en-US" altLang="en-US" sz="2600" dirty="0">
                <a:solidFill>
                  <a:srgbClr val="0F116A"/>
                </a:solidFill>
              </a:rPr>
              <a:t>(17)</a:t>
            </a:r>
            <a:endParaRPr lang="en-US" altLang="en-US" sz="3000" b="1" dirty="0">
              <a:solidFill>
                <a:srgbClr val="0F116A"/>
              </a:solidFill>
            </a:endParaRP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altLang="en-US" sz="2800" b="1" dirty="0"/>
              <a:t>determined mRNA–amino acid match 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altLang="en-US" sz="2800" b="1" dirty="0"/>
              <a:t>added fabricated mRNA to test tube of ribosomes, </a:t>
            </a:r>
            <a:r>
              <a:rPr lang="en-US" altLang="en-US" sz="2800" b="1" dirty="0" err="1"/>
              <a:t>tRNA</a:t>
            </a:r>
            <a:r>
              <a:rPr lang="en-US" altLang="en-US" sz="2800" b="1" dirty="0"/>
              <a:t> &amp; amino acids 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altLang="en-US" sz="2400" b="1" dirty="0">
                <a:solidFill>
                  <a:srgbClr val="0F116A"/>
                </a:solidFill>
              </a:rPr>
              <a:t>created artificial UUUUU… mRNA 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altLang="en-US" sz="2400" b="1" dirty="0">
                <a:solidFill>
                  <a:srgbClr val="0F116A"/>
                </a:solidFill>
              </a:rPr>
              <a:t>found that UUU coded for </a:t>
            </a:r>
            <a:r>
              <a:rPr lang="en-US" altLang="en-US" sz="2400" b="1" u="sng" dirty="0">
                <a:solidFill>
                  <a:srgbClr val="CC0000"/>
                </a:solidFill>
              </a:rPr>
              <a:t>phenylalanine</a:t>
            </a:r>
            <a:r>
              <a:rPr lang="en-US" altLang="en-US" sz="2400" b="1" dirty="0">
                <a:solidFill>
                  <a:srgbClr val="CC0000"/>
                </a:solidFill>
              </a:rPr>
              <a:t> (</a:t>
            </a:r>
            <a:r>
              <a:rPr lang="en-US" altLang="en-US" sz="2400" b="1" dirty="0" err="1">
                <a:solidFill>
                  <a:srgbClr val="CC0000"/>
                </a:solidFill>
              </a:rPr>
              <a:t>phe</a:t>
            </a:r>
            <a:r>
              <a:rPr lang="en-US" altLang="en-US" sz="2400" b="1" dirty="0">
                <a:solidFill>
                  <a:srgbClr val="CC0000"/>
                </a:solidFill>
              </a:rPr>
              <a:t>)</a:t>
            </a:r>
            <a:endParaRPr lang="en-US" altLang="en-US" sz="24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8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8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8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8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8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8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8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8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autoUpdateAnimBg="0"/>
      <p:bldP spid="488462" grpId="0" animBg="1" autoUpdateAnimBg="0"/>
      <p:bldP spid="488463" grpId="0" animBg="1" autoUpdateAnimBg="0"/>
      <p:bldP spid="488464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>
            <a:extLst>
              <a:ext uri="{FF2B5EF4-FFF2-40B4-BE49-F238E27FC236}">
                <a16:creationId xmlns:a16="http://schemas.microsoft.com/office/drawing/2014/main" id="{1DD3E862-6725-F644-906B-B9C1780D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"/>
          <a:stretch>
            <a:fillRect/>
          </a:stretch>
        </p:blipFill>
        <p:spPr bwMode="auto">
          <a:xfrm>
            <a:off x="304800" y="449263"/>
            <a:ext cx="3792538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8">
            <a:extLst>
              <a:ext uri="{FF2B5EF4-FFF2-40B4-BE49-F238E27FC236}">
                <a16:creationId xmlns:a16="http://schemas.microsoft.com/office/drawing/2014/main" id="{A9132901-3718-B24D-8A5B-B191FFD58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22086" r="24286" b="22086"/>
          <a:stretch>
            <a:fillRect/>
          </a:stretch>
        </p:blipFill>
        <p:spPr bwMode="auto">
          <a:xfrm>
            <a:off x="685800" y="4572000"/>
            <a:ext cx="28956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9">
            <a:extLst>
              <a:ext uri="{FF2B5EF4-FFF2-40B4-BE49-F238E27FC236}">
                <a16:creationId xmlns:a16="http://schemas.microsoft.com/office/drawing/2014/main" id="{1AC5A5D0-1857-F442-AF41-B5577D51B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381000"/>
            <a:ext cx="2465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3400" b="1">
                <a:solidFill>
                  <a:srgbClr val="0F116A"/>
                </a:solidFill>
              </a:rPr>
              <a:t>1960 </a:t>
            </a:r>
            <a:r>
              <a:rPr lang="en-US" altLang="en-US" sz="3400" b="1">
                <a:solidFill>
                  <a:srgbClr val="000005"/>
                </a:solidFill>
              </a:rPr>
              <a:t>| </a:t>
            </a:r>
            <a:r>
              <a:rPr lang="en-US" altLang="en-US" sz="3400" b="1">
                <a:solidFill>
                  <a:srgbClr val="CC0000"/>
                </a:solidFill>
              </a:rPr>
              <a:t>1968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CC09B5E2-1BF3-4A4C-ADD0-FBD32ECC1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415925"/>
            <a:ext cx="2714625" cy="427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200" b="1">
                <a:solidFill>
                  <a:srgbClr val="0F116A"/>
                </a:solidFill>
              </a:rPr>
              <a:t>Marshall Nirenberg</a:t>
            </a:r>
          </a:p>
        </p:txBody>
      </p:sp>
      <p:pic>
        <p:nvPicPr>
          <p:cNvPr id="95238" name="Picture 10">
            <a:extLst>
              <a:ext uri="{FF2B5EF4-FFF2-40B4-BE49-F238E27FC236}">
                <a16:creationId xmlns:a16="http://schemas.microsoft.com/office/drawing/2014/main" id="{69BA9A1E-0B3C-3944-9DAB-8C05F3D4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381000"/>
            <a:ext cx="2319337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12">
            <a:extLst>
              <a:ext uri="{FF2B5EF4-FFF2-40B4-BE49-F238E27FC236}">
                <a16:creationId xmlns:a16="http://schemas.microsoft.com/office/drawing/2014/main" id="{CF371C41-6A9A-7B42-B3EC-A047087B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12440"/>
          <a:stretch>
            <a:fillRect/>
          </a:stretch>
        </p:blipFill>
        <p:spPr bwMode="auto">
          <a:xfrm>
            <a:off x="4814888" y="3325813"/>
            <a:ext cx="4106862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Rectangle 13">
            <a:extLst>
              <a:ext uri="{FF2B5EF4-FFF2-40B4-BE49-F238E27FC236}">
                <a16:creationId xmlns:a16="http://schemas.microsoft.com/office/drawing/2014/main" id="{FEFE3609-A14D-BC48-A295-99D871FE8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2903538"/>
            <a:ext cx="1768475" cy="334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Har Khorana</a:t>
            </a:r>
          </a:p>
        </p:txBody>
      </p:sp>
      <p:pic>
        <p:nvPicPr>
          <p:cNvPr id="490510" name="Picture 14">
            <a:extLst>
              <a:ext uri="{FF2B5EF4-FFF2-40B4-BE49-F238E27FC236}">
                <a16:creationId xmlns:a16="http://schemas.microsoft.com/office/drawing/2014/main" id="{CC8242A6-A490-D841-89C5-C9404A47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9"/>
          <a:stretch>
            <a:fillRect/>
          </a:stretch>
        </p:blipFill>
        <p:spPr bwMode="auto">
          <a:xfrm>
            <a:off x="7080250" y="1249363"/>
            <a:ext cx="1406525" cy="19097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605" name="Picture 13" descr="penguinL">
            <a:extLst>
              <a:ext uri="{FF2B5EF4-FFF2-40B4-BE49-F238E27FC236}">
                <a16:creationId xmlns:a16="http://schemas.microsoft.com/office/drawing/2014/main" id="{E3BF925C-40D9-184D-BA61-5E18B8DC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2">
            <a:extLst>
              <a:ext uri="{FF2B5EF4-FFF2-40B4-BE49-F238E27FC236}">
                <a16:creationId xmlns:a16="http://schemas.microsoft.com/office/drawing/2014/main" id="{FD5A47C9-E9C8-7546-863E-BF4A98EA4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code</a:t>
            </a:r>
          </a:p>
        </p:txBody>
      </p:sp>
      <p:sp>
        <p:nvSpPr>
          <p:cNvPr id="49459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945826A1-868D-BE45-A810-D502E7017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075" y="1344613"/>
            <a:ext cx="3514725" cy="3073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Code for </a:t>
            </a:r>
            <a:r>
              <a:rPr lang="en-US" altLang="en-US" sz="2400" u="sng" dirty="0">
                <a:solidFill>
                  <a:srgbClr val="CC0000"/>
                </a:solidFill>
              </a:rPr>
              <a:t>ALL</a:t>
            </a:r>
            <a:r>
              <a:rPr lang="en-US" altLang="en-US" sz="2400" dirty="0"/>
              <a:t> life!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strongest support for a common origin for all life</a:t>
            </a:r>
          </a:p>
          <a:p>
            <a:pPr eaLnBrk="1" hangingPunct="1"/>
            <a:r>
              <a:rPr lang="en-US" altLang="en-US" sz="2400" dirty="0"/>
              <a:t>Code is redundant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several codons for each amino acid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3rd base “wobble”</a:t>
            </a:r>
          </a:p>
        </p:txBody>
      </p:sp>
      <p:pic>
        <p:nvPicPr>
          <p:cNvPr id="97285" name="Picture 4">
            <a:extLst>
              <a:ext uri="{FF2B5EF4-FFF2-40B4-BE49-F238E27FC236}">
                <a16:creationId xmlns:a16="http://schemas.microsoft.com/office/drawing/2014/main" id="{227DAFE5-7967-694A-A832-A725AC47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087813" y="434975"/>
            <a:ext cx="50561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601" name="AutoShape 9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F2EB24ED-DF0B-8246-814E-15F3B04A4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4829175"/>
            <a:ext cx="3021013" cy="1981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228600"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75000"/>
              <a:buFont typeface="Wingdings" pitchFamily="2" charset="2"/>
              <a:buChar char="n"/>
            </a:pPr>
            <a:r>
              <a:rPr lang="en-US" altLang="en-US" sz="2200" b="1" u="sng" dirty="0">
                <a:solidFill>
                  <a:srgbClr val="CC0000"/>
                </a:solidFill>
              </a:rPr>
              <a:t>Start </a:t>
            </a:r>
            <a:r>
              <a:rPr lang="en-US" altLang="en-US" sz="2200" b="1" u="sng" dirty="0"/>
              <a:t>codon</a:t>
            </a:r>
            <a:endParaRPr lang="en-US" altLang="en-US" sz="2200" b="1" dirty="0"/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altLang="en-US" sz="2000" b="1" dirty="0"/>
              <a:t>AUG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altLang="en-US" sz="2000" b="1" dirty="0"/>
              <a:t>methionine</a:t>
            </a:r>
          </a:p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75000"/>
              <a:buFont typeface="Wingdings" pitchFamily="2" charset="2"/>
              <a:buChar char="n"/>
            </a:pPr>
            <a:r>
              <a:rPr lang="en-US" altLang="en-US" sz="2200" b="1" u="sng" dirty="0">
                <a:solidFill>
                  <a:srgbClr val="CC0000"/>
                </a:solidFill>
              </a:rPr>
              <a:t>Stop </a:t>
            </a:r>
            <a:r>
              <a:rPr lang="en-US" altLang="en-US" sz="2200" b="1" u="sng" dirty="0"/>
              <a:t>codons</a:t>
            </a:r>
            <a:endParaRPr lang="en-US" altLang="en-US" sz="2200" b="1" dirty="0"/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altLang="en-US" sz="2000" b="1" dirty="0"/>
              <a:t>UGA, UAA, UAG</a:t>
            </a:r>
          </a:p>
        </p:txBody>
      </p:sp>
      <p:sp>
        <p:nvSpPr>
          <p:cNvPr id="494602" name="Oval 10">
            <a:extLst>
              <a:ext uri="{FF2B5EF4-FFF2-40B4-BE49-F238E27FC236}">
                <a16:creationId xmlns:a16="http://schemas.microsoft.com/office/drawing/2014/main" id="{85BBB6C2-FD25-BB49-8A87-5383091CF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321175"/>
            <a:ext cx="1295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4603" name="Oval 11">
            <a:extLst>
              <a:ext uri="{FF2B5EF4-FFF2-40B4-BE49-F238E27FC236}">
                <a16:creationId xmlns:a16="http://schemas.microsoft.com/office/drawing/2014/main" id="{15FE53F1-2E76-6648-9BF4-B9B62CE1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577975"/>
            <a:ext cx="1295400" cy="762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4604" name="Oval 12">
            <a:extLst>
              <a:ext uri="{FF2B5EF4-FFF2-40B4-BE49-F238E27FC236}">
                <a16:creationId xmlns:a16="http://schemas.microsoft.com/office/drawing/2014/main" id="{39AB3A67-1821-A64D-89EF-DBD69121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425575"/>
            <a:ext cx="1295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4606" name="AutoShape 14">
            <a:extLst>
              <a:ext uri="{FF2B5EF4-FFF2-40B4-BE49-F238E27FC236}">
                <a16:creationId xmlns:a16="http://schemas.microsoft.com/office/drawing/2014/main" id="{8E51CAD8-4555-404A-99E4-A8AA2B290C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4194175"/>
            <a:ext cx="2095500" cy="858838"/>
          </a:xfrm>
          <a:prstGeom prst="wedgeEllipseCallout">
            <a:avLst>
              <a:gd name="adj1" fmla="val 9241"/>
              <a:gd name="adj2" fmla="val 12449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Why is the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wobble </a:t>
            </a:r>
            <a:r>
              <a:rPr lang="en-US" altLang="en-US" sz="1800" b="1" u="sng">
                <a:solidFill>
                  <a:srgbClr val="CC0000"/>
                </a:solidFill>
                <a:latin typeface="Comic Sans MS" panose="030F0902030302020204" pitchFamily="66" charset="0"/>
              </a:rPr>
              <a:t>good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46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46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4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4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94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autoUpdateAnimBg="0"/>
      <p:bldP spid="494601" grpId="0" build="p" bldLvl="2" animBg="1" autoUpdateAnimBg="0"/>
      <p:bldP spid="494602" grpId="0" animBg="1"/>
      <p:bldP spid="494603" grpId="0" animBg="1"/>
      <p:bldP spid="494604" grpId="0" animBg="1"/>
      <p:bldP spid="49460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6B0D7AE-84CB-2B4E-9673-CE35BE353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are the codons matched to amino acids?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09EA529-C82A-9646-AA83-5AC137AA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2043113"/>
            <a:ext cx="62658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800" b="1">
                <a:solidFill>
                  <a:srgbClr val="0F116A"/>
                </a:solidFill>
                <a:latin typeface="Courier" pitchFamily="2" charset="0"/>
              </a:rPr>
              <a:t>TACGCACATTTACGTACGCGG</a:t>
            </a:r>
            <a:endParaRPr lang="en-US" altLang="en-US" sz="3400" b="1">
              <a:solidFill>
                <a:srgbClr val="0F116A"/>
              </a:solidFill>
              <a:latin typeface="Courier" pitchFamily="2" charset="0"/>
            </a:endParaRPr>
          </a:p>
        </p:txBody>
      </p:sp>
      <p:sp>
        <p:nvSpPr>
          <p:cNvPr id="99332" name="AutoShape 4">
            <a:extLst>
              <a:ext uri="{FF2B5EF4-FFF2-40B4-BE49-F238E27FC236}">
                <a16:creationId xmlns:a16="http://schemas.microsoft.com/office/drawing/2014/main" id="{61CF30FD-98DB-9747-B559-50979B3F1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2078038"/>
            <a:ext cx="1060450" cy="6000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>
                <a:solidFill>
                  <a:schemeClr val="tx2"/>
                </a:solidFill>
              </a:rPr>
              <a:t>DNA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A58D0CA2-C200-D04C-BCFB-003768A9A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3109913"/>
            <a:ext cx="62658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800" b="1" u="sng">
                <a:solidFill>
                  <a:srgbClr val="0F116A"/>
                </a:solidFill>
                <a:latin typeface="Courier" pitchFamily="2" charset="0"/>
              </a:rPr>
              <a:t>AUG</a:t>
            </a:r>
            <a:r>
              <a:rPr lang="en-US" altLang="en-US" sz="3800" b="1">
                <a:solidFill>
                  <a:schemeClr val="tx2"/>
                </a:solidFill>
                <a:latin typeface="Courier" pitchFamily="2" charset="0"/>
              </a:rPr>
              <a:t>CGU</a:t>
            </a:r>
            <a:r>
              <a:rPr lang="en-US" altLang="en-US" sz="3800" b="1" u="sng">
                <a:solidFill>
                  <a:srgbClr val="CC0000"/>
                </a:solidFill>
                <a:latin typeface="Courier" pitchFamily="2" charset="0"/>
              </a:rPr>
              <a:t>GUA</a:t>
            </a:r>
            <a:r>
              <a:rPr lang="en-US" altLang="en-US" sz="3800" b="1">
                <a:solidFill>
                  <a:srgbClr val="008000"/>
                </a:solidFill>
                <a:latin typeface="Courier" pitchFamily="2" charset="0"/>
              </a:rPr>
              <a:t>AAU</a:t>
            </a:r>
            <a:r>
              <a:rPr lang="en-US" altLang="en-US" sz="3800" b="1" u="sng">
                <a:solidFill>
                  <a:schemeClr val="hlink"/>
                </a:solidFill>
                <a:latin typeface="Courier" pitchFamily="2" charset="0"/>
              </a:rPr>
              <a:t>GCA</a:t>
            </a:r>
            <a:r>
              <a:rPr lang="en-US" altLang="en-US" sz="3800" b="1">
                <a:solidFill>
                  <a:srgbClr val="660000"/>
                </a:solidFill>
                <a:latin typeface="Courier" pitchFamily="2" charset="0"/>
              </a:rPr>
              <a:t>UGC</a:t>
            </a:r>
            <a:r>
              <a:rPr lang="en-US" altLang="en-US" sz="3800" b="1" u="sng">
                <a:solidFill>
                  <a:schemeClr val="hlink"/>
                </a:solidFill>
                <a:latin typeface="Courier" pitchFamily="2" charset="0"/>
              </a:rPr>
              <a:t>GCC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99334" name="AutoShape 6">
            <a:extLst>
              <a:ext uri="{FF2B5EF4-FFF2-40B4-BE49-F238E27FC236}">
                <a16:creationId xmlns:a16="http://schemas.microsoft.com/office/drawing/2014/main" id="{E31DEE43-282C-D44B-B9C3-C724CCBA7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144838"/>
            <a:ext cx="1401762" cy="6000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>
                <a:solidFill>
                  <a:schemeClr val="tx2"/>
                </a:solidFill>
              </a:rPr>
              <a:t>mRNA</a:t>
            </a:r>
          </a:p>
        </p:txBody>
      </p:sp>
      <p:sp>
        <p:nvSpPr>
          <p:cNvPr id="99335" name="AutoShape 8">
            <a:extLst>
              <a:ext uri="{FF2B5EF4-FFF2-40B4-BE49-F238E27FC236}">
                <a16:creationId xmlns:a16="http://schemas.microsoft.com/office/drawing/2014/main" id="{FD11B038-E2C6-054D-8316-7DC0CDCC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5251450"/>
            <a:ext cx="1376363" cy="8032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3000" b="1">
                <a:solidFill>
                  <a:schemeClr val="tx2"/>
                </a:solidFill>
              </a:rPr>
              <a:t>amino</a:t>
            </a:r>
            <a:br>
              <a:rPr lang="en-US" altLang="en-US" sz="3000" b="1">
                <a:solidFill>
                  <a:schemeClr val="tx2"/>
                </a:solidFill>
              </a:rPr>
            </a:br>
            <a:r>
              <a:rPr lang="en-US" altLang="en-US" sz="3000" b="1">
                <a:solidFill>
                  <a:schemeClr val="tx2"/>
                </a:solidFill>
              </a:rPr>
              <a:t>acid</a:t>
            </a:r>
          </a:p>
        </p:txBody>
      </p:sp>
      <p:sp>
        <p:nvSpPr>
          <p:cNvPr id="496649" name="Line 9">
            <a:extLst>
              <a:ext uri="{FF2B5EF4-FFF2-40B4-BE49-F238E27FC236}">
                <a16:creationId xmlns:a16="http://schemas.microsoft.com/office/drawing/2014/main" id="{4512CE56-0A67-D049-BF2D-A4A2074CF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77983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AutoShape 13">
            <a:extLst>
              <a:ext uri="{FF2B5EF4-FFF2-40B4-BE49-F238E27FC236}">
                <a16:creationId xmlns:a16="http://schemas.microsoft.com/office/drawing/2014/main" id="{4363D58F-A1BB-D34B-A486-516F8E552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4530725"/>
            <a:ext cx="1187450" cy="6000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 u="sng">
                <a:solidFill>
                  <a:srgbClr val="CC0000"/>
                </a:solidFill>
              </a:rPr>
              <a:t>tRNA</a:t>
            </a:r>
            <a:endParaRPr lang="en-US" altLang="en-US" sz="3000" b="1">
              <a:solidFill>
                <a:schemeClr val="tx2"/>
              </a:solidFill>
            </a:endParaRPr>
          </a:p>
        </p:txBody>
      </p:sp>
      <p:sp>
        <p:nvSpPr>
          <p:cNvPr id="496664" name="AutoShape 24">
            <a:extLst>
              <a:ext uri="{FF2B5EF4-FFF2-40B4-BE49-F238E27FC236}">
                <a16:creationId xmlns:a16="http://schemas.microsoft.com/office/drawing/2014/main" id="{F67EA9C4-BF63-6249-976C-9730E0FB5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5432425"/>
            <a:ext cx="1954213" cy="4746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</a:rPr>
              <a:t>anti-codon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99339" name="AutoShape 25">
            <a:extLst>
              <a:ext uri="{FF2B5EF4-FFF2-40B4-BE49-F238E27FC236}">
                <a16:creationId xmlns:a16="http://schemas.microsoft.com/office/drawing/2014/main" id="{2F294677-0CC5-B44E-955D-2A21AE3B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3756025"/>
            <a:ext cx="1203325" cy="47466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 b="1">
                <a:solidFill>
                  <a:schemeClr val="bg1"/>
                </a:solidFill>
              </a:rPr>
              <a:t>codon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99340" name="Rectangle 26">
            <a:extLst>
              <a:ext uri="{FF2B5EF4-FFF2-40B4-BE49-F238E27FC236}">
                <a16:creationId xmlns:a16="http://schemas.microsoft.com/office/drawing/2014/main" id="{36C199D1-0925-4A43-BF21-DE7E7847D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3062288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5</a:t>
            </a:r>
            <a:r>
              <a:rPr lang="en-US" altLang="en-US" sz="18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</a:p>
        </p:txBody>
      </p:sp>
      <p:sp>
        <p:nvSpPr>
          <p:cNvPr id="99341" name="Rectangle 27">
            <a:extLst>
              <a:ext uri="{FF2B5EF4-FFF2-40B4-BE49-F238E27FC236}">
                <a16:creationId xmlns:a16="http://schemas.microsoft.com/office/drawing/2014/main" id="{F7BA1814-74B4-4449-B4A5-1A014F4D4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8975" y="3062288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3</a:t>
            </a:r>
            <a:r>
              <a:rPr lang="en-US" altLang="en-US" sz="18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</a:p>
        </p:txBody>
      </p:sp>
      <p:sp>
        <p:nvSpPr>
          <p:cNvPr id="99342" name="Rectangle 28">
            <a:extLst>
              <a:ext uri="{FF2B5EF4-FFF2-40B4-BE49-F238E27FC236}">
                <a16:creationId xmlns:a16="http://schemas.microsoft.com/office/drawing/2014/main" id="{2CC253B0-02D1-0144-A2D1-584D5C8A2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1981200"/>
            <a:ext cx="36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3</a:t>
            </a:r>
            <a:r>
              <a:rPr lang="en-US" altLang="en-US" sz="18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  <a:endParaRPr lang="en-US" altLang="en-US" sz="3000" b="1" u="sng">
              <a:solidFill>
                <a:srgbClr val="CC0000"/>
              </a:solidFill>
              <a:latin typeface="MathematicalPi 1" charset="0"/>
              <a:sym typeface="Symbol" pitchFamily="2" charset="2"/>
            </a:endParaRPr>
          </a:p>
        </p:txBody>
      </p:sp>
      <p:sp>
        <p:nvSpPr>
          <p:cNvPr id="99343" name="Rectangle 29">
            <a:extLst>
              <a:ext uri="{FF2B5EF4-FFF2-40B4-BE49-F238E27FC236}">
                <a16:creationId xmlns:a16="http://schemas.microsoft.com/office/drawing/2014/main" id="{3A7D1E7D-E593-1648-B69D-458A65355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8975" y="1981200"/>
            <a:ext cx="36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5</a:t>
            </a:r>
            <a:r>
              <a:rPr lang="en-US" altLang="en-US" sz="18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</a:p>
        </p:txBody>
      </p:sp>
      <p:sp>
        <p:nvSpPr>
          <p:cNvPr id="496670" name="Rectangle 30">
            <a:extLst>
              <a:ext uri="{FF2B5EF4-FFF2-40B4-BE49-F238E27FC236}">
                <a16:creationId xmlns:a16="http://schemas.microsoft.com/office/drawing/2014/main" id="{95AB16F5-4A50-F741-BB05-1CCB7AFD6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4343400"/>
            <a:ext cx="36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3</a:t>
            </a:r>
            <a:r>
              <a:rPr lang="en-US" altLang="en-US" sz="18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</a:p>
        </p:txBody>
      </p:sp>
      <p:sp>
        <p:nvSpPr>
          <p:cNvPr id="496671" name="Rectangle 31">
            <a:extLst>
              <a:ext uri="{FF2B5EF4-FFF2-40B4-BE49-F238E27FC236}">
                <a16:creationId xmlns:a16="http://schemas.microsoft.com/office/drawing/2014/main" id="{E34A2AC8-EAAC-744C-8A76-CDF2B66A2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4343400"/>
            <a:ext cx="36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CC0000"/>
                </a:solidFill>
              </a:rPr>
              <a:t>5</a:t>
            </a:r>
            <a:r>
              <a:rPr lang="en-US" altLang="en-US" sz="1800" b="1">
                <a:solidFill>
                  <a:srgbClr val="CC0000"/>
                </a:solidFill>
                <a:latin typeface="MathematicalPi 1" charset="0"/>
                <a:sym typeface="Symbol" pitchFamily="2" charset="2"/>
              </a:rPr>
              <a:t></a:t>
            </a:r>
          </a:p>
        </p:txBody>
      </p:sp>
      <p:sp>
        <p:nvSpPr>
          <p:cNvPr id="99346" name="Line 35">
            <a:extLst>
              <a:ext uri="{FF2B5EF4-FFF2-40B4-BE49-F238E27FC236}">
                <a16:creationId xmlns:a16="http://schemas.microsoft.com/office/drawing/2014/main" id="{147E0214-07E9-CE45-B2F0-C09A678D8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5105400"/>
            <a:ext cx="0" cy="152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E83E3244-6A33-374E-85BC-12D9AADC14E2}"/>
              </a:ext>
            </a:extLst>
          </p:cNvPr>
          <p:cNvGrpSpPr>
            <a:grpSpLocks/>
          </p:cNvGrpSpPr>
          <p:nvPr/>
        </p:nvGrpSpPr>
        <p:grpSpPr bwMode="auto">
          <a:xfrm>
            <a:off x="2154238" y="4495800"/>
            <a:ext cx="1066800" cy="1447800"/>
            <a:chOff x="1357" y="2592"/>
            <a:chExt cx="672" cy="912"/>
          </a:xfrm>
        </p:grpSpPr>
        <p:grpSp>
          <p:nvGrpSpPr>
            <p:cNvPr id="99360" name="Group 10">
              <a:extLst>
                <a:ext uri="{FF2B5EF4-FFF2-40B4-BE49-F238E27FC236}">
                  <a16:creationId xmlns:a16="http://schemas.microsoft.com/office/drawing/2014/main" id="{D6EF45A8-9541-BB43-B4DF-43829AA94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2" y="2592"/>
              <a:ext cx="663" cy="528"/>
              <a:chOff x="1379" y="2592"/>
              <a:chExt cx="663" cy="528"/>
            </a:xfrm>
          </p:grpSpPr>
          <p:sp>
            <p:nvSpPr>
              <p:cNvPr id="99363" name="AutoShape 11">
                <a:extLst>
                  <a:ext uri="{FF2B5EF4-FFF2-40B4-BE49-F238E27FC236}">
                    <a16:creationId xmlns:a16="http://schemas.microsoft.com/office/drawing/2014/main" id="{0B6B617D-B779-9D49-914F-576A43A2B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364" name="Rectangle 12">
                <a:extLst>
                  <a:ext uri="{FF2B5EF4-FFF2-40B4-BE49-F238E27FC236}">
                    <a16:creationId xmlns:a16="http://schemas.microsoft.com/office/drawing/2014/main" id="{D65C82DB-66F0-AC40-81C4-3D311EB4C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3800" b="1" u="sng">
                    <a:solidFill>
                      <a:srgbClr val="0F116A"/>
                    </a:solidFill>
                    <a:latin typeface="Courier" pitchFamily="2" charset="0"/>
                  </a:rPr>
                  <a:t>UAC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99361" name="Line 32">
              <a:extLst>
                <a:ext uri="{FF2B5EF4-FFF2-40B4-BE49-F238E27FC236}">
                  <a16:creationId xmlns:a16="http://schemas.microsoft.com/office/drawing/2014/main" id="{665AF1FE-A77E-E746-A73D-08E691454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3" y="3072"/>
              <a:ext cx="0" cy="96"/>
            </a:xfrm>
            <a:prstGeom prst="line">
              <a:avLst/>
            </a:prstGeom>
            <a:noFill/>
            <a:ln w="57150">
              <a:solidFill>
                <a:srgbClr val="0F11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2" name="Oval 36">
              <a:extLst>
                <a:ext uri="{FF2B5EF4-FFF2-40B4-BE49-F238E27FC236}">
                  <a16:creationId xmlns:a16="http://schemas.microsoft.com/office/drawing/2014/main" id="{A3A9859A-87EA-5E44-9289-335D360B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3168"/>
              <a:ext cx="672" cy="33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400" b="1">
                  <a:solidFill>
                    <a:srgbClr val="0F116A"/>
                  </a:solidFill>
                  <a:latin typeface="Courier" pitchFamily="2" charset="0"/>
                </a:rPr>
                <a:t>Met</a:t>
              </a:r>
            </a:p>
          </p:txBody>
        </p:sp>
      </p:grpSp>
      <p:grpSp>
        <p:nvGrpSpPr>
          <p:cNvPr id="4" name="Group 40">
            <a:extLst>
              <a:ext uri="{FF2B5EF4-FFF2-40B4-BE49-F238E27FC236}">
                <a16:creationId xmlns:a16="http://schemas.microsoft.com/office/drawing/2014/main" id="{F789EBB2-CE72-7C40-A649-B6B816026F23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876800"/>
            <a:ext cx="1066800" cy="1447800"/>
            <a:chOff x="2064" y="2832"/>
            <a:chExt cx="672" cy="912"/>
          </a:xfrm>
        </p:grpSpPr>
        <p:grpSp>
          <p:nvGrpSpPr>
            <p:cNvPr id="99355" name="Group 16">
              <a:extLst>
                <a:ext uri="{FF2B5EF4-FFF2-40B4-BE49-F238E27FC236}">
                  <a16:creationId xmlns:a16="http://schemas.microsoft.com/office/drawing/2014/main" id="{6FF0939F-D739-4141-9626-94FE2A7A6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8" y="2832"/>
              <a:ext cx="663" cy="528"/>
              <a:chOff x="1379" y="2592"/>
              <a:chExt cx="663" cy="528"/>
            </a:xfrm>
          </p:grpSpPr>
          <p:sp>
            <p:nvSpPr>
              <p:cNvPr id="99358" name="AutoShape 17">
                <a:extLst>
                  <a:ext uri="{FF2B5EF4-FFF2-40B4-BE49-F238E27FC236}">
                    <a16:creationId xmlns:a16="http://schemas.microsoft.com/office/drawing/2014/main" id="{31D0C130-1600-1C4B-AB4F-0A7162197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359" name="Rectangle 18">
                <a:extLst>
                  <a:ext uri="{FF2B5EF4-FFF2-40B4-BE49-F238E27FC236}">
                    <a16:creationId xmlns:a16="http://schemas.microsoft.com/office/drawing/2014/main" id="{5BB598A6-4303-2E42-9DA7-4DE7233F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3800" b="1">
                    <a:solidFill>
                      <a:schemeClr val="tx2"/>
                    </a:solidFill>
                    <a:latin typeface="Courier" pitchFamily="2" charset="0"/>
                  </a:rPr>
                  <a:t>GCA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99356" name="Line 33">
              <a:extLst>
                <a:ext uri="{FF2B5EF4-FFF2-40B4-BE49-F238E27FC236}">
                  <a16:creationId xmlns:a16="http://schemas.microsoft.com/office/drawing/2014/main" id="{5DF48BB7-A16F-9247-AC22-E752FFAD8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312"/>
              <a:ext cx="0" cy="9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7" name="Oval 37">
              <a:extLst>
                <a:ext uri="{FF2B5EF4-FFF2-40B4-BE49-F238E27FC236}">
                  <a16:creationId xmlns:a16="http://schemas.microsoft.com/office/drawing/2014/main" id="{606CE21A-D596-D147-93EE-16597FBB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408"/>
              <a:ext cx="672" cy="33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400" b="1">
                  <a:solidFill>
                    <a:schemeClr val="tx2"/>
                  </a:solidFill>
                  <a:latin typeface="Courier" pitchFamily="2" charset="0"/>
                </a:rPr>
                <a:t>Arg</a:t>
              </a:r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77FE61ED-8223-F34A-B41C-DAA0122A3A8A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334000"/>
            <a:ext cx="1066800" cy="1447800"/>
            <a:chOff x="2784" y="3120"/>
            <a:chExt cx="672" cy="912"/>
          </a:xfrm>
        </p:grpSpPr>
        <p:grpSp>
          <p:nvGrpSpPr>
            <p:cNvPr id="99350" name="Group 21">
              <a:extLst>
                <a:ext uri="{FF2B5EF4-FFF2-40B4-BE49-F238E27FC236}">
                  <a16:creationId xmlns:a16="http://schemas.microsoft.com/office/drawing/2014/main" id="{FF234888-9E16-904F-A064-C1FC6F57A4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8" y="3120"/>
              <a:ext cx="663" cy="528"/>
              <a:chOff x="1379" y="2592"/>
              <a:chExt cx="663" cy="528"/>
            </a:xfrm>
          </p:grpSpPr>
          <p:sp>
            <p:nvSpPr>
              <p:cNvPr id="99353" name="AutoShape 22">
                <a:extLst>
                  <a:ext uri="{FF2B5EF4-FFF2-40B4-BE49-F238E27FC236}">
                    <a16:creationId xmlns:a16="http://schemas.microsoft.com/office/drawing/2014/main" id="{C3F8A623-EF37-5141-8C93-B51870E16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354" name="Rectangle 23">
                <a:extLst>
                  <a:ext uri="{FF2B5EF4-FFF2-40B4-BE49-F238E27FC236}">
                    <a16:creationId xmlns:a16="http://schemas.microsoft.com/office/drawing/2014/main" id="{6FA5C158-3D3C-794B-B7EF-4C8212513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3800" b="1" u="sng">
                    <a:solidFill>
                      <a:srgbClr val="CC0000"/>
                    </a:solidFill>
                    <a:latin typeface="Courier" pitchFamily="2" charset="0"/>
                  </a:rPr>
                  <a:t>CAU</a:t>
                </a:r>
                <a:endParaRPr lang="en-US" alt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99351" name="Line 34">
              <a:extLst>
                <a:ext uri="{FF2B5EF4-FFF2-40B4-BE49-F238E27FC236}">
                  <a16:creationId xmlns:a16="http://schemas.microsoft.com/office/drawing/2014/main" id="{A92C3F66-C419-2644-A315-8C8F23FA3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600"/>
              <a:ext cx="0" cy="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2" name="Oval 38">
              <a:extLst>
                <a:ext uri="{FF2B5EF4-FFF2-40B4-BE49-F238E27FC236}">
                  <a16:creationId xmlns:a16="http://schemas.microsoft.com/office/drawing/2014/main" id="{3C74E3BC-8C56-9A4C-BD98-8F8E1E5C7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696"/>
              <a:ext cx="672" cy="33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400" b="1">
                  <a:solidFill>
                    <a:srgbClr val="CC0000"/>
                  </a:solidFill>
                  <a:latin typeface="Courier" pitchFamily="2" charset="0"/>
                </a:rPr>
                <a:t>Val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6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64" grpId="0" animBg="1" autoUpdateAnimBg="0"/>
      <p:bldP spid="496670" grpId="0"/>
      <p:bldP spid="49667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605" name="Picture 37">
            <a:extLst>
              <a:ext uri="{FF2B5EF4-FFF2-40B4-BE49-F238E27FC236}">
                <a16:creationId xmlns:a16="http://schemas.microsoft.com/office/drawing/2014/main" id="{68C7A55F-5D3C-624D-829C-607FCCE4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052888"/>
            <a:ext cx="21193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70" name="Picture 2">
            <a:extLst>
              <a:ext uri="{FF2B5EF4-FFF2-40B4-BE49-F238E27FC236}">
                <a16:creationId xmlns:a16="http://schemas.microsoft.com/office/drawing/2014/main" id="{9117024D-A2E7-3A4E-B8EE-AC9F948C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75125"/>
            <a:ext cx="15716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Oval 3">
            <a:extLst>
              <a:ext uri="{FF2B5EF4-FFF2-40B4-BE49-F238E27FC236}">
                <a16:creationId xmlns:a16="http://schemas.microsoft.com/office/drawing/2014/main" id="{27B8259E-94E3-4940-9B3D-0A352FF46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2825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1381" name="Picture 4">
            <a:extLst>
              <a:ext uri="{FF2B5EF4-FFF2-40B4-BE49-F238E27FC236}">
                <a16:creationId xmlns:a16="http://schemas.microsoft.com/office/drawing/2014/main" id="{7163E8D8-DB6D-964A-9259-6BF3E3AB6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963"/>
            <a:ext cx="21859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3" name="AutoShape 5">
            <a:extLst>
              <a:ext uri="{FF2B5EF4-FFF2-40B4-BE49-F238E27FC236}">
                <a16:creationId xmlns:a16="http://schemas.microsoft.com/office/drawing/2014/main" id="{20EB6D42-71A9-994A-9350-5186DC34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21574" name="AutoShape 6">
            <a:extLst>
              <a:ext uri="{FF2B5EF4-FFF2-40B4-BE49-F238E27FC236}">
                <a16:creationId xmlns:a16="http://schemas.microsoft.com/office/drawing/2014/main" id="{DFC2D33D-97FF-E149-A660-A1399B357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3178175"/>
            <a:ext cx="1870075" cy="742950"/>
          </a:xfrm>
          <a:prstGeom prst="roundRect">
            <a:avLst>
              <a:gd name="adj" fmla="val 16667"/>
            </a:avLst>
          </a:prstGeom>
          <a:solidFill>
            <a:srgbClr val="FFD3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b="1">
                <a:solidFill>
                  <a:srgbClr val="0F116A"/>
                </a:solidFill>
              </a:rPr>
              <a:t>mRNA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101384" name="Rectangle 7">
            <a:extLst>
              <a:ext uri="{FF2B5EF4-FFF2-40B4-BE49-F238E27FC236}">
                <a16:creationId xmlns:a16="http://schemas.microsoft.com/office/drawing/2014/main" id="{2857779E-77FF-0249-A0FC-4185E6892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From gene to protein</a:t>
            </a:r>
          </a:p>
        </p:txBody>
      </p:sp>
      <p:sp>
        <p:nvSpPr>
          <p:cNvPr id="621576" name="AutoShape 8">
            <a:extLst>
              <a:ext uri="{FF2B5EF4-FFF2-40B4-BE49-F238E27FC236}">
                <a16:creationId xmlns:a16="http://schemas.microsoft.com/office/drawing/2014/main" id="{9B02267D-E425-724F-B536-2345ADDD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1386" name="AutoShape 9">
            <a:extLst>
              <a:ext uri="{FF2B5EF4-FFF2-40B4-BE49-F238E27FC236}">
                <a16:creationId xmlns:a16="http://schemas.microsoft.com/office/drawing/2014/main" id="{B6BAB86F-8ECF-DA4D-94A9-0DAAC52D9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3178175"/>
            <a:ext cx="1373187" cy="742950"/>
          </a:xfrm>
          <a:prstGeom prst="roundRect">
            <a:avLst>
              <a:gd name="adj" fmla="val 16667"/>
            </a:avLst>
          </a:prstGeom>
          <a:solidFill>
            <a:srgbClr val="FFD3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b="1">
                <a:solidFill>
                  <a:srgbClr val="0F116A"/>
                </a:solidFill>
              </a:rPr>
              <a:t>DNA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621578" name="Text Box 10">
            <a:extLst>
              <a:ext uri="{FF2B5EF4-FFF2-40B4-BE49-F238E27FC236}">
                <a16:creationId xmlns:a16="http://schemas.microsoft.com/office/drawing/2014/main" id="{679DF087-E3AE-1240-BA3F-260C3BC3F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956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CC0000"/>
                </a:solidFill>
              </a:rPr>
              <a:t>transcription</a:t>
            </a:r>
            <a:endParaRPr lang="en-US" altLang="en-US" sz="2400"/>
          </a:p>
        </p:txBody>
      </p:sp>
      <p:sp>
        <p:nvSpPr>
          <p:cNvPr id="101388" name="Text Box 11">
            <a:extLst>
              <a:ext uri="{FF2B5EF4-FFF2-40B4-BE49-F238E27FC236}">
                <a16:creationId xmlns:a16="http://schemas.microsoft.com/office/drawing/2014/main" id="{CF831E06-5A5E-3A4F-9142-901E65C22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60960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000005"/>
                </a:solidFill>
              </a:rPr>
              <a:t>nucleus</a:t>
            </a:r>
            <a:endParaRPr lang="en-US" altLang="en-US" sz="2400">
              <a:solidFill>
                <a:srgbClr val="006604"/>
              </a:solidFill>
            </a:endParaRPr>
          </a:p>
        </p:txBody>
      </p:sp>
      <p:sp>
        <p:nvSpPr>
          <p:cNvPr id="101389" name="Text Box 12">
            <a:extLst>
              <a:ext uri="{FF2B5EF4-FFF2-40B4-BE49-F238E27FC236}">
                <a16:creationId xmlns:a16="http://schemas.microsoft.com/office/drawing/2014/main" id="{4D46D0CF-8468-5E44-9B2C-5BC7B4A41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50" y="6491288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5"/>
                </a:solidFill>
              </a:rPr>
              <a:t>cytoplasm</a:t>
            </a:r>
            <a:endParaRPr lang="en-US" altLang="en-US" sz="1800">
              <a:solidFill>
                <a:srgbClr val="006604"/>
              </a:solidFill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6EC23512-043F-7148-8116-5C9260F239E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447800"/>
            <a:ext cx="2057400" cy="3276600"/>
            <a:chOff x="4032" y="912"/>
            <a:chExt cx="1296" cy="2064"/>
          </a:xfrm>
        </p:grpSpPr>
        <p:grpSp>
          <p:nvGrpSpPr>
            <p:cNvPr id="101404" name="Group 16">
              <a:extLst>
                <a:ext uri="{FF2B5EF4-FFF2-40B4-BE49-F238E27FC236}">
                  <a16:creationId xmlns:a16="http://schemas.microsoft.com/office/drawing/2014/main" id="{C19D7398-DAB7-2544-972B-25B3C7BCD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207"/>
              <a:ext cx="1280" cy="1769"/>
              <a:chOff x="4032" y="1207"/>
              <a:chExt cx="1280" cy="1769"/>
            </a:xfrm>
          </p:grpSpPr>
          <p:sp>
            <p:nvSpPr>
              <p:cNvPr id="101406" name="Oval 17">
                <a:extLst>
                  <a:ext uri="{FF2B5EF4-FFF2-40B4-BE49-F238E27FC236}">
                    <a16:creationId xmlns:a16="http://schemas.microsoft.com/office/drawing/2014/main" id="{35093ACB-B9C8-DB4B-8299-622CC8CC4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0" y="2314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407" name="Oval 18">
                <a:extLst>
                  <a:ext uri="{FF2B5EF4-FFF2-40B4-BE49-F238E27FC236}">
                    <a16:creationId xmlns:a16="http://schemas.microsoft.com/office/drawing/2014/main" id="{F043261D-F2BA-A446-87E9-411264DCB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1978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408" name="Oval 19">
                <a:extLst>
                  <a:ext uri="{FF2B5EF4-FFF2-40B4-BE49-F238E27FC236}">
                    <a16:creationId xmlns:a16="http://schemas.microsoft.com/office/drawing/2014/main" id="{DB115FAF-CBE2-5742-9419-D7C658772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1687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409" name="Oval 20">
                <a:extLst>
                  <a:ext uri="{FF2B5EF4-FFF2-40B4-BE49-F238E27FC236}">
                    <a16:creationId xmlns:a16="http://schemas.microsoft.com/office/drawing/2014/main" id="{3E407106-C288-6B44-A047-F02B17E82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495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410" name="Oval 21">
                <a:extLst>
                  <a:ext uri="{FF2B5EF4-FFF2-40B4-BE49-F238E27FC236}">
                    <a16:creationId xmlns:a16="http://schemas.microsoft.com/office/drawing/2014/main" id="{14A2BF7E-98CC-CB41-B6C1-B0DC8178B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" y="1207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/>
              </a:p>
            </p:txBody>
          </p:sp>
          <p:sp>
            <p:nvSpPr>
              <p:cNvPr id="101411" name="Oval 22">
                <a:extLst>
                  <a:ext uri="{FF2B5EF4-FFF2-40B4-BE49-F238E27FC236}">
                    <a16:creationId xmlns:a16="http://schemas.microsoft.com/office/drawing/2014/main" id="{E671187C-7575-E442-8BC5-D9C0E35AD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647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412" name="Oval 23">
                <a:extLst>
                  <a:ext uri="{FF2B5EF4-FFF2-40B4-BE49-F238E27FC236}">
                    <a16:creationId xmlns:a16="http://schemas.microsoft.com/office/drawing/2014/main" id="{02939CFA-46BF-2B4A-B4FF-71EE8582C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58"/>
                <a:ext cx="384" cy="3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chemeClr val="bg1"/>
                    </a:solidFill>
                  </a:rPr>
                  <a:t>aa</a:t>
                </a:r>
                <a:endParaRPr lang="en-US" alt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1405" name="Oval 24">
              <a:extLst>
                <a:ext uri="{FF2B5EF4-FFF2-40B4-BE49-F238E27FC236}">
                  <a16:creationId xmlns:a16="http://schemas.microsoft.com/office/drawing/2014/main" id="{BCDABE9B-891C-A14E-AA93-59F0C2A7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912"/>
              <a:ext cx="384" cy="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>
                  <a:solidFill>
                    <a:schemeClr val="bg1"/>
                  </a:solidFill>
                </a:rPr>
                <a:t>aa</a:t>
              </a:r>
              <a:endParaRPr lang="en-US" altLang="en-US" sz="900"/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96A2231-AD9D-AB47-92CB-7EA71420854F}"/>
              </a:ext>
            </a:extLst>
          </p:cNvPr>
          <p:cNvGrpSpPr>
            <a:grpSpLocks/>
          </p:cNvGrpSpPr>
          <p:nvPr/>
        </p:nvGrpSpPr>
        <p:grpSpPr bwMode="auto">
          <a:xfrm>
            <a:off x="5129213" y="4483100"/>
            <a:ext cx="1736725" cy="1054100"/>
            <a:chOff x="3381" y="1298"/>
            <a:chExt cx="1094" cy="664"/>
          </a:xfrm>
        </p:grpSpPr>
        <p:grpSp>
          <p:nvGrpSpPr>
            <p:cNvPr id="101400" name="Group 26">
              <a:extLst>
                <a:ext uri="{FF2B5EF4-FFF2-40B4-BE49-F238E27FC236}">
                  <a16:creationId xmlns:a16="http://schemas.microsoft.com/office/drawing/2014/main" id="{617C7E38-7967-A04C-BF37-C3B873C6C65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101402" name="Oval 27">
                <a:extLst>
                  <a:ext uri="{FF2B5EF4-FFF2-40B4-BE49-F238E27FC236}">
                    <a16:creationId xmlns:a16="http://schemas.microsoft.com/office/drawing/2014/main" id="{69C1DA83-5A78-DC4B-936E-C7B1EDCCE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403" name="Oval 28">
                <a:extLst>
                  <a:ext uri="{FF2B5EF4-FFF2-40B4-BE49-F238E27FC236}">
                    <a16:creationId xmlns:a16="http://schemas.microsoft.com/office/drawing/2014/main" id="{FA5CD61A-E1A4-FB40-A854-186410644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01401" name="Text Box 29">
              <a:extLst>
                <a:ext uri="{FF2B5EF4-FFF2-40B4-BE49-F238E27FC236}">
                  <a16:creationId xmlns:a16="http://schemas.microsoft.com/office/drawing/2014/main" id="{6D46701C-8297-1649-A009-00533847C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rgbClr val="000005"/>
                  </a:solidFill>
                </a:rPr>
                <a:t>ribosome</a:t>
              </a:r>
              <a:endParaRPr lang="en-US" altLang="en-US" sz="2400"/>
            </a:p>
          </p:txBody>
        </p:sp>
      </p:grpSp>
      <p:sp>
        <p:nvSpPr>
          <p:cNvPr id="621598" name="AutoShape 30">
            <a:extLst>
              <a:ext uri="{FF2B5EF4-FFF2-40B4-BE49-F238E27FC236}">
                <a16:creationId xmlns:a16="http://schemas.microsoft.com/office/drawing/2014/main" id="{00121827-ADE0-6C4B-BD55-A508D8A6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3178175"/>
            <a:ext cx="2055813" cy="742950"/>
          </a:xfrm>
          <a:prstGeom prst="roundRect">
            <a:avLst>
              <a:gd name="adj" fmla="val 16667"/>
            </a:avLst>
          </a:prstGeom>
          <a:solidFill>
            <a:srgbClr val="FFD3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b="1">
                <a:solidFill>
                  <a:srgbClr val="0F116A"/>
                </a:solidFill>
              </a:rPr>
              <a:t>protein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621599" name="Text Box 31">
            <a:extLst>
              <a:ext uri="{FF2B5EF4-FFF2-40B4-BE49-F238E27FC236}">
                <a16:creationId xmlns:a16="http://schemas.microsoft.com/office/drawing/2014/main" id="{A8A07F00-75C2-EC4E-8DFF-E44768BB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9560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CC0000"/>
                </a:solidFill>
              </a:rPr>
              <a:t>translation</a:t>
            </a:r>
            <a:endParaRPr lang="en-US" altLang="en-US" sz="2400">
              <a:solidFill>
                <a:srgbClr val="006604"/>
              </a:solidFill>
            </a:endParaRPr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id="{A22888F3-FA22-AE4B-AF38-CD44724FFF1F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1365250"/>
            <a:ext cx="1571625" cy="1781175"/>
            <a:chOff x="5661" y="3964"/>
            <a:chExt cx="2700" cy="3060"/>
          </a:xfrm>
        </p:grpSpPr>
        <p:pic>
          <p:nvPicPr>
            <p:cNvPr id="101397" name="Picture 33">
              <a:extLst>
                <a:ext uri="{FF2B5EF4-FFF2-40B4-BE49-F238E27FC236}">
                  <a16:creationId xmlns:a16="http://schemas.microsoft.com/office/drawing/2014/main" id="{D7BC9845-6E4B-724D-9C0A-728347CA7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8" name="Picture 34">
              <a:extLst>
                <a:ext uri="{FF2B5EF4-FFF2-40B4-BE49-F238E27FC236}">
                  <a16:creationId xmlns:a16="http://schemas.microsoft.com/office/drawing/2014/main" id="{291C9867-BA6F-2A4A-8791-9D46C71AF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9" name="Picture 35">
              <a:extLst>
                <a:ext uri="{FF2B5EF4-FFF2-40B4-BE49-F238E27FC236}">
                  <a16:creationId xmlns:a16="http://schemas.microsoft.com/office/drawing/2014/main" id="{C2155979-B20B-724E-8E3A-D0102AB80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1395" name="Picture 36">
            <a:extLst>
              <a:ext uri="{FF2B5EF4-FFF2-40B4-BE49-F238E27FC236}">
                <a16:creationId xmlns:a16="http://schemas.microsoft.com/office/drawing/2014/main" id="{8C587B83-5D56-8747-908F-69AA5F0F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9788"/>
            <a:ext cx="21717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607" name="Picture 39">
            <a:extLst>
              <a:ext uri="{FF2B5EF4-FFF2-40B4-BE49-F238E27FC236}">
                <a16:creationId xmlns:a16="http://schemas.microsoft.com/office/drawing/2014/main" id="{0C56C5F2-0D45-F747-B507-4BBA9164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294313"/>
            <a:ext cx="24384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1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621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1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1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2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2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3" grpId="0" animBg="1" autoUpdateAnimBg="0"/>
      <p:bldP spid="621574" grpId="0" animBg="1" autoUpdateAnimBg="0"/>
      <p:bldP spid="621576" grpId="0" animBg="1" autoUpdateAnimBg="0"/>
      <p:bldP spid="621578" grpId="0" autoUpdateAnimBg="0"/>
      <p:bldP spid="621598" grpId="0" animBg="1" autoUpdateAnimBg="0"/>
      <p:bldP spid="621599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2" descr="15_04b">
            <a:extLst>
              <a:ext uri="{FF2B5EF4-FFF2-40B4-BE49-F238E27FC236}">
                <a16:creationId xmlns:a16="http://schemas.microsoft.com/office/drawing/2014/main" id="{87E72884-68A3-CF48-857A-0C5AD5C4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33000" r="30376" b="3000"/>
          <a:stretch>
            <a:fillRect/>
          </a:stretch>
        </p:blipFill>
        <p:spPr bwMode="auto">
          <a:xfrm>
            <a:off x="6935788" y="369888"/>
            <a:ext cx="220821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Freeform 13">
            <a:extLst>
              <a:ext uri="{FF2B5EF4-FFF2-40B4-BE49-F238E27FC236}">
                <a16:creationId xmlns:a16="http://schemas.microsoft.com/office/drawing/2014/main" id="{3422A707-DFEE-5D48-AB7E-A835F2AFAFC6}"/>
              </a:ext>
            </a:extLst>
          </p:cNvPr>
          <p:cNvSpPr>
            <a:spLocks/>
          </p:cNvSpPr>
          <p:nvPr/>
        </p:nvSpPr>
        <p:spPr bwMode="auto">
          <a:xfrm>
            <a:off x="6851650" y="2827338"/>
            <a:ext cx="341313" cy="288925"/>
          </a:xfrm>
          <a:custGeom>
            <a:avLst/>
            <a:gdLst>
              <a:gd name="T0" fmla="*/ 22225 w 215"/>
              <a:gd name="T1" fmla="*/ 0 h 182"/>
              <a:gd name="T2" fmla="*/ 203200 w 215"/>
              <a:gd name="T3" fmla="*/ 42863 h 182"/>
              <a:gd name="T4" fmla="*/ 341313 w 215"/>
              <a:gd name="T5" fmla="*/ 150813 h 182"/>
              <a:gd name="T6" fmla="*/ 331788 w 215"/>
              <a:gd name="T7" fmla="*/ 288925 h 182"/>
              <a:gd name="T8" fmla="*/ 0 w 215"/>
              <a:gd name="T9" fmla="*/ 268288 h 182"/>
              <a:gd name="T10" fmla="*/ 22225 w 215"/>
              <a:gd name="T11" fmla="*/ 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5"/>
              <a:gd name="T19" fmla="*/ 0 h 182"/>
              <a:gd name="T20" fmla="*/ 215 w 215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5" h="182">
                <a:moveTo>
                  <a:pt x="14" y="0"/>
                </a:moveTo>
                <a:lnTo>
                  <a:pt x="128" y="27"/>
                </a:lnTo>
                <a:lnTo>
                  <a:pt x="215" y="95"/>
                </a:lnTo>
                <a:cubicBezTo>
                  <a:pt x="213" y="124"/>
                  <a:pt x="211" y="153"/>
                  <a:pt x="209" y="182"/>
                </a:cubicBezTo>
                <a:lnTo>
                  <a:pt x="0" y="169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4667D585-DDB7-D94D-A70F-3BBB92C79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 RNA structure</a:t>
            </a:r>
          </a:p>
        </p:txBody>
      </p:sp>
      <p:sp>
        <p:nvSpPr>
          <p:cNvPr id="50073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1CCBA57E-B85B-0046-B4A1-F5DF2B958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1371600"/>
            <a:ext cx="8226425" cy="1600200"/>
          </a:xfrm>
        </p:spPr>
        <p:txBody>
          <a:bodyPr/>
          <a:lstStyle/>
          <a:p>
            <a:pPr eaLnBrk="1" hangingPunct="1"/>
            <a:r>
              <a:rPr lang="en-US" altLang="en-US" dirty="0"/>
              <a:t>“Clover leaf” structure</a:t>
            </a:r>
          </a:p>
          <a:p>
            <a:pPr lvl="1" eaLnBrk="1" hangingPunct="1"/>
            <a:r>
              <a:rPr lang="en-US" altLang="en-US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anticodon</a:t>
            </a:r>
            <a:r>
              <a:rPr lang="en-US" altLang="en-US" dirty="0">
                <a:ea typeface="ＭＳ Ｐゴシック" panose="020B0600070205080204" pitchFamily="34" charset="-128"/>
              </a:rPr>
              <a:t> on “clover leaf” end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amino acid attached on 3</a:t>
            </a:r>
            <a:r>
              <a:rPr lang="en-US" altLang="en-US" dirty="0">
                <a:latin typeface="MathematicalPi 1" charset="0"/>
                <a:ea typeface="ＭＳ Ｐゴシック" panose="020B0600070205080204" pitchFamily="34" charset="-128"/>
                <a:sym typeface="Symbol" pitchFamily="2" charset="2"/>
              </a:rPr>
              <a:t></a:t>
            </a:r>
            <a:r>
              <a:rPr lang="en-US" altLang="en-US" dirty="0">
                <a:ea typeface="ＭＳ Ｐゴシック" panose="020B0600070205080204" pitchFamily="34" charset="-128"/>
              </a:rPr>
              <a:t> end</a:t>
            </a:r>
          </a:p>
        </p:txBody>
      </p:sp>
      <p:pic>
        <p:nvPicPr>
          <p:cNvPr id="103430" name="Picture 4">
            <a:extLst>
              <a:ext uri="{FF2B5EF4-FFF2-40B4-BE49-F238E27FC236}">
                <a16:creationId xmlns:a16="http://schemas.microsoft.com/office/drawing/2014/main" id="{5F45872B-48DA-3147-9EF2-DD2007D51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>
            <a:fillRect/>
          </a:stretch>
        </p:blipFill>
        <p:spPr bwMode="auto">
          <a:xfrm>
            <a:off x="160338" y="2971800"/>
            <a:ext cx="335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5" descr="17-13b-TransferTRNAstruc-L">
            <a:extLst>
              <a:ext uri="{FF2B5EF4-FFF2-40B4-BE49-F238E27FC236}">
                <a16:creationId xmlns:a16="http://schemas.microsoft.com/office/drawing/2014/main" id="{7F48C25E-3D22-3548-8683-4145BB04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 bwMode="auto">
          <a:xfrm>
            <a:off x="3513138" y="2967038"/>
            <a:ext cx="3962400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42" name="Oval 6">
            <a:extLst>
              <a:ext uri="{FF2B5EF4-FFF2-40B4-BE49-F238E27FC236}">
                <a16:creationId xmlns:a16="http://schemas.microsoft.com/office/drawing/2014/main" id="{3967D846-97D5-534F-B1EC-6D19B5C77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2978150"/>
            <a:ext cx="1905000" cy="8159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0743" name="Oval 7">
            <a:extLst>
              <a:ext uri="{FF2B5EF4-FFF2-40B4-BE49-F238E27FC236}">
                <a16:creationId xmlns:a16="http://schemas.microsoft.com/office/drawing/2014/main" id="{DE3EC976-F323-EC44-804F-BAE8B039F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3203575"/>
            <a:ext cx="1749425" cy="990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0744" name="Oval 8">
            <a:extLst>
              <a:ext uri="{FF2B5EF4-FFF2-40B4-BE49-F238E27FC236}">
                <a16:creationId xmlns:a16="http://schemas.microsoft.com/office/drawing/2014/main" id="{55602FF9-9F7F-A545-AEE6-7F326B74A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6230938"/>
            <a:ext cx="10668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0745" name="Oval 9">
            <a:extLst>
              <a:ext uri="{FF2B5EF4-FFF2-40B4-BE49-F238E27FC236}">
                <a16:creationId xmlns:a16="http://schemas.microsoft.com/office/drawing/2014/main" id="{80B10315-6D04-294B-B9F1-51C86E1E6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5807075"/>
            <a:ext cx="12192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0746" name="Oval 10">
            <a:extLst>
              <a:ext uri="{FF2B5EF4-FFF2-40B4-BE49-F238E27FC236}">
                <a16:creationId xmlns:a16="http://schemas.microsoft.com/office/drawing/2014/main" id="{48BFE1E7-E8AA-ED40-8DBB-8D0E072CF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5678488"/>
            <a:ext cx="1219200" cy="8128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0747" name="Oval 11">
            <a:extLst>
              <a:ext uri="{FF2B5EF4-FFF2-40B4-BE49-F238E27FC236}">
                <a16:creationId xmlns:a16="http://schemas.microsoft.com/office/drawing/2014/main" id="{E6EF052E-4DF4-5C40-AC7A-CAD0E2713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338" y="4130675"/>
            <a:ext cx="11430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0750" name="Oval 14">
            <a:extLst>
              <a:ext uri="{FF2B5EF4-FFF2-40B4-BE49-F238E27FC236}">
                <a16:creationId xmlns:a16="http://schemas.microsoft.com/office/drawing/2014/main" id="{F0889132-C93D-354F-B502-C0376144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2327275"/>
            <a:ext cx="1081087" cy="661988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0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 autoUpdateAnimBg="0"/>
      <p:bldP spid="500742" grpId="0" animBg="1"/>
      <p:bldP spid="500743" grpId="0" animBg="1"/>
      <p:bldP spid="500744" grpId="0" animBg="1"/>
      <p:bldP spid="500745" grpId="0" animBg="1"/>
      <p:bldP spid="500746" grpId="0" animBg="1"/>
      <p:bldP spid="500747" grpId="0" animBg="1"/>
      <p:bldP spid="5007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21B762A5-1470-9F41-8901-045BAABCB512}"/>
              </a:ext>
            </a:extLst>
          </p:cNvPr>
          <p:cNvGrpSpPr>
            <a:grpSpLocks/>
          </p:cNvGrpSpPr>
          <p:nvPr/>
        </p:nvGrpSpPr>
        <p:grpSpPr bwMode="auto">
          <a:xfrm>
            <a:off x="6648450" y="363538"/>
            <a:ext cx="2386013" cy="2312987"/>
            <a:chOff x="4148" y="437"/>
            <a:chExt cx="1503" cy="1457"/>
          </a:xfrm>
        </p:grpSpPr>
        <p:pic>
          <p:nvPicPr>
            <p:cNvPr id="22559" name="Picture 3" descr="05_19">
              <a:extLst>
                <a:ext uri="{FF2B5EF4-FFF2-40B4-BE49-F238E27FC236}">
                  <a16:creationId xmlns:a16="http://schemas.microsoft.com/office/drawing/2014/main" id="{0815673D-1C46-8A48-9BE1-C39176FD7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9" t="21001" b="19501"/>
            <a:stretch>
              <a:fillRect/>
            </a:stretch>
          </p:blipFill>
          <p:spPr bwMode="auto">
            <a:xfrm>
              <a:off x="4148" y="437"/>
              <a:ext cx="1503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0" name="Rectangle 4">
              <a:extLst>
                <a:ext uri="{FF2B5EF4-FFF2-40B4-BE49-F238E27FC236}">
                  <a16:creationId xmlns:a16="http://schemas.microsoft.com/office/drawing/2014/main" id="{599B0D13-7291-E244-A012-FC2BDB8AE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1295"/>
              <a:ext cx="57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small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subunit</a:t>
              </a:r>
              <a:endParaRPr lang="en-US" altLang="en-US" sz="2000" b="1"/>
            </a:p>
          </p:txBody>
        </p:sp>
        <p:sp>
          <p:nvSpPr>
            <p:cNvPr id="22561" name="Rectangle 5">
              <a:extLst>
                <a:ext uri="{FF2B5EF4-FFF2-40B4-BE49-F238E27FC236}">
                  <a16:creationId xmlns:a16="http://schemas.microsoft.com/office/drawing/2014/main" id="{FDF6DF80-65F5-D346-A7D5-D4BD48D39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551"/>
              <a:ext cx="57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large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subunit</a:t>
              </a:r>
              <a:endParaRPr lang="en-US" altLang="en-US" sz="2000" b="1"/>
            </a:p>
          </p:txBody>
        </p:sp>
      </p:grpSp>
      <p:sp>
        <p:nvSpPr>
          <p:cNvPr id="22531" name="Rectangle 6">
            <a:extLst>
              <a:ext uri="{FF2B5EF4-FFF2-40B4-BE49-F238E27FC236}">
                <a16:creationId xmlns:a16="http://schemas.microsoft.com/office/drawing/2014/main" id="{47A94CFE-5A4F-4648-8854-9CF01119B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162800" cy="762000"/>
          </a:xfrm>
        </p:spPr>
        <p:txBody>
          <a:bodyPr/>
          <a:lstStyle/>
          <a:p>
            <a:pPr eaLnBrk="1" hangingPunct="1"/>
            <a:r>
              <a:rPr lang="en-US" altLang="en-US"/>
              <a:t>Ribosomes </a:t>
            </a:r>
          </a:p>
        </p:txBody>
      </p:sp>
      <p:sp>
        <p:nvSpPr>
          <p:cNvPr id="22532" name="Rectangle 7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3111D8DF-3DF6-5742-82A4-24E9D6E1B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926138" cy="23288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Function</a:t>
            </a:r>
          </a:p>
          <a:p>
            <a:pPr lvl="1" eaLnBrk="1" hangingPunct="1"/>
            <a:r>
              <a:rPr lang="en-US" alt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protein production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/>
              <a:t>Structure</a:t>
            </a:r>
            <a:endParaRPr lang="en-US" altLang="en-US" sz="2400" dirty="0"/>
          </a:p>
          <a:p>
            <a:pPr lvl="1" eaLnBrk="1" hangingPunct="1"/>
            <a:r>
              <a:rPr lang="en-US" alt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rRNA &amp; protein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buClrTx/>
            </a:pPr>
            <a:r>
              <a:rPr lang="en-US" altLang="en-US" sz="2400" dirty="0">
                <a:ea typeface="ＭＳ Ｐゴシック" panose="020B0600070205080204" pitchFamily="34" charset="-128"/>
              </a:rPr>
              <a:t>2 subunits combine</a:t>
            </a:r>
          </a:p>
        </p:txBody>
      </p:sp>
      <p:grpSp>
        <p:nvGrpSpPr>
          <p:cNvPr id="22533" name="Group 8">
            <a:extLst>
              <a:ext uri="{FF2B5EF4-FFF2-40B4-BE49-F238E27FC236}">
                <a16:creationId xmlns:a16="http://schemas.microsoft.com/office/drawing/2014/main" id="{A080C244-CAF6-FC42-85F6-8CF9D966E88A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3224213"/>
            <a:ext cx="8253412" cy="3616325"/>
            <a:chOff x="407" y="2031"/>
            <a:chExt cx="5199" cy="2278"/>
          </a:xfrm>
        </p:grpSpPr>
        <p:pic>
          <p:nvPicPr>
            <p:cNvPr id="22537" name="Picture 9" descr="05_13">
              <a:extLst>
                <a:ext uri="{FF2B5EF4-FFF2-40B4-BE49-F238E27FC236}">
                  <a16:creationId xmlns:a16="http://schemas.microsoft.com/office/drawing/2014/main" id="{282D00F1-2CBB-C94E-BD05-53996B962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00" b="22501"/>
            <a:stretch>
              <a:fillRect/>
            </a:stretch>
          </p:blipFill>
          <p:spPr bwMode="auto">
            <a:xfrm>
              <a:off x="407" y="2328"/>
              <a:ext cx="5083" cy="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Line 10">
              <a:extLst>
                <a:ext uri="{FF2B5EF4-FFF2-40B4-BE49-F238E27FC236}">
                  <a16:creationId xmlns:a16="http://schemas.microsoft.com/office/drawing/2014/main" id="{D4B43314-D9D7-1D42-ACEC-E4F501456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6" y="2639"/>
              <a:ext cx="533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>
              <a:extLst>
                <a:ext uri="{FF2B5EF4-FFF2-40B4-BE49-F238E27FC236}">
                  <a16:creationId xmlns:a16="http://schemas.microsoft.com/office/drawing/2014/main" id="{33A790D4-AC43-364E-9E65-81BE88A75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6" y="3706"/>
              <a:ext cx="784" cy="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2">
              <a:extLst>
                <a:ext uri="{FF2B5EF4-FFF2-40B4-BE49-F238E27FC236}">
                  <a16:creationId xmlns:a16="http://schemas.microsoft.com/office/drawing/2014/main" id="{B6D694DE-A327-7240-9E95-69F35E495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6" y="2639"/>
              <a:ext cx="5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>
              <a:extLst>
                <a:ext uri="{FF2B5EF4-FFF2-40B4-BE49-F238E27FC236}">
                  <a16:creationId xmlns:a16="http://schemas.microsoft.com/office/drawing/2014/main" id="{B2347066-E867-5647-B985-E24882D75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6" y="3706"/>
              <a:ext cx="78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14">
              <a:extLst>
                <a:ext uri="{FF2B5EF4-FFF2-40B4-BE49-F238E27FC236}">
                  <a16:creationId xmlns:a16="http://schemas.microsoft.com/office/drawing/2014/main" id="{DC2FC9C3-FAE6-2340-BB47-D5FD5F4E9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" y="2031"/>
              <a:ext cx="56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900" b="1">
                  <a:solidFill>
                    <a:srgbClr val="000000"/>
                  </a:solidFill>
                </a:rPr>
                <a:t>0.08</a:t>
              </a:r>
              <a:r>
                <a:rPr lang="en-US" altLang="en-US" sz="1900" b="1">
                  <a:solidFill>
                    <a:srgbClr val="000000"/>
                  </a:solidFill>
                  <a:latin typeface="Symbol" pitchFamily="2" charset="2"/>
                  <a:sym typeface="Symbol" pitchFamily="2" charset="2"/>
                </a:rPr>
                <a:t>m</a:t>
              </a:r>
              <a:r>
                <a:rPr lang="en-US" altLang="en-US" sz="1900" b="1">
                  <a:solidFill>
                    <a:srgbClr val="000000"/>
                  </a:solidFill>
                </a:rPr>
                <a:t>m </a:t>
              </a:r>
            </a:p>
          </p:txBody>
        </p:sp>
        <p:sp>
          <p:nvSpPr>
            <p:cNvPr id="22543" name="Rectangle 15">
              <a:extLst>
                <a:ext uri="{FF2B5EF4-FFF2-40B4-BE49-F238E27FC236}">
                  <a16:creationId xmlns:a16="http://schemas.microsoft.com/office/drawing/2014/main" id="{72F6F23A-8A07-3F43-A9C8-D59D8D458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" y="2329"/>
              <a:ext cx="81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900" b="1">
                  <a:solidFill>
                    <a:srgbClr val="000000"/>
                  </a:solidFill>
                </a:rPr>
                <a:t>Ribosomes</a:t>
              </a:r>
              <a:endParaRPr lang="en-US" altLang="en-US" sz="2400" b="1"/>
            </a:p>
          </p:txBody>
        </p:sp>
        <p:sp>
          <p:nvSpPr>
            <p:cNvPr id="22544" name="Rectangle 16">
              <a:extLst>
                <a:ext uri="{FF2B5EF4-FFF2-40B4-BE49-F238E27FC236}">
                  <a16:creationId xmlns:a16="http://schemas.microsoft.com/office/drawing/2014/main" id="{6F8A2D6B-C1A4-0B4C-9AD0-BA43D53E4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2549"/>
              <a:ext cx="4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sz="1900" b="1">
                  <a:solidFill>
                    <a:srgbClr val="000000"/>
                  </a:solidFill>
                </a:rPr>
                <a:t>Rough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sz="1900" b="1">
                  <a:solidFill>
                    <a:srgbClr val="000000"/>
                  </a:solidFill>
                </a:rPr>
                <a:t>ER  </a:t>
              </a:r>
            </a:p>
          </p:txBody>
        </p:sp>
        <p:sp>
          <p:nvSpPr>
            <p:cNvPr id="22545" name="Rectangle 17">
              <a:extLst>
                <a:ext uri="{FF2B5EF4-FFF2-40B4-BE49-F238E27FC236}">
                  <a16:creationId xmlns:a16="http://schemas.microsoft.com/office/drawing/2014/main" id="{B0BEAFDE-ADD9-6845-9762-8D9029355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" y="3628"/>
              <a:ext cx="56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sz="1900" b="1">
                  <a:solidFill>
                    <a:srgbClr val="000000"/>
                  </a:solidFill>
                </a:rPr>
                <a:t>Smooth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sz="1900" b="1">
                  <a:solidFill>
                    <a:srgbClr val="000000"/>
                  </a:solidFill>
                </a:rPr>
                <a:t>ER  </a:t>
              </a:r>
            </a:p>
          </p:txBody>
        </p:sp>
        <p:grpSp>
          <p:nvGrpSpPr>
            <p:cNvPr id="22546" name="Group 18">
              <a:extLst>
                <a:ext uri="{FF2B5EF4-FFF2-40B4-BE49-F238E27FC236}">
                  <a16:creationId xmlns:a16="http://schemas.microsoft.com/office/drawing/2014/main" id="{95FFF2A1-3EA9-0643-B318-E369479474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7" y="2640"/>
              <a:ext cx="102" cy="197"/>
              <a:chOff x="3327" y="1536"/>
              <a:chExt cx="106" cy="205"/>
            </a:xfrm>
          </p:grpSpPr>
          <p:sp>
            <p:nvSpPr>
              <p:cNvPr id="22557" name="Line 19">
                <a:extLst>
                  <a:ext uri="{FF2B5EF4-FFF2-40B4-BE49-F238E27FC236}">
                    <a16:creationId xmlns:a16="http://schemas.microsoft.com/office/drawing/2014/main" id="{1A393BA5-2C55-7D42-A474-3C6B2FB52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27" y="1536"/>
                <a:ext cx="106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20">
                <a:extLst>
                  <a:ext uri="{FF2B5EF4-FFF2-40B4-BE49-F238E27FC236}">
                    <a16:creationId xmlns:a16="http://schemas.microsoft.com/office/drawing/2014/main" id="{E719237E-2500-4648-A34A-C536F15E8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8" y="1536"/>
                <a:ext cx="65" cy="2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47" name="Group 21">
              <a:extLst>
                <a:ext uri="{FF2B5EF4-FFF2-40B4-BE49-F238E27FC236}">
                  <a16:creationId xmlns:a16="http://schemas.microsoft.com/office/drawing/2014/main" id="{8355234C-B8AE-7B41-909B-EE0F74275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5" y="3566"/>
              <a:ext cx="203" cy="235"/>
              <a:chOff x="3196" y="2494"/>
              <a:chExt cx="212" cy="245"/>
            </a:xfrm>
          </p:grpSpPr>
          <p:sp>
            <p:nvSpPr>
              <p:cNvPr id="22555" name="Line 22">
                <a:extLst>
                  <a:ext uri="{FF2B5EF4-FFF2-40B4-BE49-F238E27FC236}">
                    <a16:creationId xmlns:a16="http://schemas.microsoft.com/office/drawing/2014/main" id="{30DAE654-1F05-BD41-BFB8-BA86C7329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96" y="2494"/>
                <a:ext cx="212" cy="1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23">
                <a:extLst>
                  <a:ext uri="{FF2B5EF4-FFF2-40B4-BE49-F238E27FC236}">
                    <a16:creationId xmlns:a16="http://schemas.microsoft.com/office/drawing/2014/main" id="{6AA970D3-6588-0348-8FBC-FBBB09A6D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0" y="2633"/>
                <a:ext cx="98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48" name="Group 24">
              <a:extLst>
                <a:ext uri="{FF2B5EF4-FFF2-40B4-BE49-F238E27FC236}">
                  <a16:creationId xmlns:a16="http://schemas.microsoft.com/office/drawing/2014/main" id="{A1A911BA-F77B-DD42-A0C2-5A41D43AD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3" y="2491"/>
              <a:ext cx="181" cy="471"/>
              <a:chOff x="2083" y="1373"/>
              <a:chExt cx="188" cy="491"/>
            </a:xfrm>
          </p:grpSpPr>
          <p:sp>
            <p:nvSpPr>
              <p:cNvPr id="22553" name="Line 25">
                <a:extLst>
                  <a:ext uri="{FF2B5EF4-FFF2-40B4-BE49-F238E27FC236}">
                    <a16:creationId xmlns:a16="http://schemas.microsoft.com/office/drawing/2014/main" id="{3644ED3D-222B-EF47-BE00-BE55B7D15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2" y="1373"/>
                <a:ext cx="49" cy="4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26">
                <a:extLst>
                  <a:ext uri="{FF2B5EF4-FFF2-40B4-BE49-F238E27FC236}">
                    <a16:creationId xmlns:a16="http://schemas.microsoft.com/office/drawing/2014/main" id="{1EA00BC4-EE6E-8B4B-B200-5FC730C17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3" y="1373"/>
                <a:ext cx="188" cy="3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49" name="Group 27">
              <a:extLst>
                <a:ext uri="{FF2B5EF4-FFF2-40B4-BE49-F238E27FC236}">
                  <a16:creationId xmlns:a16="http://schemas.microsoft.com/office/drawing/2014/main" id="{B26F7520-A9EE-B849-A673-680C9B8FCC8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5122" y="2239"/>
              <a:ext cx="272" cy="55"/>
              <a:chOff x="5000" y="3192"/>
              <a:chExt cx="284" cy="48"/>
            </a:xfrm>
          </p:grpSpPr>
          <p:sp>
            <p:nvSpPr>
              <p:cNvPr id="22550" name="Line 28">
                <a:extLst>
                  <a:ext uri="{FF2B5EF4-FFF2-40B4-BE49-F238E27FC236}">
                    <a16:creationId xmlns:a16="http://schemas.microsoft.com/office/drawing/2014/main" id="{471490BA-3597-3F47-9FB1-AAD289C9F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0" y="3192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1" name="Line 29">
                <a:extLst>
                  <a:ext uri="{FF2B5EF4-FFF2-40B4-BE49-F238E27FC236}">
                    <a16:creationId xmlns:a16="http://schemas.microsoft.com/office/drawing/2014/main" id="{C0071926-96E2-504C-AC86-4F965678F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4" y="3192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2" name="Line 30">
                <a:extLst>
                  <a:ext uri="{FF2B5EF4-FFF2-40B4-BE49-F238E27FC236}">
                    <a16:creationId xmlns:a16="http://schemas.microsoft.com/office/drawing/2014/main" id="{E62F108B-5AB6-494D-B56E-9D3456785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0" y="3240"/>
                <a:ext cx="2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34" name="Group 31">
            <a:extLst>
              <a:ext uri="{FF2B5EF4-FFF2-40B4-BE49-F238E27FC236}">
                <a16:creationId xmlns:a16="http://schemas.microsoft.com/office/drawing/2014/main" id="{1AD20060-A647-5D4F-AEEC-CD4373B38DC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70000" cy="1201738"/>
            <a:chOff x="967" y="2262"/>
            <a:chExt cx="1578" cy="1494"/>
          </a:xfrm>
        </p:grpSpPr>
        <p:pic>
          <p:nvPicPr>
            <p:cNvPr id="617504" name="Picture 32" descr="05_02b">
              <a:extLst>
                <a:ext uri="{FF2B5EF4-FFF2-40B4-BE49-F238E27FC236}">
                  <a16:creationId xmlns:a16="http://schemas.microsoft.com/office/drawing/2014/main" id="{6D9E5238-E434-AD4D-88CC-795CA5004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24"/>
            <a:stretch>
              <a:fillRect/>
            </a:stretch>
          </p:blipFill>
          <p:spPr bwMode="auto">
            <a:xfrm rot="-408383">
              <a:off x="967" y="2262"/>
              <a:ext cx="1024" cy="131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33" descr="megaphone">
              <a:extLst>
                <a:ext uri="{FF2B5EF4-FFF2-40B4-BE49-F238E27FC236}">
                  <a16:creationId xmlns:a16="http://schemas.microsoft.com/office/drawing/2014/main" id="{11393B4B-9AF3-0D48-A8B8-87622BFA3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2652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>
            <a:extLst>
              <a:ext uri="{FF2B5EF4-FFF2-40B4-BE49-F238E27FC236}">
                <a16:creationId xmlns:a16="http://schemas.microsoft.com/office/drawing/2014/main" id="{A3386C71-7A25-C348-BA4A-2B034F73B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Loading tRNA </a:t>
            </a:r>
          </a:p>
        </p:txBody>
      </p:sp>
      <p:sp>
        <p:nvSpPr>
          <p:cNvPr id="504836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AAFAF6EE-568F-CD44-ACAB-3F079656B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54138"/>
            <a:ext cx="8334375" cy="264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u="sng" dirty="0">
                <a:solidFill>
                  <a:srgbClr val="CC0000"/>
                </a:solidFill>
              </a:rPr>
              <a:t>Aminoacyl </a:t>
            </a:r>
            <a:r>
              <a:rPr lang="en-US" altLang="en-US" sz="2600" u="sng" dirty="0" err="1">
                <a:solidFill>
                  <a:srgbClr val="CC0000"/>
                </a:solidFill>
              </a:rPr>
              <a:t>tRNA</a:t>
            </a:r>
            <a:r>
              <a:rPr lang="en-US" altLang="en-US" sz="2600" u="sng" dirty="0">
                <a:solidFill>
                  <a:srgbClr val="CC0000"/>
                </a:solidFill>
              </a:rPr>
              <a:t> synthetase</a:t>
            </a:r>
            <a:r>
              <a:rPr lang="en-US" altLang="en-US" sz="26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enzyme which bonds amino acid to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tRNA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bond requires energy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ATP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 </a:t>
            </a:r>
            <a:r>
              <a:rPr lang="en-US" altLang="en-US" sz="2000" dirty="0">
                <a:ea typeface="ＭＳ Ｐゴシック" panose="020B0600070205080204" pitchFamily="34" charset="-128"/>
              </a:rPr>
              <a:t>AMP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energy stored in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tRNA</a:t>
            </a:r>
            <a:r>
              <a:rPr lang="en-US" altLang="en-US" sz="2400" dirty="0">
                <a:ea typeface="ＭＳ Ｐゴシック" panose="020B0600070205080204" pitchFamily="34" charset="-128"/>
              </a:rPr>
              <a:t>-amino acid bond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unstable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so it can release amino acid at ribosome easily</a:t>
            </a:r>
          </a:p>
        </p:txBody>
      </p:sp>
      <p:pic>
        <p:nvPicPr>
          <p:cNvPr id="105476" name="Picture 6" descr="15_14">
            <a:extLst>
              <a:ext uri="{FF2B5EF4-FFF2-40B4-BE49-F238E27FC236}">
                <a16:creationId xmlns:a16="http://schemas.microsoft.com/office/drawing/2014/main" id="{A4F661D2-740F-6D41-9C1A-FE761B3C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 b="22501"/>
          <a:stretch>
            <a:fillRect/>
          </a:stretch>
        </p:blipFill>
        <p:spPr bwMode="auto">
          <a:xfrm>
            <a:off x="1098550" y="4025900"/>
            <a:ext cx="7204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7">
            <a:extLst>
              <a:ext uri="{FF2B5EF4-FFF2-40B4-BE49-F238E27FC236}">
                <a16:creationId xmlns:a16="http://schemas.microsoft.com/office/drawing/2014/main" id="{C035CD6D-D83C-524A-B318-CEC87097A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5068888"/>
            <a:ext cx="949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activating</a:t>
            </a:r>
          </a:p>
          <a:p>
            <a:pPr algn="l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enzyme</a:t>
            </a:r>
            <a:endParaRPr lang="en-US" altLang="en-US" b="1"/>
          </a:p>
        </p:txBody>
      </p:sp>
      <p:sp>
        <p:nvSpPr>
          <p:cNvPr id="105478" name="Rectangle 8">
            <a:extLst>
              <a:ext uri="{FF2B5EF4-FFF2-40B4-BE49-F238E27FC236}">
                <a16:creationId xmlns:a16="http://schemas.microsoft.com/office/drawing/2014/main" id="{536ED90C-B946-8048-8984-0028958B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6191250"/>
            <a:ext cx="9715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anticodon</a:t>
            </a:r>
            <a:endParaRPr lang="en-US" altLang="en-US" b="1"/>
          </a:p>
        </p:txBody>
      </p:sp>
      <p:sp>
        <p:nvSpPr>
          <p:cNvPr id="105479" name="Rectangle 9">
            <a:extLst>
              <a:ext uri="{FF2B5EF4-FFF2-40B4-BE49-F238E27FC236}">
                <a16:creationId xmlns:a16="http://schemas.microsoft.com/office/drawing/2014/main" id="{4975ADFF-6DB7-CF48-9601-536010E8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6442075"/>
            <a:ext cx="2279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tRNA</a:t>
            </a:r>
            <a:r>
              <a:rPr lang="en-US" altLang="en-US" b="1" baseline="30000">
                <a:solidFill>
                  <a:srgbClr val="000000"/>
                </a:solidFill>
              </a:rPr>
              <a:t>Trp </a:t>
            </a:r>
            <a:r>
              <a:rPr lang="en-US" altLang="en-US" b="1">
                <a:solidFill>
                  <a:srgbClr val="000000"/>
                </a:solidFill>
              </a:rPr>
              <a:t>binds to UGG condon of mRNA </a:t>
            </a:r>
            <a:endParaRPr lang="en-US" altLang="en-US" b="1"/>
          </a:p>
        </p:txBody>
      </p:sp>
      <p:sp>
        <p:nvSpPr>
          <p:cNvPr id="105480" name="Rectangle 10">
            <a:extLst>
              <a:ext uri="{FF2B5EF4-FFF2-40B4-BE49-F238E27FC236}">
                <a16:creationId xmlns:a16="http://schemas.microsoft.com/office/drawing/2014/main" id="{D02CACAE-799E-7544-AD09-C4F6CC87E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4367213"/>
            <a:ext cx="3270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Trp</a:t>
            </a:r>
            <a:endParaRPr lang="en-US" altLang="en-US" b="1"/>
          </a:p>
        </p:txBody>
      </p:sp>
      <p:sp>
        <p:nvSpPr>
          <p:cNvPr id="105481" name="Rectangle 11">
            <a:extLst>
              <a:ext uri="{FF2B5EF4-FFF2-40B4-BE49-F238E27FC236}">
                <a16:creationId xmlns:a16="http://schemas.microsoft.com/office/drawing/2014/main" id="{6C1D1193-4B13-C54B-AE72-83DDAFCA5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4430713"/>
            <a:ext cx="3270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Trp</a:t>
            </a:r>
            <a:endParaRPr lang="en-US" altLang="en-US" b="1"/>
          </a:p>
        </p:txBody>
      </p:sp>
      <p:sp>
        <p:nvSpPr>
          <p:cNvPr id="105482" name="Rectangle 12">
            <a:extLst>
              <a:ext uri="{FF2B5EF4-FFF2-40B4-BE49-F238E27FC236}">
                <a16:creationId xmlns:a16="http://schemas.microsoft.com/office/drawing/2014/main" id="{0254C384-8067-8C40-880A-C533277FE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3" y="4419600"/>
            <a:ext cx="3270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Trp</a:t>
            </a:r>
            <a:endParaRPr lang="en-US" altLang="en-US" b="1"/>
          </a:p>
        </p:txBody>
      </p:sp>
      <p:sp>
        <p:nvSpPr>
          <p:cNvPr id="105483" name="Rectangle 13">
            <a:extLst>
              <a:ext uri="{FF2B5EF4-FFF2-40B4-BE49-F238E27FC236}">
                <a16:creationId xmlns:a16="http://schemas.microsoft.com/office/drawing/2014/main" id="{186D8F82-E16E-B447-8363-4B5C4E061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6121400"/>
            <a:ext cx="6207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mRNA</a:t>
            </a:r>
            <a:endParaRPr lang="en-US" altLang="en-US" b="1"/>
          </a:p>
        </p:txBody>
      </p:sp>
      <p:sp>
        <p:nvSpPr>
          <p:cNvPr id="105484" name="Rectangle 14">
            <a:extLst>
              <a:ext uri="{FF2B5EF4-FFF2-40B4-BE49-F238E27FC236}">
                <a16:creationId xmlns:a16="http://schemas.microsoft.com/office/drawing/2014/main" id="{E8C1EF84-8958-CB40-9D72-7510C17C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5994400"/>
            <a:ext cx="1095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A</a:t>
            </a:r>
            <a:endParaRPr lang="en-US" altLang="en-US" sz="1200" b="1"/>
          </a:p>
        </p:txBody>
      </p:sp>
      <p:sp>
        <p:nvSpPr>
          <p:cNvPr id="105485" name="Rectangle 15">
            <a:extLst>
              <a:ext uri="{FF2B5EF4-FFF2-40B4-BE49-F238E27FC236}">
                <a16:creationId xmlns:a16="http://schemas.microsoft.com/office/drawing/2014/main" id="{0FBFD3F2-AEE2-B441-A17D-2ADDB37C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5994400"/>
            <a:ext cx="1095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C</a:t>
            </a:r>
            <a:endParaRPr lang="en-US" altLang="en-US" sz="1200" b="1"/>
          </a:p>
        </p:txBody>
      </p:sp>
      <p:sp>
        <p:nvSpPr>
          <p:cNvPr id="105486" name="Rectangle 16">
            <a:extLst>
              <a:ext uri="{FF2B5EF4-FFF2-40B4-BE49-F238E27FC236}">
                <a16:creationId xmlns:a16="http://schemas.microsoft.com/office/drawing/2014/main" id="{ABF30977-D2AF-DF46-AF98-62BEBCD0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5994400"/>
            <a:ext cx="1095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C</a:t>
            </a:r>
            <a:endParaRPr lang="en-US" altLang="en-US" sz="1200" b="1"/>
          </a:p>
        </p:txBody>
      </p:sp>
      <p:sp>
        <p:nvSpPr>
          <p:cNvPr id="105487" name="Rectangle 17">
            <a:extLst>
              <a:ext uri="{FF2B5EF4-FFF2-40B4-BE49-F238E27FC236}">
                <a16:creationId xmlns:a16="http://schemas.microsoft.com/office/drawing/2014/main" id="{236E6521-4C86-5E4B-A37A-BAD569F14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588" y="6129338"/>
            <a:ext cx="1095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U</a:t>
            </a:r>
            <a:endParaRPr lang="en-US" altLang="en-US" sz="1200" b="1"/>
          </a:p>
        </p:txBody>
      </p:sp>
      <p:sp>
        <p:nvSpPr>
          <p:cNvPr id="105488" name="Rectangle 18">
            <a:extLst>
              <a:ext uri="{FF2B5EF4-FFF2-40B4-BE49-F238E27FC236}">
                <a16:creationId xmlns:a16="http://schemas.microsoft.com/office/drawing/2014/main" id="{7EE7D16B-9040-C44D-B62A-0FB1E8F15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6129338"/>
            <a:ext cx="1190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G</a:t>
            </a:r>
            <a:endParaRPr lang="en-US" altLang="en-US" sz="1200" b="1"/>
          </a:p>
        </p:txBody>
      </p:sp>
      <p:sp>
        <p:nvSpPr>
          <p:cNvPr id="105489" name="Rectangle 19">
            <a:extLst>
              <a:ext uri="{FF2B5EF4-FFF2-40B4-BE49-F238E27FC236}">
                <a16:creationId xmlns:a16="http://schemas.microsoft.com/office/drawing/2014/main" id="{6D9333C7-68C2-3341-8530-916FB0411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129338"/>
            <a:ext cx="1190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G</a:t>
            </a:r>
            <a:endParaRPr lang="en-US" altLang="en-US" sz="1200" b="1"/>
          </a:p>
        </p:txBody>
      </p:sp>
      <p:sp>
        <p:nvSpPr>
          <p:cNvPr id="105490" name="Rectangle 20">
            <a:extLst>
              <a:ext uri="{FF2B5EF4-FFF2-40B4-BE49-F238E27FC236}">
                <a16:creationId xmlns:a16="http://schemas.microsoft.com/office/drawing/2014/main" id="{82213048-9CEA-2E41-A1C2-021126FA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4413250"/>
            <a:ext cx="3698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C=O</a:t>
            </a:r>
            <a:endParaRPr lang="en-US" altLang="en-US" sz="1400" b="1"/>
          </a:p>
        </p:txBody>
      </p:sp>
      <p:sp>
        <p:nvSpPr>
          <p:cNvPr id="105491" name="Rectangle 21">
            <a:extLst>
              <a:ext uri="{FF2B5EF4-FFF2-40B4-BE49-F238E27FC236}">
                <a16:creationId xmlns:a16="http://schemas.microsoft.com/office/drawing/2014/main" id="{1979B2F5-3B0C-404E-A260-6DEC9787C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676775"/>
            <a:ext cx="2667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OH</a:t>
            </a:r>
            <a:endParaRPr lang="en-US" altLang="en-US" sz="1400" b="1"/>
          </a:p>
        </p:txBody>
      </p:sp>
      <p:sp>
        <p:nvSpPr>
          <p:cNvPr id="105492" name="Rectangle 22">
            <a:extLst>
              <a:ext uri="{FF2B5EF4-FFF2-40B4-BE49-F238E27FC236}">
                <a16:creationId xmlns:a16="http://schemas.microsoft.com/office/drawing/2014/main" id="{0D7ED4E6-D53F-2741-943E-E0C1EA547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38" y="4846638"/>
            <a:ext cx="2667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OH</a:t>
            </a:r>
            <a:endParaRPr lang="en-US" altLang="en-US" sz="1400" b="1"/>
          </a:p>
        </p:txBody>
      </p:sp>
      <p:sp>
        <p:nvSpPr>
          <p:cNvPr id="105493" name="Rectangle 23">
            <a:extLst>
              <a:ext uri="{FF2B5EF4-FFF2-40B4-BE49-F238E27FC236}">
                <a16:creationId xmlns:a16="http://schemas.microsoft.com/office/drawing/2014/main" id="{26FEC8FD-01C7-674B-96ED-C52FF2EBD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4646613"/>
            <a:ext cx="3825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H</a:t>
            </a:r>
            <a:r>
              <a:rPr lang="en-US" altLang="en-US" b="1" baseline="-25000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</a:rPr>
              <a:t>O</a:t>
            </a:r>
            <a:endParaRPr lang="en-US" altLang="en-US" b="1"/>
          </a:p>
        </p:txBody>
      </p:sp>
      <p:sp>
        <p:nvSpPr>
          <p:cNvPr id="105494" name="Rectangle 24">
            <a:extLst>
              <a:ext uri="{FF2B5EF4-FFF2-40B4-BE49-F238E27FC236}">
                <a16:creationId xmlns:a16="http://schemas.microsoft.com/office/drawing/2014/main" id="{DA283463-DCE0-3245-9BB9-5656DF8F2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4818063"/>
            <a:ext cx="1381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O</a:t>
            </a:r>
            <a:endParaRPr lang="en-US" altLang="en-US" sz="1400" b="1"/>
          </a:p>
        </p:txBody>
      </p:sp>
      <p:sp>
        <p:nvSpPr>
          <p:cNvPr id="105495" name="Line 25">
            <a:extLst>
              <a:ext uri="{FF2B5EF4-FFF2-40B4-BE49-F238E27FC236}">
                <a16:creationId xmlns:a16="http://schemas.microsoft.com/office/drawing/2014/main" id="{7B152741-4CF5-1744-ABF6-D40639312B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9163" y="5613400"/>
            <a:ext cx="431800" cy="342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6" name="Group 26">
            <a:extLst>
              <a:ext uri="{FF2B5EF4-FFF2-40B4-BE49-F238E27FC236}">
                <a16:creationId xmlns:a16="http://schemas.microsoft.com/office/drawing/2014/main" id="{28DFC714-047B-6A4B-BCEA-59907D23C3CA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5800725"/>
            <a:ext cx="266700" cy="442913"/>
            <a:chOff x="1624" y="2583"/>
            <a:chExt cx="196" cy="326"/>
          </a:xfrm>
        </p:grpSpPr>
        <p:sp>
          <p:nvSpPr>
            <p:cNvPr id="105502" name="Freeform 27">
              <a:extLst>
                <a:ext uri="{FF2B5EF4-FFF2-40B4-BE49-F238E27FC236}">
                  <a16:creationId xmlns:a16="http://schemas.microsoft.com/office/drawing/2014/main" id="{D1F51DB0-02D3-CC4F-9D11-1D86E8CCD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2583"/>
              <a:ext cx="196" cy="228"/>
            </a:xfrm>
            <a:custGeom>
              <a:avLst/>
              <a:gdLst>
                <a:gd name="T0" fmla="*/ 171 w 196"/>
                <a:gd name="T1" fmla="*/ 0 h 228"/>
                <a:gd name="T2" fmla="*/ 188 w 196"/>
                <a:gd name="T3" fmla="*/ 16 h 228"/>
                <a:gd name="T4" fmla="*/ 196 w 196"/>
                <a:gd name="T5" fmla="*/ 25 h 228"/>
                <a:gd name="T6" fmla="*/ 188 w 196"/>
                <a:gd name="T7" fmla="*/ 41 h 228"/>
                <a:gd name="T8" fmla="*/ 147 w 196"/>
                <a:gd name="T9" fmla="*/ 98 h 228"/>
                <a:gd name="T10" fmla="*/ 139 w 196"/>
                <a:gd name="T11" fmla="*/ 106 h 228"/>
                <a:gd name="T12" fmla="*/ 131 w 196"/>
                <a:gd name="T13" fmla="*/ 131 h 228"/>
                <a:gd name="T14" fmla="*/ 147 w 196"/>
                <a:gd name="T15" fmla="*/ 155 h 228"/>
                <a:gd name="T16" fmla="*/ 155 w 196"/>
                <a:gd name="T17" fmla="*/ 163 h 228"/>
                <a:gd name="T18" fmla="*/ 139 w 196"/>
                <a:gd name="T19" fmla="*/ 163 h 228"/>
                <a:gd name="T20" fmla="*/ 114 w 196"/>
                <a:gd name="T21" fmla="*/ 155 h 228"/>
                <a:gd name="T22" fmla="*/ 98 w 196"/>
                <a:gd name="T23" fmla="*/ 163 h 228"/>
                <a:gd name="T24" fmla="*/ 90 w 196"/>
                <a:gd name="T25" fmla="*/ 171 h 228"/>
                <a:gd name="T26" fmla="*/ 57 w 196"/>
                <a:gd name="T27" fmla="*/ 212 h 228"/>
                <a:gd name="T28" fmla="*/ 49 w 196"/>
                <a:gd name="T29" fmla="*/ 220 h 228"/>
                <a:gd name="T30" fmla="*/ 33 w 196"/>
                <a:gd name="T31" fmla="*/ 228 h 228"/>
                <a:gd name="T32" fmla="*/ 17 w 196"/>
                <a:gd name="T33" fmla="*/ 220 h 228"/>
                <a:gd name="T34" fmla="*/ 0 w 196"/>
                <a:gd name="T35" fmla="*/ 212 h 2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228"/>
                <a:gd name="T56" fmla="*/ 196 w 196"/>
                <a:gd name="T57" fmla="*/ 228 h 2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228">
                  <a:moveTo>
                    <a:pt x="171" y="0"/>
                  </a:moveTo>
                  <a:lnTo>
                    <a:pt x="188" y="16"/>
                  </a:lnTo>
                  <a:lnTo>
                    <a:pt x="196" y="25"/>
                  </a:lnTo>
                  <a:lnTo>
                    <a:pt x="188" y="41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1" y="131"/>
                  </a:lnTo>
                  <a:lnTo>
                    <a:pt x="147" y="155"/>
                  </a:lnTo>
                  <a:lnTo>
                    <a:pt x="155" y="163"/>
                  </a:lnTo>
                  <a:lnTo>
                    <a:pt x="139" y="163"/>
                  </a:lnTo>
                  <a:lnTo>
                    <a:pt x="114" y="155"/>
                  </a:lnTo>
                  <a:lnTo>
                    <a:pt x="98" y="163"/>
                  </a:lnTo>
                  <a:lnTo>
                    <a:pt x="90" y="171"/>
                  </a:lnTo>
                  <a:lnTo>
                    <a:pt x="57" y="212"/>
                  </a:lnTo>
                  <a:lnTo>
                    <a:pt x="49" y="220"/>
                  </a:lnTo>
                  <a:lnTo>
                    <a:pt x="33" y="228"/>
                  </a:lnTo>
                  <a:lnTo>
                    <a:pt x="17" y="220"/>
                  </a:lnTo>
                  <a:lnTo>
                    <a:pt x="0" y="2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503" name="Line 28">
              <a:extLst>
                <a:ext uri="{FF2B5EF4-FFF2-40B4-BE49-F238E27FC236}">
                  <a16:creationId xmlns:a16="http://schemas.microsoft.com/office/drawing/2014/main" id="{AF10357B-0EA1-834A-A610-87DA8B856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9" y="2746"/>
              <a:ext cx="4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7" name="Rectangle 30">
            <a:extLst>
              <a:ext uri="{FF2B5EF4-FFF2-40B4-BE49-F238E27FC236}">
                <a16:creationId xmlns:a16="http://schemas.microsoft.com/office/drawing/2014/main" id="{84B43BA1-8157-DB4A-A0ED-DAA38AB3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5894388"/>
            <a:ext cx="733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tRNA</a:t>
            </a:r>
            <a:r>
              <a:rPr lang="en-US" altLang="en-US" b="1" baseline="30000">
                <a:solidFill>
                  <a:srgbClr val="000000"/>
                </a:solidFill>
              </a:rPr>
              <a:t>Trp</a:t>
            </a:r>
            <a:endParaRPr lang="en-US" altLang="en-US" b="1"/>
          </a:p>
        </p:txBody>
      </p:sp>
      <p:sp>
        <p:nvSpPr>
          <p:cNvPr id="105498" name="Rectangle 31">
            <a:extLst>
              <a:ext uri="{FF2B5EF4-FFF2-40B4-BE49-F238E27FC236}">
                <a16:creationId xmlns:a16="http://schemas.microsoft.com/office/drawing/2014/main" id="{D96FB920-7940-224C-8D61-70DB83EF4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6224588"/>
            <a:ext cx="21145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tryptophan attached to tRNA</a:t>
            </a:r>
            <a:r>
              <a:rPr lang="en-US" altLang="en-US" b="1" baseline="30000">
                <a:solidFill>
                  <a:srgbClr val="000000"/>
                </a:solidFill>
              </a:rPr>
              <a:t>Trp</a:t>
            </a:r>
            <a:endParaRPr lang="en-US" altLang="en-US" b="1"/>
          </a:p>
        </p:txBody>
      </p:sp>
      <p:sp>
        <p:nvSpPr>
          <p:cNvPr id="105499" name="Rectangle 32">
            <a:extLst>
              <a:ext uri="{FF2B5EF4-FFF2-40B4-BE49-F238E27FC236}">
                <a16:creationId xmlns:a16="http://schemas.microsoft.com/office/drawing/2014/main" id="{C0A665D4-7E96-FF4C-81C8-F3BC0538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75" y="4498975"/>
            <a:ext cx="3698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C=O</a:t>
            </a:r>
            <a:endParaRPr lang="en-US" altLang="en-US" sz="1400" b="1"/>
          </a:p>
        </p:txBody>
      </p:sp>
      <p:sp>
        <p:nvSpPr>
          <p:cNvPr id="105500" name="Rectangle 33">
            <a:extLst>
              <a:ext uri="{FF2B5EF4-FFF2-40B4-BE49-F238E27FC236}">
                <a16:creationId xmlns:a16="http://schemas.microsoft.com/office/drawing/2014/main" id="{3917D346-8EF4-DA46-8B0E-E16CDE26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4994275"/>
            <a:ext cx="1381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O</a:t>
            </a:r>
            <a:endParaRPr lang="en-US" altLang="en-US" sz="1400" b="1"/>
          </a:p>
        </p:txBody>
      </p:sp>
      <p:sp>
        <p:nvSpPr>
          <p:cNvPr id="105501" name="Rectangle 34">
            <a:extLst>
              <a:ext uri="{FF2B5EF4-FFF2-40B4-BE49-F238E27FC236}">
                <a16:creationId xmlns:a16="http://schemas.microsoft.com/office/drawing/2014/main" id="{8C36DBF7-ED20-744E-A8A8-AD322E97C72F}"/>
              </a:ext>
            </a:extLst>
          </p:cNvPr>
          <p:cNvSpPr>
            <a:spLocks noChangeArrowheads="1"/>
          </p:cNvSpPr>
          <p:nvPr/>
        </p:nvSpPr>
        <p:spPr bwMode="auto">
          <a:xfrm rot="2707658">
            <a:off x="7454107" y="4880769"/>
            <a:ext cx="369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C=O</a:t>
            </a:r>
            <a:endParaRPr lang="en-US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4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4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4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4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4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4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4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4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4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6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>
            <a:extLst>
              <a:ext uri="{FF2B5EF4-FFF2-40B4-BE49-F238E27FC236}">
                <a16:creationId xmlns:a16="http://schemas.microsoft.com/office/drawing/2014/main" id="{EE751016-D099-6D4B-B486-295C58B2C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12387" r="13499" b="15485"/>
          <a:stretch>
            <a:fillRect/>
          </a:stretch>
        </p:blipFill>
        <p:spPr bwMode="auto">
          <a:xfrm>
            <a:off x="5102225" y="4375150"/>
            <a:ext cx="3881438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>
            <a:extLst>
              <a:ext uri="{FF2B5EF4-FFF2-40B4-BE49-F238E27FC236}">
                <a16:creationId xmlns:a16="http://schemas.microsoft.com/office/drawing/2014/main" id="{2C316849-B46F-0F45-8393-467ABF2AD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Ribosomes </a:t>
            </a:r>
          </a:p>
        </p:txBody>
      </p:sp>
      <p:sp>
        <p:nvSpPr>
          <p:cNvPr id="506884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F302B7C2-9BC6-CA4C-B10C-F95C31D6E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6800850" cy="5029200"/>
          </a:xfrm>
        </p:spPr>
        <p:txBody>
          <a:bodyPr/>
          <a:lstStyle/>
          <a:p>
            <a:pPr eaLnBrk="1" hangingPunct="1"/>
            <a:r>
              <a:rPr lang="en-US" altLang="en-US" dirty="0"/>
              <a:t>Facilitate coupling of </a:t>
            </a:r>
            <a:br>
              <a:rPr lang="en-US" altLang="en-US" dirty="0"/>
            </a:br>
            <a:r>
              <a:rPr lang="en-US" altLang="en-US" dirty="0" err="1"/>
              <a:t>tRNA</a:t>
            </a:r>
            <a:r>
              <a:rPr lang="en-US" altLang="en-US" dirty="0"/>
              <a:t> anticodon to </a:t>
            </a:r>
            <a:br>
              <a:rPr lang="en-US" altLang="en-US" dirty="0"/>
            </a:br>
            <a:r>
              <a:rPr lang="en-US" altLang="en-US" dirty="0"/>
              <a:t>mRNA codon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organelle or enzyme?</a:t>
            </a:r>
          </a:p>
          <a:p>
            <a:pPr eaLnBrk="1" hangingPunct="1"/>
            <a:r>
              <a:rPr lang="en-US" altLang="en-US" dirty="0"/>
              <a:t>Structure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ribosomal RNA (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rRNA</a:t>
            </a:r>
            <a:r>
              <a:rPr lang="en-US" altLang="en-US" dirty="0">
                <a:ea typeface="ＭＳ Ｐゴシック" panose="020B0600070205080204" pitchFamily="34" charset="-128"/>
              </a:rPr>
              <a:t>) &amp; proteins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2 subunits</a:t>
            </a:r>
          </a:p>
          <a:p>
            <a:pPr marL="1085850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large</a:t>
            </a:r>
          </a:p>
          <a:p>
            <a:pPr marL="1085850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small</a:t>
            </a:r>
          </a:p>
        </p:txBody>
      </p:sp>
      <p:sp>
        <p:nvSpPr>
          <p:cNvPr id="107525" name="Rectangle 6">
            <a:extLst>
              <a:ext uri="{FF2B5EF4-FFF2-40B4-BE49-F238E27FC236}">
                <a16:creationId xmlns:a16="http://schemas.microsoft.com/office/drawing/2014/main" id="{FF15E006-47D5-9443-99A3-F358053E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988" y="5545138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07526" name="Rectangle 7">
            <a:extLst>
              <a:ext uri="{FF2B5EF4-FFF2-40B4-BE49-F238E27FC236}">
                <a16:creationId xmlns:a16="http://schemas.microsoft.com/office/drawing/2014/main" id="{4AED1DD3-0FAE-3B4A-8E8E-AC7377E8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5545138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07527" name="Rectangle 8">
            <a:extLst>
              <a:ext uri="{FF2B5EF4-FFF2-40B4-BE49-F238E27FC236}">
                <a16:creationId xmlns:a16="http://schemas.microsoft.com/office/drawing/2014/main" id="{62E3FD19-1397-B64F-94E6-18B8A7AFC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650" y="55467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A</a:t>
            </a:r>
          </a:p>
        </p:txBody>
      </p:sp>
      <p:pic>
        <p:nvPicPr>
          <p:cNvPr id="107528" name="Picture 9" descr="15_03">
            <a:extLst>
              <a:ext uri="{FF2B5EF4-FFF2-40B4-BE49-F238E27FC236}">
                <a16:creationId xmlns:a16="http://schemas.microsoft.com/office/drawing/2014/main" id="{1816E919-6637-1148-B9BF-0E07F2381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3000" r="9000"/>
          <a:stretch>
            <a:fillRect/>
          </a:stretch>
        </p:blipFill>
        <p:spPr bwMode="auto">
          <a:xfrm>
            <a:off x="5421313" y="385763"/>
            <a:ext cx="365918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6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6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6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6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6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6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6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6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6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6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>
            <a:extLst>
              <a:ext uri="{FF2B5EF4-FFF2-40B4-BE49-F238E27FC236}">
                <a16:creationId xmlns:a16="http://schemas.microsoft.com/office/drawing/2014/main" id="{8B4A6C7F-4AD7-A744-A15A-BFE0C3E6C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Ribosomes </a:t>
            </a:r>
          </a:p>
        </p:txBody>
      </p:sp>
      <p:pic>
        <p:nvPicPr>
          <p:cNvPr id="109571" name="Picture 7" descr="15_15d">
            <a:extLst>
              <a:ext uri="{FF2B5EF4-FFF2-40B4-BE49-F238E27FC236}">
                <a16:creationId xmlns:a16="http://schemas.microsoft.com/office/drawing/2014/main" id="{2755B535-A51E-484C-AB3F-D0AD6D1F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17999" r="21375" b="1500"/>
          <a:stretch>
            <a:fillRect/>
          </a:stretch>
        </p:blipFill>
        <p:spPr bwMode="auto">
          <a:xfrm>
            <a:off x="6151563" y="3803650"/>
            <a:ext cx="287813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8">
            <a:extLst>
              <a:ext uri="{FF2B5EF4-FFF2-40B4-BE49-F238E27FC236}">
                <a16:creationId xmlns:a16="http://schemas.microsoft.com/office/drawing/2014/main" id="{6531F02B-526E-EA4D-9420-E6A637AC5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87813"/>
            <a:ext cx="3063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Met</a:t>
            </a:r>
            <a:endParaRPr lang="en-US" altLang="en-US" sz="1400" b="1"/>
          </a:p>
        </p:txBody>
      </p:sp>
      <p:sp>
        <p:nvSpPr>
          <p:cNvPr id="109573" name="Rectangle 12">
            <a:extLst>
              <a:ext uri="{FF2B5EF4-FFF2-40B4-BE49-F238E27FC236}">
                <a16:creationId xmlns:a16="http://schemas.microsoft.com/office/drawing/2014/main" id="{54C551B1-6FD6-AE4C-B8DD-7C0C46393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88" y="5726113"/>
            <a:ext cx="1412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5'</a:t>
            </a:r>
            <a:endParaRPr lang="en-US" altLang="en-US" sz="1400" b="1"/>
          </a:p>
        </p:txBody>
      </p:sp>
      <p:sp>
        <p:nvSpPr>
          <p:cNvPr id="109574" name="Rectangle 13">
            <a:extLst>
              <a:ext uri="{FF2B5EF4-FFF2-40B4-BE49-F238E27FC236}">
                <a16:creationId xmlns:a16="http://schemas.microsoft.com/office/drawing/2014/main" id="{870B41AF-9F12-5A40-846C-FA7CC6876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588" y="6002338"/>
            <a:ext cx="1412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3'</a:t>
            </a:r>
            <a:endParaRPr lang="en-US" altLang="en-US" sz="1400" b="1"/>
          </a:p>
        </p:txBody>
      </p:sp>
      <p:sp>
        <p:nvSpPr>
          <p:cNvPr id="109575" name="Rectangle 14">
            <a:extLst>
              <a:ext uri="{FF2B5EF4-FFF2-40B4-BE49-F238E27FC236}">
                <a16:creationId xmlns:a16="http://schemas.microsoft.com/office/drawing/2014/main" id="{D49166DD-2992-7B49-A489-262FD5AE3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675313"/>
            <a:ext cx="1095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U</a:t>
            </a:r>
            <a:endParaRPr lang="en-US" altLang="en-US" sz="1200" b="1"/>
          </a:p>
        </p:txBody>
      </p:sp>
      <p:sp>
        <p:nvSpPr>
          <p:cNvPr id="109576" name="Rectangle 15">
            <a:extLst>
              <a:ext uri="{FF2B5EF4-FFF2-40B4-BE49-F238E27FC236}">
                <a16:creationId xmlns:a16="http://schemas.microsoft.com/office/drawing/2014/main" id="{F885BAFB-AB65-2A44-BC34-AA7D07DD0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5799138"/>
            <a:ext cx="1095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U</a:t>
            </a:r>
            <a:endParaRPr lang="en-US" altLang="en-US" sz="1200" b="1"/>
          </a:p>
        </p:txBody>
      </p:sp>
      <p:sp>
        <p:nvSpPr>
          <p:cNvPr id="109577" name="Rectangle 16">
            <a:extLst>
              <a:ext uri="{FF2B5EF4-FFF2-40B4-BE49-F238E27FC236}">
                <a16:creationId xmlns:a16="http://schemas.microsoft.com/office/drawing/2014/main" id="{B19EFE16-CC75-1945-AE99-950D7973B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5649913"/>
            <a:ext cx="1095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A</a:t>
            </a:r>
            <a:endParaRPr lang="en-US" altLang="en-US" sz="1200" b="1"/>
          </a:p>
        </p:txBody>
      </p:sp>
      <p:sp>
        <p:nvSpPr>
          <p:cNvPr id="109578" name="Rectangle 17">
            <a:extLst>
              <a:ext uri="{FF2B5EF4-FFF2-40B4-BE49-F238E27FC236}">
                <a16:creationId xmlns:a16="http://schemas.microsoft.com/office/drawing/2014/main" id="{B15504CB-F880-804A-9FFD-C25393227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637213"/>
            <a:ext cx="1095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C</a:t>
            </a:r>
            <a:endParaRPr lang="en-US" altLang="en-US" sz="1200" b="1"/>
          </a:p>
        </p:txBody>
      </p:sp>
      <p:sp>
        <p:nvSpPr>
          <p:cNvPr id="109579" name="Rectangle 18">
            <a:extLst>
              <a:ext uri="{FF2B5EF4-FFF2-40B4-BE49-F238E27FC236}">
                <a16:creationId xmlns:a16="http://schemas.microsoft.com/office/drawing/2014/main" id="{7DC25968-C303-EE44-9AC9-404A0A4D4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5846763"/>
            <a:ext cx="1095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A</a:t>
            </a:r>
            <a:endParaRPr lang="en-US" altLang="en-US" sz="1200" b="1"/>
          </a:p>
        </p:txBody>
      </p:sp>
      <p:sp>
        <p:nvSpPr>
          <p:cNvPr id="109580" name="Rectangle 19">
            <a:extLst>
              <a:ext uri="{FF2B5EF4-FFF2-40B4-BE49-F238E27FC236}">
                <a16:creationId xmlns:a16="http://schemas.microsoft.com/office/drawing/2014/main" id="{062BAFFE-4121-E245-9CA2-1007C12B2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5780088"/>
            <a:ext cx="1190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G</a:t>
            </a:r>
            <a:endParaRPr lang="en-US" altLang="en-US" sz="1200" b="1"/>
          </a:p>
        </p:txBody>
      </p:sp>
      <p:sp>
        <p:nvSpPr>
          <p:cNvPr id="508951" name="Oval 23">
            <a:extLst>
              <a:ext uri="{FF2B5EF4-FFF2-40B4-BE49-F238E27FC236}">
                <a16:creationId xmlns:a16="http://schemas.microsoft.com/office/drawing/2014/main" id="{D2DD7D1F-BCA1-A44C-80FD-E4CF896E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25" y="6092825"/>
            <a:ext cx="374650" cy="3746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</a:rPr>
              <a:t>A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08952" name="Oval 24">
            <a:extLst>
              <a:ext uri="{FF2B5EF4-FFF2-40B4-BE49-F238E27FC236}">
                <a16:creationId xmlns:a16="http://schemas.microsoft.com/office/drawing/2014/main" id="{E1262188-DCB7-0D49-8A60-C3C7A877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092825"/>
            <a:ext cx="374650" cy="3746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</a:rPr>
              <a:t>P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08953" name="Oval 25">
            <a:extLst>
              <a:ext uri="{FF2B5EF4-FFF2-40B4-BE49-F238E27FC236}">
                <a16:creationId xmlns:a16="http://schemas.microsoft.com/office/drawing/2014/main" id="{1D34CEAB-2E69-0A4B-9657-7F9A908C0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6092825"/>
            <a:ext cx="374650" cy="3746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</a:rPr>
              <a:t>E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08932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D25656FC-6CA1-AB48-BFE0-1F8610AC2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solidFill>
                  <a:srgbClr val="CC0000"/>
                </a:solidFill>
              </a:rPr>
              <a:t>A site</a:t>
            </a:r>
            <a:r>
              <a:rPr lang="en-US" altLang="en-US" dirty="0"/>
              <a:t> (aminoacyl-</a:t>
            </a:r>
            <a:r>
              <a:rPr lang="en-US" altLang="en-US" dirty="0" err="1"/>
              <a:t>tRNA</a:t>
            </a:r>
            <a:r>
              <a:rPr lang="en-US" altLang="en-US" dirty="0"/>
              <a:t> site)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holds </a:t>
            </a:r>
            <a:r>
              <a:rPr lang="en-US" altLang="en-US" dirty="0" err="1"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ea typeface="ＭＳ Ｐゴシック" panose="020B0600070205080204" pitchFamily="34" charset="-128"/>
              </a:rPr>
              <a:t> carrying next </a:t>
            </a:r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amino acid</a:t>
            </a:r>
            <a:r>
              <a:rPr lang="en-US" altLang="en-US" dirty="0">
                <a:ea typeface="ＭＳ Ｐゴシック" panose="020B0600070205080204" pitchFamily="34" charset="-128"/>
              </a:rPr>
              <a:t> to be added to chain </a:t>
            </a:r>
          </a:p>
          <a:p>
            <a:pPr eaLnBrk="1" hangingPunct="1"/>
            <a:r>
              <a:rPr lang="en-US" altLang="en-US" u="sng" dirty="0">
                <a:solidFill>
                  <a:srgbClr val="CC0000"/>
                </a:solidFill>
              </a:rPr>
              <a:t>P site</a:t>
            </a:r>
            <a:r>
              <a:rPr lang="en-US" altLang="en-US" dirty="0"/>
              <a:t> (peptidyl-</a:t>
            </a:r>
            <a:r>
              <a:rPr lang="en-US" altLang="en-US" dirty="0" err="1"/>
              <a:t>tRNA</a:t>
            </a:r>
            <a:r>
              <a:rPr lang="en-US" altLang="en-US" dirty="0"/>
              <a:t> site)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holds </a:t>
            </a:r>
            <a:r>
              <a:rPr lang="en-US" altLang="en-US" dirty="0" err="1"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ea typeface="ＭＳ Ｐゴシック" panose="020B0600070205080204" pitchFamily="34" charset="-128"/>
              </a:rPr>
              <a:t> carrying growing </a:t>
            </a:r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polypeptide</a:t>
            </a:r>
            <a:r>
              <a:rPr lang="en-US" altLang="en-US" dirty="0">
                <a:ea typeface="ＭＳ Ｐゴシック" panose="020B0600070205080204" pitchFamily="34" charset="-128"/>
              </a:rPr>
              <a:t> chain</a:t>
            </a:r>
          </a:p>
          <a:p>
            <a:pPr eaLnBrk="1" hangingPunct="1"/>
            <a:r>
              <a:rPr lang="en-US" altLang="en-US" u="sng" dirty="0">
                <a:solidFill>
                  <a:srgbClr val="CC0000"/>
                </a:solidFill>
              </a:rPr>
              <a:t>E site</a:t>
            </a:r>
            <a:r>
              <a:rPr lang="en-US" altLang="en-US" dirty="0"/>
              <a:t> (exit site)</a:t>
            </a:r>
          </a:p>
          <a:p>
            <a:pPr lvl="1" eaLnBrk="1" hangingPunct="1"/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empty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leaves ribosome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from </a:t>
            </a:r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exit</a:t>
            </a:r>
            <a:r>
              <a:rPr lang="en-US" altLang="en-US" dirty="0">
                <a:ea typeface="ＭＳ Ｐゴシック" panose="020B0600070205080204" pitchFamily="34" charset="-128"/>
              </a:rPr>
              <a:t>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8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8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8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8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8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51" grpId="0" animBg="1" autoUpdateAnimBg="0"/>
      <p:bldP spid="508952" grpId="0" animBg="1" autoUpdateAnimBg="0"/>
      <p:bldP spid="508953" grpId="0" animBg="1" autoUpdateAnimBg="0"/>
      <p:bldP spid="508932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03B15EE3-433A-2B48-8C3B-DA301301B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polypeptide</a:t>
            </a:r>
          </a:p>
        </p:txBody>
      </p:sp>
      <p:sp>
        <p:nvSpPr>
          <p:cNvPr id="65741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EF0E9C8B-DE05-4942-A280-35A6E9A1F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953000" cy="31845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Initiation</a:t>
            </a:r>
            <a:endParaRPr lang="en-US" altLang="en-US" sz="2400" dirty="0"/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brings together mRNA, ribosome subunits, initiator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tRNA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/>
              <a:t>Elongation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adding amino acids based on codon sequence</a:t>
            </a:r>
          </a:p>
          <a:p>
            <a:pPr eaLnBrk="1" hangingPunct="1"/>
            <a:r>
              <a:rPr lang="en-US" altLang="en-US" sz="2600" dirty="0"/>
              <a:t>Termination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end codon</a:t>
            </a:r>
          </a:p>
        </p:txBody>
      </p:sp>
      <p:grpSp>
        <p:nvGrpSpPr>
          <p:cNvPr id="111620" name="Group 99">
            <a:extLst>
              <a:ext uri="{FF2B5EF4-FFF2-40B4-BE49-F238E27FC236}">
                <a16:creationId xmlns:a16="http://schemas.microsoft.com/office/drawing/2014/main" id="{CA1F5553-0670-674B-BAF6-5E6B7342FDB4}"/>
              </a:ext>
            </a:extLst>
          </p:cNvPr>
          <p:cNvGrpSpPr>
            <a:grpSpLocks/>
          </p:cNvGrpSpPr>
          <p:nvPr/>
        </p:nvGrpSpPr>
        <p:grpSpPr bwMode="auto">
          <a:xfrm>
            <a:off x="5957888" y="300038"/>
            <a:ext cx="3130550" cy="4367212"/>
            <a:chOff x="3574" y="189"/>
            <a:chExt cx="2186" cy="3050"/>
          </a:xfrm>
        </p:grpSpPr>
        <p:pic>
          <p:nvPicPr>
            <p:cNvPr id="111722" name="Picture 4">
              <a:extLst>
                <a:ext uri="{FF2B5EF4-FFF2-40B4-BE49-F238E27FC236}">
                  <a16:creationId xmlns:a16="http://schemas.microsoft.com/office/drawing/2014/main" id="{EF70349A-45A5-0049-ABE9-BB744C758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7" b="3600"/>
            <a:stretch>
              <a:fillRect/>
            </a:stretch>
          </p:blipFill>
          <p:spPr bwMode="auto">
            <a:xfrm>
              <a:off x="3574" y="189"/>
              <a:ext cx="2186" cy="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723" name="Oval 6">
              <a:extLst>
                <a:ext uri="{FF2B5EF4-FFF2-40B4-BE49-F238E27FC236}">
                  <a16:creationId xmlns:a16="http://schemas.microsoft.com/office/drawing/2014/main" id="{23EAAE68-C7CF-2E48-9AF5-E6554DEE5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" y="2816"/>
              <a:ext cx="236" cy="2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1</a:t>
              </a:r>
              <a:endParaRPr lang="en-US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1724" name="Oval 7">
              <a:extLst>
                <a:ext uri="{FF2B5EF4-FFF2-40B4-BE49-F238E27FC236}">
                  <a16:creationId xmlns:a16="http://schemas.microsoft.com/office/drawing/2014/main" id="{9694A2FF-E01D-9946-8DDF-78B0AE608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2816"/>
              <a:ext cx="236" cy="2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2</a:t>
              </a:r>
              <a:endParaRPr lang="en-US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1725" name="Oval 8">
              <a:extLst>
                <a:ext uri="{FF2B5EF4-FFF2-40B4-BE49-F238E27FC236}">
                  <a16:creationId xmlns:a16="http://schemas.microsoft.com/office/drawing/2014/main" id="{D6D99F9F-479C-FB42-B755-60EA2F8C3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816"/>
              <a:ext cx="236" cy="2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3</a:t>
              </a:r>
              <a:endParaRPr lang="en-US" altLang="en-US" sz="2400">
                <a:solidFill>
                  <a:schemeClr val="bg1"/>
                </a:solidFill>
              </a:endParaRPr>
            </a:p>
          </p:txBody>
        </p:sp>
      </p:grpSp>
      <p:pic>
        <p:nvPicPr>
          <p:cNvPr id="111621" name="Picture 9" descr="15_16">
            <a:extLst>
              <a:ext uri="{FF2B5EF4-FFF2-40B4-BE49-F238E27FC236}">
                <a16:creationId xmlns:a16="http://schemas.microsoft.com/office/drawing/2014/main" id="{464431CA-A736-8A4C-949F-BE97A14D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0" b="27000"/>
          <a:stretch>
            <a:fillRect/>
          </a:stretch>
        </p:blipFill>
        <p:spPr bwMode="auto">
          <a:xfrm>
            <a:off x="6350" y="4664075"/>
            <a:ext cx="706278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Rectangle 11">
            <a:extLst>
              <a:ext uri="{FF2B5EF4-FFF2-40B4-BE49-F238E27FC236}">
                <a16:creationId xmlns:a16="http://schemas.microsoft.com/office/drawing/2014/main" id="{456B405C-7360-2645-B59A-6AC2427D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4789488"/>
            <a:ext cx="225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Leu</a:t>
            </a:r>
            <a:endParaRPr lang="en-US" altLang="en-US" sz="1000" b="1"/>
          </a:p>
        </p:txBody>
      </p:sp>
      <p:sp>
        <p:nvSpPr>
          <p:cNvPr id="111623" name="Rectangle 12">
            <a:extLst>
              <a:ext uri="{FF2B5EF4-FFF2-40B4-BE49-F238E27FC236}">
                <a16:creationId xmlns:a16="http://schemas.microsoft.com/office/drawing/2014/main" id="{D09FDAC3-CDB1-AC4B-90AC-E66979232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5183188"/>
            <a:ext cx="225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Leu</a:t>
            </a:r>
            <a:endParaRPr lang="en-US" altLang="en-US" sz="1000" b="1"/>
          </a:p>
        </p:txBody>
      </p:sp>
      <p:sp>
        <p:nvSpPr>
          <p:cNvPr id="111624" name="Rectangle 13">
            <a:extLst>
              <a:ext uri="{FF2B5EF4-FFF2-40B4-BE49-F238E27FC236}">
                <a16:creationId xmlns:a16="http://schemas.microsoft.com/office/drawing/2014/main" id="{24B210FD-5E55-BB40-99E6-C305AE81E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5157788"/>
            <a:ext cx="225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Leu</a:t>
            </a:r>
            <a:endParaRPr lang="en-US" altLang="en-US" sz="1000" b="1"/>
          </a:p>
        </p:txBody>
      </p:sp>
      <p:sp>
        <p:nvSpPr>
          <p:cNvPr id="111625" name="Rectangle 14">
            <a:extLst>
              <a:ext uri="{FF2B5EF4-FFF2-40B4-BE49-F238E27FC236}">
                <a16:creationId xmlns:a16="http://schemas.microsoft.com/office/drawing/2014/main" id="{9B8ADE27-34F2-1D4E-826F-0A60117F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5138738"/>
            <a:ext cx="225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Leu</a:t>
            </a:r>
            <a:endParaRPr lang="en-US" altLang="en-US" sz="1000" b="1"/>
          </a:p>
        </p:txBody>
      </p:sp>
      <p:sp>
        <p:nvSpPr>
          <p:cNvPr id="111626" name="Rectangle 15">
            <a:extLst>
              <a:ext uri="{FF2B5EF4-FFF2-40B4-BE49-F238E27FC236}">
                <a16:creationId xmlns:a16="http://schemas.microsoft.com/office/drawing/2014/main" id="{CD63EDE8-75DB-C24A-9E56-6143E632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5405438"/>
            <a:ext cx="3175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tRNA</a:t>
            </a:r>
            <a:endParaRPr lang="en-US" altLang="en-US" sz="1000" b="1"/>
          </a:p>
        </p:txBody>
      </p:sp>
      <p:sp>
        <p:nvSpPr>
          <p:cNvPr id="111627" name="Rectangle 16">
            <a:extLst>
              <a:ext uri="{FF2B5EF4-FFF2-40B4-BE49-F238E27FC236}">
                <a16:creationId xmlns:a16="http://schemas.microsoft.com/office/drawing/2014/main" id="{A091EDD1-3CB9-AB49-9199-ACE5BD99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41913"/>
            <a:ext cx="219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Met</a:t>
            </a:r>
            <a:endParaRPr lang="en-US" altLang="en-US" sz="1000" b="1"/>
          </a:p>
        </p:txBody>
      </p:sp>
      <p:sp>
        <p:nvSpPr>
          <p:cNvPr id="111628" name="Rectangle 17">
            <a:extLst>
              <a:ext uri="{FF2B5EF4-FFF2-40B4-BE49-F238E27FC236}">
                <a16:creationId xmlns:a16="http://schemas.microsoft.com/office/drawing/2014/main" id="{AE95F3AC-A69C-3D49-BA53-F84184E2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5146675"/>
            <a:ext cx="219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Met</a:t>
            </a:r>
            <a:endParaRPr lang="en-US" altLang="en-US" sz="1000" b="1"/>
          </a:p>
        </p:txBody>
      </p:sp>
      <p:sp>
        <p:nvSpPr>
          <p:cNvPr id="111629" name="Rectangle 18">
            <a:extLst>
              <a:ext uri="{FF2B5EF4-FFF2-40B4-BE49-F238E27FC236}">
                <a16:creationId xmlns:a16="http://schemas.microsoft.com/office/drawing/2014/main" id="{2151B8D9-3DE4-CA49-A351-2C1F33BB8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8" y="5013325"/>
            <a:ext cx="219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Met</a:t>
            </a:r>
            <a:endParaRPr lang="en-US" altLang="en-US" sz="1000" b="1"/>
          </a:p>
        </p:txBody>
      </p:sp>
      <p:sp>
        <p:nvSpPr>
          <p:cNvPr id="111630" name="Rectangle 19">
            <a:extLst>
              <a:ext uri="{FF2B5EF4-FFF2-40B4-BE49-F238E27FC236}">
                <a16:creationId xmlns:a16="http://schemas.microsoft.com/office/drawing/2014/main" id="{DB18B798-35C1-DE44-85A3-471DD1BC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4997450"/>
            <a:ext cx="219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Met</a:t>
            </a:r>
            <a:endParaRPr lang="en-US" altLang="en-US" sz="1000" b="1"/>
          </a:p>
        </p:txBody>
      </p:sp>
      <p:sp>
        <p:nvSpPr>
          <p:cNvPr id="111631" name="Rectangle 20">
            <a:extLst>
              <a:ext uri="{FF2B5EF4-FFF2-40B4-BE49-F238E27FC236}">
                <a16:creationId xmlns:a16="http://schemas.microsoft.com/office/drawing/2014/main" id="{91E16BD3-5E1B-DD41-A62C-55F8C220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6308725"/>
            <a:ext cx="841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P</a:t>
            </a:r>
            <a:endParaRPr lang="en-US" altLang="en-US" sz="1000" b="1"/>
          </a:p>
        </p:txBody>
      </p:sp>
      <p:sp>
        <p:nvSpPr>
          <p:cNvPr id="111632" name="Rectangle 21">
            <a:extLst>
              <a:ext uri="{FF2B5EF4-FFF2-40B4-BE49-F238E27FC236}">
                <a16:creationId xmlns:a16="http://schemas.microsoft.com/office/drawing/2014/main" id="{1B75F11D-C287-1E40-9684-ABB7380B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6308725"/>
            <a:ext cx="841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E</a:t>
            </a:r>
            <a:endParaRPr lang="en-US" altLang="en-US" sz="1000" b="1"/>
          </a:p>
        </p:txBody>
      </p:sp>
      <p:sp>
        <p:nvSpPr>
          <p:cNvPr id="111633" name="Rectangle 22">
            <a:extLst>
              <a:ext uri="{FF2B5EF4-FFF2-40B4-BE49-F238E27FC236}">
                <a16:creationId xmlns:a16="http://schemas.microsoft.com/office/drawing/2014/main" id="{D79A7E8B-666B-6F49-97D7-FFB91B2C2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630872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34" name="Rectangle 23">
            <a:extLst>
              <a:ext uri="{FF2B5EF4-FFF2-40B4-BE49-F238E27FC236}">
                <a16:creationId xmlns:a16="http://schemas.microsoft.com/office/drawing/2014/main" id="{8EF3A0D5-BFD0-CC4D-B528-1E8136802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6151563"/>
            <a:ext cx="3873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mRNA</a:t>
            </a:r>
            <a:endParaRPr lang="en-US" altLang="en-US" sz="1000" b="1"/>
          </a:p>
        </p:txBody>
      </p:sp>
      <p:sp>
        <p:nvSpPr>
          <p:cNvPr id="111635" name="Rectangle 24">
            <a:extLst>
              <a:ext uri="{FF2B5EF4-FFF2-40B4-BE49-F238E27FC236}">
                <a16:creationId xmlns:a16="http://schemas.microsoft.com/office/drawing/2014/main" id="{E2DBFEBE-98D0-C74A-9A58-D785000E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046788"/>
            <a:ext cx="101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5'</a:t>
            </a:r>
            <a:endParaRPr lang="en-US" altLang="en-US" sz="1000" b="1"/>
          </a:p>
        </p:txBody>
      </p:sp>
      <p:sp>
        <p:nvSpPr>
          <p:cNvPr id="111636" name="Rectangle 25">
            <a:extLst>
              <a:ext uri="{FF2B5EF4-FFF2-40B4-BE49-F238E27FC236}">
                <a16:creationId xmlns:a16="http://schemas.microsoft.com/office/drawing/2014/main" id="{C076C9E7-6844-1D45-AF0B-A2ACC3129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6026150"/>
            <a:ext cx="101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5'</a:t>
            </a:r>
            <a:endParaRPr lang="en-US" altLang="en-US" sz="1000" b="1"/>
          </a:p>
        </p:txBody>
      </p:sp>
      <p:sp>
        <p:nvSpPr>
          <p:cNvPr id="111637" name="Rectangle 26">
            <a:extLst>
              <a:ext uri="{FF2B5EF4-FFF2-40B4-BE49-F238E27FC236}">
                <a16:creationId xmlns:a16="http://schemas.microsoft.com/office/drawing/2014/main" id="{51ED9F0D-B2BD-7E4B-A318-62157858B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6037263"/>
            <a:ext cx="101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5'</a:t>
            </a:r>
            <a:endParaRPr lang="en-US" altLang="en-US" sz="1000" b="1"/>
          </a:p>
        </p:txBody>
      </p:sp>
      <p:sp>
        <p:nvSpPr>
          <p:cNvPr id="111638" name="Rectangle 27">
            <a:extLst>
              <a:ext uri="{FF2B5EF4-FFF2-40B4-BE49-F238E27FC236}">
                <a16:creationId xmlns:a16="http://schemas.microsoft.com/office/drawing/2014/main" id="{F90C03A5-60B5-0E47-A3B8-088968A64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6030913"/>
            <a:ext cx="101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5'</a:t>
            </a:r>
            <a:endParaRPr lang="en-US" altLang="en-US" sz="1000" b="1"/>
          </a:p>
        </p:txBody>
      </p:sp>
      <p:sp>
        <p:nvSpPr>
          <p:cNvPr id="111639" name="Rectangle 28">
            <a:extLst>
              <a:ext uri="{FF2B5EF4-FFF2-40B4-BE49-F238E27FC236}">
                <a16:creationId xmlns:a16="http://schemas.microsoft.com/office/drawing/2014/main" id="{FEAE596A-58AC-BB4C-B94F-3F92E0D9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6164263"/>
            <a:ext cx="101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3'</a:t>
            </a:r>
            <a:endParaRPr lang="en-US" altLang="en-US" sz="1000" b="1"/>
          </a:p>
        </p:txBody>
      </p:sp>
      <p:sp>
        <p:nvSpPr>
          <p:cNvPr id="111640" name="Rectangle 29">
            <a:extLst>
              <a:ext uri="{FF2B5EF4-FFF2-40B4-BE49-F238E27FC236}">
                <a16:creationId xmlns:a16="http://schemas.microsoft.com/office/drawing/2014/main" id="{9CAE83F8-D008-5D4B-9280-CCB495951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6207125"/>
            <a:ext cx="101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3'</a:t>
            </a:r>
            <a:endParaRPr lang="en-US" altLang="en-US" sz="1000" b="1"/>
          </a:p>
        </p:txBody>
      </p:sp>
      <p:sp>
        <p:nvSpPr>
          <p:cNvPr id="111641" name="Rectangle 30">
            <a:extLst>
              <a:ext uri="{FF2B5EF4-FFF2-40B4-BE49-F238E27FC236}">
                <a16:creationId xmlns:a16="http://schemas.microsoft.com/office/drawing/2014/main" id="{FB81D502-5FF0-F843-A131-D7CB4C0BC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6154738"/>
            <a:ext cx="101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3'</a:t>
            </a:r>
            <a:endParaRPr lang="en-US" altLang="en-US" sz="1000" b="1"/>
          </a:p>
        </p:txBody>
      </p:sp>
      <p:sp>
        <p:nvSpPr>
          <p:cNvPr id="111642" name="Rectangle 31">
            <a:extLst>
              <a:ext uri="{FF2B5EF4-FFF2-40B4-BE49-F238E27FC236}">
                <a16:creationId xmlns:a16="http://schemas.microsoft.com/office/drawing/2014/main" id="{C9A9363C-4FBB-CB48-8A68-CCA0C7D9B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6080125"/>
            <a:ext cx="1016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3'</a:t>
            </a:r>
            <a:endParaRPr lang="en-US" altLang="en-US" sz="1000" b="1"/>
          </a:p>
        </p:txBody>
      </p:sp>
      <p:sp>
        <p:nvSpPr>
          <p:cNvPr id="111643" name="Rectangle 32">
            <a:extLst>
              <a:ext uri="{FF2B5EF4-FFF2-40B4-BE49-F238E27FC236}">
                <a16:creationId xmlns:a16="http://schemas.microsoft.com/office/drawing/2014/main" id="{3A9734B3-CCE4-7D44-A1D9-CC198D640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59896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44" name="Rectangle 33">
            <a:extLst>
              <a:ext uri="{FF2B5EF4-FFF2-40B4-BE49-F238E27FC236}">
                <a16:creationId xmlns:a16="http://schemas.microsoft.com/office/drawing/2014/main" id="{FACF776D-EBBA-6846-A882-71739303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60150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45" name="Rectangle 34">
            <a:extLst>
              <a:ext uri="{FF2B5EF4-FFF2-40B4-BE49-F238E27FC236}">
                <a16:creationId xmlns:a16="http://schemas.microsoft.com/office/drawing/2014/main" id="{29A9ED46-0FDC-3F4C-9D08-A023E6F9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59832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46" name="Rectangle 35">
            <a:extLst>
              <a:ext uri="{FF2B5EF4-FFF2-40B4-BE49-F238E27FC236}">
                <a16:creationId xmlns:a16="http://schemas.microsoft.com/office/drawing/2014/main" id="{5FD4338E-43BE-6A43-BF2E-756F9E61B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6030913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47" name="Rectangle 36">
            <a:extLst>
              <a:ext uri="{FF2B5EF4-FFF2-40B4-BE49-F238E27FC236}">
                <a16:creationId xmlns:a16="http://schemas.microsoft.com/office/drawing/2014/main" id="{1C7C9CE3-719A-EF44-BD8C-4A998FE67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60213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48" name="Rectangle 37">
            <a:extLst>
              <a:ext uri="{FF2B5EF4-FFF2-40B4-BE49-F238E27FC236}">
                <a16:creationId xmlns:a16="http://schemas.microsoft.com/office/drawing/2014/main" id="{5D547115-057A-2F46-965F-DE23EF565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59515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49" name="Rectangle 38">
            <a:extLst>
              <a:ext uri="{FF2B5EF4-FFF2-40B4-BE49-F238E27FC236}">
                <a16:creationId xmlns:a16="http://schemas.microsoft.com/office/drawing/2014/main" id="{929324C4-1424-EC4F-B7A2-1BEE66C7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597217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50" name="Rectangle 39">
            <a:extLst>
              <a:ext uri="{FF2B5EF4-FFF2-40B4-BE49-F238E27FC236}">
                <a16:creationId xmlns:a16="http://schemas.microsoft.com/office/drawing/2014/main" id="{2D1AAAA5-1CBB-8C41-A3D7-FE8C5B1B5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607377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51" name="Rectangle 40">
            <a:extLst>
              <a:ext uri="{FF2B5EF4-FFF2-40B4-BE49-F238E27FC236}">
                <a16:creationId xmlns:a16="http://schemas.microsoft.com/office/drawing/2014/main" id="{1CF66A4D-2C3A-954A-853C-7AF041CCA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594042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52" name="Rectangle 41">
            <a:extLst>
              <a:ext uri="{FF2B5EF4-FFF2-40B4-BE49-F238E27FC236}">
                <a16:creationId xmlns:a16="http://schemas.microsoft.com/office/drawing/2014/main" id="{08C90B7A-C15E-364A-AFCA-4F11ECBCF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663" y="6100763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53" name="Rectangle 42">
            <a:extLst>
              <a:ext uri="{FF2B5EF4-FFF2-40B4-BE49-F238E27FC236}">
                <a16:creationId xmlns:a16="http://schemas.microsoft.com/office/drawing/2014/main" id="{3CE04C0D-A18B-414E-8399-AF7C7286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6100763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54" name="Rectangle 43">
            <a:extLst>
              <a:ext uri="{FF2B5EF4-FFF2-40B4-BE49-F238E27FC236}">
                <a16:creationId xmlns:a16="http://schemas.microsoft.com/office/drawing/2014/main" id="{E05C9BF3-600F-CB4B-9954-6738C647C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606425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55" name="Rectangle 44">
            <a:extLst>
              <a:ext uri="{FF2B5EF4-FFF2-40B4-BE49-F238E27FC236}">
                <a16:creationId xmlns:a16="http://schemas.microsoft.com/office/drawing/2014/main" id="{0445BB5D-A86A-2849-AEA2-DDDD8E8D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6089650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656" name="Rectangle 45">
            <a:extLst>
              <a:ext uri="{FF2B5EF4-FFF2-40B4-BE49-F238E27FC236}">
                <a16:creationId xmlns:a16="http://schemas.microsoft.com/office/drawing/2014/main" id="{DDF62FCC-4E3F-FD47-9DB9-876D4C70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6046788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657" name="Rectangle 46">
            <a:extLst>
              <a:ext uri="{FF2B5EF4-FFF2-40B4-BE49-F238E27FC236}">
                <a16:creationId xmlns:a16="http://schemas.microsoft.com/office/drawing/2014/main" id="{FDA4210C-29E1-F74A-906F-A6CA2D674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5956300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658" name="Rectangle 47">
            <a:extLst>
              <a:ext uri="{FF2B5EF4-FFF2-40B4-BE49-F238E27FC236}">
                <a16:creationId xmlns:a16="http://schemas.microsoft.com/office/drawing/2014/main" id="{31E4C551-BC0E-4245-A296-F9090C13D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596265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59" name="Rectangle 48">
            <a:extLst>
              <a:ext uri="{FF2B5EF4-FFF2-40B4-BE49-F238E27FC236}">
                <a16:creationId xmlns:a16="http://schemas.microsoft.com/office/drawing/2014/main" id="{EF2A9BA3-B908-C04B-B0DD-8D17233F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604202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60" name="Rectangle 49">
            <a:extLst>
              <a:ext uri="{FF2B5EF4-FFF2-40B4-BE49-F238E27FC236}">
                <a16:creationId xmlns:a16="http://schemas.microsoft.com/office/drawing/2014/main" id="{89C692CD-197B-564C-B9A7-877DAB9AD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59515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61" name="Rectangle 50">
            <a:extLst>
              <a:ext uri="{FF2B5EF4-FFF2-40B4-BE49-F238E27FC236}">
                <a16:creationId xmlns:a16="http://schemas.microsoft.com/office/drawing/2014/main" id="{AADE634E-D455-FB42-A49C-3A2B7B40A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60150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62" name="Rectangle 51">
            <a:extLst>
              <a:ext uri="{FF2B5EF4-FFF2-40B4-BE49-F238E27FC236}">
                <a16:creationId xmlns:a16="http://schemas.microsoft.com/office/drawing/2014/main" id="{CF5912EA-6074-DC46-A99A-CD5D9A61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0213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63" name="Rectangle 52">
            <a:extLst>
              <a:ext uri="{FF2B5EF4-FFF2-40B4-BE49-F238E27FC236}">
                <a16:creationId xmlns:a16="http://schemas.microsoft.com/office/drawing/2014/main" id="{EBA1A698-1051-FD4E-9D1F-1DFAF611B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592455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64" name="Rectangle 53">
            <a:extLst>
              <a:ext uri="{FF2B5EF4-FFF2-40B4-BE49-F238E27FC236}">
                <a16:creationId xmlns:a16="http://schemas.microsoft.com/office/drawing/2014/main" id="{E5BDB815-6F79-944D-B5D7-FECC97F33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594042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65" name="Rectangle 54">
            <a:extLst>
              <a:ext uri="{FF2B5EF4-FFF2-40B4-BE49-F238E27FC236}">
                <a16:creationId xmlns:a16="http://schemas.microsoft.com/office/drawing/2014/main" id="{5D56F593-519B-0D4B-99AB-6CEBA341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6037263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66" name="Rectangle 55">
            <a:extLst>
              <a:ext uri="{FF2B5EF4-FFF2-40B4-BE49-F238E27FC236}">
                <a16:creationId xmlns:a16="http://schemas.microsoft.com/office/drawing/2014/main" id="{736D9068-B5F2-FC42-94C3-9C44C13E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590867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67" name="Rectangle 56">
            <a:extLst>
              <a:ext uri="{FF2B5EF4-FFF2-40B4-BE49-F238E27FC236}">
                <a16:creationId xmlns:a16="http://schemas.microsoft.com/office/drawing/2014/main" id="{EA72AB15-8C49-4F4D-BEB3-C5C970EF6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607377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68" name="Rectangle 57">
            <a:extLst>
              <a:ext uri="{FF2B5EF4-FFF2-40B4-BE49-F238E27FC236}">
                <a16:creationId xmlns:a16="http://schemas.microsoft.com/office/drawing/2014/main" id="{D5CF8C72-25FE-574C-A41B-DAC17F76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606425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69" name="Rectangle 58">
            <a:extLst>
              <a:ext uri="{FF2B5EF4-FFF2-40B4-BE49-F238E27FC236}">
                <a16:creationId xmlns:a16="http://schemas.microsoft.com/office/drawing/2014/main" id="{0379DFE5-64BC-2C40-8A82-05B61FF86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6037263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70" name="Rectangle 59">
            <a:extLst>
              <a:ext uri="{FF2B5EF4-FFF2-40B4-BE49-F238E27FC236}">
                <a16:creationId xmlns:a16="http://schemas.microsoft.com/office/drawing/2014/main" id="{ABC3EC2C-11EC-8343-AA0E-7ACBA128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6053138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671" name="Rectangle 60">
            <a:extLst>
              <a:ext uri="{FF2B5EF4-FFF2-40B4-BE49-F238E27FC236}">
                <a16:creationId xmlns:a16="http://schemas.microsoft.com/office/drawing/2014/main" id="{EF3E1730-9902-4C4D-9E58-363E39C1D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6021388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672" name="Rectangle 61">
            <a:extLst>
              <a:ext uri="{FF2B5EF4-FFF2-40B4-BE49-F238E27FC236}">
                <a16:creationId xmlns:a16="http://schemas.microsoft.com/office/drawing/2014/main" id="{917D43D5-583A-9946-8685-A73BA5ACA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5924550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673" name="Rectangle 62">
            <a:extLst>
              <a:ext uri="{FF2B5EF4-FFF2-40B4-BE49-F238E27FC236}">
                <a16:creationId xmlns:a16="http://schemas.microsoft.com/office/drawing/2014/main" id="{7FCE1750-99E5-5342-B7BA-76A8A0C02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88" y="59832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74" name="Rectangle 63">
            <a:extLst>
              <a:ext uri="{FF2B5EF4-FFF2-40B4-BE49-F238E27FC236}">
                <a16:creationId xmlns:a16="http://schemas.microsoft.com/office/drawing/2014/main" id="{DC042B83-3C55-6547-887E-8320BF4D6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60658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75" name="Rectangle 64">
            <a:extLst>
              <a:ext uri="{FF2B5EF4-FFF2-40B4-BE49-F238E27FC236}">
                <a16:creationId xmlns:a16="http://schemas.microsoft.com/office/drawing/2014/main" id="{B1DF59AE-582B-9F4B-8E20-BF3EFF4AB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597217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76" name="Rectangle 65">
            <a:extLst>
              <a:ext uri="{FF2B5EF4-FFF2-40B4-BE49-F238E27FC236}">
                <a16:creationId xmlns:a16="http://schemas.microsoft.com/office/drawing/2014/main" id="{4EB68E87-D9E1-4542-ADF2-6494EE0B3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75" y="60467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77" name="Rectangle 66">
            <a:extLst>
              <a:ext uri="{FF2B5EF4-FFF2-40B4-BE49-F238E27FC236}">
                <a16:creationId xmlns:a16="http://schemas.microsoft.com/office/drawing/2014/main" id="{FEC92B19-BFED-524B-8794-55089D4B4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0531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78" name="Rectangle 67">
            <a:extLst>
              <a:ext uri="{FF2B5EF4-FFF2-40B4-BE49-F238E27FC236}">
                <a16:creationId xmlns:a16="http://schemas.microsoft.com/office/drawing/2014/main" id="{321CFC3A-4254-2046-8A37-1BE9ABA1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595630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79" name="Rectangle 68">
            <a:extLst>
              <a:ext uri="{FF2B5EF4-FFF2-40B4-BE49-F238E27FC236}">
                <a16:creationId xmlns:a16="http://schemas.microsoft.com/office/drawing/2014/main" id="{6984370B-A379-7B4F-AC38-3A4FC6009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596265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80" name="Rectangle 69">
            <a:extLst>
              <a:ext uri="{FF2B5EF4-FFF2-40B4-BE49-F238E27FC236}">
                <a16:creationId xmlns:a16="http://schemas.microsoft.com/office/drawing/2014/main" id="{55F5E9C2-E267-FA42-A61B-EAB7333CA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606425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81" name="Rectangle 70">
            <a:extLst>
              <a:ext uri="{FF2B5EF4-FFF2-40B4-BE49-F238E27FC236}">
                <a16:creationId xmlns:a16="http://schemas.microsoft.com/office/drawing/2014/main" id="{00907F0F-EE0E-254B-A9B3-8DD75F3A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59515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82" name="Rectangle 71">
            <a:extLst>
              <a:ext uri="{FF2B5EF4-FFF2-40B4-BE49-F238E27FC236}">
                <a16:creationId xmlns:a16="http://schemas.microsoft.com/office/drawing/2014/main" id="{57CDBF75-E7DD-AC40-8840-44B7BC54C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6100763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83" name="Rectangle 72">
            <a:extLst>
              <a:ext uri="{FF2B5EF4-FFF2-40B4-BE49-F238E27FC236}">
                <a16:creationId xmlns:a16="http://schemas.microsoft.com/office/drawing/2014/main" id="{FA6CAADA-DD79-4D4B-950D-745F85E3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608012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84" name="Rectangle 73">
            <a:extLst>
              <a:ext uri="{FF2B5EF4-FFF2-40B4-BE49-F238E27FC236}">
                <a16:creationId xmlns:a16="http://schemas.microsoft.com/office/drawing/2014/main" id="{02A8B92D-407D-2347-A87E-0DC6FEB10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605790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85" name="Rectangle 74">
            <a:extLst>
              <a:ext uri="{FF2B5EF4-FFF2-40B4-BE49-F238E27FC236}">
                <a16:creationId xmlns:a16="http://schemas.microsoft.com/office/drawing/2014/main" id="{2A471BBA-C035-5F4D-804D-BCBA6461B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6069013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686" name="Rectangle 75">
            <a:extLst>
              <a:ext uri="{FF2B5EF4-FFF2-40B4-BE49-F238E27FC236}">
                <a16:creationId xmlns:a16="http://schemas.microsoft.com/office/drawing/2014/main" id="{467F5176-A05A-3944-9F7D-17F395D7F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6057900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687" name="Rectangle 76">
            <a:extLst>
              <a:ext uri="{FF2B5EF4-FFF2-40B4-BE49-F238E27FC236}">
                <a16:creationId xmlns:a16="http://schemas.microsoft.com/office/drawing/2014/main" id="{695168A2-7FC2-4B40-8CE2-77D4FED2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5956300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688" name="Rectangle 77">
            <a:extLst>
              <a:ext uri="{FF2B5EF4-FFF2-40B4-BE49-F238E27FC236}">
                <a16:creationId xmlns:a16="http://schemas.microsoft.com/office/drawing/2014/main" id="{56A9CB85-4A48-9F49-859D-02D406B7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5999163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89" name="Rectangle 78">
            <a:extLst>
              <a:ext uri="{FF2B5EF4-FFF2-40B4-BE49-F238E27FC236}">
                <a16:creationId xmlns:a16="http://schemas.microsoft.com/office/drawing/2014/main" id="{5D8F2BF0-3907-4A4B-9521-59FFB8AE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605790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90" name="Rectangle 79">
            <a:extLst>
              <a:ext uri="{FF2B5EF4-FFF2-40B4-BE49-F238E27FC236}">
                <a16:creationId xmlns:a16="http://schemas.microsoft.com/office/drawing/2014/main" id="{1EC53CED-863E-4D41-8994-851FB74F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59832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91" name="Rectangle 80">
            <a:extLst>
              <a:ext uri="{FF2B5EF4-FFF2-40B4-BE49-F238E27FC236}">
                <a16:creationId xmlns:a16="http://schemas.microsoft.com/office/drawing/2014/main" id="{AC3AFDE4-F848-7D43-B02F-4D7EC2966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60467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92" name="Rectangle 81">
            <a:extLst>
              <a:ext uri="{FF2B5EF4-FFF2-40B4-BE49-F238E27FC236}">
                <a16:creationId xmlns:a16="http://schemas.microsoft.com/office/drawing/2014/main" id="{F557DC27-F348-4049-89ED-CA5BFB039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6037263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93" name="Rectangle 82">
            <a:extLst>
              <a:ext uri="{FF2B5EF4-FFF2-40B4-BE49-F238E27FC236}">
                <a16:creationId xmlns:a16="http://schemas.microsoft.com/office/drawing/2014/main" id="{DF757E11-359D-EB4D-BF7F-B844FF55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597852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94" name="Rectangle 83">
            <a:extLst>
              <a:ext uri="{FF2B5EF4-FFF2-40B4-BE49-F238E27FC236}">
                <a16:creationId xmlns:a16="http://schemas.microsoft.com/office/drawing/2014/main" id="{3E592F8F-74E3-9146-9DBB-686793865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607377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695" name="Rectangle 84">
            <a:extLst>
              <a:ext uri="{FF2B5EF4-FFF2-40B4-BE49-F238E27FC236}">
                <a16:creationId xmlns:a16="http://schemas.microsoft.com/office/drawing/2014/main" id="{2609662B-B787-B34C-9B91-C7A393947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6111875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696" name="Rectangle 85">
            <a:extLst>
              <a:ext uri="{FF2B5EF4-FFF2-40B4-BE49-F238E27FC236}">
                <a16:creationId xmlns:a16="http://schemas.microsoft.com/office/drawing/2014/main" id="{2B3EF119-520E-C644-A11C-06893619A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6100763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97" name="Rectangle 86">
            <a:extLst>
              <a:ext uri="{FF2B5EF4-FFF2-40B4-BE49-F238E27FC236}">
                <a16:creationId xmlns:a16="http://schemas.microsoft.com/office/drawing/2014/main" id="{5C249463-C2C7-564B-A33C-4515E8DDD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606425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698" name="Rectangle 87">
            <a:extLst>
              <a:ext uri="{FF2B5EF4-FFF2-40B4-BE49-F238E27FC236}">
                <a16:creationId xmlns:a16="http://schemas.microsoft.com/office/drawing/2014/main" id="{CAE997C0-6A9F-8F45-B133-C5C95E691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6089650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699" name="Rectangle 88">
            <a:extLst>
              <a:ext uri="{FF2B5EF4-FFF2-40B4-BE49-F238E27FC236}">
                <a16:creationId xmlns:a16="http://schemas.microsoft.com/office/drawing/2014/main" id="{BCFB96A3-F8E7-A34F-BD32-4DB5A84FA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6053138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700" name="Line 91">
            <a:extLst>
              <a:ext uri="{FF2B5EF4-FFF2-40B4-BE49-F238E27FC236}">
                <a16:creationId xmlns:a16="http://schemas.microsoft.com/office/drawing/2014/main" id="{788B92CD-814D-1248-9B52-F97FA800A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25" y="5338763"/>
            <a:ext cx="58738" cy="650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701" name="Rectangle 95">
            <a:extLst>
              <a:ext uri="{FF2B5EF4-FFF2-40B4-BE49-F238E27FC236}">
                <a16:creationId xmlns:a16="http://schemas.microsoft.com/office/drawing/2014/main" id="{A9A62717-5AD1-454F-8EE1-BAE7E2633CFA}"/>
              </a:ext>
            </a:extLst>
          </p:cNvPr>
          <p:cNvSpPr>
            <a:spLocks noChangeArrowheads="1"/>
          </p:cNvSpPr>
          <p:nvPr/>
        </p:nvSpPr>
        <p:spPr bwMode="auto">
          <a:xfrm rot="-2148462">
            <a:off x="1427163" y="5694363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702" name="Rectangle 96">
            <a:extLst>
              <a:ext uri="{FF2B5EF4-FFF2-40B4-BE49-F238E27FC236}">
                <a16:creationId xmlns:a16="http://schemas.microsoft.com/office/drawing/2014/main" id="{0D4B9ABE-C013-5349-AC00-EE32DA33754C}"/>
              </a:ext>
            </a:extLst>
          </p:cNvPr>
          <p:cNvSpPr>
            <a:spLocks noChangeArrowheads="1"/>
          </p:cNvSpPr>
          <p:nvPr/>
        </p:nvSpPr>
        <p:spPr bwMode="auto">
          <a:xfrm rot="-2745104">
            <a:off x="1527175" y="56276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703" name="Rectangle 97">
            <a:extLst>
              <a:ext uri="{FF2B5EF4-FFF2-40B4-BE49-F238E27FC236}">
                <a16:creationId xmlns:a16="http://schemas.microsoft.com/office/drawing/2014/main" id="{CFABDF69-9E2B-5F47-B771-3D1F3DEE71CF}"/>
              </a:ext>
            </a:extLst>
          </p:cNvPr>
          <p:cNvSpPr>
            <a:spLocks noChangeArrowheads="1"/>
          </p:cNvSpPr>
          <p:nvPr/>
        </p:nvSpPr>
        <p:spPr bwMode="auto">
          <a:xfrm rot="-2960797">
            <a:off x="1608138" y="5556250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pic>
        <p:nvPicPr>
          <p:cNvPr id="111704" name="Picture 101" descr="15_17a">
            <a:extLst>
              <a:ext uri="{FF2B5EF4-FFF2-40B4-BE49-F238E27FC236}">
                <a16:creationId xmlns:a16="http://schemas.microsoft.com/office/drawing/2014/main" id="{D09E59C9-2850-7240-98B1-FEE75940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3000" r="19125" b="6000"/>
          <a:stretch>
            <a:fillRect/>
          </a:stretch>
        </p:blipFill>
        <p:spPr bwMode="auto">
          <a:xfrm>
            <a:off x="7073900" y="4667250"/>
            <a:ext cx="19383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705" name="Rectangle 102">
            <a:extLst>
              <a:ext uri="{FF2B5EF4-FFF2-40B4-BE49-F238E27FC236}">
                <a16:creationId xmlns:a16="http://schemas.microsoft.com/office/drawing/2014/main" id="{E92DEC6C-656C-1F4B-9C40-23F4199CB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3" y="4791075"/>
            <a:ext cx="228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Val</a:t>
            </a:r>
            <a:endParaRPr lang="en-US" altLang="en-US" sz="1200" b="1"/>
          </a:p>
        </p:txBody>
      </p:sp>
      <p:sp>
        <p:nvSpPr>
          <p:cNvPr id="111706" name="Rectangle 103">
            <a:extLst>
              <a:ext uri="{FF2B5EF4-FFF2-40B4-BE49-F238E27FC236}">
                <a16:creationId xmlns:a16="http://schemas.microsoft.com/office/drawing/2014/main" id="{07F61507-748B-AF42-BC79-D1AA3357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4878388"/>
            <a:ext cx="2460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Ser</a:t>
            </a:r>
            <a:endParaRPr lang="en-US" altLang="en-US" sz="1200" b="1"/>
          </a:p>
        </p:txBody>
      </p:sp>
      <p:sp>
        <p:nvSpPr>
          <p:cNvPr id="111707" name="Rectangle 104">
            <a:extLst>
              <a:ext uri="{FF2B5EF4-FFF2-40B4-BE49-F238E27FC236}">
                <a16:creationId xmlns:a16="http://schemas.microsoft.com/office/drawing/2014/main" id="{FAE04BD0-B44C-5344-8909-B89B466F6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5127625"/>
            <a:ext cx="2365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Ala</a:t>
            </a:r>
            <a:endParaRPr lang="en-US" altLang="en-US" sz="1200" b="1"/>
          </a:p>
        </p:txBody>
      </p:sp>
      <p:sp>
        <p:nvSpPr>
          <p:cNvPr id="111708" name="Rectangle 105">
            <a:extLst>
              <a:ext uri="{FF2B5EF4-FFF2-40B4-BE49-F238E27FC236}">
                <a16:creationId xmlns:a16="http://schemas.microsoft.com/office/drawing/2014/main" id="{2C02C982-A4CA-0542-B6B7-E38D0B2A9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5214938"/>
            <a:ext cx="2460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Trp</a:t>
            </a:r>
            <a:endParaRPr lang="en-US" altLang="en-US" sz="1200" b="1"/>
          </a:p>
        </p:txBody>
      </p:sp>
      <p:sp>
        <p:nvSpPr>
          <p:cNvPr id="111709" name="Rectangle 106">
            <a:extLst>
              <a:ext uri="{FF2B5EF4-FFF2-40B4-BE49-F238E27FC236}">
                <a16:creationId xmlns:a16="http://schemas.microsoft.com/office/drawing/2014/main" id="{22B6CD75-80D5-6047-855C-61F1C5258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8" y="4776788"/>
            <a:ext cx="5254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release</a:t>
            </a:r>
          </a:p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factor</a:t>
            </a:r>
            <a:endParaRPr lang="en-US" altLang="en-US" sz="1200" b="1"/>
          </a:p>
        </p:txBody>
      </p:sp>
      <p:sp>
        <p:nvSpPr>
          <p:cNvPr id="111710" name="Rectangle 107">
            <a:extLst>
              <a:ext uri="{FF2B5EF4-FFF2-40B4-BE49-F238E27FC236}">
                <a16:creationId xmlns:a16="http://schemas.microsoft.com/office/drawing/2014/main" id="{BB2227C1-7C5B-4147-A388-15994E3D8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61166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711" name="Rectangle 108">
            <a:extLst>
              <a:ext uri="{FF2B5EF4-FFF2-40B4-BE49-F238E27FC236}">
                <a16:creationId xmlns:a16="http://schemas.microsoft.com/office/drawing/2014/main" id="{4A5C0122-AA45-C549-B9DE-D523CBE85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62118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712" name="Rectangle 109">
            <a:extLst>
              <a:ext uri="{FF2B5EF4-FFF2-40B4-BE49-F238E27FC236}">
                <a16:creationId xmlns:a16="http://schemas.microsoft.com/office/drawing/2014/main" id="{910BD9A3-3726-7343-B67F-0BE5DC2B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62118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/>
          </a:p>
        </p:txBody>
      </p:sp>
      <p:sp>
        <p:nvSpPr>
          <p:cNvPr id="111713" name="Rectangle 110">
            <a:extLst>
              <a:ext uri="{FF2B5EF4-FFF2-40B4-BE49-F238E27FC236}">
                <a16:creationId xmlns:a16="http://schemas.microsoft.com/office/drawing/2014/main" id="{0EBFE9BE-CEB3-9F4C-AC9F-DAA3B4DB2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61166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714" name="Rectangle 111">
            <a:extLst>
              <a:ext uri="{FF2B5EF4-FFF2-40B4-BE49-F238E27FC236}">
                <a16:creationId xmlns:a16="http://schemas.microsoft.com/office/drawing/2014/main" id="{41A71369-1BB9-0048-BC91-4BC7CAD4E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611663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/>
          </a:p>
        </p:txBody>
      </p:sp>
      <p:sp>
        <p:nvSpPr>
          <p:cNvPr id="111715" name="Rectangle 112">
            <a:extLst>
              <a:ext uri="{FF2B5EF4-FFF2-40B4-BE49-F238E27FC236}">
                <a16:creationId xmlns:a16="http://schemas.microsoft.com/office/drawing/2014/main" id="{918B04D9-5CDD-2243-83A2-07CB2FA1A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62118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716" name="Rectangle 113">
            <a:extLst>
              <a:ext uri="{FF2B5EF4-FFF2-40B4-BE49-F238E27FC236}">
                <a16:creationId xmlns:a16="http://schemas.microsoft.com/office/drawing/2014/main" id="{99437DEB-E8EF-7B46-A742-D8ADA5C4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0" y="6211888"/>
            <a:ext cx="920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U</a:t>
            </a:r>
            <a:endParaRPr lang="en-US" altLang="en-US" sz="1000" b="1"/>
          </a:p>
        </p:txBody>
      </p:sp>
      <p:sp>
        <p:nvSpPr>
          <p:cNvPr id="111717" name="Rectangle 114">
            <a:extLst>
              <a:ext uri="{FF2B5EF4-FFF2-40B4-BE49-F238E27FC236}">
                <a16:creationId xmlns:a16="http://schemas.microsoft.com/office/drawing/2014/main" id="{C3E710B0-3DD3-E44A-AB04-95686CD39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413" y="6211888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718" name="Rectangle 115">
            <a:extLst>
              <a:ext uri="{FF2B5EF4-FFF2-40B4-BE49-F238E27FC236}">
                <a16:creationId xmlns:a16="http://schemas.microsoft.com/office/drawing/2014/main" id="{DCCA3F06-FE4C-464C-A40C-208AE11A7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6211888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000" b="1">
                <a:solidFill>
                  <a:srgbClr val="000000"/>
                </a:solidFill>
              </a:rPr>
              <a:t>G</a:t>
            </a:r>
            <a:endParaRPr lang="en-US" altLang="en-US" sz="1000" b="1"/>
          </a:p>
        </p:txBody>
      </p:sp>
      <p:sp>
        <p:nvSpPr>
          <p:cNvPr id="111719" name="Rectangle 116">
            <a:extLst>
              <a:ext uri="{FF2B5EF4-FFF2-40B4-BE49-F238E27FC236}">
                <a16:creationId xmlns:a16="http://schemas.microsoft.com/office/drawing/2014/main" id="{2ADDFBFE-EADA-2443-AE0A-7C678C92B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338" y="6257925"/>
            <a:ext cx="1206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3'</a:t>
            </a:r>
            <a:endParaRPr lang="en-US" altLang="en-US" sz="1200" b="1"/>
          </a:p>
        </p:txBody>
      </p:sp>
      <p:sp>
        <p:nvSpPr>
          <p:cNvPr id="111720" name="Line 117">
            <a:extLst>
              <a:ext uri="{FF2B5EF4-FFF2-40B4-BE49-F238E27FC236}">
                <a16:creationId xmlns:a16="http://schemas.microsoft.com/office/drawing/2014/main" id="{63AD0EA6-61EC-254D-8D42-472091645A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91563" y="5086350"/>
            <a:ext cx="39687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721" name="AutoShape 119">
            <a:extLst>
              <a:ext uri="{FF2B5EF4-FFF2-40B4-BE49-F238E27FC236}">
                <a16:creationId xmlns:a16="http://schemas.microsoft.com/office/drawing/2014/main" id="{379C70C7-EAC8-734B-92BA-22C72A941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4775200"/>
            <a:ext cx="490538" cy="250825"/>
          </a:xfrm>
          <a:prstGeom prst="rightArrow">
            <a:avLst>
              <a:gd name="adj1" fmla="val 50000"/>
              <a:gd name="adj2" fmla="val 48892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0D4C4D7-902C-4446-9DC9-A4EF1ED90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Protein targeting </a:t>
            </a:r>
          </a:p>
        </p:txBody>
      </p:sp>
      <p:sp>
        <p:nvSpPr>
          <p:cNvPr id="113667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B7A49A9-F1A6-AC4F-ACC1-A8E189844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362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Signal peptide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address label</a:t>
            </a:r>
          </a:p>
        </p:txBody>
      </p:sp>
      <p:pic>
        <p:nvPicPr>
          <p:cNvPr id="113668" name="Picture 4" descr="17-21-ERProteinTargeting-L">
            <a:extLst>
              <a:ext uri="{FF2B5EF4-FFF2-40B4-BE49-F238E27FC236}">
                <a16:creationId xmlns:a16="http://schemas.microsoft.com/office/drawing/2014/main" id="{46B9F6B4-5F6B-0E44-ABF8-472957F9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"/>
          <a:stretch>
            <a:fillRect/>
          </a:stretch>
        </p:blipFill>
        <p:spPr bwMode="auto">
          <a:xfrm>
            <a:off x="381000" y="3057525"/>
            <a:ext cx="84582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Rectangle 5">
            <a:extLst>
              <a:ext uri="{FF2B5EF4-FFF2-40B4-BE49-F238E27FC236}">
                <a16:creationId xmlns:a16="http://schemas.microsoft.com/office/drawing/2014/main" id="{4487FD45-FAB8-C346-BEF7-29AB6286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5763"/>
            <a:ext cx="28956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15938" indent="-2254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600" b="1">
                <a:solidFill>
                  <a:srgbClr val="0F116A"/>
                </a:solidFill>
              </a:rPr>
              <a:t>Destinations:</a:t>
            </a:r>
          </a:p>
          <a:p>
            <a:pPr lvl="1" algn="l">
              <a:buClr>
                <a:schemeClr val="hlink"/>
              </a:buClr>
              <a:buSzPct val="50000"/>
              <a:buFont typeface="Zapf Dingbats" charset="2"/>
              <a:buChar char=""/>
            </a:pPr>
            <a:r>
              <a:rPr lang="en-US" altLang="en-US" sz="2200" b="1">
                <a:solidFill>
                  <a:srgbClr val="0F116A"/>
                </a:solidFill>
              </a:rPr>
              <a:t>secretion</a:t>
            </a:r>
          </a:p>
          <a:p>
            <a:pPr lvl="1" algn="l">
              <a:buClr>
                <a:schemeClr val="hlink"/>
              </a:buClr>
              <a:buSzPct val="50000"/>
              <a:buFont typeface="Zapf Dingbats" charset="2"/>
              <a:buChar char=""/>
            </a:pPr>
            <a:r>
              <a:rPr lang="en-US" altLang="en-US" sz="2200" b="1">
                <a:solidFill>
                  <a:srgbClr val="0F116A"/>
                </a:solidFill>
              </a:rPr>
              <a:t>nucleus</a:t>
            </a:r>
          </a:p>
          <a:p>
            <a:pPr lvl="1" algn="l">
              <a:buClr>
                <a:schemeClr val="hlink"/>
              </a:buClr>
              <a:buSzPct val="50000"/>
              <a:buFont typeface="Zapf Dingbats" charset="2"/>
              <a:buChar char=""/>
            </a:pPr>
            <a:r>
              <a:rPr lang="en-US" altLang="en-US" sz="2200" b="1">
                <a:solidFill>
                  <a:srgbClr val="0F116A"/>
                </a:solidFill>
              </a:rPr>
              <a:t>mitochondria</a:t>
            </a:r>
          </a:p>
          <a:p>
            <a:pPr lvl="1" algn="l">
              <a:buClr>
                <a:schemeClr val="hlink"/>
              </a:buClr>
              <a:buSzPct val="50000"/>
              <a:buFont typeface="Zapf Dingbats" charset="2"/>
              <a:buChar char=""/>
            </a:pPr>
            <a:r>
              <a:rPr lang="en-US" altLang="en-US" sz="2200" b="1">
                <a:solidFill>
                  <a:srgbClr val="0F116A"/>
                </a:solidFill>
              </a:rPr>
              <a:t>chloroplasts</a:t>
            </a:r>
          </a:p>
          <a:p>
            <a:pPr lvl="1" algn="l">
              <a:buClr>
                <a:schemeClr val="hlink"/>
              </a:buClr>
              <a:buSzPct val="50000"/>
              <a:buFont typeface="Zapf Dingbats" charset="2"/>
              <a:buChar char=""/>
            </a:pPr>
            <a:r>
              <a:rPr lang="en-US" altLang="en-US" sz="2200" b="1">
                <a:solidFill>
                  <a:srgbClr val="0F116A"/>
                </a:solidFill>
              </a:rPr>
              <a:t>cell membrane</a:t>
            </a:r>
          </a:p>
          <a:p>
            <a:pPr lvl="1" algn="l">
              <a:buClr>
                <a:schemeClr val="hlink"/>
              </a:buClr>
              <a:buSzPct val="50000"/>
              <a:buFont typeface="Zapf Dingbats" charset="2"/>
              <a:buChar char=""/>
            </a:pPr>
            <a:r>
              <a:rPr lang="en-US" altLang="en-US" sz="2200" b="1">
                <a:solidFill>
                  <a:srgbClr val="0F116A"/>
                </a:solidFill>
              </a:rPr>
              <a:t>cytoplasm</a:t>
            </a:r>
          </a:p>
          <a:p>
            <a:pPr lvl="1" algn="l">
              <a:buClr>
                <a:schemeClr val="hlink"/>
              </a:buClr>
              <a:buSzPct val="50000"/>
              <a:buFont typeface="Zapf Dingbats" charset="2"/>
              <a:buChar char=""/>
            </a:pPr>
            <a:r>
              <a:rPr lang="en-US" altLang="en-US" sz="2200" b="1">
                <a:solidFill>
                  <a:srgbClr val="0F116A"/>
                </a:solidFill>
              </a:rPr>
              <a:t>etc…</a:t>
            </a:r>
            <a:endParaRPr lang="en-US" altLang="en-US" sz="2600" b="1">
              <a:solidFill>
                <a:srgbClr val="0F116A"/>
              </a:solidFill>
            </a:endParaRP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A999CF68-EB2F-1F4D-8F5E-8D1647413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5600"/>
            <a:ext cx="38957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chemeClr val="tx2"/>
                </a:solidFill>
              </a:rPr>
              <a:t>start of a secretory pathway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0C6715B9-5681-3F4C-A9C1-CC8DAE7C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6"/>
          <a:stretch>
            <a:fillRect/>
          </a:stretch>
        </p:blipFill>
        <p:spPr bwMode="auto">
          <a:xfrm>
            <a:off x="3302000" y="304800"/>
            <a:ext cx="584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>
            <a:extLst>
              <a:ext uri="{FF2B5EF4-FFF2-40B4-BE49-F238E27FC236}">
                <a16:creationId xmlns:a16="http://schemas.microsoft.com/office/drawing/2014/main" id="{10EDE0C8-4832-AE47-BE26-C278A1824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2562225" cy="88582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600" b="1">
                <a:solidFill>
                  <a:srgbClr val="0F116A"/>
                </a:solidFill>
              </a:rPr>
              <a:t>Can you tell the story?</a:t>
            </a:r>
          </a:p>
        </p:txBody>
      </p:sp>
      <p:sp>
        <p:nvSpPr>
          <p:cNvPr id="560132" name="Rectangle 4">
            <a:extLst>
              <a:ext uri="{FF2B5EF4-FFF2-40B4-BE49-F238E27FC236}">
                <a16:creationId xmlns:a16="http://schemas.microsoft.com/office/drawing/2014/main" id="{A547E628-D6A2-D440-9220-188856D31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522288"/>
            <a:ext cx="679450" cy="29368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560133" name="Rectangle 5">
            <a:extLst>
              <a:ext uri="{FF2B5EF4-FFF2-40B4-BE49-F238E27FC236}">
                <a16:creationId xmlns:a16="http://schemas.microsoft.com/office/drawing/2014/main" id="{0A50E36C-1E0F-F64A-B8EB-0965EC753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2398713"/>
            <a:ext cx="1314450" cy="29368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chemeClr val="bg1"/>
                </a:solidFill>
              </a:rPr>
              <a:t>pre-mRNA</a:t>
            </a:r>
          </a:p>
        </p:txBody>
      </p:sp>
      <p:sp>
        <p:nvSpPr>
          <p:cNvPr id="560134" name="Rectangle 6">
            <a:extLst>
              <a:ext uri="{FF2B5EF4-FFF2-40B4-BE49-F238E27FC236}">
                <a16:creationId xmlns:a16="http://schemas.microsoft.com/office/drawing/2014/main" id="{0E52DB6B-7BE7-B24D-ABB4-FC4D89D9A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6483350"/>
            <a:ext cx="1212850" cy="2936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chemeClr val="bg1"/>
                </a:solidFill>
              </a:rPr>
              <a:t>ribosome</a:t>
            </a:r>
          </a:p>
        </p:txBody>
      </p:sp>
      <p:sp>
        <p:nvSpPr>
          <p:cNvPr id="560135" name="Rectangle 7">
            <a:extLst>
              <a:ext uri="{FF2B5EF4-FFF2-40B4-BE49-F238E27FC236}">
                <a16:creationId xmlns:a16="http://schemas.microsoft.com/office/drawing/2014/main" id="{15F31053-68CA-5E4F-ABCA-3AF2ACC14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5146675"/>
            <a:ext cx="755650" cy="2936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1">
                <a:solidFill>
                  <a:schemeClr val="bg1"/>
                </a:solidFill>
              </a:rPr>
              <a:t>tRNA</a:t>
            </a:r>
          </a:p>
        </p:txBody>
      </p:sp>
      <p:sp>
        <p:nvSpPr>
          <p:cNvPr id="560136" name="Rectangle 8">
            <a:extLst>
              <a:ext uri="{FF2B5EF4-FFF2-40B4-BE49-F238E27FC236}">
                <a16:creationId xmlns:a16="http://schemas.microsoft.com/office/drawing/2014/main" id="{2DCA2388-4512-5748-B555-01426552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447800"/>
            <a:ext cx="857250" cy="4032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1800" b="1">
                <a:solidFill>
                  <a:schemeClr val="bg1"/>
                </a:solidFill>
              </a:rPr>
              <a:t>amino</a:t>
            </a:r>
            <a:br>
              <a:rPr lang="en-US" altLang="en-US" sz="1800" b="1">
                <a:solidFill>
                  <a:schemeClr val="bg1"/>
                </a:solidFill>
              </a:rPr>
            </a:br>
            <a:r>
              <a:rPr lang="en-US" altLang="en-US" sz="1800" b="1">
                <a:solidFill>
                  <a:schemeClr val="bg1"/>
                </a:solidFill>
              </a:rPr>
              <a:t>acids</a:t>
            </a:r>
          </a:p>
        </p:txBody>
      </p:sp>
      <p:sp>
        <p:nvSpPr>
          <p:cNvPr id="560137" name="Rectangle 9">
            <a:extLst>
              <a:ext uri="{FF2B5EF4-FFF2-40B4-BE49-F238E27FC236}">
                <a16:creationId xmlns:a16="http://schemas.microsoft.com/office/drawing/2014/main" id="{98FB7D77-9405-3C45-985B-E55E7682B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188" y="4111625"/>
            <a:ext cx="1466850" cy="2936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1">
                <a:solidFill>
                  <a:schemeClr val="bg1"/>
                </a:solidFill>
              </a:rPr>
              <a:t>polypeptide</a:t>
            </a:r>
          </a:p>
        </p:txBody>
      </p:sp>
      <p:sp>
        <p:nvSpPr>
          <p:cNvPr id="560138" name="Rectangle 10">
            <a:extLst>
              <a:ext uri="{FF2B5EF4-FFF2-40B4-BE49-F238E27FC236}">
                <a16:creationId xmlns:a16="http://schemas.microsoft.com/office/drawing/2014/main" id="{1CFD493D-FDC4-2C4A-BA57-6A6ACBFE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60713"/>
            <a:ext cx="1708150" cy="29368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 b="1">
                <a:solidFill>
                  <a:schemeClr val="bg1"/>
                </a:solidFill>
              </a:rPr>
              <a:t>mature mRNA</a:t>
            </a:r>
          </a:p>
        </p:txBody>
      </p:sp>
      <p:sp>
        <p:nvSpPr>
          <p:cNvPr id="560139" name="Rectangle 11">
            <a:extLst>
              <a:ext uri="{FF2B5EF4-FFF2-40B4-BE49-F238E27FC236}">
                <a16:creationId xmlns:a16="http://schemas.microsoft.com/office/drawing/2014/main" id="{57BFFD46-F57A-F745-BB8A-D3E3A7074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2474913"/>
            <a:ext cx="752475" cy="263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chemeClr val="bg1"/>
                </a:solidFill>
              </a:rPr>
              <a:t>5' cap</a:t>
            </a:r>
          </a:p>
        </p:txBody>
      </p:sp>
      <p:sp>
        <p:nvSpPr>
          <p:cNvPr id="560140" name="Rectangle 12">
            <a:extLst>
              <a:ext uri="{FF2B5EF4-FFF2-40B4-BE49-F238E27FC236}">
                <a16:creationId xmlns:a16="http://schemas.microsoft.com/office/drawing/2014/main" id="{CF338CFA-78E8-3645-B1A8-0E75C0308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617913"/>
            <a:ext cx="1098550" cy="263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chemeClr val="bg1"/>
                </a:solidFill>
              </a:rPr>
              <a:t>polyA tail</a:t>
            </a:r>
          </a:p>
        </p:txBody>
      </p:sp>
      <p:sp>
        <p:nvSpPr>
          <p:cNvPr id="560141" name="Rectangle 13">
            <a:extLst>
              <a:ext uri="{FF2B5EF4-FFF2-40B4-BE49-F238E27FC236}">
                <a16:creationId xmlns:a16="http://schemas.microsoft.com/office/drawing/2014/main" id="{D5F9A98D-FE09-7C4F-B6B8-058469B1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4013200"/>
            <a:ext cx="2487613" cy="263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chemeClr val="bg1"/>
                </a:solidFill>
              </a:rPr>
              <a:t>large ribosomal subunit</a:t>
            </a:r>
          </a:p>
        </p:txBody>
      </p:sp>
      <p:sp>
        <p:nvSpPr>
          <p:cNvPr id="560142" name="Rectangle 14">
            <a:extLst>
              <a:ext uri="{FF2B5EF4-FFF2-40B4-BE49-F238E27FC236}">
                <a16:creationId xmlns:a16="http://schemas.microsoft.com/office/drawing/2014/main" id="{E6E9DA2B-378F-1C4C-A4F0-A60379E8D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5446713"/>
            <a:ext cx="2520950" cy="263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chemeClr val="bg1"/>
                </a:solidFill>
              </a:rPr>
              <a:t>small ribosomal subunit</a:t>
            </a:r>
          </a:p>
        </p:txBody>
      </p:sp>
      <p:sp>
        <p:nvSpPr>
          <p:cNvPr id="560143" name="Rectangle 15">
            <a:extLst>
              <a:ext uri="{FF2B5EF4-FFF2-40B4-BE49-F238E27FC236}">
                <a16:creationId xmlns:a16="http://schemas.microsoft.com/office/drawing/2014/main" id="{3F760D29-B97C-8E4B-9890-AC65D54B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352800"/>
            <a:ext cx="1743075" cy="50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chemeClr val="bg1"/>
                </a:solidFill>
              </a:rPr>
              <a:t>aminoacyl tRNA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synthetase</a:t>
            </a:r>
          </a:p>
        </p:txBody>
      </p:sp>
      <p:sp>
        <p:nvSpPr>
          <p:cNvPr id="560144" name="Text Box 16">
            <a:extLst>
              <a:ext uri="{FF2B5EF4-FFF2-40B4-BE49-F238E27FC236}">
                <a16:creationId xmlns:a16="http://schemas.microsoft.com/office/drawing/2014/main" id="{1802CACD-386E-F948-9F87-9444FF08E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5546725"/>
            <a:ext cx="152400" cy="27463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60145" name="Text Box 17">
            <a:extLst>
              <a:ext uri="{FF2B5EF4-FFF2-40B4-BE49-F238E27FC236}">
                <a16:creationId xmlns:a16="http://schemas.microsoft.com/office/drawing/2014/main" id="{6877041A-9506-5640-AC8E-998B82ED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5546725"/>
            <a:ext cx="152400" cy="27463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60146" name="Text Box 18">
            <a:extLst>
              <a:ext uri="{FF2B5EF4-FFF2-40B4-BE49-F238E27FC236}">
                <a16:creationId xmlns:a16="http://schemas.microsoft.com/office/drawing/2014/main" id="{49604DA3-3140-5F48-964B-10BD6E56B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5" y="5546725"/>
            <a:ext cx="165100" cy="27463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60147" name="Text Box 19">
            <a:extLst>
              <a:ext uri="{FF2B5EF4-FFF2-40B4-BE49-F238E27FC236}">
                <a16:creationId xmlns:a16="http://schemas.microsoft.com/office/drawing/2014/main" id="{456911C7-2AAD-6C45-9CAE-5D3B3D7DE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4989513"/>
            <a:ext cx="3651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5'</a:t>
            </a:r>
          </a:p>
        </p:txBody>
      </p:sp>
      <p:sp>
        <p:nvSpPr>
          <p:cNvPr id="560148" name="Text Box 20">
            <a:extLst>
              <a:ext uri="{FF2B5EF4-FFF2-40B4-BE49-F238E27FC236}">
                <a16:creationId xmlns:a16="http://schemas.microsoft.com/office/drawing/2014/main" id="{8537DF21-C802-6845-9427-A99C5D948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937000"/>
            <a:ext cx="3651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</a:rPr>
              <a:t>3'</a:t>
            </a:r>
          </a:p>
        </p:txBody>
      </p:sp>
      <p:sp>
        <p:nvSpPr>
          <p:cNvPr id="560149" name="Rectangle 21">
            <a:extLst>
              <a:ext uri="{FF2B5EF4-FFF2-40B4-BE49-F238E27FC236}">
                <a16:creationId xmlns:a16="http://schemas.microsoft.com/office/drawing/2014/main" id="{35509D43-808C-9B47-8DAC-CFD1252F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138" y="220663"/>
            <a:ext cx="2012950" cy="29368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1">
                <a:solidFill>
                  <a:schemeClr val="bg1"/>
                </a:solidFill>
              </a:rPr>
              <a:t>RNA polymerase</a:t>
            </a:r>
          </a:p>
        </p:txBody>
      </p:sp>
      <p:sp>
        <p:nvSpPr>
          <p:cNvPr id="560150" name="Rectangle 22">
            <a:extLst>
              <a:ext uri="{FF2B5EF4-FFF2-40B4-BE49-F238E27FC236}">
                <a16:creationId xmlns:a16="http://schemas.microsoft.com/office/drawing/2014/main" id="{EE5F084D-1419-EE4E-978E-0D696B6C1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1865313"/>
            <a:ext cx="658813" cy="263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chemeClr val="bg1"/>
                </a:solidFill>
              </a:rPr>
              <a:t>exon</a:t>
            </a:r>
          </a:p>
        </p:txBody>
      </p:sp>
      <p:sp>
        <p:nvSpPr>
          <p:cNvPr id="560151" name="Rectangle 23">
            <a:extLst>
              <a:ext uri="{FF2B5EF4-FFF2-40B4-BE49-F238E27FC236}">
                <a16:creationId xmlns:a16="http://schemas.microsoft.com/office/drawing/2014/main" id="{006EFBA4-0AA4-0B47-9668-B6C4F6A5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1941513"/>
            <a:ext cx="760412" cy="263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chemeClr val="bg1"/>
                </a:solidFill>
              </a:rPr>
              <a:t>intron</a:t>
            </a:r>
          </a:p>
        </p:txBody>
      </p:sp>
      <p:sp>
        <p:nvSpPr>
          <p:cNvPr id="560152" name="Rectangle 24">
            <a:extLst>
              <a:ext uri="{FF2B5EF4-FFF2-40B4-BE49-F238E27FC236}">
                <a16:creationId xmlns:a16="http://schemas.microsoft.com/office/drawing/2014/main" id="{5C2BE044-A2D3-B846-89B1-A34BABEB3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209800"/>
            <a:ext cx="755650" cy="2936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1828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1">
                <a:solidFill>
                  <a:schemeClr val="bg1"/>
                </a:solidFill>
              </a:rPr>
              <a:t>tRNA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0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0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0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0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0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0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0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0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0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0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0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0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60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0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0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2" grpId="0" animBg="1" autoUpdateAnimBg="0"/>
      <p:bldP spid="560133" grpId="0" animBg="1" autoUpdateAnimBg="0"/>
      <p:bldP spid="560134" grpId="0" animBg="1" autoUpdateAnimBg="0"/>
      <p:bldP spid="560135" grpId="0" animBg="1" autoUpdateAnimBg="0"/>
      <p:bldP spid="560136" grpId="0" animBg="1" autoUpdateAnimBg="0"/>
      <p:bldP spid="560137" grpId="0" animBg="1" autoUpdateAnimBg="0"/>
      <p:bldP spid="560138" grpId="0" animBg="1" autoUpdateAnimBg="0"/>
      <p:bldP spid="560139" grpId="0" animBg="1" autoUpdateAnimBg="0"/>
      <p:bldP spid="560140" grpId="0" animBg="1" autoUpdateAnimBg="0"/>
      <p:bldP spid="560141" grpId="0" animBg="1" autoUpdateAnimBg="0"/>
      <p:bldP spid="560142" grpId="0" animBg="1" autoUpdateAnimBg="0"/>
      <p:bldP spid="560143" grpId="0" animBg="1" autoUpdateAnimBg="0"/>
      <p:bldP spid="560144" grpId="0" build="p" autoUpdateAnimBg="0"/>
      <p:bldP spid="560145" grpId="0" build="p" autoUpdateAnimBg="0"/>
      <p:bldP spid="560146" grpId="0" build="p" autoUpdateAnimBg="0"/>
      <p:bldP spid="560147" grpId="0" build="p" autoUpdateAnimBg="0"/>
      <p:bldP spid="560148" grpId="0" build="p" autoUpdateAnimBg="0"/>
      <p:bldP spid="560149" grpId="0" animBg="1" autoUpdateAnimBg="0"/>
      <p:bldP spid="560150" grpId="0" animBg="1" autoUpdateAnimBg="0"/>
      <p:bldP spid="560151" grpId="0" animBg="1" autoUpdateAnimBg="0"/>
      <p:bldP spid="56015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5_02a">
            <a:extLst>
              <a:ext uri="{FF2B5EF4-FFF2-40B4-BE49-F238E27FC236}">
                <a16:creationId xmlns:a16="http://schemas.microsoft.com/office/drawing/2014/main" id="{4150BA9C-0038-CA46-956C-B5D21448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11250" r="16875" b="21750"/>
          <a:stretch>
            <a:fillRect/>
          </a:stretch>
        </p:blipFill>
        <p:spPr bwMode="auto">
          <a:xfrm>
            <a:off x="5497513" y="3808413"/>
            <a:ext cx="3590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ACC2AEFF-CB2D-5E4B-9FA0-CD3C0BB4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6443663"/>
            <a:ext cx="23574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membrane proteins</a:t>
            </a:r>
            <a:endParaRPr lang="en-US" altLang="en-US" sz="2000" b="1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1063BFC7-320C-3446-AB02-E78AB2D4D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7613" y="685800"/>
            <a:ext cx="7164387" cy="762000"/>
          </a:xfrm>
        </p:spPr>
        <p:txBody>
          <a:bodyPr/>
          <a:lstStyle/>
          <a:p>
            <a:pPr eaLnBrk="1" hangingPunct="1"/>
            <a:r>
              <a:rPr lang="en-US" altLang="en-US"/>
              <a:t>Types of Ribosomes</a:t>
            </a:r>
          </a:p>
        </p:txBody>
      </p:sp>
      <p:sp>
        <p:nvSpPr>
          <p:cNvPr id="24581" name="Rectangle 5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87F3DA55-68F7-6540-B30F-93C476F0D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486400" cy="4899025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sz="2600" u="sng" dirty="0"/>
              <a:t>Free</a:t>
            </a:r>
            <a:r>
              <a:rPr lang="en-US" altLang="en-US" sz="2600" i="1" dirty="0"/>
              <a:t> </a:t>
            </a:r>
            <a:r>
              <a:rPr lang="en-US" altLang="en-US" sz="2600" dirty="0"/>
              <a:t>ribosomes</a:t>
            </a:r>
          </a:p>
          <a:p>
            <a:pPr lvl="1" eaLnBrk="1" hangingPunct="1">
              <a:buClrTx/>
            </a:pPr>
            <a:r>
              <a:rPr lang="en-US" altLang="en-US" sz="2400" dirty="0">
                <a:ea typeface="ＭＳ Ｐゴシック" panose="020B0600070205080204" pitchFamily="34" charset="-128"/>
              </a:rPr>
              <a:t>suspended in cytosol</a:t>
            </a:r>
          </a:p>
          <a:p>
            <a:pPr lvl="1" eaLnBrk="1" hangingPunct="1">
              <a:buClrTx/>
            </a:pPr>
            <a:r>
              <a:rPr lang="en-US" altLang="en-US" sz="2400" dirty="0">
                <a:ea typeface="ＭＳ Ｐゴシック" panose="020B0600070205080204" pitchFamily="34" charset="-128"/>
              </a:rPr>
              <a:t>synthesize proteins that function in cytosol</a:t>
            </a:r>
          </a:p>
          <a:p>
            <a:pPr eaLnBrk="1" hangingPunct="1">
              <a:buClrTx/>
            </a:pPr>
            <a:r>
              <a:rPr lang="en-US" altLang="en-US" sz="2600" u="sng" dirty="0"/>
              <a:t>Bound</a:t>
            </a:r>
            <a:r>
              <a:rPr lang="en-US" altLang="en-US" sz="2600" dirty="0"/>
              <a:t> ribosomes</a:t>
            </a:r>
          </a:p>
          <a:p>
            <a:pPr lvl="1" eaLnBrk="1" hangingPunct="1">
              <a:buClrTx/>
            </a:pPr>
            <a:r>
              <a:rPr lang="en-US" altLang="en-US" sz="2400" dirty="0">
                <a:ea typeface="ＭＳ Ｐゴシック" panose="020B0600070205080204" pitchFamily="34" charset="-128"/>
              </a:rPr>
              <a:t>attached to </a:t>
            </a:r>
            <a:r>
              <a:rPr lang="en-US" alt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endoplasmic reticulum</a:t>
            </a:r>
            <a:endParaRPr lang="en-US" altLang="en-US" sz="2400" u="sng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ClrTx/>
            </a:pPr>
            <a:r>
              <a:rPr lang="en-US" altLang="en-US" sz="2400" dirty="0">
                <a:ea typeface="ＭＳ Ｐゴシック" panose="020B0600070205080204" pitchFamily="34" charset="-128"/>
              </a:rPr>
              <a:t>synthesize proteins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for export or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for membranes</a:t>
            </a:r>
          </a:p>
        </p:txBody>
      </p:sp>
      <p:pic>
        <p:nvPicPr>
          <p:cNvPr id="24582" name="Picture 6" descr="05_13a">
            <a:extLst>
              <a:ext uri="{FF2B5EF4-FFF2-40B4-BE49-F238E27FC236}">
                <a16:creationId xmlns:a16="http://schemas.microsoft.com/office/drawing/2014/main" id="{7773BD82-2E0C-3340-BB0D-EBD23B9F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16499" r="23625" b="17999"/>
          <a:stretch>
            <a:fillRect/>
          </a:stretch>
        </p:blipFill>
        <p:spPr bwMode="auto">
          <a:xfrm>
            <a:off x="6046788" y="811213"/>
            <a:ext cx="303371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Line 7">
            <a:extLst>
              <a:ext uri="{FF2B5EF4-FFF2-40B4-BE49-F238E27FC236}">
                <a16:creationId xmlns:a16="http://schemas.microsoft.com/office/drawing/2014/main" id="{601F1E06-6B83-8A4B-856A-B464ACA4C9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7575" y="6348413"/>
            <a:ext cx="1230313" cy="2524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58BF7691-278A-8C4D-8DA7-8171B225C9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5825" y="5984875"/>
            <a:ext cx="185738" cy="622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29BE251-C424-C244-8DC8-E55E7E439F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70000" cy="1201738"/>
            <a:chOff x="967" y="2262"/>
            <a:chExt cx="1578" cy="1494"/>
          </a:xfrm>
        </p:grpSpPr>
        <p:pic>
          <p:nvPicPr>
            <p:cNvPr id="619530" name="Picture 10" descr="05_02b">
              <a:extLst>
                <a:ext uri="{FF2B5EF4-FFF2-40B4-BE49-F238E27FC236}">
                  <a16:creationId xmlns:a16="http://schemas.microsoft.com/office/drawing/2014/main" id="{7A1A6B25-DB66-B446-96F9-0217E8486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24"/>
            <a:stretch>
              <a:fillRect/>
            </a:stretch>
          </p:blipFill>
          <p:spPr bwMode="auto">
            <a:xfrm rot="-408383">
              <a:off x="967" y="2262"/>
              <a:ext cx="1024" cy="131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1" descr="megaphone">
              <a:extLst>
                <a:ext uri="{FF2B5EF4-FFF2-40B4-BE49-F238E27FC236}">
                  <a16:creationId xmlns:a16="http://schemas.microsoft.com/office/drawing/2014/main" id="{DCA2A2C6-0FAD-894C-B4DA-8C73B6E61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2652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D576A289-2E99-EC4E-AA0C-9AB5D93A4A87}"/>
              </a:ext>
            </a:extLst>
          </p:cNvPr>
          <p:cNvSpPr>
            <a:spLocks noChangeArrowheads="1"/>
          </p:cNvSpPr>
          <p:nvPr/>
        </p:nvSpPr>
        <p:spPr bwMode="auto">
          <a:xfrm rot="-6634621">
            <a:off x="7435850" y="-1939925"/>
            <a:ext cx="4543425" cy="3895725"/>
          </a:xfrm>
          <a:custGeom>
            <a:avLst/>
            <a:gdLst>
              <a:gd name="T0" fmla="*/ 477840631 w 21600"/>
              <a:gd name="T1" fmla="*/ 0 h 21600"/>
              <a:gd name="T2" fmla="*/ 119460105 w 21600"/>
              <a:gd name="T3" fmla="*/ 351311791 h 21600"/>
              <a:gd name="T4" fmla="*/ 477840631 w 21600"/>
              <a:gd name="T5" fmla="*/ 175655896 h 21600"/>
              <a:gd name="T6" fmla="*/ 836220947 w 21600"/>
              <a:gd name="T7" fmla="*/ 35131179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322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27" name="Oval 3">
            <a:extLst>
              <a:ext uri="{FF2B5EF4-FFF2-40B4-BE49-F238E27FC236}">
                <a16:creationId xmlns:a16="http://schemas.microsoft.com/office/drawing/2014/main" id="{8D7EF797-63A7-4F49-BD22-A50DA6E5E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0" y="-1066800"/>
            <a:ext cx="11125200" cy="8839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6628" name="Group 4">
            <a:extLst>
              <a:ext uri="{FF2B5EF4-FFF2-40B4-BE49-F238E27FC236}">
                <a16:creationId xmlns:a16="http://schemas.microsoft.com/office/drawing/2014/main" id="{73C09A94-A28A-D448-9A6F-2A8970254EE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04800"/>
            <a:ext cx="4102100" cy="4435475"/>
            <a:chOff x="960" y="192"/>
            <a:chExt cx="2584" cy="2794"/>
          </a:xfrm>
        </p:grpSpPr>
        <p:pic>
          <p:nvPicPr>
            <p:cNvPr id="26722" name="Picture 5" descr="er">
              <a:extLst>
                <a:ext uri="{FF2B5EF4-FFF2-40B4-BE49-F238E27FC236}">
                  <a16:creationId xmlns:a16="http://schemas.microsoft.com/office/drawing/2014/main" id="{EFA54656-7BF1-3147-9764-8E1EDB1D3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1963">
              <a:off x="960" y="192"/>
              <a:ext cx="2584" cy="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23" name="Oval 6">
              <a:extLst>
                <a:ext uri="{FF2B5EF4-FFF2-40B4-BE49-F238E27FC236}">
                  <a16:creationId xmlns:a16="http://schemas.microsoft.com/office/drawing/2014/main" id="{51CFF648-37C4-044F-9286-D0ABAFD2A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248"/>
              <a:ext cx="192" cy="192"/>
            </a:xfrm>
            <a:prstGeom prst="ellipse">
              <a:avLst/>
            </a:prstGeom>
            <a:solidFill>
              <a:srgbClr val="F8D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26629" name="Picture 7" descr="rna">
            <a:extLst>
              <a:ext uri="{FF2B5EF4-FFF2-40B4-BE49-F238E27FC236}">
                <a16:creationId xmlns:a16="http://schemas.microsoft.com/office/drawing/2014/main" id="{717A9B00-CAF6-9647-A913-E45763B6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67656">
            <a:off x="1709737" y="4227513"/>
            <a:ext cx="2317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protein">
            <a:extLst>
              <a:ext uri="{FF2B5EF4-FFF2-40B4-BE49-F238E27FC236}">
                <a16:creationId xmlns:a16="http://schemas.microsoft.com/office/drawing/2014/main" id="{37D2C88D-59DA-0249-8D0D-2900FC17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134">
            <a:off x="2135188" y="4214813"/>
            <a:ext cx="990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Oval 9">
            <a:extLst>
              <a:ext uri="{FF2B5EF4-FFF2-40B4-BE49-F238E27FC236}">
                <a16:creationId xmlns:a16="http://schemas.microsoft.com/office/drawing/2014/main" id="{75CB4302-74D6-EE41-879F-C11563561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2743200" cy="2819400"/>
          </a:xfrm>
          <a:prstGeom prst="ellipse">
            <a:avLst/>
          </a:prstGeom>
          <a:solidFill>
            <a:srgbClr val="FFEA18"/>
          </a:solidFill>
          <a:ln w="38100">
            <a:solidFill>
              <a:srgbClr val="FFBF0D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32" name="Rectangle 10">
            <a:extLst>
              <a:ext uri="{FF2B5EF4-FFF2-40B4-BE49-F238E27FC236}">
                <a16:creationId xmlns:a16="http://schemas.microsoft.com/office/drawing/2014/main" id="{4D326CFE-95EC-3442-94D9-CD6264A0A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220788"/>
            <a:ext cx="10223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DNA   </a:t>
            </a:r>
            <a:endParaRPr lang="en-US" altLang="en-US" sz="2600" b="1">
              <a:solidFill>
                <a:srgbClr val="0F116A"/>
              </a:solidFill>
            </a:endParaRPr>
          </a:p>
        </p:txBody>
      </p:sp>
      <p:pic>
        <p:nvPicPr>
          <p:cNvPr id="26633" name="Picture 11" descr="rna">
            <a:extLst>
              <a:ext uri="{FF2B5EF4-FFF2-40B4-BE49-F238E27FC236}">
                <a16:creationId xmlns:a16="http://schemas.microsoft.com/office/drawing/2014/main" id="{1ED68CBD-77FF-E24D-96BB-7C208A16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7451">
            <a:off x="2133600" y="2209800"/>
            <a:ext cx="22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2" descr="rna1">
            <a:extLst>
              <a:ext uri="{FF2B5EF4-FFF2-40B4-BE49-F238E27FC236}">
                <a16:creationId xmlns:a16="http://schemas.microsoft.com/office/drawing/2014/main" id="{C301CC29-2661-4342-80F6-1EF0BE75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385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AutoShape 13">
            <a:extLst>
              <a:ext uri="{FF2B5EF4-FFF2-40B4-BE49-F238E27FC236}">
                <a16:creationId xmlns:a16="http://schemas.microsoft.com/office/drawing/2014/main" id="{EB47597E-E7C9-8F41-BEC9-9A18427BE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86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36" name="AutoShape 14">
            <a:extLst>
              <a:ext uri="{FF2B5EF4-FFF2-40B4-BE49-F238E27FC236}">
                <a16:creationId xmlns:a16="http://schemas.microsoft.com/office/drawing/2014/main" id="{BA88AC6D-5266-CC41-84C7-585904DD5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Rectangle 15">
            <a:extLst>
              <a:ext uri="{FF2B5EF4-FFF2-40B4-BE49-F238E27FC236}">
                <a16:creationId xmlns:a16="http://schemas.microsoft.com/office/drawing/2014/main" id="{D38E943A-BAB9-8349-A128-DB870021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788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RNA</a:t>
            </a:r>
          </a:p>
        </p:txBody>
      </p:sp>
      <p:sp>
        <p:nvSpPr>
          <p:cNvPr id="26638" name="Oval 16">
            <a:extLst>
              <a:ext uri="{FF2B5EF4-FFF2-40B4-BE49-F238E27FC236}">
                <a16:creationId xmlns:a16="http://schemas.microsoft.com/office/drawing/2014/main" id="{4E5C9BDC-4BD5-A04C-9981-A6718AFA3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0" y="4572000"/>
            <a:ext cx="3048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39" name="Oval 17">
            <a:extLst>
              <a:ext uri="{FF2B5EF4-FFF2-40B4-BE49-F238E27FC236}">
                <a16:creationId xmlns:a16="http://schemas.microsoft.com/office/drawing/2014/main" id="{B97DB30F-D5B9-3A41-B50D-16B937FCB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" y="4724400"/>
            <a:ext cx="381000" cy="1905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40" name="AutoShape 18">
            <a:extLst>
              <a:ext uri="{FF2B5EF4-FFF2-40B4-BE49-F238E27FC236}">
                <a16:creationId xmlns:a16="http://schemas.microsoft.com/office/drawing/2014/main" id="{D1B9B50C-9910-A04D-A789-1A4C8B22B3A7}"/>
              </a:ext>
            </a:extLst>
          </p:cNvPr>
          <p:cNvSpPr>
            <a:spLocks noChangeArrowheads="1"/>
          </p:cNvSpPr>
          <p:nvPr/>
        </p:nvSpPr>
        <p:spPr bwMode="auto">
          <a:xfrm rot="5063922">
            <a:off x="1676400" y="4038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6641" name="Group 19">
            <a:extLst>
              <a:ext uri="{FF2B5EF4-FFF2-40B4-BE49-F238E27FC236}">
                <a16:creationId xmlns:a16="http://schemas.microsoft.com/office/drawing/2014/main" id="{42605391-AF8F-8C45-AA7B-F0C3A2C1EEF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276600"/>
            <a:ext cx="304800" cy="274638"/>
            <a:chOff x="2256" y="3523"/>
            <a:chExt cx="192" cy="173"/>
          </a:xfrm>
        </p:grpSpPr>
        <p:sp>
          <p:nvSpPr>
            <p:cNvPr id="26720" name="Oval 20">
              <a:extLst>
                <a:ext uri="{FF2B5EF4-FFF2-40B4-BE49-F238E27FC236}">
                  <a16:creationId xmlns:a16="http://schemas.microsoft.com/office/drawing/2014/main" id="{0071F79C-EAF7-6A48-8495-4D3F3D97F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1" name="Oval 21">
              <a:extLst>
                <a:ext uri="{FF2B5EF4-FFF2-40B4-BE49-F238E27FC236}">
                  <a16:creationId xmlns:a16="http://schemas.microsoft.com/office/drawing/2014/main" id="{7C3BFCE2-C16A-B143-8B1F-8504BFF64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2" name="Group 22">
            <a:extLst>
              <a:ext uri="{FF2B5EF4-FFF2-40B4-BE49-F238E27FC236}">
                <a16:creationId xmlns:a16="http://schemas.microsoft.com/office/drawing/2014/main" id="{885CF341-19CB-2D4D-8C67-10B1B437EB5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048000"/>
            <a:ext cx="304800" cy="274638"/>
            <a:chOff x="2256" y="3523"/>
            <a:chExt cx="192" cy="173"/>
          </a:xfrm>
        </p:grpSpPr>
        <p:sp>
          <p:nvSpPr>
            <p:cNvPr id="26718" name="Oval 23">
              <a:extLst>
                <a:ext uri="{FF2B5EF4-FFF2-40B4-BE49-F238E27FC236}">
                  <a16:creationId xmlns:a16="http://schemas.microsoft.com/office/drawing/2014/main" id="{66E90A8C-CBB4-064D-8A3D-DC336FDCB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9" name="Oval 24">
              <a:extLst>
                <a:ext uri="{FF2B5EF4-FFF2-40B4-BE49-F238E27FC236}">
                  <a16:creationId xmlns:a16="http://schemas.microsoft.com/office/drawing/2014/main" id="{24CBFB47-BF67-FE4F-ABD5-C2A36DD2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3" name="Group 25">
            <a:extLst>
              <a:ext uri="{FF2B5EF4-FFF2-40B4-BE49-F238E27FC236}">
                <a16:creationId xmlns:a16="http://schemas.microsoft.com/office/drawing/2014/main" id="{88A05D00-DFF9-3D43-914B-63D53B354FF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81400"/>
            <a:ext cx="304800" cy="274638"/>
            <a:chOff x="2256" y="3523"/>
            <a:chExt cx="192" cy="173"/>
          </a:xfrm>
        </p:grpSpPr>
        <p:sp>
          <p:nvSpPr>
            <p:cNvPr id="26716" name="Oval 26">
              <a:extLst>
                <a:ext uri="{FF2B5EF4-FFF2-40B4-BE49-F238E27FC236}">
                  <a16:creationId xmlns:a16="http://schemas.microsoft.com/office/drawing/2014/main" id="{20E4F7A7-0DB5-9248-8F7C-CE58E4FEC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7" name="Oval 27">
              <a:extLst>
                <a:ext uri="{FF2B5EF4-FFF2-40B4-BE49-F238E27FC236}">
                  <a16:creationId xmlns:a16="http://schemas.microsoft.com/office/drawing/2014/main" id="{7BD15679-587D-084E-A61C-C03C4F082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4" name="Group 28">
            <a:extLst>
              <a:ext uri="{FF2B5EF4-FFF2-40B4-BE49-F238E27FC236}">
                <a16:creationId xmlns:a16="http://schemas.microsoft.com/office/drawing/2014/main" id="{7FE92405-1D97-1044-9448-C56A4346704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981200"/>
            <a:ext cx="304800" cy="274638"/>
            <a:chOff x="2256" y="3523"/>
            <a:chExt cx="192" cy="173"/>
          </a:xfrm>
        </p:grpSpPr>
        <p:sp>
          <p:nvSpPr>
            <p:cNvPr id="26714" name="Oval 29">
              <a:extLst>
                <a:ext uri="{FF2B5EF4-FFF2-40B4-BE49-F238E27FC236}">
                  <a16:creationId xmlns:a16="http://schemas.microsoft.com/office/drawing/2014/main" id="{0731431A-DC7A-1B41-8971-8F903130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5" name="Oval 30">
              <a:extLst>
                <a:ext uri="{FF2B5EF4-FFF2-40B4-BE49-F238E27FC236}">
                  <a16:creationId xmlns:a16="http://schemas.microsoft.com/office/drawing/2014/main" id="{EC6B96D0-DFFD-094E-BFAA-E699DD935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5" name="Group 31">
            <a:extLst>
              <a:ext uri="{FF2B5EF4-FFF2-40B4-BE49-F238E27FC236}">
                <a16:creationId xmlns:a16="http://schemas.microsoft.com/office/drawing/2014/main" id="{179EA694-D70C-E841-B8B5-ECE63BF441F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590800"/>
            <a:ext cx="304800" cy="274638"/>
            <a:chOff x="2256" y="3523"/>
            <a:chExt cx="192" cy="173"/>
          </a:xfrm>
        </p:grpSpPr>
        <p:sp>
          <p:nvSpPr>
            <p:cNvPr id="26712" name="Oval 32">
              <a:extLst>
                <a:ext uri="{FF2B5EF4-FFF2-40B4-BE49-F238E27FC236}">
                  <a16:creationId xmlns:a16="http://schemas.microsoft.com/office/drawing/2014/main" id="{8CE96973-564A-D840-A685-2ADD4972F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3" name="Oval 33">
              <a:extLst>
                <a:ext uri="{FF2B5EF4-FFF2-40B4-BE49-F238E27FC236}">
                  <a16:creationId xmlns:a16="http://schemas.microsoft.com/office/drawing/2014/main" id="{C2528646-2D0D-C24A-981D-E388D9C33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6" name="Group 34">
            <a:extLst>
              <a:ext uri="{FF2B5EF4-FFF2-40B4-BE49-F238E27FC236}">
                <a16:creationId xmlns:a16="http://schemas.microsoft.com/office/drawing/2014/main" id="{A0F71A42-4BA1-9E4B-8C8B-951F40F9DE16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133600"/>
            <a:ext cx="304800" cy="274638"/>
            <a:chOff x="2256" y="3523"/>
            <a:chExt cx="192" cy="173"/>
          </a:xfrm>
        </p:grpSpPr>
        <p:sp>
          <p:nvSpPr>
            <p:cNvPr id="26710" name="Oval 35">
              <a:extLst>
                <a:ext uri="{FF2B5EF4-FFF2-40B4-BE49-F238E27FC236}">
                  <a16:creationId xmlns:a16="http://schemas.microsoft.com/office/drawing/2014/main" id="{B809EB05-D52B-EE44-96DE-5F1852B67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1" name="Oval 36">
              <a:extLst>
                <a:ext uri="{FF2B5EF4-FFF2-40B4-BE49-F238E27FC236}">
                  <a16:creationId xmlns:a16="http://schemas.microsoft.com/office/drawing/2014/main" id="{C61AE2B6-5607-5A46-AD8F-EF53C975B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7" name="Group 37">
            <a:extLst>
              <a:ext uri="{FF2B5EF4-FFF2-40B4-BE49-F238E27FC236}">
                <a16:creationId xmlns:a16="http://schemas.microsoft.com/office/drawing/2014/main" id="{23A4E21E-2F37-6E43-84E3-5486228CC3DD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676400"/>
            <a:ext cx="304800" cy="274638"/>
            <a:chOff x="2256" y="3523"/>
            <a:chExt cx="192" cy="173"/>
          </a:xfrm>
        </p:grpSpPr>
        <p:sp>
          <p:nvSpPr>
            <p:cNvPr id="26708" name="Oval 38">
              <a:extLst>
                <a:ext uri="{FF2B5EF4-FFF2-40B4-BE49-F238E27FC236}">
                  <a16:creationId xmlns:a16="http://schemas.microsoft.com/office/drawing/2014/main" id="{D1648641-A196-2C4C-B3AC-7DDBCF672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523"/>
              <a:ext cx="154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09" name="Oval 39">
              <a:extLst>
                <a:ext uri="{FF2B5EF4-FFF2-40B4-BE49-F238E27FC236}">
                  <a16:creationId xmlns:a16="http://schemas.microsoft.com/office/drawing/2014/main" id="{E45D4FF7-7281-4C4D-9169-A0D283FE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192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26648" name="Picture 40" descr="protein">
            <a:extLst>
              <a:ext uri="{FF2B5EF4-FFF2-40B4-BE49-F238E27FC236}">
                <a16:creationId xmlns:a16="http://schemas.microsoft.com/office/drawing/2014/main" id="{50703C23-3B27-1340-B472-B2502316C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134">
            <a:off x="3810000" y="3124200"/>
            <a:ext cx="9906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AutoShape 41">
            <a:extLst>
              <a:ext uri="{FF2B5EF4-FFF2-40B4-BE49-F238E27FC236}">
                <a16:creationId xmlns:a16="http://schemas.microsoft.com/office/drawing/2014/main" id="{BCECCEFA-7B02-3A4A-89C6-C39401C29AD6}"/>
              </a:ext>
            </a:extLst>
          </p:cNvPr>
          <p:cNvSpPr>
            <a:spLocks noChangeArrowheads="1"/>
          </p:cNvSpPr>
          <p:nvPr/>
        </p:nvSpPr>
        <p:spPr bwMode="auto">
          <a:xfrm rot="7200000">
            <a:off x="1752600" y="3276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50" name="AutoShape 42">
            <a:extLst>
              <a:ext uri="{FF2B5EF4-FFF2-40B4-BE49-F238E27FC236}">
                <a16:creationId xmlns:a16="http://schemas.microsoft.com/office/drawing/2014/main" id="{E7250EDE-F8B3-264A-8547-D9B77453472D}"/>
              </a:ext>
            </a:extLst>
          </p:cNvPr>
          <p:cNvSpPr>
            <a:spLocks noChangeArrowheads="1"/>
          </p:cNvSpPr>
          <p:nvPr/>
        </p:nvSpPr>
        <p:spPr bwMode="auto">
          <a:xfrm rot="-1794118">
            <a:off x="3352800" y="3962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6651" name="Group 43">
            <a:extLst>
              <a:ext uri="{FF2B5EF4-FFF2-40B4-BE49-F238E27FC236}">
                <a16:creationId xmlns:a16="http://schemas.microsoft.com/office/drawing/2014/main" id="{FA3718A6-047E-DB47-A189-1688137EF3B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590800"/>
            <a:ext cx="457200" cy="457200"/>
            <a:chOff x="3600" y="912"/>
            <a:chExt cx="288" cy="288"/>
          </a:xfrm>
        </p:grpSpPr>
        <p:sp>
          <p:nvSpPr>
            <p:cNvPr id="26706" name="Oval 44">
              <a:extLst>
                <a:ext uri="{FF2B5EF4-FFF2-40B4-BE49-F238E27FC236}">
                  <a16:creationId xmlns:a16="http://schemas.microsoft.com/office/drawing/2014/main" id="{D0CC2C69-028D-694C-BF6C-C45098A50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1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BF0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707" name="Picture 45" descr="protein2">
              <a:extLst>
                <a:ext uri="{FF2B5EF4-FFF2-40B4-BE49-F238E27FC236}">
                  <a16:creationId xmlns:a16="http://schemas.microsoft.com/office/drawing/2014/main" id="{FF7C6E41-CD2A-F041-8D8A-059196E2C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944"/>
              <a:ext cx="26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52" name="AutoShape 46">
            <a:extLst>
              <a:ext uri="{FF2B5EF4-FFF2-40B4-BE49-F238E27FC236}">
                <a16:creationId xmlns:a16="http://schemas.microsoft.com/office/drawing/2014/main" id="{331BD64E-D27B-D842-8D3F-BBD7DD234A67}"/>
              </a:ext>
            </a:extLst>
          </p:cNvPr>
          <p:cNvSpPr>
            <a:spLocks noChangeArrowheads="1"/>
          </p:cNvSpPr>
          <p:nvPr/>
        </p:nvSpPr>
        <p:spPr bwMode="auto">
          <a:xfrm rot="3214914">
            <a:off x="5638800" y="2133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53" name="Rectangle 47">
            <a:extLst>
              <a:ext uri="{FF2B5EF4-FFF2-40B4-BE49-F238E27FC236}">
                <a16:creationId xmlns:a16="http://schemas.microsoft.com/office/drawing/2014/main" id="{7B28CBB5-8590-4847-A215-1C514062D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4373563"/>
            <a:ext cx="15970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ribosomes</a:t>
            </a:r>
          </a:p>
        </p:txBody>
      </p:sp>
      <p:sp>
        <p:nvSpPr>
          <p:cNvPr id="26654" name="Rectangle 48">
            <a:extLst>
              <a:ext uri="{FF2B5EF4-FFF2-40B4-BE49-F238E27FC236}">
                <a16:creationId xmlns:a16="http://schemas.microsoft.com/office/drawing/2014/main" id="{C58A19F8-D980-0444-A043-A9B155C2F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"/>
            <a:ext cx="1892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endoplasmic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reticulum</a:t>
            </a:r>
          </a:p>
        </p:txBody>
      </p:sp>
      <p:sp>
        <p:nvSpPr>
          <p:cNvPr id="26655" name="Rectangle 49">
            <a:extLst>
              <a:ext uri="{FF2B5EF4-FFF2-40B4-BE49-F238E27FC236}">
                <a16:creationId xmlns:a16="http://schemas.microsoft.com/office/drawing/2014/main" id="{EA340F23-23EF-2C46-B33D-A0F204F86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1622425"/>
            <a:ext cx="1116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vesicle</a:t>
            </a:r>
          </a:p>
        </p:txBody>
      </p:sp>
      <p:pic>
        <p:nvPicPr>
          <p:cNvPr id="26656" name="Picture 50" descr="golgi">
            <a:extLst>
              <a:ext uri="{FF2B5EF4-FFF2-40B4-BE49-F238E27FC236}">
                <a16:creationId xmlns:a16="http://schemas.microsoft.com/office/drawing/2014/main" id="{2CFABBF8-18A7-294C-BE92-6C755DFEC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22955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7" name="AutoShape 51">
            <a:extLst>
              <a:ext uri="{FF2B5EF4-FFF2-40B4-BE49-F238E27FC236}">
                <a16:creationId xmlns:a16="http://schemas.microsoft.com/office/drawing/2014/main" id="{8EF957E5-DF3B-7546-A279-1B314DE4E153}"/>
              </a:ext>
            </a:extLst>
          </p:cNvPr>
          <p:cNvSpPr>
            <a:spLocks noChangeArrowheads="1"/>
          </p:cNvSpPr>
          <p:nvPr/>
        </p:nvSpPr>
        <p:spPr bwMode="auto">
          <a:xfrm rot="2753473">
            <a:off x="6172200" y="3124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58" name="AutoShape 52">
            <a:extLst>
              <a:ext uri="{FF2B5EF4-FFF2-40B4-BE49-F238E27FC236}">
                <a16:creationId xmlns:a16="http://schemas.microsoft.com/office/drawing/2014/main" id="{6553551D-289A-2F42-A429-5794AAB6D6DD}"/>
              </a:ext>
            </a:extLst>
          </p:cNvPr>
          <p:cNvSpPr>
            <a:spLocks noChangeArrowheads="1"/>
          </p:cNvSpPr>
          <p:nvPr/>
        </p:nvSpPr>
        <p:spPr bwMode="auto">
          <a:xfrm rot="5051702">
            <a:off x="6629400" y="4495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59" name="AutoShape 53">
            <a:extLst>
              <a:ext uri="{FF2B5EF4-FFF2-40B4-BE49-F238E27FC236}">
                <a16:creationId xmlns:a16="http://schemas.microsoft.com/office/drawing/2014/main" id="{6A011731-06D4-8C41-87FD-1381F6D3385C}"/>
              </a:ext>
            </a:extLst>
          </p:cNvPr>
          <p:cNvSpPr>
            <a:spLocks noChangeArrowheads="1"/>
          </p:cNvSpPr>
          <p:nvPr/>
        </p:nvSpPr>
        <p:spPr bwMode="auto">
          <a:xfrm rot="2561061">
            <a:off x="6705600" y="5334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60" name="AutoShape 54">
            <a:extLst>
              <a:ext uri="{FF2B5EF4-FFF2-40B4-BE49-F238E27FC236}">
                <a16:creationId xmlns:a16="http://schemas.microsoft.com/office/drawing/2014/main" id="{9056C6D5-9414-7540-BC9D-59C46AAA148C}"/>
              </a:ext>
            </a:extLst>
          </p:cNvPr>
          <p:cNvSpPr>
            <a:spLocks noChangeArrowheads="1"/>
          </p:cNvSpPr>
          <p:nvPr/>
        </p:nvSpPr>
        <p:spPr bwMode="auto">
          <a:xfrm rot="-3787311">
            <a:off x="7543800" y="4800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61" name="AutoShape 55">
            <a:extLst>
              <a:ext uri="{FF2B5EF4-FFF2-40B4-BE49-F238E27FC236}">
                <a16:creationId xmlns:a16="http://schemas.microsoft.com/office/drawing/2014/main" id="{00F9CDBC-2818-2C47-A18E-79E79107F792}"/>
              </a:ext>
            </a:extLst>
          </p:cNvPr>
          <p:cNvSpPr>
            <a:spLocks noChangeArrowheads="1"/>
          </p:cNvSpPr>
          <p:nvPr/>
        </p:nvSpPr>
        <p:spPr bwMode="auto">
          <a:xfrm rot="-3787311">
            <a:off x="80010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62" name="AutoShape 56">
            <a:extLst>
              <a:ext uri="{FF2B5EF4-FFF2-40B4-BE49-F238E27FC236}">
                <a16:creationId xmlns:a16="http://schemas.microsoft.com/office/drawing/2014/main" id="{D48FD2CF-AC8A-CF43-A724-358EEC0B9BBB}"/>
              </a:ext>
            </a:extLst>
          </p:cNvPr>
          <p:cNvSpPr>
            <a:spLocks noChangeArrowheads="1"/>
          </p:cNvSpPr>
          <p:nvPr/>
        </p:nvSpPr>
        <p:spPr bwMode="auto">
          <a:xfrm rot="-4681834">
            <a:off x="83820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63" name="Rectangle 57">
            <a:extLst>
              <a:ext uri="{FF2B5EF4-FFF2-40B4-BE49-F238E27FC236}">
                <a16:creationId xmlns:a16="http://schemas.microsoft.com/office/drawing/2014/main" id="{97A4AEA8-BBCF-F84D-87B2-F291DD1D1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410200"/>
            <a:ext cx="15192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Golgi 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apparatus</a:t>
            </a:r>
          </a:p>
        </p:txBody>
      </p:sp>
      <p:sp>
        <p:nvSpPr>
          <p:cNvPr id="26664" name="Rectangle 58">
            <a:extLst>
              <a:ext uri="{FF2B5EF4-FFF2-40B4-BE49-F238E27FC236}">
                <a16:creationId xmlns:a16="http://schemas.microsoft.com/office/drawing/2014/main" id="{044408F1-AB95-5449-9C91-2AFB4B920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3276600"/>
            <a:ext cx="1116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vesicle</a:t>
            </a:r>
          </a:p>
        </p:txBody>
      </p:sp>
      <p:sp>
        <p:nvSpPr>
          <p:cNvPr id="26665" name="Rectangle 59">
            <a:extLst>
              <a:ext uri="{FF2B5EF4-FFF2-40B4-BE49-F238E27FC236}">
                <a16:creationId xmlns:a16="http://schemas.microsoft.com/office/drawing/2014/main" id="{DC9A4289-60C8-DD4C-ABCC-09D1E94B7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784225"/>
            <a:ext cx="1627187" cy="561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protein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on its way!</a:t>
            </a:r>
          </a:p>
        </p:txBody>
      </p:sp>
      <p:sp>
        <p:nvSpPr>
          <p:cNvPr id="26666" name="Rectangle 60">
            <a:extLst>
              <a:ext uri="{FF2B5EF4-FFF2-40B4-BE49-F238E27FC236}">
                <a16:creationId xmlns:a16="http://schemas.microsoft.com/office/drawing/2014/main" id="{E31567BB-B5B9-3246-A226-98A33F182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648200"/>
            <a:ext cx="1130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protein</a:t>
            </a:r>
          </a:p>
        </p:txBody>
      </p:sp>
      <p:sp>
        <p:nvSpPr>
          <p:cNvPr id="26667" name="Rectangle 61">
            <a:extLst>
              <a:ext uri="{FF2B5EF4-FFF2-40B4-BE49-F238E27FC236}">
                <a16:creationId xmlns:a16="http://schemas.microsoft.com/office/drawing/2014/main" id="{070D2EE5-CA20-214B-AAF6-F79610074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648200"/>
            <a:ext cx="12557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finished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protein</a:t>
            </a:r>
          </a:p>
        </p:txBody>
      </p:sp>
      <p:sp>
        <p:nvSpPr>
          <p:cNvPr id="26668" name="Rectangle 62">
            <a:extLst>
              <a:ext uri="{FF2B5EF4-FFF2-40B4-BE49-F238E27FC236}">
                <a16:creationId xmlns:a16="http://schemas.microsoft.com/office/drawing/2014/main" id="{165B9108-EAB5-3044-86F8-1D18E10A8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6076950"/>
            <a:ext cx="2341562" cy="36036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CC0000"/>
                </a:solidFill>
              </a:rPr>
              <a:t>Making Proteins</a:t>
            </a:r>
            <a:endParaRPr lang="en-US" altLang="en-US" sz="2600" b="1">
              <a:solidFill>
                <a:srgbClr val="0F116A"/>
              </a:solidFill>
            </a:endParaRPr>
          </a:p>
        </p:txBody>
      </p:sp>
      <p:sp>
        <p:nvSpPr>
          <p:cNvPr id="26669" name="AutoShape 63">
            <a:extLst>
              <a:ext uri="{FF2B5EF4-FFF2-40B4-BE49-F238E27FC236}">
                <a16:creationId xmlns:a16="http://schemas.microsoft.com/office/drawing/2014/main" id="{0C71A3D4-8773-A243-8C4E-882BD6D5CC6C}"/>
              </a:ext>
            </a:extLst>
          </p:cNvPr>
          <p:cNvSpPr>
            <a:spLocks noChangeArrowheads="1"/>
          </p:cNvSpPr>
          <p:nvPr/>
        </p:nvSpPr>
        <p:spPr bwMode="auto">
          <a:xfrm rot="-5274113">
            <a:off x="77724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6670" name="Group 64">
            <a:extLst>
              <a:ext uri="{FF2B5EF4-FFF2-40B4-BE49-F238E27FC236}">
                <a16:creationId xmlns:a16="http://schemas.microsoft.com/office/drawing/2014/main" id="{3FA49190-7866-D549-9513-CC6A84E3F41E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828800"/>
            <a:ext cx="457200" cy="457200"/>
            <a:chOff x="3600" y="912"/>
            <a:chExt cx="288" cy="288"/>
          </a:xfrm>
        </p:grpSpPr>
        <p:sp>
          <p:nvSpPr>
            <p:cNvPr id="26704" name="Oval 65">
              <a:extLst>
                <a:ext uri="{FF2B5EF4-FFF2-40B4-BE49-F238E27FC236}">
                  <a16:creationId xmlns:a16="http://schemas.microsoft.com/office/drawing/2014/main" id="{CE9A4DD5-FC32-0840-90F3-FA6DAC95F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1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BF0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705" name="Picture 66" descr="protein2">
              <a:extLst>
                <a:ext uri="{FF2B5EF4-FFF2-40B4-BE49-F238E27FC236}">
                  <a16:creationId xmlns:a16="http://schemas.microsoft.com/office/drawing/2014/main" id="{2BE1EF06-519B-0F4C-B4D1-21C4D6701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944"/>
              <a:ext cx="26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71" name="Group 67">
            <a:extLst>
              <a:ext uri="{FF2B5EF4-FFF2-40B4-BE49-F238E27FC236}">
                <a16:creationId xmlns:a16="http://schemas.microsoft.com/office/drawing/2014/main" id="{C841F24B-F8E6-464D-BB8F-3FF30F6EB4C6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352800"/>
            <a:ext cx="457200" cy="457200"/>
            <a:chOff x="3600" y="912"/>
            <a:chExt cx="288" cy="288"/>
          </a:xfrm>
        </p:grpSpPr>
        <p:sp>
          <p:nvSpPr>
            <p:cNvPr id="26702" name="Oval 68">
              <a:extLst>
                <a:ext uri="{FF2B5EF4-FFF2-40B4-BE49-F238E27FC236}">
                  <a16:creationId xmlns:a16="http://schemas.microsoft.com/office/drawing/2014/main" id="{CACF63F7-ED9E-3747-A4A5-50D154358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12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BF0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703" name="Picture 69" descr="protein2">
              <a:extLst>
                <a:ext uri="{FF2B5EF4-FFF2-40B4-BE49-F238E27FC236}">
                  <a16:creationId xmlns:a16="http://schemas.microsoft.com/office/drawing/2014/main" id="{6A058910-8A9E-1049-9DA6-7AC7700AB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944"/>
              <a:ext cx="26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72" name="AutoShape 70">
            <a:extLst>
              <a:ext uri="{FF2B5EF4-FFF2-40B4-BE49-F238E27FC236}">
                <a16:creationId xmlns:a16="http://schemas.microsoft.com/office/drawing/2014/main" id="{29D092D8-E139-B04E-AC89-8E4DC27A7772}"/>
              </a:ext>
            </a:extLst>
          </p:cNvPr>
          <p:cNvSpPr>
            <a:spLocks noChangeArrowheads="1"/>
          </p:cNvSpPr>
          <p:nvPr/>
        </p:nvSpPr>
        <p:spPr bwMode="auto">
          <a:xfrm rot="-178961">
            <a:off x="4953000" y="3200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6673" name="Picture 71" descr="protein4">
            <a:extLst>
              <a:ext uri="{FF2B5EF4-FFF2-40B4-BE49-F238E27FC236}">
                <a16:creationId xmlns:a16="http://schemas.microsoft.com/office/drawing/2014/main" id="{9F31DF94-C30D-A446-9310-EE8774971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4" name="Picture 72" descr="protein4">
            <a:extLst>
              <a:ext uri="{FF2B5EF4-FFF2-40B4-BE49-F238E27FC236}">
                <a16:creationId xmlns:a16="http://schemas.microsoft.com/office/drawing/2014/main" id="{2DE785B6-B057-4046-A218-FBF725B6E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5" name="AutoShape 73">
            <a:extLst>
              <a:ext uri="{FF2B5EF4-FFF2-40B4-BE49-F238E27FC236}">
                <a16:creationId xmlns:a16="http://schemas.microsoft.com/office/drawing/2014/main" id="{BF3F1747-FBFA-874D-AB6B-FF339ADF4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419600"/>
            <a:ext cx="381000" cy="152400"/>
          </a:xfrm>
          <a:prstGeom prst="homePlate">
            <a:avLst>
              <a:gd name="adj" fmla="val 62500"/>
            </a:avLst>
          </a:prstGeom>
          <a:solidFill>
            <a:schemeClr val="bg1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>
                <a:solidFill>
                  <a:srgbClr val="0F116A"/>
                </a:solidFill>
              </a:rPr>
              <a:t>TO:</a:t>
            </a:r>
            <a:endParaRPr lang="en-US" altLang="en-US" sz="1000" b="1"/>
          </a:p>
        </p:txBody>
      </p:sp>
      <p:grpSp>
        <p:nvGrpSpPr>
          <p:cNvPr id="26676" name="Group 74">
            <a:extLst>
              <a:ext uri="{FF2B5EF4-FFF2-40B4-BE49-F238E27FC236}">
                <a16:creationId xmlns:a16="http://schemas.microsoft.com/office/drawing/2014/main" id="{C5FCC3DA-15B1-5946-BB2E-D2B75EBAB793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971800"/>
            <a:ext cx="609600" cy="457200"/>
            <a:chOff x="4944" y="1872"/>
            <a:chExt cx="384" cy="288"/>
          </a:xfrm>
        </p:grpSpPr>
        <p:sp>
          <p:nvSpPr>
            <p:cNvPr id="26699" name="Oval 75">
              <a:extLst>
                <a:ext uri="{FF2B5EF4-FFF2-40B4-BE49-F238E27FC236}">
                  <a16:creationId xmlns:a16="http://schemas.microsoft.com/office/drawing/2014/main" id="{09A70CC0-2440-304F-BB92-E2E0DAE8B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872"/>
              <a:ext cx="288" cy="288"/>
            </a:xfrm>
            <a:prstGeom prst="ellipse">
              <a:avLst/>
            </a:prstGeom>
            <a:solidFill>
              <a:srgbClr val="D38BCD"/>
            </a:solidFill>
            <a:ln w="9525">
              <a:solidFill>
                <a:srgbClr val="D38BC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700" name="Picture 76" descr="protein4">
              <a:extLst>
                <a:ext uri="{FF2B5EF4-FFF2-40B4-BE49-F238E27FC236}">
                  <a16:creationId xmlns:a16="http://schemas.microsoft.com/office/drawing/2014/main" id="{7E6EC6F8-FC0A-D84E-A787-2F95E95A1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920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01" name="AutoShape 77">
              <a:extLst>
                <a:ext uri="{FF2B5EF4-FFF2-40B4-BE49-F238E27FC236}">
                  <a16:creationId xmlns:a16="http://schemas.microsoft.com/office/drawing/2014/main" id="{D7D3F210-2ED8-CB46-8310-D57FCE197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968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F116A"/>
                  </a:solidFill>
                </a:rPr>
                <a:t>TO:</a:t>
              </a:r>
              <a:endParaRPr lang="en-US" altLang="en-US" sz="1000" b="1"/>
            </a:p>
          </p:txBody>
        </p:sp>
      </p:grpSp>
      <p:grpSp>
        <p:nvGrpSpPr>
          <p:cNvPr id="26677" name="Group 78">
            <a:extLst>
              <a:ext uri="{FF2B5EF4-FFF2-40B4-BE49-F238E27FC236}">
                <a16:creationId xmlns:a16="http://schemas.microsoft.com/office/drawing/2014/main" id="{565CBB1B-514E-A94F-986A-55F266110EB2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828800"/>
            <a:ext cx="609600" cy="457200"/>
            <a:chOff x="4944" y="1872"/>
            <a:chExt cx="384" cy="288"/>
          </a:xfrm>
        </p:grpSpPr>
        <p:sp>
          <p:nvSpPr>
            <p:cNvPr id="26696" name="Oval 79">
              <a:extLst>
                <a:ext uri="{FF2B5EF4-FFF2-40B4-BE49-F238E27FC236}">
                  <a16:creationId xmlns:a16="http://schemas.microsoft.com/office/drawing/2014/main" id="{9CA3FF2C-1859-AD44-AE68-0AB543A81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872"/>
              <a:ext cx="288" cy="288"/>
            </a:xfrm>
            <a:prstGeom prst="ellipse">
              <a:avLst/>
            </a:prstGeom>
            <a:solidFill>
              <a:srgbClr val="D38BCD"/>
            </a:solidFill>
            <a:ln w="9525">
              <a:solidFill>
                <a:srgbClr val="D38BC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97" name="Picture 80" descr="protein4">
              <a:extLst>
                <a:ext uri="{FF2B5EF4-FFF2-40B4-BE49-F238E27FC236}">
                  <a16:creationId xmlns:a16="http://schemas.microsoft.com/office/drawing/2014/main" id="{25B28273-9B55-4F49-9806-9656C5A16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920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8" name="AutoShape 81">
              <a:extLst>
                <a:ext uri="{FF2B5EF4-FFF2-40B4-BE49-F238E27FC236}">
                  <a16:creationId xmlns:a16="http://schemas.microsoft.com/office/drawing/2014/main" id="{1A44A73E-8B0E-B745-97C5-D3B2549E4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968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F116A"/>
                  </a:solidFill>
                </a:rPr>
                <a:t>TO:</a:t>
              </a:r>
              <a:endParaRPr lang="en-US" altLang="en-US" sz="1000" b="1"/>
            </a:p>
          </p:txBody>
        </p:sp>
      </p:grpSp>
      <p:grpSp>
        <p:nvGrpSpPr>
          <p:cNvPr id="26678" name="Group 82">
            <a:extLst>
              <a:ext uri="{FF2B5EF4-FFF2-40B4-BE49-F238E27FC236}">
                <a16:creationId xmlns:a16="http://schemas.microsoft.com/office/drawing/2014/main" id="{89C8892D-A49F-EC45-8FCF-482D914E86C8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914400"/>
            <a:ext cx="533400" cy="342900"/>
            <a:chOff x="5328" y="576"/>
            <a:chExt cx="336" cy="216"/>
          </a:xfrm>
        </p:grpSpPr>
        <p:pic>
          <p:nvPicPr>
            <p:cNvPr id="26694" name="Picture 83" descr="protein4">
              <a:extLst>
                <a:ext uri="{FF2B5EF4-FFF2-40B4-BE49-F238E27FC236}">
                  <a16:creationId xmlns:a16="http://schemas.microsoft.com/office/drawing/2014/main" id="{47662394-F4DD-9644-ADAE-DCF8B6361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576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5" name="AutoShape 84">
              <a:extLst>
                <a:ext uri="{FF2B5EF4-FFF2-40B4-BE49-F238E27FC236}">
                  <a16:creationId xmlns:a16="http://schemas.microsoft.com/office/drawing/2014/main" id="{5C3F939A-DFFA-9243-85E5-8E608FCB2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624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F116A"/>
                  </a:solidFill>
                </a:rPr>
                <a:t>TO:</a:t>
              </a:r>
              <a:endParaRPr lang="en-US" altLang="en-US" sz="1000" b="1"/>
            </a:p>
          </p:txBody>
        </p:sp>
      </p:grpSp>
      <p:pic>
        <p:nvPicPr>
          <p:cNvPr id="26679" name="Picture 85" descr="protein2">
            <a:extLst>
              <a:ext uri="{FF2B5EF4-FFF2-40B4-BE49-F238E27FC236}">
                <a16:creationId xmlns:a16="http://schemas.microsoft.com/office/drawing/2014/main" id="{C08B1A2A-F059-474C-892E-C6AD76E1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064000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0" name="Rectangle 86">
            <a:extLst>
              <a:ext uri="{FF2B5EF4-FFF2-40B4-BE49-F238E27FC236}">
                <a16:creationId xmlns:a16="http://schemas.microsoft.com/office/drawing/2014/main" id="{41270871-AFC9-D34F-B8B9-61C5A5E07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88975"/>
            <a:ext cx="1239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b="1">
                <a:solidFill>
                  <a:srgbClr val="0F116A"/>
                </a:solidFill>
              </a:rPr>
              <a:t>nucleus</a:t>
            </a:r>
          </a:p>
        </p:txBody>
      </p:sp>
      <p:sp>
        <p:nvSpPr>
          <p:cNvPr id="26681" name="AutoShape 87">
            <a:extLst>
              <a:ext uri="{FF2B5EF4-FFF2-40B4-BE49-F238E27FC236}">
                <a16:creationId xmlns:a16="http://schemas.microsoft.com/office/drawing/2014/main" id="{B57B2CA6-5D26-A840-B004-067C44BE1206}"/>
              </a:ext>
            </a:extLst>
          </p:cNvPr>
          <p:cNvSpPr>
            <a:spLocks noChangeArrowheads="1"/>
          </p:cNvSpPr>
          <p:nvPr/>
        </p:nvSpPr>
        <p:spPr bwMode="auto">
          <a:xfrm rot="-6158954">
            <a:off x="8420100" y="5461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26682" name="Picture 88" descr="UPS_Truck">
            <a:extLst>
              <a:ext uri="{FF2B5EF4-FFF2-40B4-BE49-F238E27FC236}">
                <a16:creationId xmlns:a16="http://schemas.microsoft.com/office/drawing/2014/main" id="{864EE210-EAE6-0E44-8420-578199C9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5967413"/>
            <a:ext cx="1143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3" name="Picture 89">
            <a:extLst>
              <a:ext uri="{FF2B5EF4-FFF2-40B4-BE49-F238E27FC236}">
                <a16:creationId xmlns:a16="http://schemas.microsoft.com/office/drawing/2014/main" id="{AC5CD404-1171-8141-8708-60BB6172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57325"/>
            <a:ext cx="14890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84" name="Group 90">
            <a:extLst>
              <a:ext uri="{FF2B5EF4-FFF2-40B4-BE49-F238E27FC236}">
                <a16:creationId xmlns:a16="http://schemas.microsoft.com/office/drawing/2014/main" id="{D412359C-905F-FF44-ADDB-BF7D92046CD9}"/>
              </a:ext>
            </a:extLst>
          </p:cNvPr>
          <p:cNvGrpSpPr>
            <a:grpSpLocks/>
          </p:cNvGrpSpPr>
          <p:nvPr/>
        </p:nvGrpSpPr>
        <p:grpSpPr bwMode="auto">
          <a:xfrm>
            <a:off x="8380413" y="109538"/>
            <a:ext cx="533400" cy="342900"/>
            <a:chOff x="5328" y="576"/>
            <a:chExt cx="336" cy="216"/>
          </a:xfrm>
        </p:grpSpPr>
        <p:pic>
          <p:nvPicPr>
            <p:cNvPr id="26692" name="Picture 91" descr="protein4">
              <a:extLst>
                <a:ext uri="{FF2B5EF4-FFF2-40B4-BE49-F238E27FC236}">
                  <a16:creationId xmlns:a16="http://schemas.microsoft.com/office/drawing/2014/main" id="{E7527682-833B-2349-AFF2-A49B23075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576"/>
              <a:ext cx="21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3" name="AutoShape 92">
              <a:extLst>
                <a:ext uri="{FF2B5EF4-FFF2-40B4-BE49-F238E27FC236}">
                  <a16:creationId xmlns:a16="http://schemas.microsoft.com/office/drawing/2014/main" id="{1D80DEEB-3A72-A84B-BB21-DECC0600C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624"/>
              <a:ext cx="240" cy="96"/>
            </a:xfrm>
            <a:prstGeom prst="homePlate">
              <a:avLst>
                <a:gd name="adj" fmla="val 62500"/>
              </a:avLst>
            </a:prstGeom>
            <a:solidFill>
              <a:schemeClr val="bg1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F116A"/>
                  </a:solidFill>
                </a:rPr>
                <a:t>TO:</a:t>
              </a:r>
              <a:endParaRPr lang="en-US" altLang="en-US" sz="1000" b="1"/>
            </a:p>
          </p:txBody>
        </p:sp>
      </p:grpSp>
      <p:grpSp>
        <p:nvGrpSpPr>
          <p:cNvPr id="26685" name="Group 93">
            <a:extLst>
              <a:ext uri="{FF2B5EF4-FFF2-40B4-BE49-F238E27FC236}">
                <a16:creationId xmlns:a16="http://schemas.microsoft.com/office/drawing/2014/main" id="{75A42018-6464-F543-B931-48A4B46A71E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70000" cy="1201738"/>
            <a:chOff x="967" y="2262"/>
            <a:chExt cx="1578" cy="1494"/>
          </a:xfrm>
        </p:grpSpPr>
        <p:pic>
          <p:nvPicPr>
            <p:cNvPr id="609374" name="Picture 94" descr="05_02b">
              <a:extLst>
                <a:ext uri="{FF2B5EF4-FFF2-40B4-BE49-F238E27FC236}">
                  <a16:creationId xmlns:a16="http://schemas.microsoft.com/office/drawing/2014/main" id="{3CBC2278-A2B4-6543-AD1E-8D3159309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24"/>
            <a:stretch>
              <a:fillRect/>
            </a:stretch>
          </p:blipFill>
          <p:spPr bwMode="auto">
            <a:xfrm rot="-408383">
              <a:off x="967" y="2262"/>
              <a:ext cx="1024" cy="131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1" name="Picture 95" descr="megaphone">
              <a:extLst>
                <a:ext uri="{FF2B5EF4-FFF2-40B4-BE49-F238E27FC236}">
                  <a16:creationId xmlns:a16="http://schemas.microsoft.com/office/drawing/2014/main" id="{F154D0FD-5AFD-4C49-BF64-5F5ED1F35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2652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86" name="Picture 96" descr="rna">
            <a:extLst>
              <a:ext uri="{FF2B5EF4-FFF2-40B4-BE49-F238E27FC236}">
                <a16:creationId xmlns:a16="http://schemas.microsoft.com/office/drawing/2014/main" id="{C25B672D-839B-4E4D-88D7-C61E406C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67656">
            <a:off x="496887" y="3560763"/>
            <a:ext cx="2317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7" name="Oval 97">
            <a:extLst>
              <a:ext uri="{FF2B5EF4-FFF2-40B4-BE49-F238E27FC236}">
                <a16:creationId xmlns:a16="http://schemas.microsoft.com/office/drawing/2014/main" id="{FC89C3F2-F282-2F47-9473-ADC78950D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905250"/>
            <a:ext cx="3048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88" name="Oval 98">
            <a:extLst>
              <a:ext uri="{FF2B5EF4-FFF2-40B4-BE49-F238E27FC236}">
                <a16:creationId xmlns:a16="http://schemas.microsoft.com/office/drawing/2014/main" id="{A85902E4-F4A3-DF4A-890D-BF72485F3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57650"/>
            <a:ext cx="381000" cy="1905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89" name="AutoShape 99">
            <a:extLst>
              <a:ext uri="{FF2B5EF4-FFF2-40B4-BE49-F238E27FC236}">
                <a16:creationId xmlns:a16="http://schemas.microsoft.com/office/drawing/2014/main" id="{4FC82D4B-F12D-D441-B612-F8A385AB382C}"/>
              </a:ext>
            </a:extLst>
          </p:cNvPr>
          <p:cNvSpPr>
            <a:spLocks noChangeArrowheads="1"/>
          </p:cNvSpPr>
          <p:nvPr/>
        </p:nvSpPr>
        <p:spPr bwMode="auto">
          <a:xfrm rot="8542352">
            <a:off x="1296988" y="3733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F11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>
            <a:extLst>
              <a:ext uri="{FF2B5EF4-FFF2-40B4-BE49-F238E27FC236}">
                <a16:creationId xmlns:a16="http://schemas.microsoft.com/office/drawing/2014/main" id="{523545FA-A248-C546-A443-5E7E8641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782763"/>
            <a:ext cx="6205537" cy="465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75" name="Group 3">
            <a:extLst>
              <a:ext uri="{FF2B5EF4-FFF2-40B4-BE49-F238E27FC236}">
                <a16:creationId xmlns:a16="http://schemas.microsoft.com/office/drawing/2014/main" id="{4FEAD0CE-D033-A641-9583-976E8E214E70}"/>
              </a:ext>
            </a:extLst>
          </p:cNvPr>
          <p:cNvGrpSpPr>
            <a:grpSpLocks/>
          </p:cNvGrpSpPr>
          <p:nvPr/>
        </p:nvGrpSpPr>
        <p:grpSpPr bwMode="auto">
          <a:xfrm>
            <a:off x="0" y="125413"/>
            <a:ext cx="2433638" cy="2303462"/>
            <a:chOff x="967" y="2262"/>
            <a:chExt cx="1578" cy="1494"/>
          </a:xfrm>
        </p:grpSpPr>
        <p:pic>
          <p:nvPicPr>
            <p:cNvPr id="605188" name="Picture 4" descr="05_02b">
              <a:extLst>
                <a:ext uri="{FF2B5EF4-FFF2-40B4-BE49-F238E27FC236}">
                  <a16:creationId xmlns:a16="http://schemas.microsoft.com/office/drawing/2014/main" id="{8224E3CA-F905-7045-98D7-674874FC1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24"/>
            <a:stretch>
              <a:fillRect/>
            </a:stretch>
          </p:blipFill>
          <p:spPr bwMode="auto">
            <a:xfrm rot="-408383">
              <a:off x="967" y="2262"/>
              <a:ext cx="1024" cy="131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5" descr="megaphone">
              <a:extLst>
                <a:ext uri="{FF2B5EF4-FFF2-40B4-BE49-F238E27FC236}">
                  <a16:creationId xmlns:a16="http://schemas.microsoft.com/office/drawing/2014/main" id="{943719CD-D9A6-FF43-BF6D-03B760A13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2652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6" name="Rectangle 6">
            <a:extLst>
              <a:ext uri="{FF2B5EF4-FFF2-40B4-BE49-F238E27FC236}">
                <a16:creationId xmlns:a16="http://schemas.microsoft.com/office/drawing/2014/main" id="{2D098EEA-F890-B940-A0F0-76AED17C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1008063"/>
            <a:ext cx="4605337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 i="1">
                <a:solidFill>
                  <a:schemeClr val="tx2"/>
                </a:solidFill>
                <a:latin typeface="Comic Sans MS" panose="030F0902030302020204" pitchFamily="66" charset="0"/>
              </a:rPr>
              <a:t>End of the Tour</a:t>
            </a:r>
            <a:endParaRPr lang="en-US" altLang="en-US" sz="40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FA0C3061-BB23-234A-A921-C6E680098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479425"/>
            <a:ext cx="8688387" cy="6373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3800" b="1">
                <a:solidFill>
                  <a:srgbClr val="CC0000"/>
                </a:solidFill>
                <a:latin typeface="Courier" pitchFamily="2" charset="0"/>
              </a:rPr>
              <a:t>TACGCACATTTACGTACGCGGATGCCGCGACTATGATCACATAGACATGCTGTCAGCTCTAGTAGACTAGCTGACTCGACTAGCATGATCGATCAGCTACATGCTAGCACACYCGTACATCGATCCTGACATCGACCTGCTCGTACATGCTACTAGCTACTGACTCATGATCCAGATCACTGAAACCCTAGATCGGGTACCTATTACAGTACGATCATCCGATCAGATCATGCTAGTACATCGATCGATACTGCTACTGATCTAGCTCAATCAAACTCTTTTTGCATCATGATACTAGACTAGCTGACTGATCATGACTCTGATCCCGTA</a:t>
            </a:r>
            <a:endParaRPr lang="en-US" altLang="en-US" sz="3800" b="1">
              <a:solidFill>
                <a:srgbClr val="0F116A"/>
              </a:solidFill>
              <a:latin typeface="Courier" pitchFamily="2" charset="0"/>
            </a:endParaRPr>
          </a:p>
        </p:txBody>
      </p:sp>
      <p:sp>
        <p:nvSpPr>
          <p:cNvPr id="656395" name="AutoShape 11">
            <a:extLst>
              <a:ext uri="{FF2B5EF4-FFF2-40B4-BE49-F238E27FC236}">
                <a16:creationId xmlns:a16="http://schemas.microsoft.com/office/drawing/2014/main" id="{C91994E7-83F3-7549-9E94-AA20C7478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1387475"/>
            <a:ext cx="3340100" cy="1057275"/>
          </a:xfrm>
          <a:prstGeom prst="wedgeEllipseCallout">
            <a:avLst>
              <a:gd name="adj1" fmla="val -141255"/>
              <a:gd name="adj2" fmla="val 35375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What happens in the cell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when a gene is read?</a:t>
            </a:r>
          </a:p>
        </p:txBody>
      </p:sp>
      <p:pic>
        <p:nvPicPr>
          <p:cNvPr id="656391" name="Picture 7" descr="penguinL">
            <a:extLst>
              <a:ext uri="{FF2B5EF4-FFF2-40B4-BE49-F238E27FC236}">
                <a16:creationId xmlns:a16="http://schemas.microsoft.com/office/drawing/2014/main" id="{5AB6BC2F-D1CE-6F4A-9DA9-87E8AA29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392" name="AutoShape 8">
            <a:extLst>
              <a:ext uri="{FF2B5EF4-FFF2-40B4-BE49-F238E27FC236}">
                <a16:creationId xmlns:a16="http://schemas.microsoft.com/office/drawing/2014/main" id="{871DD09A-5095-0E4E-8A77-72D46A65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576513"/>
            <a:ext cx="3155950" cy="871537"/>
          </a:xfrm>
          <a:prstGeom prst="wedgeEllipseCallout">
            <a:avLst>
              <a:gd name="adj1" fmla="val -25856"/>
              <a:gd name="adj2" fmla="val 31375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Where are the genes?</a:t>
            </a:r>
          </a:p>
        </p:txBody>
      </p:sp>
      <p:sp>
        <p:nvSpPr>
          <p:cNvPr id="656393" name="AutoShape 9">
            <a:extLst>
              <a:ext uri="{FF2B5EF4-FFF2-40B4-BE49-F238E27FC236}">
                <a16:creationId xmlns:a16="http://schemas.microsoft.com/office/drawing/2014/main" id="{2C2723C6-5611-BE44-B04C-C8F48486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092450"/>
            <a:ext cx="3340100" cy="1057275"/>
          </a:xfrm>
          <a:prstGeom prst="wedgeEllipseCallout">
            <a:avLst>
              <a:gd name="adj1" fmla="val -105606"/>
              <a:gd name="adj2" fmla="val 20105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Where does a gene start?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Where does the gene end?</a:t>
            </a:r>
          </a:p>
        </p:txBody>
      </p:sp>
      <p:sp>
        <p:nvSpPr>
          <p:cNvPr id="656396" name="AutoShape 12">
            <a:extLst>
              <a:ext uri="{FF2B5EF4-FFF2-40B4-BE49-F238E27FC236}">
                <a16:creationId xmlns:a16="http://schemas.microsoft.com/office/drawing/2014/main" id="{30624605-16E7-3849-BBCF-D919108B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663950"/>
            <a:ext cx="3340100" cy="1057275"/>
          </a:xfrm>
          <a:prstGeom prst="wedgeEllipseCallout">
            <a:avLst>
              <a:gd name="adj1" fmla="val -193204"/>
              <a:gd name="adj2" fmla="val 14609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How do cells make proteins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from DNA?</a:t>
            </a:r>
          </a:p>
        </p:txBody>
      </p:sp>
      <p:sp>
        <p:nvSpPr>
          <p:cNvPr id="656394" name="AutoShape 10">
            <a:extLst>
              <a:ext uri="{FF2B5EF4-FFF2-40B4-BE49-F238E27FC236}">
                <a16:creationId xmlns:a16="http://schemas.microsoft.com/office/drawing/2014/main" id="{5D4CE49F-BAEF-0445-8B3E-B20E3C28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0" y="4614863"/>
            <a:ext cx="3340100" cy="1057275"/>
          </a:xfrm>
          <a:prstGeom prst="wedgeEllipseCallout">
            <a:avLst>
              <a:gd name="adj1" fmla="val -138069"/>
              <a:gd name="adj2" fmla="val 7087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How is one gene read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and another one not?</a:t>
            </a:r>
          </a:p>
        </p:txBody>
      </p:sp>
      <p:sp>
        <p:nvSpPr>
          <p:cNvPr id="656397" name="AutoShape 13">
            <a:extLst>
              <a:ext uri="{FF2B5EF4-FFF2-40B4-BE49-F238E27FC236}">
                <a16:creationId xmlns:a16="http://schemas.microsoft.com/office/drawing/2014/main" id="{17E4C9E2-9F4E-3A40-AD2C-35E788FF7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5622925"/>
            <a:ext cx="3340100" cy="1057275"/>
          </a:xfrm>
          <a:prstGeom prst="wedgeEllipseCallout">
            <a:avLst>
              <a:gd name="adj1" fmla="val -182509"/>
              <a:gd name="adj2" fmla="val -2162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How do proteins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create phenotype?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5" grpId="0" animBg="1" autoUpdateAnimBg="0"/>
      <p:bldP spid="656392" grpId="0" animBg="1" autoUpdateAnimBg="0"/>
      <p:bldP spid="656393" grpId="0" animBg="1" autoUpdateAnimBg="0"/>
      <p:bldP spid="656396" grpId="0" animBg="1" autoUpdateAnimBg="0"/>
      <p:bldP spid="656394" grpId="0" animBg="1" autoUpdateAnimBg="0"/>
      <p:bldP spid="656397" grpId="0" animBg="1" autoUpdateAnimBg="0"/>
    </p:bldLst>
  </p:timing>
</p:sld>
</file>

<file path=ppt/theme/theme1.xml><?xml version="1.0" encoding="utf-8"?>
<a:theme xmlns:a="http://schemas.openxmlformats.org/drawingml/2006/main" name="template2005">
  <a:themeElements>
    <a:clrScheme name="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FC355AAB2FA47B82FFD310EDFCA16" ma:contentTypeVersion="1" ma:contentTypeDescription="Create a new document." ma:contentTypeScope="" ma:versionID="cee046d9b87f9be4e5abfe42a7c106d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3D57414-CDB8-48CE-A379-A6E6CEE66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4B5045-A076-44B6-82D5-08B7E1BF8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Poseidon:Applications:Microsoft Office 2004:Templates:My Templates:template2005.pot</Template>
  <TotalTime>9676</TotalTime>
  <Words>2289</Words>
  <Application>Microsoft Macintosh PowerPoint</Application>
  <PresentationFormat>On-screen Show (4:3)</PresentationFormat>
  <Paragraphs>928</Paragraphs>
  <Slides>55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ＭＳ Ｐゴシック</vt:lpstr>
      <vt:lpstr>Apple LiGothic Medium</vt:lpstr>
      <vt:lpstr>Arial</vt:lpstr>
      <vt:lpstr>Chalkboard</vt:lpstr>
      <vt:lpstr>Comic Sans MS</vt:lpstr>
      <vt:lpstr>Courier</vt:lpstr>
      <vt:lpstr>Footlight MT Light</vt:lpstr>
      <vt:lpstr>MathematicalPi 1</vt:lpstr>
      <vt:lpstr>New York</vt:lpstr>
      <vt:lpstr>Optima</vt:lpstr>
      <vt:lpstr>Symbol</vt:lpstr>
      <vt:lpstr>Times</vt:lpstr>
      <vt:lpstr>Wingdings</vt:lpstr>
      <vt:lpstr>Zapf Dingbats</vt:lpstr>
      <vt:lpstr>template2005</vt:lpstr>
      <vt:lpstr>PowerPoint Presentation</vt:lpstr>
      <vt:lpstr>Making proteins </vt:lpstr>
      <vt:lpstr>PowerPoint Presentation</vt:lpstr>
      <vt:lpstr>Nucleolus</vt:lpstr>
      <vt:lpstr>Ribosomes </vt:lpstr>
      <vt:lpstr>Types of Ribosomes</vt:lpstr>
      <vt:lpstr>PowerPoint Presentation</vt:lpstr>
      <vt:lpstr>PowerPoint Presentation</vt:lpstr>
      <vt:lpstr>PowerPoint Presentation</vt:lpstr>
      <vt:lpstr>Metabolism taught us about genes</vt:lpstr>
      <vt:lpstr>PowerPoint Presentation</vt:lpstr>
      <vt:lpstr>1 gene – 1 enzyme hypothesis</vt:lpstr>
      <vt:lpstr>PowerPoint Presentation</vt:lpstr>
      <vt:lpstr>One gene / one enzyme hypothesis</vt:lpstr>
      <vt:lpstr>Beadle &amp; Tatum </vt:lpstr>
      <vt:lpstr>The “Central Dogma”</vt:lpstr>
      <vt:lpstr>RNA</vt:lpstr>
      <vt:lpstr>Transcription</vt:lpstr>
      <vt:lpstr>Transcription</vt:lpstr>
      <vt:lpstr>Transcription in Prokaryotes</vt:lpstr>
      <vt:lpstr>Transcription in Prokaryotes</vt:lpstr>
      <vt:lpstr>Transcription in Prokaryotes</vt:lpstr>
      <vt:lpstr>Transcription in Prokaryotes</vt:lpstr>
      <vt:lpstr>Transcription in Prokaryotes</vt:lpstr>
      <vt:lpstr>Prokaryote vs. Eukaryote genes</vt:lpstr>
      <vt:lpstr>Transcription in Eukaryotes</vt:lpstr>
      <vt:lpstr>Transcription in Eukaryotes</vt:lpstr>
      <vt:lpstr>Transcription in Eukaryotes</vt:lpstr>
      <vt:lpstr>Post-transcriptional processing</vt:lpstr>
      <vt:lpstr>Discovery of Split genes</vt:lpstr>
      <vt:lpstr>Splicing must be accurate</vt:lpstr>
      <vt:lpstr>Splicing enzymes</vt:lpstr>
      <vt:lpstr>Ribozyme</vt:lpstr>
      <vt:lpstr>Translation</vt:lpstr>
      <vt:lpstr>Translation in Prokaryotes</vt:lpstr>
      <vt:lpstr>Translation in Prokaryotes</vt:lpstr>
      <vt:lpstr>Translation: prokaryotes vs. eukaryotes</vt:lpstr>
      <vt:lpstr>Translation in Eukaryotes</vt:lpstr>
      <vt:lpstr>From gene to protein</vt:lpstr>
      <vt:lpstr>So… What is a gene?</vt:lpstr>
      <vt:lpstr>Defining a gene…</vt:lpstr>
      <vt:lpstr>How does mRNA code for proteins?</vt:lpstr>
      <vt:lpstr>mRNA codes for proteins in triplets</vt:lpstr>
      <vt:lpstr>Cracking the code</vt:lpstr>
      <vt:lpstr>PowerPoint Presentation</vt:lpstr>
      <vt:lpstr>The code</vt:lpstr>
      <vt:lpstr>How are the codons matched to amino acids?</vt:lpstr>
      <vt:lpstr>From gene to protein</vt:lpstr>
      <vt:lpstr>Transfer RNA structure</vt:lpstr>
      <vt:lpstr>Loading tRNA </vt:lpstr>
      <vt:lpstr>Ribosomes </vt:lpstr>
      <vt:lpstr>Ribosomes </vt:lpstr>
      <vt:lpstr>Building a polypeptide</vt:lpstr>
      <vt:lpstr>Protein targeting </vt:lpstr>
      <vt:lpstr>PowerPoint Presentation</vt:lpstr>
    </vt:vector>
  </TitlesOfParts>
  <Manager/>
  <Company>Justin</Company>
  <LinksUpToDate>false</LinksUpToDate>
  <SharedDoc>false</SharedDoc>
  <HyperlinkBase>http://bio.kimunity.com, http://www.WDinteractive.com</HyperlinkBase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 17.</dc:title>
  <dc:subject>AP &amp; Regents Biology</dc:subject>
  <dc:creator>Justin</dc:creator>
  <cp:keywords>Education, Biology Zone, Kim Foglia</cp:keywords>
  <dc:description>All Rights Reserved. Copyright 2003. WD Interactive.</dc:description>
  <cp:lastModifiedBy>Walker, Dale</cp:lastModifiedBy>
  <cp:revision>344</cp:revision>
  <cp:lastPrinted>2008-03-27T10:35:43Z</cp:lastPrinted>
  <dcterms:created xsi:type="dcterms:W3CDTF">2006-02-28T01:44:59Z</dcterms:created>
  <dcterms:modified xsi:type="dcterms:W3CDTF">2019-04-01T22:55:19Z</dcterms:modified>
  <cp:category>Education</cp:category>
</cp:coreProperties>
</file>