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674"/>
  </p:normalViewPr>
  <p:slideViewPr>
    <p:cSldViewPr>
      <p:cViewPr varScale="1">
        <p:scale>
          <a:sx n="124" d="100"/>
          <a:sy n="124" d="100"/>
        </p:scale>
        <p:origin x="11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2B017-73E9-4DBE-84D5-9446599A574F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F77DD-1433-4AA0-B6E2-F426621F6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37BF1-39EE-4A85-BBF4-5BE2B14A0B7E}" type="datetimeFigureOut">
              <a:rPr lang="en-US" smtClean="0"/>
              <a:pPr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384A7-1B92-4214-A0E4-1FB9D04A0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 Expression/ Inheritance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Grade Biology</a:t>
            </a:r>
          </a:p>
          <a:p>
            <a:r>
              <a:rPr lang="en-US" dirty="0"/>
              <a:t>Mr. Walker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28600"/>
            <a:ext cx="8229600" cy="1143000"/>
          </a:xfrm>
        </p:spPr>
        <p:txBody>
          <a:bodyPr/>
          <a:lstStyle/>
          <a:p>
            <a:r>
              <a:rPr lang="en-US" dirty="0"/>
              <a:t>Genes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10" y="687941"/>
            <a:ext cx="5194558" cy="591768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Can be dominant or recessive</a:t>
            </a:r>
          </a:p>
          <a:p>
            <a:pPr lvl="1"/>
            <a:r>
              <a:rPr lang="en-US" sz="2800" dirty="0"/>
              <a:t>Not always this simple</a:t>
            </a:r>
          </a:p>
          <a:p>
            <a:r>
              <a:rPr lang="en-US" sz="3200" dirty="0"/>
              <a:t>Why do muscle cells differ from skin cells?</a:t>
            </a:r>
          </a:p>
          <a:p>
            <a:pPr lvl="1"/>
            <a:r>
              <a:rPr lang="en-US" sz="2800" dirty="0"/>
              <a:t>Each cell reads the DNA code </a:t>
            </a:r>
            <a:r>
              <a:rPr lang="en-US" sz="2800" b="1" dirty="0">
                <a:solidFill>
                  <a:srgbClr val="FF0000"/>
                </a:solidFill>
              </a:rPr>
              <a:t>differently</a:t>
            </a:r>
            <a:r>
              <a:rPr lang="en-US" sz="2800" dirty="0"/>
              <a:t>. Each mRNA codon can produce different amino acids in a protein. Thus cells differ in form and function.</a:t>
            </a:r>
          </a:p>
          <a:p>
            <a:r>
              <a:rPr lang="en-US" sz="3200" dirty="0"/>
              <a:t>Homozygous, heterozygous</a:t>
            </a:r>
          </a:p>
          <a:p>
            <a:pPr lvl="1"/>
            <a:r>
              <a:rPr lang="en-US" sz="2800" dirty="0"/>
              <a:t>Can have the trait even though it is not being expressed.</a:t>
            </a:r>
          </a:p>
        </p:txBody>
      </p:sp>
      <p:pic>
        <p:nvPicPr>
          <p:cNvPr id="5" name="Content Placeholder 4" descr="Hitchhikers thum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3668" y="3786224"/>
            <a:ext cx="3764044" cy="2819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327" y="9270"/>
            <a:ext cx="5599160" cy="1066800"/>
          </a:xfrm>
        </p:spPr>
        <p:txBody>
          <a:bodyPr/>
          <a:lstStyle/>
          <a:p>
            <a:r>
              <a:rPr lang="en-US" dirty="0"/>
              <a:t>Incomplete dominance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" y="838200"/>
            <a:ext cx="4676776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The phenotype of the offspring  is a </a:t>
            </a:r>
            <a:r>
              <a:rPr lang="en-US" sz="4800" b="1" dirty="0">
                <a:solidFill>
                  <a:srgbClr val="FF0000"/>
                </a:solidFill>
              </a:rPr>
              <a:t>mix</a:t>
            </a:r>
            <a:r>
              <a:rPr lang="en-US" sz="4800" dirty="0"/>
              <a:t> between the two genotypes of the parents. Example: a red flower x a white flower= a pink flower</a:t>
            </a:r>
          </a:p>
        </p:txBody>
      </p:sp>
      <p:pic>
        <p:nvPicPr>
          <p:cNvPr id="5" name="Content Placeholder 4" descr="Red Rose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295400"/>
            <a:ext cx="2095238" cy="2180953"/>
          </a:xfrm>
        </p:spPr>
      </p:pic>
      <p:pic>
        <p:nvPicPr>
          <p:cNvPr id="6" name="Picture 5" descr="White 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209800"/>
            <a:ext cx="2181225" cy="2095500"/>
          </a:xfrm>
          <a:prstGeom prst="rect">
            <a:avLst/>
          </a:prstGeom>
        </p:spPr>
      </p:pic>
      <p:pic>
        <p:nvPicPr>
          <p:cNvPr id="7" name="Picture 6" descr="Pink Rose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1880" y="4677013"/>
            <a:ext cx="2619048" cy="1742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-209910"/>
            <a:ext cx="8229600" cy="1143000"/>
          </a:xfrm>
        </p:spPr>
        <p:txBody>
          <a:bodyPr/>
          <a:lstStyle/>
          <a:p>
            <a:r>
              <a:rPr lang="en-US" dirty="0" err="1"/>
              <a:t>Codominant</a:t>
            </a:r>
            <a:r>
              <a:rPr lang="en-US" dirty="0"/>
              <a:t> Alleles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418"/>
            <a:ext cx="4114800" cy="6530182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Causes the offspring to have both genotypes which are </a:t>
            </a:r>
            <a:r>
              <a:rPr lang="en-US" sz="4400" b="1" dirty="0">
                <a:solidFill>
                  <a:srgbClr val="FF0000"/>
                </a:solidFill>
              </a:rPr>
              <a:t>equally</a:t>
            </a:r>
            <a:r>
              <a:rPr lang="en-US" sz="4400" dirty="0"/>
              <a:t> expressed.  Example: a Black rooster x a white chicken= a checkered rooster.</a:t>
            </a:r>
          </a:p>
        </p:txBody>
      </p:sp>
      <p:pic>
        <p:nvPicPr>
          <p:cNvPr id="6" name="Picture 5" descr="Black Roost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923929"/>
            <a:ext cx="2667000" cy="2133600"/>
          </a:xfrm>
          <a:prstGeom prst="rect">
            <a:avLst/>
          </a:prstGeom>
        </p:spPr>
      </p:pic>
      <p:pic>
        <p:nvPicPr>
          <p:cNvPr id="7" name="Picture 6" descr="Black White Roost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4253636"/>
            <a:ext cx="3657600" cy="2604364"/>
          </a:xfrm>
          <a:prstGeom prst="rect">
            <a:avLst/>
          </a:prstGeom>
        </p:spPr>
      </p:pic>
      <p:pic>
        <p:nvPicPr>
          <p:cNvPr id="9" name="Content Placeholder 8" descr="White Chicken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400800" y="2438400"/>
            <a:ext cx="2743200" cy="306669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768"/>
            <a:ext cx="8229600" cy="1143000"/>
          </a:xfrm>
        </p:spPr>
        <p:txBody>
          <a:bodyPr/>
          <a:lstStyle/>
          <a:p>
            <a:r>
              <a:rPr lang="en-US" dirty="0"/>
              <a:t>Polygenic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990601"/>
            <a:ext cx="4362451" cy="22098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The pattern controlled by </a:t>
            </a:r>
            <a:r>
              <a:rPr lang="en-US" sz="3600" b="1" dirty="0">
                <a:solidFill>
                  <a:srgbClr val="FF0000"/>
                </a:solidFill>
              </a:rPr>
              <a:t>two</a:t>
            </a:r>
            <a:r>
              <a:rPr lang="en-US" sz="3600" dirty="0"/>
              <a:t> or more genes.</a:t>
            </a:r>
          </a:p>
          <a:p>
            <a:pPr lvl="1"/>
            <a:r>
              <a:rPr lang="en-US" sz="3200" dirty="0"/>
              <a:t>Example: height in humans, Skin color.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963A0D-6872-5B17-C581-AE3E81D02F00}"/>
              </a:ext>
            </a:extLst>
          </p:cNvPr>
          <p:cNvSpPr txBox="1">
            <a:spLocks/>
          </p:cNvSpPr>
          <p:nvPr/>
        </p:nvSpPr>
        <p:spPr>
          <a:xfrm>
            <a:off x="228600" y="3395878"/>
            <a:ext cx="4343400" cy="284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Traits can have more than 1 allele.</a:t>
            </a:r>
          </a:p>
          <a:p>
            <a:pPr lvl="1"/>
            <a:r>
              <a:rPr lang="en-US" sz="3200" dirty="0"/>
              <a:t>Example is blood type</a:t>
            </a:r>
          </a:p>
          <a:p>
            <a:pPr lvl="2"/>
            <a:r>
              <a:rPr lang="en-US" sz="2800" dirty="0"/>
              <a:t>4 types of blood</a:t>
            </a:r>
          </a:p>
        </p:txBody>
      </p:sp>
      <p:pic>
        <p:nvPicPr>
          <p:cNvPr id="8" name="Content Placeholder 4" descr="Blood types.jpg">
            <a:extLst>
              <a:ext uri="{FF2B5EF4-FFF2-40B4-BE49-F238E27FC236}">
                <a16:creationId xmlns:a16="http://schemas.microsoft.com/office/drawing/2014/main" id="{9E1E7FEE-141A-9583-171E-A3A524DF58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5016" y="3417869"/>
            <a:ext cx="4038600" cy="3230880"/>
          </a:xfr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299A56F-9919-23E3-B988-210ABCA29D9B}"/>
              </a:ext>
            </a:extLst>
          </p:cNvPr>
          <p:cNvSpPr txBox="1">
            <a:spLocks/>
          </p:cNvSpPr>
          <p:nvPr/>
        </p:nvSpPr>
        <p:spPr>
          <a:xfrm>
            <a:off x="4781550" y="2252878"/>
            <a:ext cx="4457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Multiple alleles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226031"/>
            <a:ext cx="8229600" cy="1143000"/>
          </a:xfrm>
        </p:spPr>
        <p:txBody>
          <a:bodyPr/>
          <a:lstStyle/>
          <a:p>
            <a:r>
              <a:rPr lang="en-US" dirty="0"/>
              <a:t>Influences in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14300" y="565934"/>
            <a:ext cx="6362700" cy="62920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Internal Factors: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Proteins</a:t>
            </a:r>
            <a:r>
              <a:rPr lang="en-US" dirty="0"/>
              <a:t>, mRNA, organelles, and other substances are not evenly distributed in cells. These regulate gene expression differently and can create different types of cells.</a:t>
            </a:r>
          </a:p>
          <a:p>
            <a:pPr lvl="1"/>
            <a:r>
              <a:rPr lang="en-US" dirty="0"/>
              <a:t>Cells communicate with each other by sending/receiving messages in the form of molecules. These molecules can turn genes on and off. </a:t>
            </a:r>
          </a:p>
          <a:p>
            <a:r>
              <a:rPr lang="en-US" dirty="0"/>
              <a:t>External Factors:</a:t>
            </a:r>
          </a:p>
          <a:p>
            <a:pPr marL="0" indent="0">
              <a:buNone/>
            </a:pPr>
            <a:r>
              <a:rPr lang="en-US" dirty="0"/>
              <a:t>	-The </a:t>
            </a:r>
            <a:r>
              <a:rPr lang="en-US" b="1" dirty="0">
                <a:solidFill>
                  <a:srgbClr val="FF0000"/>
                </a:solidFill>
              </a:rPr>
              <a:t>environment</a:t>
            </a:r>
            <a:r>
              <a:rPr lang="en-US" dirty="0"/>
              <a:t> around the organism can influence the genotype. Example: Arctic Fox</a:t>
            </a:r>
          </a:p>
          <a:p>
            <a:pPr marL="0" indent="0">
              <a:buNone/>
            </a:pPr>
            <a:r>
              <a:rPr lang="en-US" dirty="0"/>
              <a:t>	-The presence of drugs and chemicals can change gene expression (depression medicines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-The amount of light can affect the color of butterflies when they develop as caterpillars</a:t>
            </a:r>
          </a:p>
        </p:txBody>
      </p:sp>
      <p:pic>
        <p:nvPicPr>
          <p:cNvPr id="5" name="Content Placeholder 4" descr="White Arctic Fox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914400"/>
            <a:ext cx="2466667" cy="1847619"/>
          </a:xfrm>
        </p:spPr>
      </p:pic>
      <p:pic>
        <p:nvPicPr>
          <p:cNvPr id="6" name="Picture 5" descr="Brown Arctic Fox.jpg"/>
          <p:cNvPicPr>
            <a:picLocks noChangeAspect="1"/>
          </p:cNvPicPr>
          <p:nvPr/>
        </p:nvPicPr>
        <p:blipFill>
          <a:blip r:embed="rId3" cstate="print"/>
          <a:srcRect r="25556"/>
          <a:stretch>
            <a:fillRect/>
          </a:stretch>
        </p:blipFill>
        <p:spPr>
          <a:xfrm>
            <a:off x="6136004" y="3810000"/>
            <a:ext cx="2703195" cy="2514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284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Gene Expression/ Inheritance Patterns</vt:lpstr>
      <vt:lpstr>Genes </vt:lpstr>
      <vt:lpstr>Incomplete dominance</vt:lpstr>
      <vt:lpstr>Codominant Alleles</vt:lpstr>
      <vt:lpstr>Polygenic Inheritance</vt:lpstr>
      <vt:lpstr>Influences in Gene Expression</vt:lpstr>
    </vt:vector>
  </TitlesOfParts>
  <Company>Bonneville Joint School District 93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Patterns</dc:title>
  <dc:creator>walkerda</dc:creator>
  <cp:lastModifiedBy>Microsoft Office User</cp:lastModifiedBy>
  <cp:revision>15</cp:revision>
  <cp:lastPrinted>2022-04-22T15:44:13Z</cp:lastPrinted>
  <dcterms:created xsi:type="dcterms:W3CDTF">2011-02-28T15:52:57Z</dcterms:created>
  <dcterms:modified xsi:type="dcterms:W3CDTF">2024-03-16T03:05:46Z</dcterms:modified>
</cp:coreProperties>
</file>