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256" r:id="rId2"/>
    <p:sldId id="387" r:id="rId3"/>
    <p:sldId id="501" r:id="rId4"/>
    <p:sldId id="500" r:id="rId5"/>
    <p:sldId id="499" r:id="rId6"/>
    <p:sldId id="424" r:id="rId7"/>
    <p:sldId id="425" r:id="rId8"/>
    <p:sldId id="502" r:id="rId9"/>
    <p:sldId id="389" r:id="rId10"/>
    <p:sldId id="432" r:id="rId11"/>
    <p:sldId id="503" r:id="rId12"/>
    <p:sldId id="505" r:id="rId13"/>
    <p:sldId id="504" r:id="rId14"/>
    <p:sldId id="433" r:id="rId15"/>
    <p:sldId id="490" r:id="rId16"/>
    <p:sldId id="435" r:id="rId17"/>
    <p:sldId id="436" r:id="rId18"/>
    <p:sldId id="437" r:id="rId19"/>
    <p:sldId id="506" r:id="rId20"/>
    <p:sldId id="444" r:id="rId21"/>
    <p:sldId id="491" r:id="rId22"/>
    <p:sldId id="507" r:id="rId23"/>
    <p:sldId id="446" r:id="rId24"/>
    <p:sldId id="508" r:id="rId25"/>
    <p:sldId id="447" r:id="rId26"/>
    <p:sldId id="448" r:id="rId27"/>
    <p:sldId id="509" r:id="rId28"/>
    <p:sldId id="454" r:id="rId29"/>
    <p:sldId id="455" r:id="rId30"/>
    <p:sldId id="456" r:id="rId31"/>
    <p:sldId id="457" r:id="rId32"/>
    <p:sldId id="510" r:id="rId33"/>
    <p:sldId id="489" r:id="rId34"/>
    <p:sldId id="459" r:id="rId35"/>
    <p:sldId id="460" r:id="rId36"/>
    <p:sldId id="512" r:id="rId37"/>
    <p:sldId id="461" r:id="rId38"/>
    <p:sldId id="511" r:id="rId39"/>
    <p:sldId id="516" r:id="rId40"/>
    <p:sldId id="514" r:id="rId41"/>
    <p:sldId id="515" r:id="rId42"/>
    <p:sldId id="469" r:id="rId43"/>
    <p:sldId id="517" r:id="rId44"/>
    <p:sldId id="471" r:id="rId45"/>
    <p:sldId id="472" r:id="rId46"/>
    <p:sldId id="474" r:id="rId47"/>
    <p:sldId id="475" r:id="rId48"/>
    <p:sldId id="478" r:id="rId49"/>
    <p:sldId id="493" r:id="rId50"/>
    <p:sldId id="518" r:id="rId51"/>
    <p:sldId id="480" r:id="rId52"/>
    <p:sldId id="482" r:id="rId53"/>
    <p:sldId id="520" r:id="rId54"/>
    <p:sldId id="396" r:id="rId55"/>
    <p:sldId id="519" r:id="rId56"/>
    <p:sldId id="483" r:id="rId57"/>
    <p:sldId id="397" r:id="rId58"/>
    <p:sldId id="521" r:id="rId59"/>
    <p:sldId id="414" r:id="rId60"/>
    <p:sldId id="420" r:id="rId61"/>
    <p:sldId id="496" r:id="rId62"/>
    <p:sldId id="522" r:id="rId63"/>
    <p:sldId id="416" r:id="rId64"/>
    <p:sldId id="399" r:id="rId65"/>
    <p:sldId id="400" r:id="rId6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10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Conte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659" autoAdjust="0"/>
    <p:restoredTop sz="97470" autoAdjust="0"/>
  </p:normalViewPr>
  <p:slideViewPr>
    <p:cSldViewPr snapToGrid="0" snapToObjects="1">
      <p:cViewPr varScale="1">
        <p:scale>
          <a:sx n="115" d="100"/>
          <a:sy n="115" d="100"/>
        </p:scale>
        <p:origin x="208" y="1808"/>
      </p:cViewPr>
      <p:guideLst>
        <p:guide orient="horz" pos="4248"/>
        <p:guide pos="1056"/>
      </p:guideLst>
    </p:cSldViewPr>
  </p:slideViewPr>
  <p:outlineViewPr>
    <p:cViewPr>
      <p:scale>
        <a:sx n="33" d="100"/>
        <a:sy n="33" d="100"/>
      </p:scale>
      <p:origin x="0" y="-483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4" d="100"/>
          <a:sy n="54" d="100"/>
        </p:scale>
        <p:origin x="213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433C137-595E-1149-8412-074809E2931D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87A3B91-E4F6-7841-8D15-542E592086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358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511FF7-9A6B-3248-B538-14FD33729627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61E233-B625-8C44-A4C3-7CB55852C45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4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60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270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996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033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038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10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34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14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90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82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0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980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58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34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1133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6283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002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87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90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6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762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35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34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048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45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07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5C0F9277-B35A-DB42-8462-24AFEF320F48}" type="slidenum">
              <a:rPr lang="en-US"/>
              <a:pPr eaLnBrk="1" hangingPunct="1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352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303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549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357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8373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436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8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218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6368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065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341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428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2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771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31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006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2963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62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875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534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92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578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624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747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14167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086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6692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0474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2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543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2806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48608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583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834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4442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109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56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0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1E233-B625-8C44-A4C3-7CB55852C45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060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90DE0D-C410-4E45-B5DE-60A0BBF66BF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38301-E9AB-B442-A330-FB8DB56BC07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Shape 15">
            <a:extLst>
              <a:ext uri="{FF2B5EF4-FFF2-40B4-BE49-F238E27FC236}">
                <a16:creationId xmlns:a16="http://schemas.microsoft.com/office/drawing/2014/main" id="{BB71E079-7F0E-44B5-B604-ECF0347295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4066049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4900" y="1611311"/>
            <a:ext cx="2870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800" y="6137275"/>
            <a:ext cx="2463800" cy="584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88100" y="6246812"/>
            <a:ext cx="2463800" cy="584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5"/>
          </p:nvPr>
        </p:nvSpPr>
        <p:spPr>
          <a:xfrm>
            <a:off x="304800" y="5555529"/>
            <a:ext cx="3006725" cy="19410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GB" dirty="0"/>
          </a:p>
        </p:txBody>
      </p:sp>
      <p:sp>
        <p:nvSpPr>
          <p:cNvPr id="10" name="Shape 15">
            <a:extLst>
              <a:ext uri="{FF2B5EF4-FFF2-40B4-BE49-F238E27FC236}">
                <a16:creationId xmlns:a16="http://schemas.microsoft.com/office/drawing/2014/main" id="{75FEAC40-DB45-417D-A299-79C303DEBA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78697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37F71-E336-344E-ACB5-47340095F39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478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31C700-69CE-D749-9E36-C505CB652D81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B5F9B-3A66-C64F-B08B-0BBD1C350C9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813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2FF8B4-6A1F-F24C-9091-0D70CBFB3003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22566-35AD-2444-820D-4DC87771F1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0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FB81BF-AF07-3847-A0CD-05AF05082FEA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B867D-24D2-5946-8CAA-50F32F78E60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222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B0A51E-415E-5F4F-BC0C-54BB10D8010B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BFF48-3A10-6448-8A6A-500AA495076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686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CC2BC5-9F6A-924A-A864-F5D1C9E2E375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97D9D-B709-F444-8FFB-C3130E22B55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32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E46CB3-4DDB-3146-BEA2-A8BF3D387DD3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FC2A9-19F4-D041-A8E6-0A8E7594EAC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58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8501E9-D594-1E41-B1B1-141F1B11A6BE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4BA1B9-A88A-DE4E-805C-AD70D7B1E00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845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3AB30C-1D98-2C43-9FEA-8238D1009F31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31900" y="6492875"/>
            <a:ext cx="67310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Copyright © The McGraw-Hill Companies, Inc. Permission required for reproduction or display.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D6758-0937-8941-901A-F18E20EE348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71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90DE0D-C410-4E45-B5DE-60A0BBF66BF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38301-E9AB-B442-A330-FB8DB56BC07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36725" y="5487987"/>
            <a:ext cx="5602288" cy="509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1736725" y="6326931"/>
            <a:ext cx="5602288" cy="4088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Shape 15">
            <a:extLst>
              <a:ext uri="{FF2B5EF4-FFF2-40B4-BE49-F238E27FC236}">
                <a16:creationId xmlns:a16="http://schemas.microsoft.com/office/drawing/2014/main" id="{0E6FC910-C40B-41E5-9511-3C78958B7D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53545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90DE0D-C410-4E45-B5DE-60A0BBF66BF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B38301-E9AB-B442-A330-FB8DB56BC07B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736725" y="5487987"/>
            <a:ext cx="5602288" cy="509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1736725" y="6326931"/>
            <a:ext cx="5602288" cy="4088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B45E47-3B89-4EAD-9E40-45E4442D792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487488" y="2128838"/>
            <a:ext cx="1924452" cy="890587"/>
          </a:xfrm>
        </p:spPr>
        <p:txBody>
          <a:bodyPr/>
          <a:lstStyle/>
          <a:p>
            <a:pPr lvl="0"/>
            <a:r>
              <a:rPr lang="en-US" dirty="0"/>
              <a:t>Edit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061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37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412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Down Arrow Callout 11">
            <a:extLst>
              <a:ext uri="{FF2B5EF4-FFF2-40B4-BE49-F238E27FC236}">
                <a16:creationId xmlns:a16="http://schemas.microsoft.com/office/drawing/2014/main" id="{259AC9C4-982C-4DCD-9294-13AA295F4B32}"/>
              </a:ext>
            </a:extLst>
          </p:cNvPr>
          <p:cNvSpPr/>
          <p:nvPr userDrawn="1"/>
        </p:nvSpPr>
        <p:spPr>
          <a:xfrm>
            <a:off x="558800" y="2601276"/>
            <a:ext cx="4149692" cy="1253763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C546BE-53BA-4853-B80F-669CFF1C73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800" y="2698453"/>
            <a:ext cx="4013200" cy="4958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40B4CAB5-FFF1-4539-8A0F-F6F82950A9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5860473"/>
            <a:ext cx="3491345" cy="49587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2EAEC186-605C-4C95-9C8F-E521AA897F4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31345" y="5823384"/>
            <a:ext cx="2326843" cy="495877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C4B6AD7-6DE9-4ACF-A013-158867B25B0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17236" y="5383793"/>
            <a:ext cx="3491345" cy="12974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01034F89-9675-4553-B7B1-D5C9ACA27E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52655" y="5432571"/>
            <a:ext cx="3491345" cy="208407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3" name="Shape 15">
            <a:extLst>
              <a:ext uri="{FF2B5EF4-FFF2-40B4-BE49-F238E27FC236}">
                <a16:creationId xmlns:a16="http://schemas.microsoft.com/office/drawing/2014/main" id="{01EFFF6F-41DE-4681-A76C-638FE16535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53512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8" y="2706800"/>
            <a:ext cx="3969657" cy="11139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Down Arrow Callout 1">
            <a:extLst>
              <a:ext uri="{FF2B5EF4-FFF2-40B4-BE49-F238E27FC236}">
                <a16:creationId xmlns:a16="http://schemas.microsoft.com/office/drawing/2014/main" id="{B612D0A3-9509-47C9-8238-39F99B3436C6}"/>
              </a:ext>
            </a:extLst>
          </p:cNvPr>
          <p:cNvSpPr/>
          <p:nvPr userDrawn="1"/>
        </p:nvSpPr>
        <p:spPr>
          <a:xfrm>
            <a:off x="268393" y="1452027"/>
            <a:ext cx="3939895" cy="174269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Down Arrow Callout 11">
            <a:extLst>
              <a:ext uri="{FF2B5EF4-FFF2-40B4-BE49-F238E27FC236}">
                <a16:creationId xmlns:a16="http://schemas.microsoft.com/office/drawing/2014/main" id="{7BE10289-5BE8-46D6-9A36-899521B10BF4}"/>
              </a:ext>
            </a:extLst>
          </p:cNvPr>
          <p:cNvSpPr/>
          <p:nvPr userDrawn="1"/>
        </p:nvSpPr>
        <p:spPr>
          <a:xfrm>
            <a:off x="4813941" y="1471377"/>
            <a:ext cx="3939895" cy="174269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3D7740-4E91-4AD7-B4FB-8191082FC2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039257" y="5958569"/>
            <a:ext cx="4513943" cy="56537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ECBEAA-6321-4F8E-A82B-966CD9A23E6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4400" y="2725732"/>
            <a:ext cx="3969657" cy="11139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4A4D37C2-763C-4505-9354-952F4508EE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3384" y="6212568"/>
            <a:ext cx="2271858" cy="56537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2BA758C1-7A2D-439E-93E9-3FBCF8BCC66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96486" y="6241257"/>
            <a:ext cx="1956863" cy="565376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4" name="Shape 15">
            <a:extLst>
              <a:ext uri="{FF2B5EF4-FFF2-40B4-BE49-F238E27FC236}">
                <a16:creationId xmlns:a16="http://schemas.microsoft.com/office/drawing/2014/main" id="{C5C466C3-3B2E-4C01-AA68-E237F5A250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4157763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600200"/>
            <a:ext cx="3505200" cy="3595255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Shape 15">
            <a:extLst>
              <a:ext uri="{FF2B5EF4-FFF2-40B4-BE49-F238E27FC236}">
                <a16:creationId xmlns:a16="http://schemas.microsoft.com/office/drawing/2014/main" id="{8E44B3CD-A785-4D31-B286-18D9C62697A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334397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2908300" cy="2870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42900" y="5892800"/>
            <a:ext cx="2032000" cy="330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7010400" y="5892800"/>
            <a:ext cx="2032000" cy="330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064000" y="3518694"/>
            <a:ext cx="497840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9"/>
          <p:cNvSpPr>
            <a:spLocks noGrp="1"/>
          </p:cNvSpPr>
          <p:nvPr>
            <p:ph sz="quarter" idx="16"/>
          </p:nvPr>
        </p:nvSpPr>
        <p:spPr>
          <a:xfrm>
            <a:off x="254000" y="5178425"/>
            <a:ext cx="4978400" cy="228600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2" name="Content Placeholder 9"/>
          <p:cNvSpPr>
            <a:spLocks noGrp="1"/>
          </p:cNvSpPr>
          <p:nvPr>
            <p:ph sz="quarter" idx="17"/>
          </p:nvPr>
        </p:nvSpPr>
        <p:spPr>
          <a:xfrm>
            <a:off x="6553200" y="5178425"/>
            <a:ext cx="2349500" cy="517525"/>
          </a:xfrm>
        </p:spPr>
        <p:txBody>
          <a:bodyPr/>
          <a:lstStyle>
            <a:lvl1pPr marL="0" indent="0">
              <a:buNone/>
              <a:defRPr sz="800"/>
            </a:lvl1pPr>
          </a:lstStyle>
          <a:p>
            <a:pPr lvl="0"/>
            <a:endParaRPr lang="en-US" dirty="0"/>
          </a:p>
        </p:txBody>
      </p:sp>
      <p:sp>
        <p:nvSpPr>
          <p:cNvPr id="13" name="Shape 15">
            <a:extLst>
              <a:ext uri="{FF2B5EF4-FFF2-40B4-BE49-F238E27FC236}">
                <a16:creationId xmlns:a16="http://schemas.microsoft.com/office/drawing/2014/main" id="{8ABDD83B-C2C4-4FA8-9109-2F9BAF692A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4283540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4900" y="1611311"/>
            <a:ext cx="28702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6B71A-A110-014C-8E38-1F5138D9B5C9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F301A-9F9A-874F-9E59-02AB48C5ECF0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800" y="6137275"/>
            <a:ext cx="2463800" cy="584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8" name="Content Placeholder 6"/>
          <p:cNvSpPr>
            <a:spLocks noGrp="1"/>
          </p:cNvSpPr>
          <p:nvPr>
            <p:ph sz="quarter" idx="14"/>
          </p:nvPr>
        </p:nvSpPr>
        <p:spPr>
          <a:xfrm>
            <a:off x="6388100" y="6246812"/>
            <a:ext cx="2463800" cy="584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9" name="Shape 15">
            <a:extLst>
              <a:ext uri="{FF2B5EF4-FFF2-40B4-BE49-F238E27FC236}">
                <a16:creationId xmlns:a16="http://schemas.microsoft.com/office/drawing/2014/main" id="{999DF38D-81AB-4FDA-AB6C-E5423CEDB0A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35163" y="6448425"/>
            <a:ext cx="527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defRPr/>
            </a:pPr>
            <a:r>
              <a:rPr lang="en-US" sz="800" i="0" dirty="0"/>
              <a:t>©McGraw-Hill Education. All rights reserved. Authorized only for instructor use in the classroom. </a:t>
            </a:r>
          </a:p>
          <a:p>
            <a:pPr algn="ctr" eaLnBrk="1" hangingPunct="1">
              <a:defRPr/>
            </a:pPr>
            <a:r>
              <a:rPr lang="en-US" sz="800" i="0" dirty="0"/>
              <a:t> No reproduction or further distribution permitted without the prior written consent of McGraw-Hill Education.</a:t>
            </a:r>
          </a:p>
        </p:txBody>
      </p:sp>
    </p:spTree>
    <p:extLst>
      <p:ext uri="{BB962C8B-B14F-4D97-AF65-F5344CB8AC3E}">
        <p14:creationId xmlns:p14="http://schemas.microsoft.com/office/powerpoint/2010/main" val="885547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DB3B1D5A-3CBC-5640-A19C-7A55333B9901}" type="datetime1">
              <a:rPr lang="en-US"/>
              <a:pPr/>
              <a:t>4/2/20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62A816A-2905-7E41-8096-52E8426EA7C4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Shape 20"/>
          <p:cNvSpPr txBox="1">
            <a:spLocks/>
          </p:cNvSpPr>
          <p:nvPr userDrawn="1"/>
        </p:nvSpPr>
        <p:spPr>
          <a:xfrm>
            <a:off x="8255000" y="6492875"/>
            <a:ext cx="8890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buClr>
                <a:srgbClr val="898989"/>
              </a:buClr>
              <a:buSzPct val="25000"/>
              <a:buFont typeface="Calibri" panose="020F0502020204030204" pitchFamily="34" charset="0"/>
              <a:buNone/>
              <a:defRPr sz="1200" kern="1200" dirty="0" smtClean="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  <a:sym typeface="Calibri" panose="020F050202020403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US" altLang="en-US" dirty="0"/>
              <a:t>20-</a:t>
            </a:r>
            <a:fld id="{DD0D61B8-5215-3F48-AB6E-654C52ADF9F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7" r:id="rId3"/>
    <p:sldLayoutId id="2147483650" r:id="rId4"/>
    <p:sldLayoutId id="2147483666" r:id="rId5"/>
    <p:sldLayoutId id="2147483665" r:id="rId6"/>
    <p:sldLayoutId id="2147483663" r:id="rId7"/>
    <p:sldLayoutId id="2147483662" r:id="rId8"/>
    <p:sldLayoutId id="2147483661" r:id="rId9"/>
    <p:sldLayoutId id="2147483664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t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t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2416" y="652770"/>
            <a:ext cx="3839169" cy="686848"/>
          </a:xfrm>
        </p:spPr>
        <p:txBody>
          <a:bodyPr/>
          <a:lstStyle/>
          <a:p>
            <a:r>
              <a:rPr lang="en-US" sz="6000" dirty="0"/>
              <a:t>Chapter 20</a:t>
            </a:r>
            <a:endParaRPr lang="en-US" sz="400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CC3B2B8-D4A8-49FC-83B0-2DDC47FAA66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920450" y="1412190"/>
            <a:ext cx="1337355" cy="614362"/>
          </a:xfrm>
        </p:spPr>
        <p:txBody>
          <a:bodyPr/>
          <a:lstStyle/>
          <a:p>
            <a:pPr marL="0" lvl="0" indent="0">
              <a:buNone/>
            </a:pPr>
            <a:r>
              <a:rPr lang="en-US" sz="4000" dirty="0">
                <a:latin typeface="+mj-lt"/>
              </a:rPr>
              <a:t>Fungi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1" t="4896" r="291" b="1742"/>
          <a:stretch/>
        </p:blipFill>
        <p:spPr>
          <a:xfrm>
            <a:off x="1588144" y="2276474"/>
            <a:ext cx="6552046" cy="408617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4367642" y="6304199"/>
            <a:ext cx="1131458" cy="179512"/>
          </a:xfrm>
        </p:spPr>
        <p:txBody>
          <a:bodyPr/>
          <a:lstStyle/>
          <a:p>
            <a:r>
              <a:rPr lang="en-US" sz="690" dirty="0"/>
              <a:t>©</a:t>
            </a:r>
            <a:r>
              <a:rPr lang="en-US" sz="690" dirty="0" err="1"/>
              <a:t>Frans</a:t>
            </a:r>
            <a:r>
              <a:rPr lang="en-US" sz="690" dirty="0"/>
              <a:t> </a:t>
            </a:r>
            <a:r>
              <a:rPr lang="en-US" sz="690" dirty="0" err="1"/>
              <a:t>Lemmens</a:t>
            </a:r>
            <a:r>
              <a:rPr lang="en-US" sz="690" dirty="0"/>
              <a:t>/Corbis</a:t>
            </a: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133350"/>
            <a:ext cx="81121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ncepts and Investigations Biology, Fourth Edition by Mariëlle Hoefnagels.">
            <a:extLst>
              <a:ext uri="{FF2B5EF4-FFF2-40B4-BE49-F238E27FC236}">
                <a16:creationId xmlns:a16="http://schemas.microsoft.com/office/drawing/2014/main" id="{807B22A4-CDE0-4DD1-A30F-09496E924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53" y="1588"/>
            <a:ext cx="1514475" cy="18288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768809" y="6486709"/>
            <a:ext cx="5602288" cy="28121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800" dirty="0"/>
              <a:t>©McGraw-Hill Education. All rights reserved. Authorized only for instructor use in the classroom.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800" dirty="0"/>
              <a:t> No reproduction or further distribution permitted without the prior written consent of McGraw-Hill Education.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680608-61D2-44BC-B553-47AAC48B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582"/>
            <a:ext cx="8229600" cy="1143000"/>
          </a:xfrm>
        </p:spPr>
        <p:txBody>
          <a:bodyPr/>
          <a:lstStyle/>
          <a:p>
            <a:r>
              <a:rPr lang="en-US" sz="4000" dirty="0"/>
              <a:t>Mushrooms are strictly reproductive structures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DFB0E2-D86B-4B26-8C00-F054671226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43" y="6458857"/>
            <a:ext cx="2032000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9D2EC-090F-40B2-BAD2-9B9D490C9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977572"/>
            <a:ext cx="3491450" cy="3786856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sz="2400" dirty="0"/>
              <a:t>Hyphae above the surface aggregate into </a:t>
            </a:r>
            <a:r>
              <a:rPr lang="en-US" sz="2400" b="1" dirty="0"/>
              <a:t>a fruiting body</a:t>
            </a:r>
            <a:r>
              <a:rPr lang="en-US" sz="2400" dirty="0"/>
              <a:t>, such as this mushroom.</a:t>
            </a:r>
          </a:p>
          <a:p>
            <a:pPr>
              <a:spcBef>
                <a:spcPts val="0"/>
              </a:spcBef>
              <a:spcAft>
                <a:spcPts val="2900"/>
              </a:spcAft>
            </a:pPr>
            <a:r>
              <a:rPr lang="en-US" sz="2400" dirty="0"/>
              <a:t>As the mycelium absorbs nutrients, the fruiting body produces </a:t>
            </a:r>
            <a:r>
              <a:rPr lang="en-US" sz="2400" b="1" dirty="0"/>
              <a:t>spores</a:t>
            </a:r>
            <a:r>
              <a:rPr lang="en-US" sz="2400" dirty="0"/>
              <a:t>, which are microscopic reproductive cells.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69AF2A-6C4E-407A-8A03-46F38F30EA1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4572" y="6473369"/>
            <a:ext cx="1718128" cy="330200"/>
          </a:xfrm>
        </p:spPr>
        <p:txBody>
          <a:bodyPr/>
          <a:lstStyle/>
          <a:p>
            <a:r>
              <a:rPr lang="en-US" dirty="0"/>
              <a:t>Figure 20.3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960" y="2143557"/>
            <a:ext cx="4431792" cy="375208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EFA44-C5C5-494D-9699-1D121785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647"/>
            <a:ext cx="8229600" cy="891274"/>
          </a:xfrm>
        </p:spPr>
        <p:txBody>
          <a:bodyPr/>
          <a:lstStyle/>
          <a:p>
            <a:r>
              <a:rPr lang="en-US" sz="4000" dirty="0"/>
              <a:t>Spores are sex cells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16F1CA-405E-4D95-9ECC-2D7B49B8B5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39" y="6458857"/>
            <a:ext cx="2032000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3EE06-6243-45A4-B8B9-FDCD80E41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4" y="1919969"/>
            <a:ext cx="3197750" cy="3000374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Spores</a:t>
            </a:r>
            <a:r>
              <a:rPr lang="en-US" sz="2400" dirty="0"/>
              <a:t> can be produced either sexually or asexually.</a:t>
            </a:r>
          </a:p>
          <a:p>
            <a:pPr>
              <a:spcBef>
                <a:spcPts val="2900"/>
              </a:spcBef>
            </a:pPr>
            <a:r>
              <a:rPr lang="en-US" sz="2400" dirty="0"/>
              <a:t>They are dispersed from fruiting bodies and later germinate into new fungal colonies.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33B62-9BA3-494F-A577-382FD57C04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198" y="6473370"/>
            <a:ext cx="1727202" cy="384629"/>
          </a:xfrm>
        </p:spPr>
        <p:txBody>
          <a:bodyPr/>
          <a:lstStyle/>
          <a:p>
            <a:r>
              <a:rPr lang="en-US" dirty="0"/>
              <a:t>Figure 20.3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79" y="1856490"/>
            <a:ext cx="4870704" cy="414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469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075CD-B8A4-46B9-97BA-260921C7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425"/>
            <a:ext cx="8229600" cy="873713"/>
          </a:xfrm>
        </p:spPr>
        <p:txBody>
          <a:bodyPr/>
          <a:lstStyle/>
          <a:p>
            <a:r>
              <a:rPr lang="en-US" sz="4000" dirty="0"/>
              <a:t>Conidia are asexual spores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5C4794-F846-4585-8D4F-A6056EC6158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73" y="6458855"/>
            <a:ext cx="2032000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00832-42AE-45D5-ADC1-22C835F1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061" y="1063174"/>
            <a:ext cx="7052624" cy="787925"/>
          </a:xfrm>
        </p:spPr>
        <p:txBody>
          <a:bodyPr/>
          <a:lstStyle/>
          <a:p>
            <a:pPr algn="ctr"/>
            <a:r>
              <a:rPr lang="en-US" sz="2400" dirty="0"/>
              <a:t>Hyphae produce conidia by mitosis. The fuzz we see on moldy foods consists of conidia.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21539C-71F9-4313-B16C-6C58149FEA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15198" y="6473370"/>
            <a:ext cx="1468584" cy="384629"/>
          </a:xfrm>
        </p:spPr>
        <p:txBody>
          <a:bodyPr/>
          <a:lstStyle/>
          <a:p>
            <a:r>
              <a:rPr lang="en-US" dirty="0"/>
              <a:t>Figure 20.4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35" y="2383874"/>
            <a:ext cx="3383280" cy="3493008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BBDE6-1933-4DBB-92C9-B18A697FF0E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942578" y="5811065"/>
            <a:ext cx="1758566" cy="228600"/>
          </a:xfrm>
        </p:spPr>
        <p:txBody>
          <a:bodyPr/>
          <a:lstStyle/>
          <a:p>
            <a:r>
              <a:rPr lang="en-US" dirty="0"/>
              <a:t>©Steve </a:t>
            </a:r>
            <a:r>
              <a:rPr lang="en-US" dirty="0" err="1"/>
              <a:t>Gschmeissner</a:t>
            </a:r>
            <a:r>
              <a:rPr lang="en-US" dirty="0"/>
              <a:t>/Science Source</a:t>
            </a:r>
          </a:p>
        </p:txBody>
      </p:sp>
      <p:pic>
        <p:nvPicPr>
          <p:cNvPr id="9" name="Picture 8" descr="A moldy tomato is shown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584" y="2458281"/>
            <a:ext cx="3474720" cy="337108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FD8488-FDB5-4CAF-93BC-6FE4FB91A44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615940" y="5758605"/>
            <a:ext cx="2349500" cy="252558"/>
          </a:xfrm>
        </p:spPr>
        <p:txBody>
          <a:bodyPr/>
          <a:lstStyle/>
          <a:p>
            <a:r>
              <a:rPr lang="en-US" sz="900" dirty="0"/>
              <a:t>©Emily </a:t>
            </a:r>
            <a:r>
              <a:rPr lang="en-US" sz="900" dirty="0" err="1"/>
              <a:t>Keegin</a:t>
            </a:r>
            <a:r>
              <a:rPr lang="en-US" sz="900" dirty="0"/>
              <a:t>/</a:t>
            </a:r>
            <a:r>
              <a:rPr lang="en-US" sz="900" dirty="0" err="1"/>
              <a:t>fStop</a:t>
            </a:r>
            <a:r>
              <a:rPr lang="en-US" sz="900" dirty="0"/>
              <a:t>/ Getty Images RF</a:t>
            </a:r>
          </a:p>
        </p:txBody>
      </p:sp>
    </p:spTree>
    <p:extLst>
      <p:ext uri="{BB962C8B-B14F-4D97-AF65-F5344CB8AC3E}">
        <p14:creationId xmlns:p14="http://schemas.microsoft.com/office/powerpoint/2010/main" val="291215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34C7C-78FF-4F14-93CE-E3ED8A48E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582"/>
            <a:ext cx="8229600" cy="1143000"/>
          </a:xfrm>
        </p:spPr>
        <p:txBody>
          <a:bodyPr/>
          <a:lstStyle/>
          <a:p>
            <a:r>
              <a:rPr lang="en-US" sz="4000" dirty="0"/>
              <a:t>Fungi are classified by reproductive structures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DBF907-EF7E-4352-BABE-2B2700CCB4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41" y="6458858"/>
            <a:ext cx="1487877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2A488-D253-4F49-9189-E97953BF9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5315" y="1803397"/>
            <a:ext cx="3270654" cy="3746758"/>
          </a:xfrm>
        </p:spPr>
        <p:txBody>
          <a:bodyPr/>
          <a:lstStyle/>
          <a:p>
            <a:r>
              <a:rPr lang="en-US" sz="2400" dirty="0"/>
              <a:t>Basidiomycota and Ascomycota are the only fungi with a dikaryotic stage in the life cycle.</a:t>
            </a:r>
          </a:p>
          <a:p>
            <a:pPr>
              <a:spcBef>
                <a:spcPts val="3000"/>
              </a:spcBef>
            </a:pPr>
            <a:r>
              <a:rPr lang="en-US" sz="2400" dirty="0"/>
              <a:t>Biologists are still clarifying the relationships between Chytrids, </a:t>
            </a:r>
            <a:r>
              <a:rPr lang="en-US" sz="2400" dirty="0" err="1"/>
              <a:t>Zygomycota</a:t>
            </a:r>
            <a:r>
              <a:rPr lang="en-US" sz="2400" dirty="0"/>
              <a:t>, and </a:t>
            </a:r>
            <a:r>
              <a:rPr lang="en-US" sz="2400" dirty="0" err="1"/>
              <a:t>Glomeromycota</a:t>
            </a:r>
            <a:r>
              <a:rPr lang="en-US" sz="2400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118E45-2125-4040-B6F0-248609E5E2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42627" y="6473372"/>
            <a:ext cx="1444173" cy="384628"/>
          </a:xfrm>
        </p:spPr>
        <p:txBody>
          <a:bodyPr/>
          <a:lstStyle/>
          <a:p>
            <a:r>
              <a:rPr lang="en-US" dirty="0"/>
              <a:t>Figure 20.5</a:t>
            </a:r>
          </a:p>
        </p:txBody>
      </p:sp>
      <p:pic>
        <p:nvPicPr>
          <p:cNvPr id="7" name="Picture 6" descr="A fungal family tree is shown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7" y="2055623"/>
            <a:ext cx="4194048" cy="34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81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40D12-9769-42D1-BC74-595B5089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9619"/>
            <a:ext cx="8229600" cy="848017"/>
          </a:xfrm>
        </p:spPr>
        <p:txBody>
          <a:bodyPr/>
          <a:lstStyle/>
          <a:p>
            <a:r>
              <a:rPr lang="en-US" sz="4000" dirty="0"/>
              <a:t>Clicker question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B90AE-95ED-4F9A-9986-7F5BF6B0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538" y="1500188"/>
            <a:ext cx="5166735" cy="2822430"/>
          </a:xfrm>
        </p:spPr>
        <p:txBody>
          <a:bodyPr/>
          <a:lstStyle/>
          <a:p>
            <a:r>
              <a:rPr lang="en-US" dirty="0"/>
              <a:t>What is a dikaryotic cell?</a:t>
            </a:r>
          </a:p>
          <a:p>
            <a:pPr>
              <a:spcBef>
                <a:spcPts val="2800"/>
              </a:spcBef>
              <a:buFontTx/>
              <a:buAutoNum type="alphaUcPeriod"/>
            </a:pPr>
            <a:r>
              <a:rPr lang="en-US" dirty="0"/>
              <a:t> a cell with two sets of chromosomes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a cell with two nuclei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a cell without any nucleic acids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a cell that is dividing its cytoplasm 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Both A and B 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8F09-7283-4422-A1AD-648077F9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54"/>
            <a:ext cx="8229600" cy="965123"/>
          </a:xfrm>
        </p:spPr>
        <p:txBody>
          <a:bodyPr/>
          <a:lstStyle/>
          <a:p>
            <a:r>
              <a:rPr lang="en-US" sz="4000" dirty="0"/>
              <a:t>Clicker question #1,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435D1-807D-46D3-B5E0-E978D607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231" y="1500189"/>
            <a:ext cx="3827151" cy="1132175"/>
          </a:xfrm>
        </p:spPr>
        <p:txBody>
          <a:bodyPr/>
          <a:lstStyle/>
          <a:p>
            <a:pPr>
              <a:spcAft>
                <a:spcPts val="2800"/>
              </a:spcAft>
            </a:pPr>
            <a:r>
              <a:rPr lang="en-US" dirty="0"/>
              <a:t>What is a dikaryotic cell?</a:t>
            </a:r>
          </a:p>
          <a:p>
            <a:pPr marL="274320" indent="-274320">
              <a:spcBef>
                <a:spcPts val="0"/>
              </a:spcBef>
              <a:buFont typeface="+mj-lt"/>
              <a:buAutoNum type="alphaUcPeriod" startAt="5"/>
            </a:pPr>
            <a:r>
              <a:rPr lang="en-US" dirty="0"/>
              <a:t>Both A and B </a:t>
            </a:r>
          </a:p>
        </p:txBody>
      </p:sp>
      <p:pic>
        <p:nvPicPr>
          <p:cNvPr id="9" name="Picture 8" descr="There's a red box around answer choice 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0A8806-20F9-413B-A275-86307E279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8448"/>
            <a:ext cx="8229600" cy="814928"/>
          </a:xfrm>
        </p:spPr>
        <p:txBody>
          <a:bodyPr/>
          <a:lstStyle/>
          <a:p>
            <a:r>
              <a:rPr lang="en-US" sz="4000" dirty="0"/>
              <a:t>20.1 Mastering concepts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A1F377-C1F8-4148-86B1-DA21629C6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194" y="3200401"/>
            <a:ext cx="5032906" cy="4987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What characteristics define the fungi?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1" b="3594"/>
          <a:stretch/>
        </p:blipFill>
        <p:spPr>
          <a:xfrm>
            <a:off x="117112" y="2148114"/>
            <a:ext cx="3853127" cy="23937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252D5E-7605-4B2A-B951-465AC69C15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22425" y="4541876"/>
            <a:ext cx="896938" cy="74441"/>
          </a:xfrm>
        </p:spPr>
        <p:txBody>
          <a:bodyPr/>
          <a:lstStyle/>
          <a:p>
            <a:r>
              <a:rPr lang="en-US" sz="500" dirty="0"/>
              <a:t>©Frans </a:t>
            </a:r>
            <a:r>
              <a:rPr lang="en-US" sz="500" dirty="0" err="1"/>
              <a:t>Lemmens</a:t>
            </a:r>
            <a:r>
              <a:rPr lang="en-US" sz="500" dirty="0"/>
              <a:t>/Corbis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1AAD62-9A19-4375-9816-CCD719E16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748"/>
            <a:ext cx="8229600" cy="865062"/>
          </a:xfrm>
        </p:spPr>
        <p:txBody>
          <a:bodyPr/>
          <a:lstStyle/>
          <a:p>
            <a:r>
              <a:rPr lang="en-US" sz="4000" dirty="0"/>
              <a:t>Chytrids produce swimming spores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C7BC7B-39C1-4C74-9B49-FA38C9CA02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44" y="6458856"/>
            <a:ext cx="1598717" cy="330200"/>
          </a:xfrm>
        </p:spPr>
        <p:txBody>
          <a:bodyPr/>
          <a:lstStyle/>
          <a:p>
            <a:r>
              <a:rPr lang="en-US" dirty="0"/>
              <a:t>Section 20.2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4289AE-7441-4B72-AD51-75EDF3D3D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868" y="1798535"/>
            <a:ext cx="3775418" cy="28702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400" dirty="0" err="1"/>
              <a:t>Chytridiomycetes</a:t>
            </a:r>
            <a:r>
              <a:rPr lang="en-US" sz="2400" dirty="0"/>
              <a:t> (chytrids) are thought to resemble the earliest fungi.</a:t>
            </a:r>
          </a:p>
          <a:p>
            <a:r>
              <a:rPr lang="en-US" sz="2400" dirty="0"/>
              <a:t>They produce motile spores </a:t>
            </a:r>
            <a:br>
              <a:rPr lang="en-US" sz="2400" dirty="0"/>
            </a:br>
            <a:r>
              <a:rPr lang="en-US" sz="2400" dirty="0"/>
              <a:t>called </a:t>
            </a:r>
            <a:r>
              <a:rPr lang="en-US" sz="2400" b="1" dirty="0">
                <a:solidFill>
                  <a:srgbClr val="FF0000"/>
                </a:solidFill>
              </a:rPr>
              <a:t>zoospores</a:t>
            </a:r>
            <a:r>
              <a:rPr lang="en-US" sz="2400" dirty="0"/>
              <a:t> that swim using flagella.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6F5C9-4C58-4A2B-B8B9-1187033D8B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71657" y="6473372"/>
            <a:ext cx="1415143" cy="384628"/>
          </a:xfrm>
        </p:spPr>
        <p:txBody>
          <a:bodyPr/>
          <a:lstStyle/>
          <a:p>
            <a:r>
              <a:rPr lang="en-US" dirty="0"/>
              <a:t>Figure 20.5</a:t>
            </a:r>
          </a:p>
        </p:txBody>
      </p:sp>
      <p:pic>
        <p:nvPicPr>
          <p:cNvPr id="8" name="Picture 7" descr="A fungal family tree is shown&#10;A blue box highlights chytrid lineages.">
            <a:extLst>
              <a:ext uri="{FF2B5EF4-FFF2-40B4-BE49-F238E27FC236}">
                <a16:creationId xmlns:a16="http://schemas.microsoft.com/office/drawing/2014/main" id="{18472962-8C5D-4BF1-92CC-88DE8FAB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12" y="1940519"/>
            <a:ext cx="4592327" cy="401828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E01810-15C1-403A-953D-39F3A07A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44"/>
            <a:ext cx="8229600" cy="918281"/>
          </a:xfrm>
        </p:spPr>
        <p:txBody>
          <a:bodyPr/>
          <a:lstStyle/>
          <a:p>
            <a:r>
              <a:rPr lang="en-US" sz="4000" dirty="0"/>
              <a:t>Chytrids are structurally simple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1D450-09F1-40D9-A4A9-F251AFBDD2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44" y="6458853"/>
            <a:ext cx="1667989" cy="330200"/>
          </a:xfrm>
        </p:spPr>
        <p:txBody>
          <a:bodyPr/>
          <a:lstStyle/>
          <a:p>
            <a:r>
              <a:rPr lang="en-US" dirty="0"/>
              <a:t>Section 20.2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0F0C1-3879-40E5-AACC-D0082EA2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1" y="1150259"/>
            <a:ext cx="8229601" cy="937305"/>
          </a:xfrm>
        </p:spPr>
        <p:txBody>
          <a:bodyPr/>
          <a:lstStyle/>
          <a:p>
            <a:pPr algn="ctr"/>
            <a:r>
              <a:rPr lang="en-US" sz="2400" dirty="0"/>
              <a:t>Some chytrids are single cells. Others have slender hyphae. The structures at the ends of these hyphae produce gametes.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B5FDC2-7FE4-4DA4-8EF8-16BA293BA6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64279" y="6473369"/>
            <a:ext cx="1553270" cy="330200"/>
          </a:xfrm>
        </p:spPr>
        <p:txBody>
          <a:bodyPr/>
          <a:lstStyle/>
          <a:p>
            <a:r>
              <a:rPr lang="en-US" dirty="0"/>
              <a:t>Figure 20.6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1" y="2599941"/>
            <a:ext cx="7790688" cy="302971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954A3B-B20F-4668-97DE-D6A2498837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06745" y="5593886"/>
            <a:ext cx="7131196" cy="324314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750" dirty="0"/>
              <a:t>(a): ©Biology Pics/Science Source; (b): R. E. </a:t>
            </a:r>
            <a:r>
              <a:rPr lang="en-US" sz="750" dirty="0" err="1"/>
              <a:t>Reichle</a:t>
            </a:r>
            <a:r>
              <a:rPr lang="en-US" sz="750" dirty="0"/>
              <a:t>, M. S. Fuller, ‟The Fine Structure of </a:t>
            </a:r>
            <a:r>
              <a:rPr lang="en-US" sz="750" dirty="0" err="1"/>
              <a:t>Blastocladiella</a:t>
            </a:r>
            <a:r>
              <a:rPr lang="en-US" sz="750" dirty="0"/>
              <a:t> </a:t>
            </a:r>
            <a:r>
              <a:rPr lang="en-US" sz="750" dirty="0" err="1"/>
              <a:t>emersonii</a:t>
            </a:r>
            <a:r>
              <a:rPr lang="en-US" sz="750" dirty="0"/>
              <a:t> Zoospores,” American Journal of Botany, Vol. 54, no. 1,</a:t>
            </a:r>
          </a:p>
          <a:p>
            <a:pPr algn="ctr">
              <a:spcBef>
                <a:spcPts val="0"/>
              </a:spcBef>
            </a:pPr>
            <a:r>
              <a:rPr lang="en-US" sz="750" dirty="0"/>
              <a:t>January 1967, pp. 81 to 92. © 1967 Botanical Society of America. All rights reserved. Used with permission.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40F-369C-4A19-8372-83ECC315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095"/>
            <a:ext cx="8229600" cy="900187"/>
          </a:xfrm>
        </p:spPr>
        <p:txBody>
          <a:bodyPr/>
          <a:lstStyle/>
          <a:p>
            <a:r>
              <a:rPr lang="en-US" sz="4000" dirty="0"/>
              <a:t>Chytrids are valuable for ecosystems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DC0EF4-8A16-4E94-BC0E-AF29F78031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9764"/>
            <a:ext cx="1593273" cy="398236"/>
          </a:xfrm>
        </p:spPr>
        <p:txBody>
          <a:bodyPr/>
          <a:lstStyle/>
          <a:p>
            <a:r>
              <a:rPr lang="en-US" dirty="0"/>
              <a:t>Section 20.2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C5EAA-5695-4E00-B49E-1164C11FD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36" y="1147538"/>
            <a:ext cx="8445500" cy="1232806"/>
          </a:xfrm>
        </p:spPr>
        <p:txBody>
          <a:bodyPr/>
          <a:lstStyle/>
          <a:p>
            <a:pPr algn="ctr"/>
            <a:r>
              <a:rPr lang="en-US" sz="2400" dirty="0"/>
              <a:t>Chytrids produce enzymes that break down molecules in animal, plant, and fungal cells. Some live in cow digestive tracts, where they digest cellulose in the grass cows eat.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161AF0-1574-4CE0-8CC4-61201F5B16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8050" y="6469081"/>
            <a:ext cx="1587500" cy="323694"/>
          </a:xfrm>
        </p:spPr>
        <p:txBody>
          <a:bodyPr/>
          <a:lstStyle/>
          <a:p>
            <a:r>
              <a:rPr lang="en-US" dirty="0"/>
              <a:t>Figure 20.6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5" y="2602075"/>
            <a:ext cx="7790688" cy="302971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67911E-2A05-44A2-8823-20EED82A252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97863" y="5605156"/>
            <a:ext cx="7099300" cy="321208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750" dirty="0"/>
              <a:t>(a): ©Biology Pics/Science Source; (b): R. E. </a:t>
            </a:r>
            <a:r>
              <a:rPr lang="en-US" sz="750" dirty="0" err="1"/>
              <a:t>Reichle</a:t>
            </a:r>
            <a:r>
              <a:rPr lang="en-US" sz="750" dirty="0"/>
              <a:t>, M. S. Fuller, ‟The Fine Structure of </a:t>
            </a:r>
            <a:r>
              <a:rPr lang="en-US" sz="750" dirty="0" err="1"/>
              <a:t>Blastocladiella</a:t>
            </a:r>
            <a:r>
              <a:rPr lang="en-US" sz="750" dirty="0"/>
              <a:t> </a:t>
            </a:r>
            <a:r>
              <a:rPr lang="en-US" sz="750" dirty="0" err="1"/>
              <a:t>emersonii</a:t>
            </a:r>
            <a:r>
              <a:rPr lang="en-US" sz="750" dirty="0"/>
              <a:t> Zoospores,” American Journal of Botany, Vol. 54, no. 1,</a:t>
            </a:r>
          </a:p>
          <a:p>
            <a:pPr algn="ctr">
              <a:spcBef>
                <a:spcPts val="0"/>
              </a:spcBef>
            </a:pPr>
            <a:r>
              <a:rPr lang="en-US" sz="750" dirty="0"/>
              <a:t>January 1967, pp. 81 to 92. © 1967 Botanical Society of America. All rights reserved. Used with permission.</a:t>
            </a:r>
          </a:p>
        </p:txBody>
      </p:sp>
    </p:spTree>
    <p:extLst>
      <p:ext uri="{BB962C8B-B14F-4D97-AF65-F5344CB8AC3E}">
        <p14:creationId xmlns:p14="http://schemas.microsoft.com/office/powerpoint/2010/main" val="341350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9324"/>
            <a:ext cx="8229600" cy="1143000"/>
          </a:xfrm>
        </p:spPr>
        <p:txBody>
          <a:bodyPr/>
          <a:lstStyle/>
          <a:p>
            <a:r>
              <a:rPr lang="en-US" sz="4000" dirty="0"/>
              <a:t>Fungi are the closest relatives of animals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055" y="6454774"/>
            <a:ext cx="1689200" cy="376238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33195" y="1944368"/>
            <a:ext cx="2870200" cy="3458905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sz="2400" dirty="0"/>
              <a:t>Fungi and animals share many metabolic and chemical features.</a:t>
            </a:r>
          </a:p>
          <a:p>
            <a:pPr marL="0" indent="0">
              <a:buNone/>
            </a:pPr>
            <a:r>
              <a:rPr lang="en-US" sz="2400" dirty="0"/>
              <a:t>For instance, both are heterotrophs and use </a:t>
            </a:r>
            <a:r>
              <a:rPr lang="en-US" sz="2400" dirty="0">
                <a:solidFill>
                  <a:srgbClr val="FF0000"/>
                </a:solidFill>
              </a:rPr>
              <a:t>glycogen</a:t>
            </a:r>
            <a:r>
              <a:rPr lang="en-US" sz="2400" dirty="0"/>
              <a:t> to store carbohydrates.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7329580" y="6482687"/>
            <a:ext cx="1517013" cy="362179"/>
          </a:xfrm>
        </p:spPr>
        <p:txBody>
          <a:bodyPr/>
          <a:lstStyle/>
          <a:p>
            <a:r>
              <a:rPr lang="en-US" dirty="0"/>
              <a:t>Figure 20.5</a:t>
            </a:r>
          </a:p>
        </p:txBody>
      </p:sp>
      <p:pic>
        <p:nvPicPr>
          <p:cNvPr id="2" name="Picture 1" descr="The tree of life is shown.&#10;A black arrow points to fungi lineage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/>
          <a:stretch/>
        </p:blipFill>
        <p:spPr>
          <a:xfrm>
            <a:off x="537709" y="2299447"/>
            <a:ext cx="5352288" cy="336248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C535DA-EFD6-4028-9B65-0A361F3A7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114"/>
            <a:ext cx="8229600" cy="823077"/>
          </a:xfrm>
        </p:spPr>
        <p:txBody>
          <a:bodyPr/>
          <a:lstStyle/>
          <a:p>
            <a:r>
              <a:rPr lang="en-US" sz="4000" dirty="0"/>
              <a:t>Some chytrids are parasites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9466D8-0747-4C50-BA95-15BC9B3506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9764"/>
            <a:ext cx="2032000" cy="330200"/>
          </a:xfrm>
        </p:spPr>
        <p:txBody>
          <a:bodyPr/>
          <a:lstStyle/>
          <a:p>
            <a:r>
              <a:rPr lang="en-US" dirty="0"/>
              <a:t>Section 20.2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432CF-E213-4B34-B131-A5407F99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295400"/>
            <a:ext cx="3867150" cy="3324363"/>
          </a:xfrm>
        </p:spPr>
        <p:txBody>
          <a:bodyPr/>
          <a:lstStyle/>
          <a:p>
            <a:pPr>
              <a:spcAft>
                <a:spcPts val="2900"/>
              </a:spcAft>
            </a:pPr>
            <a:r>
              <a:rPr lang="en-US" sz="2400" dirty="0"/>
              <a:t>These chytrids feed on keratin protein in frog skin. The frog loses its ability to breathe through its skin, and dies.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World frog populations have been declining for years due to a chytrid epidemic.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3194D3-5B74-4996-B38E-2AECC3EA09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8050" y="6464300"/>
            <a:ext cx="1428750" cy="325664"/>
          </a:xfrm>
        </p:spPr>
        <p:txBody>
          <a:bodyPr/>
          <a:lstStyle/>
          <a:p>
            <a:r>
              <a:rPr lang="en-US" dirty="0"/>
              <a:t>Figure 20.7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50" y="1310290"/>
            <a:ext cx="4584192" cy="431596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FB058D-716C-4CC5-92B3-29205536900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006340" y="5581963"/>
            <a:ext cx="3007360" cy="171138"/>
          </a:xfrm>
        </p:spPr>
        <p:txBody>
          <a:bodyPr/>
          <a:lstStyle/>
          <a:p>
            <a:r>
              <a:rPr lang="en-US" sz="700" dirty="0"/>
              <a:t>(chytrid): ©Lee Berger, James Cook University; (frog): ©Dr. </a:t>
            </a:r>
            <a:r>
              <a:rPr lang="en-US" sz="700" dirty="0" err="1"/>
              <a:t>Janalee</a:t>
            </a:r>
            <a:r>
              <a:rPr lang="en-US" sz="700" dirty="0"/>
              <a:t> Caldwell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12C51-01A5-4929-BCF8-2E2D83FC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37"/>
            <a:ext cx="8229600" cy="940675"/>
          </a:xfrm>
        </p:spPr>
        <p:txBody>
          <a:bodyPr/>
          <a:lstStyle/>
          <a:p>
            <a:r>
              <a:rPr lang="en-US" sz="4000" dirty="0"/>
              <a:t>Clicker question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8CA79-2462-4E0F-BAE4-B126EC727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2732" y="1668477"/>
            <a:ext cx="5094018" cy="2827323"/>
          </a:xfrm>
        </p:spPr>
        <p:txBody>
          <a:bodyPr/>
          <a:lstStyle/>
          <a:p>
            <a:pPr>
              <a:spcAft>
                <a:spcPts val="2800"/>
              </a:spcAft>
            </a:pPr>
            <a:r>
              <a:rPr lang="en-US" dirty="0"/>
              <a:t>What distinguishes chytrids from other groups of fungi?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They are single-celled.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They have cells with two nuclei.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Their spores can swim.</a:t>
            </a:r>
          </a:p>
          <a:p>
            <a:pPr>
              <a:spcBef>
                <a:spcPts val="0"/>
              </a:spcBef>
              <a:buFontTx/>
              <a:buAutoNum type="alphaUcPeriod"/>
            </a:pPr>
            <a:r>
              <a:rPr lang="en-US" dirty="0"/>
              <a:t> They are anaerobic. 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7E2CD-6F80-45E5-8C3B-DA85451E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437"/>
            <a:ext cx="8229600" cy="940675"/>
          </a:xfrm>
        </p:spPr>
        <p:txBody>
          <a:bodyPr/>
          <a:lstStyle/>
          <a:p>
            <a:r>
              <a:rPr lang="en-US" sz="4000" dirty="0"/>
              <a:t>Clicker question #2,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7B1CE-1D4E-4223-9612-DA660EC1E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1350" y="1676401"/>
            <a:ext cx="5257800" cy="1701800"/>
          </a:xfrm>
        </p:spPr>
        <p:txBody>
          <a:bodyPr/>
          <a:lstStyle/>
          <a:p>
            <a:r>
              <a:rPr lang="en-US" dirty="0"/>
              <a:t>What distinguishes chytrids from other groups of fungi?</a:t>
            </a:r>
          </a:p>
          <a:p>
            <a:pPr marL="274320" indent="-274320">
              <a:spcBef>
                <a:spcPts val="2800"/>
              </a:spcBef>
              <a:buFont typeface="+mj-lt"/>
              <a:buAutoNum type="alphaUcPeriod" startAt="3"/>
            </a:pPr>
            <a:r>
              <a:rPr lang="en-US" dirty="0"/>
              <a:t>Their spores can swim.</a:t>
            </a:r>
          </a:p>
        </p:txBody>
      </p:sp>
      <p:pic>
        <p:nvPicPr>
          <p:cNvPr id="6" name="Picture 8" descr="A red box appears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4728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CCD5-6215-43E1-8EB6-94CFC86DF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940"/>
            <a:ext cx="8229600" cy="856497"/>
          </a:xfrm>
        </p:spPr>
        <p:txBody>
          <a:bodyPr/>
          <a:lstStyle/>
          <a:p>
            <a:r>
              <a:rPr lang="en-US" sz="4000" dirty="0"/>
              <a:t>20.2 Mastering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3EEF4-05BA-44B7-8A81-BCE00139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3333" y="3208771"/>
            <a:ext cx="4990667" cy="76993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How do flagellated cells adapt chytrids to moist environments?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2011"/>
          <a:stretch/>
        </p:blipFill>
        <p:spPr>
          <a:xfrm>
            <a:off x="145471" y="2230892"/>
            <a:ext cx="3891658" cy="23799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3A78A-5D3E-4889-8FE2-CA39A63325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44650" y="4567555"/>
            <a:ext cx="1282700" cy="208280"/>
          </a:xfrm>
        </p:spPr>
        <p:txBody>
          <a:bodyPr/>
          <a:lstStyle/>
          <a:p>
            <a:r>
              <a:rPr lang="en-US" sz="600" dirty="0"/>
              <a:t>©Frans </a:t>
            </a:r>
            <a:r>
              <a:rPr lang="en-US" sz="600" dirty="0" err="1"/>
              <a:t>Lemmens</a:t>
            </a:r>
            <a:r>
              <a:rPr lang="en-US" sz="600" dirty="0"/>
              <a:t>/Corbis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EAD710-323C-4E6D-9FFB-ECEDB1A0C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066"/>
            <a:ext cx="8229600" cy="1143000"/>
          </a:xfrm>
        </p:spPr>
        <p:txBody>
          <a:bodyPr/>
          <a:lstStyle/>
          <a:p>
            <a:r>
              <a:rPr lang="en-US" sz="4000" dirty="0" err="1"/>
              <a:t>Zygomycetes</a:t>
            </a:r>
            <a:r>
              <a:rPr lang="en-US" sz="4000" dirty="0"/>
              <a:t> are fast growing and prolific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0A113D-02EC-4A7D-980B-8D40B54CE5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7950"/>
            <a:ext cx="1515113" cy="330200"/>
          </a:xfrm>
        </p:spPr>
        <p:txBody>
          <a:bodyPr/>
          <a:lstStyle/>
          <a:p>
            <a:r>
              <a:rPr lang="en-US" dirty="0"/>
              <a:t>Section 20.3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4FCD-AFBD-457B-A280-699B930A4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687286"/>
            <a:ext cx="8445500" cy="1175997"/>
          </a:xfrm>
        </p:spPr>
        <p:txBody>
          <a:bodyPr/>
          <a:lstStyle/>
          <a:p>
            <a:pPr algn="ctr"/>
            <a:r>
              <a:rPr lang="en-US" sz="2400" b="1" dirty="0" err="1"/>
              <a:t>Zygomycetes</a:t>
            </a:r>
            <a:r>
              <a:rPr lang="en-US" sz="2400" dirty="0"/>
              <a:t> fungi include molds that grow on </a:t>
            </a:r>
            <a:r>
              <a:rPr lang="en-US" sz="2400" dirty="0">
                <a:solidFill>
                  <a:srgbClr val="FF0000"/>
                </a:solidFill>
              </a:rPr>
              <a:t>bread</a:t>
            </a:r>
            <a:r>
              <a:rPr lang="en-US" sz="2400" dirty="0"/>
              <a:t>, fruit, and vegetables. They are common in the soil where they feed on decaying plants and animals.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5C73D3-D4C7-4D28-9077-AD4D3B4471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18347" y="6478360"/>
            <a:ext cx="1468453" cy="379639"/>
          </a:xfrm>
        </p:spPr>
        <p:txBody>
          <a:bodyPr/>
          <a:lstStyle/>
          <a:p>
            <a:r>
              <a:rPr lang="en-US" dirty="0"/>
              <a:t>Figure 20.8</a:t>
            </a:r>
          </a:p>
        </p:txBody>
      </p:sp>
      <p:pic>
        <p:nvPicPr>
          <p:cNvPr id="5" name="Picture 4" descr="A moldy bagel is shown. A red arrow points to mold. ">
            <a:extLst>
              <a:ext uri="{FF2B5EF4-FFF2-40B4-BE49-F238E27FC236}">
                <a16:creationId xmlns:a16="http://schemas.microsoft.com/office/drawing/2014/main" id="{B54107A0-B075-41A5-92AD-A2486A824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3" y="3399911"/>
            <a:ext cx="7273994" cy="26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5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4E56F3-E5A5-4A1E-AB79-4088BACE3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189"/>
            <a:ext cx="8229600" cy="900187"/>
          </a:xfrm>
        </p:spPr>
        <p:txBody>
          <a:bodyPr/>
          <a:lstStyle/>
          <a:p>
            <a:r>
              <a:rPr lang="en-US" sz="4000" dirty="0" err="1"/>
              <a:t>Zygomycetes</a:t>
            </a:r>
            <a:r>
              <a:rPr lang="en-US" sz="4000" dirty="0"/>
              <a:t> produce zygospores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6F43E6-9A6E-4404-8510-3F166D988C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5444" y="6458855"/>
            <a:ext cx="1598717" cy="360755"/>
          </a:xfrm>
        </p:spPr>
        <p:txBody>
          <a:bodyPr/>
          <a:lstStyle/>
          <a:p>
            <a:r>
              <a:rPr lang="en-US" dirty="0"/>
              <a:t>Section 20.3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446AE-0F54-459B-87E9-2F5C5C0E4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2599" y="1496640"/>
            <a:ext cx="3722914" cy="1711205"/>
          </a:xfrm>
        </p:spPr>
        <p:txBody>
          <a:bodyPr/>
          <a:lstStyle/>
          <a:p>
            <a:r>
              <a:rPr lang="en-US" sz="2400" dirty="0"/>
              <a:t>This group of fungi produce a distinctive structure when 2 hyphae fuse to form a diploid zygote.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807B05-2BF1-4049-9A3D-E8B7632326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21718" y="6489411"/>
            <a:ext cx="1913795" cy="330199"/>
          </a:xfrm>
        </p:spPr>
        <p:txBody>
          <a:bodyPr/>
          <a:lstStyle/>
          <a:p>
            <a:r>
              <a:rPr lang="en-US" sz="1800" dirty="0"/>
              <a:t> Figure 20.5, 20.8 </a:t>
            </a:r>
          </a:p>
        </p:txBody>
      </p:sp>
      <p:pic>
        <p:nvPicPr>
          <p:cNvPr id="2" name="Picture 1" descr="A fungal family tree is shown.&#10;A blue box highlights zygomycota lineages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9" y="1957199"/>
            <a:ext cx="4584192" cy="3797808"/>
          </a:xfrm>
          <a:prstGeom prst="rect">
            <a:avLst/>
          </a:prstGeom>
        </p:spPr>
      </p:pic>
      <p:pic>
        <p:nvPicPr>
          <p:cNvPr id="5" name="Picture 4" descr="A zygospore is shown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17" y="3206311"/>
            <a:ext cx="2840736" cy="3054096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B0D18D-8873-41BA-A794-43D432C4252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69867" y="6177731"/>
            <a:ext cx="1069158" cy="238399"/>
          </a:xfrm>
        </p:spPr>
        <p:txBody>
          <a:bodyPr/>
          <a:lstStyle/>
          <a:p>
            <a:r>
              <a:rPr lang="en-US" sz="1200" dirty="0"/>
              <a:t>©Ed Reschke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2C5407-7A15-413F-9F46-AA41747F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3472"/>
            <a:ext cx="8229600" cy="839621"/>
          </a:xfrm>
        </p:spPr>
        <p:txBody>
          <a:bodyPr/>
          <a:lstStyle/>
          <a:p>
            <a:r>
              <a:rPr lang="en-US" sz="4000" dirty="0"/>
              <a:t>Zygomycetes reproduce sexually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924B7E-EE00-4173-8FDF-E212185BB6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7950"/>
            <a:ext cx="2032000" cy="330200"/>
          </a:xfrm>
        </p:spPr>
        <p:txBody>
          <a:bodyPr/>
          <a:lstStyle/>
          <a:p>
            <a:r>
              <a:rPr lang="en-US" dirty="0"/>
              <a:t>Section 20.3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DD0E77-15D8-4D46-A7C9-63DF557E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099" y="1072199"/>
            <a:ext cx="6451600" cy="867568"/>
          </a:xfrm>
        </p:spPr>
        <p:txBody>
          <a:bodyPr/>
          <a:lstStyle/>
          <a:p>
            <a:pPr algn="r"/>
            <a:r>
              <a:rPr lang="en-US" sz="2400" dirty="0"/>
              <a:t>Hyphae fuse to form a diploid zygospore with a spiny coat, which produces haploid spores.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F49FB-B0CB-49F8-BD3E-BBB9909694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12000" y="6475405"/>
            <a:ext cx="1574799" cy="330200"/>
          </a:xfrm>
        </p:spPr>
        <p:txBody>
          <a:bodyPr/>
          <a:lstStyle/>
          <a:p>
            <a:r>
              <a:rPr lang="en-US" dirty="0"/>
              <a:t>Figure 20.8</a:t>
            </a:r>
          </a:p>
        </p:txBody>
      </p:sp>
      <p:pic>
        <p:nvPicPr>
          <p:cNvPr id="14" name="Picture 13" descr="A pink box highlights fusion of hyphae, fusion of nuclei, zygote, and germination of spores.">
            <a:extLst>
              <a:ext uri="{FF2B5EF4-FFF2-40B4-BE49-F238E27FC236}">
                <a16:creationId xmlns:a16="http://schemas.microsoft.com/office/drawing/2014/main" id="{4A832576-BD62-4BD7-AD98-A70031A2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2740"/>
          <a:stretch/>
        </p:blipFill>
        <p:spPr>
          <a:xfrm>
            <a:off x="1827212" y="2085497"/>
            <a:ext cx="6293152" cy="412480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D23B29-118F-4C92-8688-36C641428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67220" y="6173216"/>
            <a:ext cx="797508" cy="228600"/>
          </a:xfrm>
        </p:spPr>
        <p:txBody>
          <a:bodyPr/>
          <a:lstStyle/>
          <a:p>
            <a:r>
              <a:rPr lang="en-US" sz="850" dirty="0"/>
              <a:t>©Ed Reschke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18D6-250E-4AFB-849F-FB88DEFF0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228"/>
            <a:ext cx="8229600" cy="946106"/>
          </a:xfrm>
        </p:spPr>
        <p:txBody>
          <a:bodyPr/>
          <a:lstStyle/>
          <a:p>
            <a:r>
              <a:rPr lang="en-US" sz="4000" dirty="0"/>
              <a:t>Zygomycetes reproduce asexually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50BEA-B1A6-4E5E-983E-17773D5190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8396"/>
            <a:ext cx="1600200" cy="330200"/>
          </a:xfrm>
        </p:spPr>
        <p:txBody>
          <a:bodyPr/>
          <a:lstStyle/>
          <a:p>
            <a:r>
              <a:rPr lang="en-US" dirty="0"/>
              <a:t>Section 20.3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8B60A-FD52-4AAD-AAA7-D0F3E0BB2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5550" y="1075748"/>
            <a:ext cx="6654800" cy="855214"/>
          </a:xfrm>
        </p:spPr>
        <p:txBody>
          <a:bodyPr/>
          <a:lstStyle/>
          <a:p>
            <a:pPr algn="r"/>
            <a:r>
              <a:rPr lang="en-US" sz="2400" dirty="0"/>
              <a:t>Each hypha produces spore sacs by mitosis. All spores are genetically identical.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9A61C6-DE4C-4822-BBBB-2C7BCFC1DA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66767" y="6477000"/>
            <a:ext cx="1420033" cy="311596"/>
          </a:xfrm>
        </p:spPr>
        <p:txBody>
          <a:bodyPr/>
          <a:lstStyle/>
          <a:p>
            <a:r>
              <a:rPr lang="en-US" dirty="0"/>
              <a:t>Figure 20.8</a:t>
            </a:r>
          </a:p>
        </p:txBody>
      </p:sp>
      <p:pic>
        <p:nvPicPr>
          <p:cNvPr id="8" name="Picture 7" descr="A pink box highlights mitosis and germination of spores from conidia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24" y="1989606"/>
            <a:ext cx="6316453" cy="437612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4E104-80C4-4993-828A-0A902B527F1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88942" y="6176473"/>
            <a:ext cx="765684" cy="189253"/>
          </a:xfrm>
        </p:spPr>
        <p:txBody>
          <a:bodyPr/>
          <a:lstStyle/>
          <a:p>
            <a:r>
              <a:rPr lang="en-US" dirty="0"/>
              <a:t>©Ed Reschke</a:t>
            </a:r>
          </a:p>
        </p:txBody>
      </p:sp>
    </p:spTree>
    <p:extLst>
      <p:ext uri="{BB962C8B-B14F-4D97-AF65-F5344CB8AC3E}">
        <p14:creationId xmlns:p14="http://schemas.microsoft.com/office/powerpoint/2010/main" val="1157854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342396C-7CC9-428A-BD43-DA78745F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216582"/>
            <a:ext cx="8229600" cy="1143000"/>
          </a:xfrm>
        </p:spPr>
        <p:txBody>
          <a:bodyPr/>
          <a:lstStyle/>
          <a:p>
            <a:r>
              <a:rPr lang="en-US" sz="4000" dirty="0" err="1"/>
              <a:t>Zygomycetes</a:t>
            </a:r>
            <a:r>
              <a:rPr lang="en-US" sz="4000" dirty="0"/>
              <a:t> disperse spores in unusual ways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E163DA-4DA5-45B2-929B-45267ED475B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-10886" y="6450195"/>
            <a:ext cx="2271858" cy="357728"/>
          </a:xfrm>
        </p:spPr>
        <p:txBody>
          <a:bodyPr/>
          <a:lstStyle/>
          <a:p>
            <a:r>
              <a:rPr lang="en-US" sz="2000" dirty="0"/>
              <a:t>Section 20.3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40C9214-CDDB-4059-81A0-B1ED6422383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299821" y="6473808"/>
            <a:ext cx="1437467" cy="350679"/>
          </a:xfrm>
        </p:spPr>
        <p:txBody>
          <a:bodyPr/>
          <a:lstStyle/>
          <a:p>
            <a:r>
              <a:rPr lang="en-US" sz="2000" dirty="0"/>
              <a:t>Figure 20.9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B8DDD8-BAC5-46E5-881E-CCF733580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12" y="1560173"/>
            <a:ext cx="3969657" cy="829704"/>
          </a:xfrm>
        </p:spPr>
        <p:txBody>
          <a:bodyPr/>
          <a:lstStyle/>
          <a:p>
            <a:pPr algn="ctr"/>
            <a:r>
              <a:rPr lang="en-US" sz="1800" dirty="0"/>
              <a:t>These hyphae penetrate the fly’s exoskeleton and produce spores inside the fly’s body as it dies.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8BCE15-6BBF-4DAF-88B9-3F69A15C4A3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96970" y="1579104"/>
            <a:ext cx="3969657" cy="1113971"/>
          </a:xfrm>
        </p:spPr>
        <p:txBody>
          <a:bodyPr/>
          <a:lstStyle/>
          <a:p>
            <a:pPr algn="ctr"/>
            <a:r>
              <a:rPr lang="en-US" sz="1800" dirty="0"/>
              <a:t>These hyphae release spores in grass, which multiply inside the cow and germinate in cow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0" b="2229"/>
          <a:stretch/>
        </p:blipFill>
        <p:spPr>
          <a:xfrm>
            <a:off x="966215" y="3210641"/>
            <a:ext cx="6976872" cy="3056079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F03A7C-7986-4F15-B662-A77FB715B3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03597" y="6213227"/>
            <a:ext cx="2486663" cy="260576"/>
          </a:xfrm>
        </p:spPr>
        <p:txBody>
          <a:bodyPr/>
          <a:lstStyle/>
          <a:p>
            <a:r>
              <a:rPr lang="en-US" sz="700" dirty="0"/>
              <a:t>(a): ©Dwight Kuhn; (b): ©Andrew </a:t>
            </a:r>
            <a:r>
              <a:rPr lang="en-US" sz="700" dirty="0" err="1"/>
              <a:t>Syred</a:t>
            </a:r>
            <a:r>
              <a:rPr lang="en-US" sz="700" dirty="0"/>
              <a:t>/Science Source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B3DEB-29C4-4C04-AC92-60AD5300B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41"/>
            <a:ext cx="8229600" cy="918281"/>
          </a:xfrm>
        </p:spPr>
        <p:txBody>
          <a:bodyPr/>
          <a:lstStyle/>
          <a:p>
            <a:r>
              <a:rPr lang="en-US" sz="4000" dirty="0"/>
              <a:t>20.3 Mastering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023A4-C9DA-4E0C-A6F5-1BC2050AF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1938" y="3160996"/>
            <a:ext cx="4613729" cy="8125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How does the zygospore fit into the </a:t>
            </a:r>
            <a:r>
              <a:rPr lang="en-US" sz="2400" dirty="0" err="1"/>
              <a:t>zygomycete</a:t>
            </a:r>
            <a:r>
              <a:rPr lang="en-US" sz="2400" dirty="0"/>
              <a:t> life cycle?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 b="2176"/>
          <a:stretch/>
        </p:blipFill>
        <p:spPr>
          <a:xfrm>
            <a:off x="117112" y="2118360"/>
            <a:ext cx="3853127" cy="246126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8DDA92-0339-4CBB-8B6D-24761C5B4D0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27216" y="4522868"/>
            <a:ext cx="1136073" cy="183515"/>
          </a:xfrm>
        </p:spPr>
        <p:txBody>
          <a:bodyPr/>
          <a:lstStyle/>
          <a:p>
            <a:r>
              <a:rPr lang="en-US" sz="600" dirty="0"/>
              <a:t>©Frans </a:t>
            </a:r>
            <a:r>
              <a:rPr lang="en-US" sz="600" dirty="0" err="1"/>
              <a:t>Lemmens</a:t>
            </a:r>
            <a:r>
              <a:rPr lang="en-US" sz="600" dirty="0"/>
              <a:t>/Corbis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4"/>
            <a:ext cx="8229600" cy="913133"/>
          </a:xfrm>
        </p:spPr>
        <p:txBody>
          <a:bodyPr/>
          <a:lstStyle/>
          <a:p>
            <a:r>
              <a:rPr lang="en-US" sz="4000" dirty="0"/>
              <a:t>Fungi are a diverse group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814" y="6451600"/>
            <a:ext cx="2032000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33501"/>
            <a:ext cx="3860800" cy="1571675"/>
          </a:xfrm>
        </p:spPr>
        <p:txBody>
          <a:bodyPr/>
          <a:lstStyle/>
          <a:p>
            <a:r>
              <a:rPr lang="en-US" sz="2400" dirty="0"/>
              <a:t>Fungi come in all shapes and sizes. Some are microscopic parasites; others are </a:t>
            </a:r>
            <a:r>
              <a:rPr lang="en-US" sz="2400" dirty="0">
                <a:solidFill>
                  <a:srgbClr val="FF0000"/>
                </a:solidFill>
              </a:rPr>
              <a:t>millions</a:t>
            </a:r>
            <a:r>
              <a:rPr lang="en-US" sz="2400" dirty="0"/>
              <a:t> of meters long.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64400" y="6477000"/>
            <a:ext cx="1638300" cy="304800"/>
          </a:xfrm>
        </p:spPr>
        <p:txBody>
          <a:bodyPr/>
          <a:lstStyle/>
          <a:p>
            <a:r>
              <a:rPr lang="en-US" dirty="0"/>
              <a:t>Figure 20.1</a:t>
            </a:r>
          </a:p>
        </p:txBody>
      </p:sp>
      <p:pic>
        <p:nvPicPr>
          <p:cNvPr id="5" name="Picture 4" descr="A man is shown with a large vat full of mushroom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6" b="6132"/>
          <a:stretch/>
        </p:blipFill>
        <p:spPr>
          <a:xfrm>
            <a:off x="266661" y="3390754"/>
            <a:ext cx="4188307" cy="234098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1709583" y="5731740"/>
            <a:ext cx="1170142" cy="228600"/>
          </a:xfrm>
        </p:spPr>
        <p:txBody>
          <a:bodyPr/>
          <a:lstStyle/>
          <a:p>
            <a:pPr>
              <a:tabLst>
                <a:tab pos="114300" algn="l"/>
                <a:tab pos="171450" algn="l"/>
                <a:tab pos="228600" algn="l"/>
              </a:tabLst>
            </a:pPr>
            <a:r>
              <a:rPr lang="en-US" dirty="0"/>
              <a:t>(e): ©Ed Young/Corbis</a:t>
            </a:r>
          </a:p>
        </p:txBody>
      </p:sp>
      <p:pic>
        <p:nvPicPr>
          <p:cNvPr id="14" name="Picture 13" descr="Yeast, mildew, parasitic fungi in a spider and mushrooms are shown.">
            <a:extLst>
              <a:ext uri="{FF2B5EF4-FFF2-40B4-BE49-F238E27FC236}">
                <a16:creationId xmlns:a16="http://schemas.microsoft.com/office/drawing/2014/main" id="{B94F7D01-ECBF-455C-9F09-24D4B02A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" b="6811"/>
          <a:stretch/>
        </p:blipFill>
        <p:spPr>
          <a:xfrm>
            <a:off x="4839560" y="1336338"/>
            <a:ext cx="4010165" cy="4378662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5243807" y="5715126"/>
            <a:ext cx="2787674" cy="403958"/>
          </a:xfrm>
        </p:spPr>
        <p:txBody>
          <a:bodyPr/>
          <a:lstStyle/>
          <a:p>
            <a:pPr marL="146050" indent="-146050"/>
            <a:r>
              <a:rPr lang="en-US" sz="650" dirty="0"/>
              <a:t>(a): ©</a:t>
            </a:r>
            <a:r>
              <a:rPr lang="en-US" sz="650" dirty="0" err="1"/>
              <a:t>Scimat</a:t>
            </a:r>
            <a:r>
              <a:rPr lang="en-US" sz="650" dirty="0"/>
              <a:t>/Science Source; (b): ©Steven P. Lynch/McGraw-Hill Education; (b, micrograph): ©</a:t>
            </a:r>
            <a:r>
              <a:rPr lang="en-US" sz="650" dirty="0" err="1"/>
              <a:t>Scenics</a:t>
            </a:r>
            <a:r>
              <a:rPr lang="en-US" sz="650" dirty="0"/>
              <a:t> &amp; Science/</a:t>
            </a:r>
            <a:r>
              <a:rPr lang="en-US" sz="650" dirty="0" err="1"/>
              <a:t>Alamy</a:t>
            </a:r>
            <a:r>
              <a:rPr lang="en-US" sz="650" dirty="0"/>
              <a:t>; (c): ©Morley Read/</a:t>
            </a:r>
            <a:r>
              <a:rPr lang="en-US" sz="650" dirty="0" err="1"/>
              <a:t>Alamy</a:t>
            </a:r>
            <a:r>
              <a:rPr lang="en-US" sz="650" dirty="0"/>
              <a:t>;</a:t>
            </a:r>
          </a:p>
          <a:p>
            <a:pPr marL="819150" indent="-6350"/>
            <a:r>
              <a:rPr lang="en-US" sz="650" dirty="0"/>
              <a:t>(d): ©WSL Handout/Reuters/Corbis</a:t>
            </a:r>
          </a:p>
        </p:txBody>
      </p:sp>
    </p:spTree>
    <p:extLst>
      <p:ext uri="{BB962C8B-B14F-4D97-AF65-F5344CB8AC3E}">
        <p14:creationId xmlns:p14="http://schemas.microsoft.com/office/powerpoint/2010/main" val="2033666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16D41-0A67-4852-BF34-5D2160CE2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16585"/>
            <a:ext cx="8644164" cy="1143000"/>
          </a:xfrm>
        </p:spPr>
        <p:txBody>
          <a:bodyPr/>
          <a:lstStyle/>
          <a:p>
            <a:r>
              <a:rPr lang="en-US" sz="4000" b="1" dirty="0" err="1"/>
              <a:t>Glomeromycetes</a:t>
            </a:r>
            <a:r>
              <a:rPr lang="en-US" sz="4000" dirty="0"/>
              <a:t> produce large, asexual spores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75AF7-0D3B-47D4-A0C0-7735BB864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296" y="1739041"/>
            <a:ext cx="3261166" cy="226933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This group of fungi do not have a sexual life cycle, which makes them difficult to place in the family tree.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C7ACB-4596-424C-A72E-91EE3C817B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0668" y="6468838"/>
            <a:ext cx="1734432" cy="389162"/>
          </a:xfrm>
        </p:spPr>
        <p:txBody>
          <a:bodyPr/>
          <a:lstStyle/>
          <a:p>
            <a:r>
              <a:rPr lang="en-US" dirty="0"/>
              <a:t>Figure 20.5</a:t>
            </a:r>
          </a:p>
        </p:txBody>
      </p:sp>
      <p:pic>
        <p:nvPicPr>
          <p:cNvPr id="8" name="Picture 7" descr="A fungal family tree is shown.&#10;A blue box highlights glomeromycetes lineages.">
            <a:extLst>
              <a:ext uri="{FF2B5EF4-FFF2-40B4-BE49-F238E27FC236}">
                <a16:creationId xmlns:a16="http://schemas.microsoft.com/office/drawing/2014/main" id="{E8421386-8200-47B9-AFD1-63E0B7D13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1"/>
          <a:stretch/>
        </p:blipFill>
        <p:spPr>
          <a:xfrm>
            <a:off x="395841" y="2057400"/>
            <a:ext cx="4588215" cy="375416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574"/>
            <a:ext cx="8229600" cy="1143000"/>
          </a:xfrm>
        </p:spPr>
        <p:txBody>
          <a:bodyPr/>
          <a:lstStyle/>
          <a:p>
            <a:r>
              <a:rPr lang="en-US" sz="4000" dirty="0" err="1"/>
              <a:t>Glomeromycetes</a:t>
            </a:r>
            <a:r>
              <a:rPr lang="en-US" sz="4000" dirty="0"/>
              <a:t> spores are unusually large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3941" y="6460362"/>
            <a:ext cx="1541796" cy="397638"/>
          </a:xfrm>
        </p:spPr>
        <p:txBody>
          <a:bodyPr/>
          <a:lstStyle/>
          <a:p>
            <a:r>
              <a:rPr lang="en-US" dirty="0"/>
              <a:t>Section 20.4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57118" y="1538675"/>
            <a:ext cx="7803931" cy="736712"/>
          </a:xfrm>
        </p:spPr>
        <p:txBody>
          <a:bodyPr/>
          <a:lstStyle/>
          <a:p>
            <a:pPr algn="ctr"/>
            <a:r>
              <a:rPr lang="en-US" sz="2400" dirty="0"/>
              <a:t>Some are hundreds of nanometers in diameter, and can be seen by the naked </a:t>
            </a:r>
            <a:r>
              <a:rPr lang="en-US" sz="2400" dirty="0">
                <a:solidFill>
                  <a:srgbClr val="FF0000"/>
                </a:solidFill>
              </a:rPr>
              <a:t>eye</a:t>
            </a:r>
            <a:r>
              <a:rPr lang="en-US" sz="2400" dirty="0"/>
              <a:t>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04996" y="6476132"/>
            <a:ext cx="1581804" cy="330200"/>
          </a:xfrm>
        </p:spPr>
        <p:txBody>
          <a:bodyPr/>
          <a:lstStyle/>
          <a:p>
            <a:r>
              <a:rPr lang="en-US" dirty="0"/>
              <a:t>Figure 20.10</a:t>
            </a:r>
          </a:p>
        </p:txBody>
      </p:sp>
      <p:pic>
        <p:nvPicPr>
          <p:cNvPr id="5" name="Picture 4" descr="A yellow box highlights spores.">
            <a:extLst>
              <a:ext uri="{FF2B5EF4-FFF2-40B4-BE49-F238E27FC236}">
                <a16:creationId xmlns:a16="http://schemas.microsoft.com/office/drawing/2014/main" id="{FC913D93-561D-42B1-B6CC-04359396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23" y="2335412"/>
            <a:ext cx="5433852" cy="403816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7"/>
          </p:nvPr>
        </p:nvSpPr>
        <p:spPr>
          <a:xfrm flipH="1">
            <a:off x="3487428" y="6180963"/>
            <a:ext cx="1084572" cy="222249"/>
          </a:xfrm>
        </p:spPr>
        <p:txBody>
          <a:bodyPr/>
          <a:lstStyle/>
          <a:p>
            <a:r>
              <a:rPr lang="en-US" sz="850" dirty="0"/>
              <a:t>©Joseph B. Morton</a:t>
            </a:r>
            <a:endParaRPr lang="en-GB" sz="8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7846"/>
            <a:ext cx="8229600" cy="865062"/>
          </a:xfrm>
        </p:spPr>
        <p:txBody>
          <a:bodyPr/>
          <a:lstStyle/>
          <a:p>
            <a:r>
              <a:rPr lang="en-US" sz="4000" dirty="0" err="1"/>
              <a:t>Glomeromycetes</a:t>
            </a:r>
            <a:r>
              <a:rPr lang="en-US" sz="4000" dirty="0"/>
              <a:t> colonize plant roots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55653"/>
            <a:ext cx="1454727" cy="330200"/>
          </a:xfrm>
        </p:spPr>
        <p:txBody>
          <a:bodyPr/>
          <a:lstStyle/>
          <a:p>
            <a:r>
              <a:rPr lang="en-US" dirty="0"/>
              <a:t>Section 20.4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4485" y="1051560"/>
            <a:ext cx="7448843" cy="743838"/>
          </a:xfrm>
        </p:spPr>
        <p:txBody>
          <a:bodyPr/>
          <a:lstStyle/>
          <a:p>
            <a:pPr algn="ctr"/>
            <a:r>
              <a:rPr lang="en-US" sz="2400" dirty="0" err="1"/>
              <a:t>Glomeromycetes</a:t>
            </a:r>
            <a:r>
              <a:rPr lang="en-US" sz="2400" dirty="0"/>
              <a:t> only live in association with plant roots. A </a:t>
            </a:r>
            <a:r>
              <a:rPr lang="en-US" sz="2400" dirty="0">
                <a:solidFill>
                  <a:srgbClr val="FF0000"/>
                </a:solidFill>
              </a:rPr>
              <a:t>fungus-plant</a:t>
            </a:r>
            <a:r>
              <a:rPr lang="en-US" sz="2400" dirty="0"/>
              <a:t> root combination is called a </a:t>
            </a:r>
            <a:r>
              <a:rPr lang="en-US" sz="2400" b="1" dirty="0"/>
              <a:t>mycorrhiza</a:t>
            </a:r>
            <a:r>
              <a:rPr lang="en-US" sz="2400" dirty="0"/>
              <a:t>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6"/>
          </p:nvPr>
        </p:nvSpPr>
        <p:spPr>
          <a:xfrm>
            <a:off x="689279" y="2202767"/>
            <a:ext cx="3051928" cy="2116015"/>
          </a:xfrm>
        </p:spPr>
        <p:txBody>
          <a:bodyPr/>
          <a:lstStyle/>
          <a:p>
            <a:r>
              <a:rPr lang="en-US" sz="2400" dirty="0"/>
              <a:t>The fungus exchanges minerals and nutrients with the plant root at structures called </a:t>
            </a:r>
            <a:r>
              <a:rPr lang="en-US" sz="2400" dirty="0" err="1"/>
              <a:t>arbuscules</a:t>
            </a:r>
            <a:r>
              <a:rPr lang="en-US" sz="2400" dirty="0"/>
              <a:t>.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17007" y="6469130"/>
            <a:ext cx="1569793" cy="388870"/>
          </a:xfrm>
        </p:spPr>
        <p:txBody>
          <a:bodyPr/>
          <a:lstStyle/>
          <a:p>
            <a:r>
              <a:rPr lang="en-US" dirty="0"/>
              <a:t>Figure 20.10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50" y="2477370"/>
            <a:ext cx="4977384" cy="359054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>
          <a:xfrm>
            <a:off x="5712461" y="6026391"/>
            <a:ext cx="1209822" cy="203512"/>
          </a:xfrm>
        </p:spPr>
        <p:txBody>
          <a:bodyPr/>
          <a:lstStyle/>
          <a:p>
            <a:r>
              <a:rPr lang="en-US" sz="900" dirty="0"/>
              <a:t>©Joseph B. Morton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566103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7627"/>
            <a:ext cx="8229600" cy="831308"/>
          </a:xfrm>
        </p:spPr>
        <p:txBody>
          <a:bodyPr/>
          <a:lstStyle/>
          <a:p>
            <a:r>
              <a:rPr lang="en-US" sz="4000" dirty="0"/>
              <a:t>Mycorrhiza are mutually beneficial</a:t>
            </a:r>
            <a:endParaRPr lang="en-GB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0" y="6463378"/>
            <a:ext cx="1551709" cy="330200"/>
          </a:xfrm>
        </p:spPr>
        <p:txBody>
          <a:bodyPr/>
          <a:lstStyle/>
          <a:p>
            <a:r>
              <a:rPr lang="en-US" dirty="0"/>
              <a:t>Section 20.4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463" y="1135965"/>
            <a:ext cx="8848040" cy="928362"/>
          </a:xfrm>
        </p:spPr>
        <p:txBody>
          <a:bodyPr/>
          <a:lstStyle/>
          <a:p>
            <a:pPr algn="ctr"/>
            <a:r>
              <a:rPr lang="en-US" sz="2400" dirty="0"/>
              <a:t>Hyphae absorb water and nutrients from the soil and share them with the plant. The plant produces sugars that the fungus uses for energy.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26361" y="6475005"/>
            <a:ext cx="1460439" cy="330200"/>
          </a:xfrm>
        </p:spPr>
        <p:txBody>
          <a:bodyPr/>
          <a:lstStyle/>
          <a:p>
            <a:r>
              <a:rPr lang="en-US" dirty="0"/>
              <a:t>Figure 20.10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36" y="2379400"/>
            <a:ext cx="4977384" cy="359054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4288971" y="5933378"/>
            <a:ext cx="1502229" cy="228600"/>
          </a:xfrm>
        </p:spPr>
        <p:txBody>
          <a:bodyPr/>
          <a:lstStyle/>
          <a:p>
            <a:r>
              <a:rPr lang="en-US" sz="900" dirty="0"/>
              <a:t>©Joseph B. Morton</a:t>
            </a:r>
            <a:endParaRPr lang="en-GB" sz="9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057"/>
            <a:ext cx="8229600" cy="882450"/>
          </a:xfrm>
        </p:spPr>
        <p:txBody>
          <a:bodyPr/>
          <a:lstStyle/>
          <a:p>
            <a:r>
              <a:rPr lang="en-US" sz="4000" dirty="0"/>
              <a:t>20.4 Mastering concepts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0037" y="2512467"/>
            <a:ext cx="4888819" cy="230718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Why can’t </a:t>
            </a:r>
            <a:r>
              <a:rPr lang="en-US" sz="2400" dirty="0" err="1"/>
              <a:t>glomeromycetes</a:t>
            </a:r>
            <a:r>
              <a:rPr lang="en-US" sz="2400" dirty="0"/>
              <a:t> live apart from plants? Use the following words in your answer:</a:t>
            </a:r>
          </a:p>
          <a:p>
            <a:pPr marL="274320" indent="-2743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Arbuscule</a:t>
            </a:r>
            <a:endParaRPr lang="en-US" sz="2400" dirty="0"/>
          </a:p>
          <a:p>
            <a:pPr marL="274320" indent="-2743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Mycorrhiza</a:t>
            </a:r>
          </a:p>
          <a:p>
            <a:pPr marL="274320" indent="-27432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Hyphae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2345"/>
          <a:stretch/>
        </p:blipFill>
        <p:spPr>
          <a:xfrm>
            <a:off x="106963" y="2369127"/>
            <a:ext cx="3930575" cy="245052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1651000" y="4812765"/>
            <a:ext cx="906463" cy="78856"/>
          </a:xfrm>
        </p:spPr>
        <p:txBody>
          <a:bodyPr anchor="ctr"/>
          <a:lstStyle/>
          <a:p>
            <a:r>
              <a:rPr lang="en-US" sz="550" dirty="0"/>
              <a:t>©Frans </a:t>
            </a:r>
            <a:r>
              <a:rPr lang="en-US" sz="550" dirty="0" err="1"/>
              <a:t>Lemmens</a:t>
            </a:r>
            <a:r>
              <a:rPr lang="en-US" sz="550" dirty="0"/>
              <a:t>/Corbis</a:t>
            </a:r>
            <a:endParaRPr lang="en-GB" sz="5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820"/>
            <a:ext cx="8229600" cy="814928"/>
          </a:xfrm>
        </p:spPr>
        <p:txBody>
          <a:bodyPr/>
          <a:lstStyle/>
          <a:p>
            <a:r>
              <a:rPr lang="en-US" sz="4000" dirty="0"/>
              <a:t>Ascomycetes produce spores in sacs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-5442" y="6458857"/>
            <a:ext cx="1474024" cy="330200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5267" y="1084603"/>
            <a:ext cx="3563867" cy="2376414"/>
          </a:xfrm>
        </p:spPr>
        <p:txBody>
          <a:bodyPr/>
          <a:lstStyle/>
          <a:p>
            <a:r>
              <a:rPr lang="en-US" sz="2400" b="1" dirty="0"/>
              <a:t>Ascomycetes </a:t>
            </a:r>
            <a:r>
              <a:rPr lang="en-US" sz="2400" dirty="0"/>
              <a:t>is the largest group of fungi, containing more than 50,000 species. The red bread mold below is a valuable model organism.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55185" y="6473371"/>
            <a:ext cx="1365360" cy="330200"/>
          </a:xfrm>
        </p:spPr>
        <p:txBody>
          <a:bodyPr/>
          <a:lstStyle/>
          <a:p>
            <a:r>
              <a:rPr lang="en-US" dirty="0"/>
              <a:t>Figure 20.5</a:t>
            </a:r>
          </a:p>
        </p:txBody>
      </p:sp>
      <p:pic>
        <p:nvPicPr>
          <p:cNvPr id="9" name="Picture 8" descr="A fungal family tree is shown.&#10;A blue box highlights ascomycetes lineages.">
            <a:extLst>
              <a:ext uri="{FF2B5EF4-FFF2-40B4-BE49-F238E27FC236}">
                <a16:creationId xmlns:a16="http://schemas.microsoft.com/office/drawing/2014/main" id="{94BD335A-4944-4B32-8047-F489DC16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1927990"/>
            <a:ext cx="4670432" cy="38567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92" y="3722116"/>
            <a:ext cx="2471928" cy="248716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6038125" y="6156052"/>
            <a:ext cx="1574255" cy="144736"/>
          </a:xfrm>
        </p:spPr>
        <p:txBody>
          <a:bodyPr/>
          <a:lstStyle/>
          <a:p>
            <a:r>
              <a:rPr lang="en-US" sz="650" dirty="0"/>
              <a:t>©Steven P. Lynch/McGraw-Hill Education</a:t>
            </a:r>
            <a:endParaRPr lang="en-GB" sz="6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912"/>
            <a:ext cx="8229600" cy="858753"/>
          </a:xfrm>
        </p:spPr>
        <p:txBody>
          <a:bodyPr/>
          <a:lstStyle/>
          <a:p>
            <a:r>
              <a:rPr lang="en-US" sz="4000" dirty="0"/>
              <a:t>Ascomycetes have varying lifestyles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2381" y="6461251"/>
            <a:ext cx="1697567" cy="396749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446" y="2031335"/>
            <a:ext cx="3619038" cy="3426038"/>
          </a:xfrm>
        </p:spPr>
        <p:txBody>
          <a:bodyPr/>
          <a:lstStyle/>
          <a:p>
            <a:pPr marL="0" indent="0">
              <a:spcAft>
                <a:spcPts val="2800"/>
              </a:spcAft>
              <a:buNone/>
            </a:pPr>
            <a:r>
              <a:rPr lang="en-US" sz="2400" dirty="0"/>
              <a:t>Some decompose organic matter. Others live in </a:t>
            </a:r>
            <a:r>
              <a:rPr lang="en-US" sz="2400" dirty="0">
                <a:solidFill>
                  <a:srgbClr val="FF0000"/>
                </a:solidFill>
              </a:rPr>
              <a:t>symbiosis</a:t>
            </a:r>
            <a:r>
              <a:rPr lang="en-US" sz="2400" dirty="0"/>
              <a:t> with other organisms, either as parasites or mutualists.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The fungus shown here is carnivorous. It is devouring a worm.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189155" y="6473532"/>
            <a:ext cx="1497645" cy="357188"/>
          </a:xfrm>
        </p:spPr>
        <p:txBody>
          <a:bodyPr/>
          <a:lstStyle/>
          <a:p>
            <a:r>
              <a:rPr lang="en-US" dirty="0"/>
              <a:t>Figure 20.11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" y="1949994"/>
            <a:ext cx="4370832" cy="37490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699948" y="5652454"/>
            <a:ext cx="1917473" cy="245742"/>
          </a:xfrm>
        </p:spPr>
        <p:txBody>
          <a:bodyPr/>
          <a:lstStyle/>
          <a:p>
            <a:r>
              <a:rPr lang="en-US" sz="900" dirty="0"/>
              <a:t>©Photo Researchers/Science Source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20768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6754" y="21237"/>
            <a:ext cx="8229600" cy="918281"/>
          </a:xfrm>
        </p:spPr>
        <p:txBody>
          <a:bodyPr/>
          <a:lstStyle/>
          <a:p>
            <a:r>
              <a:rPr lang="en-US" sz="4000" dirty="0"/>
              <a:t>Some ascomycetes benefit humans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53043"/>
            <a:ext cx="1676400" cy="392483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902" y="1290412"/>
            <a:ext cx="8040462" cy="1133477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Ascomycetes that humans use include edible fungi, yeasts used for fermenting alcohol, and fungi that produce medicines. These truffles and morels are considered delicacies.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254895" y="6471201"/>
            <a:ext cx="1739900" cy="373433"/>
          </a:xfrm>
        </p:spPr>
        <p:txBody>
          <a:bodyPr/>
          <a:lstStyle/>
          <a:p>
            <a:r>
              <a:rPr lang="en-US" dirty="0"/>
              <a:t>Figure 20.13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2968534"/>
            <a:ext cx="4962144" cy="310896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2708285" y="6014379"/>
            <a:ext cx="3410575" cy="213157"/>
          </a:xfrm>
        </p:spPr>
        <p:txBody>
          <a:bodyPr/>
          <a:lstStyle/>
          <a:p>
            <a:r>
              <a:rPr lang="en-US" sz="950" dirty="0"/>
              <a:t>(a): ©DEA/G. </a:t>
            </a:r>
            <a:r>
              <a:rPr lang="en-US" sz="950" dirty="0" err="1"/>
              <a:t>Cozzi</a:t>
            </a:r>
            <a:r>
              <a:rPr lang="en-US" sz="950" dirty="0"/>
              <a:t>/Getty Images; (b): ©Robert </a:t>
            </a:r>
            <a:r>
              <a:rPr lang="en-US" sz="950" dirty="0" err="1"/>
              <a:t>Marien</a:t>
            </a:r>
            <a:r>
              <a:rPr lang="en-US" sz="950" dirty="0"/>
              <a:t>/Corbis RF</a:t>
            </a:r>
            <a:endParaRPr lang="en-GB" sz="9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744"/>
            <a:ext cx="8229600" cy="823077"/>
          </a:xfrm>
        </p:spPr>
        <p:txBody>
          <a:bodyPr/>
          <a:lstStyle/>
          <a:p>
            <a:r>
              <a:rPr lang="en-US" sz="4000" dirty="0"/>
              <a:t>Some ascomycetes are pests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-2317" y="6455385"/>
            <a:ext cx="1613403" cy="375627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366" y="1934543"/>
            <a:ext cx="2870200" cy="3399457"/>
          </a:xfrm>
        </p:spPr>
        <p:txBody>
          <a:bodyPr/>
          <a:lstStyle/>
          <a:p>
            <a:pPr marL="0" indent="0">
              <a:spcAft>
                <a:spcPts val="2900"/>
              </a:spcAft>
              <a:buNone/>
            </a:pPr>
            <a:r>
              <a:rPr lang="en-US" sz="2400" dirty="0"/>
              <a:t>A few species cause diseases in plants and animals.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Others grow on our food and homes. Their spores can make it difficult to breathe.</a:t>
            </a:r>
            <a:endParaRPr lang="en-GB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7242770" y="6472382"/>
            <a:ext cx="1498086" cy="386320"/>
          </a:xfrm>
        </p:spPr>
        <p:txBody>
          <a:bodyPr/>
          <a:lstStyle/>
          <a:p>
            <a:r>
              <a:rPr lang="en-US" dirty="0"/>
              <a:t>Figure 20.12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558" y="1885188"/>
            <a:ext cx="5010912" cy="362102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5227571" y="5494329"/>
            <a:ext cx="1993084" cy="203495"/>
          </a:xfrm>
        </p:spPr>
        <p:txBody>
          <a:bodyPr/>
          <a:lstStyle/>
          <a:p>
            <a:r>
              <a:rPr lang="en-US" sz="950" dirty="0"/>
              <a:t>©Julie </a:t>
            </a:r>
            <a:r>
              <a:rPr lang="en-US" sz="950" dirty="0" err="1"/>
              <a:t>Dermansky</a:t>
            </a:r>
            <a:r>
              <a:rPr lang="en-US" sz="950" dirty="0"/>
              <a:t>/Science Source</a:t>
            </a:r>
            <a:endParaRPr lang="en-GB" sz="950" dirty="0"/>
          </a:p>
        </p:txBody>
      </p:sp>
    </p:spTree>
    <p:extLst>
      <p:ext uri="{BB962C8B-B14F-4D97-AF65-F5344CB8AC3E}">
        <p14:creationId xmlns:p14="http://schemas.microsoft.com/office/powerpoint/2010/main" val="3739118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2476"/>
            <a:ext cx="8229600" cy="926190"/>
          </a:xfrm>
        </p:spPr>
        <p:txBody>
          <a:bodyPr/>
          <a:lstStyle/>
          <a:p>
            <a:r>
              <a:rPr lang="en-US" sz="4000" dirty="0"/>
              <a:t>Ascomycetes form dikaryotic cells</a:t>
            </a:r>
            <a:endParaRPr lang="en-GB" sz="40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0" y="6459430"/>
            <a:ext cx="1553029" cy="400050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005975" y="3271480"/>
            <a:ext cx="2110811" cy="302775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Separate haploid hyphae fuse, forming a dikaryotic cell. The nuclei eventually fuse, forming a diploid zygote.</a:t>
            </a:r>
            <a:endParaRPr lang="en-GB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999055" y="6477000"/>
            <a:ext cx="1687745" cy="381000"/>
          </a:xfrm>
        </p:spPr>
        <p:txBody>
          <a:bodyPr/>
          <a:lstStyle/>
          <a:p>
            <a:r>
              <a:rPr lang="en-US" dirty="0"/>
              <a:t>Figure 20.14</a:t>
            </a:r>
          </a:p>
        </p:txBody>
      </p:sp>
      <p:pic>
        <p:nvPicPr>
          <p:cNvPr id="2" name="Picture 1" descr="A pink box highlights fusion of hyphae, a dikaryotic cell forming inside a fruiting body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" y="1371944"/>
            <a:ext cx="7023007" cy="460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487CF-CBC8-4F0D-A313-6E8532CB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547"/>
            <a:ext cx="8229600" cy="927464"/>
          </a:xfrm>
        </p:spPr>
        <p:txBody>
          <a:bodyPr/>
          <a:lstStyle/>
          <a:p>
            <a:r>
              <a:rPr lang="en-US" sz="4000" dirty="0"/>
              <a:t>Fungi are essential decomposers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B85C75-CFDB-4D0A-AE73-69D8D8137A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3469" y="6446978"/>
            <a:ext cx="2032000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0427-E388-4ADA-9254-CC7ABC729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82" y="1324431"/>
            <a:ext cx="7844971" cy="980838"/>
          </a:xfrm>
        </p:spPr>
        <p:txBody>
          <a:bodyPr/>
          <a:lstStyle/>
          <a:p>
            <a:pPr algn="ctr"/>
            <a:r>
              <a:rPr lang="en-US" sz="2400" dirty="0"/>
              <a:t>Fungi are the planet’s garbage processors. They break down dead plants and animals, releasing nutrients to be recycled.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2D38A9-3C9E-4838-AFCD-3C1D71316E4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6170" y="6475558"/>
            <a:ext cx="1615067" cy="330200"/>
          </a:xfrm>
        </p:spPr>
        <p:txBody>
          <a:bodyPr/>
          <a:lstStyle/>
          <a:p>
            <a:r>
              <a:rPr lang="en-US" dirty="0"/>
              <a:t>Figure 20.1</a:t>
            </a:r>
          </a:p>
        </p:txBody>
      </p:sp>
      <p:pic>
        <p:nvPicPr>
          <p:cNvPr id="13" name="Picture 12" descr="Yeast and mildew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b="8667"/>
          <a:stretch/>
        </p:blipFill>
        <p:spPr>
          <a:xfrm>
            <a:off x="731088" y="2854036"/>
            <a:ext cx="4299441" cy="2516166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8FEF5D9-AE5F-4EC7-800D-798EEBF9535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270322" y="5399832"/>
            <a:ext cx="3385498" cy="262561"/>
          </a:xfrm>
        </p:spPr>
        <p:txBody>
          <a:bodyPr anchor="ctr"/>
          <a:lstStyle/>
          <a:p>
            <a:r>
              <a:rPr lang="en-US" sz="750" dirty="0"/>
              <a:t>(a): ©</a:t>
            </a:r>
            <a:r>
              <a:rPr lang="en-US" sz="750" dirty="0" err="1"/>
              <a:t>Scimat</a:t>
            </a:r>
            <a:r>
              <a:rPr lang="en-US" sz="750" dirty="0"/>
              <a:t>/Science Source; (b): ©Steven </a:t>
            </a:r>
            <a:r>
              <a:rPr lang="en-US" sz="750" dirty="0" err="1"/>
              <a:t>P.Lynch</a:t>
            </a:r>
            <a:r>
              <a:rPr lang="en-US" sz="750" dirty="0"/>
              <a:t>/McGraw-Hill Education;</a:t>
            </a:r>
          </a:p>
          <a:p>
            <a:pPr marL="685800">
              <a:spcBef>
                <a:spcPts val="0"/>
              </a:spcBef>
            </a:pPr>
            <a:r>
              <a:rPr lang="en-US" sz="750" dirty="0"/>
              <a:t>(b, micrograph): ©</a:t>
            </a:r>
            <a:r>
              <a:rPr lang="en-US" sz="750" dirty="0" err="1"/>
              <a:t>Scenics</a:t>
            </a:r>
            <a:r>
              <a:rPr lang="en-US" sz="750" dirty="0"/>
              <a:t> &amp; Science/</a:t>
            </a:r>
            <a:r>
              <a:rPr lang="en-US" sz="750" dirty="0" err="1"/>
              <a:t>Alamy</a:t>
            </a:r>
            <a:endParaRPr lang="en-US" sz="750" dirty="0"/>
          </a:p>
        </p:txBody>
      </p:sp>
      <p:pic>
        <p:nvPicPr>
          <p:cNvPr id="14" name="Picture 13" descr="A moldy tomato is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b="4857"/>
          <a:stretch/>
        </p:blipFill>
        <p:spPr>
          <a:xfrm>
            <a:off x="5306349" y="2818415"/>
            <a:ext cx="3144875" cy="296060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9B579D4-9DD4-4D56-A668-E7A9D9E735D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974080" y="5765165"/>
            <a:ext cx="1828800" cy="208915"/>
          </a:xfrm>
        </p:spPr>
        <p:txBody>
          <a:bodyPr/>
          <a:lstStyle/>
          <a:p>
            <a:r>
              <a:rPr lang="en-US" dirty="0"/>
              <a:t>©Emily </a:t>
            </a:r>
            <a:r>
              <a:rPr lang="en-US" dirty="0" err="1"/>
              <a:t>Keegin</a:t>
            </a:r>
            <a:r>
              <a:rPr lang="en-US" dirty="0"/>
              <a:t>/</a:t>
            </a:r>
            <a:r>
              <a:rPr lang="en-US" dirty="0" err="1"/>
              <a:t>fStop</a:t>
            </a:r>
            <a:r>
              <a:rPr lang="en-US" dirty="0"/>
              <a:t>/ Getty Images RF</a:t>
            </a:r>
          </a:p>
        </p:txBody>
      </p:sp>
    </p:spTree>
    <p:extLst>
      <p:ext uri="{BB962C8B-B14F-4D97-AF65-F5344CB8AC3E}">
        <p14:creationId xmlns:p14="http://schemas.microsoft.com/office/powerpoint/2010/main" val="3973405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2686" y="128431"/>
            <a:ext cx="8229600" cy="709714"/>
          </a:xfrm>
        </p:spPr>
        <p:txBody>
          <a:bodyPr/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Calibri" charset="0"/>
                <a:ea typeface="MS PGothic" charset="0"/>
              </a:rPr>
              <a:t>Ascomycetes spores are in an ascus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0" y="6460958"/>
            <a:ext cx="1565564" cy="354012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906437" y="2979841"/>
            <a:ext cx="2221724" cy="349288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zygote produces sets of eight haploid spores inside an elongated sac called an ascus. Many asci together form a fruiting body.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234213" y="6468855"/>
            <a:ext cx="1604502" cy="322001"/>
          </a:xfrm>
        </p:spPr>
        <p:txBody>
          <a:bodyPr/>
          <a:lstStyle/>
          <a:p>
            <a:r>
              <a:rPr lang="en-US" dirty="0"/>
              <a:t>Figure 20.14</a:t>
            </a:r>
          </a:p>
        </p:txBody>
      </p:sp>
      <p:pic>
        <p:nvPicPr>
          <p:cNvPr id="2" name="Picture 1" descr="A pink box highlights the zygote producing haploid ascospores and the ascospores forming a fruiting body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2" y="978283"/>
            <a:ext cx="6920156" cy="449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53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8C9F14-124F-47D6-AC55-7329A07F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16"/>
            <a:ext cx="8229600" cy="814928"/>
          </a:xfrm>
        </p:spPr>
        <p:txBody>
          <a:bodyPr/>
          <a:lstStyle/>
          <a:p>
            <a:r>
              <a:rPr lang="en-US" sz="4000" dirty="0"/>
              <a:t>Ascomycetes reproduce asexually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4045107-3810-49DF-AFA4-89A65774C2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7157"/>
            <a:ext cx="1692695" cy="420687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9C6B538-1394-4994-8A5E-6580B34F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363" y="3345367"/>
            <a:ext cx="2347460" cy="302700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During asexual reproduction, a hypha produces identical haploid spores, each of which germinates into a haploid hypha.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48F0ADF-95BB-40FF-AC26-958BF2C03C6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4895" y="6471671"/>
            <a:ext cx="1713520" cy="420687"/>
          </a:xfrm>
        </p:spPr>
        <p:txBody>
          <a:bodyPr/>
          <a:lstStyle/>
          <a:p>
            <a:r>
              <a:rPr lang="en-US" dirty="0"/>
              <a:t>Figure 20.14</a:t>
            </a:r>
          </a:p>
        </p:txBody>
      </p:sp>
      <p:pic>
        <p:nvPicPr>
          <p:cNvPr id="2" name="Picture 1" descr="A pink box highlights asexual germination of hyphae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2820"/>
          <a:stretch/>
        </p:blipFill>
        <p:spPr>
          <a:xfrm>
            <a:off x="5248" y="883950"/>
            <a:ext cx="6854768" cy="47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898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645"/>
            <a:ext cx="8229600" cy="891274"/>
          </a:xfrm>
        </p:spPr>
        <p:txBody>
          <a:bodyPr/>
          <a:lstStyle/>
          <a:p>
            <a:r>
              <a:rPr lang="en-US" sz="4000" dirty="0"/>
              <a:t>20.5 Mastering concepts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463" y="3104338"/>
            <a:ext cx="4409394" cy="83035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Describe asexual and sexual reproduction in an ascomycete.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b="1761"/>
          <a:stretch/>
        </p:blipFill>
        <p:spPr>
          <a:xfrm>
            <a:off x="106963" y="2133600"/>
            <a:ext cx="3930575" cy="248285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1648610" y="4556268"/>
            <a:ext cx="853290" cy="135163"/>
          </a:xfrm>
        </p:spPr>
        <p:txBody>
          <a:bodyPr/>
          <a:lstStyle/>
          <a:p>
            <a:r>
              <a:rPr lang="en-US" sz="500" dirty="0"/>
              <a:t>©Frans </a:t>
            </a:r>
            <a:r>
              <a:rPr lang="en-US" sz="500" dirty="0" err="1"/>
              <a:t>Lemmens</a:t>
            </a:r>
            <a:r>
              <a:rPr lang="en-US" sz="500" dirty="0"/>
              <a:t>/Corbis</a:t>
            </a:r>
            <a:endParaRPr lang="en-GB" sz="5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219"/>
            <a:ext cx="8229600" cy="1143000"/>
          </a:xfrm>
        </p:spPr>
        <p:txBody>
          <a:bodyPr/>
          <a:lstStyle/>
          <a:p>
            <a:r>
              <a:rPr lang="en-US" sz="4000" dirty="0"/>
              <a:t>Basidiomycetes spores are shaped like clubs</a:t>
            </a:r>
            <a:endParaRPr lang="en-GB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0" y="6453578"/>
            <a:ext cx="1662545" cy="343883"/>
          </a:xfrm>
        </p:spPr>
        <p:txBody>
          <a:bodyPr/>
          <a:lstStyle/>
          <a:p>
            <a:r>
              <a:rPr lang="en-US" dirty="0"/>
              <a:t>Section 20.5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4279" y="1795782"/>
            <a:ext cx="3328639" cy="1101435"/>
          </a:xfrm>
        </p:spPr>
        <p:txBody>
          <a:bodyPr/>
          <a:lstStyle/>
          <a:p>
            <a:r>
              <a:rPr lang="en-US" sz="2400" b="1" dirty="0"/>
              <a:t>Basidiomycetes</a:t>
            </a:r>
            <a:r>
              <a:rPr lang="en-US" sz="2400" dirty="0"/>
              <a:t> include </a:t>
            </a:r>
            <a:r>
              <a:rPr lang="en-US" sz="2400" dirty="0">
                <a:solidFill>
                  <a:srgbClr val="FF0000"/>
                </a:solidFill>
              </a:rPr>
              <a:t>mushrooms</a:t>
            </a:r>
            <a:r>
              <a:rPr lang="en-US" sz="2400" dirty="0"/>
              <a:t> and other fungi.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900098" y="6467262"/>
            <a:ext cx="2032000" cy="330200"/>
          </a:xfrm>
        </p:spPr>
        <p:txBody>
          <a:bodyPr/>
          <a:lstStyle/>
          <a:p>
            <a:r>
              <a:rPr lang="en-US" sz="1600" dirty="0"/>
              <a:t>Figures 20.5, 20.16</a:t>
            </a:r>
          </a:p>
        </p:txBody>
      </p:sp>
      <p:pic>
        <p:nvPicPr>
          <p:cNvPr id="12" name="Picture 11" descr="A fungal family tree is shown.&#10;A blue box highlights basidiomycetes lineages.">
            <a:extLst>
              <a:ext uri="{FF2B5EF4-FFF2-40B4-BE49-F238E27FC236}">
                <a16:creationId xmlns:a16="http://schemas.microsoft.com/office/drawing/2014/main" id="{26BF9E58-4B81-4400-9BCB-4399311C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75" y="1983327"/>
            <a:ext cx="4650748" cy="38244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4" b="3872"/>
          <a:stretch/>
        </p:blipFill>
        <p:spPr>
          <a:xfrm>
            <a:off x="5139508" y="3352800"/>
            <a:ext cx="2987040" cy="280133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6"/>
          </p:nvPr>
        </p:nvSpPr>
        <p:spPr>
          <a:xfrm>
            <a:off x="5318816" y="6090636"/>
            <a:ext cx="2686365" cy="228600"/>
          </a:xfrm>
        </p:spPr>
        <p:txBody>
          <a:bodyPr/>
          <a:lstStyle/>
          <a:p>
            <a:r>
              <a:rPr lang="en-US" sz="950" dirty="0"/>
              <a:t>©</a:t>
            </a:r>
            <a:r>
              <a:rPr lang="en-US" sz="950" dirty="0" err="1"/>
              <a:t>Cultura</a:t>
            </a:r>
            <a:r>
              <a:rPr lang="en-US" sz="950" dirty="0"/>
              <a:t> RM Exclusive/Rolf Ritter/Getty Images</a:t>
            </a:r>
            <a:endParaRPr lang="en-GB" sz="950" dirty="0"/>
          </a:p>
        </p:txBody>
      </p:sp>
    </p:spTree>
    <p:extLst>
      <p:ext uri="{BB962C8B-B14F-4D97-AF65-F5344CB8AC3E}">
        <p14:creationId xmlns:p14="http://schemas.microsoft.com/office/powerpoint/2010/main" val="495991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017" y="96527"/>
            <a:ext cx="8945218" cy="767698"/>
          </a:xfrm>
        </p:spPr>
        <p:txBody>
          <a:bodyPr>
            <a:noAutofit/>
          </a:bodyPr>
          <a:lstStyle/>
          <a:p>
            <a:r>
              <a:rPr lang="en-US" sz="3700" dirty="0"/>
              <a:t>Basidiomycetes disperse spores in many ways</a:t>
            </a:r>
            <a:endParaRPr lang="en-GB" sz="37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55653"/>
            <a:ext cx="1537855" cy="330200"/>
          </a:xfrm>
        </p:spPr>
        <p:txBody>
          <a:bodyPr/>
          <a:lstStyle/>
          <a:p>
            <a:r>
              <a:rPr lang="en-US" dirty="0"/>
              <a:t>Section 20.6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0251" y="1295312"/>
            <a:ext cx="3415022" cy="4985414"/>
          </a:xfrm>
        </p:spPr>
        <p:txBody>
          <a:bodyPr/>
          <a:lstStyle/>
          <a:p>
            <a:r>
              <a:rPr lang="en-US" sz="2400" dirty="0"/>
              <a:t>The putrid odor of the stinkhorn’s slimy spore mass attracts flies,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which carry the spores on their feet.</a:t>
            </a:r>
          </a:p>
          <a:p>
            <a:pPr>
              <a:spcBef>
                <a:spcPts val="2900"/>
              </a:spcBef>
            </a:pPr>
            <a:r>
              <a:rPr lang="en-US" sz="2400" dirty="0"/>
              <a:t>Raindrops splash the spore-laden “eggs” out of a bird’s nest fungus.</a:t>
            </a:r>
          </a:p>
          <a:p>
            <a:pPr>
              <a:spcBef>
                <a:spcPts val="2900"/>
              </a:spcBef>
            </a:pPr>
            <a:r>
              <a:rPr lang="en-US" sz="2400" dirty="0"/>
              <a:t>Puffballs disperse spores in the wind.</a:t>
            </a:r>
          </a:p>
          <a:p>
            <a:pPr>
              <a:spcBef>
                <a:spcPts val="2900"/>
              </a:spcBef>
            </a:pP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82340" y="6464449"/>
            <a:ext cx="1691247" cy="306890"/>
          </a:xfrm>
        </p:spPr>
        <p:txBody>
          <a:bodyPr/>
          <a:lstStyle/>
          <a:p>
            <a:r>
              <a:rPr lang="en-US" dirty="0"/>
              <a:t>Figure 20.15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b="3989"/>
          <a:stretch/>
        </p:blipFill>
        <p:spPr>
          <a:xfrm>
            <a:off x="4366332" y="1054100"/>
            <a:ext cx="4126992" cy="495877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6"/>
          </p:nvPr>
        </p:nvSpPr>
        <p:spPr>
          <a:xfrm>
            <a:off x="4392513" y="5959100"/>
            <a:ext cx="3932337" cy="321626"/>
          </a:xfrm>
        </p:spPr>
        <p:txBody>
          <a:bodyPr anchor="ctr"/>
          <a:lstStyle/>
          <a:p>
            <a:pPr algn="ctr"/>
            <a:r>
              <a:rPr lang="en-US" sz="850" dirty="0"/>
              <a:t>(a): </a:t>
            </a:r>
            <a:r>
              <a:rPr lang="en-US" sz="850" dirty="0">
                <a:sym typeface="Wingdings" panose="05000000000000000000" pitchFamily="2" charset="2"/>
              </a:rPr>
              <a:t>©RF Company/</a:t>
            </a:r>
            <a:r>
              <a:rPr lang="en-US" sz="850" dirty="0" err="1">
                <a:sym typeface="Wingdings" panose="05000000000000000000" pitchFamily="2" charset="2"/>
              </a:rPr>
              <a:t>Alamy</a:t>
            </a:r>
            <a:r>
              <a:rPr lang="en-US" sz="850" dirty="0">
                <a:sym typeface="Wingdings" panose="05000000000000000000" pitchFamily="2" charset="2"/>
              </a:rPr>
              <a:t> RF; (b): ©George McCarthy/Corbis; (c): ©</a:t>
            </a:r>
            <a:r>
              <a:rPr lang="en-US" sz="850" dirty="0" err="1">
                <a:sym typeface="Wingdings" panose="05000000000000000000" pitchFamily="2" charset="2"/>
              </a:rPr>
              <a:t>imageBROKER</a:t>
            </a:r>
            <a:r>
              <a:rPr lang="en-US" sz="850" dirty="0">
                <a:sym typeface="Wingdings" panose="05000000000000000000" pitchFamily="2" charset="2"/>
              </a:rPr>
              <a:t>/</a:t>
            </a:r>
          </a:p>
          <a:p>
            <a:pPr algn="ctr">
              <a:spcBef>
                <a:spcPts val="0"/>
              </a:spcBef>
            </a:pPr>
            <a:r>
              <a:rPr lang="en-US" sz="850" dirty="0" err="1">
                <a:sym typeface="Wingdings" panose="05000000000000000000" pitchFamily="2" charset="2"/>
              </a:rPr>
              <a:t>Alamy</a:t>
            </a:r>
            <a:r>
              <a:rPr lang="en-US" sz="850" dirty="0">
                <a:sym typeface="Wingdings" panose="05000000000000000000" pitchFamily="2" charset="2"/>
              </a:rPr>
              <a:t> RF; (d): ©Steven P. Lynch/McGraw-Hill Education</a:t>
            </a:r>
            <a:endParaRPr lang="en-GB" sz="8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1667" y="72913"/>
            <a:ext cx="8686800" cy="814928"/>
          </a:xfrm>
        </p:spPr>
        <p:txBody>
          <a:bodyPr/>
          <a:lstStyle/>
          <a:p>
            <a:r>
              <a:rPr lang="en-US" sz="4000" dirty="0"/>
              <a:t>Basidiomycetes play roles in human life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51463"/>
            <a:ext cx="2463800" cy="394063"/>
          </a:xfrm>
        </p:spPr>
        <p:txBody>
          <a:bodyPr/>
          <a:lstStyle/>
          <a:p>
            <a:r>
              <a:rPr lang="en-US" dirty="0"/>
              <a:t>Section 20.6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432" y="1288199"/>
            <a:ext cx="3524775" cy="24683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Mushrooms are sometimes edible, although they can also be poisonous or can induce hallucinations.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094941" y="6475842"/>
            <a:ext cx="1694652" cy="383306"/>
          </a:xfrm>
        </p:spPr>
        <p:txBody>
          <a:bodyPr/>
          <a:lstStyle/>
          <a:p>
            <a:r>
              <a:rPr lang="en-US" dirty="0"/>
              <a:t>Figure 20.15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b="4566"/>
          <a:stretch/>
        </p:blipFill>
        <p:spPr>
          <a:xfrm>
            <a:off x="4192160" y="1088573"/>
            <a:ext cx="4126992" cy="489131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4260423" y="5950291"/>
            <a:ext cx="3870117" cy="326684"/>
          </a:xfrm>
        </p:spPr>
        <p:txBody>
          <a:bodyPr/>
          <a:lstStyle/>
          <a:p>
            <a:pPr algn="ctr"/>
            <a:r>
              <a:rPr lang="en-US" dirty="0"/>
              <a:t>(a): </a:t>
            </a:r>
            <a:r>
              <a:rPr lang="en-US" dirty="0">
                <a:sym typeface="Wingdings" panose="05000000000000000000" pitchFamily="2" charset="2"/>
              </a:rPr>
              <a:t>©RF Company/</a:t>
            </a:r>
            <a:r>
              <a:rPr lang="en-US" dirty="0" err="1">
                <a:sym typeface="Wingdings" panose="05000000000000000000" pitchFamily="2" charset="2"/>
              </a:rPr>
              <a:t>Alamy</a:t>
            </a:r>
            <a:r>
              <a:rPr lang="en-US" dirty="0">
                <a:sym typeface="Wingdings" panose="05000000000000000000" pitchFamily="2" charset="2"/>
              </a:rPr>
              <a:t> RF; (b): ©George McCarthy/Corbis; (c): ©</a:t>
            </a:r>
            <a:r>
              <a:rPr lang="en-US" dirty="0" err="1">
                <a:sym typeface="Wingdings" panose="05000000000000000000" pitchFamily="2" charset="2"/>
              </a:rPr>
              <a:t>imageBROKER</a:t>
            </a:r>
            <a:r>
              <a:rPr lang="en-US" dirty="0">
                <a:sym typeface="Wingdings" panose="05000000000000000000" pitchFamily="2" charset="2"/>
              </a:rPr>
              <a:t>/</a:t>
            </a:r>
          </a:p>
          <a:p>
            <a:pPr algn="ctr">
              <a:spcBef>
                <a:spcPts val="0"/>
              </a:spcBef>
            </a:pPr>
            <a:r>
              <a:rPr lang="en-US" dirty="0" err="1">
                <a:sym typeface="Wingdings" panose="05000000000000000000" pitchFamily="2" charset="2"/>
              </a:rPr>
              <a:t>Alamy</a:t>
            </a:r>
            <a:r>
              <a:rPr lang="en-US" dirty="0">
                <a:sym typeface="Wingdings" panose="05000000000000000000" pitchFamily="2" charset="2"/>
              </a:rPr>
              <a:t> RF; (d): ©Steven P. Lynch/McGraw-Hill Education</a:t>
            </a:r>
            <a:endParaRPr lang="en-GB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852"/>
            <a:ext cx="8229600" cy="806859"/>
          </a:xfrm>
        </p:spPr>
        <p:txBody>
          <a:bodyPr/>
          <a:lstStyle/>
          <a:p>
            <a:r>
              <a:rPr lang="en-US" sz="4000" dirty="0"/>
              <a:t>Basidiomycetes reproduce sexually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6455025"/>
            <a:ext cx="1714500" cy="402975"/>
          </a:xfrm>
        </p:spPr>
        <p:txBody>
          <a:bodyPr/>
          <a:lstStyle/>
          <a:p>
            <a:r>
              <a:rPr lang="en-US" dirty="0"/>
              <a:t>Section 20.6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3072" y="1287458"/>
            <a:ext cx="2870200" cy="411004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Most of the life cycle is devoted to sexual reproduction. </a:t>
            </a:r>
          </a:p>
          <a:p>
            <a:pPr marL="0" indent="0">
              <a:spcBef>
                <a:spcPts val="2800"/>
              </a:spcBef>
              <a:buNone/>
            </a:pPr>
            <a:r>
              <a:rPr lang="en-US" sz="2400" dirty="0"/>
              <a:t>Haploid hyphae grow from spores and </a:t>
            </a:r>
            <a:r>
              <a:rPr lang="en-US" sz="2400" dirty="0">
                <a:solidFill>
                  <a:srgbClr val="FF0000"/>
                </a:solidFill>
              </a:rPr>
              <a:t>fuse</a:t>
            </a:r>
            <a:r>
              <a:rPr lang="en-US" sz="2400" dirty="0"/>
              <a:t>, forming a dikaryotic cell. Mitosis of the dikaryotic cell produces a dikaryotic mycelium.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099563" y="6477000"/>
            <a:ext cx="1870529" cy="381000"/>
          </a:xfrm>
        </p:spPr>
        <p:txBody>
          <a:bodyPr/>
          <a:lstStyle/>
          <a:p>
            <a:r>
              <a:rPr lang="en-US" dirty="0"/>
              <a:t>Figure 20.16</a:t>
            </a:r>
          </a:p>
        </p:txBody>
      </p:sp>
      <p:pic>
        <p:nvPicPr>
          <p:cNvPr id="3" name="Picture 2" descr="A pink box highlights germinating basidiospores, fusion of hyphae, dikaryotic hyphae forming a mycelium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/>
          <a:stretch/>
        </p:blipFill>
        <p:spPr>
          <a:xfrm>
            <a:off x="3543154" y="1068614"/>
            <a:ext cx="5522976" cy="546455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4972" y="79852"/>
            <a:ext cx="8686800" cy="806859"/>
          </a:xfrm>
        </p:spPr>
        <p:txBody>
          <a:bodyPr/>
          <a:lstStyle/>
          <a:p>
            <a:r>
              <a:rPr lang="en-US" sz="4000" dirty="0"/>
              <a:t>Mushrooms are reproductive structures 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-4763" y="6457447"/>
            <a:ext cx="1693863" cy="408315"/>
          </a:xfrm>
        </p:spPr>
        <p:txBody>
          <a:bodyPr/>
          <a:lstStyle/>
          <a:p>
            <a:r>
              <a:rPr lang="en-US" dirty="0"/>
              <a:t>Section 20.6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730" y="1282927"/>
            <a:ext cx="2870200" cy="337797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The dikaryotic mycelium grows into a mushroom.</a:t>
            </a:r>
          </a:p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The mushroom cap contains gills on which club-shaped cells called </a:t>
            </a:r>
            <a:r>
              <a:rPr lang="en-US" sz="2400" dirty="0" err="1"/>
              <a:t>basidia</a:t>
            </a:r>
            <a:r>
              <a:rPr lang="en-US" sz="2400" dirty="0"/>
              <a:t> form.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184994" y="6464405"/>
            <a:ext cx="1827950" cy="393596"/>
          </a:xfrm>
        </p:spPr>
        <p:txBody>
          <a:bodyPr/>
          <a:lstStyle/>
          <a:p>
            <a:r>
              <a:rPr lang="en-US" dirty="0"/>
              <a:t>Figure 20.16</a:t>
            </a:r>
          </a:p>
        </p:txBody>
      </p:sp>
      <p:pic>
        <p:nvPicPr>
          <p:cNvPr id="5" name="Picture 4" descr="A pink box highlights dikaryotic  mycelium, a mushroom forming, and a fully formed mushroom full of dikaryotic cell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/>
          <a:stretch/>
        </p:blipFill>
        <p:spPr>
          <a:xfrm>
            <a:off x="3377112" y="1016000"/>
            <a:ext cx="5303520" cy="55153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9432"/>
            <a:ext cx="8229600" cy="767698"/>
          </a:xfrm>
        </p:spPr>
        <p:txBody>
          <a:bodyPr/>
          <a:lstStyle/>
          <a:p>
            <a:r>
              <a:rPr lang="en-US" sz="4000" dirty="0"/>
              <a:t>The zygote grows in the </a:t>
            </a:r>
            <a:r>
              <a:rPr lang="en-US" sz="4000" dirty="0" err="1"/>
              <a:t>basidium</a:t>
            </a:r>
            <a:endParaRPr lang="en-GB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2249" y="6453868"/>
            <a:ext cx="1648751" cy="377144"/>
          </a:xfrm>
        </p:spPr>
        <p:txBody>
          <a:bodyPr/>
          <a:lstStyle/>
          <a:p>
            <a:r>
              <a:rPr lang="en-US" dirty="0"/>
              <a:t>Section 20.6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4454" y="1282701"/>
            <a:ext cx="3171371" cy="3403600"/>
          </a:xfrm>
        </p:spPr>
        <p:txBody>
          <a:bodyPr/>
          <a:lstStyle/>
          <a:p>
            <a:pPr marL="0" indent="0">
              <a:spcAft>
                <a:spcPts val="2800"/>
              </a:spcAft>
              <a:buNone/>
            </a:pPr>
            <a:r>
              <a:rPr lang="en-US" sz="2400" dirty="0"/>
              <a:t>Within each </a:t>
            </a:r>
            <a:r>
              <a:rPr lang="en-US" sz="2400" dirty="0" err="1"/>
              <a:t>basidium</a:t>
            </a:r>
            <a:r>
              <a:rPr lang="en-US" sz="2400" dirty="0"/>
              <a:t>, the two haploid nuclei fuse into a diploid zygote.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en-US" sz="2400" dirty="0"/>
              <a:t>The zygote then divides by meiosis, forming four haploid, genetically unique </a:t>
            </a:r>
            <a:r>
              <a:rPr lang="en-US" sz="2400" dirty="0" err="1"/>
              <a:t>basidiospores</a:t>
            </a:r>
            <a:r>
              <a:rPr lang="en-US" sz="2400" dirty="0"/>
              <a:t>.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7202510" y="6472464"/>
            <a:ext cx="1752807" cy="358548"/>
          </a:xfrm>
        </p:spPr>
        <p:txBody>
          <a:bodyPr/>
          <a:lstStyle/>
          <a:p>
            <a:r>
              <a:rPr lang="en-US" dirty="0"/>
              <a:t>Figure 20.16</a:t>
            </a:r>
          </a:p>
        </p:txBody>
      </p:sp>
      <p:pic>
        <p:nvPicPr>
          <p:cNvPr id="5" name="Picture 4" descr="A pink box highlights a mushroom full of dikaryotic cells, fusion of nuclei to form a zygote, and meiosis to form basidiospores.">
            <a:extLst>
              <a:ext uri="{FF2B5EF4-FFF2-40B4-BE49-F238E27FC236}">
                <a16:creationId xmlns:a16="http://schemas.microsoft.com/office/drawing/2014/main" id="{7F55C19B-0013-444B-8F7E-720D81EB1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34" y="982610"/>
            <a:ext cx="5624366" cy="519038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5455"/>
            <a:ext cx="8229600" cy="873713"/>
          </a:xfrm>
        </p:spPr>
        <p:txBody>
          <a:bodyPr/>
          <a:lstStyle/>
          <a:p>
            <a:r>
              <a:rPr lang="en-US" sz="4000" dirty="0"/>
              <a:t>Clicker question #3</a:t>
            </a:r>
            <a:endParaRPr lang="en-GB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84538" y="1504725"/>
            <a:ext cx="5567362" cy="340382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At what point in the life cycle of basidiomycetes do two haploid nuclei fuse, forming a new diploid organism?</a:t>
            </a:r>
          </a:p>
          <a:p>
            <a:pPr marL="0" indent="0">
              <a:spcBef>
                <a:spcPts val="2800"/>
              </a:spcBef>
              <a:buFontTx/>
              <a:buAutoNum type="alphaUcPeriod"/>
            </a:pPr>
            <a:r>
              <a:rPr lang="en-US" sz="2400" dirty="0"/>
              <a:t> in the mycelium, before it grows into a mushroom</a:t>
            </a:r>
          </a:p>
          <a:p>
            <a:pPr marL="174625" indent="-174625">
              <a:spcBef>
                <a:spcPts val="0"/>
              </a:spcBef>
              <a:buFontTx/>
              <a:buAutoNum type="alphaUcPeriod"/>
              <a:tabLst>
                <a:tab pos="115888" algn="l"/>
              </a:tabLst>
            </a:pPr>
            <a:r>
              <a:rPr lang="en-US" sz="2400" dirty="0"/>
              <a:t> when the hyphae fuse</a:t>
            </a:r>
          </a:p>
          <a:p>
            <a:pPr marL="231775" indent="-231775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when </a:t>
            </a:r>
            <a:r>
              <a:rPr lang="en-US" sz="2400" dirty="0" err="1"/>
              <a:t>basidiospores</a:t>
            </a:r>
            <a:r>
              <a:rPr lang="en-US" sz="2400" dirty="0"/>
              <a:t> form</a:t>
            </a:r>
          </a:p>
          <a:p>
            <a:pPr marL="174625" indent="-174625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after the mushroom has formed</a:t>
            </a:r>
            <a:endParaRPr lang="en-GB" sz="2400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A409-19C1-4917-9ABB-8F5B00000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319"/>
            <a:ext cx="8229600" cy="909189"/>
          </a:xfrm>
        </p:spPr>
        <p:txBody>
          <a:bodyPr/>
          <a:lstStyle/>
          <a:p>
            <a:r>
              <a:rPr lang="en-US" sz="4000" dirty="0"/>
              <a:t>Fungi are heterotrophic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6C327-D086-4E1A-8D26-F45F0E633AC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3473" y="6461502"/>
            <a:ext cx="1541987" cy="356582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75277-5375-4C3A-A658-17D3C431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35" y="1273988"/>
            <a:ext cx="3417872" cy="2027679"/>
          </a:xfrm>
        </p:spPr>
        <p:txBody>
          <a:bodyPr/>
          <a:lstStyle/>
          <a:p>
            <a:r>
              <a:rPr lang="en-US" sz="2400" dirty="0"/>
              <a:t>All fungi feed by </a:t>
            </a:r>
            <a:r>
              <a:rPr lang="en-US" sz="2400" b="1" dirty="0">
                <a:solidFill>
                  <a:srgbClr val="FF0000"/>
                </a:solidFill>
              </a:rPr>
              <a:t>external</a:t>
            </a:r>
            <a:r>
              <a:rPr lang="en-US" sz="2400" b="1" dirty="0"/>
              <a:t> digestion</a:t>
            </a:r>
            <a:r>
              <a:rPr lang="en-US" sz="2400" dirty="0"/>
              <a:t>. They excrete digestive enzymes and absorb minerals and nutrients.</a:t>
            </a:r>
            <a:endParaRPr lang="en-US" sz="24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820952-31E1-42FA-9EB0-FD2912544A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00023" y="6473370"/>
            <a:ext cx="1400632" cy="330200"/>
          </a:xfrm>
        </p:spPr>
        <p:txBody>
          <a:bodyPr/>
          <a:lstStyle/>
          <a:p>
            <a:r>
              <a:rPr lang="en-US" dirty="0"/>
              <a:t>Figure 20.1</a:t>
            </a:r>
          </a:p>
        </p:txBody>
      </p:sp>
      <p:pic>
        <p:nvPicPr>
          <p:cNvPr id="15" name="Picture 14" descr="A man is shown with a large vat full of mushrooms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5084"/>
          <a:stretch/>
        </p:blipFill>
        <p:spPr>
          <a:xfrm>
            <a:off x="360180" y="3635148"/>
            <a:ext cx="4188307" cy="234337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E25C53-9AE2-4193-BB09-6D0713D52B7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98939" y="5955441"/>
            <a:ext cx="1191905" cy="216754"/>
          </a:xfrm>
        </p:spPr>
        <p:txBody>
          <a:bodyPr/>
          <a:lstStyle/>
          <a:p>
            <a:r>
              <a:rPr lang="en-US" dirty="0"/>
              <a:t>(e): ©Ed Young/Corbis</a:t>
            </a:r>
          </a:p>
        </p:txBody>
      </p:sp>
      <p:pic>
        <p:nvPicPr>
          <p:cNvPr id="12" name="Picture 11" descr="Yeast, mildew, parasitic fungi in a spider and mushrooms are shown.">
            <a:extLst>
              <a:ext uri="{FF2B5EF4-FFF2-40B4-BE49-F238E27FC236}">
                <a16:creationId xmlns:a16="http://schemas.microsoft.com/office/drawing/2014/main" id="{074EFEBE-D984-4F30-A76C-C67191EF6D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7" b="6793"/>
          <a:stretch/>
        </p:blipFill>
        <p:spPr>
          <a:xfrm>
            <a:off x="4785829" y="1556139"/>
            <a:ext cx="4014216" cy="438679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AF2306-A18E-4299-9AE0-58412B33987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178210" y="5919787"/>
            <a:ext cx="2989262" cy="359094"/>
          </a:xfrm>
        </p:spPr>
        <p:txBody>
          <a:bodyPr/>
          <a:lstStyle/>
          <a:p>
            <a:pPr indent="-146050" algn="ctr">
              <a:spcBef>
                <a:spcPts val="0"/>
              </a:spcBef>
            </a:pPr>
            <a:r>
              <a:rPr lang="en-US" sz="700" dirty="0"/>
              <a:t>(a): ©</a:t>
            </a:r>
            <a:r>
              <a:rPr lang="en-US" sz="700" dirty="0" err="1"/>
              <a:t>Scimat</a:t>
            </a:r>
            <a:r>
              <a:rPr lang="en-US" sz="700" dirty="0"/>
              <a:t>/Science Source; (b): ©Steven P. Lynch/McGraw-Hill Education; (b, micrograph): ©</a:t>
            </a:r>
            <a:r>
              <a:rPr lang="en-US" sz="700" dirty="0" err="1"/>
              <a:t>Scenics</a:t>
            </a:r>
            <a:r>
              <a:rPr lang="en-US" sz="700" dirty="0"/>
              <a:t> &amp; Science/</a:t>
            </a:r>
            <a:r>
              <a:rPr lang="en-US" sz="700" dirty="0" err="1"/>
              <a:t>Alamy</a:t>
            </a:r>
            <a:r>
              <a:rPr lang="en-US" sz="700" dirty="0"/>
              <a:t>; (c): ©Morley Read/</a:t>
            </a:r>
            <a:r>
              <a:rPr lang="en-US" sz="700" dirty="0" err="1"/>
              <a:t>Alamy</a:t>
            </a:r>
            <a:r>
              <a:rPr lang="en-US" sz="700" dirty="0"/>
              <a:t>; </a:t>
            </a:r>
          </a:p>
          <a:p>
            <a:pPr indent="-6350" algn="ctr">
              <a:spcBef>
                <a:spcPts val="0"/>
              </a:spcBef>
            </a:pPr>
            <a:r>
              <a:rPr lang="en-US" sz="700" dirty="0"/>
              <a:t>(d): ©WSL Handout/Reuters/Corbis</a:t>
            </a:r>
          </a:p>
        </p:txBody>
      </p:sp>
    </p:spTree>
    <p:extLst>
      <p:ext uri="{BB962C8B-B14F-4D97-AF65-F5344CB8AC3E}">
        <p14:creationId xmlns:p14="http://schemas.microsoft.com/office/powerpoint/2010/main" val="1633859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49"/>
            <a:ext cx="8229600" cy="984522"/>
          </a:xfrm>
        </p:spPr>
        <p:txBody>
          <a:bodyPr/>
          <a:lstStyle/>
          <a:p>
            <a:r>
              <a:rPr lang="en-US" sz="4000" dirty="0"/>
              <a:t>Clicker question #3, solution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4538" y="1500414"/>
            <a:ext cx="5598205" cy="204107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At what point in the life cycle of basidiomycetes do two haploid nuclei fuse, forming a new diploid organism?</a:t>
            </a:r>
          </a:p>
          <a:p>
            <a:pPr marL="347663" indent="-347663">
              <a:spcBef>
                <a:spcPts val="3000"/>
              </a:spcBef>
              <a:buFont typeface="+mj-lt"/>
              <a:buAutoNum type="alphaUcPeriod" startAt="4"/>
            </a:pPr>
            <a:r>
              <a:rPr lang="en-US" sz="2400" dirty="0"/>
              <a:t>after the mushroom has formed</a:t>
            </a:r>
            <a:endParaRPr lang="en-GB" sz="2400" dirty="0"/>
          </a:p>
        </p:txBody>
      </p:sp>
      <p:pic>
        <p:nvPicPr>
          <p:cNvPr id="6" name="Picture 8" descr="There's a red box around answer choice D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7339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7C7D-7061-41CD-B920-6143A7D0E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598"/>
            <a:ext cx="8229600" cy="814928"/>
          </a:xfrm>
        </p:spPr>
        <p:txBody>
          <a:bodyPr/>
          <a:lstStyle/>
          <a:p>
            <a:r>
              <a:rPr lang="en-US" sz="4000" dirty="0"/>
              <a:t>20.6 Mastering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21935-F1E4-4FE6-BBBE-65BD5B0F8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238" y="3173413"/>
            <a:ext cx="4183062" cy="80168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Describe the sexual life cycle of basidiomycetes.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b="1925"/>
          <a:stretch/>
        </p:blipFill>
        <p:spPr>
          <a:xfrm>
            <a:off x="117112" y="2146300"/>
            <a:ext cx="3853127" cy="243998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16806-EFE3-4DDC-99D5-66303C877A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622426" y="4523135"/>
            <a:ext cx="1320800" cy="124769"/>
          </a:xfrm>
        </p:spPr>
        <p:txBody>
          <a:bodyPr/>
          <a:lstStyle/>
          <a:p>
            <a:r>
              <a:rPr lang="en-US" sz="550" dirty="0"/>
              <a:t>©Frans </a:t>
            </a:r>
            <a:r>
              <a:rPr lang="en-US" sz="550" dirty="0" err="1"/>
              <a:t>Lemmens</a:t>
            </a:r>
            <a:r>
              <a:rPr lang="en-US" sz="550" dirty="0"/>
              <a:t>/Corbis</a:t>
            </a:r>
            <a:endParaRPr lang="en-GB" sz="5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2B0A747-311F-4F5F-A782-590AD6949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793"/>
            <a:ext cx="8229600" cy="814928"/>
          </a:xfrm>
        </p:spPr>
        <p:txBody>
          <a:bodyPr/>
          <a:lstStyle/>
          <a:p>
            <a:r>
              <a:rPr lang="en-US" sz="4000" dirty="0"/>
              <a:t>Fungi interact with other organisms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68A9A11-3E28-4023-A483-D380D2FE92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" y="6463233"/>
            <a:ext cx="2032000" cy="330200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47A26-FAD1-44AC-B7D6-1515E74C2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90" y="1302595"/>
            <a:ext cx="8302740" cy="887134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Fungi form symbiotic relationships, in which both the fungi and the other organism benefit.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50B9C82-129E-415F-8B90-904B417E462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1853" y="6516261"/>
            <a:ext cx="2032000" cy="330200"/>
          </a:xfrm>
        </p:spPr>
        <p:txBody>
          <a:bodyPr/>
          <a:lstStyle/>
          <a:p>
            <a:r>
              <a:rPr lang="en-US" sz="1600" dirty="0"/>
              <a:t>Figure 20.17, 20.20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0" b="2790"/>
          <a:stretch/>
        </p:blipFill>
        <p:spPr>
          <a:xfrm>
            <a:off x="565109" y="2744737"/>
            <a:ext cx="3749040" cy="318770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305439F-9C85-4E08-9CA0-1A7C5F1CD5D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946049" y="5905543"/>
            <a:ext cx="1095602" cy="228600"/>
          </a:xfrm>
        </p:spPr>
        <p:txBody>
          <a:bodyPr/>
          <a:lstStyle/>
          <a:p>
            <a:r>
              <a:rPr lang="en-US" sz="700" dirty="0"/>
              <a:t>©Dr. Elizabeth Arnold</a:t>
            </a:r>
          </a:p>
        </p:txBody>
      </p:sp>
      <p:pic>
        <p:nvPicPr>
          <p:cNvPr id="5" name="Picture 4" descr="Lichens on a rock are shown.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2" b="4136"/>
          <a:stretch/>
        </p:blipFill>
        <p:spPr>
          <a:xfrm>
            <a:off x="4592774" y="3033529"/>
            <a:ext cx="4401312" cy="2870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450E0B4-444D-4395-A581-19F7FDF9774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37771" y="5855511"/>
            <a:ext cx="2072729" cy="217629"/>
          </a:xfrm>
        </p:spPr>
        <p:txBody>
          <a:bodyPr/>
          <a:lstStyle/>
          <a:p>
            <a:r>
              <a:rPr lang="en-US" sz="850" dirty="0"/>
              <a:t>(b): ©William H. Mullins/Science Source;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FD7379-D0B2-4793-B7C4-795BB584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472"/>
            <a:ext cx="8229600" cy="839621"/>
          </a:xfrm>
        </p:spPr>
        <p:txBody>
          <a:bodyPr/>
          <a:lstStyle/>
          <a:p>
            <a:r>
              <a:rPr lang="en-US" sz="4000" dirty="0"/>
              <a:t>Endophytes live inside plant tissues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44BC1A-C57E-4B94-8AD9-5617958658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4321"/>
            <a:ext cx="2032000" cy="330200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94DA4-2131-485E-A52B-A69FF8B62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98" y="1906318"/>
            <a:ext cx="3200403" cy="3896582"/>
          </a:xfrm>
        </p:spPr>
        <p:txBody>
          <a:bodyPr/>
          <a:lstStyle/>
          <a:p>
            <a:r>
              <a:rPr lang="en-US" sz="2400" dirty="0"/>
              <a:t>These fungi do not trigger disease symptoms or otherwise harm plants. Some produce substances that help defend plants against herbivores.</a:t>
            </a:r>
          </a:p>
          <a:p>
            <a:pPr>
              <a:spcBef>
                <a:spcPts val="3000"/>
              </a:spcBef>
            </a:pPr>
            <a:r>
              <a:rPr lang="en-US" sz="2400" dirty="0"/>
              <a:t>All plants harbor </a:t>
            </a:r>
            <a:r>
              <a:rPr lang="en-US" sz="2400" b="1" dirty="0">
                <a:solidFill>
                  <a:srgbClr val="FF0000"/>
                </a:solidFill>
              </a:rPr>
              <a:t>endophytes</a:t>
            </a:r>
            <a:r>
              <a:rPr lang="en-US" sz="2400" dirty="0"/>
              <a:t>.</a:t>
            </a:r>
            <a:endParaRPr lang="en-US" sz="24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C8F17-E0C9-4D82-8725-E1CC2307A5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99563" y="6477000"/>
            <a:ext cx="2032000" cy="330200"/>
          </a:xfrm>
        </p:spPr>
        <p:txBody>
          <a:bodyPr/>
          <a:lstStyle/>
          <a:p>
            <a:r>
              <a:rPr lang="en-US" dirty="0"/>
              <a:t>Figure 20.17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" b="2948"/>
          <a:stretch/>
        </p:blipFill>
        <p:spPr>
          <a:xfrm>
            <a:off x="4005144" y="1803400"/>
            <a:ext cx="4544568" cy="38735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DDD11B1-C487-4625-8A7E-5BD461E1C74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06454" y="5653675"/>
            <a:ext cx="1170429" cy="228600"/>
          </a:xfrm>
        </p:spPr>
        <p:txBody>
          <a:bodyPr/>
          <a:lstStyle/>
          <a:p>
            <a:r>
              <a:rPr lang="en-US" dirty="0"/>
              <a:t>©Dr. Elizabeth Arnold</a:t>
            </a:r>
          </a:p>
        </p:txBody>
      </p:sp>
    </p:spTree>
    <p:extLst>
      <p:ext uri="{BB962C8B-B14F-4D97-AF65-F5344CB8AC3E}">
        <p14:creationId xmlns:p14="http://schemas.microsoft.com/office/powerpoint/2010/main" val="861434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A3B6B-9657-468A-AC5C-320C9C13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581"/>
            <a:ext cx="8229600" cy="1143000"/>
          </a:xfrm>
        </p:spPr>
        <p:txBody>
          <a:bodyPr/>
          <a:lstStyle/>
          <a:p>
            <a:r>
              <a:rPr lang="en-US" sz="4000" dirty="0"/>
              <a:t>Mycorrhizal fungi exchange material with roots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8A9E4-98B5-4A32-8DD5-1E5A717558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" y="6457951"/>
            <a:ext cx="1600200" cy="390034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E971D-85B5-4068-8FDC-1CA7A8BD9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57" y="1615802"/>
            <a:ext cx="8229600" cy="741217"/>
          </a:xfrm>
        </p:spPr>
        <p:txBody>
          <a:bodyPr/>
          <a:lstStyle/>
          <a:p>
            <a:pPr algn="ctr"/>
            <a:r>
              <a:rPr lang="en-US" sz="2400" dirty="0"/>
              <a:t>Most land plants form mycorrhizae with fungi. Some plants cannot live without their fungi.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24CED7-D1F7-4925-A1D3-1E3EFD4CC16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34568" y="6516007"/>
            <a:ext cx="2064954" cy="282975"/>
          </a:xfrm>
        </p:spPr>
        <p:txBody>
          <a:bodyPr/>
          <a:lstStyle/>
          <a:p>
            <a:r>
              <a:rPr lang="en-US" sz="1600" dirty="0"/>
              <a:t>Figures 20.10, 20.18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B95E17-6119-4DD9-BFB3-CF7BCA021C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1418" y="2680275"/>
            <a:ext cx="4284820" cy="674993"/>
          </a:xfrm>
        </p:spPr>
        <p:txBody>
          <a:bodyPr/>
          <a:lstStyle/>
          <a:p>
            <a:pPr algn="ctr"/>
            <a:r>
              <a:rPr lang="en-US" dirty="0" err="1"/>
              <a:t>Glomeromycetes</a:t>
            </a:r>
            <a:r>
              <a:rPr lang="en-US" dirty="0"/>
              <a:t> form the most common types of mycorrhizae. </a:t>
            </a:r>
          </a:p>
        </p:txBody>
      </p:sp>
      <p:pic>
        <p:nvPicPr>
          <p:cNvPr id="2" name="Picture 1" descr="Glomeromycete spores in a plant room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1" b="5507"/>
          <a:stretch/>
        </p:blipFill>
        <p:spPr>
          <a:xfrm>
            <a:off x="673826" y="4192814"/>
            <a:ext cx="3931920" cy="2032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CD85CD-1F71-468D-A5F2-C1EDB6D75E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087553" y="6173982"/>
            <a:ext cx="2231159" cy="129740"/>
          </a:xfrm>
        </p:spPr>
        <p:txBody>
          <a:bodyPr/>
          <a:lstStyle/>
          <a:p>
            <a:r>
              <a:rPr lang="en-US" sz="900" dirty="0"/>
              <a:t>©Joseph B. Morton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4" b="4415"/>
          <a:stretch/>
        </p:blipFill>
        <p:spPr>
          <a:xfrm>
            <a:off x="4931454" y="3060729"/>
            <a:ext cx="3944112" cy="28321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93F6B7C-D38B-4F01-8229-82A6FADBA30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66666" y="5884782"/>
            <a:ext cx="3491345" cy="208407"/>
          </a:xfrm>
        </p:spPr>
        <p:txBody>
          <a:bodyPr/>
          <a:lstStyle/>
          <a:p>
            <a:r>
              <a:rPr lang="en-US" sz="750" dirty="0"/>
              <a:t>©Dr. Elizabeth Arnold(a): ©R Henrik Nilsson; (b): ©Biology Pics/Science Source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8C8463-568F-41CA-BFEB-EBEC496F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6580"/>
            <a:ext cx="8229600" cy="1143000"/>
          </a:xfrm>
        </p:spPr>
        <p:txBody>
          <a:bodyPr/>
          <a:lstStyle/>
          <a:p>
            <a:r>
              <a:rPr lang="en-US" sz="4000" dirty="0" err="1"/>
              <a:t>Ectomycorrhizae</a:t>
            </a:r>
            <a:r>
              <a:rPr lang="en-US" sz="4000" dirty="0"/>
              <a:t> wrap around the roots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F8F09-E561-4D23-A196-A8A9C5D634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51849"/>
            <a:ext cx="2032000" cy="330200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B864F-7D43-415B-9982-7AE206079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50" y="2756048"/>
            <a:ext cx="3611079" cy="2308324"/>
          </a:xfrm>
        </p:spPr>
        <p:txBody>
          <a:bodyPr/>
          <a:lstStyle/>
          <a:p>
            <a:r>
              <a:rPr lang="en-US" sz="2400" dirty="0"/>
              <a:t>Basidiomycetes and ascomycetes form </a:t>
            </a:r>
            <a:r>
              <a:rPr lang="en-US" sz="2400" dirty="0" err="1"/>
              <a:t>ectomycorrhizae</a:t>
            </a:r>
            <a:r>
              <a:rPr lang="en-US" sz="2400" dirty="0"/>
              <a:t>, in which the fungal hyphae wrap around the root but do not penetrate root cells.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3A32BBC-28E9-4D72-896A-CF0B373D8B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39428" y="6472464"/>
            <a:ext cx="2032000" cy="330200"/>
          </a:xfrm>
        </p:spPr>
        <p:txBody>
          <a:bodyPr/>
          <a:lstStyle/>
          <a:p>
            <a:r>
              <a:rPr lang="en-US" dirty="0"/>
              <a:t>Figure 20.18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0" b="4163"/>
          <a:stretch/>
        </p:blipFill>
        <p:spPr>
          <a:xfrm>
            <a:off x="4380846" y="2389137"/>
            <a:ext cx="4578096" cy="32512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B2905C-C254-4085-AC01-57355994D1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822825" y="5616360"/>
            <a:ext cx="4146451" cy="280182"/>
          </a:xfrm>
        </p:spPr>
        <p:txBody>
          <a:bodyPr/>
          <a:lstStyle/>
          <a:p>
            <a:r>
              <a:rPr lang="en-US" sz="850" dirty="0"/>
              <a:t>©Dr. Elizabeth Arnold(a)</a:t>
            </a:r>
            <a:r>
              <a:rPr lang="en-US" sz="850" dirty="0">
                <a:sym typeface="Wingdings" panose="05000000000000000000" pitchFamily="2" charset="2"/>
              </a:rPr>
              <a:t>: ©R Henrik Nilsson; (b): ©Biology Pics/Science Source</a:t>
            </a:r>
            <a:endParaRPr lang="en-US" sz="850" dirty="0"/>
          </a:p>
        </p:txBody>
      </p:sp>
    </p:spTree>
    <p:extLst>
      <p:ext uri="{BB962C8B-B14F-4D97-AF65-F5344CB8AC3E}">
        <p14:creationId xmlns:p14="http://schemas.microsoft.com/office/powerpoint/2010/main" val="13605289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2B3351-A246-44CE-BD67-2C271A2D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744"/>
            <a:ext cx="8229600" cy="823077"/>
          </a:xfrm>
        </p:spPr>
        <p:txBody>
          <a:bodyPr/>
          <a:lstStyle/>
          <a:p>
            <a:r>
              <a:rPr lang="en-US" sz="4000" dirty="0"/>
              <a:t>Some ants cultivate fungi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44DE52-38FA-4E69-A628-7258AA91AA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63804"/>
            <a:ext cx="1494971" cy="381000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CC1CD1-5469-4F2B-BA25-8E1A4BF9A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300277"/>
            <a:ext cx="3404508" cy="485378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Leaf-cutter ants build underground chambers and fill them with leaves.</a:t>
            </a:r>
          </a:p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Basidiomycetes use the leaves as a food source. Ants eat the growing hyphae. </a:t>
            </a:r>
          </a:p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Bacteria coating the ants secretes a toxin that protects the basidiomycetes.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E8E0F-7DF1-4CA2-9D84-DC57EFB3CA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66710" y="6471805"/>
            <a:ext cx="1576548" cy="395864"/>
          </a:xfrm>
        </p:spPr>
        <p:txBody>
          <a:bodyPr/>
          <a:lstStyle/>
          <a:p>
            <a:r>
              <a:rPr lang="en-US" dirty="0"/>
              <a:t>Figure 20.19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5358"/>
          <a:stretch/>
        </p:blipFill>
        <p:spPr>
          <a:xfrm>
            <a:off x="3770012" y="2026558"/>
            <a:ext cx="5276088" cy="31877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0E5557-0C77-41B9-BAA2-E6BF2FA93D0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00920" y="5188711"/>
            <a:ext cx="3006725" cy="194107"/>
          </a:xfrm>
        </p:spPr>
        <p:txBody>
          <a:bodyPr/>
          <a:lstStyle/>
          <a:p>
            <a:r>
              <a:rPr lang="en-US" sz="1000" dirty="0"/>
              <a:t>©Gail Shumway/Photographer’s Choice/Getty Images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27EB3-BA06-426D-BE8F-7CFE76978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12"/>
            <a:ext cx="8229600" cy="858753"/>
          </a:xfrm>
        </p:spPr>
        <p:txBody>
          <a:bodyPr/>
          <a:lstStyle/>
          <a:p>
            <a:r>
              <a:rPr lang="en-US" sz="4000" dirty="0"/>
              <a:t>Lichens are dual organisms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4970F6-16BF-4525-AF61-DEE5E0A1E3E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" y="6458187"/>
            <a:ext cx="1625598" cy="388497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DAE1D-F9AC-4660-91FB-0D8011FE8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24" y="1819791"/>
            <a:ext cx="3482289" cy="342128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Lichens</a:t>
            </a:r>
            <a:r>
              <a:rPr lang="en-US" sz="2400" dirty="0"/>
              <a:t> are fungi with green algae or cyanobacteria living among their hyphae.</a:t>
            </a:r>
          </a:p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The fungi absorb minerals and water while the algal cells produce sugars by photosynthesis.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0539AB-5AAF-44DA-AE75-896496A5BD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7465" y="6469009"/>
            <a:ext cx="1559335" cy="388991"/>
          </a:xfrm>
        </p:spPr>
        <p:txBody>
          <a:bodyPr/>
          <a:lstStyle/>
          <a:p>
            <a:r>
              <a:rPr lang="en-US" dirty="0"/>
              <a:t>Figure 20.20</a:t>
            </a:r>
          </a:p>
        </p:txBody>
      </p:sp>
      <p:pic>
        <p:nvPicPr>
          <p:cNvPr id="8" name="Picture 7" descr="Hyphae wrapped around algal cells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6" b="3970"/>
          <a:stretch/>
        </p:blipFill>
        <p:spPr>
          <a:xfrm>
            <a:off x="4079133" y="1810849"/>
            <a:ext cx="4520184" cy="35306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30602BE-CDF6-48C6-AA03-DCEFDCEF663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491456" y="5326037"/>
            <a:ext cx="1683703" cy="194107"/>
          </a:xfrm>
        </p:spPr>
        <p:txBody>
          <a:bodyPr/>
          <a:lstStyle/>
          <a:p>
            <a:r>
              <a:rPr lang="en-US" sz="900" dirty="0"/>
              <a:t>©Eye of Science/Science Source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6F3D6-12BE-4199-A24B-A94318ACE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34"/>
            <a:ext cx="8229600" cy="831308"/>
          </a:xfrm>
        </p:spPr>
        <p:txBody>
          <a:bodyPr/>
          <a:lstStyle/>
          <a:p>
            <a:r>
              <a:rPr lang="en-US" sz="4000" dirty="0"/>
              <a:t>Lichens are ecologically important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60383-4D51-4138-82ED-EA22A70C5B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6462650"/>
            <a:ext cx="1538514" cy="409864"/>
          </a:xfrm>
        </p:spPr>
        <p:txBody>
          <a:bodyPr/>
          <a:lstStyle/>
          <a:p>
            <a:r>
              <a:rPr lang="en-US" dirty="0"/>
              <a:t>Section 20.7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6A985-4544-4B3B-BA95-B23DB0ECE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46" y="1909050"/>
            <a:ext cx="3678379" cy="3631966"/>
          </a:xfrm>
        </p:spPr>
        <p:txBody>
          <a:bodyPr/>
          <a:lstStyle/>
          <a:p>
            <a:pPr marL="0" indent="0">
              <a:spcAft>
                <a:spcPts val="2900"/>
              </a:spcAft>
              <a:buNone/>
            </a:pPr>
            <a:r>
              <a:rPr lang="en-US" sz="2400" dirty="0"/>
              <a:t>They secrete acids that break down rock, which starts to develop into soil.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Many harbor nitrogen-fixing bacteria needed by plants.</a:t>
            </a:r>
          </a:p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Animals such as caribou eat lichens.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6D385B-8428-4F1F-B3DC-F678C56D391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3978" y="6475413"/>
            <a:ext cx="1562822" cy="382587"/>
          </a:xfrm>
        </p:spPr>
        <p:txBody>
          <a:bodyPr/>
          <a:lstStyle/>
          <a:p>
            <a:r>
              <a:rPr lang="en-US" dirty="0"/>
              <a:t>Figure 20.20</a:t>
            </a:r>
          </a:p>
        </p:txBody>
      </p:sp>
      <p:pic>
        <p:nvPicPr>
          <p:cNvPr id="7" name="Picture 6" descr="Lichens on a rock, lichen fruiting bodies, and lichens on a tree branch are shown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b="4402"/>
          <a:stretch/>
        </p:blipFill>
        <p:spPr>
          <a:xfrm>
            <a:off x="4679042" y="1250724"/>
            <a:ext cx="3681984" cy="497840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F27DE-38C7-4981-A08D-E2D780DA55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51305" y="6179315"/>
            <a:ext cx="1801995" cy="2833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750" dirty="0"/>
              <a:t>(b)</a:t>
            </a:r>
            <a:r>
              <a:rPr lang="en-US" sz="750" dirty="0">
                <a:sym typeface="Wingdings" panose="05000000000000000000" pitchFamily="2" charset="2"/>
              </a:rPr>
              <a:t>: ©William H. Mullins/Science Source;</a:t>
            </a:r>
          </a:p>
          <a:p>
            <a:pPr>
              <a:spcBef>
                <a:spcPts val="0"/>
              </a:spcBef>
            </a:pPr>
            <a:r>
              <a:rPr lang="en-US" sz="750" dirty="0">
                <a:sym typeface="Wingdings" panose="05000000000000000000" pitchFamily="2" charset="2"/>
              </a:rPr>
              <a:t>(c): ©Eye of Science/Science Source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317467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C33A-F4E5-44DE-BCAE-4E44686A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29"/>
            <a:ext cx="8229600" cy="994367"/>
          </a:xfrm>
        </p:spPr>
        <p:txBody>
          <a:bodyPr/>
          <a:lstStyle/>
          <a:p>
            <a:r>
              <a:rPr lang="en-US" sz="4000" dirty="0"/>
              <a:t>Clicker question #4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B5BDC-7FEE-4790-94CE-802C2C6D7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515" y="1492991"/>
            <a:ext cx="5121729" cy="268712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Which of the following is physically the largest?</a:t>
            </a:r>
          </a:p>
          <a:p>
            <a:pPr marL="174625" indent="-174625">
              <a:spcBef>
                <a:spcPts val="3000"/>
              </a:spcBef>
              <a:buFontTx/>
              <a:buAutoNum type="alphaUcPeriod"/>
            </a:pPr>
            <a:r>
              <a:rPr lang="en-US" sz="2400" dirty="0"/>
              <a:t> sugar molecule</a:t>
            </a:r>
          </a:p>
          <a:p>
            <a:pPr marL="231775" indent="-231775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hypha</a:t>
            </a:r>
          </a:p>
          <a:p>
            <a:pPr marL="231775" indent="-231775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fungal spore</a:t>
            </a:r>
          </a:p>
          <a:p>
            <a:pPr marL="174625" indent="-174625">
              <a:spcBef>
                <a:spcPts val="0"/>
              </a:spcBef>
              <a:buFontTx/>
              <a:buAutoNum type="alphaUcPeriod"/>
            </a:pPr>
            <a:r>
              <a:rPr lang="en-US" sz="2400" dirty="0"/>
              <a:t> lichen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2E787-A81D-45E8-9303-0323CF92D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331"/>
            <a:ext cx="8229600" cy="911678"/>
          </a:xfrm>
        </p:spPr>
        <p:txBody>
          <a:bodyPr/>
          <a:lstStyle/>
          <a:p>
            <a:r>
              <a:rPr lang="en-US" sz="4000" dirty="0"/>
              <a:t>Fungi have unique reproductive cycles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6365C5-28F4-44E7-9E4B-A5D6EC7B8B5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990" y="6458971"/>
            <a:ext cx="1558018" cy="408831"/>
          </a:xfrm>
        </p:spPr>
        <p:txBody>
          <a:bodyPr/>
          <a:lstStyle/>
          <a:p>
            <a:r>
              <a:rPr lang="en-US" sz="2000" dirty="0"/>
              <a:t>Section 20.1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705AF-B42D-4FAC-852C-5C9768849A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515" y="1075642"/>
            <a:ext cx="8085364" cy="881771"/>
          </a:xfrm>
        </p:spPr>
        <p:txBody>
          <a:bodyPr/>
          <a:lstStyle/>
          <a:p>
            <a:pPr algn="ctr"/>
            <a:r>
              <a:rPr lang="en-US" sz="2400" dirty="0"/>
              <a:t>Unlike plants and animals, fungi spend most of their lives in the haploid stage. The diploid stage may be brief.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C4DFD91E-A643-4193-8358-2D4D459057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4724" y="6468076"/>
            <a:ext cx="1508111" cy="34540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Figure 20.23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"/>
          <a:stretch/>
        </p:blipFill>
        <p:spPr>
          <a:xfrm>
            <a:off x="1616516" y="2311826"/>
            <a:ext cx="5803392" cy="3880101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4523-A586-4539-AA92-CCEB3E64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155"/>
            <a:ext cx="8229600" cy="1004311"/>
          </a:xfrm>
        </p:spPr>
        <p:txBody>
          <a:bodyPr/>
          <a:lstStyle/>
          <a:p>
            <a:r>
              <a:rPr lang="en-US" sz="4000" dirty="0"/>
              <a:t>Clicker question #4,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DB709-D6D7-42C0-831E-BE39FE099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0434" y="1500415"/>
            <a:ext cx="5367337" cy="1928586"/>
          </a:xfrm>
        </p:spPr>
        <p:txBody>
          <a:bodyPr/>
          <a:lstStyle/>
          <a:p>
            <a:pPr marL="0" indent="0">
              <a:spcAft>
                <a:spcPts val="3000"/>
              </a:spcAft>
              <a:buNone/>
            </a:pPr>
            <a:r>
              <a:rPr lang="en-US" sz="2400" dirty="0"/>
              <a:t>Which of the following is physically the largest?</a:t>
            </a:r>
          </a:p>
          <a:p>
            <a:pPr marL="231775" indent="-231775">
              <a:spcBef>
                <a:spcPts val="0"/>
              </a:spcBef>
              <a:buFont typeface="+mj-lt"/>
              <a:buAutoNum type="alphaUcPeriod" startAt="4"/>
            </a:pPr>
            <a:r>
              <a:rPr lang="en-US" sz="2400" dirty="0"/>
              <a:t> lichen</a:t>
            </a:r>
          </a:p>
        </p:txBody>
      </p:sp>
      <p:pic>
        <p:nvPicPr>
          <p:cNvPr id="7" name="Picture 8" descr="There's a red box around answer choice D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8AD44-3828-460B-8715-F22C06A54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167"/>
            <a:ext cx="8229600" cy="918281"/>
          </a:xfrm>
        </p:spPr>
        <p:txBody>
          <a:bodyPr/>
          <a:lstStyle/>
          <a:p>
            <a:r>
              <a:rPr lang="en-US" sz="4000" dirty="0"/>
              <a:t>Clicker question #5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FC0FE-85E9-4651-A572-0FA88803C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537" y="1500189"/>
            <a:ext cx="5402263" cy="327501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What kind of fungus produces zoospores with flagella? </a:t>
            </a:r>
          </a:p>
          <a:p>
            <a:pPr marL="457200" indent="-457200">
              <a:spcBef>
                <a:spcPts val="2900"/>
              </a:spcBef>
              <a:buFontTx/>
              <a:buAutoNum type="alphaUcPeriod"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basidiomycetes </a:t>
            </a:r>
          </a:p>
          <a:p>
            <a:pPr marL="457200" indent="-457200">
              <a:spcBef>
                <a:spcPts val="0"/>
              </a:spcBef>
              <a:buFontTx/>
              <a:buAutoNum type="alphaUcPeriod"/>
              <a:defRPr/>
            </a:pPr>
            <a:r>
              <a:rPr lang="en-US" sz="2400" dirty="0" err="1">
                <a:latin typeface="Calibri" pitchFamily="34" charset="0"/>
                <a:ea typeface="ＭＳ Ｐゴシック"/>
                <a:cs typeface="ＭＳ Ｐゴシック"/>
              </a:rPr>
              <a:t>zygomycetes</a:t>
            </a:r>
            <a:endParaRPr lang="en-US" sz="2400" dirty="0">
              <a:latin typeface="Calibri" pitchFamily="34" charset="0"/>
              <a:ea typeface="ＭＳ Ｐゴシック"/>
              <a:cs typeface="ＭＳ Ｐゴシック"/>
            </a:endParaRPr>
          </a:p>
          <a:p>
            <a:pPr marL="457200" indent="-457200">
              <a:spcBef>
                <a:spcPts val="0"/>
              </a:spcBef>
              <a:buFontTx/>
              <a:buAutoNum type="alphaUcPeriod"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chytrids</a:t>
            </a:r>
          </a:p>
          <a:p>
            <a:pPr marL="457200" indent="-457200">
              <a:spcBef>
                <a:spcPts val="0"/>
              </a:spcBef>
              <a:buFontTx/>
              <a:buAutoNum type="alphaUcPeriod"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ascomycetes</a:t>
            </a:r>
          </a:p>
          <a:p>
            <a:pPr marL="457200" indent="-457200">
              <a:spcBef>
                <a:spcPts val="0"/>
              </a:spcBef>
              <a:buFontTx/>
              <a:buAutoNum type="alphaUcPeriod"/>
              <a:defRPr/>
            </a:pPr>
            <a:r>
              <a:rPr lang="en-US" sz="2400" dirty="0" err="1">
                <a:latin typeface="Calibri" pitchFamily="34" charset="0"/>
                <a:ea typeface="ＭＳ Ｐゴシック"/>
                <a:cs typeface="ＭＳ Ｐゴシック"/>
              </a:rPr>
              <a:t>glomeromycetes</a:t>
            </a:r>
            <a:endParaRPr lang="en-US" sz="2400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3461-312B-49AF-A30F-BE6E1F73C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881"/>
            <a:ext cx="8229600" cy="806859"/>
          </a:xfrm>
        </p:spPr>
        <p:txBody>
          <a:bodyPr/>
          <a:lstStyle/>
          <a:p>
            <a:r>
              <a:rPr lang="en-US" sz="4000" dirty="0"/>
              <a:t>Clicker question #5,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1B0DF-7BED-49AB-AC36-2F6E6EA48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042" y="1500413"/>
            <a:ext cx="5266872" cy="4525963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What kind of fungus produces zoospores with flagella? </a:t>
            </a:r>
          </a:p>
          <a:p>
            <a:pPr marL="457200" indent="-457200">
              <a:spcBef>
                <a:spcPts val="3000"/>
              </a:spcBef>
              <a:buFont typeface="+mj-lt"/>
              <a:buAutoNum type="alphaUcPeriod" startAt="3"/>
              <a:defRPr/>
            </a:pPr>
            <a:r>
              <a:rPr lang="en-US" sz="2400" dirty="0">
                <a:latin typeface="Calibri" pitchFamily="34" charset="0"/>
                <a:ea typeface="ＭＳ Ｐゴシック"/>
                <a:cs typeface="ＭＳ Ｐゴシック"/>
              </a:rPr>
              <a:t>chytrids</a:t>
            </a:r>
          </a:p>
        </p:txBody>
      </p:sp>
      <p:pic>
        <p:nvPicPr>
          <p:cNvPr id="6" name="Picture 8" descr="There's a red box around answer choice C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00188"/>
            <a:ext cx="2290762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003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AB36-7243-4C55-8DD6-4B768CFEE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717"/>
            <a:ext cx="8229600" cy="783129"/>
          </a:xfrm>
        </p:spPr>
        <p:txBody>
          <a:bodyPr/>
          <a:lstStyle/>
          <a:p>
            <a:r>
              <a:rPr lang="en-US" sz="4000" dirty="0"/>
              <a:t>20.7 Mastering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0725E-36F9-4163-914C-F935A7CC8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142" y="3173639"/>
            <a:ext cx="5148262" cy="36631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How are lichens similar to mycorrhizae?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6" b="1746"/>
          <a:stretch/>
        </p:blipFill>
        <p:spPr>
          <a:xfrm>
            <a:off x="117112" y="2191656"/>
            <a:ext cx="3853127" cy="239939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A2D492-CA76-4B70-A6DD-7445AEA150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27206" y="4525975"/>
            <a:ext cx="1036826" cy="192185"/>
          </a:xfrm>
        </p:spPr>
        <p:txBody>
          <a:bodyPr/>
          <a:lstStyle/>
          <a:p>
            <a:r>
              <a:rPr lang="en-US" sz="500" dirty="0"/>
              <a:t>©Frans </a:t>
            </a:r>
            <a:r>
              <a:rPr lang="en-US" sz="500" dirty="0" err="1"/>
              <a:t>Lemmens</a:t>
            </a:r>
            <a:r>
              <a:rPr lang="en-US" sz="500" dirty="0"/>
              <a:t>/Corbis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016698-711C-49E7-ACE3-DE2C93F4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2" y="106952"/>
            <a:ext cx="8686799" cy="1160182"/>
          </a:xfrm>
        </p:spPr>
        <p:txBody>
          <a:bodyPr/>
          <a:lstStyle/>
          <a:p>
            <a:r>
              <a:rPr lang="en-US" sz="3000" b="1" dirty="0"/>
              <a:t>Investigating life: </a:t>
            </a:r>
            <a:br>
              <a:rPr lang="en-US" sz="2400" b="1" dirty="0"/>
            </a:br>
            <a:r>
              <a:rPr lang="en-US" sz="3800" dirty="0"/>
              <a:t>The battle for position in cacao tree leaves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01615D-B1DD-4718-8009-7B68F5F826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2268" y="6458178"/>
            <a:ext cx="1956253" cy="370794"/>
          </a:xfrm>
        </p:spPr>
        <p:txBody>
          <a:bodyPr/>
          <a:lstStyle/>
          <a:p>
            <a:r>
              <a:rPr lang="en-US" dirty="0"/>
              <a:t>Section 20.8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F2EDF-2F34-45B4-A6AB-F6CA3B4B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04" y="1925865"/>
            <a:ext cx="3444876" cy="203653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Cacao trees are often attacked by harmful parasites, and they also harbor many endophytes.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C35C01-6BA4-4A08-A916-2FBACBC0835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63015" y="6477000"/>
            <a:ext cx="1805214" cy="351972"/>
          </a:xfrm>
        </p:spPr>
        <p:txBody>
          <a:bodyPr/>
          <a:lstStyle/>
          <a:p>
            <a:r>
              <a:rPr lang="en-US" dirty="0"/>
              <a:t>Figure 20.21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b="3894"/>
          <a:stretch/>
        </p:blipFill>
        <p:spPr>
          <a:xfrm>
            <a:off x="4034667" y="2162629"/>
            <a:ext cx="4531545" cy="356696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4337F6-98A3-4684-BAA2-E662CF7E481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53257" y="5729591"/>
            <a:ext cx="1868623" cy="194107"/>
          </a:xfrm>
        </p:spPr>
        <p:txBody>
          <a:bodyPr/>
          <a:lstStyle/>
          <a:p>
            <a:r>
              <a:rPr lang="en-US" sz="900" dirty="0"/>
              <a:t>©Robert van der </a:t>
            </a:r>
            <a:r>
              <a:rPr lang="en-US" sz="900" dirty="0" err="1"/>
              <a:t>Hilst</a:t>
            </a:r>
            <a:r>
              <a:rPr lang="en-US" sz="900" dirty="0"/>
              <a:t>/Corbis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169AAD-C4E0-4BF6-BEEB-648718B8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508"/>
            <a:ext cx="8229600" cy="1143000"/>
          </a:xfrm>
        </p:spPr>
        <p:txBody>
          <a:bodyPr/>
          <a:lstStyle/>
          <a:p>
            <a:r>
              <a:rPr lang="en-US" sz="3000" b="1" dirty="0"/>
              <a:t>Investigating life: </a:t>
            </a:r>
            <a:br>
              <a:rPr lang="en-US" sz="3600" b="1" dirty="0"/>
            </a:br>
            <a:r>
              <a:rPr lang="en-US" sz="3800" dirty="0"/>
              <a:t>Endophytes protect trees from disease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50AA3-8047-41D2-BCB0-167DBFD219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6457950"/>
            <a:ext cx="1549400" cy="373062"/>
          </a:xfrm>
        </p:spPr>
        <p:txBody>
          <a:bodyPr/>
          <a:lstStyle/>
          <a:p>
            <a:r>
              <a:rPr lang="en-US" dirty="0"/>
              <a:t>Section 20.8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61A652-F1E7-4E99-8699-F00D96523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19" y="2464648"/>
            <a:ext cx="3249182" cy="238409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When cacao trees were inoculated with a pathogenic water mold, trees with endophytes were damaged less than those without.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39C52D-1A34-40FA-8C83-C2962337D04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54322" y="6477000"/>
            <a:ext cx="1576020" cy="354012"/>
          </a:xfrm>
        </p:spPr>
        <p:txBody>
          <a:bodyPr/>
          <a:lstStyle/>
          <a:p>
            <a:r>
              <a:rPr lang="en-US" dirty="0"/>
              <a:t>Figure 20.22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/>
          <a:stretch/>
        </p:blipFill>
        <p:spPr>
          <a:xfrm>
            <a:off x="3896460" y="2651125"/>
            <a:ext cx="4849929" cy="316858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8D75AB-1B28-4BA6-9B85-30CD4E35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40"/>
            <a:ext cx="8229600" cy="882450"/>
          </a:xfrm>
        </p:spPr>
        <p:txBody>
          <a:bodyPr/>
          <a:lstStyle/>
          <a:p>
            <a:r>
              <a:rPr lang="en-US" sz="4000" dirty="0"/>
              <a:t>Some fungi have a dikaryotic</a:t>
            </a:r>
            <a:r>
              <a:rPr lang="en-US" sz="4000" b="1" dirty="0"/>
              <a:t> </a:t>
            </a:r>
            <a:r>
              <a:rPr lang="en-US" sz="4000" dirty="0"/>
              <a:t>stage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0E2200-6E92-4334-B894-F93C59E9820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-4986" y="6457561"/>
            <a:ext cx="1543504" cy="408831"/>
          </a:xfrm>
        </p:spPr>
        <p:txBody>
          <a:bodyPr/>
          <a:lstStyle/>
          <a:p>
            <a:r>
              <a:rPr lang="en-US" sz="2000" dirty="0"/>
              <a:t>Section 20.1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99BFC0A9-868E-4914-987D-063A7E6F7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800" y="750765"/>
            <a:ext cx="8788400" cy="84766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Two haploid cells from different individuals fuse, but the nuclei stay separate. Dikaryotic cells have two genetically unique nuclei.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F9708F-1C26-46B9-87D0-3459DD5CEF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41513" y="6473840"/>
            <a:ext cx="1552981" cy="332202"/>
          </a:xfrm>
        </p:spPr>
        <p:txBody>
          <a:bodyPr/>
          <a:lstStyle/>
          <a:p>
            <a:r>
              <a:rPr lang="en-US" sz="2000" dirty="0"/>
              <a:t>Figure 20.2</a:t>
            </a:r>
          </a:p>
        </p:txBody>
      </p:sp>
      <p:pic>
        <p:nvPicPr>
          <p:cNvPr id="3" name="Picture 2" descr="A yellow box highlights the dikaryotic cell.">
            <a:extLst>
              <a:ext uri="{FF2B5EF4-FFF2-40B4-BE49-F238E27FC236}">
                <a16:creationId xmlns:a16="http://schemas.microsoft.com/office/drawing/2014/main" id="{C05B11F3-E3B0-4A84-9D04-A713701EB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090" y="1823716"/>
            <a:ext cx="6370482" cy="464329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3652A2-B310-4E61-8095-71B07A62D75D}"/>
              </a:ext>
            </a:extLst>
          </p:cNvPr>
          <p:cNvSpPr/>
          <p:nvPr/>
        </p:nvSpPr>
        <p:spPr>
          <a:xfrm>
            <a:off x="3829878" y="2226366"/>
            <a:ext cx="1338470" cy="3684104"/>
          </a:xfrm>
          <a:prstGeom prst="rect">
            <a:avLst/>
          </a:prstGeom>
          <a:noFill/>
          <a:ln w="57150">
            <a:solidFill>
              <a:srgbClr val="FFE2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CDB6C8-3CDC-40CE-88F4-E3F04980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957"/>
            <a:ext cx="8229600" cy="798870"/>
          </a:xfrm>
        </p:spPr>
        <p:txBody>
          <a:bodyPr/>
          <a:lstStyle/>
          <a:p>
            <a:r>
              <a:rPr lang="en-US" sz="4000" dirty="0"/>
              <a:t>In fungi, the diploid stage is very short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A8B360-944D-4D85-91FF-9934EEB4DC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14" y="6459884"/>
            <a:ext cx="1611040" cy="325656"/>
          </a:xfrm>
        </p:spPr>
        <p:txBody>
          <a:bodyPr/>
          <a:lstStyle/>
          <a:p>
            <a:r>
              <a:rPr lang="en-US" sz="2000" dirty="0"/>
              <a:t>Section 20.1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68399471-3B1D-4A55-A990-B6B6EB6B2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81" y="839042"/>
            <a:ext cx="8739907" cy="754230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In most fungi, the zygote is the only diploid cell; it immediately divides by meiosis. New haploid cells divide by mitosis as the organism grows.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9C7CA2-4B31-4B38-8394-C6BB0F298F0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48913" y="6475531"/>
            <a:ext cx="1369403" cy="364245"/>
          </a:xfrm>
        </p:spPr>
        <p:txBody>
          <a:bodyPr/>
          <a:lstStyle/>
          <a:p>
            <a:r>
              <a:rPr lang="en-US" sz="2000" dirty="0"/>
              <a:t>Figure 20.2</a:t>
            </a:r>
          </a:p>
        </p:txBody>
      </p:sp>
      <p:pic>
        <p:nvPicPr>
          <p:cNvPr id="2" name="Picture 1" descr="A yellow box highlights the dikaryotic cell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5" y="2284732"/>
            <a:ext cx="7534656" cy="420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7D6AA4-BF71-4ED3-A15F-62D5757F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70" y="216577"/>
            <a:ext cx="7482115" cy="1143000"/>
          </a:xfrm>
        </p:spPr>
        <p:txBody>
          <a:bodyPr/>
          <a:lstStyle/>
          <a:p>
            <a:r>
              <a:rPr lang="en-US" sz="4000" dirty="0"/>
              <a:t>Hyphae are the underground feeding structures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94F5E3-0B57-4D1A-AE43-14A78953D1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" y="6458857"/>
            <a:ext cx="1526672" cy="330200"/>
          </a:xfrm>
        </p:spPr>
        <p:txBody>
          <a:bodyPr/>
          <a:lstStyle/>
          <a:p>
            <a:r>
              <a:rPr lang="en-US" dirty="0"/>
              <a:t>Section 20.1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7C0042-BB61-4107-B545-EB93313F8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3" y="2340428"/>
            <a:ext cx="3453776" cy="2870200"/>
          </a:xfrm>
        </p:spPr>
        <p:txBody>
          <a:bodyPr/>
          <a:lstStyle/>
          <a:p>
            <a:r>
              <a:rPr lang="en-US" sz="2400" dirty="0"/>
              <a:t>Most fungi are composed of threadlike filaments called </a:t>
            </a:r>
            <a:r>
              <a:rPr lang="en-US" sz="2400" b="1" dirty="0"/>
              <a:t>hyphae</a:t>
            </a:r>
            <a:r>
              <a:rPr lang="en-US" sz="2400" dirty="0"/>
              <a:t> that branch toward food sources. </a:t>
            </a:r>
          </a:p>
          <a:p>
            <a:pPr>
              <a:spcBef>
                <a:spcPts val="2900"/>
              </a:spcBef>
            </a:pPr>
            <a:r>
              <a:rPr lang="en-US" sz="2400" dirty="0"/>
              <a:t>Collectively the hyphae are called the </a:t>
            </a:r>
            <a:r>
              <a:rPr lang="en-US" sz="2400" b="1" dirty="0"/>
              <a:t>mycelium</a:t>
            </a:r>
            <a:r>
              <a:rPr lang="en-US" sz="2400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CB720-D6A6-430A-AF37-B4FCE8EC51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42628" y="6475555"/>
            <a:ext cx="1660072" cy="330200"/>
          </a:xfrm>
        </p:spPr>
        <p:txBody>
          <a:bodyPr/>
          <a:lstStyle/>
          <a:p>
            <a:r>
              <a:rPr lang="en-US" dirty="0"/>
              <a:t>Figure 20.3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35" y="2209725"/>
            <a:ext cx="4431792" cy="37520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2716</Words>
  <Application>Microsoft Macintosh PowerPoint</Application>
  <PresentationFormat>On-screen Show (4:3)</PresentationFormat>
  <Paragraphs>395</Paragraphs>
  <Slides>65</Slides>
  <Notes>65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Arial</vt:lpstr>
      <vt:lpstr>Calibri</vt:lpstr>
      <vt:lpstr>Office Theme</vt:lpstr>
      <vt:lpstr>Chapter 20</vt:lpstr>
      <vt:lpstr>Fungi are the closest relatives of animals</vt:lpstr>
      <vt:lpstr>Fungi are a diverse group</vt:lpstr>
      <vt:lpstr>Fungi are essential decomposers</vt:lpstr>
      <vt:lpstr>Fungi are heterotrophic</vt:lpstr>
      <vt:lpstr>Fungi have unique reproductive cycles </vt:lpstr>
      <vt:lpstr>Some fungi have a dikaryotic stage</vt:lpstr>
      <vt:lpstr>In fungi, the diploid stage is very short</vt:lpstr>
      <vt:lpstr>Hyphae are the underground feeding structures</vt:lpstr>
      <vt:lpstr>Mushrooms are strictly reproductive structures</vt:lpstr>
      <vt:lpstr>Spores are sex cells</vt:lpstr>
      <vt:lpstr>Conidia are asexual spores</vt:lpstr>
      <vt:lpstr>Fungi are classified by reproductive structures</vt:lpstr>
      <vt:lpstr>Clicker question #1</vt:lpstr>
      <vt:lpstr>Clicker question #1, solution</vt:lpstr>
      <vt:lpstr>20.1 Mastering concepts</vt:lpstr>
      <vt:lpstr>Chytrids produce swimming spores</vt:lpstr>
      <vt:lpstr>Chytrids are structurally simple</vt:lpstr>
      <vt:lpstr>Chytrids are valuable for ecosystems</vt:lpstr>
      <vt:lpstr>Some chytrids are parasites</vt:lpstr>
      <vt:lpstr>Clicker question #2</vt:lpstr>
      <vt:lpstr>Clicker question #2, solution</vt:lpstr>
      <vt:lpstr>20.2 Mastering concepts</vt:lpstr>
      <vt:lpstr>Zygomycetes are fast growing and prolific</vt:lpstr>
      <vt:lpstr>Zygomycetes produce zygospores</vt:lpstr>
      <vt:lpstr>Zygomycetes reproduce sexually</vt:lpstr>
      <vt:lpstr>Zygomycetes reproduce asexually</vt:lpstr>
      <vt:lpstr>Zygomycetes disperse spores in unusual ways</vt:lpstr>
      <vt:lpstr>20.3 Mastering concepts</vt:lpstr>
      <vt:lpstr>Glomeromycetes produce large, asexual spores</vt:lpstr>
      <vt:lpstr>Glomeromycetes spores are unusually large</vt:lpstr>
      <vt:lpstr>Glomeromycetes colonize plant roots</vt:lpstr>
      <vt:lpstr>Mycorrhiza are mutually beneficial</vt:lpstr>
      <vt:lpstr>20.4 Mastering concepts</vt:lpstr>
      <vt:lpstr>Ascomycetes produce spores in sacs</vt:lpstr>
      <vt:lpstr>Ascomycetes have varying lifestyles</vt:lpstr>
      <vt:lpstr>Some ascomycetes benefit humans</vt:lpstr>
      <vt:lpstr>Some ascomycetes are pests</vt:lpstr>
      <vt:lpstr>Ascomycetes form dikaryotic cells</vt:lpstr>
      <vt:lpstr>Ascomycetes spores are in an ascus</vt:lpstr>
      <vt:lpstr>Ascomycetes reproduce asexually</vt:lpstr>
      <vt:lpstr>20.5 Mastering concepts</vt:lpstr>
      <vt:lpstr>Basidiomycetes spores are shaped like clubs</vt:lpstr>
      <vt:lpstr>Basidiomycetes disperse spores in many ways</vt:lpstr>
      <vt:lpstr>Basidiomycetes play roles in human life</vt:lpstr>
      <vt:lpstr>Basidiomycetes reproduce sexually</vt:lpstr>
      <vt:lpstr>Mushrooms are reproductive structures </vt:lpstr>
      <vt:lpstr>The zygote grows in the basidium</vt:lpstr>
      <vt:lpstr>Clicker question #3</vt:lpstr>
      <vt:lpstr>Clicker question #3, solution</vt:lpstr>
      <vt:lpstr>20.6 Mastering concepts</vt:lpstr>
      <vt:lpstr>Fungi interact with other organisms</vt:lpstr>
      <vt:lpstr>Endophytes live inside plant tissues</vt:lpstr>
      <vt:lpstr>Mycorrhizal fungi exchange material with roots</vt:lpstr>
      <vt:lpstr>Ectomycorrhizae wrap around the roots</vt:lpstr>
      <vt:lpstr>Some ants cultivate fungi</vt:lpstr>
      <vt:lpstr>Lichens are dual organisms</vt:lpstr>
      <vt:lpstr>Lichens are ecologically important</vt:lpstr>
      <vt:lpstr>Clicker question #4</vt:lpstr>
      <vt:lpstr>Clicker question #4, solution</vt:lpstr>
      <vt:lpstr>Clicker question #5</vt:lpstr>
      <vt:lpstr>Clicker question #5, solution</vt:lpstr>
      <vt:lpstr>20.7 Mastering concepts</vt:lpstr>
      <vt:lpstr>Investigating life:  The battle for position in cacao tree leaves</vt:lpstr>
      <vt:lpstr>Investigating life:  Endophytes protect trees from disease</vt:lpstr>
    </vt:vector>
  </TitlesOfParts>
  <Company>University of Oklahoma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20</dc:title>
  <dc:creator>Matthew Taylor</dc:creator>
  <cp:lastModifiedBy>Microsoft Office User</cp:lastModifiedBy>
  <cp:revision>430</cp:revision>
  <dcterms:created xsi:type="dcterms:W3CDTF">2011-08-23T13:44:14Z</dcterms:created>
  <dcterms:modified xsi:type="dcterms:W3CDTF">2020-04-02T21:58:01Z</dcterms:modified>
</cp:coreProperties>
</file>