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Lst>
  <p:notesMasterIdLst>
    <p:notesMasterId r:id="rId105"/>
  </p:notesMasterIdLst>
  <p:handoutMasterIdLst>
    <p:handoutMasterId r:id="rId106"/>
  </p:handoutMasterIdLst>
  <p:sldIdLst>
    <p:sldId id="256" r:id="rId4"/>
    <p:sldId id="322" r:id="rId5"/>
    <p:sldId id="323" r:id="rId6"/>
    <p:sldId id="325" r:id="rId7"/>
    <p:sldId id="324" r:id="rId8"/>
    <p:sldId id="326" r:id="rId9"/>
    <p:sldId id="436" r:id="rId10"/>
    <p:sldId id="438" r:id="rId11"/>
    <p:sldId id="327" r:id="rId12"/>
    <p:sldId id="398" r:id="rId13"/>
    <p:sldId id="421" r:id="rId14"/>
    <p:sldId id="330" r:id="rId15"/>
    <p:sldId id="331" r:id="rId16"/>
    <p:sldId id="332" r:id="rId17"/>
    <p:sldId id="333" r:id="rId18"/>
    <p:sldId id="334" r:id="rId19"/>
    <p:sldId id="335" r:id="rId20"/>
    <p:sldId id="336" r:id="rId21"/>
    <p:sldId id="399" r:id="rId22"/>
    <p:sldId id="337" r:id="rId23"/>
    <p:sldId id="338" r:id="rId24"/>
    <p:sldId id="339" r:id="rId25"/>
    <p:sldId id="340" r:id="rId26"/>
    <p:sldId id="406" r:id="rId27"/>
    <p:sldId id="417" r:id="rId28"/>
    <p:sldId id="400" r:id="rId29"/>
    <p:sldId id="341" r:id="rId30"/>
    <p:sldId id="342" r:id="rId31"/>
    <p:sldId id="401" r:id="rId32"/>
    <p:sldId id="343" r:id="rId33"/>
    <p:sldId id="344" r:id="rId34"/>
    <p:sldId id="403" r:id="rId35"/>
    <p:sldId id="345" r:id="rId36"/>
    <p:sldId id="346" r:id="rId37"/>
    <p:sldId id="347" r:id="rId38"/>
    <p:sldId id="348" r:id="rId39"/>
    <p:sldId id="404" r:id="rId40"/>
    <p:sldId id="351" r:id="rId41"/>
    <p:sldId id="350" r:id="rId42"/>
    <p:sldId id="408" r:id="rId43"/>
    <p:sldId id="441" r:id="rId44"/>
    <p:sldId id="352" r:id="rId45"/>
    <p:sldId id="356" r:id="rId46"/>
    <p:sldId id="357" r:id="rId47"/>
    <p:sldId id="358" r:id="rId48"/>
    <p:sldId id="359" r:id="rId49"/>
    <p:sldId id="397" r:id="rId50"/>
    <p:sldId id="405" r:id="rId51"/>
    <p:sldId id="360" r:id="rId52"/>
    <p:sldId id="361" r:id="rId53"/>
    <p:sldId id="362" r:id="rId54"/>
    <p:sldId id="363" r:id="rId55"/>
    <p:sldId id="364" r:id="rId56"/>
    <p:sldId id="365" r:id="rId57"/>
    <p:sldId id="410" r:id="rId58"/>
    <p:sldId id="416" r:id="rId59"/>
    <p:sldId id="396" r:id="rId60"/>
    <p:sldId id="367" r:id="rId61"/>
    <p:sldId id="366" r:id="rId62"/>
    <p:sldId id="368" r:id="rId63"/>
    <p:sldId id="369" r:id="rId64"/>
    <p:sldId id="370" r:id="rId65"/>
    <p:sldId id="371" r:id="rId66"/>
    <p:sldId id="372" r:id="rId67"/>
    <p:sldId id="373" r:id="rId68"/>
    <p:sldId id="374" r:id="rId69"/>
    <p:sldId id="375" r:id="rId70"/>
    <p:sldId id="376" r:id="rId71"/>
    <p:sldId id="423" r:id="rId72"/>
    <p:sldId id="412" r:id="rId73"/>
    <p:sldId id="418" r:id="rId74"/>
    <p:sldId id="395" r:id="rId75"/>
    <p:sldId id="377" r:id="rId76"/>
    <p:sldId id="378" r:id="rId77"/>
    <p:sldId id="442" r:id="rId78"/>
    <p:sldId id="425" r:id="rId79"/>
    <p:sldId id="380" r:id="rId80"/>
    <p:sldId id="381" r:id="rId81"/>
    <p:sldId id="383" r:id="rId82"/>
    <p:sldId id="427" r:id="rId83"/>
    <p:sldId id="426" r:id="rId84"/>
    <p:sldId id="428" r:id="rId85"/>
    <p:sldId id="394" r:id="rId86"/>
    <p:sldId id="382" r:id="rId87"/>
    <p:sldId id="384" r:id="rId88"/>
    <p:sldId id="385" r:id="rId89"/>
    <p:sldId id="386" r:id="rId90"/>
    <p:sldId id="387" r:id="rId91"/>
    <p:sldId id="414" r:id="rId92"/>
    <p:sldId id="419" r:id="rId93"/>
    <p:sldId id="393" r:id="rId94"/>
    <p:sldId id="432" r:id="rId95"/>
    <p:sldId id="431" r:id="rId96"/>
    <p:sldId id="439" r:id="rId97"/>
    <p:sldId id="440" r:id="rId98"/>
    <p:sldId id="430" r:id="rId99"/>
    <p:sldId id="435" r:id="rId100"/>
    <p:sldId id="388" r:id="rId101"/>
    <p:sldId id="389" r:id="rId102"/>
    <p:sldId id="392" r:id="rId103"/>
    <p:sldId id="391" r:id="rId10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4248">
          <p15:clr>
            <a:srgbClr val="A4A3A4"/>
          </p15:clr>
        </p15:guide>
        <p15:guide id="2" pos="10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tor"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E33"/>
    <a:srgbClr val="FFE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86347" autoAdjust="0"/>
  </p:normalViewPr>
  <p:slideViewPr>
    <p:cSldViewPr snapToGrid="0" snapToObjects="1">
      <p:cViewPr varScale="1">
        <p:scale>
          <a:sx n="63" d="100"/>
          <a:sy n="63" d="100"/>
        </p:scale>
        <p:origin x="720" y="30"/>
      </p:cViewPr>
      <p:guideLst>
        <p:guide orient="horz" pos="4248"/>
        <p:guide pos="1056"/>
      </p:guideLst>
    </p:cSldViewPr>
  </p:slideViewPr>
  <p:outlineViewPr>
    <p:cViewPr>
      <p:scale>
        <a:sx n="33" d="100"/>
        <a:sy n="33" d="100"/>
      </p:scale>
      <p:origin x="0" y="-60600"/>
    </p:cViewPr>
  </p:outlineViewPr>
  <p:notesTextViewPr>
    <p:cViewPr>
      <p:scale>
        <a:sx n="125" d="100"/>
        <a:sy n="125" d="100"/>
      </p:scale>
      <p:origin x="0" y="0"/>
    </p:cViewPr>
  </p:notesTextViewPr>
  <p:sorterViewPr>
    <p:cViewPr>
      <p:scale>
        <a:sx n="100" d="100"/>
        <a:sy n="100" d="100"/>
      </p:scale>
      <p:origin x="0" y="16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ommentAuthors" Target="commentAuthor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D429BB5A-98A2-7247-AA7D-23347F5E57CE}" type="datetime1">
              <a:rPr lang="en-US"/>
              <a:pPr/>
              <a:t>3/20/2020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A58BF75-74D0-CA4A-BDD2-942575C5D0C5}" type="slidenum">
              <a:rPr lang="en-US"/>
              <a:pPr/>
              <a:t>‹#›</a:t>
            </a:fld>
            <a:endParaRPr lang="en-US"/>
          </a:p>
        </p:txBody>
      </p:sp>
    </p:spTree>
    <p:extLst>
      <p:ext uri="{BB962C8B-B14F-4D97-AF65-F5344CB8AC3E}">
        <p14:creationId xmlns:p14="http://schemas.microsoft.com/office/powerpoint/2010/main" val="869576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C42F1760-F22E-F647-8340-AB44449488D0}" type="datetime1">
              <a:rPr lang="en-US"/>
              <a:pPr/>
              <a:t>3/20/2020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7CEA3DB-8D46-BD42-865B-267EAE1F07D3}" type="slidenum">
              <a:rPr lang="en-US"/>
              <a:pPr/>
              <a:t>‹#›</a:t>
            </a:fld>
            <a:endParaRPr lang="en-US"/>
          </a:p>
        </p:txBody>
      </p:sp>
    </p:spTree>
    <p:extLst>
      <p:ext uri="{BB962C8B-B14F-4D97-AF65-F5344CB8AC3E}">
        <p14:creationId xmlns:p14="http://schemas.microsoft.com/office/powerpoint/2010/main" val="331334057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3B5A1A-B70E-B44D-8CDC-B669DB206CEF}"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B8878CBB-6F11-A14A-97FF-40F0C89EBC11}" type="slidenum">
              <a:rPr lang="en-US"/>
              <a:pPr/>
              <a:t>‹#›</a:t>
            </a:fld>
            <a:endParaRPr lang="en-US"/>
          </a:p>
        </p:txBody>
      </p:sp>
      <p:sp>
        <p:nvSpPr>
          <p:cNvPr id="7" name="TextBox 3">
            <a:extLst>
              <a:ext uri="{FF2B5EF4-FFF2-40B4-BE49-F238E27FC236}">
                <a16:creationId xmlns:a16="http://schemas.microsoft.com/office/drawing/2014/main" id="{4BE9A4FA-972C-4BB9-B772-75652ED83CFC}"/>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Tree>
    <p:extLst>
      <p:ext uri="{BB962C8B-B14F-4D97-AF65-F5344CB8AC3E}">
        <p14:creationId xmlns:p14="http://schemas.microsoft.com/office/powerpoint/2010/main" val="913773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FEE3BF5-3F3F-2246-A0B3-26E1B193ECF1}" type="datetime1">
              <a:rPr lang="en-US"/>
              <a:pPr/>
              <a:t>3/20/2020</a:t>
            </a:fld>
            <a:endParaRPr lang="en-US"/>
          </a:p>
        </p:txBody>
      </p:sp>
      <p:sp>
        <p:nvSpPr>
          <p:cNvPr id="3"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68E8D07-EDF3-4246-92BF-8D586DF97715}" type="slidenum">
              <a:rPr lang="en-US"/>
              <a:pPr/>
              <a:t>‹#›</a:t>
            </a:fld>
            <a:endParaRPr lang="en-US"/>
          </a:p>
        </p:txBody>
      </p:sp>
    </p:spTree>
    <p:extLst>
      <p:ext uri="{BB962C8B-B14F-4D97-AF65-F5344CB8AC3E}">
        <p14:creationId xmlns:p14="http://schemas.microsoft.com/office/powerpoint/2010/main" val="388802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4C81F60-9618-6A46-813C-FC1AA4BE05B8}"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D016620-FA3F-A94D-9668-D6D69DC6CE96}" type="slidenum">
              <a:rPr lang="en-US"/>
              <a:pPr/>
              <a:t>‹#›</a:t>
            </a:fld>
            <a:endParaRPr lang="en-US"/>
          </a:p>
        </p:txBody>
      </p:sp>
    </p:spTree>
    <p:extLst>
      <p:ext uri="{BB962C8B-B14F-4D97-AF65-F5344CB8AC3E}">
        <p14:creationId xmlns:p14="http://schemas.microsoft.com/office/powerpoint/2010/main" val="1949673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B45C72C-BC88-B748-815F-3350101FCDA3}"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132CB047-EEBE-CE48-836D-54920F5320CC}" type="slidenum">
              <a:rPr lang="en-US"/>
              <a:pPr/>
              <a:t>‹#›</a:t>
            </a:fld>
            <a:endParaRPr lang="en-US"/>
          </a:p>
        </p:txBody>
      </p:sp>
    </p:spTree>
    <p:extLst>
      <p:ext uri="{BB962C8B-B14F-4D97-AF65-F5344CB8AC3E}">
        <p14:creationId xmlns:p14="http://schemas.microsoft.com/office/powerpoint/2010/main" val="1420167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9B2A70-DD80-6C4F-B74A-427DF6FE4E33}"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0EF4466-2B8C-CF48-B49B-FA366D34EA1F}" type="slidenum">
              <a:rPr lang="en-US"/>
              <a:pPr/>
              <a:t>‹#›</a:t>
            </a:fld>
            <a:endParaRPr lang="en-US"/>
          </a:p>
        </p:txBody>
      </p:sp>
    </p:spTree>
    <p:extLst>
      <p:ext uri="{BB962C8B-B14F-4D97-AF65-F5344CB8AC3E}">
        <p14:creationId xmlns:p14="http://schemas.microsoft.com/office/powerpoint/2010/main" val="1749995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1274588-B2F6-7142-BC06-6A6F406CBBF4}"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2D5F19C-DC77-0E4B-B1A5-6347D0739743}" type="slidenum">
              <a:rPr lang="en-US"/>
              <a:pPr/>
              <a:t>‹#›</a:t>
            </a:fld>
            <a:endParaRPr lang="en-US"/>
          </a:p>
        </p:txBody>
      </p:sp>
    </p:spTree>
    <p:extLst>
      <p:ext uri="{BB962C8B-B14F-4D97-AF65-F5344CB8AC3E}">
        <p14:creationId xmlns:p14="http://schemas.microsoft.com/office/powerpoint/2010/main" val="1463651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3B5A1A-B70E-B44D-8CDC-B669DB206CEF}"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B8878CBB-6F11-A14A-97FF-40F0C89EBC11}" type="slidenum">
              <a:rPr lang="en-US"/>
              <a:pPr/>
              <a:t>‹#›</a:t>
            </a:fld>
            <a:endParaRPr lang="en-US"/>
          </a:p>
        </p:txBody>
      </p:sp>
      <p:sp>
        <p:nvSpPr>
          <p:cNvPr id="8" name="Content Placeholder 7"/>
          <p:cNvSpPr>
            <a:spLocks noGrp="1"/>
          </p:cNvSpPr>
          <p:nvPr>
            <p:ph sz="quarter" idx="13"/>
          </p:nvPr>
        </p:nvSpPr>
        <p:spPr>
          <a:xfrm>
            <a:off x="582613" y="4108450"/>
            <a:ext cx="941387" cy="1530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4"/>
          </p:nvPr>
        </p:nvSpPr>
        <p:spPr>
          <a:xfrm>
            <a:off x="1682750" y="3709988"/>
            <a:ext cx="1233488" cy="19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p:cNvSpPr>
            <a:spLocks noGrp="1"/>
          </p:cNvSpPr>
          <p:nvPr>
            <p:ph sz="quarter" idx="15"/>
          </p:nvPr>
        </p:nvSpPr>
        <p:spPr>
          <a:xfrm>
            <a:off x="3444875" y="3600450"/>
            <a:ext cx="1074738" cy="156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4903788" y="3600450"/>
            <a:ext cx="795337" cy="142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7"/>
          </p:nvPr>
        </p:nvSpPr>
        <p:spPr>
          <a:xfrm>
            <a:off x="5897563" y="3709988"/>
            <a:ext cx="1390650" cy="167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8"/>
          </p:nvPr>
        </p:nvSpPr>
        <p:spPr>
          <a:xfrm>
            <a:off x="685800" y="344488"/>
            <a:ext cx="1395413" cy="1271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9"/>
          </p:nvPr>
        </p:nvSpPr>
        <p:spPr>
          <a:xfrm>
            <a:off x="2590800" y="344488"/>
            <a:ext cx="1835150" cy="1271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p:cNvSpPr>
            <a:spLocks noGrp="1"/>
          </p:cNvSpPr>
          <p:nvPr>
            <p:ph sz="quarter" idx="20"/>
          </p:nvPr>
        </p:nvSpPr>
        <p:spPr>
          <a:xfrm>
            <a:off x="4718050" y="344488"/>
            <a:ext cx="1643063" cy="1271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7747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a:p>
        </p:txBody>
      </p:sp>
    </p:spTree>
    <p:extLst>
      <p:ext uri="{BB962C8B-B14F-4D97-AF65-F5344CB8AC3E}">
        <p14:creationId xmlns:p14="http://schemas.microsoft.com/office/powerpoint/2010/main" val="3122439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B0011E0-6ED8-EA46-9543-84D10E1AAC44}"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87B7319-001A-3443-B16C-DCEE01ACD496}" type="slidenum">
              <a:rPr lang="en-US"/>
              <a:pPr/>
              <a:t>‹#›</a:t>
            </a:fld>
            <a:endParaRPr lang="en-US"/>
          </a:p>
        </p:txBody>
      </p:sp>
    </p:spTree>
    <p:extLst>
      <p:ext uri="{BB962C8B-B14F-4D97-AF65-F5344CB8AC3E}">
        <p14:creationId xmlns:p14="http://schemas.microsoft.com/office/powerpoint/2010/main" val="3012045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362B06E-EA27-E04F-953E-CB55C84D0AC1}"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7634EF4-67D2-2D42-B95B-4BA9A51A0DAE}" type="slidenum">
              <a:rPr lang="en-US"/>
              <a:pPr/>
              <a:t>‹#›</a:t>
            </a:fld>
            <a:endParaRPr lang="en-US"/>
          </a:p>
        </p:txBody>
      </p:sp>
    </p:spTree>
    <p:extLst>
      <p:ext uri="{BB962C8B-B14F-4D97-AF65-F5344CB8AC3E}">
        <p14:creationId xmlns:p14="http://schemas.microsoft.com/office/powerpoint/2010/main" val="1196027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09900C5-8C02-7F4D-AE7A-266A3478B92D}" type="datetime1">
              <a:rPr lang="en-US"/>
              <a:pPr/>
              <a:t>3/20/2020</a:t>
            </a:fld>
            <a:endParaRPr lang="en-US"/>
          </a:p>
        </p:txBody>
      </p:sp>
      <p:sp>
        <p:nvSpPr>
          <p:cNvPr id="8"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EA8BFE9-874B-1F40-8B48-1A097FB68D6B}" type="slidenum">
              <a:rPr lang="en-US"/>
              <a:pPr/>
              <a:t>‹#›</a:t>
            </a:fld>
            <a:endParaRPr lang="en-US"/>
          </a:p>
        </p:txBody>
      </p:sp>
    </p:spTree>
    <p:extLst>
      <p:ext uri="{BB962C8B-B14F-4D97-AF65-F5344CB8AC3E}">
        <p14:creationId xmlns:p14="http://schemas.microsoft.com/office/powerpoint/2010/main" val="147019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3B5A1A-B70E-B44D-8CDC-B669DB206CEF}"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B8878CBB-6F11-A14A-97FF-40F0C89EBC11}" type="slidenum">
              <a:rPr lang="en-US"/>
              <a:pPr/>
              <a:t>‹#›</a:t>
            </a:fld>
            <a:endParaRPr lang="en-US"/>
          </a:p>
        </p:txBody>
      </p:sp>
      <p:sp>
        <p:nvSpPr>
          <p:cNvPr id="8" name="Content Placeholder 7"/>
          <p:cNvSpPr>
            <a:spLocks noGrp="1"/>
          </p:cNvSpPr>
          <p:nvPr>
            <p:ph sz="quarter" idx="13"/>
          </p:nvPr>
        </p:nvSpPr>
        <p:spPr>
          <a:xfrm>
            <a:off x="330200" y="0"/>
            <a:ext cx="19685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p:nvPr>
        </p:nvSpPr>
        <p:spPr>
          <a:xfrm>
            <a:off x="3200400" y="317500"/>
            <a:ext cx="2298700" cy="137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p:nvPr>
        </p:nvSpPr>
        <p:spPr>
          <a:xfrm>
            <a:off x="5803900" y="317500"/>
            <a:ext cx="1968500" cy="153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330200" y="3600450"/>
            <a:ext cx="19685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7"/>
          </p:nvPr>
        </p:nvSpPr>
        <p:spPr>
          <a:xfrm>
            <a:off x="2590800" y="3600450"/>
            <a:ext cx="2781300" cy="183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18"/>
          </p:nvPr>
        </p:nvSpPr>
        <p:spPr>
          <a:xfrm>
            <a:off x="5689600" y="3600450"/>
            <a:ext cx="2679700" cy="183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19"/>
          </p:nvPr>
        </p:nvSpPr>
        <p:spPr>
          <a:xfrm>
            <a:off x="139700" y="5435600"/>
            <a:ext cx="2603500" cy="128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p:cNvSpPr>
            <a:spLocks noGrp="1"/>
          </p:cNvSpPr>
          <p:nvPr>
            <p:ph sz="quarter" idx="20"/>
          </p:nvPr>
        </p:nvSpPr>
        <p:spPr>
          <a:xfrm>
            <a:off x="3035300" y="5524500"/>
            <a:ext cx="2222500" cy="1196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3"/>
          <p:cNvSpPr>
            <a:spLocks noGrp="1"/>
          </p:cNvSpPr>
          <p:nvPr>
            <p:ph sz="quarter" idx="21"/>
          </p:nvPr>
        </p:nvSpPr>
        <p:spPr>
          <a:xfrm>
            <a:off x="5600700" y="5638800"/>
            <a:ext cx="18415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Content Placeholder 25"/>
          <p:cNvSpPr>
            <a:spLocks noGrp="1"/>
          </p:cNvSpPr>
          <p:nvPr>
            <p:ph sz="quarter" idx="22"/>
          </p:nvPr>
        </p:nvSpPr>
        <p:spPr>
          <a:xfrm>
            <a:off x="7632700" y="5638800"/>
            <a:ext cx="1422400" cy="108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Box 3">
            <a:extLst>
              <a:ext uri="{FF2B5EF4-FFF2-40B4-BE49-F238E27FC236}">
                <a16:creationId xmlns:a16="http://schemas.microsoft.com/office/drawing/2014/main" id="{FF7F492C-223D-44F2-82B8-99AD5075729A}"/>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
        <p:nvSpPr>
          <p:cNvPr id="7" name="Content Placeholder 6"/>
          <p:cNvSpPr>
            <a:spLocks noGrp="1"/>
          </p:cNvSpPr>
          <p:nvPr>
            <p:ph sz="quarter" idx="23"/>
          </p:nvPr>
        </p:nvSpPr>
        <p:spPr>
          <a:xfrm>
            <a:off x="2466975" y="636588"/>
            <a:ext cx="1455738" cy="874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24"/>
          </p:nvPr>
        </p:nvSpPr>
        <p:spPr>
          <a:xfrm>
            <a:off x="4346575" y="755650"/>
            <a:ext cx="1722438" cy="75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4"/>
          <p:cNvSpPr>
            <a:spLocks noGrp="1"/>
          </p:cNvSpPr>
          <p:nvPr>
            <p:ph sz="quarter" idx="25"/>
          </p:nvPr>
        </p:nvSpPr>
        <p:spPr>
          <a:xfrm>
            <a:off x="6891338" y="755650"/>
            <a:ext cx="1795462" cy="75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26"/>
          </p:nvPr>
        </p:nvSpPr>
        <p:spPr>
          <a:xfrm>
            <a:off x="685800" y="1854200"/>
            <a:ext cx="1395413" cy="62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2098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29B6923-B223-EA49-9263-EC0435C06F74}" type="datetime1">
              <a:rPr lang="en-US"/>
              <a:pPr/>
              <a:t>3/20/2020</a:t>
            </a:fld>
            <a:endParaRPr lang="en-US"/>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06DFBF5-4005-B642-B9FB-692FC898CEB0}" type="slidenum">
              <a:rPr lang="en-US"/>
              <a:pPr/>
              <a:t>‹#›</a:t>
            </a:fld>
            <a:endParaRPr lang="en-US"/>
          </a:p>
        </p:txBody>
      </p:sp>
    </p:spTree>
    <p:extLst>
      <p:ext uri="{BB962C8B-B14F-4D97-AF65-F5344CB8AC3E}">
        <p14:creationId xmlns:p14="http://schemas.microsoft.com/office/powerpoint/2010/main" val="2583871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FEE3BF5-3F3F-2246-A0B3-26E1B193ECF1}" type="datetime1">
              <a:rPr lang="en-US"/>
              <a:pPr/>
              <a:t>3/20/2020</a:t>
            </a:fld>
            <a:endParaRPr lang="en-US"/>
          </a:p>
        </p:txBody>
      </p:sp>
      <p:sp>
        <p:nvSpPr>
          <p:cNvPr id="3"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68E8D07-EDF3-4246-92BF-8D586DF97715}" type="slidenum">
              <a:rPr lang="en-US"/>
              <a:pPr/>
              <a:t>‹#›</a:t>
            </a:fld>
            <a:endParaRPr lang="en-US"/>
          </a:p>
        </p:txBody>
      </p:sp>
    </p:spTree>
    <p:extLst>
      <p:ext uri="{BB962C8B-B14F-4D97-AF65-F5344CB8AC3E}">
        <p14:creationId xmlns:p14="http://schemas.microsoft.com/office/powerpoint/2010/main" val="1958514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4C81F60-9618-6A46-813C-FC1AA4BE05B8}"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D016620-FA3F-A94D-9668-D6D69DC6CE96}" type="slidenum">
              <a:rPr lang="en-US"/>
              <a:pPr/>
              <a:t>‹#›</a:t>
            </a:fld>
            <a:endParaRPr lang="en-US"/>
          </a:p>
        </p:txBody>
      </p:sp>
    </p:spTree>
    <p:extLst>
      <p:ext uri="{BB962C8B-B14F-4D97-AF65-F5344CB8AC3E}">
        <p14:creationId xmlns:p14="http://schemas.microsoft.com/office/powerpoint/2010/main" val="4197392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B45C72C-BC88-B748-815F-3350101FCDA3}"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132CB047-EEBE-CE48-836D-54920F5320CC}" type="slidenum">
              <a:rPr lang="en-US"/>
              <a:pPr/>
              <a:t>‹#›</a:t>
            </a:fld>
            <a:endParaRPr lang="en-US"/>
          </a:p>
        </p:txBody>
      </p:sp>
    </p:spTree>
    <p:extLst>
      <p:ext uri="{BB962C8B-B14F-4D97-AF65-F5344CB8AC3E}">
        <p14:creationId xmlns:p14="http://schemas.microsoft.com/office/powerpoint/2010/main" val="676603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9B2A70-DD80-6C4F-B74A-427DF6FE4E33}"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0EF4466-2B8C-CF48-B49B-FA366D34EA1F}" type="slidenum">
              <a:rPr lang="en-US"/>
              <a:pPr/>
              <a:t>‹#›</a:t>
            </a:fld>
            <a:endParaRPr lang="en-US"/>
          </a:p>
        </p:txBody>
      </p:sp>
    </p:spTree>
    <p:extLst>
      <p:ext uri="{BB962C8B-B14F-4D97-AF65-F5344CB8AC3E}">
        <p14:creationId xmlns:p14="http://schemas.microsoft.com/office/powerpoint/2010/main" val="2138280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1274588-B2F6-7142-BC06-6A6F406CBBF4}"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2D5F19C-DC77-0E4B-B1A5-6347D0739743}" type="slidenum">
              <a:rPr lang="en-US"/>
              <a:pPr/>
              <a:t>‹#›</a:t>
            </a:fld>
            <a:endParaRPr lang="en-US"/>
          </a:p>
        </p:txBody>
      </p:sp>
    </p:spTree>
    <p:extLst>
      <p:ext uri="{BB962C8B-B14F-4D97-AF65-F5344CB8AC3E}">
        <p14:creationId xmlns:p14="http://schemas.microsoft.com/office/powerpoint/2010/main" val="435333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3B5A1A-B70E-B44D-8CDC-B669DB206CEF}"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B8878CBB-6F11-A14A-97FF-40F0C89EBC11}" type="slidenum">
              <a:rPr lang="en-US"/>
              <a:pPr/>
              <a:t>‹#›</a:t>
            </a:fld>
            <a:endParaRPr lang="en-US"/>
          </a:p>
        </p:txBody>
      </p:sp>
      <p:sp>
        <p:nvSpPr>
          <p:cNvPr id="7" name="TextBox 3">
            <a:extLst>
              <a:ext uri="{FF2B5EF4-FFF2-40B4-BE49-F238E27FC236}">
                <a16:creationId xmlns:a16="http://schemas.microsoft.com/office/drawing/2014/main" id="{4BE9A4FA-972C-4BB9-B772-75652ED83CFC}"/>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Tree>
    <p:extLst>
      <p:ext uri="{BB962C8B-B14F-4D97-AF65-F5344CB8AC3E}">
        <p14:creationId xmlns:p14="http://schemas.microsoft.com/office/powerpoint/2010/main" val="40974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C3B5A1A-B70E-B44D-8CDC-B669DB206CEF}"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B8878CBB-6F11-A14A-97FF-40F0C89EBC11}" type="slidenum">
              <a:rPr lang="en-US"/>
              <a:pPr/>
              <a:t>‹#›</a:t>
            </a:fld>
            <a:endParaRPr lang="en-US"/>
          </a:p>
        </p:txBody>
      </p:sp>
      <p:sp>
        <p:nvSpPr>
          <p:cNvPr id="8" name="Content Placeholder 7"/>
          <p:cNvSpPr>
            <a:spLocks noGrp="1"/>
          </p:cNvSpPr>
          <p:nvPr>
            <p:ph sz="quarter" idx="13"/>
          </p:nvPr>
        </p:nvSpPr>
        <p:spPr>
          <a:xfrm>
            <a:off x="330200" y="0"/>
            <a:ext cx="19685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p:nvPr>
        </p:nvSpPr>
        <p:spPr>
          <a:xfrm>
            <a:off x="3200400" y="317500"/>
            <a:ext cx="2298700" cy="137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p:nvPr>
        </p:nvSpPr>
        <p:spPr>
          <a:xfrm>
            <a:off x="5803900" y="317500"/>
            <a:ext cx="1968500" cy="153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330200" y="3600450"/>
            <a:ext cx="1968500" cy="1657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7"/>
          </p:nvPr>
        </p:nvSpPr>
        <p:spPr>
          <a:xfrm>
            <a:off x="2590800" y="3600450"/>
            <a:ext cx="2781300" cy="183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18"/>
          </p:nvPr>
        </p:nvSpPr>
        <p:spPr>
          <a:xfrm>
            <a:off x="5689600" y="3600450"/>
            <a:ext cx="2679700" cy="1835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19"/>
          </p:nvPr>
        </p:nvSpPr>
        <p:spPr>
          <a:xfrm>
            <a:off x="139700" y="5435600"/>
            <a:ext cx="2603500" cy="128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p:cNvSpPr>
            <a:spLocks noGrp="1"/>
          </p:cNvSpPr>
          <p:nvPr>
            <p:ph sz="quarter" idx="20"/>
          </p:nvPr>
        </p:nvSpPr>
        <p:spPr>
          <a:xfrm>
            <a:off x="3035300" y="5524500"/>
            <a:ext cx="2222500" cy="1196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3"/>
          <p:cNvSpPr>
            <a:spLocks noGrp="1"/>
          </p:cNvSpPr>
          <p:nvPr>
            <p:ph sz="quarter" idx="21"/>
          </p:nvPr>
        </p:nvSpPr>
        <p:spPr>
          <a:xfrm>
            <a:off x="5600700" y="5638800"/>
            <a:ext cx="18415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Content Placeholder 25"/>
          <p:cNvSpPr>
            <a:spLocks noGrp="1"/>
          </p:cNvSpPr>
          <p:nvPr>
            <p:ph sz="quarter" idx="22"/>
          </p:nvPr>
        </p:nvSpPr>
        <p:spPr>
          <a:xfrm>
            <a:off x="7632700" y="5638800"/>
            <a:ext cx="1422400" cy="108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Box 3">
            <a:extLst>
              <a:ext uri="{FF2B5EF4-FFF2-40B4-BE49-F238E27FC236}">
                <a16:creationId xmlns:a16="http://schemas.microsoft.com/office/drawing/2014/main" id="{FF7F492C-223D-44F2-82B8-99AD5075729A}"/>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
        <p:nvSpPr>
          <p:cNvPr id="7" name="Content Placeholder 6"/>
          <p:cNvSpPr>
            <a:spLocks noGrp="1"/>
          </p:cNvSpPr>
          <p:nvPr>
            <p:ph sz="quarter" idx="23"/>
          </p:nvPr>
        </p:nvSpPr>
        <p:spPr>
          <a:xfrm>
            <a:off x="2466975" y="636588"/>
            <a:ext cx="1455738" cy="874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24"/>
          </p:nvPr>
        </p:nvSpPr>
        <p:spPr>
          <a:xfrm>
            <a:off x="4346575" y="755650"/>
            <a:ext cx="1722438" cy="75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4"/>
          <p:cNvSpPr>
            <a:spLocks noGrp="1"/>
          </p:cNvSpPr>
          <p:nvPr>
            <p:ph sz="quarter" idx="25"/>
          </p:nvPr>
        </p:nvSpPr>
        <p:spPr>
          <a:xfrm>
            <a:off x="6891338" y="755650"/>
            <a:ext cx="1795462" cy="75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26"/>
          </p:nvPr>
        </p:nvSpPr>
        <p:spPr>
          <a:xfrm>
            <a:off x="685800" y="1854200"/>
            <a:ext cx="1395413" cy="62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27"/>
          </p:nvPr>
        </p:nvSpPr>
        <p:spPr>
          <a:xfrm>
            <a:off x="-185738" y="1511300"/>
            <a:ext cx="515938" cy="728663"/>
          </a:xfrm>
        </p:spPr>
        <p:txBody>
          <a:bodyPr/>
          <a:lstStyle/>
          <a:p>
            <a:pPr lvl="0"/>
            <a:endParaRPr lang="en-GB" dirty="0"/>
          </a:p>
        </p:txBody>
      </p:sp>
      <p:sp>
        <p:nvSpPr>
          <p:cNvPr id="19" name="Content Placeholder 18"/>
          <p:cNvSpPr>
            <a:spLocks noGrp="1"/>
          </p:cNvSpPr>
          <p:nvPr>
            <p:ph sz="quarter" idx="28"/>
          </p:nvPr>
        </p:nvSpPr>
        <p:spPr>
          <a:xfrm>
            <a:off x="-185738" y="2478088"/>
            <a:ext cx="515938" cy="557212"/>
          </a:xfrm>
        </p:spPr>
        <p:txBody>
          <a:bodyPr/>
          <a:lstStyle/>
          <a:p>
            <a:pPr lvl="0"/>
            <a:endParaRPr lang="en-GB" dirty="0"/>
          </a:p>
        </p:txBody>
      </p:sp>
      <p:sp>
        <p:nvSpPr>
          <p:cNvPr id="25" name="Content Placeholder 24"/>
          <p:cNvSpPr>
            <a:spLocks noGrp="1"/>
          </p:cNvSpPr>
          <p:nvPr>
            <p:ph sz="quarter" idx="29"/>
          </p:nvPr>
        </p:nvSpPr>
        <p:spPr>
          <a:xfrm>
            <a:off x="-185738" y="3167063"/>
            <a:ext cx="515938" cy="542925"/>
          </a:xfrm>
        </p:spPr>
        <p:txBody>
          <a:bodyPr/>
          <a:lstStyle/>
          <a:p>
            <a:pPr lvl="0"/>
            <a:endParaRPr lang="en-GB" dirty="0"/>
          </a:p>
        </p:txBody>
      </p:sp>
    </p:spTree>
    <p:extLst>
      <p:ext uri="{BB962C8B-B14F-4D97-AF65-F5344CB8AC3E}">
        <p14:creationId xmlns:p14="http://schemas.microsoft.com/office/powerpoint/2010/main" val="2903604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dirty="0"/>
          </a:p>
        </p:txBody>
      </p:sp>
      <p:sp>
        <p:nvSpPr>
          <p:cNvPr id="12" name="Content Placeholder 11"/>
          <p:cNvSpPr>
            <a:spLocks noGrp="1"/>
          </p:cNvSpPr>
          <p:nvPr>
            <p:ph sz="quarter" idx="15"/>
          </p:nvPr>
        </p:nvSpPr>
        <p:spPr>
          <a:xfrm>
            <a:off x="5937250" y="3910013"/>
            <a:ext cx="1789113" cy="1722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3657600" y="2584450"/>
            <a:ext cx="1152525" cy="1085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p:cNvSpPr>
            <a:spLocks noGrp="1"/>
          </p:cNvSpPr>
          <p:nvPr>
            <p:ph sz="quarter" idx="17"/>
          </p:nvPr>
        </p:nvSpPr>
        <p:spPr>
          <a:xfrm>
            <a:off x="5154613" y="2584450"/>
            <a:ext cx="1789112" cy="108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p:cNvSpPr>
            <a:spLocks noGrp="1"/>
          </p:cNvSpPr>
          <p:nvPr>
            <p:ph sz="quarter" idx="21"/>
          </p:nvPr>
        </p:nvSpPr>
        <p:spPr>
          <a:xfrm>
            <a:off x="7116763" y="795338"/>
            <a:ext cx="2027237" cy="1789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Box 3">
            <a:extLst>
              <a:ext uri="{FF2B5EF4-FFF2-40B4-BE49-F238E27FC236}">
                <a16:creationId xmlns:a16="http://schemas.microsoft.com/office/drawing/2014/main" id="{F0B7CB30-1591-4FC4-93BA-904E9B71DFA1}"/>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Tree>
    <p:extLst>
      <p:ext uri="{BB962C8B-B14F-4D97-AF65-F5344CB8AC3E}">
        <p14:creationId xmlns:p14="http://schemas.microsoft.com/office/powerpoint/2010/main" val="2146300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dirty="0"/>
          </a:p>
        </p:txBody>
      </p:sp>
      <p:sp>
        <p:nvSpPr>
          <p:cNvPr id="12" name="Content Placeholder 11"/>
          <p:cNvSpPr>
            <a:spLocks noGrp="1"/>
          </p:cNvSpPr>
          <p:nvPr>
            <p:ph sz="quarter" idx="15"/>
          </p:nvPr>
        </p:nvSpPr>
        <p:spPr>
          <a:xfrm>
            <a:off x="5937250" y="3910013"/>
            <a:ext cx="1789113" cy="1722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3657600" y="2584450"/>
            <a:ext cx="1152525" cy="1085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p:cNvSpPr>
            <a:spLocks noGrp="1"/>
          </p:cNvSpPr>
          <p:nvPr>
            <p:ph sz="quarter" idx="17"/>
          </p:nvPr>
        </p:nvSpPr>
        <p:spPr>
          <a:xfrm>
            <a:off x="5154613" y="2584450"/>
            <a:ext cx="1789112" cy="108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p:cNvSpPr>
            <a:spLocks noGrp="1"/>
          </p:cNvSpPr>
          <p:nvPr>
            <p:ph sz="quarter" idx="21"/>
          </p:nvPr>
        </p:nvSpPr>
        <p:spPr>
          <a:xfrm>
            <a:off x="7116763" y="795338"/>
            <a:ext cx="2027237" cy="1789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24407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dirty="0"/>
          </a:p>
        </p:txBody>
      </p:sp>
      <p:sp>
        <p:nvSpPr>
          <p:cNvPr id="12" name="Content Placeholder 11"/>
          <p:cNvSpPr>
            <a:spLocks noGrp="1"/>
          </p:cNvSpPr>
          <p:nvPr>
            <p:ph sz="quarter" idx="15"/>
          </p:nvPr>
        </p:nvSpPr>
        <p:spPr>
          <a:xfrm>
            <a:off x="5937250" y="3910013"/>
            <a:ext cx="1789113" cy="1722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3657600" y="2584450"/>
            <a:ext cx="1152525" cy="1085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p:cNvSpPr>
            <a:spLocks noGrp="1"/>
          </p:cNvSpPr>
          <p:nvPr>
            <p:ph sz="quarter" idx="17"/>
          </p:nvPr>
        </p:nvSpPr>
        <p:spPr>
          <a:xfrm>
            <a:off x="5154613" y="2584450"/>
            <a:ext cx="1789112" cy="108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p:cNvSpPr>
            <a:spLocks noGrp="1"/>
          </p:cNvSpPr>
          <p:nvPr>
            <p:ph sz="quarter" idx="21"/>
          </p:nvPr>
        </p:nvSpPr>
        <p:spPr>
          <a:xfrm>
            <a:off x="7116763" y="795338"/>
            <a:ext cx="2027237" cy="1789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Box 3">
            <a:extLst>
              <a:ext uri="{FF2B5EF4-FFF2-40B4-BE49-F238E27FC236}">
                <a16:creationId xmlns:a16="http://schemas.microsoft.com/office/drawing/2014/main" id="{F0B7CB30-1591-4FC4-93BA-904E9B71DFA1}"/>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
        <p:nvSpPr>
          <p:cNvPr id="7" name="Content Placeholder 6"/>
          <p:cNvSpPr>
            <a:spLocks noGrp="1"/>
          </p:cNvSpPr>
          <p:nvPr>
            <p:ph sz="quarter" idx="22"/>
          </p:nvPr>
        </p:nvSpPr>
        <p:spPr>
          <a:xfrm>
            <a:off x="212725" y="2081213"/>
            <a:ext cx="635000" cy="1152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23"/>
          </p:nvPr>
        </p:nvSpPr>
        <p:spPr>
          <a:xfrm>
            <a:off x="212725" y="3365500"/>
            <a:ext cx="635000" cy="5445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24"/>
          </p:nvPr>
        </p:nvSpPr>
        <p:spPr>
          <a:xfrm>
            <a:off x="212725" y="4108450"/>
            <a:ext cx="635000" cy="5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p:cNvSpPr>
            <a:spLocks noGrp="1"/>
          </p:cNvSpPr>
          <p:nvPr>
            <p:ph sz="quarter" idx="25"/>
          </p:nvPr>
        </p:nvSpPr>
        <p:spPr>
          <a:xfrm>
            <a:off x="212725" y="4849813"/>
            <a:ext cx="741363" cy="6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3628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84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dirty="0"/>
          </a:p>
        </p:txBody>
      </p:sp>
      <p:sp>
        <p:nvSpPr>
          <p:cNvPr id="12" name="Content Placeholder 11"/>
          <p:cNvSpPr>
            <a:spLocks noGrp="1"/>
          </p:cNvSpPr>
          <p:nvPr>
            <p:ph sz="quarter" idx="15"/>
          </p:nvPr>
        </p:nvSpPr>
        <p:spPr>
          <a:xfrm>
            <a:off x="5937250" y="3910013"/>
            <a:ext cx="1789113" cy="1722437"/>
          </a:xfrm>
        </p:spPr>
        <p:txBody>
          <a:bodyPr/>
          <a:lstStyle/>
          <a:p>
            <a:pPr lvl="0"/>
            <a:endParaRPr lang="en-GB" dirty="0"/>
          </a:p>
        </p:txBody>
      </p:sp>
      <p:sp>
        <p:nvSpPr>
          <p:cNvPr id="14" name="Content Placeholder 13"/>
          <p:cNvSpPr>
            <a:spLocks noGrp="1"/>
          </p:cNvSpPr>
          <p:nvPr>
            <p:ph sz="quarter" idx="16"/>
          </p:nvPr>
        </p:nvSpPr>
        <p:spPr>
          <a:xfrm>
            <a:off x="3657600" y="2584450"/>
            <a:ext cx="1152525" cy="1085850"/>
          </a:xfrm>
        </p:spPr>
        <p:txBody>
          <a:bodyPr/>
          <a:lstStyle/>
          <a:p>
            <a:pPr lvl="0"/>
            <a:endParaRPr lang="en-GB" dirty="0"/>
          </a:p>
        </p:txBody>
      </p:sp>
      <p:sp>
        <p:nvSpPr>
          <p:cNvPr id="16" name="Content Placeholder 15"/>
          <p:cNvSpPr>
            <a:spLocks noGrp="1"/>
          </p:cNvSpPr>
          <p:nvPr>
            <p:ph sz="quarter" idx="17"/>
          </p:nvPr>
        </p:nvSpPr>
        <p:spPr>
          <a:xfrm>
            <a:off x="5154613" y="2584450"/>
            <a:ext cx="1789112" cy="1085850"/>
          </a:xfrm>
        </p:spPr>
        <p:txBody>
          <a:bodyPr/>
          <a:lstStyle/>
          <a:p>
            <a:pPr lvl="0"/>
            <a:endParaRPr lang="en-GB" dirty="0"/>
          </a:p>
        </p:txBody>
      </p:sp>
      <p:sp>
        <p:nvSpPr>
          <p:cNvPr id="19" name="Content Placeholder 18"/>
          <p:cNvSpPr>
            <a:spLocks noGrp="1"/>
          </p:cNvSpPr>
          <p:nvPr>
            <p:ph sz="quarter" idx="21"/>
          </p:nvPr>
        </p:nvSpPr>
        <p:spPr>
          <a:xfrm>
            <a:off x="7116763" y="795338"/>
            <a:ext cx="2027237" cy="1789112"/>
          </a:xfrm>
        </p:spPr>
        <p:txBody>
          <a:bodyPr/>
          <a:lstStyle/>
          <a:p>
            <a:pPr lvl="0"/>
            <a:endParaRPr lang="en-GB" dirty="0"/>
          </a:p>
        </p:txBody>
      </p:sp>
      <p:sp>
        <p:nvSpPr>
          <p:cNvPr id="8" name="Table Placeholder 7"/>
          <p:cNvSpPr>
            <a:spLocks noGrp="1"/>
          </p:cNvSpPr>
          <p:nvPr>
            <p:ph type="tbl" sz="quarter" idx="22"/>
          </p:nvPr>
        </p:nvSpPr>
        <p:spPr>
          <a:xfrm>
            <a:off x="1612900" y="3990975"/>
            <a:ext cx="2366963" cy="1227138"/>
          </a:xfrm>
        </p:spPr>
        <p:txBody>
          <a:bodyPr/>
          <a:lstStyle/>
          <a:p>
            <a:endParaRPr lang="en-IN"/>
          </a:p>
        </p:txBody>
      </p:sp>
      <p:sp>
        <p:nvSpPr>
          <p:cNvPr id="10" name="Content Placeholder 9"/>
          <p:cNvSpPr>
            <a:spLocks noGrp="1"/>
          </p:cNvSpPr>
          <p:nvPr>
            <p:ph sz="quarter" idx="23"/>
          </p:nvPr>
        </p:nvSpPr>
        <p:spPr>
          <a:xfrm>
            <a:off x="688975" y="5354638"/>
            <a:ext cx="2709863" cy="808037"/>
          </a:xfrm>
        </p:spPr>
        <p:txBody>
          <a:bodyPr/>
          <a:lstStyle>
            <a:lvl1pPr marL="0" indent="0">
              <a:buNone/>
              <a:defRPr/>
            </a:lvl1pPr>
          </a:lstStyle>
          <a:p>
            <a:pPr lvl="0"/>
            <a:endParaRPr lang="en-IN" dirty="0"/>
          </a:p>
        </p:txBody>
      </p:sp>
      <p:sp>
        <p:nvSpPr>
          <p:cNvPr id="13" name="TextBox 3">
            <a:extLst>
              <a:ext uri="{FF2B5EF4-FFF2-40B4-BE49-F238E27FC236}">
                <a16:creationId xmlns:a16="http://schemas.microsoft.com/office/drawing/2014/main" id="{972D4253-A96D-49C3-9045-DB20FFE69116}"/>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Tree>
    <p:extLst>
      <p:ext uri="{BB962C8B-B14F-4D97-AF65-F5344CB8AC3E}">
        <p14:creationId xmlns:p14="http://schemas.microsoft.com/office/powerpoint/2010/main" val="3687600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B0011E0-6ED8-EA46-9543-84D10E1AAC44}"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87B7319-001A-3443-B16C-DCEE01ACD496}" type="slidenum">
              <a:rPr lang="en-US"/>
              <a:pPr/>
              <a:t>‹#›</a:t>
            </a:fld>
            <a:endParaRPr lang="en-US"/>
          </a:p>
        </p:txBody>
      </p:sp>
    </p:spTree>
    <p:extLst>
      <p:ext uri="{BB962C8B-B14F-4D97-AF65-F5344CB8AC3E}">
        <p14:creationId xmlns:p14="http://schemas.microsoft.com/office/powerpoint/2010/main" val="2339900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362B06E-EA27-E04F-953E-CB55C84D0AC1}"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7634EF4-67D2-2D42-B95B-4BA9A51A0DAE}" type="slidenum">
              <a:rPr lang="en-US"/>
              <a:pPr/>
              <a:t>‹#›</a:t>
            </a:fld>
            <a:endParaRPr lang="en-US"/>
          </a:p>
        </p:txBody>
      </p:sp>
    </p:spTree>
    <p:extLst>
      <p:ext uri="{BB962C8B-B14F-4D97-AF65-F5344CB8AC3E}">
        <p14:creationId xmlns:p14="http://schemas.microsoft.com/office/powerpoint/2010/main" val="805740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09900C5-8C02-7F4D-AE7A-266A3478B92D}" type="datetime1">
              <a:rPr lang="en-US"/>
              <a:pPr/>
              <a:t>3/20/2020</a:t>
            </a:fld>
            <a:endParaRPr lang="en-US"/>
          </a:p>
        </p:txBody>
      </p:sp>
      <p:sp>
        <p:nvSpPr>
          <p:cNvPr id="8"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EA8BFE9-874B-1F40-8B48-1A097FB68D6B}" type="slidenum">
              <a:rPr lang="en-US"/>
              <a:pPr/>
              <a:t>‹#›</a:t>
            </a:fld>
            <a:endParaRPr lang="en-US"/>
          </a:p>
        </p:txBody>
      </p:sp>
    </p:spTree>
    <p:extLst>
      <p:ext uri="{BB962C8B-B14F-4D97-AF65-F5344CB8AC3E}">
        <p14:creationId xmlns:p14="http://schemas.microsoft.com/office/powerpoint/2010/main" val="1302733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29B6923-B223-EA49-9263-EC0435C06F74}" type="datetime1">
              <a:rPr lang="en-US"/>
              <a:pPr/>
              <a:t>3/20/2020</a:t>
            </a:fld>
            <a:endParaRPr lang="en-US"/>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06DFBF5-4005-B642-B9FB-692FC898CEB0}" type="slidenum">
              <a:rPr lang="en-US"/>
              <a:pPr/>
              <a:t>‹#›</a:t>
            </a:fld>
            <a:endParaRPr lang="en-US"/>
          </a:p>
        </p:txBody>
      </p:sp>
    </p:spTree>
    <p:extLst>
      <p:ext uri="{BB962C8B-B14F-4D97-AF65-F5344CB8AC3E}">
        <p14:creationId xmlns:p14="http://schemas.microsoft.com/office/powerpoint/2010/main" val="2480994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FEE3BF5-3F3F-2246-A0B3-26E1B193ECF1}" type="datetime1">
              <a:rPr lang="en-US"/>
              <a:pPr/>
              <a:t>3/20/2020</a:t>
            </a:fld>
            <a:endParaRPr lang="en-US"/>
          </a:p>
        </p:txBody>
      </p:sp>
      <p:sp>
        <p:nvSpPr>
          <p:cNvPr id="3"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68E8D07-EDF3-4246-92BF-8D586DF97715}" type="slidenum">
              <a:rPr lang="en-US"/>
              <a:pPr/>
              <a:t>‹#›</a:t>
            </a:fld>
            <a:endParaRPr lang="en-US"/>
          </a:p>
        </p:txBody>
      </p:sp>
    </p:spTree>
    <p:extLst>
      <p:ext uri="{BB962C8B-B14F-4D97-AF65-F5344CB8AC3E}">
        <p14:creationId xmlns:p14="http://schemas.microsoft.com/office/powerpoint/2010/main" val="1003971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4C81F60-9618-6A46-813C-FC1AA4BE05B8}"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D016620-FA3F-A94D-9668-D6D69DC6CE96}" type="slidenum">
              <a:rPr lang="en-US"/>
              <a:pPr/>
              <a:t>‹#›</a:t>
            </a:fld>
            <a:endParaRPr lang="en-US"/>
          </a:p>
        </p:txBody>
      </p:sp>
    </p:spTree>
    <p:extLst>
      <p:ext uri="{BB962C8B-B14F-4D97-AF65-F5344CB8AC3E}">
        <p14:creationId xmlns:p14="http://schemas.microsoft.com/office/powerpoint/2010/main" val="2921831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B45C72C-BC88-B748-815F-3350101FCDA3}"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132CB047-EEBE-CE48-836D-54920F5320CC}" type="slidenum">
              <a:rPr lang="en-US"/>
              <a:pPr/>
              <a:t>‹#›</a:t>
            </a:fld>
            <a:endParaRPr lang="en-US"/>
          </a:p>
        </p:txBody>
      </p:sp>
    </p:spTree>
    <p:extLst>
      <p:ext uri="{BB962C8B-B14F-4D97-AF65-F5344CB8AC3E}">
        <p14:creationId xmlns:p14="http://schemas.microsoft.com/office/powerpoint/2010/main" val="711918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99B2A70-DD80-6C4F-B74A-427DF6FE4E33}"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0EF4466-2B8C-CF48-B49B-FA366D34EA1F}" type="slidenum">
              <a:rPr lang="en-US"/>
              <a:pPr/>
              <a:t>‹#›</a:t>
            </a:fld>
            <a:endParaRPr lang="en-US"/>
          </a:p>
        </p:txBody>
      </p:sp>
    </p:spTree>
    <p:extLst>
      <p:ext uri="{BB962C8B-B14F-4D97-AF65-F5344CB8AC3E}">
        <p14:creationId xmlns:p14="http://schemas.microsoft.com/office/powerpoint/2010/main" val="452382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1274588-B2F6-7142-BC06-6A6F406CBBF4}"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2D5F19C-DC77-0E4B-B1A5-6347D0739743}" type="slidenum">
              <a:rPr lang="en-US"/>
              <a:pPr/>
              <a:t>‹#›</a:t>
            </a:fld>
            <a:endParaRPr lang="en-US"/>
          </a:p>
        </p:txBody>
      </p:sp>
    </p:spTree>
    <p:extLst>
      <p:ext uri="{BB962C8B-B14F-4D97-AF65-F5344CB8AC3E}">
        <p14:creationId xmlns:p14="http://schemas.microsoft.com/office/powerpoint/2010/main" val="93083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dirty="0"/>
          </a:p>
        </p:txBody>
      </p:sp>
      <p:sp>
        <p:nvSpPr>
          <p:cNvPr id="12" name="Content Placeholder 11"/>
          <p:cNvSpPr>
            <a:spLocks noGrp="1"/>
          </p:cNvSpPr>
          <p:nvPr>
            <p:ph sz="quarter" idx="15"/>
          </p:nvPr>
        </p:nvSpPr>
        <p:spPr>
          <a:xfrm>
            <a:off x="5937250" y="3910013"/>
            <a:ext cx="1789113" cy="1722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6"/>
          </p:nvPr>
        </p:nvSpPr>
        <p:spPr>
          <a:xfrm>
            <a:off x="3657600" y="2584450"/>
            <a:ext cx="1152525" cy="1085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p:cNvSpPr>
            <a:spLocks noGrp="1"/>
          </p:cNvSpPr>
          <p:nvPr>
            <p:ph sz="quarter" idx="17"/>
          </p:nvPr>
        </p:nvSpPr>
        <p:spPr>
          <a:xfrm>
            <a:off x="5154613" y="2584450"/>
            <a:ext cx="1789112" cy="108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p:cNvSpPr>
            <a:spLocks noGrp="1"/>
          </p:cNvSpPr>
          <p:nvPr>
            <p:ph sz="quarter" idx="21"/>
          </p:nvPr>
        </p:nvSpPr>
        <p:spPr>
          <a:xfrm>
            <a:off x="7116763" y="795338"/>
            <a:ext cx="2027237" cy="17891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74321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84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F5B8C40-3F6C-124F-9E40-91468E1E564C}" type="datetime1">
              <a:rPr lang="en-US"/>
              <a:pPr/>
              <a:t>3/20/2020</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A2727DB-1624-8245-AAF8-F403631C7787}" type="slidenum">
              <a:rPr lang="en-US"/>
              <a:pPr/>
              <a:t>‹#›</a:t>
            </a:fld>
            <a:endParaRPr lang="en-US" dirty="0"/>
          </a:p>
        </p:txBody>
      </p:sp>
      <p:sp>
        <p:nvSpPr>
          <p:cNvPr id="12" name="Content Placeholder 11"/>
          <p:cNvSpPr>
            <a:spLocks noGrp="1"/>
          </p:cNvSpPr>
          <p:nvPr>
            <p:ph sz="quarter" idx="15"/>
          </p:nvPr>
        </p:nvSpPr>
        <p:spPr>
          <a:xfrm>
            <a:off x="5937250" y="3910013"/>
            <a:ext cx="1789113" cy="1722437"/>
          </a:xfrm>
        </p:spPr>
        <p:txBody>
          <a:bodyPr/>
          <a:lstStyle/>
          <a:p>
            <a:pPr lvl="0"/>
            <a:endParaRPr lang="en-GB" dirty="0"/>
          </a:p>
        </p:txBody>
      </p:sp>
      <p:sp>
        <p:nvSpPr>
          <p:cNvPr id="14" name="Content Placeholder 13"/>
          <p:cNvSpPr>
            <a:spLocks noGrp="1"/>
          </p:cNvSpPr>
          <p:nvPr>
            <p:ph sz="quarter" idx="16"/>
          </p:nvPr>
        </p:nvSpPr>
        <p:spPr>
          <a:xfrm>
            <a:off x="3657600" y="2584450"/>
            <a:ext cx="1152525" cy="1085850"/>
          </a:xfrm>
        </p:spPr>
        <p:txBody>
          <a:bodyPr/>
          <a:lstStyle/>
          <a:p>
            <a:pPr lvl="0"/>
            <a:endParaRPr lang="en-GB" dirty="0"/>
          </a:p>
        </p:txBody>
      </p:sp>
      <p:sp>
        <p:nvSpPr>
          <p:cNvPr id="16" name="Content Placeholder 15"/>
          <p:cNvSpPr>
            <a:spLocks noGrp="1"/>
          </p:cNvSpPr>
          <p:nvPr>
            <p:ph sz="quarter" idx="17"/>
          </p:nvPr>
        </p:nvSpPr>
        <p:spPr>
          <a:xfrm>
            <a:off x="5154613" y="2584450"/>
            <a:ext cx="1789112" cy="1085850"/>
          </a:xfrm>
        </p:spPr>
        <p:txBody>
          <a:bodyPr/>
          <a:lstStyle/>
          <a:p>
            <a:pPr lvl="0"/>
            <a:endParaRPr lang="en-GB" dirty="0"/>
          </a:p>
        </p:txBody>
      </p:sp>
      <p:sp>
        <p:nvSpPr>
          <p:cNvPr id="19" name="Content Placeholder 18"/>
          <p:cNvSpPr>
            <a:spLocks noGrp="1"/>
          </p:cNvSpPr>
          <p:nvPr>
            <p:ph sz="quarter" idx="21"/>
          </p:nvPr>
        </p:nvSpPr>
        <p:spPr>
          <a:xfrm>
            <a:off x="7116763" y="795338"/>
            <a:ext cx="2027237" cy="1789112"/>
          </a:xfrm>
        </p:spPr>
        <p:txBody>
          <a:bodyPr/>
          <a:lstStyle/>
          <a:p>
            <a:pPr lvl="0"/>
            <a:endParaRPr lang="en-GB" dirty="0"/>
          </a:p>
        </p:txBody>
      </p:sp>
      <p:sp>
        <p:nvSpPr>
          <p:cNvPr id="8" name="Table Placeholder 7"/>
          <p:cNvSpPr>
            <a:spLocks noGrp="1"/>
          </p:cNvSpPr>
          <p:nvPr>
            <p:ph type="tbl" sz="quarter" idx="22"/>
          </p:nvPr>
        </p:nvSpPr>
        <p:spPr>
          <a:xfrm>
            <a:off x="1612900" y="3990975"/>
            <a:ext cx="2366963" cy="1227138"/>
          </a:xfrm>
        </p:spPr>
        <p:txBody>
          <a:bodyPr/>
          <a:lstStyle/>
          <a:p>
            <a:endParaRPr lang="en-IN"/>
          </a:p>
        </p:txBody>
      </p:sp>
      <p:sp>
        <p:nvSpPr>
          <p:cNvPr id="10" name="Content Placeholder 9"/>
          <p:cNvSpPr>
            <a:spLocks noGrp="1"/>
          </p:cNvSpPr>
          <p:nvPr>
            <p:ph sz="quarter" idx="23"/>
          </p:nvPr>
        </p:nvSpPr>
        <p:spPr>
          <a:xfrm>
            <a:off x="688975" y="5354638"/>
            <a:ext cx="2709863" cy="808037"/>
          </a:xfrm>
        </p:spPr>
        <p:txBody>
          <a:bodyPr/>
          <a:lstStyle>
            <a:lvl1pPr marL="0" indent="0">
              <a:buNone/>
              <a:defRPr/>
            </a:lvl1pPr>
          </a:lstStyle>
          <a:p>
            <a:pPr lvl="0"/>
            <a:endParaRPr lang="en-IN" dirty="0"/>
          </a:p>
        </p:txBody>
      </p:sp>
      <p:sp>
        <p:nvSpPr>
          <p:cNvPr id="13" name="TextBox 3">
            <a:extLst>
              <a:ext uri="{FF2B5EF4-FFF2-40B4-BE49-F238E27FC236}">
                <a16:creationId xmlns:a16="http://schemas.microsoft.com/office/drawing/2014/main" id="{972D4253-A96D-49C3-9045-DB20FFE69116}"/>
              </a:ext>
            </a:extLst>
          </p:cNvPr>
          <p:cNvSpPr txBox="1">
            <a:spLocks noChangeArrowheads="1"/>
          </p:cNvSpPr>
          <p:nvPr userDrawn="1"/>
        </p:nvSpPr>
        <p:spPr bwMode="auto">
          <a:xfrm>
            <a:off x="2466975" y="6518275"/>
            <a:ext cx="46355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eaLnBrk="1" hangingPunct="1"/>
            <a:r>
              <a:rPr lang="en-US" sz="800" dirty="0"/>
              <a:t>© McGraw-Hill Education. All rights reserved. Authorized only for instructor use in the classroom. </a:t>
            </a:r>
          </a:p>
          <a:p>
            <a:pPr algn="ctr" eaLnBrk="1" hangingPunct="1"/>
            <a:r>
              <a:rPr lang="en-US" sz="800" dirty="0"/>
              <a:t>No reproduction or further distribution without the prior written consent of McGraw-Hill Education</a:t>
            </a:r>
            <a:r>
              <a:rPr lang="en-US" sz="800" dirty="0">
                <a:latin typeface="Arial" charset="0"/>
                <a:cs typeface="Arial" charset="0"/>
              </a:rPr>
              <a:t>.</a:t>
            </a:r>
          </a:p>
        </p:txBody>
      </p:sp>
    </p:spTree>
    <p:extLst>
      <p:ext uri="{BB962C8B-B14F-4D97-AF65-F5344CB8AC3E}">
        <p14:creationId xmlns:p14="http://schemas.microsoft.com/office/powerpoint/2010/main" val="221992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B0011E0-6ED8-EA46-9543-84D10E1AAC44}" type="datetime1">
              <a:rPr lang="en-US"/>
              <a:pPr/>
              <a:t>3/20/2020</a:t>
            </a:fld>
            <a:endParaRPr lang="en-US"/>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87B7319-001A-3443-B16C-DCEE01ACD496}" type="slidenum">
              <a:rPr lang="en-US"/>
              <a:pPr/>
              <a:t>‹#›</a:t>
            </a:fld>
            <a:endParaRPr lang="en-US"/>
          </a:p>
        </p:txBody>
      </p:sp>
    </p:spTree>
    <p:extLst>
      <p:ext uri="{BB962C8B-B14F-4D97-AF65-F5344CB8AC3E}">
        <p14:creationId xmlns:p14="http://schemas.microsoft.com/office/powerpoint/2010/main" val="36855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362B06E-EA27-E04F-953E-CB55C84D0AC1}" type="datetime1">
              <a:rPr lang="en-US"/>
              <a:pPr/>
              <a:t>3/20/2020</a:t>
            </a:fld>
            <a:endParaRPr lang="en-US"/>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7634EF4-67D2-2D42-B95B-4BA9A51A0DAE}" type="slidenum">
              <a:rPr lang="en-US"/>
              <a:pPr/>
              <a:t>‹#›</a:t>
            </a:fld>
            <a:endParaRPr lang="en-US"/>
          </a:p>
        </p:txBody>
      </p:sp>
    </p:spTree>
    <p:extLst>
      <p:ext uri="{BB962C8B-B14F-4D97-AF65-F5344CB8AC3E}">
        <p14:creationId xmlns:p14="http://schemas.microsoft.com/office/powerpoint/2010/main" val="237706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09900C5-8C02-7F4D-AE7A-266A3478B92D}" type="datetime1">
              <a:rPr lang="en-US"/>
              <a:pPr/>
              <a:t>3/20/2020</a:t>
            </a:fld>
            <a:endParaRPr lang="en-US"/>
          </a:p>
        </p:txBody>
      </p:sp>
      <p:sp>
        <p:nvSpPr>
          <p:cNvPr id="8"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EA8BFE9-874B-1F40-8B48-1A097FB68D6B}" type="slidenum">
              <a:rPr lang="en-US"/>
              <a:pPr/>
              <a:t>‹#›</a:t>
            </a:fld>
            <a:endParaRPr lang="en-US"/>
          </a:p>
        </p:txBody>
      </p:sp>
    </p:spTree>
    <p:extLst>
      <p:ext uri="{BB962C8B-B14F-4D97-AF65-F5344CB8AC3E}">
        <p14:creationId xmlns:p14="http://schemas.microsoft.com/office/powerpoint/2010/main" val="3147764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29B6923-B223-EA49-9263-EC0435C06F74}" type="datetime1">
              <a:rPr lang="en-US"/>
              <a:pPr/>
              <a:t>3/20/2020</a:t>
            </a:fld>
            <a:endParaRPr lang="en-US"/>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r>
              <a:rPr lang="en-US"/>
              <a:t>Copyright © The McGraw-Hill Companies, Inc. Permission required for reproduction or display.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F06DFBF5-4005-B642-B9FB-692FC898CEB0}" type="slidenum">
              <a:rPr lang="en-US"/>
              <a:pPr/>
              <a:t>‹#›</a:t>
            </a:fld>
            <a:endParaRPr lang="en-US"/>
          </a:p>
        </p:txBody>
      </p:sp>
    </p:spTree>
    <p:extLst>
      <p:ext uri="{BB962C8B-B14F-4D97-AF65-F5344CB8AC3E}">
        <p14:creationId xmlns:p14="http://schemas.microsoft.com/office/powerpoint/2010/main" val="329721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8E8F2B8D-BB45-6849-A0E3-7545DB4ADDA3}" type="datetime1">
              <a:rPr lang="en-US"/>
              <a:pPr/>
              <a:t>3/20/2020</a:t>
            </a:fld>
            <a:endParaRPr lang="en-US"/>
          </a:p>
        </p:txBody>
      </p:sp>
      <p:sp>
        <p:nvSpPr>
          <p:cNvPr id="2" name="TextBox 1"/>
          <p:cNvSpPr txBox="1"/>
          <p:nvPr userDrawn="1"/>
        </p:nvSpPr>
        <p:spPr>
          <a:xfrm>
            <a:off x="8337550" y="6556379"/>
            <a:ext cx="860425" cy="276999"/>
          </a:xfrm>
          <a:prstGeom prst="rect">
            <a:avLst/>
          </a:prstGeom>
          <a:noFill/>
        </p:spPr>
        <p:txBody>
          <a:bodyPr wrap="square" rtlCol="0">
            <a:spAutoFit/>
          </a:bodyPr>
          <a:lstStyle/>
          <a:p>
            <a:pPr marL="0" marR="0" indent="0" algn="r" defTabSz="457200" rtl="0" eaLnBrk="1" fontAlgn="base" latinLnBrk="0" hangingPunct="1">
              <a:lnSpc>
                <a:spcPct val="100000"/>
              </a:lnSpc>
              <a:spcBef>
                <a:spcPct val="0"/>
              </a:spcBef>
              <a:spcAft>
                <a:spcPct val="0"/>
              </a:spcAft>
              <a:buClrTx/>
              <a:buSzTx/>
              <a:buFontTx/>
              <a:buNone/>
              <a:tabLst/>
              <a:defRPr/>
            </a:pPr>
            <a:r>
              <a:rPr lang="en-US" sz="1200" kern="1200" dirty="0">
                <a:solidFill>
                  <a:srgbClr val="898989"/>
                </a:solidFill>
                <a:latin typeface="Calibri" charset="0"/>
                <a:ea typeface="MS PGothic" charset="0"/>
                <a:cs typeface="MS PGothic" charset="0"/>
              </a:rPr>
              <a:t>24-</a:t>
            </a:r>
            <a:fld id="{B485A5F2-1F62-BA4F-9EFA-4A182EC5CFFA}" type="slidenum">
              <a:rPr lang="en-US" sz="1200" kern="1200" smtClean="0">
                <a:solidFill>
                  <a:srgbClr val="898989"/>
                </a:solidFill>
                <a:latin typeface="Calibri" charset="0"/>
                <a:ea typeface="MS PGothic" charset="0"/>
                <a:cs typeface="MS PGothic" charset="0"/>
              </a:rPr>
              <a:pPr marL="0" marR="0" indent="0" algn="r" defTabSz="457200" rtl="0" eaLnBrk="1" fontAlgn="base" latinLnBrk="0" hangingPunct="1">
                <a:lnSpc>
                  <a:spcPct val="100000"/>
                </a:lnSpc>
                <a:spcBef>
                  <a:spcPct val="0"/>
                </a:spcBef>
                <a:spcAft>
                  <a:spcPct val="0"/>
                </a:spcAft>
                <a:buClrTx/>
                <a:buSzTx/>
                <a:buFontTx/>
                <a:buNone/>
                <a:tabLst/>
                <a:defRPr/>
              </a:pPr>
              <a:t>‹#›</a:t>
            </a:fld>
            <a:endParaRPr lang="en-US" sz="1200" kern="1200" dirty="0">
              <a:solidFill>
                <a:srgbClr val="898989"/>
              </a:solidFill>
              <a:latin typeface="Calibri" charset="0"/>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74" r:id="rId4"/>
    <p:sldLayoutId id="214748367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8E8F2B8D-BB45-6849-A0E3-7545DB4ADDA3}" type="datetime1">
              <a:rPr lang="en-US"/>
              <a:pPr/>
              <a:t>3/20/2020</a:t>
            </a:fld>
            <a:endParaRPr lang="en-US"/>
          </a:p>
        </p:txBody>
      </p:sp>
      <p:sp>
        <p:nvSpPr>
          <p:cNvPr id="2" name="TextBox 1"/>
          <p:cNvSpPr txBox="1"/>
          <p:nvPr userDrawn="1"/>
        </p:nvSpPr>
        <p:spPr>
          <a:xfrm>
            <a:off x="8525462" y="6543676"/>
            <a:ext cx="618538" cy="276999"/>
          </a:xfrm>
          <a:prstGeom prst="rect">
            <a:avLst/>
          </a:prstGeom>
          <a:noFill/>
        </p:spPr>
        <p:txBody>
          <a:bodyPr wrap="square" rtlCol="0">
            <a:spAutoFit/>
          </a:bodyPr>
          <a:lstStyle/>
          <a:p>
            <a:pPr marL="0" marR="0" indent="0" algn="r" defTabSz="457200" rtl="0" eaLnBrk="1" fontAlgn="base" latinLnBrk="0" hangingPunct="1">
              <a:lnSpc>
                <a:spcPct val="100000"/>
              </a:lnSpc>
              <a:spcBef>
                <a:spcPct val="0"/>
              </a:spcBef>
              <a:spcAft>
                <a:spcPct val="0"/>
              </a:spcAft>
              <a:buClrTx/>
              <a:buSzTx/>
              <a:buFontTx/>
              <a:buNone/>
              <a:tabLst/>
              <a:defRPr/>
            </a:pPr>
            <a:r>
              <a:rPr lang="en-US" sz="1200" kern="1200" dirty="0">
                <a:solidFill>
                  <a:srgbClr val="898989"/>
                </a:solidFill>
                <a:latin typeface="Calibri" charset="0"/>
                <a:ea typeface="MS PGothic" charset="0"/>
                <a:cs typeface="MS PGothic" charset="0"/>
              </a:rPr>
              <a:t>24-</a:t>
            </a:r>
            <a:fld id="{0124D60C-0558-F24A-93E3-2F4E53BB07BD}" type="slidenum">
              <a:rPr lang="en-US" sz="1200" kern="1200" smtClean="0">
                <a:solidFill>
                  <a:srgbClr val="898989"/>
                </a:solidFill>
                <a:latin typeface="Calibri" charset="0"/>
                <a:ea typeface="MS PGothic" charset="0"/>
                <a:cs typeface="MS PGothic" charset="0"/>
              </a:rPr>
              <a:pPr marL="0" marR="0" indent="0" algn="r" defTabSz="457200" rtl="0" eaLnBrk="1" fontAlgn="base" latinLnBrk="0" hangingPunct="1">
                <a:lnSpc>
                  <a:spcPct val="100000"/>
                </a:lnSpc>
                <a:spcBef>
                  <a:spcPct val="0"/>
                </a:spcBef>
                <a:spcAft>
                  <a:spcPct val="0"/>
                </a:spcAft>
                <a:buClrTx/>
                <a:buSzTx/>
                <a:buFontTx/>
                <a:buNone/>
                <a:tabLst/>
                <a:defRPr/>
              </a:pPr>
              <a:t>‹#›</a:t>
            </a:fld>
            <a:endParaRPr lang="en-US" sz="1200" kern="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4062585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8E8F2B8D-BB45-6849-A0E3-7545DB4ADDA3}" type="datetime1">
              <a:rPr lang="en-US"/>
              <a:pPr/>
              <a:t>3/20/2020</a:t>
            </a:fld>
            <a:endParaRPr lang="en-US"/>
          </a:p>
        </p:txBody>
      </p:sp>
      <p:sp>
        <p:nvSpPr>
          <p:cNvPr id="2" name="TextBox 1"/>
          <p:cNvSpPr txBox="1"/>
          <p:nvPr userDrawn="1"/>
        </p:nvSpPr>
        <p:spPr>
          <a:xfrm>
            <a:off x="8337550" y="6556379"/>
            <a:ext cx="860425" cy="276999"/>
          </a:xfrm>
          <a:prstGeom prst="rect">
            <a:avLst/>
          </a:prstGeom>
          <a:noFill/>
        </p:spPr>
        <p:txBody>
          <a:bodyPr wrap="square" rtlCol="0">
            <a:spAutoFit/>
          </a:bodyPr>
          <a:lstStyle/>
          <a:p>
            <a:pPr marL="0" marR="0" indent="0" algn="r" defTabSz="457200" rtl="0" eaLnBrk="1" fontAlgn="base" latinLnBrk="0" hangingPunct="1">
              <a:lnSpc>
                <a:spcPct val="100000"/>
              </a:lnSpc>
              <a:spcBef>
                <a:spcPct val="0"/>
              </a:spcBef>
              <a:spcAft>
                <a:spcPct val="0"/>
              </a:spcAft>
              <a:buClrTx/>
              <a:buSzTx/>
              <a:buFontTx/>
              <a:buNone/>
              <a:tabLst/>
              <a:defRPr/>
            </a:pPr>
            <a:r>
              <a:rPr lang="en-US" sz="1200" kern="1200" dirty="0">
                <a:solidFill>
                  <a:srgbClr val="898989"/>
                </a:solidFill>
                <a:latin typeface="Calibri" charset="0"/>
                <a:ea typeface="MS PGothic" charset="0"/>
                <a:cs typeface="MS PGothic" charset="0"/>
              </a:rPr>
              <a:t>24-</a:t>
            </a:r>
            <a:fld id="{B485A5F2-1F62-BA4F-9EFA-4A182EC5CFFA}" type="slidenum">
              <a:rPr lang="en-US" sz="1200" kern="1200" smtClean="0">
                <a:solidFill>
                  <a:srgbClr val="898989"/>
                </a:solidFill>
                <a:latin typeface="Calibri" charset="0"/>
                <a:ea typeface="MS PGothic" charset="0"/>
                <a:cs typeface="MS PGothic" charset="0"/>
              </a:rPr>
              <a:pPr marL="0" marR="0" indent="0" algn="r" defTabSz="457200" rtl="0" eaLnBrk="1" fontAlgn="base" latinLnBrk="0" hangingPunct="1">
                <a:lnSpc>
                  <a:spcPct val="100000"/>
                </a:lnSpc>
                <a:spcBef>
                  <a:spcPct val="0"/>
                </a:spcBef>
                <a:spcAft>
                  <a:spcPct val="0"/>
                </a:spcAft>
                <a:buClrTx/>
                <a:buSzTx/>
                <a:buFontTx/>
                <a:buNone/>
                <a:tabLst/>
                <a:defRPr/>
              </a:pPr>
              <a:t>‹#›</a:t>
            </a:fld>
            <a:endParaRPr lang="en-US" sz="1200" kern="1200" dirty="0">
              <a:solidFill>
                <a:srgbClr val="898989"/>
              </a:solidFill>
              <a:latin typeface="Calibri" charset="0"/>
              <a:ea typeface="MS PGothic" charset="0"/>
              <a:cs typeface="MS PGothic" charset="0"/>
            </a:endParaRPr>
          </a:p>
        </p:txBody>
      </p:sp>
    </p:spTree>
    <p:extLst>
      <p:ext uri="{BB962C8B-B14F-4D97-AF65-F5344CB8AC3E}">
        <p14:creationId xmlns:p14="http://schemas.microsoft.com/office/powerpoint/2010/main" val="11058217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1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jp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7765" y="370907"/>
            <a:ext cx="3988470" cy="829790"/>
          </a:xfrm>
        </p:spPr>
        <p:txBody>
          <a:bodyPr/>
          <a:lstStyle/>
          <a:p>
            <a:pPr eaLnBrk="1" hangingPunct="1"/>
            <a:r>
              <a:rPr lang="en-US" sz="6000" dirty="0">
                <a:latin typeface="Calibri" charset="0"/>
                <a:ea typeface="MS PGothic" charset="0"/>
              </a:rPr>
              <a:t>Chapter 24 </a:t>
            </a:r>
            <a:endParaRPr lang="en-GB" sz="6000" dirty="0">
              <a:latin typeface="Calibri" charset="0"/>
              <a:ea typeface="MS PGothic" charset="0"/>
            </a:endParaRPr>
          </a:p>
        </p:txBody>
      </p:sp>
      <p:sp>
        <p:nvSpPr>
          <p:cNvPr id="4" name="Content Placeholder 3"/>
          <p:cNvSpPr>
            <a:spLocks noGrp="1"/>
          </p:cNvSpPr>
          <p:nvPr>
            <p:ph sz="quarter" idx="13"/>
          </p:nvPr>
        </p:nvSpPr>
        <p:spPr>
          <a:xfrm>
            <a:off x="1177870" y="1191492"/>
            <a:ext cx="6788258" cy="1265965"/>
          </a:xfrm>
        </p:spPr>
        <p:txBody>
          <a:bodyPr/>
          <a:lstStyle/>
          <a:p>
            <a:pPr marL="0" indent="0" algn="ctr" eaLnBrk="1" hangingPunct="1">
              <a:spcBef>
                <a:spcPct val="0"/>
              </a:spcBef>
              <a:buNone/>
            </a:pPr>
            <a:r>
              <a:rPr lang="en-US" sz="4000" dirty="0">
                <a:latin typeface="Calibri" charset="0"/>
                <a:ea typeface="MS PGothic" charset="0"/>
              </a:rPr>
              <a:t>Reproduction and Development of Flowering Plants</a:t>
            </a:r>
          </a:p>
        </p:txBody>
      </p:sp>
      <p:pic>
        <p:nvPicPr>
          <p:cNvPr id="409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61" b="3491"/>
          <a:stretch/>
        </p:blipFill>
        <p:spPr bwMode="auto">
          <a:xfrm>
            <a:off x="1621371" y="2656113"/>
            <a:ext cx="5901259" cy="3657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 name="Content Placeholder 5"/>
          <p:cNvSpPr>
            <a:spLocks noGrp="1"/>
          </p:cNvSpPr>
          <p:nvPr>
            <p:ph sz="quarter" idx="15"/>
          </p:nvPr>
        </p:nvSpPr>
        <p:spPr>
          <a:xfrm>
            <a:off x="3165559" y="6311617"/>
            <a:ext cx="3320021" cy="178686"/>
          </a:xfrm>
        </p:spPr>
        <p:txBody>
          <a:bodyPr/>
          <a:lstStyle/>
          <a:p>
            <a:pPr marL="0" indent="0">
              <a:buNone/>
            </a:pPr>
            <a:r>
              <a:rPr lang="en-US" sz="630" dirty="0"/>
              <a:t>(bee keeper) ©Liu Jin/AFP/Getty Images; (bee): ©Stephen Dalton/Science Source</a:t>
            </a:r>
            <a:endParaRPr lang="en-GB" sz="630" dirty="0"/>
          </a:p>
        </p:txBody>
      </p:sp>
      <p:pic>
        <p:nvPicPr>
          <p:cNvPr id="20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8613" y="184150"/>
            <a:ext cx="9144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1" descr="Concepts and Investigations Biology, Fourth Edition by Mariëlle Hoefnagel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0788"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14"/>
          </p:nvPr>
        </p:nvSpPr>
        <p:spPr>
          <a:xfrm>
            <a:off x="2328350" y="6515881"/>
            <a:ext cx="4910568" cy="293688"/>
          </a:xfrm>
        </p:spPr>
        <p:txBody>
          <a:bodyPr/>
          <a:lstStyle/>
          <a:p>
            <a:pPr marL="0" indent="0" algn="ctr" eaLnBrk="1" hangingPunct="1">
              <a:spcBef>
                <a:spcPct val="0"/>
              </a:spcBef>
              <a:buNone/>
            </a:pPr>
            <a:r>
              <a:rPr lang="en-US" sz="800" dirty="0">
                <a:latin typeface="Calibri" charset="0"/>
                <a:ea typeface="MS PGothic" charset="0"/>
              </a:rPr>
              <a:t>© McGraw-Hill Education. All rights reserved. Authorized only for instructor use in the classroom. </a:t>
            </a:r>
          </a:p>
          <a:p>
            <a:pPr marL="0" indent="0" algn="ctr" eaLnBrk="1" hangingPunct="1">
              <a:spcBef>
                <a:spcPct val="0"/>
              </a:spcBef>
              <a:buNone/>
            </a:pPr>
            <a:r>
              <a:rPr lang="en-US" sz="800" dirty="0">
                <a:latin typeface="Calibri" charset="0"/>
                <a:ea typeface="MS PGothic" charset="0"/>
              </a:rPr>
              <a:t>No reproduction or further distribution without the prior written consent of McGraw-Hill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262"/>
            <a:ext cx="8229600" cy="536564"/>
          </a:xfrm>
        </p:spPr>
        <p:txBody>
          <a:bodyPr/>
          <a:lstStyle/>
          <a:p>
            <a:pPr eaLnBrk="1" hangingPunct="1"/>
            <a:r>
              <a:rPr lang="en-US" sz="4000" dirty="0">
                <a:latin typeface="Calibri" charset="0"/>
                <a:ea typeface="MS PGothic" charset="0"/>
              </a:rPr>
              <a:t>24.1 Mastering concepts</a:t>
            </a:r>
            <a:endParaRPr lang="en-GB" sz="4000" dirty="0">
              <a:latin typeface="Calibri" charset="0"/>
              <a:ea typeface="MS PGothic" charset="0"/>
            </a:endParaRPr>
          </a:p>
        </p:txBody>
      </p:sp>
      <p:sp>
        <p:nvSpPr>
          <p:cNvPr id="3" name="Content Placeholder 2"/>
          <p:cNvSpPr>
            <a:spLocks noGrp="1"/>
          </p:cNvSpPr>
          <p:nvPr>
            <p:ph idx="1"/>
          </p:nvPr>
        </p:nvSpPr>
        <p:spPr>
          <a:xfrm>
            <a:off x="4143256" y="3213757"/>
            <a:ext cx="3990738" cy="895438"/>
          </a:xfrm>
        </p:spPr>
        <p:txBody>
          <a:bodyPr/>
          <a:lstStyle/>
          <a:p>
            <a:pPr marL="0" indent="0">
              <a:spcBef>
                <a:spcPct val="0"/>
              </a:spcBef>
              <a:buNone/>
            </a:pPr>
            <a:r>
              <a:rPr lang="en-US" sz="2400" dirty="0">
                <a:latin typeface="Calibri" charset="0"/>
                <a:ea typeface="MS PGothic" charset="0"/>
              </a:rPr>
              <a:t>When are sexual and asexual reproduction each adaptive?</a:t>
            </a:r>
          </a:p>
        </p:txBody>
      </p:sp>
      <p:pic>
        <p:nvPicPr>
          <p:cNvPr id="7" name="Picture 2" descr="A bee gathering pollen is shown."/>
          <p:cNvPicPr>
            <a:picLocks noChangeAspect="1" noChangeArrowheads="1"/>
          </p:cNvPicPr>
          <p:nvPr/>
        </p:nvPicPr>
        <p:blipFill rotWithShape="1">
          <a:blip r:embed="rId2">
            <a:extLst>
              <a:ext uri="{28A0092B-C50C-407E-A947-70E740481C1C}">
                <a14:useLocalDpi xmlns:a14="http://schemas.microsoft.com/office/drawing/2010/main" val="0"/>
              </a:ext>
            </a:extLst>
          </a:blip>
          <a:srcRect t="7155" b="4295"/>
          <a:stretch/>
        </p:blipFill>
        <p:spPr bwMode="auto">
          <a:xfrm>
            <a:off x="184868" y="2466975"/>
            <a:ext cx="3790129" cy="239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9" name="Content Placeholder 8"/>
          <p:cNvSpPr>
            <a:spLocks noGrp="1"/>
          </p:cNvSpPr>
          <p:nvPr>
            <p:ph sz="quarter" idx="17"/>
          </p:nvPr>
        </p:nvSpPr>
        <p:spPr>
          <a:xfrm>
            <a:off x="660573" y="4840642"/>
            <a:ext cx="2843858" cy="177545"/>
          </a:xfrm>
        </p:spPr>
        <p:txBody>
          <a:bodyPr/>
          <a:lstStyle/>
          <a:p>
            <a:pPr marL="0" indent="0" algn="ctr">
              <a:buNone/>
            </a:pPr>
            <a:r>
              <a:rPr lang="en-GB" sz="590" dirty="0"/>
              <a:t>(bee keeper): ©Liu Jin/AFP/Getty Images; (bee): ©Stephen Dalton/Science Source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067" y="59373"/>
            <a:ext cx="6801323" cy="1383030"/>
          </a:xfrm>
        </p:spPr>
        <p:txBody>
          <a:bodyPr/>
          <a:lstStyle/>
          <a:p>
            <a:pPr marL="866775" indent="-866775" eaLnBrk="1" hangingPunct="1"/>
            <a:r>
              <a:rPr lang="en-US" sz="2400" b="1" dirty="0">
                <a:latin typeface="Calibri" charset="0"/>
                <a:ea typeface="MS PGothic" charset="0"/>
              </a:rPr>
              <a:t>Investigating life: </a:t>
            </a:r>
            <a:br>
              <a:rPr lang="en-US" sz="2400" b="1" dirty="0">
                <a:latin typeface="Calibri" charset="0"/>
                <a:ea typeface="MS PGothic" charset="0"/>
              </a:rPr>
            </a:br>
            <a:r>
              <a:rPr lang="en-US" sz="3400" dirty="0">
                <a:latin typeface="Calibri" charset="0"/>
                <a:ea typeface="MS PGothic" charset="0"/>
              </a:rPr>
              <a:t>A red hot chili pepper paradox—</a:t>
            </a:r>
            <a:br>
              <a:rPr lang="en-US" sz="3400" dirty="0">
                <a:latin typeface="Calibri" charset="0"/>
                <a:ea typeface="MS PGothic" charset="0"/>
              </a:rPr>
            </a:br>
            <a:r>
              <a:rPr lang="en-US" sz="3400" dirty="0">
                <a:latin typeface="Calibri" charset="0"/>
                <a:ea typeface="MS PGothic" charset="0"/>
              </a:rPr>
              <a:t>why think about digestion?</a:t>
            </a:r>
            <a:endParaRPr lang="en-GB" sz="3400" dirty="0">
              <a:latin typeface="Calibri" charset="0"/>
              <a:ea typeface="MS PGothic" charset="0"/>
            </a:endParaRPr>
          </a:p>
        </p:txBody>
      </p:sp>
      <p:sp>
        <p:nvSpPr>
          <p:cNvPr id="7" name="Content Placeholder 6"/>
          <p:cNvSpPr>
            <a:spLocks noGrp="1"/>
          </p:cNvSpPr>
          <p:nvPr>
            <p:ph sz="quarter" idx="17"/>
          </p:nvPr>
        </p:nvSpPr>
        <p:spPr>
          <a:xfrm>
            <a:off x="1267" y="6459583"/>
            <a:ext cx="1478605" cy="345985"/>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6" name="Content Placeholder 5"/>
          <p:cNvSpPr>
            <a:spLocks noGrp="1"/>
          </p:cNvSpPr>
          <p:nvPr>
            <p:ph sz="quarter" idx="16"/>
          </p:nvPr>
        </p:nvSpPr>
        <p:spPr>
          <a:xfrm>
            <a:off x="415646" y="3927158"/>
            <a:ext cx="3978832" cy="1194435"/>
          </a:xfrm>
        </p:spPr>
        <p:txBody>
          <a:bodyPr/>
          <a:lstStyle/>
          <a:p>
            <a:pPr marL="0" indent="0">
              <a:buNone/>
            </a:pPr>
            <a:r>
              <a:rPr lang="en-US" sz="2400" dirty="0">
                <a:latin typeface="Calibri" charset="0"/>
                <a:ea typeface="MS PGothic" charset="0"/>
              </a:rPr>
              <a:t>Chili seeds eaten by mice and pack rats are destroyed, but they pass through birds intact.</a:t>
            </a:r>
            <a:endParaRPr lang="en-GB" sz="2400" dirty="0">
              <a:latin typeface="Calibri" charset="0"/>
              <a:ea typeface="MS PGothic" charset="0"/>
            </a:endParaRPr>
          </a:p>
        </p:txBody>
      </p:sp>
      <p:sp>
        <p:nvSpPr>
          <p:cNvPr id="5" name="Content Placeholder 4"/>
          <p:cNvSpPr>
            <a:spLocks noGrp="1"/>
          </p:cNvSpPr>
          <p:nvPr>
            <p:ph sz="quarter" idx="15"/>
          </p:nvPr>
        </p:nvSpPr>
        <p:spPr>
          <a:xfrm>
            <a:off x="6901894" y="6495933"/>
            <a:ext cx="1968024" cy="309796"/>
          </a:xfrm>
        </p:spPr>
        <p:txBody>
          <a:bodyPr/>
          <a:lstStyle/>
          <a:p>
            <a:pPr marL="0" indent="0">
              <a:buNone/>
            </a:pPr>
            <a:r>
              <a:rPr lang="en-US" sz="1800" dirty="0">
                <a:latin typeface="Calibri" charset="0"/>
                <a:ea typeface="MS PGothic" charset="0"/>
              </a:rPr>
              <a:t>Figs. 24.28, 24.29</a:t>
            </a:r>
            <a:endParaRPr lang="en-GB" sz="1800" dirty="0">
              <a:latin typeface="Calibri" charset="0"/>
              <a:ea typeface="MS PGothic" charset="0"/>
            </a:endParaRPr>
          </a:p>
        </p:txBody>
      </p:sp>
      <p:pic>
        <p:nvPicPr>
          <p:cNvPr id="4" name="Picture 3" descr="The graph shows how many viable chili pepper seeds remain after passing through the digestive tracts of mice, rats, and birds.&#10;The red arrow shows that chili pepper seeds eaten by cactus mice are destroyed in the digestive system.&#10;The red arrow shows that chili pepper seeds eaten by pack rats are destroyed in the digestive system.">
            <a:extLst>
              <a:ext uri="{FF2B5EF4-FFF2-40B4-BE49-F238E27FC236}">
                <a16:creationId xmlns:a16="http://schemas.microsoft.com/office/drawing/2014/main" id="{08C357B4-E4F6-457F-A64A-586348EAE2B5}"/>
              </a:ext>
            </a:extLst>
          </p:cNvPr>
          <p:cNvPicPr>
            <a:picLocks noChangeAspect="1"/>
          </p:cNvPicPr>
          <p:nvPr/>
        </p:nvPicPr>
        <p:blipFill>
          <a:blip r:embed="rId2"/>
          <a:stretch>
            <a:fillRect/>
          </a:stretch>
        </p:blipFill>
        <p:spPr>
          <a:xfrm>
            <a:off x="56976" y="984207"/>
            <a:ext cx="2615184" cy="2938272"/>
          </a:xfrm>
          <a:prstGeom prst="rect">
            <a:avLst/>
          </a:prstGeom>
        </p:spPr>
      </p:pic>
      <p:sp>
        <p:nvSpPr>
          <p:cNvPr id="8" name="Content Placeholder 7"/>
          <p:cNvSpPr>
            <a:spLocks noGrp="1"/>
          </p:cNvSpPr>
          <p:nvPr>
            <p:ph sz="quarter" idx="21"/>
          </p:nvPr>
        </p:nvSpPr>
        <p:spPr>
          <a:xfrm>
            <a:off x="439810" y="3783361"/>
            <a:ext cx="1842943" cy="150116"/>
          </a:xfrm>
        </p:spPr>
        <p:txBody>
          <a:bodyPr/>
          <a:lstStyle/>
          <a:p>
            <a:pPr marL="0" indent="0" algn="ctr">
              <a:buNone/>
            </a:pPr>
            <a:r>
              <a:rPr lang="en-GB" sz="610" dirty="0"/>
              <a:t>©Sierra Vista Herald, Jonathon </a:t>
            </a:r>
            <a:r>
              <a:rPr lang="en-GB" sz="610" dirty="0" err="1"/>
              <a:t>Shacat</a:t>
            </a:r>
            <a:r>
              <a:rPr lang="en-GB" sz="610" dirty="0"/>
              <a:t>/AP Images</a:t>
            </a:r>
          </a:p>
        </p:txBody>
      </p:sp>
      <p:pic>
        <p:nvPicPr>
          <p:cNvPr id="10" name="Picture 9" descr="The graph shows how many viable chili pepper seeds remain after passing through the digestive tracts of mice, rats, and birds.&#10;The red arrow shows that chili pepper seeds eaten by cactus mice are destroyed in the digestive system.&#10;The red arrow shows that chili pepper seeds eaten by pack rats are destroyed in the digestive system.">
            <a:extLst>
              <a:ext uri="{FF2B5EF4-FFF2-40B4-BE49-F238E27FC236}">
                <a16:creationId xmlns:a16="http://schemas.microsoft.com/office/drawing/2014/main" id="{4A485C71-C282-42BE-988F-D8B817BE6A66}"/>
              </a:ext>
            </a:extLst>
          </p:cNvPr>
          <p:cNvPicPr>
            <a:picLocks noChangeAspect="1"/>
          </p:cNvPicPr>
          <p:nvPr/>
        </p:nvPicPr>
        <p:blipFill>
          <a:blip r:embed="rId3"/>
          <a:stretch>
            <a:fillRect/>
          </a:stretch>
        </p:blipFill>
        <p:spPr>
          <a:xfrm>
            <a:off x="4697186" y="2669134"/>
            <a:ext cx="4289652" cy="246166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30" y="119063"/>
            <a:ext cx="8874190" cy="1257301"/>
          </a:xfrm>
        </p:spPr>
        <p:txBody>
          <a:bodyPr/>
          <a:lstStyle/>
          <a:p>
            <a:pPr marL="2209800" indent="-2209800" eaLnBrk="1" hangingPunct="1"/>
            <a:r>
              <a:rPr lang="en-US" sz="2400" b="1" dirty="0">
                <a:latin typeface="Calibri" charset="0"/>
                <a:ea typeface="MS PGothic" charset="0"/>
              </a:rPr>
              <a:t>Investigating Life:</a:t>
            </a:r>
            <a:br>
              <a:rPr lang="en-US" sz="2400" b="1" dirty="0">
                <a:latin typeface="Calibri" charset="0"/>
                <a:ea typeface="MS PGothic" charset="0"/>
              </a:rPr>
            </a:br>
            <a:r>
              <a:rPr lang="en-US" sz="3400" dirty="0">
                <a:latin typeface="Calibri" charset="0"/>
                <a:ea typeface="MS PGothic" charset="0"/>
              </a:rPr>
              <a:t>A red hot chili pepper paradox —</a:t>
            </a:r>
            <a:br>
              <a:rPr lang="en-US" sz="3400" dirty="0">
                <a:latin typeface="Calibri" charset="0"/>
                <a:ea typeface="MS PGothic" charset="0"/>
              </a:rPr>
            </a:br>
            <a:r>
              <a:rPr lang="en-US" sz="3400" dirty="0">
                <a:latin typeface="Calibri" charset="0"/>
                <a:ea typeface="MS PGothic" charset="0"/>
              </a:rPr>
              <a:t>seed destroyers vs seed dispersers</a:t>
            </a:r>
            <a:endParaRPr lang="en-GB" sz="3400" dirty="0">
              <a:latin typeface="Calibri" charset="0"/>
              <a:ea typeface="MS PGothic" charset="0"/>
            </a:endParaRPr>
          </a:p>
        </p:txBody>
      </p:sp>
      <p:sp>
        <p:nvSpPr>
          <p:cNvPr id="7" name="Content Placeholder 6"/>
          <p:cNvSpPr>
            <a:spLocks noGrp="1"/>
          </p:cNvSpPr>
          <p:nvPr>
            <p:ph sz="quarter" idx="17"/>
          </p:nvPr>
        </p:nvSpPr>
        <p:spPr>
          <a:xfrm>
            <a:off x="1267" y="6459583"/>
            <a:ext cx="1478605" cy="345985"/>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6" name="Content Placeholder 5"/>
          <p:cNvSpPr>
            <a:spLocks noGrp="1"/>
          </p:cNvSpPr>
          <p:nvPr>
            <p:ph sz="quarter" idx="16"/>
          </p:nvPr>
        </p:nvSpPr>
        <p:spPr>
          <a:xfrm>
            <a:off x="406121" y="3932678"/>
            <a:ext cx="3978832" cy="1589794"/>
          </a:xfrm>
        </p:spPr>
        <p:txBody>
          <a:bodyPr/>
          <a:lstStyle/>
          <a:p>
            <a:pPr marL="0" indent="0">
              <a:buNone/>
            </a:pPr>
            <a:r>
              <a:rPr lang="en-US" sz="2400" dirty="0">
                <a:latin typeface="Calibri" charset="0"/>
                <a:ea typeface="MS PGothic" charset="0"/>
              </a:rPr>
              <a:t>Natural selection favors adaptations that deter seed-destroyers but not beneficial dispersers.</a:t>
            </a:r>
            <a:endParaRPr lang="en-GB" sz="2400" dirty="0">
              <a:latin typeface="Calibri" charset="0"/>
              <a:ea typeface="MS PGothic" charset="0"/>
            </a:endParaRPr>
          </a:p>
        </p:txBody>
      </p:sp>
      <p:sp>
        <p:nvSpPr>
          <p:cNvPr id="5" name="Content Placeholder 4"/>
          <p:cNvSpPr>
            <a:spLocks noGrp="1"/>
          </p:cNvSpPr>
          <p:nvPr>
            <p:ph sz="quarter" idx="15"/>
          </p:nvPr>
        </p:nvSpPr>
        <p:spPr>
          <a:xfrm>
            <a:off x="6901894" y="6502668"/>
            <a:ext cx="1968024" cy="340776"/>
          </a:xfrm>
        </p:spPr>
        <p:txBody>
          <a:bodyPr/>
          <a:lstStyle/>
          <a:p>
            <a:pPr marL="0" indent="0">
              <a:buNone/>
            </a:pPr>
            <a:r>
              <a:rPr lang="en-US" sz="1800" dirty="0">
                <a:latin typeface="Calibri" charset="0"/>
                <a:ea typeface="MS PGothic" charset="0"/>
              </a:rPr>
              <a:t>Figs. 24.28, 24.29</a:t>
            </a:r>
            <a:endParaRPr lang="en-GB" sz="1800" dirty="0">
              <a:latin typeface="Calibri" charset="0"/>
              <a:ea typeface="MS PGothic" charset="0"/>
            </a:endParaRPr>
          </a:p>
        </p:txBody>
      </p:sp>
      <p:pic>
        <p:nvPicPr>
          <p:cNvPr id="4" name="Picture 3">
            <a:extLst>
              <a:ext uri="{FF2B5EF4-FFF2-40B4-BE49-F238E27FC236}">
                <a16:creationId xmlns:a16="http://schemas.microsoft.com/office/drawing/2014/main" id="{BB536A51-FF58-42EF-8A55-21E91EC55B77}"/>
              </a:ext>
            </a:extLst>
          </p:cNvPr>
          <p:cNvPicPr>
            <a:picLocks noChangeAspect="1"/>
          </p:cNvPicPr>
          <p:nvPr/>
        </p:nvPicPr>
        <p:blipFill>
          <a:blip r:embed="rId2"/>
          <a:stretch>
            <a:fillRect/>
          </a:stretch>
        </p:blipFill>
        <p:spPr>
          <a:xfrm>
            <a:off x="113040" y="993323"/>
            <a:ext cx="2542032" cy="2852928"/>
          </a:xfrm>
          <a:prstGeom prst="rect">
            <a:avLst/>
          </a:prstGeom>
        </p:spPr>
      </p:pic>
      <p:sp>
        <p:nvSpPr>
          <p:cNvPr id="8" name="Content Placeholder 7"/>
          <p:cNvSpPr>
            <a:spLocks noGrp="1"/>
          </p:cNvSpPr>
          <p:nvPr>
            <p:ph sz="quarter" idx="21"/>
          </p:nvPr>
        </p:nvSpPr>
        <p:spPr>
          <a:xfrm>
            <a:off x="453146" y="3713987"/>
            <a:ext cx="1842943" cy="136469"/>
          </a:xfrm>
        </p:spPr>
        <p:txBody>
          <a:bodyPr/>
          <a:lstStyle/>
          <a:p>
            <a:pPr marL="0" indent="0" algn="ctr">
              <a:buNone/>
            </a:pPr>
            <a:r>
              <a:rPr lang="en-GB" sz="600" dirty="0"/>
              <a:t>©Sierra Vista Herald, Jonathon </a:t>
            </a:r>
            <a:r>
              <a:rPr lang="en-GB" sz="600" dirty="0" err="1"/>
              <a:t>Shacat</a:t>
            </a:r>
            <a:r>
              <a:rPr lang="en-GB" sz="600" dirty="0"/>
              <a:t>/AP Images</a:t>
            </a:r>
          </a:p>
        </p:txBody>
      </p:sp>
      <p:pic>
        <p:nvPicPr>
          <p:cNvPr id="9" name="Picture 8" descr="The graph shows how many viable chili pepper seeds remain after passing through the digestive tracts of mice, rats, and birds.&#10;The red arrow shows that chili pepper seeds eaten by cactus mice are destroyed in the digestive system.&#10;The red arrow shows that chili pepper seeds eaten by pack rats are destroyed in the digestive system.&#10;&#10;"/>
          <p:cNvPicPr>
            <a:picLocks noChangeAspect="1"/>
          </p:cNvPicPr>
          <p:nvPr/>
        </p:nvPicPr>
        <p:blipFill rotWithShape="1">
          <a:blip r:embed="rId3"/>
          <a:srcRect t="11608"/>
          <a:stretch/>
        </p:blipFill>
        <p:spPr>
          <a:xfrm>
            <a:off x="4714646" y="2973614"/>
            <a:ext cx="4276725" cy="216376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04" y="151162"/>
            <a:ext cx="8964612" cy="645195"/>
          </a:xfrm>
        </p:spPr>
        <p:txBody>
          <a:bodyPr/>
          <a:lstStyle/>
          <a:p>
            <a:pPr eaLnBrk="1" hangingPunct="1"/>
            <a:r>
              <a:rPr lang="en-US" sz="4000" dirty="0">
                <a:latin typeface="Calibri" charset="0"/>
                <a:ea typeface="MS PGothic" charset="0"/>
              </a:rPr>
              <a:t>Angiosperm sex: Flowers, fruits, and seeds</a:t>
            </a:r>
            <a:endParaRPr lang="en-GB" sz="4000" dirty="0">
              <a:latin typeface="Calibri" charset="0"/>
              <a:ea typeface="MS PGothic" charset="0"/>
            </a:endParaRPr>
          </a:p>
        </p:txBody>
      </p:sp>
      <p:sp>
        <p:nvSpPr>
          <p:cNvPr id="4" name="Content Placeholder 3"/>
          <p:cNvSpPr>
            <a:spLocks noGrp="1"/>
          </p:cNvSpPr>
          <p:nvPr>
            <p:ph sz="quarter" idx="4294967295"/>
          </p:nvPr>
        </p:nvSpPr>
        <p:spPr>
          <a:xfrm>
            <a:off x="-1383" y="6455275"/>
            <a:ext cx="1555455" cy="317219"/>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179573" y="1740820"/>
            <a:ext cx="2415886" cy="2810269"/>
          </a:xfrm>
        </p:spPr>
        <p:txBody>
          <a:bodyPr/>
          <a:lstStyle/>
          <a:p>
            <a:pPr marL="0" indent="0" eaLnBrk="1" hangingPunct="1">
              <a:spcBef>
                <a:spcPct val="0"/>
              </a:spcBef>
              <a:buNone/>
            </a:pPr>
            <a:r>
              <a:rPr lang="en-US" sz="2400" dirty="0">
                <a:latin typeface="Calibri" charset="0"/>
                <a:ea typeface="MS PGothic" charset="0"/>
              </a:rPr>
              <a:t>The angiosperm life cycle is an </a:t>
            </a:r>
            <a:r>
              <a:rPr lang="en-US" sz="2400" b="1" dirty="0">
                <a:latin typeface="Calibri" charset="0"/>
                <a:ea typeface="MS PGothic" charset="0"/>
              </a:rPr>
              <a:t>alternation of generations </a:t>
            </a:r>
            <a:r>
              <a:rPr lang="en-US" sz="2400" dirty="0">
                <a:latin typeface="Calibri" charset="0"/>
                <a:ea typeface="MS PGothic" charset="0"/>
              </a:rPr>
              <a:t>with multicellular diploid and haploid stages. </a:t>
            </a:r>
          </a:p>
        </p:txBody>
      </p:sp>
      <p:sp>
        <p:nvSpPr>
          <p:cNvPr id="5" name="Content Placeholder 4"/>
          <p:cNvSpPr>
            <a:spLocks noGrp="1"/>
          </p:cNvSpPr>
          <p:nvPr>
            <p:ph sz="quarter" idx="4294967295"/>
          </p:nvPr>
        </p:nvSpPr>
        <p:spPr>
          <a:xfrm>
            <a:off x="7047249" y="6458190"/>
            <a:ext cx="1440126" cy="348941"/>
          </a:xfrm>
        </p:spPr>
        <p:txBody>
          <a:bodyPr/>
          <a:lstStyle/>
          <a:p>
            <a:pPr marL="0" indent="0" eaLnBrk="1" hangingPunct="1">
              <a:spcBef>
                <a:spcPct val="0"/>
              </a:spcBef>
              <a:buNone/>
            </a:pPr>
            <a:r>
              <a:rPr lang="en-US" sz="2000" dirty="0">
                <a:latin typeface="Calibri" charset="0"/>
                <a:ea typeface="MS PGothic" charset="0"/>
              </a:rPr>
              <a:t>Figure 24.3</a:t>
            </a:r>
          </a:p>
        </p:txBody>
      </p:sp>
      <p:pic>
        <p:nvPicPr>
          <p:cNvPr id="9" name="Picture 2">
            <a:extLst>
              <a:ext uri="{FF2B5EF4-FFF2-40B4-BE49-F238E27FC236}">
                <a16:creationId xmlns:a16="http://schemas.microsoft.com/office/drawing/2014/main" id="{7237E7D1-B920-40EB-BD50-32458E79EA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96"/>
          <a:stretch/>
        </p:blipFill>
        <p:spPr bwMode="auto">
          <a:xfrm>
            <a:off x="4096642" y="1473201"/>
            <a:ext cx="4390733" cy="4869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80274"/>
            <a:ext cx="5620928" cy="586541"/>
          </a:xfrm>
        </p:spPr>
        <p:txBody>
          <a:bodyPr/>
          <a:lstStyle/>
          <a:p>
            <a:pPr eaLnBrk="1" hangingPunct="1"/>
            <a:r>
              <a:rPr lang="en-US" sz="4000" dirty="0">
                <a:latin typeface="Calibri" charset="0"/>
                <a:ea typeface="MS PGothic" charset="0"/>
              </a:rPr>
              <a:t>Alternation of generations</a:t>
            </a:r>
            <a:endParaRPr lang="en-GB" sz="4000" dirty="0">
              <a:latin typeface="Calibri" charset="0"/>
              <a:ea typeface="MS PGothic" charset="0"/>
            </a:endParaRPr>
          </a:p>
        </p:txBody>
      </p:sp>
      <p:sp>
        <p:nvSpPr>
          <p:cNvPr id="4" name="Content Placeholder 3"/>
          <p:cNvSpPr>
            <a:spLocks noGrp="1"/>
          </p:cNvSpPr>
          <p:nvPr>
            <p:ph sz="quarter" idx="4294967295"/>
          </p:nvPr>
        </p:nvSpPr>
        <p:spPr>
          <a:xfrm>
            <a:off x="-316" y="6462654"/>
            <a:ext cx="1555455" cy="383835"/>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181363" y="1746112"/>
            <a:ext cx="2418962" cy="2754451"/>
          </a:xfrm>
        </p:spPr>
        <p:txBody>
          <a:bodyPr/>
          <a:lstStyle/>
          <a:p>
            <a:pPr marL="0" indent="0" eaLnBrk="1" hangingPunct="1">
              <a:spcBef>
                <a:spcPts val="0"/>
              </a:spcBef>
              <a:spcAft>
                <a:spcPts val="2900"/>
              </a:spcAft>
              <a:buNone/>
            </a:pPr>
            <a:r>
              <a:rPr lang="en-US" sz="2400" dirty="0">
                <a:latin typeface="Calibri" charset="0"/>
                <a:ea typeface="MS PGothic" charset="0"/>
              </a:rPr>
              <a:t>This diagram is an overview of the angiosperm life cycle.</a:t>
            </a:r>
          </a:p>
          <a:p>
            <a:pPr marL="0" indent="0" eaLnBrk="1" hangingPunct="1">
              <a:spcBef>
                <a:spcPct val="0"/>
              </a:spcBef>
              <a:buNone/>
            </a:pPr>
            <a:r>
              <a:rPr lang="en-US" sz="2400" dirty="0">
                <a:latin typeface="Calibri" charset="0"/>
                <a:ea typeface="MS PGothic" charset="0"/>
              </a:rPr>
              <a:t>Let’s start with the flower. </a:t>
            </a:r>
            <a:endParaRPr lang="en-GB" sz="2400" dirty="0">
              <a:latin typeface="Calibri" charset="0"/>
              <a:ea typeface="MS PGothic" charset="0"/>
            </a:endParaRPr>
          </a:p>
        </p:txBody>
      </p:sp>
      <p:sp>
        <p:nvSpPr>
          <p:cNvPr id="7" name="Content Placeholder 6"/>
          <p:cNvSpPr>
            <a:spLocks noGrp="1"/>
          </p:cNvSpPr>
          <p:nvPr>
            <p:ph sz="quarter" idx="16"/>
          </p:nvPr>
        </p:nvSpPr>
        <p:spPr>
          <a:xfrm>
            <a:off x="7046274" y="6459062"/>
            <a:ext cx="1394556" cy="345985"/>
          </a:xfrm>
        </p:spPr>
        <p:txBody>
          <a:bodyPr/>
          <a:lstStyle/>
          <a:p>
            <a:pPr marL="0" indent="0" eaLnBrk="1" hangingPunct="1">
              <a:spcBef>
                <a:spcPct val="0"/>
              </a:spcBef>
              <a:buNone/>
            </a:pPr>
            <a:r>
              <a:rPr lang="en-US" sz="2000" dirty="0">
                <a:latin typeface="Calibri" charset="0"/>
                <a:ea typeface="MS PGothic" charset="0"/>
              </a:rPr>
              <a:t>Figure 24.4</a:t>
            </a:r>
            <a:endParaRPr lang="en-GB" sz="2000" dirty="0">
              <a:latin typeface="Calibri" charset="0"/>
              <a:ea typeface="MS PGothic" charset="0"/>
            </a:endParaRPr>
          </a:p>
        </p:txBody>
      </p:sp>
      <p:pic>
        <p:nvPicPr>
          <p:cNvPr id="5" name="Picture 4" descr="Red box highlights the flower."/>
          <p:cNvPicPr>
            <a:picLocks noChangeAspect="1"/>
          </p:cNvPicPr>
          <p:nvPr/>
        </p:nvPicPr>
        <p:blipFill>
          <a:blip r:embed="rId2"/>
          <a:stretch>
            <a:fillRect/>
          </a:stretch>
        </p:blipFill>
        <p:spPr>
          <a:xfrm>
            <a:off x="2846616" y="1152521"/>
            <a:ext cx="5715000" cy="51625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80492"/>
            <a:ext cx="5620928" cy="586541"/>
          </a:xfrm>
        </p:spPr>
        <p:txBody>
          <a:bodyPr/>
          <a:lstStyle/>
          <a:p>
            <a:pPr eaLnBrk="1" hangingPunct="1"/>
            <a:r>
              <a:rPr lang="en-US" sz="4000" dirty="0">
                <a:latin typeface="Calibri" charset="0"/>
                <a:ea typeface="MS PGothic" charset="0"/>
              </a:rPr>
              <a:t>Angiosperm sex: Flowers </a:t>
            </a:r>
            <a:endParaRPr lang="en-GB" sz="4000" dirty="0">
              <a:latin typeface="Calibri" charset="0"/>
              <a:ea typeface="MS PGothic" charset="0"/>
            </a:endParaRPr>
          </a:p>
        </p:txBody>
      </p:sp>
      <p:sp>
        <p:nvSpPr>
          <p:cNvPr id="4" name="Content Placeholder 3"/>
          <p:cNvSpPr>
            <a:spLocks noGrp="1"/>
          </p:cNvSpPr>
          <p:nvPr>
            <p:ph sz="quarter" idx="4294967295"/>
          </p:nvPr>
        </p:nvSpPr>
        <p:spPr>
          <a:xfrm>
            <a:off x="4910" y="6464470"/>
            <a:ext cx="1555455" cy="383835"/>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183777" y="1745170"/>
            <a:ext cx="3419169" cy="2111396"/>
          </a:xfrm>
        </p:spPr>
        <p:txBody>
          <a:bodyPr/>
          <a:lstStyle/>
          <a:p>
            <a:pPr marL="0" indent="0" eaLnBrk="1" hangingPunct="1">
              <a:spcBef>
                <a:spcPct val="0"/>
              </a:spcBef>
              <a:buNone/>
            </a:pPr>
            <a:r>
              <a:rPr lang="en-US" sz="2400" dirty="0">
                <a:latin typeface="Calibri" charset="0"/>
                <a:ea typeface="MS PGothic" charset="0"/>
              </a:rPr>
              <a:t>The first step in angiosperm reproduction is the formation of </a:t>
            </a:r>
            <a:r>
              <a:rPr lang="en-US" sz="2400" b="1" dirty="0">
                <a:latin typeface="Calibri" charset="0"/>
                <a:ea typeface="MS PGothic" charset="0"/>
              </a:rPr>
              <a:t>flowers</a:t>
            </a:r>
            <a:r>
              <a:rPr lang="en-US" sz="2400" dirty="0">
                <a:latin typeface="Calibri" charset="0"/>
                <a:ea typeface="MS PGothic" charset="0"/>
              </a:rPr>
              <a:t> on the mature sporophyte.</a:t>
            </a:r>
            <a:endParaRPr lang="en-GB" sz="2400" dirty="0">
              <a:latin typeface="Calibri" charset="0"/>
              <a:ea typeface="MS PGothic" charset="0"/>
            </a:endParaRPr>
          </a:p>
        </p:txBody>
      </p:sp>
      <p:sp>
        <p:nvSpPr>
          <p:cNvPr id="5" name="Content Placeholder 4"/>
          <p:cNvSpPr>
            <a:spLocks noGrp="1"/>
          </p:cNvSpPr>
          <p:nvPr>
            <p:ph sz="quarter" idx="4294967295"/>
          </p:nvPr>
        </p:nvSpPr>
        <p:spPr>
          <a:xfrm>
            <a:off x="7054718" y="6459692"/>
            <a:ext cx="1440126" cy="348941"/>
          </a:xfrm>
        </p:spPr>
        <p:txBody>
          <a:bodyPr/>
          <a:lstStyle/>
          <a:p>
            <a:pPr marL="0" indent="0" eaLnBrk="1" hangingPunct="1">
              <a:buNone/>
            </a:pPr>
            <a:r>
              <a:rPr lang="en-US" sz="2000" dirty="0"/>
              <a:t>Figure 24.5</a:t>
            </a:r>
          </a:p>
        </p:txBody>
      </p:sp>
      <p:pic>
        <p:nvPicPr>
          <p:cNvPr id="14342" name="Picture 3" descr="A cross section of a complete flower is shown."/>
          <p:cNvPicPr>
            <a:picLocks noChangeAspect="1"/>
          </p:cNvPicPr>
          <p:nvPr/>
        </p:nvPicPr>
        <p:blipFill rotWithShape="1">
          <a:blip r:embed="rId2">
            <a:extLst>
              <a:ext uri="{28A0092B-C50C-407E-A947-70E740481C1C}">
                <a14:useLocalDpi xmlns:a14="http://schemas.microsoft.com/office/drawing/2010/main" val="0"/>
              </a:ext>
            </a:extLst>
          </a:blip>
          <a:srcRect t="13814"/>
          <a:stretch/>
        </p:blipFill>
        <p:spPr bwMode="auto">
          <a:xfrm>
            <a:off x="3739471" y="2387600"/>
            <a:ext cx="5014683" cy="3402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184568"/>
            <a:ext cx="6801323" cy="586541"/>
          </a:xfrm>
        </p:spPr>
        <p:txBody>
          <a:bodyPr/>
          <a:lstStyle/>
          <a:p>
            <a:pPr eaLnBrk="1" hangingPunct="1"/>
            <a:r>
              <a:rPr lang="en-US" sz="4000" dirty="0">
                <a:latin typeface="Calibri" charset="0"/>
                <a:ea typeface="MS PGothic" charset="0"/>
              </a:rPr>
              <a:t>Angiosperm flower structures</a:t>
            </a:r>
          </a:p>
        </p:txBody>
      </p:sp>
      <p:sp>
        <p:nvSpPr>
          <p:cNvPr id="4" name="Content Placeholder 3"/>
          <p:cNvSpPr>
            <a:spLocks noGrp="1"/>
          </p:cNvSpPr>
          <p:nvPr>
            <p:ph sz="quarter" idx="4294967295"/>
          </p:nvPr>
        </p:nvSpPr>
        <p:spPr>
          <a:xfrm>
            <a:off x="4910" y="6459692"/>
            <a:ext cx="1555455" cy="348941"/>
          </a:xfrm>
        </p:spPr>
        <p:txBody>
          <a:bodyPr/>
          <a:lstStyle/>
          <a:p>
            <a:pPr marL="0" indent="0" eaLnBrk="1" hangingPunct="1">
              <a:spcBef>
                <a:spcPct val="0"/>
              </a:spcBef>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3" name="Content Placeholder 2"/>
          <p:cNvSpPr>
            <a:spLocks noGrp="1"/>
          </p:cNvSpPr>
          <p:nvPr>
            <p:ph idx="1"/>
          </p:nvPr>
        </p:nvSpPr>
        <p:spPr>
          <a:xfrm>
            <a:off x="177799" y="1749220"/>
            <a:ext cx="3368675" cy="1586323"/>
          </a:xfrm>
        </p:spPr>
        <p:txBody>
          <a:bodyPr/>
          <a:lstStyle/>
          <a:p>
            <a:pPr marL="0" indent="0" eaLnBrk="1" hangingPunct="1">
              <a:spcBef>
                <a:spcPct val="0"/>
              </a:spcBef>
              <a:buNone/>
            </a:pPr>
            <a:r>
              <a:rPr lang="en-US" sz="2400" dirty="0">
                <a:latin typeface="Calibri" charset="0"/>
                <a:ea typeface="MS PGothic" charset="0"/>
              </a:rPr>
              <a:t>A typical flower has four whorls of structures, all of which are modified leaves.</a:t>
            </a:r>
          </a:p>
        </p:txBody>
      </p:sp>
      <p:sp>
        <p:nvSpPr>
          <p:cNvPr id="5" name="Content Placeholder 4"/>
          <p:cNvSpPr>
            <a:spLocks noGrp="1"/>
          </p:cNvSpPr>
          <p:nvPr>
            <p:ph sz="quarter" idx="4294967295"/>
          </p:nvPr>
        </p:nvSpPr>
        <p:spPr>
          <a:xfrm>
            <a:off x="7054718" y="6462853"/>
            <a:ext cx="1440126" cy="317219"/>
          </a:xfrm>
        </p:spPr>
        <p:txBody>
          <a:bodyPr/>
          <a:lstStyle/>
          <a:p>
            <a:pPr marL="0" indent="0" eaLnBrk="1" hangingPunct="1">
              <a:spcBef>
                <a:spcPct val="0"/>
              </a:spcBef>
              <a:buNone/>
            </a:pPr>
            <a:r>
              <a:rPr lang="en-US" sz="2000" dirty="0">
                <a:latin typeface="Calibri" charset="0"/>
                <a:ea typeface="MS PGothic" charset="0"/>
              </a:rPr>
              <a:t>Figure 24.5</a:t>
            </a:r>
          </a:p>
        </p:txBody>
      </p:sp>
      <p:pic>
        <p:nvPicPr>
          <p:cNvPr id="11" name="Picture 1">
            <a:extLst>
              <a:ext uri="{FF2B5EF4-FFF2-40B4-BE49-F238E27FC236}">
                <a16:creationId xmlns:a16="http://schemas.microsoft.com/office/drawing/2014/main" id="{AF0B3572-A76B-4611-80FC-80BD1CE4A1FB}"/>
              </a:ext>
            </a:extLst>
          </p:cNvPr>
          <p:cNvPicPr>
            <a:picLocks noChangeAspect="1"/>
          </p:cNvPicPr>
          <p:nvPr/>
        </p:nvPicPr>
        <p:blipFill rotWithShape="1">
          <a:blip r:embed="rId2">
            <a:extLst>
              <a:ext uri="{28A0092B-C50C-407E-A947-70E740481C1C}">
                <a14:useLocalDpi xmlns:a14="http://schemas.microsoft.com/office/drawing/2010/main" val="0"/>
              </a:ext>
            </a:extLst>
          </a:blip>
          <a:srcRect t="8788"/>
          <a:stretch/>
        </p:blipFill>
        <p:spPr bwMode="auto">
          <a:xfrm>
            <a:off x="3540573" y="2348752"/>
            <a:ext cx="5331142" cy="335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241"/>
            <a:ext cx="8229601" cy="645195"/>
          </a:xfrm>
        </p:spPr>
        <p:txBody>
          <a:bodyPr/>
          <a:lstStyle/>
          <a:p>
            <a:pPr eaLnBrk="1" hangingPunct="1"/>
            <a:r>
              <a:rPr lang="en-US" sz="4000" dirty="0">
                <a:latin typeface="Calibri" charset="0"/>
                <a:ea typeface="MS PGothic" charset="0"/>
              </a:rPr>
              <a:t>Angiosperm flower structures: Calyx</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910" y="6459692"/>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4" name="Content Placeholder 3"/>
          <p:cNvSpPr>
            <a:spLocks noGrp="1"/>
          </p:cNvSpPr>
          <p:nvPr>
            <p:ph idx="1"/>
          </p:nvPr>
        </p:nvSpPr>
        <p:spPr>
          <a:xfrm>
            <a:off x="182041" y="1747756"/>
            <a:ext cx="3172868" cy="1919450"/>
          </a:xfrm>
        </p:spPr>
        <p:txBody>
          <a:bodyPr/>
          <a:lstStyle/>
          <a:p>
            <a:pPr marL="0" indent="0" eaLnBrk="1" hangingPunct="1">
              <a:spcBef>
                <a:spcPct val="0"/>
              </a:spcBef>
              <a:buNone/>
            </a:pPr>
            <a:r>
              <a:rPr lang="en-US" sz="2400" dirty="0">
                <a:latin typeface="Calibri" charset="0"/>
                <a:ea typeface="MS PGothic" charset="0"/>
              </a:rPr>
              <a:t>The outer whorl is the calyx. It consists of </a:t>
            </a:r>
            <a:r>
              <a:rPr lang="en-US" sz="2400" b="1" dirty="0">
                <a:latin typeface="Calibri" charset="0"/>
                <a:ea typeface="MS PGothic" charset="0"/>
              </a:rPr>
              <a:t>sepals</a:t>
            </a:r>
            <a:r>
              <a:rPr lang="en-US" sz="2400" dirty="0">
                <a:latin typeface="Calibri" charset="0"/>
                <a:ea typeface="MS PGothic" charset="0"/>
              </a:rPr>
              <a:t>, which enclose and protect the inner floral parts.</a:t>
            </a:r>
            <a:endParaRPr lang="en-GB" sz="2400" dirty="0">
              <a:latin typeface="Calibri" charset="0"/>
              <a:ea typeface="MS PGothic" charset="0"/>
            </a:endParaRPr>
          </a:p>
        </p:txBody>
      </p:sp>
      <p:sp>
        <p:nvSpPr>
          <p:cNvPr id="6" name="Content Placeholder 5"/>
          <p:cNvSpPr>
            <a:spLocks noGrp="1"/>
          </p:cNvSpPr>
          <p:nvPr>
            <p:ph sz="quarter" idx="4294967295"/>
          </p:nvPr>
        </p:nvSpPr>
        <p:spPr>
          <a:xfrm>
            <a:off x="7054718" y="6459692"/>
            <a:ext cx="1440126" cy="348941"/>
          </a:xfrm>
        </p:spPr>
        <p:txBody>
          <a:bodyPr/>
          <a:lstStyle/>
          <a:p>
            <a:pPr marL="0" indent="0" eaLnBrk="1" hangingPunct="1">
              <a:spcBef>
                <a:spcPct val="0"/>
              </a:spcBef>
              <a:buNone/>
            </a:pPr>
            <a:r>
              <a:rPr lang="en-US" sz="2000" dirty="0">
                <a:latin typeface="Calibri" charset="0"/>
                <a:ea typeface="MS PGothic" charset="0"/>
              </a:rPr>
              <a:t>Figure 24.5</a:t>
            </a:r>
          </a:p>
        </p:txBody>
      </p:sp>
      <p:pic>
        <p:nvPicPr>
          <p:cNvPr id="12" name="Picture 11" descr="Red box highlights outer whorl, also known as the calyx.">
            <a:extLst>
              <a:ext uri="{FF2B5EF4-FFF2-40B4-BE49-F238E27FC236}">
                <a16:creationId xmlns:a16="http://schemas.microsoft.com/office/drawing/2014/main" id="{1497EA58-0C6D-4F60-8101-D1E36DF807A1}"/>
              </a:ext>
            </a:extLst>
          </p:cNvPr>
          <p:cNvPicPr>
            <a:picLocks noChangeAspect="1"/>
          </p:cNvPicPr>
          <p:nvPr/>
        </p:nvPicPr>
        <p:blipFill rotWithShape="1">
          <a:blip r:embed="rId2"/>
          <a:srcRect t="9050"/>
          <a:stretch/>
        </p:blipFill>
        <p:spPr>
          <a:xfrm>
            <a:off x="3279983" y="2326408"/>
            <a:ext cx="5825917" cy="38756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466"/>
            <a:ext cx="8229600" cy="484745"/>
          </a:xfrm>
        </p:spPr>
        <p:txBody>
          <a:bodyPr/>
          <a:lstStyle/>
          <a:p>
            <a:pPr eaLnBrk="1" hangingPunct="1"/>
            <a:r>
              <a:rPr lang="en-US" sz="4000" dirty="0">
                <a:latin typeface="Calibri" charset="0"/>
                <a:ea typeface="MS PGothic" charset="0"/>
              </a:rPr>
              <a:t>Angiosperm flower structures: Corolla</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910" y="6462853"/>
            <a:ext cx="1555455" cy="317219"/>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4" name="Content Placeholder 3"/>
          <p:cNvSpPr>
            <a:spLocks noGrp="1"/>
          </p:cNvSpPr>
          <p:nvPr>
            <p:ph idx="1"/>
          </p:nvPr>
        </p:nvSpPr>
        <p:spPr>
          <a:xfrm>
            <a:off x="185323" y="1747176"/>
            <a:ext cx="3490154" cy="1311011"/>
          </a:xfrm>
        </p:spPr>
        <p:txBody>
          <a:bodyPr/>
          <a:lstStyle/>
          <a:p>
            <a:pPr marL="0" indent="0" eaLnBrk="1" hangingPunct="1">
              <a:spcBef>
                <a:spcPct val="0"/>
              </a:spcBef>
              <a:buNone/>
            </a:pPr>
            <a:r>
              <a:rPr lang="en-US" sz="2400" dirty="0">
                <a:latin typeface="Calibri" charset="0"/>
                <a:ea typeface="MS PGothic" charset="0"/>
              </a:rPr>
              <a:t>The second whorl is the corolla, which is made of </a:t>
            </a:r>
            <a:r>
              <a:rPr lang="en-US" sz="2400" b="1" dirty="0">
                <a:latin typeface="Calibri" charset="0"/>
                <a:ea typeface="MS PGothic" charset="0"/>
              </a:rPr>
              <a:t>petals</a:t>
            </a:r>
            <a:r>
              <a:rPr lang="en-US" sz="2400" dirty="0">
                <a:latin typeface="Calibri" charset="0"/>
                <a:ea typeface="MS PGothic" charset="0"/>
              </a:rPr>
              <a:t>.</a:t>
            </a:r>
          </a:p>
        </p:txBody>
      </p:sp>
      <p:sp>
        <p:nvSpPr>
          <p:cNvPr id="6" name="Content Placeholder 5"/>
          <p:cNvSpPr>
            <a:spLocks noGrp="1"/>
          </p:cNvSpPr>
          <p:nvPr>
            <p:ph sz="quarter" idx="4294967295"/>
          </p:nvPr>
        </p:nvSpPr>
        <p:spPr>
          <a:xfrm>
            <a:off x="7054718" y="6459692"/>
            <a:ext cx="1440126" cy="348941"/>
          </a:xfrm>
        </p:spPr>
        <p:txBody>
          <a:bodyPr/>
          <a:lstStyle/>
          <a:p>
            <a:pPr marL="0" indent="0" eaLnBrk="1" hangingPunct="1">
              <a:spcBef>
                <a:spcPct val="0"/>
              </a:spcBef>
              <a:buNone/>
            </a:pPr>
            <a:r>
              <a:rPr lang="en-US" sz="2000" dirty="0">
                <a:latin typeface="Calibri" charset="0"/>
                <a:ea typeface="MS PGothic" charset="0"/>
              </a:rPr>
              <a:t>Figure 24.5</a:t>
            </a:r>
          </a:p>
        </p:txBody>
      </p:sp>
      <p:pic>
        <p:nvPicPr>
          <p:cNvPr id="11" name="Picture 10" descr="Red box highlights the second whorl, also known as the corolla.">
            <a:extLst>
              <a:ext uri="{FF2B5EF4-FFF2-40B4-BE49-F238E27FC236}">
                <a16:creationId xmlns:a16="http://schemas.microsoft.com/office/drawing/2014/main" id="{9EA729F3-BCAB-4A0E-AF7C-63C401143427}"/>
              </a:ext>
            </a:extLst>
          </p:cNvPr>
          <p:cNvPicPr>
            <a:picLocks noChangeAspect="1"/>
          </p:cNvPicPr>
          <p:nvPr/>
        </p:nvPicPr>
        <p:blipFill rotWithShape="1">
          <a:blip r:embed="rId2"/>
          <a:srcRect t="10346"/>
          <a:stretch/>
        </p:blipFill>
        <p:spPr>
          <a:xfrm>
            <a:off x="3356320" y="2142799"/>
            <a:ext cx="5669859" cy="34248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466"/>
            <a:ext cx="8229600" cy="484745"/>
          </a:xfrm>
        </p:spPr>
        <p:txBody>
          <a:bodyPr/>
          <a:lstStyle/>
          <a:p>
            <a:pPr eaLnBrk="1" hangingPunct="1"/>
            <a:r>
              <a:rPr lang="en-US" sz="4000" dirty="0">
                <a:latin typeface="Calibri" charset="0"/>
                <a:ea typeface="MS PGothic" charset="0"/>
              </a:rPr>
              <a:t>Angiosperm flower structures: Stamen</a:t>
            </a:r>
          </a:p>
        </p:txBody>
      </p:sp>
      <p:sp>
        <p:nvSpPr>
          <p:cNvPr id="5" name="Content Placeholder 4"/>
          <p:cNvSpPr>
            <a:spLocks noGrp="1"/>
          </p:cNvSpPr>
          <p:nvPr>
            <p:ph sz="quarter" idx="4294967295"/>
          </p:nvPr>
        </p:nvSpPr>
        <p:spPr>
          <a:xfrm>
            <a:off x="4910" y="6459692"/>
            <a:ext cx="1555455" cy="348941"/>
          </a:xfrm>
        </p:spPr>
        <p:txBody>
          <a:bodyPr/>
          <a:lstStyle/>
          <a:p>
            <a:pPr marL="0" indent="0" eaLnBrk="1" hangingPunct="1">
              <a:spcBef>
                <a:spcPct val="0"/>
              </a:spcBef>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4" name="Content Placeholder 3"/>
          <p:cNvSpPr>
            <a:spLocks noGrp="1"/>
          </p:cNvSpPr>
          <p:nvPr>
            <p:ph idx="1"/>
          </p:nvPr>
        </p:nvSpPr>
        <p:spPr>
          <a:xfrm>
            <a:off x="185323" y="1747755"/>
            <a:ext cx="3490154" cy="1919452"/>
          </a:xfrm>
        </p:spPr>
        <p:txBody>
          <a:bodyPr/>
          <a:lstStyle/>
          <a:p>
            <a:pPr marL="0" indent="0" eaLnBrk="1" hangingPunct="1">
              <a:spcBef>
                <a:spcPct val="0"/>
              </a:spcBef>
              <a:buNone/>
            </a:pPr>
            <a:r>
              <a:rPr lang="en-US" sz="2400" dirty="0">
                <a:latin typeface="Calibri" charset="0"/>
                <a:ea typeface="MS PGothic" charset="0"/>
              </a:rPr>
              <a:t>The third whorl is the male reproductive parts. </a:t>
            </a:r>
            <a:r>
              <a:rPr lang="en-US" sz="2400" b="1" dirty="0">
                <a:latin typeface="Calibri" charset="0"/>
                <a:ea typeface="MS PGothic" charset="0"/>
              </a:rPr>
              <a:t>Stamens</a:t>
            </a:r>
            <a:r>
              <a:rPr lang="en-US" sz="2400" dirty="0">
                <a:latin typeface="Calibri" charset="0"/>
                <a:ea typeface="MS PGothic" charset="0"/>
              </a:rPr>
              <a:t> are filaments with pollen-producing </a:t>
            </a:r>
            <a:r>
              <a:rPr lang="en-US" sz="2400" b="1" dirty="0">
                <a:latin typeface="Calibri" charset="0"/>
                <a:ea typeface="MS PGothic" charset="0"/>
              </a:rPr>
              <a:t>anthers</a:t>
            </a:r>
            <a:r>
              <a:rPr lang="en-US" sz="2400" dirty="0">
                <a:latin typeface="Calibri" charset="0"/>
                <a:ea typeface="MS PGothic" charset="0"/>
              </a:rPr>
              <a:t> on top.</a:t>
            </a:r>
          </a:p>
        </p:txBody>
      </p:sp>
      <p:sp>
        <p:nvSpPr>
          <p:cNvPr id="6" name="Content Placeholder 5"/>
          <p:cNvSpPr>
            <a:spLocks noGrp="1"/>
          </p:cNvSpPr>
          <p:nvPr>
            <p:ph sz="quarter" idx="4294967295"/>
          </p:nvPr>
        </p:nvSpPr>
        <p:spPr>
          <a:xfrm>
            <a:off x="7054718" y="6462853"/>
            <a:ext cx="1440126" cy="317219"/>
          </a:xfrm>
        </p:spPr>
        <p:txBody>
          <a:bodyPr/>
          <a:lstStyle/>
          <a:p>
            <a:pPr marL="0" indent="0" eaLnBrk="1" hangingPunct="1">
              <a:spcBef>
                <a:spcPct val="0"/>
              </a:spcBef>
              <a:buNone/>
            </a:pPr>
            <a:r>
              <a:rPr lang="en-US" sz="2000" dirty="0">
                <a:latin typeface="Calibri" charset="0"/>
                <a:ea typeface="MS PGothic" charset="0"/>
              </a:rPr>
              <a:t>Figure 24.5</a:t>
            </a:r>
            <a:endParaRPr lang="en-GB" sz="2000" dirty="0">
              <a:latin typeface="Calibri" charset="0"/>
              <a:ea typeface="MS PGothic" charset="0"/>
            </a:endParaRPr>
          </a:p>
        </p:txBody>
      </p:sp>
      <p:pic>
        <p:nvPicPr>
          <p:cNvPr id="12" name="Picture 11" descr="Red box highlights the third whorl, also known as the stamen.">
            <a:extLst>
              <a:ext uri="{FF2B5EF4-FFF2-40B4-BE49-F238E27FC236}">
                <a16:creationId xmlns:a16="http://schemas.microsoft.com/office/drawing/2014/main" id="{7DD48571-B540-460E-82F6-DBEE6854F74B}"/>
              </a:ext>
            </a:extLst>
          </p:cNvPr>
          <p:cNvPicPr>
            <a:picLocks noChangeAspect="1"/>
          </p:cNvPicPr>
          <p:nvPr/>
        </p:nvPicPr>
        <p:blipFill rotWithShape="1">
          <a:blip r:embed="rId2"/>
          <a:srcRect t="7406"/>
          <a:stretch/>
        </p:blipFill>
        <p:spPr>
          <a:xfrm>
            <a:off x="3358003" y="1790700"/>
            <a:ext cx="5704595" cy="36442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29"/>
            <a:ext cx="8229601" cy="533219"/>
          </a:xfrm>
        </p:spPr>
        <p:txBody>
          <a:bodyPr/>
          <a:lstStyle/>
          <a:p>
            <a:pPr eaLnBrk="1" hangingPunct="1"/>
            <a:r>
              <a:rPr lang="en-US" sz="4000" dirty="0">
                <a:latin typeface="Calibri" charset="0"/>
                <a:ea typeface="MS PGothic" charset="0"/>
              </a:rPr>
              <a:t>Angiosperm flower structures: Carpel</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2288" y="6459692"/>
            <a:ext cx="1584138"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4" name="Content Placeholder 3"/>
          <p:cNvSpPr>
            <a:spLocks noGrp="1"/>
          </p:cNvSpPr>
          <p:nvPr>
            <p:ph idx="1"/>
          </p:nvPr>
        </p:nvSpPr>
        <p:spPr>
          <a:xfrm>
            <a:off x="175930" y="1741605"/>
            <a:ext cx="3381936" cy="3400423"/>
          </a:xfrm>
        </p:spPr>
        <p:txBody>
          <a:bodyPr/>
          <a:lstStyle/>
          <a:p>
            <a:pPr marL="0" indent="0" eaLnBrk="1" hangingPunct="1">
              <a:spcBef>
                <a:spcPct val="0"/>
              </a:spcBef>
              <a:buNone/>
            </a:pPr>
            <a:r>
              <a:rPr lang="en-US" sz="2400" dirty="0">
                <a:latin typeface="Calibri" charset="0"/>
                <a:ea typeface="MS PGothic" charset="0"/>
              </a:rPr>
              <a:t>The fourth whorl is the female reproductive parts. A </a:t>
            </a:r>
            <a:r>
              <a:rPr lang="en-US" sz="2400" b="1" dirty="0">
                <a:latin typeface="Calibri" charset="0"/>
                <a:ea typeface="MS PGothic" charset="0"/>
              </a:rPr>
              <a:t>carpel</a:t>
            </a:r>
            <a:r>
              <a:rPr lang="en-US" sz="2400" dirty="0">
                <a:latin typeface="Calibri" charset="0"/>
                <a:ea typeface="MS PGothic" charset="0"/>
              </a:rPr>
              <a:t> includes:</a:t>
            </a:r>
          </a:p>
          <a:p>
            <a:pPr marL="0" indent="0" eaLnBrk="1" hangingPunct="1">
              <a:spcBef>
                <a:spcPct val="0"/>
              </a:spcBef>
              <a:buNone/>
            </a:pPr>
            <a:r>
              <a:rPr lang="en-US" sz="2400" dirty="0">
                <a:latin typeface="Calibri" charset="0"/>
                <a:ea typeface="MS PGothic" charset="0"/>
              </a:rPr>
              <a:t>-the </a:t>
            </a:r>
            <a:r>
              <a:rPr lang="en-US" sz="2400" b="1" dirty="0">
                <a:latin typeface="Calibri" charset="0"/>
                <a:ea typeface="MS PGothic" charset="0"/>
              </a:rPr>
              <a:t>ovary</a:t>
            </a:r>
            <a:r>
              <a:rPr lang="en-US" sz="2400" dirty="0">
                <a:latin typeface="Calibri" charset="0"/>
                <a:ea typeface="MS PGothic" charset="0"/>
              </a:rPr>
              <a:t>, which encloses one or more </a:t>
            </a:r>
            <a:r>
              <a:rPr lang="en-US" sz="2400" b="1" dirty="0">
                <a:latin typeface="Calibri" charset="0"/>
                <a:ea typeface="MS PGothic" charset="0"/>
              </a:rPr>
              <a:t>ovules</a:t>
            </a:r>
            <a:r>
              <a:rPr lang="en-US" sz="2400" dirty="0">
                <a:latin typeface="Calibri" charset="0"/>
                <a:ea typeface="MS PGothic" charset="0"/>
              </a:rPr>
              <a:t>.</a:t>
            </a:r>
          </a:p>
          <a:p>
            <a:pPr marL="0" indent="0" eaLnBrk="1" hangingPunct="1">
              <a:spcBef>
                <a:spcPct val="0"/>
              </a:spcBef>
              <a:buNone/>
            </a:pPr>
            <a:r>
              <a:rPr lang="en-US" sz="2400" dirty="0">
                <a:latin typeface="Calibri" charset="0"/>
                <a:ea typeface="MS PGothic" charset="0"/>
              </a:rPr>
              <a:t>-a </a:t>
            </a:r>
            <a:r>
              <a:rPr lang="en-US" sz="2400" dirty="0" err="1">
                <a:latin typeface="Calibri" charset="0"/>
                <a:ea typeface="MS PGothic" charset="0"/>
              </a:rPr>
              <a:t>stalklike</a:t>
            </a:r>
            <a:r>
              <a:rPr lang="en-US" sz="2400" dirty="0">
                <a:latin typeface="Calibri" charset="0"/>
                <a:ea typeface="MS PGothic" charset="0"/>
              </a:rPr>
              <a:t> </a:t>
            </a:r>
            <a:r>
              <a:rPr lang="en-US" sz="2400" b="1" dirty="0">
                <a:latin typeface="Calibri" charset="0"/>
                <a:ea typeface="MS PGothic" charset="0"/>
              </a:rPr>
              <a:t>style</a:t>
            </a:r>
            <a:r>
              <a:rPr lang="en-US" sz="2400" dirty="0">
                <a:latin typeface="Calibri" charset="0"/>
                <a:ea typeface="MS PGothic" charset="0"/>
              </a:rPr>
              <a:t>. The top of the style, called the </a:t>
            </a:r>
            <a:r>
              <a:rPr lang="en-US" sz="2400" b="1" dirty="0">
                <a:latin typeface="Calibri" charset="0"/>
                <a:ea typeface="MS PGothic" charset="0"/>
              </a:rPr>
              <a:t>stigma</a:t>
            </a:r>
            <a:r>
              <a:rPr lang="en-US" sz="2400" dirty="0">
                <a:latin typeface="Calibri" charset="0"/>
                <a:ea typeface="MS PGothic" charset="0"/>
              </a:rPr>
              <a:t>, receives pollen. </a:t>
            </a:r>
            <a:endParaRPr lang="en-GB" sz="2400" dirty="0">
              <a:latin typeface="Calibri" charset="0"/>
              <a:ea typeface="MS PGothic" charset="0"/>
            </a:endParaRPr>
          </a:p>
        </p:txBody>
      </p:sp>
      <p:sp>
        <p:nvSpPr>
          <p:cNvPr id="7" name="Content Placeholder 6"/>
          <p:cNvSpPr>
            <a:spLocks noGrp="1"/>
          </p:cNvSpPr>
          <p:nvPr>
            <p:ph sz="quarter" idx="15"/>
          </p:nvPr>
        </p:nvSpPr>
        <p:spPr>
          <a:xfrm>
            <a:off x="7048713" y="6464568"/>
            <a:ext cx="1344186" cy="340776"/>
          </a:xfrm>
        </p:spPr>
        <p:txBody>
          <a:bodyPr/>
          <a:lstStyle/>
          <a:p>
            <a:pPr marL="0" indent="0" eaLnBrk="1" hangingPunct="1">
              <a:spcBef>
                <a:spcPct val="0"/>
              </a:spcBef>
              <a:buNone/>
            </a:pPr>
            <a:r>
              <a:rPr lang="en-US" sz="2000" dirty="0">
                <a:latin typeface="Calibri" charset="0"/>
                <a:ea typeface="MS PGothic" charset="0"/>
              </a:rPr>
              <a:t>Figure 24.5</a:t>
            </a:r>
            <a:endParaRPr lang="en-GB" sz="2000" dirty="0">
              <a:latin typeface="Calibri" charset="0"/>
              <a:ea typeface="MS PGothic" charset="0"/>
            </a:endParaRPr>
          </a:p>
        </p:txBody>
      </p:sp>
      <p:pic>
        <p:nvPicPr>
          <p:cNvPr id="8" name="Picture 7" descr="Red box highlights the fourth whorl, which contains the female reproductive parts.">
            <a:extLst>
              <a:ext uri="{FF2B5EF4-FFF2-40B4-BE49-F238E27FC236}">
                <a16:creationId xmlns:a16="http://schemas.microsoft.com/office/drawing/2014/main" id="{1B769E8C-DAB7-4A1D-9BE2-16B50B403523}"/>
              </a:ext>
            </a:extLst>
          </p:cNvPr>
          <p:cNvPicPr>
            <a:picLocks noChangeAspect="1"/>
          </p:cNvPicPr>
          <p:nvPr/>
        </p:nvPicPr>
        <p:blipFill rotWithShape="1">
          <a:blip r:embed="rId2"/>
          <a:srcRect t="8594"/>
          <a:stretch/>
        </p:blipFill>
        <p:spPr>
          <a:xfrm>
            <a:off x="3331025" y="1828799"/>
            <a:ext cx="5758550" cy="353251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55241"/>
            <a:ext cx="5620928" cy="645195"/>
          </a:xfrm>
        </p:spPr>
        <p:txBody>
          <a:bodyPr/>
          <a:lstStyle/>
          <a:p>
            <a:pPr eaLnBrk="1" hangingPunct="1"/>
            <a:r>
              <a:rPr lang="en-US" sz="4000" dirty="0">
                <a:latin typeface="Calibri" charset="0"/>
                <a:ea typeface="MS PGothic" charset="0"/>
              </a:rPr>
              <a:t>Inside the flower: Meiosis</a:t>
            </a:r>
            <a:endParaRPr lang="en-GB" sz="4000" dirty="0">
              <a:latin typeface="Calibri" charset="0"/>
              <a:ea typeface="MS PGothic" charset="0"/>
            </a:endParaRPr>
          </a:p>
        </p:txBody>
      </p:sp>
      <p:sp>
        <p:nvSpPr>
          <p:cNvPr id="4" name="Content Placeholder 3"/>
          <p:cNvSpPr>
            <a:spLocks noGrp="1"/>
          </p:cNvSpPr>
          <p:nvPr>
            <p:ph sz="quarter" idx="4294967295"/>
          </p:nvPr>
        </p:nvSpPr>
        <p:spPr>
          <a:xfrm>
            <a:off x="-2267" y="6462853"/>
            <a:ext cx="1453698" cy="317219"/>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69087" y="2458956"/>
            <a:ext cx="2884426" cy="1919450"/>
          </a:xfrm>
        </p:spPr>
        <p:txBody>
          <a:bodyPr/>
          <a:lstStyle/>
          <a:p>
            <a:pPr marL="0" indent="0" eaLnBrk="1" hangingPunct="1">
              <a:spcBef>
                <a:spcPct val="0"/>
              </a:spcBef>
              <a:buNone/>
            </a:pPr>
            <a:r>
              <a:rPr lang="en-US" sz="2400" dirty="0">
                <a:latin typeface="Calibri" charset="0"/>
                <a:ea typeface="MS PGothic" charset="0"/>
              </a:rPr>
              <a:t>Inside the flower, meiosis produces haploid spores that develop into </a:t>
            </a:r>
            <a:r>
              <a:rPr lang="en-US" sz="2400" b="1" dirty="0">
                <a:latin typeface="Calibri" charset="0"/>
                <a:ea typeface="MS PGothic" charset="0"/>
              </a:rPr>
              <a:t>gametophytes</a:t>
            </a:r>
            <a:r>
              <a:rPr lang="en-US" sz="2400" dirty="0">
                <a:latin typeface="Calibri" charset="0"/>
                <a:ea typeface="MS PGothic" charset="0"/>
              </a:rPr>
              <a:t>. </a:t>
            </a:r>
            <a:endParaRPr lang="en-GB" sz="2400" dirty="0">
              <a:latin typeface="Calibri" charset="0"/>
              <a:ea typeface="MS PGothic" charset="0"/>
            </a:endParaRPr>
          </a:p>
        </p:txBody>
      </p:sp>
      <p:sp>
        <p:nvSpPr>
          <p:cNvPr id="5" name="Content Placeholder 4"/>
          <p:cNvSpPr>
            <a:spLocks noGrp="1"/>
          </p:cNvSpPr>
          <p:nvPr>
            <p:ph sz="quarter" idx="4294967295"/>
          </p:nvPr>
        </p:nvSpPr>
        <p:spPr>
          <a:xfrm>
            <a:off x="7054718" y="6459692"/>
            <a:ext cx="1440126" cy="348941"/>
          </a:xfrm>
        </p:spPr>
        <p:txBody>
          <a:bodyPr/>
          <a:lstStyle/>
          <a:p>
            <a:pPr marL="0" indent="0" eaLnBrk="1" hangingPunct="1">
              <a:spcBef>
                <a:spcPct val="0"/>
              </a:spcBef>
              <a:buNone/>
            </a:pPr>
            <a:r>
              <a:rPr lang="en-US" sz="2000" dirty="0">
                <a:latin typeface="Calibri" charset="0"/>
                <a:ea typeface="MS PGothic" charset="0"/>
              </a:rPr>
              <a:t>Figure 24.3</a:t>
            </a:r>
            <a:endParaRPr lang="en-GB" sz="2000" dirty="0">
              <a:latin typeface="Calibri" charset="0"/>
              <a:ea typeface="MS PGothic" charset="0"/>
            </a:endParaRPr>
          </a:p>
        </p:txBody>
      </p:sp>
      <p:pic>
        <p:nvPicPr>
          <p:cNvPr id="9" name="Picture 8">
            <a:extLst>
              <a:ext uri="{FF2B5EF4-FFF2-40B4-BE49-F238E27FC236}">
                <a16:creationId xmlns:a16="http://schemas.microsoft.com/office/drawing/2014/main" id="{1DEF07E1-8467-41B5-BD25-AC73CF6A00B9}"/>
              </a:ext>
            </a:extLst>
          </p:cNvPr>
          <p:cNvPicPr>
            <a:picLocks noChangeAspect="1"/>
          </p:cNvPicPr>
          <p:nvPr/>
        </p:nvPicPr>
        <p:blipFill rotWithShape="1">
          <a:blip r:embed="rId2">
            <a:extLst>
              <a:ext uri="{28A0092B-C50C-407E-A947-70E740481C1C}">
                <a14:useLocalDpi xmlns:a14="http://schemas.microsoft.com/office/drawing/2010/main" val="0"/>
              </a:ext>
            </a:extLst>
          </a:blip>
          <a:srcRect t="4424"/>
          <a:stretch/>
        </p:blipFill>
        <p:spPr>
          <a:xfrm>
            <a:off x="3588529" y="1201270"/>
            <a:ext cx="4465414" cy="49822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18687"/>
            <a:ext cx="8229600" cy="709715"/>
          </a:xfrm>
        </p:spPr>
        <p:txBody>
          <a:bodyPr/>
          <a:lstStyle/>
          <a:p>
            <a:pPr eaLnBrk="1" hangingPunct="1"/>
            <a:r>
              <a:rPr lang="en-US" sz="4000" dirty="0">
                <a:latin typeface="Calibri" charset="0"/>
                <a:ea typeface="MS PGothic" charset="0"/>
              </a:rPr>
              <a:t>Most angiosperms reproduce sexually</a:t>
            </a:r>
            <a:endParaRPr lang="en-GB" sz="4000" dirty="0">
              <a:latin typeface="Calibri" charset="0"/>
              <a:ea typeface="MS PGothic" charset="0"/>
            </a:endParaRPr>
          </a:p>
        </p:txBody>
      </p:sp>
      <p:sp>
        <p:nvSpPr>
          <p:cNvPr id="9" name="Content Placeholder 8"/>
          <p:cNvSpPr>
            <a:spLocks noGrp="1"/>
          </p:cNvSpPr>
          <p:nvPr>
            <p:ph sz="quarter" idx="4294967295"/>
          </p:nvPr>
        </p:nvSpPr>
        <p:spPr>
          <a:xfrm>
            <a:off x="-4481" y="6463042"/>
            <a:ext cx="1456766" cy="334308"/>
          </a:xfrm>
        </p:spPr>
        <p:txBody>
          <a:bodyPr/>
          <a:lstStyle/>
          <a:p>
            <a:pPr marL="0" indent="0" eaLnBrk="1" hangingPunct="1">
              <a:spcBef>
                <a:spcPct val="0"/>
              </a:spcBef>
              <a:buNone/>
            </a:pPr>
            <a:r>
              <a:rPr lang="en-US" sz="2000" dirty="0">
                <a:latin typeface="Calibri" charset="0"/>
                <a:ea typeface="MS PGothic" charset="0"/>
              </a:rPr>
              <a:t>Section 24.1</a:t>
            </a:r>
          </a:p>
        </p:txBody>
      </p:sp>
      <p:sp>
        <p:nvSpPr>
          <p:cNvPr id="8" name="Content Placeholder 7"/>
          <p:cNvSpPr>
            <a:spLocks noGrp="1"/>
          </p:cNvSpPr>
          <p:nvPr>
            <p:ph idx="1"/>
          </p:nvPr>
        </p:nvSpPr>
        <p:spPr>
          <a:xfrm>
            <a:off x="632011" y="1337330"/>
            <a:ext cx="3798667" cy="1831038"/>
          </a:xfrm>
        </p:spPr>
        <p:txBody>
          <a:bodyPr/>
          <a:lstStyle/>
          <a:p>
            <a:pPr marL="0" indent="0" eaLnBrk="1" hangingPunct="1">
              <a:spcBef>
                <a:spcPct val="0"/>
              </a:spcBef>
              <a:buNone/>
            </a:pPr>
            <a:r>
              <a:rPr lang="en-US" sz="2400" dirty="0">
                <a:latin typeface="Calibri" charset="0"/>
                <a:ea typeface="MS PGothic" charset="0"/>
              </a:rPr>
              <a:t>Flowers are the sex organs of angiosperms. This bee is gathering pollen that might deliver sperm to the next flower it visits. </a:t>
            </a:r>
          </a:p>
        </p:txBody>
      </p:sp>
      <p:pic>
        <p:nvPicPr>
          <p:cNvPr id="10" name="Picture 2" descr="A bee gathering pollen is shown."/>
          <p:cNvPicPr>
            <a:picLocks noChangeAspect="1"/>
          </p:cNvPicPr>
          <p:nvPr/>
        </p:nvPicPr>
        <p:blipFill rotWithShape="1">
          <a:blip r:embed="rId2">
            <a:extLst>
              <a:ext uri="{28A0092B-C50C-407E-A947-70E740481C1C}">
                <a14:useLocalDpi xmlns:a14="http://schemas.microsoft.com/office/drawing/2010/main" val="0"/>
              </a:ext>
            </a:extLst>
          </a:blip>
          <a:srcRect t="3791" b="3119"/>
          <a:stretch/>
        </p:blipFill>
        <p:spPr bwMode="auto">
          <a:xfrm>
            <a:off x="4775166" y="1196788"/>
            <a:ext cx="4059306" cy="502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ntent Placeholder 12"/>
          <p:cNvSpPr>
            <a:spLocks noGrp="1"/>
          </p:cNvSpPr>
          <p:nvPr>
            <p:ph sz="quarter" idx="16"/>
          </p:nvPr>
        </p:nvSpPr>
        <p:spPr>
          <a:xfrm>
            <a:off x="5791200" y="6250468"/>
            <a:ext cx="1885950" cy="127605"/>
          </a:xfrm>
        </p:spPr>
        <p:txBody>
          <a:bodyPr anchor="ctr"/>
          <a:lstStyle/>
          <a:p>
            <a:pPr marL="0" indent="0" algn="ctr">
              <a:buNone/>
            </a:pPr>
            <a:r>
              <a:rPr lang="en-GB" sz="850" dirty="0"/>
              <a:t>©Stephen Dalton/Science Source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59" y="176119"/>
            <a:ext cx="8996082" cy="533219"/>
          </a:xfrm>
        </p:spPr>
        <p:txBody>
          <a:bodyPr/>
          <a:lstStyle/>
          <a:p>
            <a:pPr eaLnBrk="1" hangingPunct="1"/>
            <a:r>
              <a:rPr lang="en-US" sz="3600" dirty="0">
                <a:latin typeface="Calibri" charset="0"/>
                <a:ea typeface="MS PGothic" charset="0"/>
              </a:rPr>
              <a:t>Inside the flower: Microspores and megaspores</a:t>
            </a:r>
            <a:endParaRPr lang="en-GB" sz="3600" dirty="0">
              <a:latin typeface="Calibri" charset="0"/>
              <a:ea typeface="MS PGothic" charset="0"/>
            </a:endParaRPr>
          </a:p>
        </p:txBody>
      </p:sp>
      <p:sp>
        <p:nvSpPr>
          <p:cNvPr id="4" name="Content Placeholder 3"/>
          <p:cNvSpPr>
            <a:spLocks noGrp="1"/>
          </p:cNvSpPr>
          <p:nvPr>
            <p:ph sz="quarter" idx="4294967295"/>
          </p:nvPr>
        </p:nvSpPr>
        <p:spPr>
          <a:xfrm>
            <a:off x="-316" y="6458190"/>
            <a:ext cx="1555456" cy="348941"/>
          </a:xfrm>
        </p:spPr>
        <p:txBody>
          <a:bodyPr/>
          <a:lstStyle/>
          <a:p>
            <a:pPr marL="0" indent="0" eaLnBrk="1" hangingPunct="1">
              <a:spcBef>
                <a:spcPct val="0"/>
              </a:spcBef>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3" name="Content Placeholder 2"/>
          <p:cNvSpPr>
            <a:spLocks noGrp="1"/>
          </p:cNvSpPr>
          <p:nvPr>
            <p:ph idx="1"/>
          </p:nvPr>
        </p:nvSpPr>
        <p:spPr>
          <a:xfrm>
            <a:off x="134120" y="1776172"/>
            <a:ext cx="4223086" cy="2810269"/>
          </a:xfrm>
        </p:spPr>
        <p:txBody>
          <a:bodyPr/>
          <a:lstStyle/>
          <a:p>
            <a:pPr marL="0" indent="0" eaLnBrk="1" hangingPunct="1">
              <a:spcBef>
                <a:spcPct val="0"/>
              </a:spcBef>
              <a:spcAft>
                <a:spcPts val="2900"/>
              </a:spcAft>
              <a:buNone/>
            </a:pPr>
            <a:r>
              <a:rPr lang="en-US" sz="2400" dirty="0">
                <a:latin typeface="Calibri" charset="0"/>
                <a:ea typeface="MS PGothic" charset="0"/>
              </a:rPr>
              <a:t>Anthers produce </a:t>
            </a:r>
            <a:r>
              <a:rPr lang="en-US" sz="2400" b="1" dirty="0">
                <a:latin typeface="Calibri" charset="0"/>
                <a:ea typeface="MS PGothic" charset="0"/>
              </a:rPr>
              <a:t>microspores</a:t>
            </a:r>
            <a:r>
              <a:rPr lang="en-US" sz="2400" dirty="0">
                <a:latin typeface="Calibri" charset="0"/>
                <a:ea typeface="MS PGothic" charset="0"/>
              </a:rPr>
              <a:t>, which divide into male gametophytes (</a:t>
            </a:r>
            <a:r>
              <a:rPr lang="en-US" sz="2400" b="1" dirty="0">
                <a:latin typeface="Calibri" charset="0"/>
                <a:ea typeface="MS PGothic" charset="0"/>
              </a:rPr>
              <a:t>pollen grains</a:t>
            </a:r>
            <a:r>
              <a:rPr lang="en-US" sz="2400" dirty="0">
                <a:latin typeface="Calibri" charset="0"/>
                <a:ea typeface="MS PGothic" charset="0"/>
              </a:rPr>
              <a:t>).</a:t>
            </a:r>
          </a:p>
          <a:p>
            <a:pPr marL="0" indent="0" eaLnBrk="1" hangingPunct="1">
              <a:spcBef>
                <a:spcPct val="0"/>
              </a:spcBef>
              <a:buNone/>
            </a:pPr>
            <a:r>
              <a:rPr lang="en-US" sz="2400" dirty="0">
                <a:latin typeface="Calibri" charset="0"/>
                <a:ea typeface="MS PGothic" charset="0"/>
              </a:rPr>
              <a:t>Ovules produce </a:t>
            </a:r>
            <a:r>
              <a:rPr lang="en-US" sz="2400" b="1" dirty="0">
                <a:latin typeface="Calibri" charset="0"/>
                <a:ea typeface="MS PGothic" charset="0"/>
              </a:rPr>
              <a:t>megaspores</a:t>
            </a:r>
            <a:r>
              <a:rPr lang="en-US" sz="2400" dirty="0">
                <a:latin typeface="Calibri" charset="0"/>
                <a:ea typeface="MS PGothic" charset="0"/>
              </a:rPr>
              <a:t>, which divide into female gametophytes (</a:t>
            </a:r>
            <a:r>
              <a:rPr lang="en-US" sz="2400" b="1" dirty="0">
                <a:latin typeface="Calibri" charset="0"/>
                <a:ea typeface="MS PGothic" charset="0"/>
              </a:rPr>
              <a:t>embryo sacs</a:t>
            </a:r>
            <a:r>
              <a:rPr lang="en-US" sz="2400" dirty="0">
                <a:latin typeface="Calibri" charset="0"/>
                <a:ea typeface="MS PGothic" charset="0"/>
              </a:rPr>
              <a:t>). </a:t>
            </a:r>
          </a:p>
        </p:txBody>
      </p:sp>
      <p:sp>
        <p:nvSpPr>
          <p:cNvPr id="8" name="Content Placeholder 7"/>
          <p:cNvSpPr>
            <a:spLocks noGrp="1"/>
          </p:cNvSpPr>
          <p:nvPr>
            <p:ph sz="quarter" idx="17"/>
          </p:nvPr>
        </p:nvSpPr>
        <p:spPr>
          <a:xfrm>
            <a:off x="7044508" y="6459076"/>
            <a:ext cx="1344186" cy="345985"/>
          </a:xfrm>
        </p:spPr>
        <p:txBody>
          <a:bodyPr/>
          <a:lstStyle/>
          <a:p>
            <a:pPr marL="0" indent="0" eaLnBrk="1" hangingPunct="1">
              <a:spcBef>
                <a:spcPct val="0"/>
              </a:spcBef>
              <a:buNone/>
            </a:pPr>
            <a:r>
              <a:rPr lang="en-US" sz="2000" dirty="0">
                <a:latin typeface="Calibri" charset="0"/>
                <a:ea typeface="MS PGothic" charset="0"/>
              </a:rPr>
              <a:t>Figure 24.4</a:t>
            </a:r>
          </a:p>
        </p:txBody>
      </p:sp>
      <p:pic>
        <p:nvPicPr>
          <p:cNvPr id="6" name="Picture 5" descr="The production of pollen grains from microspores  and the production of female gametophytes from megaspores are shown.">
            <a:extLst>
              <a:ext uri="{FF2B5EF4-FFF2-40B4-BE49-F238E27FC236}">
                <a16:creationId xmlns:a16="http://schemas.microsoft.com/office/drawing/2014/main" id="{2E97C8E6-E80E-48BC-B9A4-0F938D176804}"/>
              </a:ext>
            </a:extLst>
          </p:cNvPr>
          <p:cNvPicPr>
            <a:picLocks noChangeAspect="1"/>
          </p:cNvPicPr>
          <p:nvPr/>
        </p:nvPicPr>
        <p:blipFill>
          <a:blip r:embed="rId2"/>
          <a:stretch>
            <a:fillRect/>
          </a:stretch>
        </p:blipFill>
        <p:spPr>
          <a:xfrm>
            <a:off x="4039989" y="1253501"/>
            <a:ext cx="4181856" cy="52608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1273" y="231172"/>
            <a:ext cx="7481455" cy="484745"/>
          </a:xfrm>
        </p:spPr>
        <p:txBody>
          <a:bodyPr/>
          <a:lstStyle/>
          <a:p>
            <a:pPr eaLnBrk="1" hangingPunct="1"/>
            <a:r>
              <a:rPr lang="en-US" sz="4000" dirty="0">
                <a:latin typeface="Calibri" charset="0"/>
                <a:ea typeface="MS PGothic" charset="0"/>
              </a:rPr>
              <a:t>Modes of pollen dispersal: Wind</a:t>
            </a:r>
            <a:endParaRPr lang="en-GB" sz="4000" dirty="0">
              <a:latin typeface="Calibri" charset="0"/>
              <a:ea typeface="MS PGothic" charset="0"/>
            </a:endParaRPr>
          </a:p>
        </p:txBody>
      </p:sp>
      <p:sp>
        <p:nvSpPr>
          <p:cNvPr id="12" name="Content Placeholder 11"/>
          <p:cNvSpPr>
            <a:spLocks noGrp="1"/>
          </p:cNvSpPr>
          <p:nvPr>
            <p:ph sz="quarter" idx="4294967295"/>
          </p:nvPr>
        </p:nvSpPr>
        <p:spPr>
          <a:xfrm>
            <a:off x="-316" y="6458190"/>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11" name="Content Placeholder 10"/>
          <p:cNvSpPr>
            <a:spLocks noGrp="1"/>
          </p:cNvSpPr>
          <p:nvPr>
            <p:ph idx="1"/>
          </p:nvPr>
        </p:nvSpPr>
        <p:spPr>
          <a:xfrm>
            <a:off x="177861" y="1748030"/>
            <a:ext cx="3490154" cy="895438"/>
          </a:xfrm>
        </p:spPr>
        <p:txBody>
          <a:bodyPr/>
          <a:lstStyle/>
          <a:p>
            <a:pPr marL="0" indent="0" eaLnBrk="1" hangingPunct="1">
              <a:spcBef>
                <a:spcPct val="0"/>
              </a:spcBef>
              <a:buNone/>
            </a:pPr>
            <a:r>
              <a:rPr lang="en-US" sz="2400" dirty="0">
                <a:latin typeface="Calibri" charset="0"/>
                <a:ea typeface="MS PGothic" charset="0"/>
              </a:rPr>
              <a:t>Some flowers release pollen grains in the wind. </a:t>
            </a:r>
          </a:p>
        </p:txBody>
      </p:sp>
      <p:sp>
        <p:nvSpPr>
          <p:cNvPr id="15" name="Content Placeholder 14"/>
          <p:cNvSpPr>
            <a:spLocks noGrp="1"/>
          </p:cNvSpPr>
          <p:nvPr>
            <p:ph sz="quarter" idx="16"/>
          </p:nvPr>
        </p:nvSpPr>
        <p:spPr>
          <a:xfrm>
            <a:off x="7046277" y="6464061"/>
            <a:ext cx="1394556" cy="345985"/>
          </a:xfrm>
        </p:spPr>
        <p:txBody>
          <a:bodyPr/>
          <a:lstStyle/>
          <a:p>
            <a:pPr marL="0" indent="0" eaLnBrk="1" hangingPunct="1">
              <a:spcBef>
                <a:spcPct val="0"/>
              </a:spcBef>
              <a:buNone/>
            </a:pPr>
            <a:r>
              <a:rPr lang="en-US" sz="2000" dirty="0">
                <a:latin typeface="Calibri" charset="0"/>
                <a:ea typeface="MS PGothic" charset="0"/>
              </a:rPr>
              <a:t>Figure 24.6</a:t>
            </a:r>
            <a:endParaRPr lang="en-GB" sz="2000" dirty="0">
              <a:latin typeface="Calibri" charset="0"/>
              <a:ea typeface="MS PGothic" charset="0"/>
            </a:endParaRPr>
          </a:p>
        </p:txBody>
      </p:sp>
      <p:pic>
        <p:nvPicPr>
          <p:cNvPr id="9" name="Picture 1" descr="Pollen dispersal via the wind is shown."/>
          <p:cNvPicPr>
            <a:picLocks noChangeAspect="1"/>
          </p:cNvPicPr>
          <p:nvPr/>
        </p:nvPicPr>
        <p:blipFill rotWithShape="1">
          <a:blip r:embed="rId2">
            <a:extLst>
              <a:ext uri="{28A0092B-C50C-407E-A947-70E740481C1C}">
                <a14:useLocalDpi xmlns:a14="http://schemas.microsoft.com/office/drawing/2010/main" val="0"/>
              </a:ext>
            </a:extLst>
          </a:blip>
          <a:srcRect t="6886" b="5662"/>
          <a:stretch/>
        </p:blipFill>
        <p:spPr bwMode="auto">
          <a:xfrm>
            <a:off x="4245726" y="1438835"/>
            <a:ext cx="4487948" cy="455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Content Placeholder 12"/>
          <p:cNvSpPr>
            <a:spLocks noGrp="1"/>
          </p:cNvSpPr>
          <p:nvPr>
            <p:ph sz="quarter" idx="4294967295"/>
          </p:nvPr>
        </p:nvSpPr>
        <p:spPr>
          <a:xfrm>
            <a:off x="5193395" y="6037314"/>
            <a:ext cx="2570480" cy="290095"/>
          </a:xfrm>
        </p:spPr>
        <p:txBody>
          <a:bodyPr/>
          <a:lstStyle/>
          <a:p>
            <a:pPr marL="0" indent="0" algn="ctr">
              <a:buNone/>
            </a:pPr>
            <a:r>
              <a:rPr lang="en-GB" sz="1200" dirty="0"/>
              <a:t>©</a:t>
            </a:r>
            <a:r>
              <a:rPr lang="en-GB" sz="1200" dirty="0" err="1"/>
              <a:t>Dr.</a:t>
            </a:r>
            <a:r>
              <a:rPr lang="en-GB" sz="1200" dirty="0"/>
              <a:t> Jeremy Burgess/Science Source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273" y="206935"/>
            <a:ext cx="7481455" cy="533219"/>
          </a:xfrm>
        </p:spPr>
        <p:txBody>
          <a:bodyPr/>
          <a:lstStyle/>
          <a:p>
            <a:pPr eaLnBrk="1" hangingPunct="1"/>
            <a:r>
              <a:rPr lang="en-US" sz="4000" dirty="0">
                <a:latin typeface="Calibri" charset="0"/>
                <a:ea typeface="MS PGothic" charset="0"/>
              </a:rPr>
              <a:t>Modes of pollen dispersal: Animals</a:t>
            </a:r>
          </a:p>
        </p:txBody>
      </p:sp>
      <p:sp>
        <p:nvSpPr>
          <p:cNvPr id="7" name="Content Placeholder 6"/>
          <p:cNvSpPr>
            <a:spLocks noGrp="1"/>
          </p:cNvSpPr>
          <p:nvPr>
            <p:ph sz="quarter" idx="4294967295"/>
          </p:nvPr>
        </p:nvSpPr>
        <p:spPr>
          <a:xfrm>
            <a:off x="-316" y="6458191"/>
            <a:ext cx="1555455" cy="348941"/>
          </a:xfrm>
        </p:spPr>
        <p:txBody>
          <a:bodyPr/>
          <a:lstStyle/>
          <a:p>
            <a:pPr marL="0" indent="0" eaLnBrk="1" hangingPunct="1">
              <a:spcBef>
                <a:spcPct val="0"/>
              </a:spcBef>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6" name="Content Placeholder 5"/>
          <p:cNvSpPr>
            <a:spLocks noGrp="1"/>
          </p:cNvSpPr>
          <p:nvPr>
            <p:ph idx="1"/>
          </p:nvPr>
        </p:nvSpPr>
        <p:spPr>
          <a:xfrm>
            <a:off x="177858" y="1748292"/>
            <a:ext cx="3490154" cy="1586323"/>
          </a:xfrm>
        </p:spPr>
        <p:txBody>
          <a:bodyPr/>
          <a:lstStyle/>
          <a:p>
            <a:pPr marL="0" indent="0" eaLnBrk="1" hangingPunct="1">
              <a:spcBef>
                <a:spcPct val="0"/>
              </a:spcBef>
              <a:buNone/>
            </a:pPr>
            <a:r>
              <a:rPr lang="en-US" sz="2400" dirty="0">
                <a:latin typeface="Calibri" charset="0"/>
                <a:ea typeface="MS PGothic" charset="0"/>
              </a:rPr>
              <a:t>Other flowers attract animal pollinators, which unwittingly carry pollen between plants. </a:t>
            </a:r>
          </a:p>
        </p:txBody>
      </p:sp>
      <p:sp>
        <p:nvSpPr>
          <p:cNvPr id="8" name="Content Placeholder 7"/>
          <p:cNvSpPr>
            <a:spLocks noGrp="1"/>
          </p:cNvSpPr>
          <p:nvPr>
            <p:ph sz="quarter" idx="4294967295"/>
          </p:nvPr>
        </p:nvSpPr>
        <p:spPr>
          <a:xfrm>
            <a:off x="7047259" y="6458190"/>
            <a:ext cx="1440126" cy="348941"/>
          </a:xfrm>
        </p:spPr>
        <p:txBody>
          <a:bodyPr/>
          <a:lstStyle/>
          <a:p>
            <a:pPr marL="0" indent="0" eaLnBrk="1" hangingPunct="1">
              <a:spcBef>
                <a:spcPct val="0"/>
              </a:spcBef>
              <a:buNone/>
            </a:pPr>
            <a:r>
              <a:rPr lang="en-US" sz="2000" dirty="0">
                <a:latin typeface="Calibri" charset="0"/>
                <a:ea typeface="MS PGothic" charset="0"/>
              </a:rPr>
              <a:t>Figure 24.6</a:t>
            </a:r>
            <a:endParaRPr lang="en-GB" sz="2000" dirty="0">
              <a:latin typeface="Calibri" charset="0"/>
              <a:ea typeface="MS PGothic" charset="0"/>
            </a:endParaRPr>
          </a:p>
        </p:txBody>
      </p:sp>
      <p:pic>
        <p:nvPicPr>
          <p:cNvPr id="11" name="Picture 2" descr="A hummingbird, a butterfly and a bat, all of which can act as pollinators, are shown."/>
          <p:cNvPicPr>
            <a:picLocks noChangeAspect="1"/>
          </p:cNvPicPr>
          <p:nvPr/>
        </p:nvPicPr>
        <p:blipFill rotWithShape="1">
          <a:blip r:embed="rId2">
            <a:extLst>
              <a:ext uri="{28A0092B-C50C-407E-A947-70E740481C1C}">
                <a14:useLocalDpi xmlns:a14="http://schemas.microsoft.com/office/drawing/2010/main" val="0"/>
              </a:ext>
            </a:extLst>
          </a:blip>
          <a:srcRect t="8325" b="7997"/>
          <a:stretch/>
        </p:blipFill>
        <p:spPr bwMode="auto">
          <a:xfrm>
            <a:off x="3868349" y="1371600"/>
            <a:ext cx="4805523"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ent Placeholder 11"/>
          <p:cNvSpPr>
            <a:spLocks noGrp="1"/>
          </p:cNvSpPr>
          <p:nvPr>
            <p:ph sz="quarter" idx="16"/>
          </p:nvPr>
        </p:nvSpPr>
        <p:spPr>
          <a:xfrm>
            <a:off x="4705488" y="5880187"/>
            <a:ext cx="3300053" cy="291289"/>
          </a:xfrm>
        </p:spPr>
        <p:txBody>
          <a:bodyPr/>
          <a:lstStyle/>
          <a:p>
            <a:pPr marL="0" indent="0" algn="ctr">
              <a:lnSpc>
                <a:spcPct val="90000"/>
              </a:lnSpc>
              <a:spcBef>
                <a:spcPts val="0"/>
              </a:spcBef>
              <a:buNone/>
            </a:pPr>
            <a:r>
              <a:rPr lang="en-GB" sz="850" dirty="0"/>
              <a:t>(a): ©Corbis RF; (b): ©</a:t>
            </a:r>
            <a:r>
              <a:rPr lang="en-GB" sz="850" dirty="0" err="1"/>
              <a:t>MedioImages</a:t>
            </a:r>
            <a:r>
              <a:rPr lang="en-GB" sz="850" dirty="0"/>
              <a:t>/Getty Images RF;</a:t>
            </a:r>
          </a:p>
          <a:p>
            <a:pPr marL="0" indent="0" algn="ctr">
              <a:lnSpc>
                <a:spcPct val="90000"/>
              </a:lnSpc>
              <a:spcBef>
                <a:spcPts val="0"/>
              </a:spcBef>
              <a:buNone/>
            </a:pPr>
            <a:r>
              <a:rPr lang="en-GB" sz="850" dirty="0"/>
              <a:t> (c): ©Merlin D. Tuttle/Bat Conservation International/Science Source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68577"/>
            <a:ext cx="8966200" cy="484745"/>
          </a:xfrm>
        </p:spPr>
        <p:txBody>
          <a:bodyPr/>
          <a:lstStyle/>
          <a:p>
            <a:pPr eaLnBrk="1" hangingPunct="1"/>
            <a:r>
              <a:rPr lang="en-US" sz="3600" dirty="0">
                <a:latin typeface="Calibri" charset="0"/>
                <a:ea typeface="MS PGothic" charset="0"/>
              </a:rPr>
              <a:t>Plant and pollinator: A mutualistic relationship</a:t>
            </a:r>
            <a:endParaRPr lang="en-GB" sz="3600" dirty="0">
              <a:latin typeface="Calibri" charset="0"/>
              <a:ea typeface="MS PGothic" charset="0"/>
            </a:endParaRPr>
          </a:p>
        </p:txBody>
      </p:sp>
      <p:sp>
        <p:nvSpPr>
          <p:cNvPr id="5" name="Content Placeholder 4"/>
          <p:cNvSpPr>
            <a:spLocks noGrp="1"/>
          </p:cNvSpPr>
          <p:nvPr>
            <p:ph sz="quarter" idx="4294967295"/>
          </p:nvPr>
        </p:nvSpPr>
        <p:spPr>
          <a:xfrm>
            <a:off x="43010" y="6459692"/>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182148" y="1749413"/>
            <a:ext cx="3490154" cy="2322536"/>
          </a:xfrm>
        </p:spPr>
        <p:txBody>
          <a:bodyPr/>
          <a:lstStyle/>
          <a:p>
            <a:pPr marL="0" indent="0" eaLnBrk="1" hangingPunct="1">
              <a:spcBef>
                <a:spcPct val="0"/>
              </a:spcBef>
              <a:buNone/>
            </a:pPr>
            <a:r>
              <a:rPr lang="en-US" sz="2400" dirty="0">
                <a:latin typeface="Calibri" charset="0"/>
                <a:ea typeface="MS PGothic" charset="0"/>
              </a:rPr>
              <a:t>Often, the pollinator benefits from its association with plants—animals use plants for food, shelter, or a mating ground. </a:t>
            </a:r>
          </a:p>
        </p:txBody>
      </p:sp>
      <p:sp>
        <p:nvSpPr>
          <p:cNvPr id="6" name="Content Placeholder 5"/>
          <p:cNvSpPr>
            <a:spLocks noGrp="1"/>
          </p:cNvSpPr>
          <p:nvPr>
            <p:ph sz="quarter" idx="4294967295"/>
          </p:nvPr>
        </p:nvSpPr>
        <p:spPr>
          <a:xfrm>
            <a:off x="7054718" y="6462853"/>
            <a:ext cx="1440126" cy="317219"/>
          </a:xfrm>
        </p:spPr>
        <p:txBody>
          <a:bodyPr/>
          <a:lstStyle/>
          <a:p>
            <a:pPr marL="0" indent="0" eaLnBrk="1" hangingPunct="1">
              <a:spcBef>
                <a:spcPct val="0"/>
              </a:spcBef>
              <a:buNone/>
            </a:pPr>
            <a:r>
              <a:rPr lang="en-US" sz="2000" dirty="0">
                <a:latin typeface="Calibri" charset="0"/>
                <a:ea typeface="MS PGothic" charset="0"/>
              </a:rPr>
              <a:t>Figure 24.6</a:t>
            </a:r>
          </a:p>
        </p:txBody>
      </p:sp>
      <p:pic>
        <p:nvPicPr>
          <p:cNvPr id="13" name="Picture 2" descr="A hummingbird, a butterfly and a bat, all of which can act as pollinators, are shown."/>
          <p:cNvPicPr>
            <a:picLocks noChangeAspect="1"/>
          </p:cNvPicPr>
          <p:nvPr/>
        </p:nvPicPr>
        <p:blipFill rotWithShape="1">
          <a:blip r:embed="rId2">
            <a:extLst>
              <a:ext uri="{28A0092B-C50C-407E-A947-70E740481C1C}">
                <a14:useLocalDpi xmlns:a14="http://schemas.microsoft.com/office/drawing/2010/main" val="0"/>
              </a:ext>
            </a:extLst>
          </a:blip>
          <a:srcRect t="8071" b="7631"/>
          <a:stretch/>
        </p:blipFill>
        <p:spPr bwMode="auto">
          <a:xfrm>
            <a:off x="3868349" y="1358153"/>
            <a:ext cx="4805523" cy="4477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7"/>
          <p:cNvSpPr>
            <a:spLocks noGrp="1"/>
          </p:cNvSpPr>
          <p:nvPr>
            <p:ph sz="quarter" idx="16"/>
          </p:nvPr>
        </p:nvSpPr>
        <p:spPr>
          <a:xfrm>
            <a:off x="4733295" y="5875320"/>
            <a:ext cx="3288291" cy="344506"/>
          </a:xfrm>
        </p:spPr>
        <p:txBody>
          <a:bodyPr/>
          <a:lstStyle/>
          <a:p>
            <a:pPr marL="0" indent="0" algn="ctr" eaLnBrk="1" hangingPunct="1">
              <a:lnSpc>
                <a:spcPct val="90000"/>
              </a:lnSpc>
              <a:spcBef>
                <a:spcPct val="0"/>
              </a:spcBef>
              <a:buNone/>
            </a:pPr>
            <a:r>
              <a:rPr lang="en-GB" sz="840" dirty="0">
                <a:latin typeface="Calibri" charset="0"/>
                <a:ea typeface="MS PGothic" charset="0"/>
              </a:rPr>
              <a:t>(a): ©Corbis RF; (b): ©</a:t>
            </a:r>
            <a:r>
              <a:rPr lang="en-GB" sz="840" dirty="0" err="1">
                <a:latin typeface="Calibri" charset="0"/>
                <a:ea typeface="MS PGothic" charset="0"/>
              </a:rPr>
              <a:t>MedioImages</a:t>
            </a:r>
            <a:r>
              <a:rPr lang="en-GB" sz="840" dirty="0">
                <a:latin typeface="Calibri" charset="0"/>
                <a:ea typeface="MS PGothic" charset="0"/>
              </a:rPr>
              <a:t>/Getty Images RF; </a:t>
            </a:r>
          </a:p>
          <a:p>
            <a:pPr marL="0" indent="0" algn="ctr" eaLnBrk="1" hangingPunct="1">
              <a:lnSpc>
                <a:spcPct val="90000"/>
              </a:lnSpc>
              <a:spcBef>
                <a:spcPct val="0"/>
              </a:spcBef>
              <a:buNone/>
            </a:pPr>
            <a:r>
              <a:rPr lang="en-GB" sz="840" dirty="0">
                <a:latin typeface="Calibri" charset="0"/>
                <a:ea typeface="MS PGothic" charset="0"/>
              </a:rPr>
              <a:t>(c): ©Merlin D. Tuttle/Bat Conservation International/Science Source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207973"/>
            <a:ext cx="4223086" cy="586541"/>
          </a:xfrm>
        </p:spPr>
        <p:txBody>
          <a:bodyPr/>
          <a:lstStyle/>
          <a:p>
            <a:pPr eaLnBrk="1" hangingPunct="1"/>
            <a:r>
              <a:rPr lang="en-US" sz="4000" dirty="0">
                <a:latin typeface="Calibri" charset="0"/>
                <a:ea typeface="MS PGothic" charset="0"/>
              </a:rPr>
              <a:t>Clicker question #1</a:t>
            </a:r>
            <a:endParaRPr lang="en-GB" sz="4000" dirty="0">
              <a:latin typeface="Calibri" charset="0"/>
              <a:ea typeface="MS PGothic" charset="0"/>
            </a:endParaRPr>
          </a:p>
        </p:txBody>
      </p:sp>
      <p:sp>
        <p:nvSpPr>
          <p:cNvPr id="3" name="Content Placeholder 2"/>
          <p:cNvSpPr>
            <a:spLocks noGrp="1"/>
          </p:cNvSpPr>
          <p:nvPr>
            <p:ph idx="1"/>
          </p:nvPr>
        </p:nvSpPr>
        <p:spPr>
          <a:xfrm>
            <a:off x="3280169" y="1492744"/>
            <a:ext cx="5683708" cy="3740468"/>
          </a:xfrm>
        </p:spPr>
        <p:txBody>
          <a:bodyPr/>
          <a:lstStyle/>
          <a:p>
            <a:pPr marL="0" indent="0" eaLnBrk="1" hangingPunct="1">
              <a:spcBef>
                <a:spcPct val="0"/>
              </a:spcBef>
              <a:spcAft>
                <a:spcPts val="2900"/>
              </a:spcAft>
              <a:buNone/>
            </a:pPr>
            <a:r>
              <a:rPr lang="en-US" sz="2400" dirty="0">
                <a:latin typeface="Calibri" charset="0"/>
                <a:ea typeface="MS PGothic" charset="0"/>
              </a:rPr>
              <a:t>An “imperfect” flower is one that lacks either male or female parts. A flower lacking male parts would still produce</a:t>
            </a:r>
          </a:p>
          <a:p>
            <a:pPr marL="0" indent="0" eaLnBrk="1" hangingPunct="1">
              <a:spcBef>
                <a:spcPts val="0"/>
              </a:spcBef>
              <a:buFontTx/>
              <a:buAutoNum type="alphaUcPeriod"/>
            </a:pPr>
            <a:r>
              <a:rPr lang="en-US" sz="2400" dirty="0">
                <a:latin typeface="Calibri" charset="0"/>
                <a:ea typeface="MS PGothic" charset="0"/>
              </a:rPr>
              <a:t> </a:t>
            </a:r>
            <a:r>
              <a:rPr lang="en-US" sz="2400" dirty="0"/>
              <a:t>pollen.</a:t>
            </a:r>
          </a:p>
          <a:p>
            <a:pPr marL="0" indent="0" eaLnBrk="1" hangingPunct="1">
              <a:spcBef>
                <a:spcPts val="0"/>
              </a:spcBef>
              <a:buFontTx/>
              <a:buAutoNum type="alphaUcPeriod"/>
            </a:pPr>
            <a:r>
              <a:rPr lang="en-US" sz="2400" dirty="0"/>
              <a:t> anthers.</a:t>
            </a:r>
          </a:p>
          <a:p>
            <a:pPr marL="0" indent="0" eaLnBrk="1" hangingPunct="1">
              <a:spcBef>
                <a:spcPts val="0"/>
              </a:spcBef>
              <a:buFontTx/>
              <a:buAutoNum type="alphaUcPeriod"/>
            </a:pPr>
            <a:r>
              <a:rPr lang="en-US" sz="2400" dirty="0"/>
              <a:t> an embryo sac.</a:t>
            </a:r>
          </a:p>
          <a:p>
            <a:pPr marL="0" indent="0" eaLnBrk="1" hangingPunct="1">
              <a:spcBef>
                <a:spcPts val="0"/>
              </a:spcBef>
              <a:buFontTx/>
              <a:buAutoNum type="alphaUcPeriod"/>
            </a:pPr>
            <a:r>
              <a:rPr lang="en-US" sz="2400" dirty="0"/>
              <a:t> egg cells.</a:t>
            </a:r>
          </a:p>
          <a:p>
            <a:pPr marL="0" indent="0" eaLnBrk="1" hangingPunct="1">
              <a:spcBef>
                <a:spcPts val="0"/>
              </a:spcBef>
              <a:buFontTx/>
              <a:buAutoNum type="alphaUcPeriod"/>
            </a:pPr>
            <a:r>
              <a:rPr lang="en-US" sz="2400" dirty="0">
                <a:latin typeface="Calibri" charset="0"/>
                <a:ea typeface="MS PGothic" charset="0"/>
              </a:rPr>
              <a:t> Both an embryo sac and eggs cells are correct.</a:t>
            </a:r>
          </a:p>
        </p:txBody>
      </p:sp>
      <p:pic>
        <p:nvPicPr>
          <p:cNvPr id="2560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117" y="153205"/>
            <a:ext cx="6183021" cy="709714"/>
          </a:xfrm>
        </p:spPr>
        <p:txBody>
          <a:bodyPr/>
          <a:lstStyle/>
          <a:p>
            <a:pPr eaLnBrk="1" hangingPunct="1"/>
            <a:r>
              <a:rPr lang="en-US" sz="4000" dirty="0">
                <a:latin typeface="Calibri" charset="0"/>
                <a:ea typeface="MS PGothic" charset="0"/>
              </a:rPr>
              <a:t>Clicker question #1, solution</a:t>
            </a:r>
            <a:endParaRPr lang="en-GB" sz="4000" dirty="0">
              <a:latin typeface="Calibri" charset="0"/>
              <a:ea typeface="MS PGothic" charset="0"/>
            </a:endParaRPr>
          </a:p>
        </p:txBody>
      </p:sp>
      <p:sp>
        <p:nvSpPr>
          <p:cNvPr id="3" name="Content Placeholder 2"/>
          <p:cNvSpPr>
            <a:spLocks noGrp="1"/>
          </p:cNvSpPr>
          <p:nvPr>
            <p:ph idx="1"/>
          </p:nvPr>
        </p:nvSpPr>
        <p:spPr>
          <a:xfrm>
            <a:off x="3287612" y="1501727"/>
            <a:ext cx="5682716" cy="2232074"/>
          </a:xfrm>
        </p:spPr>
        <p:txBody>
          <a:bodyPr/>
          <a:lstStyle/>
          <a:p>
            <a:pPr marL="0" indent="0" eaLnBrk="1" hangingPunct="1">
              <a:spcBef>
                <a:spcPct val="0"/>
              </a:spcBef>
              <a:spcAft>
                <a:spcPts val="2700"/>
              </a:spcAft>
              <a:buNone/>
            </a:pPr>
            <a:r>
              <a:rPr lang="en-US" sz="2400" dirty="0">
                <a:latin typeface="Calibri" charset="0"/>
                <a:ea typeface="MS PGothic" charset="0"/>
              </a:rPr>
              <a:t>An “imperfect” flower is one that lacks either male or female parts. A flower lacking male parts would still produce</a:t>
            </a:r>
          </a:p>
          <a:p>
            <a:pPr marL="0" indent="-274320" eaLnBrk="1" hangingPunct="1">
              <a:spcBef>
                <a:spcPct val="0"/>
              </a:spcBef>
              <a:buFont typeface="+mj-lt"/>
              <a:buAutoNum type="alphaUcPeriod" startAt="5"/>
            </a:pPr>
            <a:r>
              <a:rPr lang="en-US" sz="2400" dirty="0"/>
              <a:t>Both an embryo sac and egg cells are correct.</a:t>
            </a:r>
            <a:endParaRPr lang="en-US" sz="2400" dirty="0">
              <a:latin typeface="Calibri" charset="0"/>
              <a:ea typeface="MS PGothic" charset="0"/>
            </a:endParaRPr>
          </a:p>
        </p:txBody>
      </p:sp>
      <p:pic>
        <p:nvPicPr>
          <p:cNvPr id="2663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180274"/>
            <a:ext cx="6183021" cy="586541"/>
          </a:xfrm>
        </p:spPr>
        <p:txBody>
          <a:bodyPr/>
          <a:lstStyle/>
          <a:p>
            <a:pPr eaLnBrk="1" hangingPunct="1"/>
            <a:r>
              <a:rPr lang="en-US" sz="4000" dirty="0">
                <a:latin typeface="Calibri" charset="0"/>
                <a:ea typeface="MS PGothic" charset="0"/>
              </a:rPr>
              <a:t>Angiosperm sex: Pollination</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316" y="6458190"/>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4" name="Content Placeholder 3"/>
          <p:cNvSpPr>
            <a:spLocks noGrp="1"/>
          </p:cNvSpPr>
          <p:nvPr>
            <p:ph idx="1"/>
          </p:nvPr>
        </p:nvSpPr>
        <p:spPr>
          <a:xfrm>
            <a:off x="174375" y="1748625"/>
            <a:ext cx="3362644" cy="1137450"/>
          </a:xfrm>
        </p:spPr>
        <p:txBody>
          <a:bodyPr/>
          <a:lstStyle/>
          <a:p>
            <a:pPr marL="0" indent="0" eaLnBrk="1" hangingPunct="1">
              <a:spcBef>
                <a:spcPct val="0"/>
              </a:spcBef>
              <a:buNone/>
            </a:pPr>
            <a:r>
              <a:rPr lang="en-US" sz="2400" dirty="0">
                <a:latin typeface="Calibri" charset="0"/>
                <a:ea typeface="MS PGothic" charset="0"/>
              </a:rPr>
              <a:t>If a pollen grain lands on a receptive stigma, </a:t>
            </a:r>
            <a:r>
              <a:rPr lang="en-US" sz="2400" b="1" dirty="0">
                <a:latin typeface="Calibri" charset="0"/>
                <a:ea typeface="MS PGothic" charset="0"/>
              </a:rPr>
              <a:t>pollination</a:t>
            </a:r>
            <a:r>
              <a:rPr lang="en-US" sz="2400" dirty="0">
                <a:latin typeface="Calibri" charset="0"/>
                <a:ea typeface="MS PGothic" charset="0"/>
              </a:rPr>
              <a:t> occurs. </a:t>
            </a:r>
          </a:p>
        </p:txBody>
      </p:sp>
      <p:sp>
        <p:nvSpPr>
          <p:cNvPr id="8" name="Content Placeholder 7"/>
          <p:cNvSpPr>
            <a:spLocks noGrp="1"/>
          </p:cNvSpPr>
          <p:nvPr>
            <p:ph sz="quarter" idx="16"/>
          </p:nvPr>
        </p:nvSpPr>
        <p:spPr>
          <a:xfrm>
            <a:off x="7054732" y="6459071"/>
            <a:ext cx="1394556" cy="345985"/>
          </a:xfrm>
        </p:spPr>
        <p:txBody>
          <a:bodyPr/>
          <a:lstStyle/>
          <a:p>
            <a:pPr marL="0" indent="0" eaLnBrk="1" hangingPunct="1">
              <a:spcBef>
                <a:spcPct val="0"/>
              </a:spcBef>
              <a:buNone/>
            </a:pPr>
            <a:r>
              <a:rPr lang="en-US" sz="2000" dirty="0">
                <a:latin typeface="Calibri" charset="0"/>
                <a:ea typeface="MS PGothic" charset="0"/>
              </a:rPr>
              <a:t>Figure 24.4</a:t>
            </a:r>
            <a:endParaRPr lang="en-GB" sz="2000" dirty="0">
              <a:latin typeface="Calibri" charset="0"/>
              <a:ea typeface="MS PGothic" charset="0"/>
            </a:endParaRPr>
          </a:p>
        </p:txBody>
      </p:sp>
      <p:pic>
        <p:nvPicPr>
          <p:cNvPr id="6" name="Picture 5" descr="Pollen grains and an ovule are shown.">
            <a:extLst>
              <a:ext uri="{FF2B5EF4-FFF2-40B4-BE49-F238E27FC236}">
                <a16:creationId xmlns:a16="http://schemas.microsoft.com/office/drawing/2014/main" id="{2C517962-BD3B-45E8-BA44-5391BEC786CF}"/>
              </a:ext>
            </a:extLst>
          </p:cNvPr>
          <p:cNvPicPr>
            <a:picLocks noChangeAspect="1"/>
          </p:cNvPicPr>
          <p:nvPr/>
        </p:nvPicPr>
        <p:blipFill>
          <a:blip r:embed="rId2"/>
          <a:stretch>
            <a:fillRect/>
          </a:stretch>
        </p:blipFill>
        <p:spPr>
          <a:xfrm>
            <a:off x="4145190" y="2357487"/>
            <a:ext cx="4096512" cy="270662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273237"/>
            <a:ext cx="6183021" cy="400615"/>
          </a:xfrm>
        </p:spPr>
        <p:txBody>
          <a:bodyPr/>
          <a:lstStyle/>
          <a:p>
            <a:pPr eaLnBrk="1" hangingPunct="1"/>
            <a:r>
              <a:rPr lang="en-US" sz="4000" dirty="0">
                <a:latin typeface="Calibri" charset="0"/>
                <a:ea typeface="MS PGothic" charset="0"/>
              </a:rPr>
              <a:t>Angiosperm sex: Pollen tube</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316" y="6458191"/>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5365696" y="1358329"/>
            <a:ext cx="3172868" cy="1586323"/>
          </a:xfrm>
        </p:spPr>
        <p:txBody>
          <a:bodyPr/>
          <a:lstStyle/>
          <a:p>
            <a:pPr marL="0" indent="0" eaLnBrk="1" hangingPunct="1">
              <a:spcBef>
                <a:spcPct val="0"/>
              </a:spcBef>
              <a:buNone/>
            </a:pPr>
            <a:r>
              <a:rPr lang="en-US" sz="2400" dirty="0">
                <a:latin typeface="Calibri" charset="0"/>
                <a:ea typeface="MS PGothic" charset="0"/>
              </a:rPr>
              <a:t>When the pollen grain germinates, a pollen tube begins to grow toward the ovule. </a:t>
            </a:r>
          </a:p>
        </p:txBody>
      </p:sp>
      <p:sp>
        <p:nvSpPr>
          <p:cNvPr id="11" name="Content Placeholder 10"/>
          <p:cNvSpPr>
            <a:spLocks noGrp="1"/>
          </p:cNvSpPr>
          <p:nvPr>
            <p:ph sz="quarter" idx="17"/>
          </p:nvPr>
        </p:nvSpPr>
        <p:spPr>
          <a:xfrm>
            <a:off x="7054030" y="6459078"/>
            <a:ext cx="1344186" cy="345985"/>
          </a:xfrm>
        </p:spPr>
        <p:txBody>
          <a:bodyPr/>
          <a:lstStyle/>
          <a:p>
            <a:pPr marL="0" indent="0" eaLnBrk="1" hangingPunct="1">
              <a:spcBef>
                <a:spcPct val="0"/>
              </a:spcBef>
              <a:buNone/>
            </a:pPr>
            <a:r>
              <a:rPr lang="en-US" sz="2000" dirty="0">
                <a:latin typeface="Calibri" charset="0"/>
                <a:ea typeface="MS PGothic" charset="0"/>
              </a:rPr>
              <a:t>Figure 24.7</a:t>
            </a:r>
          </a:p>
        </p:txBody>
      </p:sp>
      <p:pic>
        <p:nvPicPr>
          <p:cNvPr id="5" name="Picture 4" descr="The process of pollination is shown.&#10;The arrow points to the pollen tube.">
            <a:extLst>
              <a:ext uri="{FF2B5EF4-FFF2-40B4-BE49-F238E27FC236}">
                <a16:creationId xmlns:a16="http://schemas.microsoft.com/office/drawing/2014/main" id="{80848111-753A-4F6E-BEBE-407A949D1466}"/>
              </a:ext>
            </a:extLst>
          </p:cNvPr>
          <p:cNvPicPr>
            <a:picLocks noChangeAspect="1"/>
          </p:cNvPicPr>
          <p:nvPr/>
        </p:nvPicPr>
        <p:blipFill rotWithShape="1">
          <a:blip r:embed="rId2"/>
          <a:srcRect t="7891"/>
          <a:stretch/>
        </p:blipFill>
        <p:spPr>
          <a:xfrm>
            <a:off x="244049" y="3028949"/>
            <a:ext cx="6169152" cy="321177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207151"/>
            <a:ext cx="7481455" cy="533220"/>
          </a:xfrm>
        </p:spPr>
        <p:txBody>
          <a:bodyPr/>
          <a:lstStyle/>
          <a:p>
            <a:pPr eaLnBrk="1" hangingPunct="1"/>
            <a:r>
              <a:rPr lang="en-US" sz="4000" dirty="0">
                <a:latin typeface="Calibri" charset="0"/>
                <a:ea typeface="MS PGothic" charset="0"/>
              </a:rPr>
              <a:t>Angiosperm sex: Two sperm nuclei</a:t>
            </a:r>
            <a:endParaRPr lang="en-GB" sz="4000" dirty="0">
              <a:latin typeface="Calibri" charset="0"/>
              <a:ea typeface="MS PGothic" charset="0"/>
            </a:endParaRPr>
          </a:p>
        </p:txBody>
      </p:sp>
      <p:sp>
        <p:nvSpPr>
          <p:cNvPr id="14" name="Content Placeholder 13"/>
          <p:cNvSpPr>
            <a:spLocks noGrp="1"/>
          </p:cNvSpPr>
          <p:nvPr>
            <p:ph sz="quarter" idx="16"/>
          </p:nvPr>
        </p:nvSpPr>
        <p:spPr>
          <a:xfrm>
            <a:off x="-2057" y="6461848"/>
            <a:ext cx="1534012" cy="345985"/>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5370444" y="1350759"/>
            <a:ext cx="3172867" cy="1311011"/>
          </a:xfrm>
        </p:spPr>
        <p:txBody>
          <a:bodyPr/>
          <a:lstStyle/>
          <a:p>
            <a:pPr marL="0" indent="0" eaLnBrk="1" hangingPunct="1">
              <a:spcBef>
                <a:spcPct val="0"/>
              </a:spcBef>
              <a:buNone/>
            </a:pPr>
            <a:r>
              <a:rPr lang="en-US" sz="2400" dirty="0">
                <a:latin typeface="Calibri" charset="0"/>
                <a:ea typeface="MS PGothic" charset="0"/>
              </a:rPr>
              <a:t>Two sperm nuclei travel through the pollen tube to the ovule.</a:t>
            </a:r>
          </a:p>
        </p:txBody>
      </p:sp>
      <p:sp>
        <p:nvSpPr>
          <p:cNvPr id="12" name="Content Placeholder 11"/>
          <p:cNvSpPr>
            <a:spLocks noGrp="1"/>
          </p:cNvSpPr>
          <p:nvPr>
            <p:ph sz="quarter" idx="15"/>
          </p:nvPr>
        </p:nvSpPr>
        <p:spPr>
          <a:xfrm>
            <a:off x="7045084" y="6458668"/>
            <a:ext cx="1344186" cy="340776"/>
          </a:xfrm>
        </p:spPr>
        <p:txBody>
          <a:bodyPr/>
          <a:lstStyle/>
          <a:p>
            <a:pPr marL="0" indent="0" eaLnBrk="1" hangingPunct="1">
              <a:spcBef>
                <a:spcPct val="0"/>
              </a:spcBef>
              <a:buNone/>
            </a:pPr>
            <a:r>
              <a:rPr lang="en-US" sz="2000" dirty="0">
                <a:latin typeface="Calibri" charset="0"/>
                <a:ea typeface="MS PGothic" charset="0"/>
              </a:rPr>
              <a:t>Figure 24.7</a:t>
            </a:r>
            <a:endParaRPr lang="en-GB" sz="2000" dirty="0">
              <a:latin typeface="Calibri" charset="0"/>
              <a:ea typeface="MS PGothic" charset="0"/>
            </a:endParaRPr>
          </a:p>
        </p:txBody>
      </p:sp>
      <p:pic>
        <p:nvPicPr>
          <p:cNvPr id="5" name="Picture 4" descr="The process of pollination is shown.&#10;The arrow points to the two sperm nuclei traveling through the pollen tube.">
            <a:extLst>
              <a:ext uri="{FF2B5EF4-FFF2-40B4-BE49-F238E27FC236}">
                <a16:creationId xmlns:a16="http://schemas.microsoft.com/office/drawing/2014/main" id="{9AF8F466-0CF7-43D6-B7F5-1502AE37D0B5}"/>
              </a:ext>
            </a:extLst>
          </p:cNvPr>
          <p:cNvPicPr>
            <a:picLocks noChangeAspect="1"/>
          </p:cNvPicPr>
          <p:nvPr/>
        </p:nvPicPr>
        <p:blipFill>
          <a:blip r:embed="rId2"/>
          <a:stretch>
            <a:fillRect/>
          </a:stretch>
        </p:blipFill>
        <p:spPr>
          <a:xfrm>
            <a:off x="239936" y="2731095"/>
            <a:ext cx="6169152" cy="348691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0490" y="207146"/>
            <a:ext cx="6183021" cy="533220"/>
          </a:xfrm>
        </p:spPr>
        <p:txBody>
          <a:bodyPr/>
          <a:lstStyle/>
          <a:p>
            <a:pPr eaLnBrk="1" hangingPunct="1"/>
            <a:r>
              <a:rPr lang="en-US" sz="4000" dirty="0">
                <a:latin typeface="Calibri" charset="0"/>
                <a:ea typeface="MS PGothic" charset="0"/>
              </a:rPr>
              <a:t>Angiosperm sex: Fertilization</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156" y="6462655"/>
            <a:ext cx="1555455" cy="383835"/>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4" name="Content Placeholder 3"/>
          <p:cNvSpPr>
            <a:spLocks noGrp="1"/>
          </p:cNvSpPr>
          <p:nvPr>
            <p:ph idx="1"/>
          </p:nvPr>
        </p:nvSpPr>
        <p:spPr>
          <a:xfrm>
            <a:off x="82728" y="2447995"/>
            <a:ext cx="2622205" cy="895438"/>
          </a:xfrm>
        </p:spPr>
        <p:txBody>
          <a:bodyPr/>
          <a:lstStyle/>
          <a:p>
            <a:pPr marL="0" indent="0" eaLnBrk="1" hangingPunct="1">
              <a:spcBef>
                <a:spcPct val="0"/>
              </a:spcBef>
              <a:buNone/>
            </a:pPr>
            <a:r>
              <a:rPr lang="en-US" sz="2400" dirty="0">
                <a:latin typeface="Calibri" charset="0"/>
                <a:ea typeface="MS PGothic" charset="0"/>
              </a:rPr>
              <a:t>The stage is now set for fertilization.</a:t>
            </a:r>
          </a:p>
        </p:txBody>
      </p:sp>
      <p:sp>
        <p:nvSpPr>
          <p:cNvPr id="10" name="Content Placeholder 9"/>
          <p:cNvSpPr>
            <a:spLocks noGrp="1"/>
          </p:cNvSpPr>
          <p:nvPr>
            <p:ph sz="quarter" idx="15"/>
          </p:nvPr>
        </p:nvSpPr>
        <p:spPr>
          <a:xfrm>
            <a:off x="7045088" y="6458669"/>
            <a:ext cx="1344186" cy="340776"/>
          </a:xfrm>
        </p:spPr>
        <p:txBody>
          <a:bodyPr/>
          <a:lstStyle/>
          <a:p>
            <a:pPr marL="0" indent="0" eaLnBrk="1" hangingPunct="1">
              <a:spcBef>
                <a:spcPct val="0"/>
              </a:spcBef>
              <a:buNone/>
            </a:pPr>
            <a:r>
              <a:rPr lang="en-US" sz="2000" dirty="0">
                <a:latin typeface="Calibri" charset="0"/>
                <a:ea typeface="MS PGothic" charset="0"/>
              </a:rPr>
              <a:t>Figure 24.3</a:t>
            </a:r>
            <a:endParaRPr lang="en-GB" sz="2000" dirty="0">
              <a:latin typeface="Calibri" charset="0"/>
              <a:ea typeface="MS PGothic" charset="0"/>
            </a:endParaRPr>
          </a:p>
        </p:txBody>
      </p:sp>
      <p:pic>
        <p:nvPicPr>
          <p:cNvPr id="8" name="Picture 7">
            <a:extLst>
              <a:ext uri="{FF2B5EF4-FFF2-40B4-BE49-F238E27FC236}">
                <a16:creationId xmlns:a16="http://schemas.microsoft.com/office/drawing/2014/main" id="{E7A0F6EA-C890-425A-B376-3337C732802E}"/>
              </a:ext>
            </a:extLst>
          </p:cNvPr>
          <p:cNvPicPr>
            <a:picLocks noChangeAspect="1"/>
          </p:cNvPicPr>
          <p:nvPr/>
        </p:nvPicPr>
        <p:blipFill rotWithShape="1">
          <a:blip r:embed="rId2">
            <a:extLst>
              <a:ext uri="{28A0092B-C50C-407E-A947-70E740481C1C}">
                <a14:useLocalDpi xmlns:a14="http://schemas.microsoft.com/office/drawing/2010/main" val="0"/>
              </a:ext>
            </a:extLst>
          </a:blip>
          <a:srcRect t="4968"/>
          <a:stretch/>
        </p:blipFill>
        <p:spPr>
          <a:xfrm>
            <a:off x="3269466" y="1276349"/>
            <a:ext cx="4510068" cy="50034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89" y="185495"/>
            <a:ext cx="8850767" cy="453230"/>
          </a:xfrm>
        </p:spPr>
        <p:txBody>
          <a:bodyPr/>
          <a:lstStyle/>
          <a:p>
            <a:r>
              <a:rPr lang="en-US" sz="3200" dirty="0"/>
              <a:t>Angiosperms seeds </a:t>
            </a:r>
            <a:r>
              <a:rPr lang="en-US" sz="3200" dirty="0">
                <a:latin typeface="Calibri" charset="0"/>
                <a:ea typeface="MS PGothic" charset="0"/>
              </a:rPr>
              <a:t>develop</a:t>
            </a:r>
            <a:r>
              <a:rPr lang="en-US" sz="3200" dirty="0"/>
              <a:t> from fertilized egg cells</a:t>
            </a:r>
            <a:endParaRPr lang="en-GB" sz="3200" dirty="0">
              <a:latin typeface="Calibri" charset="0"/>
              <a:ea typeface="MS PGothic" charset="0"/>
            </a:endParaRPr>
          </a:p>
        </p:txBody>
      </p:sp>
      <p:sp>
        <p:nvSpPr>
          <p:cNvPr id="4" name="Content Placeholder 3"/>
          <p:cNvSpPr>
            <a:spLocks noGrp="1"/>
          </p:cNvSpPr>
          <p:nvPr>
            <p:ph sz="quarter" idx="4294967295"/>
          </p:nvPr>
        </p:nvSpPr>
        <p:spPr>
          <a:xfrm>
            <a:off x="5361" y="6462650"/>
            <a:ext cx="1555455" cy="383835"/>
          </a:xfrm>
        </p:spPr>
        <p:txBody>
          <a:bodyPr/>
          <a:lstStyle/>
          <a:p>
            <a:pPr marL="0" indent="0">
              <a:buNone/>
            </a:pPr>
            <a:r>
              <a:rPr lang="en-US" sz="2000" dirty="0"/>
              <a:t>Section 24.1</a:t>
            </a:r>
          </a:p>
        </p:txBody>
      </p:sp>
      <p:sp>
        <p:nvSpPr>
          <p:cNvPr id="3" name="Content Placeholder 2"/>
          <p:cNvSpPr>
            <a:spLocks noGrp="1"/>
          </p:cNvSpPr>
          <p:nvPr>
            <p:ph idx="1"/>
          </p:nvPr>
        </p:nvSpPr>
        <p:spPr>
          <a:xfrm>
            <a:off x="518195" y="1338941"/>
            <a:ext cx="4067794" cy="1374131"/>
          </a:xfrm>
        </p:spPr>
        <p:txBody>
          <a:bodyPr/>
          <a:lstStyle/>
          <a:p>
            <a:pPr marL="0" indent="0" eaLnBrk="1" hangingPunct="1">
              <a:spcBef>
                <a:spcPct val="0"/>
              </a:spcBef>
              <a:buNone/>
            </a:pPr>
            <a:r>
              <a:rPr lang="en-US" sz="2400" dirty="0"/>
              <a:t>This cedar waxwing is carrying a seed, which developed from a fertilized egg cell. </a:t>
            </a:r>
            <a:endParaRPr lang="en-US" sz="1800" dirty="0"/>
          </a:p>
        </p:txBody>
      </p:sp>
      <p:sp>
        <p:nvSpPr>
          <p:cNvPr id="14" name="Content Placeholder 13"/>
          <p:cNvSpPr>
            <a:spLocks noGrp="1"/>
          </p:cNvSpPr>
          <p:nvPr>
            <p:ph sz="quarter" idx="4294967295"/>
          </p:nvPr>
        </p:nvSpPr>
        <p:spPr>
          <a:xfrm>
            <a:off x="7181215" y="6460324"/>
            <a:ext cx="1584138" cy="348941"/>
          </a:xfrm>
        </p:spPr>
        <p:txBody>
          <a:bodyPr/>
          <a:lstStyle/>
          <a:p>
            <a:pPr marL="0" indent="0" eaLnBrk="1" hangingPunct="1">
              <a:spcBef>
                <a:spcPct val="0"/>
              </a:spcBef>
              <a:buNone/>
            </a:pPr>
            <a:r>
              <a:rPr lang="en-US" sz="2000" dirty="0">
                <a:latin typeface="Calibri" charset="0"/>
                <a:ea typeface="MS PGothic" charset="0"/>
              </a:rPr>
              <a:t>Figure 24.11</a:t>
            </a:r>
          </a:p>
        </p:txBody>
      </p:sp>
      <p:pic>
        <p:nvPicPr>
          <p:cNvPr id="19" name="Picture 18" descr="A bird carrying a seed is shown."/>
          <p:cNvPicPr>
            <a:picLocks noChangeAspect="1"/>
          </p:cNvPicPr>
          <p:nvPr/>
        </p:nvPicPr>
        <p:blipFill rotWithShape="1">
          <a:blip r:embed="rId2">
            <a:extLst>
              <a:ext uri="{28A0092B-C50C-407E-A947-70E740481C1C}">
                <a14:useLocalDpi xmlns:a14="http://schemas.microsoft.com/office/drawing/2010/main" val="0"/>
              </a:ext>
            </a:extLst>
          </a:blip>
          <a:srcRect t="8533" b="6518"/>
          <a:stretch/>
        </p:blipFill>
        <p:spPr>
          <a:xfrm>
            <a:off x="4634913" y="1855694"/>
            <a:ext cx="4149240" cy="4047565"/>
          </a:xfrm>
          <a:prstGeom prst="rect">
            <a:avLst/>
          </a:prstGeom>
        </p:spPr>
      </p:pic>
      <p:sp>
        <p:nvSpPr>
          <p:cNvPr id="7" name="Content Placeholder 6"/>
          <p:cNvSpPr>
            <a:spLocks noGrp="1"/>
          </p:cNvSpPr>
          <p:nvPr>
            <p:ph sz="quarter" idx="16"/>
          </p:nvPr>
        </p:nvSpPr>
        <p:spPr>
          <a:xfrm>
            <a:off x="5702904" y="6007303"/>
            <a:ext cx="2041769" cy="259944"/>
          </a:xfrm>
        </p:spPr>
        <p:txBody>
          <a:bodyPr/>
          <a:lstStyle/>
          <a:p>
            <a:pPr marL="0" indent="0">
              <a:buNone/>
            </a:pPr>
            <a:r>
              <a:rPr lang="en-US" sz="1090" dirty="0">
                <a:latin typeface="Calibri" charset="0"/>
                <a:ea typeface="MS PGothic" charset="0"/>
              </a:rPr>
              <a:t>(a): ©Rod Planck/Science Source</a:t>
            </a:r>
            <a:endParaRPr lang="en-GB" sz="1090" dirty="0">
              <a:latin typeface="Calibri" charset="0"/>
              <a:ea typeface="MS PGothic"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145"/>
            <a:ext cx="8229601" cy="533219"/>
          </a:xfrm>
        </p:spPr>
        <p:txBody>
          <a:bodyPr/>
          <a:lstStyle/>
          <a:p>
            <a:pPr eaLnBrk="1" hangingPunct="1"/>
            <a:r>
              <a:rPr lang="en-US" sz="4000" dirty="0">
                <a:latin typeface="Calibri" charset="0"/>
                <a:ea typeface="MS PGothic" charset="0"/>
              </a:rPr>
              <a:t>Angiosperm sex: Double fertilization</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158" y="6456062"/>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5365911" y="1357339"/>
            <a:ext cx="3172867" cy="1586323"/>
          </a:xfrm>
        </p:spPr>
        <p:txBody>
          <a:bodyPr/>
          <a:lstStyle/>
          <a:p>
            <a:pPr marL="0" indent="0" eaLnBrk="1" hangingPunct="1">
              <a:spcBef>
                <a:spcPct val="0"/>
              </a:spcBef>
              <a:buNone/>
            </a:pPr>
            <a:r>
              <a:rPr lang="en-US" sz="2400" dirty="0">
                <a:latin typeface="Calibri" charset="0"/>
                <a:ea typeface="MS PGothic" charset="0"/>
              </a:rPr>
              <a:t>In </a:t>
            </a:r>
            <a:r>
              <a:rPr lang="en-US" sz="2400" b="1" dirty="0">
                <a:latin typeface="Calibri" charset="0"/>
                <a:ea typeface="MS PGothic" charset="0"/>
              </a:rPr>
              <a:t>double fertilization</a:t>
            </a:r>
            <a:r>
              <a:rPr lang="en-US" sz="2400" dirty="0">
                <a:latin typeface="Calibri" charset="0"/>
                <a:ea typeface="MS PGothic" charset="0"/>
              </a:rPr>
              <a:t>, these sperm nuclei fertilize the egg and the two polar nuclei.</a:t>
            </a:r>
          </a:p>
        </p:txBody>
      </p:sp>
      <p:sp>
        <p:nvSpPr>
          <p:cNvPr id="7" name="Content Placeholder 6"/>
          <p:cNvSpPr>
            <a:spLocks noGrp="1"/>
          </p:cNvSpPr>
          <p:nvPr>
            <p:ph sz="quarter" idx="15"/>
          </p:nvPr>
        </p:nvSpPr>
        <p:spPr>
          <a:xfrm>
            <a:off x="7045086" y="6458672"/>
            <a:ext cx="1344186" cy="340776"/>
          </a:xfrm>
        </p:spPr>
        <p:txBody>
          <a:bodyPr/>
          <a:lstStyle/>
          <a:p>
            <a:pPr marL="0" indent="0" eaLnBrk="1" hangingPunct="1">
              <a:spcBef>
                <a:spcPct val="0"/>
              </a:spcBef>
              <a:buNone/>
            </a:pPr>
            <a:r>
              <a:rPr lang="en-US" sz="2000" dirty="0">
                <a:latin typeface="Calibri" charset="0"/>
                <a:ea typeface="MS PGothic" charset="0"/>
              </a:rPr>
              <a:t>Figure 24.7</a:t>
            </a:r>
          </a:p>
        </p:txBody>
      </p:sp>
      <p:pic>
        <p:nvPicPr>
          <p:cNvPr id="6" name="Picture 5" descr="The arrow points to the diploid zygote.&#10;The arrow points to the triploid endosperm.">
            <a:extLst>
              <a:ext uri="{FF2B5EF4-FFF2-40B4-BE49-F238E27FC236}">
                <a16:creationId xmlns:a16="http://schemas.microsoft.com/office/drawing/2014/main" id="{50C08A65-7651-43E1-8930-B1F08175919B}"/>
              </a:ext>
            </a:extLst>
          </p:cNvPr>
          <p:cNvPicPr>
            <a:picLocks noChangeAspect="1"/>
          </p:cNvPicPr>
          <p:nvPr/>
        </p:nvPicPr>
        <p:blipFill rotWithShape="1">
          <a:blip r:embed="rId2"/>
          <a:srcRect t="6010"/>
          <a:stretch/>
        </p:blipFill>
        <p:spPr>
          <a:xfrm>
            <a:off x="247651" y="2943661"/>
            <a:ext cx="6400800" cy="328386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384"/>
            <a:ext cx="8229601" cy="484745"/>
          </a:xfrm>
        </p:spPr>
        <p:txBody>
          <a:bodyPr/>
          <a:lstStyle/>
          <a:p>
            <a:pPr eaLnBrk="1" hangingPunct="1"/>
            <a:r>
              <a:rPr lang="en-US" sz="4000" dirty="0">
                <a:latin typeface="Calibri" charset="0"/>
                <a:ea typeface="MS PGothic" charset="0"/>
              </a:rPr>
              <a:t>Angiosperm sex: Triploid endosperm</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161" y="6456063"/>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3" name="Content Placeholder 2"/>
          <p:cNvSpPr>
            <a:spLocks noGrp="1"/>
          </p:cNvSpPr>
          <p:nvPr>
            <p:ph idx="1"/>
          </p:nvPr>
        </p:nvSpPr>
        <p:spPr>
          <a:xfrm>
            <a:off x="5370289" y="1357327"/>
            <a:ext cx="3338282" cy="1586323"/>
          </a:xfrm>
        </p:spPr>
        <p:txBody>
          <a:bodyPr/>
          <a:lstStyle/>
          <a:p>
            <a:pPr marL="0" indent="0" eaLnBrk="1" hangingPunct="1">
              <a:spcBef>
                <a:spcPct val="0"/>
              </a:spcBef>
              <a:buNone/>
            </a:pPr>
            <a:r>
              <a:rPr lang="en-US" sz="2400" dirty="0">
                <a:latin typeface="Calibri" charset="0"/>
                <a:ea typeface="MS PGothic" charset="0"/>
              </a:rPr>
              <a:t>Double fertilization results in a diploid zygote and triploid </a:t>
            </a:r>
            <a:r>
              <a:rPr lang="en-US" sz="2400" b="1" dirty="0">
                <a:latin typeface="Calibri" charset="0"/>
                <a:ea typeface="MS PGothic" charset="0"/>
              </a:rPr>
              <a:t>endosperm</a:t>
            </a:r>
            <a:r>
              <a:rPr lang="en-US" sz="2400" dirty="0">
                <a:latin typeface="Calibri" charset="0"/>
                <a:ea typeface="MS PGothic" charset="0"/>
              </a:rPr>
              <a:t> nucleus.</a:t>
            </a:r>
          </a:p>
        </p:txBody>
      </p:sp>
      <p:sp>
        <p:nvSpPr>
          <p:cNvPr id="7" name="Content Placeholder 6"/>
          <p:cNvSpPr>
            <a:spLocks noGrp="1"/>
          </p:cNvSpPr>
          <p:nvPr>
            <p:ph sz="quarter" idx="15"/>
          </p:nvPr>
        </p:nvSpPr>
        <p:spPr>
          <a:xfrm>
            <a:off x="7045086" y="6458671"/>
            <a:ext cx="1344186" cy="340776"/>
          </a:xfrm>
        </p:spPr>
        <p:txBody>
          <a:bodyPr/>
          <a:lstStyle/>
          <a:p>
            <a:pPr marL="0" indent="0" eaLnBrk="1" hangingPunct="1">
              <a:spcBef>
                <a:spcPct val="0"/>
              </a:spcBef>
              <a:buNone/>
            </a:pPr>
            <a:r>
              <a:rPr lang="en-US" sz="2000" dirty="0">
                <a:latin typeface="Calibri" charset="0"/>
                <a:ea typeface="MS PGothic" charset="0"/>
              </a:rPr>
              <a:t>Figure 24.7</a:t>
            </a:r>
          </a:p>
        </p:txBody>
      </p:sp>
      <p:pic>
        <p:nvPicPr>
          <p:cNvPr id="6" name="Picture 5" descr="The arrow points to the diploid zygote.&#10;The arrow points to the triploid endosperm.">
            <a:extLst>
              <a:ext uri="{FF2B5EF4-FFF2-40B4-BE49-F238E27FC236}">
                <a16:creationId xmlns:a16="http://schemas.microsoft.com/office/drawing/2014/main" id="{442BA753-AEC3-41C2-A1E2-24735D912903}"/>
              </a:ext>
            </a:extLst>
          </p:cNvPr>
          <p:cNvPicPr>
            <a:picLocks noChangeAspect="1"/>
          </p:cNvPicPr>
          <p:nvPr/>
        </p:nvPicPr>
        <p:blipFill rotWithShape="1">
          <a:blip r:embed="rId2"/>
          <a:srcRect t="5432"/>
          <a:stretch/>
        </p:blipFill>
        <p:spPr>
          <a:xfrm>
            <a:off x="247007" y="2934125"/>
            <a:ext cx="6419088" cy="329751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33" y="180489"/>
            <a:ext cx="5109935" cy="586541"/>
          </a:xfrm>
        </p:spPr>
        <p:txBody>
          <a:bodyPr/>
          <a:lstStyle/>
          <a:p>
            <a:pPr eaLnBrk="1" hangingPunct="1"/>
            <a:r>
              <a:rPr lang="en-US" sz="4000" dirty="0">
                <a:latin typeface="Calibri" charset="0"/>
                <a:ea typeface="MS PGothic" charset="0"/>
              </a:rPr>
              <a:t>Angiosperm sex: Seeds</a:t>
            </a:r>
          </a:p>
        </p:txBody>
      </p:sp>
      <p:sp>
        <p:nvSpPr>
          <p:cNvPr id="11" name="Content Placeholder 10"/>
          <p:cNvSpPr>
            <a:spLocks noGrp="1"/>
          </p:cNvSpPr>
          <p:nvPr>
            <p:ph sz="quarter" idx="15"/>
          </p:nvPr>
        </p:nvSpPr>
        <p:spPr>
          <a:xfrm>
            <a:off x="-3497" y="6458672"/>
            <a:ext cx="1478605" cy="340776"/>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5" name="Content Placeholder 4"/>
          <p:cNvSpPr>
            <a:spLocks noGrp="1"/>
          </p:cNvSpPr>
          <p:nvPr>
            <p:ph idx="1"/>
          </p:nvPr>
        </p:nvSpPr>
        <p:spPr>
          <a:xfrm>
            <a:off x="5689778" y="1741955"/>
            <a:ext cx="2622205" cy="3091294"/>
          </a:xfrm>
        </p:spPr>
        <p:txBody>
          <a:bodyPr/>
          <a:lstStyle/>
          <a:p>
            <a:pPr marL="0" indent="0" eaLnBrk="1" hangingPunct="1">
              <a:spcBef>
                <a:spcPct val="0"/>
              </a:spcBef>
              <a:spcAft>
                <a:spcPts val="2900"/>
              </a:spcAft>
              <a:buNone/>
            </a:pPr>
            <a:r>
              <a:rPr lang="en-US" sz="2400" dirty="0">
                <a:latin typeface="Calibri" charset="0"/>
                <a:ea typeface="MS PGothic" charset="0"/>
              </a:rPr>
              <a:t>After fertilization, the seed starts to develop.</a:t>
            </a:r>
          </a:p>
          <a:p>
            <a:pPr marL="0" indent="0" eaLnBrk="1" hangingPunct="1">
              <a:spcBef>
                <a:spcPct val="0"/>
              </a:spcBef>
              <a:buNone/>
            </a:pPr>
            <a:r>
              <a:rPr lang="en-US" sz="2400" dirty="0">
                <a:latin typeface="Calibri" charset="0"/>
                <a:ea typeface="MS PGothic" charset="0"/>
              </a:rPr>
              <a:t>A </a:t>
            </a:r>
            <a:r>
              <a:rPr lang="en-US" sz="2400" b="1" dirty="0">
                <a:latin typeface="Calibri" charset="0"/>
                <a:ea typeface="MS PGothic" charset="0"/>
              </a:rPr>
              <a:t>seed</a:t>
            </a:r>
            <a:r>
              <a:rPr lang="en-US" sz="2400" dirty="0">
                <a:latin typeface="Calibri" charset="0"/>
                <a:ea typeface="MS PGothic" charset="0"/>
              </a:rPr>
              <a:t> consists of an embryo, endosperm, and seed coat.</a:t>
            </a:r>
            <a:endParaRPr lang="en-GB" sz="2400" dirty="0">
              <a:latin typeface="Calibri" charset="0"/>
              <a:ea typeface="MS PGothic" charset="0"/>
            </a:endParaRPr>
          </a:p>
        </p:txBody>
      </p:sp>
      <p:sp>
        <p:nvSpPr>
          <p:cNvPr id="13" name="Content Placeholder 12"/>
          <p:cNvSpPr>
            <a:spLocks noGrp="1"/>
          </p:cNvSpPr>
          <p:nvPr>
            <p:ph sz="quarter" idx="17"/>
          </p:nvPr>
        </p:nvSpPr>
        <p:spPr>
          <a:xfrm>
            <a:off x="7046218" y="6461849"/>
            <a:ext cx="1344186" cy="345985"/>
          </a:xfrm>
        </p:spPr>
        <p:txBody>
          <a:bodyPr/>
          <a:lstStyle/>
          <a:p>
            <a:pPr marL="0" indent="0" eaLnBrk="1" hangingPunct="1">
              <a:spcBef>
                <a:spcPct val="0"/>
              </a:spcBef>
              <a:buNone/>
            </a:pPr>
            <a:r>
              <a:rPr lang="en-US" sz="2000" dirty="0">
                <a:latin typeface="Calibri" charset="0"/>
                <a:ea typeface="MS PGothic" charset="0"/>
              </a:rPr>
              <a:t>Figure 24.4</a:t>
            </a:r>
          </a:p>
        </p:txBody>
      </p:sp>
      <p:pic>
        <p:nvPicPr>
          <p:cNvPr id="20" name="Picture 1" descr="The formation of a seed with an embryo, endosperm, and seed coat is shown."/>
          <p:cNvPicPr>
            <a:picLocks noChangeAspect="1"/>
          </p:cNvPicPr>
          <p:nvPr/>
        </p:nvPicPr>
        <p:blipFill rotWithShape="1">
          <a:blip r:embed="rId2">
            <a:extLst>
              <a:ext uri="{28A0092B-C50C-407E-A947-70E740481C1C}">
                <a14:useLocalDpi xmlns:a14="http://schemas.microsoft.com/office/drawing/2010/main" val="0"/>
              </a:ext>
            </a:extLst>
          </a:blip>
          <a:srcRect t="7955"/>
          <a:stretch/>
        </p:blipFill>
        <p:spPr bwMode="auto">
          <a:xfrm>
            <a:off x="184578" y="1506070"/>
            <a:ext cx="5032262" cy="4712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536" y="180909"/>
            <a:ext cx="5620928" cy="586541"/>
          </a:xfrm>
        </p:spPr>
        <p:txBody>
          <a:bodyPr/>
          <a:lstStyle/>
          <a:p>
            <a:pPr eaLnBrk="1" hangingPunct="1"/>
            <a:r>
              <a:rPr lang="en-US" sz="4000" dirty="0">
                <a:latin typeface="Calibri" charset="0"/>
                <a:ea typeface="MS PGothic" charset="0"/>
              </a:rPr>
              <a:t>Seeds contain an embryo</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4830" y="6462655"/>
            <a:ext cx="1555455" cy="383835"/>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5" name="Content Placeholder 4"/>
          <p:cNvSpPr>
            <a:spLocks noGrp="1"/>
          </p:cNvSpPr>
          <p:nvPr>
            <p:ph idx="1"/>
          </p:nvPr>
        </p:nvSpPr>
        <p:spPr>
          <a:xfrm>
            <a:off x="743528" y="1351452"/>
            <a:ext cx="3336466" cy="1191828"/>
          </a:xfrm>
        </p:spPr>
        <p:txBody>
          <a:bodyPr/>
          <a:lstStyle/>
          <a:p>
            <a:pPr marL="0" indent="0" eaLnBrk="1" hangingPunct="1">
              <a:spcBef>
                <a:spcPct val="0"/>
              </a:spcBef>
              <a:buNone/>
            </a:pPr>
            <a:r>
              <a:rPr lang="en-US" sz="2400" dirty="0">
                <a:latin typeface="Calibri" charset="0"/>
                <a:ea typeface="MS PGothic" charset="0"/>
              </a:rPr>
              <a:t>The zygote develops from a single cell into an embryo.</a:t>
            </a:r>
          </a:p>
        </p:txBody>
      </p:sp>
      <p:sp>
        <p:nvSpPr>
          <p:cNvPr id="7" name="Content Placeholder 6"/>
          <p:cNvSpPr>
            <a:spLocks noGrp="1"/>
          </p:cNvSpPr>
          <p:nvPr>
            <p:ph sz="quarter" idx="4294967295"/>
          </p:nvPr>
        </p:nvSpPr>
        <p:spPr>
          <a:xfrm>
            <a:off x="7044330" y="6464601"/>
            <a:ext cx="1440126" cy="348941"/>
          </a:xfrm>
        </p:spPr>
        <p:txBody>
          <a:bodyPr/>
          <a:lstStyle/>
          <a:p>
            <a:pPr marL="0" indent="0" eaLnBrk="1" hangingPunct="1">
              <a:spcBef>
                <a:spcPct val="0"/>
              </a:spcBef>
              <a:buNone/>
            </a:pPr>
            <a:r>
              <a:rPr lang="en-US" sz="2000" dirty="0">
                <a:latin typeface="Calibri" charset="0"/>
                <a:ea typeface="MS PGothic" charset="0"/>
              </a:rPr>
              <a:t>Figure 24.8</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587"/>
          <a:stretch/>
        </p:blipFill>
        <p:spPr>
          <a:xfrm>
            <a:off x="3974598" y="1828800"/>
            <a:ext cx="4385934" cy="417080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536" y="180486"/>
            <a:ext cx="5620928" cy="586541"/>
          </a:xfrm>
        </p:spPr>
        <p:txBody>
          <a:bodyPr/>
          <a:lstStyle/>
          <a:p>
            <a:pPr eaLnBrk="1" hangingPunct="1"/>
            <a:r>
              <a:rPr lang="en-US" sz="4000" dirty="0">
                <a:latin typeface="Calibri" charset="0"/>
                <a:ea typeface="MS PGothic" charset="0"/>
              </a:rPr>
              <a:t>Seeds contain cotyledons</a:t>
            </a:r>
            <a:endParaRPr lang="en-GB" sz="4000" dirty="0">
              <a:latin typeface="Calibri" charset="0"/>
              <a:ea typeface="MS PGothic" charset="0"/>
            </a:endParaRPr>
          </a:p>
        </p:txBody>
      </p:sp>
      <p:sp>
        <p:nvSpPr>
          <p:cNvPr id="12" name="Content Placeholder 11"/>
          <p:cNvSpPr>
            <a:spLocks noGrp="1"/>
          </p:cNvSpPr>
          <p:nvPr>
            <p:ph idx="1"/>
          </p:nvPr>
        </p:nvSpPr>
        <p:spPr>
          <a:xfrm>
            <a:off x="647" y="6459087"/>
            <a:ext cx="1515449" cy="339037"/>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6" name="Content Placeholder 5"/>
          <p:cNvSpPr>
            <a:spLocks noGrp="1"/>
          </p:cNvSpPr>
          <p:nvPr>
            <p:ph sz="quarter" idx="4294967295"/>
          </p:nvPr>
        </p:nvSpPr>
        <p:spPr>
          <a:xfrm>
            <a:off x="747771" y="1358448"/>
            <a:ext cx="3389870" cy="1603375"/>
          </a:xfrm>
        </p:spPr>
        <p:txBody>
          <a:bodyPr/>
          <a:lstStyle/>
          <a:p>
            <a:pPr marL="0" indent="0" eaLnBrk="1" hangingPunct="1">
              <a:spcBef>
                <a:spcPct val="0"/>
              </a:spcBef>
              <a:buNone/>
            </a:pPr>
            <a:r>
              <a:rPr lang="en-US" sz="2400" b="1" dirty="0">
                <a:latin typeface="Calibri" charset="0"/>
                <a:ea typeface="MS PGothic" charset="0"/>
              </a:rPr>
              <a:t>Cotyledons</a:t>
            </a:r>
            <a:r>
              <a:rPr lang="en-US" sz="2400" dirty="0">
                <a:latin typeface="Calibri" charset="0"/>
                <a:ea typeface="MS PGothic" charset="0"/>
              </a:rPr>
              <a:t> are the embryo’s “seed leaves.” Embryonic shoots and roots also form. </a:t>
            </a:r>
            <a:endParaRPr lang="en-GB" sz="2400" dirty="0">
              <a:latin typeface="Calibri" charset="0"/>
              <a:ea typeface="MS PGothic" charset="0"/>
            </a:endParaRPr>
          </a:p>
        </p:txBody>
      </p:sp>
      <p:sp>
        <p:nvSpPr>
          <p:cNvPr id="7" name="Content Placeholder 6"/>
          <p:cNvSpPr>
            <a:spLocks noGrp="1"/>
          </p:cNvSpPr>
          <p:nvPr>
            <p:ph sz="quarter" idx="4294967295"/>
          </p:nvPr>
        </p:nvSpPr>
        <p:spPr>
          <a:xfrm>
            <a:off x="7047462" y="6456061"/>
            <a:ext cx="1440126" cy="348941"/>
          </a:xfrm>
        </p:spPr>
        <p:txBody>
          <a:bodyPr/>
          <a:lstStyle/>
          <a:p>
            <a:pPr marL="0" indent="0" eaLnBrk="1" hangingPunct="1">
              <a:spcBef>
                <a:spcPct val="0"/>
              </a:spcBef>
              <a:buNone/>
            </a:pPr>
            <a:r>
              <a:rPr lang="en-US" sz="2000" dirty="0">
                <a:latin typeface="Calibri" charset="0"/>
                <a:ea typeface="MS PGothic" charset="0"/>
              </a:rPr>
              <a:t>Figure 24.8</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720"/>
          <a:stretch/>
        </p:blipFill>
        <p:spPr>
          <a:xfrm>
            <a:off x="3854066" y="1582057"/>
            <a:ext cx="4474091" cy="429414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1339" y="180484"/>
            <a:ext cx="6801323" cy="586541"/>
          </a:xfrm>
        </p:spPr>
        <p:txBody>
          <a:bodyPr/>
          <a:lstStyle/>
          <a:p>
            <a:pPr eaLnBrk="1" hangingPunct="1"/>
            <a:r>
              <a:rPr lang="en-US" sz="4000" dirty="0">
                <a:latin typeface="Calibri" charset="0"/>
                <a:ea typeface="MS PGothic" charset="0"/>
              </a:rPr>
              <a:t>Endosperm feeds the embryo</a:t>
            </a:r>
          </a:p>
        </p:txBody>
      </p:sp>
      <p:sp>
        <p:nvSpPr>
          <p:cNvPr id="6" name="Content Placeholder 5"/>
          <p:cNvSpPr>
            <a:spLocks noGrp="1"/>
          </p:cNvSpPr>
          <p:nvPr>
            <p:ph sz="quarter" idx="4294967295"/>
          </p:nvPr>
        </p:nvSpPr>
        <p:spPr>
          <a:xfrm>
            <a:off x="-4158" y="6456067"/>
            <a:ext cx="1555455" cy="348941"/>
          </a:xfrm>
        </p:spPr>
        <p:txBody>
          <a:bodyPr/>
          <a:lstStyle/>
          <a:p>
            <a:pPr marL="0" indent="0" eaLnBrk="1" hangingPunct="1">
              <a:spcBef>
                <a:spcPct val="0"/>
              </a:spcBef>
              <a:buNone/>
            </a:pPr>
            <a:r>
              <a:rPr lang="en-US" sz="2000" dirty="0">
                <a:latin typeface="Calibri" charset="0"/>
                <a:ea typeface="MS PGothic" charset="0"/>
              </a:rPr>
              <a:t>Section 24.2</a:t>
            </a:r>
          </a:p>
        </p:txBody>
      </p:sp>
      <p:sp>
        <p:nvSpPr>
          <p:cNvPr id="5" name="Content Placeholder 4"/>
          <p:cNvSpPr>
            <a:spLocks noGrp="1"/>
          </p:cNvSpPr>
          <p:nvPr>
            <p:ph idx="1"/>
          </p:nvPr>
        </p:nvSpPr>
        <p:spPr>
          <a:xfrm>
            <a:off x="831273" y="1210609"/>
            <a:ext cx="7481455" cy="505451"/>
          </a:xfrm>
        </p:spPr>
        <p:txBody>
          <a:bodyPr/>
          <a:lstStyle/>
          <a:p>
            <a:pPr marL="0" indent="0" algn="ctr" eaLnBrk="1" hangingPunct="1">
              <a:spcBef>
                <a:spcPct val="0"/>
              </a:spcBef>
              <a:buNone/>
            </a:pPr>
            <a:r>
              <a:rPr lang="en-US" sz="2400" dirty="0">
                <a:latin typeface="Calibri" charset="0"/>
                <a:ea typeface="MS PGothic" charset="0"/>
              </a:rPr>
              <a:t>Endosperm cells divide rapidly and nourish the embryo.</a:t>
            </a:r>
            <a:endParaRPr lang="en-GB" sz="2400" dirty="0">
              <a:latin typeface="Calibri" charset="0"/>
              <a:ea typeface="MS PGothic" charset="0"/>
            </a:endParaRPr>
          </a:p>
        </p:txBody>
      </p:sp>
      <p:sp>
        <p:nvSpPr>
          <p:cNvPr id="8" name="Content Placeholder 7"/>
          <p:cNvSpPr>
            <a:spLocks noGrp="1"/>
          </p:cNvSpPr>
          <p:nvPr>
            <p:ph sz="quarter" idx="15"/>
          </p:nvPr>
        </p:nvSpPr>
        <p:spPr>
          <a:xfrm>
            <a:off x="7045085" y="6456147"/>
            <a:ext cx="1344186" cy="374854"/>
          </a:xfrm>
        </p:spPr>
        <p:txBody>
          <a:bodyPr/>
          <a:lstStyle/>
          <a:p>
            <a:pPr marL="0" indent="0" eaLnBrk="1" hangingPunct="1">
              <a:spcBef>
                <a:spcPct val="0"/>
              </a:spcBef>
              <a:buNone/>
            </a:pPr>
            <a:r>
              <a:rPr lang="en-US" sz="2000" dirty="0">
                <a:latin typeface="Calibri" charset="0"/>
                <a:ea typeface="MS PGothic" charset="0"/>
              </a:rPr>
              <a:t>Figure 24.9</a:t>
            </a:r>
          </a:p>
        </p:txBody>
      </p:sp>
      <p:pic>
        <p:nvPicPr>
          <p:cNvPr id="11" name="Picture 10" descr="A corn seed, which is an example of a monocot seed, is shown.&#10;Red box highlights the endosperm.">
            <a:extLst>
              <a:ext uri="{FF2B5EF4-FFF2-40B4-BE49-F238E27FC236}">
                <a16:creationId xmlns:a16="http://schemas.microsoft.com/office/drawing/2014/main" id="{53F4EB9F-F6D6-4E3A-A865-886BE8B86CC3}"/>
              </a:ext>
            </a:extLst>
          </p:cNvPr>
          <p:cNvPicPr>
            <a:picLocks noChangeAspect="1"/>
          </p:cNvPicPr>
          <p:nvPr/>
        </p:nvPicPr>
        <p:blipFill rotWithShape="1">
          <a:blip r:embed="rId2"/>
          <a:srcRect t="5824" b="4631"/>
          <a:stretch/>
        </p:blipFill>
        <p:spPr>
          <a:xfrm>
            <a:off x="2969416" y="2039936"/>
            <a:ext cx="3254211" cy="4199499"/>
          </a:xfrm>
          <a:prstGeom prst="rect">
            <a:avLst/>
          </a:prstGeom>
        </p:spPr>
      </p:pic>
      <p:sp>
        <p:nvSpPr>
          <p:cNvPr id="7" name="Content Placeholder 6"/>
          <p:cNvSpPr>
            <a:spLocks noGrp="1"/>
          </p:cNvSpPr>
          <p:nvPr>
            <p:ph sz="quarter" idx="4294967295"/>
          </p:nvPr>
        </p:nvSpPr>
        <p:spPr>
          <a:xfrm>
            <a:off x="3408907" y="6285642"/>
            <a:ext cx="2319337" cy="179062"/>
          </a:xfrm>
        </p:spPr>
        <p:txBody>
          <a:bodyPr/>
          <a:lstStyle/>
          <a:p>
            <a:pPr marL="0" indent="0" algn="ctr">
              <a:buNone/>
            </a:pPr>
            <a:r>
              <a:rPr lang="en-GB" sz="840" dirty="0"/>
              <a:t>(a): ©Steven P. Lynch/McGraw-Hill Education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567" y="179850"/>
            <a:ext cx="3172867" cy="586541"/>
          </a:xfrm>
        </p:spPr>
        <p:txBody>
          <a:bodyPr/>
          <a:lstStyle/>
          <a:p>
            <a:r>
              <a:rPr lang="en-US" sz="4000" dirty="0">
                <a:latin typeface="Calibri" charset="0"/>
                <a:ea typeface="MS PGothic" charset="0"/>
              </a:rPr>
              <a:t>The seed coat</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2450" y="6457392"/>
            <a:ext cx="1555455" cy="383835"/>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5" name="Content Placeholder 4"/>
          <p:cNvSpPr>
            <a:spLocks noGrp="1"/>
          </p:cNvSpPr>
          <p:nvPr>
            <p:ph idx="1"/>
          </p:nvPr>
        </p:nvSpPr>
        <p:spPr>
          <a:xfrm>
            <a:off x="835194" y="1213877"/>
            <a:ext cx="7481456" cy="814035"/>
          </a:xfrm>
        </p:spPr>
        <p:txBody>
          <a:bodyPr/>
          <a:lstStyle/>
          <a:p>
            <a:pPr marL="0" indent="0" algn="ctr" eaLnBrk="1" hangingPunct="1">
              <a:spcBef>
                <a:spcPct val="0"/>
              </a:spcBef>
              <a:buNone/>
            </a:pPr>
            <a:r>
              <a:rPr lang="en-US" sz="2400" dirty="0">
                <a:latin typeface="Calibri" charset="0"/>
                <a:ea typeface="MS PGothic" charset="0"/>
              </a:rPr>
              <a:t>The </a:t>
            </a:r>
            <a:r>
              <a:rPr lang="en-US" sz="2400" b="1" dirty="0">
                <a:latin typeface="Calibri" charset="0"/>
                <a:ea typeface="MS PGothic" charset="0"/>
              </a:rPr>
              <a:t>seed coat</a:t>
            </a:r>
            <a:r>
              <a:rPr lang="en-US" sz="2400" dirty="0">
                <a:latin typeface="Calibri" charset="0"/>
                <a:ea typeface="MS PGothic" charset="0"/>
              </a:rPr>
              <a:t> is a tough outer layer that protects </a:t>
            </a:r>
          </a:p>
          <a:p>
            <a:pPr marL="0" indent="0" algn="ctr" eaLnBrk="1" hangingPunct="1">
              <a:spcBef>
                <a:spcPct val="0"/>
              </a:spcBef>
              <a:buNone/>
            </a:pPr>
            <a:r>
              <a:rPr lang="en-US" sz="2400" dirty="0">
                <a:latin typeface="Calibri" charset="0"/>
                <a:ea typeface="MS PGothic" charset="0"/>
              </a:rPr>
              <a:t>the embryo from damage, dehydration, and predators.</a:t>
            </a:r>
            <a:endParaRPr lang="en-GB" sz="2400" dirty="0">
              <a:latin typeface="Calibri" charset="0"/>
              <a:ea typeface="MS PGothic" charset="0"/>
            </a:endParaRPr>
          </a:p>
        </p:txBody>
      </p:sp>
      <p:sp>
        <p:nvSpPr>
          <p:cNvPr id="8" name="Content Placeholder 7"/>
          <p:cNvSpPr>
            <a:spLocks noGrp="1"/>
          </p:cNvSpPr>
          <p:nvPr>
            <p:ph sz="quarter" idx="15"/>
          </p:nvPr>
        </p:nvSpPr>
        <p:spPr>
          <a:xfrm>
            <a:off x="7049349" y="6455466"/>
            <a:ext cx="1344186" cy="340776"/>
          </a:xfrm>
        </p:spPr>
        <p:txBody>
          <a:bodyPr/>
          <a:lstStyle/>
          <a:p>
            <a:pPr marL="0" indent="0">
              <a:buNone/>
            </a:pPr>
            <a:r>
              <a:rPr lang="en-US" sz="2000" dirty="0">
                <a:latin typeface="Calibri" charset="0"/>
                <a:ea typeface="MS PGothic" charset="0"/>
              </a:rPr>
              <a:t>Figure 24.9</a:t>
            </a:r>
            <a:endParaRPr lang="en-GB" sz="2000" dirty="0">
              <a:latin typeface="Calibri" charset="0"/>
              <a:ea typeface="MS PGothic" charset="0"/>
            </a:endParaRPr>
          </a:p>
        </p:txBody>
      </p:sp>
      <p:pic>
        <p:nvPicPr>
          <p:cNvPr id="4" name="Picture 3" descr="Shepherd's Purse, which is an example of an eudicot seed, is shown&#10;Red box highlights the seed coat.">
            <a:extLst>
              <a:ext uri="{FF2B5EF4-FFF2-40B4-BE49-F238E27FC236}">
                <a16:creationId xmlns:a16="http://schemas.microsoft.com/office/drawing/2014/main" id="{757D7908-675C-430A-8A0B-B21C111E4B99}"/>
              </a:ext>
            </a:extLst>
          </p:cNvPr>
          <p:cNvPicPr>
            <a:picLocks noChangeAspect="1"/>
          </p:cNvPicPr>
          <p:nvPr/>
        </p:nvPicPr>
        <p:blipFill>
          <a:blip r:embed="rId2"/>
          <a:stretch>
            <a:fillRect/>
          </a:stretch>
        </p:blipFill>
        <p:spPr>
          <a:xfrm>
            <a:off x="2874161" y="1971419"/>
            <a:ext cx="3395678" cy="4401063"/>
          </a:xfrm>
          <a:prstGeom prst="rect">
            <a:avLst/>
          </a:prstGeom>
        </p:spPr>
      </p:pic>
      <p:sp>
        <p:nvSpPr>
          <p:cNvPr id="20" name="Content Placeholder 19"/>
          <p:cNvSpPr>
            <a:spLocks noGrp="1"/>
          </p:cNvSpPr>
          <p:nvPr>
            <p:ph sz="quarter" idx="17"/>
          </p:nvPr>
        </p:nvSpPr>
        <p:spPr>
          <a:xfrm>
            <a:off x="3917406" y="6371476"/>
            <a:ext cx="1478605" cy="214830"/>
          </a:xfrm>
        </p:spPr>
        <p:txBody>
          <a:bodyPr/>
          <a:lstStyle/>
          <a:p>
            <a:pPr marL="0" indent="0" algn="ctr">
              <a:buNone/>
            </a:pPr>
            <a:r>
              <a:rPr lang="en-GB" sz="800" dirty="0"/>
              <a:t>(b): ©Steven P. Lynch RF</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33" y="180274"/>
            <a:ext cx="5109935" cy="586541"/>
          </a:xfrm>
        </p:spPr>
        <p:txBody>
          <a:bodyPr/>
          <a:lstStyle/>
          <a:p>
            <a:r>
              <a:rPr lang="en-US" sz="4000" dirty="0">
                <a:latin typeface="Calibri" charset="0"/>
                <a:ea typeface="MS PGothic" charset="0"/>
              </a:rPr>
              <a:t>Angiosperm sex: Fruits</a:t>
            </a:r>
            <a:endParaRPr lang="en-GB" sz="4000" dirty="0">
              <a:latin typeface="Calibri" charset="0"/>
              <a:ea typeface="MS PGothic" charset="0"/>
            </a:endParaRPr>
          </a:p>
        </p:txBody>
      </p:sp>
      <p:sp>
        <p:nvSpPr>
          <p:cNvPr id="6" name="Content Placeholder 5"/>
          <p:cNvSpPr>
            <a:spLocks noGrp="1"/>
          </p:cNvSpPr>
          <p:nvPr>
            <p:ph sz="quarter" idx="15"/>
          </p:nvPr>
        </p:nvSpPr>
        <p:spPr>
          <a:xfrm>
            <a:off x="982" y="6461398"/>
            <a:ext cx="1478605" cy="374854"/>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3" name="Content Placeholder 2"/>
          <p:cNvSpPr>
            <a:spLocks noGrp="1"/>
          </p:cNvSpPr>
          <p:nvPr>
            <p:ph idx="1"/>
          </p:nvPr>
        </p:nvSpPr>
        <p:spPr>
          <a:xfrm>
            <a:off x="5527058" y="2232384"/>
            <a:ext cx="3172869" cy="1586323"/>
          </a:xfrm>
        </p:spPr>
        <p:txBody>
          <a:bodyPr/>
          <a:lstStyle/>
          <a:p>
            <a:pPr marL="0" indent="0" eaLnBrk="1" hangingPunct="1">
              <a:spcBef>
                <a:spcPct val="0"/>
              </a:spcBef>
              <a:buNone/>
            </a:pPr>
            <a:r>
              <a:rPr lang="en-US" sz="2400" dirty="0">
                <a:latin typeface="Calibri" charset="0"/>
                <a:ea typeface="MS PGothic" charset="0"/>
              </a:rPr>
              <a:t>At the same time, a </a:t>
            </a:r>
            <a:r>
              <a:rPr lang="en-US" sz="2400" b="1" dirty="0">
                <a:latin typeface="Calibri" charset="0"/>
                <a:ea typeface="MS PGothic" charset="0"/>
              </a:rPr>
              <a:t>fruit</a:t>
            </a:r>
            <a:r>
              <a:rPr lang="en-US" sz="2400" dirty="0">
                <a:latin typeface="Calibri" charset="0"/>
                <a:ea typeface="MS PGothic" charset="0"/>
              </a:rPr>
              <a:t> develops from the ovary enclosing the developing seed(s).</a:t>
            </a:r>
          </a:p>
        </p:txBody>
      </p:sp>
      <p:sp>
        <p:nvSpPr>
          <p:cNvPr id="8" name="Content Placeholder 7"/>
          <p:cNvSpPr>
            <a:spLocks noGrp="1"/>
          </p:cNvSpPr>
          <p:nvPr>
            <p:ph sz="quarter" idx="17"/>
          </p:nvPr>
        </p:nvSpPr>
        <p:spPr>
          <a:xfrm>
            <a:off x="7044504" y="6459062"/>
            <a:ext cx="1344186" cy="345985"/>
          </a:xfrm>
        </p:spPr>
        <p:txBody>
          <a:bodyPr/>
          <a:lstStyle/>
          <a:p>
            <a:pPr marL="0" indent="0">
              <a:buNone/>
            </a:pPr>
            <a:r>
              <a:rPr lang="en-US" sz="2000" dirty="0">
                <a:latin typeface="Calibri" charset="0"/>
                <a:ea typeface="MS PGothic" charset="0"/>
              </a:rPr>
              <a:t>Figure 24.4</a:t>
            </a:r>
            <a:endParaRPr lang="en-GB" sz="2000" dirty="0">
              <a:latin typeface="Calibri" charset="0"/>
              <a:ea typeface="MS PGothic" charset="0"/>
            </a:endParaRPr>
          </a:p>
        </p:txBody>
      </p:sp>
      <p:pic>
        <p:nvPicPr>
          <p:cNvPr id="25" name="Picture 1" descr="A fruit developing from the ovary is shown."/>
          <p:cNvPicPr>
            <a:picLocks noChangeAspect="1"/>
          </p:cNvPicPr>
          <p:nvPr/>
        </p:nvPicPr>
        <p:blipFill rotWithShape="1">
          <a:blip r:embed="rId2">
            <a:extLst>
              <a:ext uri="{28A0092B-C50C-407E-A947-70E740481C1C}">
                <a14:useLocalDpi xmlns:a14="http://schemas.microsoft.com/office/drawing/2010/main" val="0"/>
              </a:ext>
            </a:extLst>
          </a:blip>
          <a:srcRect t="10379"/>
          <a:stretch/>
        </p:blipFill>
        <p:spPr bwMode="auto">
          <a:xfrm>
            <a:off x="237029" y="1828800"/>
            <a:ext cx="5032262" cy="4588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d box highlights flower shedding its petals.">
            <a:extLst>
              <a:ext uri="{FF2B5EF4-FFF2-40B4-BE49-F238E27FC236}">
                <a16:creationId xmlns:a16="http://schemas.microsoft.com/office/drawing/2014/main" id="{2A9D091D-A627-4152-8B04-E1F5B4BC0F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91"/>
          <a:stretch/>
        </p:blipFill>
        <p:spPr bwMode="auto">
          <a:xfrm>
            <a:off x="2094001" y="1735163"/>
            <a:ext cx="5146061" cy="43491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26923" y="231172"/>
            <a:ext cx="3490154" cy="484745"/>
          </a:xfrm>
        </p:spPr>
        <p:txBody>
          <a:bodyPr/>
          <a:lstStyle/>
          <a:p>
            <a:r>
              <a:rPr lang="en-US" sz="4000" dirty="0">
                <a:latin typeface="Calibri" charset="0"/>
                <a:ea typeface="MS PGothic" charset="0"/>
              </a:rPr>
              <a:t>Fruit formation</a:t>
            </a:r>
            <a:endParaRPr lang="en-GB" sz="4000" dirty="0">
              <a:latin typeface="Calibri" charset="0"/>
              <a:ea typeface="MS PGothic" charset="0"/>
            </a:endParaRPr>
          </a:p>
        </p:txBody>
      </p:sp>
      <p:sp>
        <p:nvSpPr>
          <p:cNvPr id="9" name="Content Placeholder 8"/>
          <p:cNvSpPr>
            <a:spLocks noGrp="1"/>
          </p:cNvSpPr>
          <p:nvPr>
            <p:ph sz="quarter" idx="16"/>
          </p:nvPr>
        </p:nvSpPr>
        <p:spPr>
          <a:xfrm>
            <a:off x="-2487" y="6459067"/>
            <a:ext cx="1534012" cy="345985"/>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12" name="Content Placeholder 11"/>
          <p:cNvSpPr>
            <a:spLocks noGrp="1"/>
          </p:cNvSpPr>
          <p:nvPr>
            <p:ph sz="quarter" idx="17"/>
          </p:nvPr>
        </p:nvSpPr>
        <p:spPr>
          <a:xfrm>
            <a:off x="1762499" y="802749"/>
            <a:ext cx="5615001" cy="815815"/>
          </a:xfrm>
        </p:spPr>
        <p:txBody>
          <a:bodyPr/>
          <a:lstStyle/>
          <a:p>
            <a:pPr marL="0" indent="0" algn="ctr" eaLnBrk="1" hangingPunct="1">
              <a:spcBef>
                <a:spcPct val="0"/>
              </a:spcBef>
              <a:buNone/>
            </a:pPr>
            <a:r>
              <a:rPr lang="en-US" sz="2400" dirty="0">
                <a:latin typeface="Calibri" charset="0"/>
                <a:ea typeface="MS PGothic" charset="0"/>
              </a:rPr>
              <a:t>These photos show how the fruit forms.</a:t>
            </a:r>
          </a:p>
          <a:p>
            <a:pPr marL="0" indent="0" algn="ctr" eaLnBrk="1" hangingPunct="1">
              <a:spcBef>
                <a:spcPct val="0"/>
              </a:spcBef>
              <a:buNone/>
            </a:pPr>
            <a:r>
              <a:rPr lang="en-US" sz="2400" dirty="0">
                <a:latin typeface="Calibri" charset="0"/>
                <a:ea typeface="MS PGothic" charset="0"/>
              </a:rPr>
              <a:t>After pollination, the flower loses its petals.</a:t>
            </a:r>
            <a:endParaRPr lang="en-GB" sz="2400" dirty="0">
              <a:latin typeface="Calibri" charset="0"/>
              <a:ea typeface="MS PGothic" charset="0"/>
            </a:endParaRPr>
          </a:p>
        </p:txBody>
      </p:sp>
      <p:sp>
        <p:nvSpPr>
          <p:cNvPr id="8" name="Content Placeholder 7"/>
          <p:cNvSpPr>
            <a:spLocks noGrp="1"/>
          </p:cNvSpPr>
          <p:nvPr>
            <p:ph sz="quarter" idx="15"/>
          </p:nvPr>
        </p:nvSpPr>
        <p:spPr>
          <a:xfrm>
            <a:off x="7047241" y="6456529"/>
            <a:ext cx="1478605" cy="340776"/>
          </a:xfrm>
        </p:spPr>
        <p:txBody>
          <a:bodyPr/>
          <a:lstStyle/>
          <a:p>
            <a:pPr marL="0" indent="0">
              <a:buNone/>
            </a:pPr>
            <a:r>
              <a:rPr lang="en-US" sz="2000" dirty="0">
                <a:latin typeface="Calibri" charset="0"/>
                <a:ea typeface="MS PGothic" charset="0"/>
              </a:rPr>
              <a:t>Figure 24.10</a:t>
            </a:r>
            <a:endParaRPr lang="en-GB" sz="2000" dirty="0">
              <a:latin typeface="Calibri" charset="0"/>
              <a:ea typeface="MS PGothic" charset="0"/>
            </a:endParaRPr>
          </a:p>
        </p:txBody>
      </p:sp>
      <p:sp>
        <p:nvSpPr>
          <p:cNvPr id="7" name="Content Placeholder 6"/>
          <p:cNvSpPr>
            <a:spLocks noGrp="1"/>
          </p:cNvSpPr>
          <p:nvPr>
            <p:ph sz="quarter" idx="4294967295"/>
          </p:nvPr>
        </p:nvSpPr>
        <p:spPr>
          <a:xfrm>
            <a:off x="2602346" y="3808034"/>
            <a:ext cx="1309205" cy="216665"/>
          </a:xfrm>
        </p:spPr>
        <p:txBody>
          <a:bodyPr/>
          <a:lstStyle/>
          <a:p>
            <a:pPr marL="0" indent="0" algn="ctr">
              <a:buNone/>
            </a:pPr>
            <a:r>
              <a:rPr lang="en-US" sz="1130" dirty="0"/>
              <a:t>Pollination occurs.</a:t>
            </a:r>
            <a:endParaRPr lang="en-GB" sz="1130" dirty="0"/>
          </a:p>
        </p:txBody>
      </p:sp>
      <p:sp>
        <p:nvSpPr>
          <p:cNvPr id="5" name="Content Placeholder 4"/>
          <p:cNvSpPr>
            <a:spLocks noGrp="1"/>
          </p:cNvSpPr>
          <p:nvPr>
            <p:ph idx="1"/>
          </p:nvPr>
        </p:nvSpPr>
        <p:spPr>
          <a:xfrm>
            <a:off x="5119044" y="3808108"/>
            <a:ext cx="1223278" cy="214360"/>
          </a:xfrm>
        </p:spPr>
        <p:txBody>
          <a:bodyPr/>
          <a:lstStyle/>
          <a:p>
            <a:pPr marL="0" indent="0" algn="ctr">
              <a:buNone/>
            </a:pPr>
            <a:r>
              <a:rPr lang="en-US" sz="1150" dirty="0"/>
              <a:t>Petals are shed.</a:t>
            </a:r>
            <a:endParaRPr lang="en-GB" sz="1150" dirty="0"/>
          </a:p>
        </p:txBody>
      </p:sp>
      <p:sp>
        <p:nvSpPr>
          <p:cNvPr id="19" name="Content Placeholder 8"/>
          <p:cNvSpPr>
            <a:spLocks noGrp="1"/>
          </p:cNvSpPr>
          <p:nvPr>
            <p:ph sz="quarter" idx="4294967295"/>
          </p:nvPr>
        </p:nvSpPr>
        <p:spPr>
          <a:xfrm>
            <a:off x="2111242" y="5861264"/>
            <a:ext cx="2384690" cy="238332"/>
          </a:xfrm>
        </p:spPr>
        <p:txBody>
          <a:bodyPr/>
          <a:lstStyle/>
          <a:p>
            <a:pPr marL="0" lvl="0" indent="0">
              <a:buNone/>
            </a:pPr>
            <a:r>
              <a:rPr lang="en-US" sz="1170" dirty="0"/>
              <a:t>Fruit protects and disperses seeds.</a:t>
            </a:r>
            <a:endParaRPr lang="en-GB" sz="1170" dirty="0"/>
          </a:p>
        </p:txBody>
      </p:sp>
      <p:sp>
        <p:nvSpPr>
          <p:cNvPr id="20" name="Content Placeholder 12"/>
          <p:cNvSpPr>
            <a:spLocks noGrp="1"/>
          </p:cNvSpPr>
          <p:nvPr>
            <p:ph sz="quarter" idx="4294967295"/>
          </p:nvPr>
        </p:nvSpPr>
        <p:spPr>
          <a:xfrm>
            <a:off x="4863464" y="5872485"/>
            <a:ext cx="1908176" cy="428298"/>
          </a:xfrm>
        </p:spPr>
        <p:txBody>
          <a:bodyPr/>
          <a:lstStyle/>
          <a:p>
            <a:pPr marL="0" lvl="0" indent="0" algn="ctr">
              <a:lnSpc>
                <a:spcPts val="1200"/>
              </a:lnSpc>
              <a:spcBef>
                <a:spcPts val="0"/>
              </a:spcBef>
              <a:buNone/>
            </a:pPr>
            <a:r>
              <a:rPr lang="en-US" sz="1150" dirty="0"/>
              <a:t>Ovary and receptacle swell as seeds develop.</a:t>
            </a:r>
            <a:endParaRPr lang="en-GB" sz="1150" dirty="0"/>
          </a:p>
        </p:txBody>
      </p:sp>
      <p:sp>
        <p:nvSpPr>
          <p:cNvPr id="21" name="Content Placeholder 16"/>
          <p:cNvSpPr>
            <a:spLocks noGrp="1"/>
          </p:cNvSpPr>
          <p:nvPr>
            <p:ph sz="quarter" idx="4294967295"/>
          </p:nvPr>
        </p:nvSpPr>
        <p:spPr>
          <a:xfrm>
            <a:off x="3857456" y="6140663"/>
            <a:ext cx="1316376" cy="219785"/>
          </a:xfrm>
        </p:spPr>
        <p:txBody>
          <a:bodyPr/>
          <a:lstStyle/>
          <a:p>
            <a:pPr marL="0" indent="0" algn="ctr">
              <a:buNone/>
            </a:pPr>
            <a:r>
              <a:rPr lang="en-US" sz="880" dirty="0"/>
              <a:t>(all): ©Brent Seabrook</a:t>
            </a:r>
            <a:endParaRPr lang="en-GB" sz="880" dirty="0"/>
          </a:p>
        </p:txBody>
      </p:sp>
      <p:sp>
        <p:nvSpPr>
          <p:cNvPr id="6" name="Rectangle 5">
            <a:extLst>
              <a:ext uri="{FF2B5EF4-FFF2-40B4-BE49-F238E27FC236}">
                <a16:creationId xmlns:a16="http://schemas.microsoft.com/office/drawing/2014/main" id="{17E19508-FFE1-4340-B406-22ACCFBC4167}"/>
              </a:ext>
            </a:extLst>
          </p:cNvPr>
          <p:cNvSpPr/>
          <p:nvPr/>
        </p:nvSpPr>
        <p:spPr>
          <a:xfrm>
            <a:off x="4817744" y="2103119"/>
            <a:ext cx="2376598" cy="169104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Red box highlights an ovary swelling into a fruit with seeds.">
            <a:extLst>
              <a:ext uri="{FF2B5EF4-FFF2-40B4-BE49-F238E27FC236}">
                <a16:creationId xmlns:a16="http://schemas.microsoft.com/office/drawing/2014/main" id="{C572F6A9-CBAB-4F65-91CF-D5EDFE4528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91"/>
          <a:stretch/>
        </p:blipFill>
        <p:spPr bwMode="auto">
          <a:xfrm>
            <a:off x="1944882" y="1667818"/>
            <a:ext cx="5355077" cy="45258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171339" y="235466"/>
            <a:ext cx="6801323" cy="484745"/>
          </a:xfrm>
        </p:spPr>
        <p:txBody>
          <a:bodyPr/>
          <a:lstStyle/>
          <a:p>
            <a:r>
              <a:rPr lang="en-US" sz="4000" dirty="0">
                <a:latin typeface="Calibri" charset="0"/>
                <a:ea typeface="MS PGothic" charset="0"/>
              </a:rPr>
              <a:t>Hormones and fruit formation</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1440" y="6462853"/>
            <a:ext cx="1555455" cy="317219"/>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5" name="Content Placeholder 4"/>
          <p:cNvSpPr>
            <a:spLocks noGrp="1"/>
          </p:cNvSpPr>
          <p:nvPr>
            <p:ph idx="1"/>
          </p:nvPr>
        </p:nvSpPr>
        <p:spPr>
          <a:xfrm>
            <a:off x="1171339" y="812024"/>
            <a:ext cx="6801323" cy="814035"/>
          </a:xfrm>
        </p:spPr>
        <p:txBody>
          <a:bodyPr/>
          <a:lstStyle/>
          <a:p>
            <a:pPr marL="0" indent="0" algn="ctr" eaLnBrk="1" hangingPunct="1">
              <a:spcBef>
                <a:spcPct val="0"/>
              </a:spcBef>
              <a:buNone/>
            </a:pPr>
            <a:r>
              <a:rPr lang="en-US" sz="2400" dirty="0">
                <a:latin typeface="Calibri" charset="0"/>
                <a:ea typeface="MS PGothic" charset="0"/>
              </a:rPr>
              <a:t>A developing seed releases hormones that trigger </a:t>
            </a:r>
          </a:p>
          <a:p>
            <a:pPr marL="0" indent="0" algn="ctr" eaLnBrk="1" hangingPunct="1">
              <a:spcBef>
                <a:spcPct val="0"/>
              </a:spcBef>
              <a:buNone/>
            </a:pPr>
            <a:r>
              <a:rPr lang="en-US" sz="2400" dirty="0">
                <a:latin typeface="Calibri" charset="0"/>
                <a:ea typeface="MS PGothic" charset="0"/>
              </a:rPr>
              <a:t>fruit formation. The ovary swells.</a:t>
            </a:r>
            <a:endParaRPr lang="en-GB" sz="2400" dirty="0">
              <a:latin typeface="Calibri" charset="0"/>
              <a:ea typeface="MS PGothic" charset="0"/>
            </a:endParaRPr>
          </a:p>
        </p:txBody>
      </p:sp>
      <p:sp>
        <p:nvSpPr>
          <p:cNvPr id="12" name="Content Placeholder 11"/>
          <p:cNvSpPr>
            <a:spLocks noGrp="1"/>
          </p:cNvSpPr>
          <p:nvPr>
            <p:ph sz="quarter" idx="17"/>
          </p:nvPr>
        </p:nvSpPr>
        <p:spPr>
          <a:xfrm>
            <a:off x="7044531" y="6464068"/>
            <a:ext cx="1478605" cy="345985"/>
          </a:xfrm>
        </p:spPr>
        <p:txBody>
          <a:bodyPr/>
          <a:lstStyle/>
          <a:p>
            <a:pPr marL="0" indent="0">
              <a:buNone/>
            </a:pPr>
            <a:r>
              <a:rPr lang="en-US" sz="2000" dirty="0">
                <a:latin typeface="Calibri" charset="0"/>
                <a:ea typeface="MS PGothic" charset="0"/>
              </a:rPr>
              <a:t>Figure 24.10</a:t>
            </a:r>
            <a:endParaRPr lang="en-GB" sz="2000" dirty="0">
              <a:latin typeface="Calibri" charset="0"/>
              <a:ea typeface="MS PGothic" charset="0"/>
            </a:endParaRPr>
          </a:p>
        </p:txBody>
      </p:sp>
      <p:sp>
        <p:nvSpPr>
          <p:cNvPr id="20" name="Content Placeholder 8"/>
          <p:cNvSpPr>
            <a:spLocks noGrp="1"/>
          </p:cNvSpPr>
          <p:nvPr>
            <p:ph sz="quarter" idx="4294967295"/>
          </p:nvPr>
        </p:nvSpPr>
        <p:spPr>
          <a:xfrm>
            <a:off x="2621241" y="3824819"/>
            <a:ext cx="1223723" cy="238332"/>
          </a:xfrm>
        </p:spPr>
        <p:txBody>
          <a:bodyPr/>
          <a:lstStyle/>
          <a:p>
            <a:pPr marL="0" lvl="0" indent="0" algn="ctr">
              <a:buNone/>
            </a:pPr>
            <a:r>
              <a:rPr lang="en-US" sz="1100" dirty="0"/>
              <a:t>Pollination occurs.</a:t>
            </a:r>
            <a:endParaRPr lang="en-GB" sz="1100" dirty="0"/>
          </a:p>
        </p:txBody>
      </p:sp>
      <p:sp>
        <p:nvSpPr>
          <p:cNvPr id="21" name="Content Placeholder 12"/>
          <p:cNvSpPr>
            <a:spLocks noGrp="1"/>
          </p:cNvSpPr>
          <p:nvPr>
            <p:ph sz="quarter" idx="4294967295"/>
          </p:nvPr>
        </p:nvSpPr>
        <p:spPr>
          <a:xfrm>
            <a:off x="5413734" y="3827902"/>
            <a:ext cx="1184827" cy="219785"/>
          </a:xfrm>
        </p:spPr>
        <p:txBody>
          <a:bodyPr/>
          <a:lstStyle/>
          <a:p>
            <a:pPr marL="0" lvl="0" indent="0" algn="ctr">
              <a:buNone/>
            </a:pPr>
            <a:r>
              <a:rPr lang="en-US" sz="1140" dirty="0"/>
              <a:t>Petals are shed.</a:t>
            </a:r>
            <a:endParaRPr lang="en-GB" sz="1140" dirty="0"/>
          </a:p>
        </p:txBody>
      </p:sp>
      <p:sp>
        <p:nvSpPr>
          <p:cNvPr id="7" name="Content Placeholder 6"/>
          <p:cNvSpPr>
            <a:spLocks noGrp="1"/>
          </p:cNvSpPr>
          <p:nvPr>
            <p:ph sz="quarter" idx="4294967295"/>
          </p:nvPr>
        </p:nvSpPr>
        <p:spPr>
          <a:xfrm>
            <a:off x="2139633" y="6014616"/>
            <a:ext cx="2319337" cy="238332"/>
          </a:xfrm>
        </p:spPr>
        <p:txBody>
          <a:bodyPr/>
          <a:lstStyle/>
          <a:p>
            <a:pPr marL="0" indent="0" algn="ctr">
              <a:buNone/>
            </a:pPr>
            <a:r>
              <a:rPr lang="en-US" sz="1150" dirty="0"/>
              <a:t>Fruit protects and disperses seeds.</a:t>
            </a:r>
            <a:endParaRPr lang="en-GB" sz="1150" dirty="0"/>
          </a:p>
        </p:txBody>
      </p:sp>
      <p:sp>
        <p:nvSpPr>
          <p:cNvPr id="22" name="Content Placeholder 16"/>
          <p:cNvSpPr>
            <a:spLocks noGrp="1"/>
          </p:cNvSpPr>
          <p:nvPr>
            <p:ph sz="quarter" idx="4294967295"/>
          </p:nvPr>
        </p:nvSpPr>
        <p:spPr>
          <a:xfrm>
            <a:off x="5035962" y="5998215"/>
            <a:ext cx="1752095" cy="376502"/>
          </a:xfrm>
        </p:spPr>
        <p:txBody>
          <a:bodyPr/>
          <a:lstStyle/>
          <a:p>
            <a:pPr marL="0" lvl="0" indent="0" algn="ctr">
              <a:lnSpc>
                <a:spcPts val="1200"/>
              </a:lnSpc>
              <a:buNone/>
            </a:pPr>
            <a:r>
              <a:rPr lang="en-US" sz="1130" dirty="0"/>
              <a:t>Ovary and receptacle swell as seeds develop.</a:t>
            </a:r>
            <a:endParaRPr lang="en-GB" sz="1130" dirty="0"/>
          </a:p>
        </p:txBody>
      </p:sp>
      <p:sp>
        <p:nvSpPr>
          <p:cNvPr id="23" name="Content Placeholder 18"/>
          <p:cNvSpPr>
            <a:spLocks noGrp="1"/>
          </p:cNvSpPr>
          <p:nvPr>
            <p:ph sz="quarter" idx="21"/>
          </p:nvPr>
        </p:nvSpPr>
        <p:spPr>
          <a:xfrm>
            <a:off x="3906904" y="6279467"/>
            <a:ext cx="1258755" cy="199805"/>
          </a:xfrm>
        </p:spPr>
        <p:txBody>
          <a:bodyPr/>
          <a:lstStyle/>
          <a:p>
            <a:pPr marL="0" lvl="0" indent="0" algn="ctr">
              <a:buNone/>
            </a:pPr>
            <a:r>
              <a:rPr lang="en-US" sz="830" dirty="0"/>
              <a:t>(all): ©Brent Seabrook</a:t>
            </a:r>
            <a:endParaRPr lang="en-GB" sz="830" dirty="0"/>
          </a:p>
        </p:txBody>
      </p:sp>
      <p:sp>
        <p:nvSpPr>
          <p:cNvPr id="15" name="Rectangle 14">
            <a:extLst>
              <a:ext uri="{FF2B5EF4-FFF2-40B4-BE49-F238E27FC236}">
                <a16:creationId xmlns:a16="http://schemas.microsoft.com/office/drawing/2014/main" id="{0AD9F283-2D45-4D9F-9AF6-55C7D69AEB68}"/>
              </a:ext>
            </a:extLst>
          </p:cNvPr>
          <p:cNvSpPr/>
          <p:nvPr/>
        </p:nvSpPr>
        <p:spPr>
          <a:xfrm>
            <a:off x="1999082" y="4310313"/>
            <a:ext cx="5200036" cy="1691043"/>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1390" y="185220"/>
            <a:ext cx="8229600" cy="944628"/>
          </a:xfrm>
        </p:spPr>
        <p:txBody>
          <a:bodyPr/>
          <a:lstStyle/>
          <a:p>
            <a:r>
              <a:rPr lang="en-US" sz="3200" dirty="0"/>
              <a:t>Sexual reproduction results in genetically unique offspring</a:t>
            </a:r>
            <a:endParaRPr lang="en-GB" sz="3200" dirty="0">
              <a:latin typeface="Calibri" charset="0"/>
              <a:ea typeface="MS PGothic" charset="0"/>
            </a:endParaRPr>
          </a:p>
        </p:txBody>
      </p:sp>
      <p:sp>
        <p:nvSpPr>
          <p:cNvPr id="8" name="Content Placeholder 7"/>
          <p:cNvSpPr>
            <a:spLocks noGrp="1"/>
          </p:cNvSpPr>
          <p:nvPr>
            <p:ph sz="quarter" idx="16"/>
          </p:nvPr>
        </p:nvSpPr>
        <p:spPr>
          <a:xfrm>
            <a:off x="5453" y="6462754"/>
            <a:ext cx="1534012" cy="418642"/>
          </a:xfrm>
        </p:spPr>
        <p:txBody>
          <a:bodyPr/>
          <a:lstStyle/>
          <a:p>
            <a:pPr marL="0" indent="0" eaLnBrk="1" hangingPunct="1">
              <a:spcBef>
                <a:spcPct val="0"/>
              </a:spcBef>
              <a:buNone/>
            </a:pPr>
            <a:r>
              <a:rPr lang="en-US" sz="2000" dirty="0">
                <a:latin typeface="Calibri" charset="0"/>
                <a:ea typeface="MS PGothic" charset="0"/>
              </a:rPr>
              <a:t>Section 24.1</a:t>
            </a:r>
          </a:p>
        </p:txBody>
      </p:sp>
      <p:sp>
        <p:nvSpPr>
          <p:cNvPr id="4" name="Content Placeholder 3"/>
          <p:cNvSpPr>
            <a:spLocks noGrp="1"/>
          </p:cNvSpPr>
          <p:nvPr>
            <p:ph idx="1"/>
          </p:nvPr>
        </p:nvSpPr>
        <p:spPr>
          <a:xfrm>
            <a:off x="788812" y="1330673"/>
            <a:ext cx="7460401" cy="1228500"/>
          </a:xfrm>
        </p:spPr>
        <p:txBody>
          <a:bodyPr/>
          <a:lstStyle/>
          <a:p>
            <a:pPr marL="0" indent="0" algn="ctr" eaLnBrk="1" hangingPunct="1">
              <a:spcBef>
                <a:spcPct val="0"/>
              </a:spcBef>
              <a:buNone/>
            </a:pPr>
            <a:r>
              <a:rPr lang="en-US" sz="2400" dirty="0">
                <a:latin typeface="Calibri" charset="0"/>
                <a:ea typeface="MS PGothic" charset="0"/>
              </a:rPr>
              <a:t>Flowers and seeds are produced by angiosperms that </a:t>
            </a:r>
          </a:p>
          <a:p>
            <a:pPr marL="0" indent="0" algn="ctr" eaLnBrk="1" hangingPunct="1">
              <a:spcBef>
                <a:spcPct val="0"/>
              </a:spcBef>
              <a:buNone/>
            </a:pPr>
            <a:r>
              <a:rPr lang="en-US" sz="2400" b="1" dirty="0">
                <a:latin typeface="Calibri" charset="0"/>
                <a:ea typeface="MS PGothic" charset="0"/>
              </a:rPr>
              <a:t>sexually reproduce</a:t>
            </a:r>
            <a:r>
              <a:rPr lang="en-US" sz="2400" dirty="0">
                <a:latin typeface="Calibri" charset="0"/>
                <a:ea typeface="MS PGothic" charset="0"/>
              </a:rPr>
              <a:t>, yielding genetically unique offspring </a:t>
            </a:r>
          </a:p>
          <a:p>
            <a:pPr marL="0" indent="0" algn="ctr" eaLnBrk="1" hangingPunct="1">
              <a:spcBef>
                <a:spcPct val="0"/>
              </a:spcBef>
              <a:buNone/>
            </a:pPr>
            <a:r>
              <a:rPr lang="en-US" sz="2400" dirty="0">
                <a:latin typeface="Calibri" charset="0"/>
                <a:ea typeface="MS PGothic" charset="0"/>
              </a:rPr>
              <a:t>with traits derived from two parents.</a:t>
            </a:r>
          </a:p>
        </p:txBody>
      </p:sp>
      <p:sp>
        <p:nvSpPr>
          <p:cNvPr id="9" name="Content Placeholder 8"/>
          <p:cNvSpPr>
            <a:spLocks noGrp="1"/>
          </p:cNvSpPr>
          <p:nvPr>
            <p:ph sz="quarter" idx="17"/>
          </p:nvPr>
        </p:nvSpPr>
        <p:spPr>
          <a:xfrm>
            <a:off x="7180997" y="6459405"/>
            <a:ext cx="1478605" cy="314532"/>
          </a:xfrm>
        </p:spPr>
        <p:txBody>
          <a:bodyPr/>
          <a:lstStyle/>
          <a:p>
            <a:pPr marL="0" indent="0" eaLnBrk="1" hangingPunct="1">
              <a:buNone/>
            </a:pPr>
            <a:r>
              <a:rPr lang="en-US" sz="2000" dirty="0"/>
              <a:t>Figure 24.11</a:t>
            </a:r>
          </a:p>
        </p:txBody>
      </p:sp>
      <p:pic>
        <p:nvPicPr>
          <p:cNvPr id="12" name="Picture 7" descr="A bee gathering pollen is shown."/>
          <p:cNvPicPr>
            <a:picLocks noChangeAspect="1"/>
          </p:cNvPicPr>
          <p:nvPr/>
        </p:nvPicPr>
        <p:blipFill rotWithShape="1">
          <a:blip r:embed="rId2">
            <a:extLst>
              <a:ext uri="{28A0092B-C50C-407E-A947-70E740481C1C}">
                <a14:useLocalDpi xmlns:a14="http://schemas.microsoft.com/office/drawing/2010/main" val="0"/>
              </a:ext>
            </a:extLst>
          </a:blip>
          <a:srcRect t="5082" b="4280"/>
          <a:stretch/>
        </p:blipFill>
        <p:spPr bwMode="auto">
          <a:xfrm>
            <a:off x="1276713" y="2798536"/>
            <a:ext cx="285499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4294967295"/>
          </p:nvPr>
        </p:nvSpPr>
        <p:spPr>
          <a:xfrm>
            <a:off x="1937670" y="6304989"/>
            <a:ext cx="1414050" cy="147985"/>
          </a:xfrm>
        </p:spPr>
        <p:txBody>
          <a:bodyPr/>
          <a:lstStyle/>
          <a:p>
            <a:pPr marL="0" indent="0" algn="ctr">
              <a:buNone/>
            </a:pPr>
            <a:r>
              <a:rPr lang="en-GB" sz="660" dirty="0"/>
              <a:t>©Stephen Dalton/Science Source</a:t>
            </a:r>
          </a:p>
        </p:txBody>
      </p:sp>
      <p:pic>
        <p:nvPicPr>
          <p:cNvPr id="10" name="Picture 9" descr="A bird carrying a seed is shown."/>
          <p:cNvPicPr>
            <a:picLocks noChangeAspect="1"/>
          </p:cNvPicPr>
          <p:nvPr/>
        </p:nvPicPr>
        <p:blipFill rotWithShape="1">
          <a:blip r:embed="rId3">
            <a:extLst>
              <a:ext uri="{28A0092B-C50C-407E-A947-70E740481C1C}">
                <a14:useLocalDpi xmlns:a14="http://schemas.microsoft.com/office/drawing/2010/main" val="0"/>
              </a:ext>
            </a:extLst>
          </a:blip>
          <a:srcRect t="7583" b="7299"/>
          <a:stretch/>
        </p:blipFill>
        <p:spPr>
          <a:xfrm>
            <a:off x="4785416" y="2994772"/>
            <a:ext cx="3109199" cy="3039035"/>
          </a:xfrm>
          <a:prstGeom prst="rect">
            <a:avLst/>
          </a:prstGeom>
        </p:spPr>
      </p:pic>
      <p:sp>
        <p:nvSpPr>
          <p:cNvPr id="6" name="Content Placeholder 5"/>
          <p:cNvSpPr>
            <a:spLocks noGrp="1"/>
          </p:cNvSpPr>
          <p:nvPr>
            <p:ph sz="quarter" idx="4294967295"/>
          </p:nvPr>
        </p:nvSpPr>
        <p:spPr>
          <a:xfrm>
            <a:off x="5570449" y="6115532"/>
            <a:ext cx="1584138" cy="216665"/>
          </a:xfrm>
        </p:spPr>
        <p:txBody>
          <a:bodyPr/>
          <a:lstStyle/>
          <a:p>
            <a:pPr marL="0" indent="0">
              <a:buNone/>
            </a:pPr>
            <a:r>
              <a:rPr lang="en-US" sz="810" dirty="0"/>
              <a:t>(a): ©Rod Planck/Science Source</a:t>
            </a:r>
            <a:endParaRPr lang="en-GB" sz="81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233829"/>
            <a:ext cx="4223086" cy="533219"/>
          </a:xfrm>
        </p:spPr>
        <p:txBody>
          <a:bodyPr/>
          <a:lstStyle/>
          <a:p>
            <a:r>
              <a:rPr lang="en-US" sz="4000" dirty="0">
                <a:latin typeface="Calibri" charset="0"/>
                <a:ea typeface="MS PGothic" charset="0"/>
              </a:rPr>
              <a:t>Clicker question #2</a:t>
            </a:r>
            <a:endParaRPr lang="en-GB" sz="4000" dirty="0">
              <a:latin typeface="Calibri" charset="0"/>
              <a:ea typeface="MS PGothic" charset="0"/>
            </a:endParaRPr>
          </a:p>
        </p:txBody>
      </p:sp>
      <p:sp>
        <p:nvSpPr>
          <p:cNvPr id="3" name="Content Placeholder 2"/>
          <p:cNvSpPr>
            <a:spLocks noGrp="1"/>
          </p:cNvSpPr>
          <p:nvPr>
            <p:ph idx="1"/>
          </p:nvPr>
        </p:nvSpPr>
        <p:spPr>
          <a:xfrm>
            <a:off x="3283206" y="1496638"/>
            <a:ext cx="5674668" cy="3740465"/>
          </a:xfrm>
        </p:spPr>
        <p:txBody>
          <a:bodyPr/>
          <a:lstStyle/>
          <a:p>
            <a:pPr marL="0" indent="0" eaLnBrk="1" hangingPunct="1">
              <a:spcBef>
                <a:spcPct val="0"/>
              </a:spcBef>
              <a:spcAft>
                <a:spcPts val="2900"/>
              </a:spcAft>
              <a:buNone/>
            </a:pPr>
            <a:r>
              <a:rPr lang="en-US" sz="2400" dirty="0">
                <a:latin typeface="Calibri" charset="0"/>
                <a:ea typeface="MS PGothic" charset="0"/>
              </a:rPr>
              <a:t>Angiosperms and humans reproduce sexually. Pollination in plants is analogous to ___ in humans; seed development in plants is analogous to ___ in humans.</a:t>
            </a:r>
          </a:p>
          <a:p>
            <a:pPr marL="0" indent="-228600" eaLnBrk="1" hangingPunct="1">
              <a:spcBef>
                <a:spcPct val="0"/>
              </a:spcBef>
              <a:buFont typeface="+mj-lt"/>
              <a:buAutoNum type="alphaUcPeriod"/>
            </a:pPr>
            <a:r>
              <a:rPr lang="en-US" sz="2400" dirty="0">
                <a:latin typeface="Calibri" charset="0"/>
                <a:ea typeface="MS PGothic" charset="0"/>
              </a:rPr>
              <a:t> sexual intercourse; growth of the fetus</a:t>
            </a:r>
          </a:p>
          <a:p>
            <a:pPr marL="0" indent="-228600" eaLnBrk="1" hangingPunct="1">
              <a:spcBef>
                <a:spcPct val="0"/>
              </a:spcBef>
              <a:buFont typeface="+mj-lt"/>
              <a:buAutoNum type="alphaUcPeriod"/>
            </a:pPr>
            <a:r>
              <a:rPr lang="en-US" sz="2400" dirty="0">
                <a:latin typeface="Calibri" charset="0"/>
                <a:ea typeface="MS PGothic" charset="0"/>
              </a:rPr>
              <a:t> dating; going through puberty</a:t>
            </a:r>
          </a:p>
          <a:p>
            <a:pPr marL="0" indent="-228600" eaLnBrk="1" hangingPunct="1">
              <a:spcBef>
                <a:spcPct val="0"/>
              </a:spcBef>
              <a:buFont typeface="+mj-lt"/>
              <a:buAutoNum type="alphaUcPeriod"/>
            </a:pPr>
            <a:r>
              <a:rPr lang="en-US" sz="2400" dirty="0">
                <a:latin typeface="Calibri" charset="0"/>
                <a:ea typeface="MS PGothic" charset="0"/>
              </a:rPr>
              <a:t> fertilization; early childhood</a:t>
            </a:r>
          </a:p>
          <a:p>
            <a:pPr marL="0" indent="-228600" eaLnBrk="1" hangingPunct="1">
              <a:spcBef>
                <a:spcPct val="0"/>
              </a:spcBef>
              <a:buFont typeface="+mj-lt"/>
              <a:buAutoNum type="alphaUcPeriod"/>
            </a:pPr>
            <a:r>
              <a:rPr lang="en-US" sz="2400" dirty="0">
                <a:latin typeface="Calibri" charset="0"/>
                <a:ea typeface="MS PGothic" charset="0"/>
              </a:rPr>
              <a:t> gamete formation; birth</a:t>
            </a:r>
          </a:p>
          <a:p>
            <a:pPr marL="0" indent="-228600" eaLnBrk="1" hangingPunct="1">
              <a:spcBef>
                <a:spcPct val="0"/>
              </a:spcBef>
              <a:buFont typeface="+mj-lt"/>
              <a:buAutoNum type="alphaUcPeriod"/>
            </a:pPr>
            <a:r>
              <a:rPr lang="en-US" sz="2400" dirty="0">
                <a:latin typeface="Calibri" charset="0"/>
                <a:ea typeface="MS PGothic" charset="0"/>
              </a:rPr>
              <a:t> None of the choices is correct.</a:t>
            </a:r>
            <a:endParaRPr lang="en-GB" sz="2400" dirty="0">
              <a:latin typeface="Calibri" charset="0"/>
              <a:ea typeface="MS PGothic" charset="0"/>
            </a:endParaRPr>
          </a:p>
        </p:txBody>
      </p:sp>
      <p:pic>
        <p:nvPicPr>
          <p:cNvPr id="4198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503" y="132225"/>
            <a:ext cx="6105728" cy="745120"/>
          </a:xfrm>
        </p:spPr>
        <p:txBody>
          <a:bodyPr/>
          <a:lstStyle/>
          <a:p>
            <a:pPr eaLnBrk="1" hangingPunct="1"/>
            <a:r>
              <a:rPr lang="en-US" sz="4000" dirty="0">
                <a:latin typeface="Calibri" charset="0"/>
                <a:ea typeface="MS PGothic" charset="0"/>
              </a:rPr>
              <a:t>Clicker question #2, solution</a:t>
            </a:r>
          </a:p>
        </p:txBody>
      </p:sp>
      <p:sp>
        <p:nvSpPr>
          <p:cNvPr id="3" name="Content Placeholder 2"/>
          <p:cNvSpPr>
            <a:spLocks noGrp="1"/>
          </p:cNvSpPr>
          <p:nvPr>
            <p:ph idx="1"/>
          </p:nvPr>
        </p:nvSpPr>
        <p:spPr>
          <a:xfrm>
            <a:off x="3285462" y="1493873"/>
            <a:ext cx="5734713" cy="2227521"/>
          </a:xfrm>
        </p:spPr>
        <p:txBody>
          <a:bodyPr/>
          <a:lstStyle/>
          <a:p>
            <a:pPr marL="0" indent="0" eaLnBrk="1" hangingPunct="1">
              <a:spcBef>
                <a:spcPct val="0"/>
              </a:spcBef>
              <a:spcAft>
                <a:spcPts val="2900"/>
              </a:spcAft>
              <a:buNone/>
            </a:pPr>
            <a:r>
              <a:rPr lang="en-US" sz="2400" dirty="0">
                <a:latin typeface="Calibri" charset="0"/>
                <a:ea typeface="MS PGothic" charset="0"/>
              </a:rPr>
              <a:t>Angiosperms and humans reproduce sexually. Pollination in plants is analogous to ___ in humans; seed development in plants is analogous to ___ in humans.</a:t>
            </a:r>
          </a:p>
          <a:p>
            <a:pPr marL="242888" indent="-333375" eaLnBrk="1" hangingPunct="1">
              <a:spcBef>
                <a:spcPct val="0"/>
              </a:spcBef>
              <a:buFont typeface="+mj-lt"/>
              <a:buAutoNum type="alphaUcPeriod"/>
            </a:pPr>
            <a:r>
              <a:rPr lang="en-US" sz="2400" dirty="0">
                <a:latin typeface="Calibri" charset="0"/>
                <a:ea typeface="MS PGothic" charset="0"/>
              </a:rPr>
              <a:t>sexual intercourse; growth of the fetus</a:t>
            </a:r>
          </a:p>
        </p:txBody>
      </p:sp>
      <p:pic>
        <p:nvPicPr>
          <p:cNvPr id="4301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sz="quarter" idx="15"/>
          </p:nvPr>
        </p:nvSpPr>
        <p:spPr>
          <a:xfrm>
            <a:off x="1552361" y="6581554"/>
            <a:ext cx="1977657" cy="220478"/>
          </a:xfrm>
        </p:spPr>
        <p:txBody>
          <a:bodyPr/>
          <a:lstStyle/>
          <a:p>
            <a:pPr marL="0" indent="0" algn="ctr" eaLnBrk="1" hangingPunct="1">
              <a:spcBef>
                <a:spcPct val="0"/>
              </a:spcBef>
              <a:buNone/>
            </a:pPr>
            <a:r>
              <a:rPr lang="en-US" sz="800" dirty="0">
                <a:latin typeface="Arial" charset="0"/>
                <a:ea typeface="MS PGothic" charset="0"/>
                <a:cs typeface="Arial" charset="0"/>
              </a:rPr>
              <a:t>Flower: © Doug Sherman/</a:t>
            </a:r>
            <a:r>
              <a:rPr lang="en-US" sz="800" dirty="0" err="1">
                <a:latin typeface="Arial" charset="0"/>
                <a:ea typeface="MS PGothic" charset="0"/>
                <a:cs typeface="Arial" charset="0"/>
              </a:rPr>
              <a:t>Geofile</a:t>
            </a:r>
            <a:r>
              <a:rPr lang="en-US" sz="800" dirty="0">
                <a:latin typeface="Arial" charset="0"/>
                <a:ea typeface="MS PGothic" charset="0"/>
                <a:cs typeface="Arial" charset="0"/>
              </a:rPr>
              <a:t>/RF</a:t>
            </a:r>
            <a:endParaRPr lang="en-GB" sz="800" dirty="0">
              <a:latin typeface="Arial" charset="0"/>
              <a:ea typeface="MS PGothic" charset="0"/>
              <a:cs typeface="Arial" charset="0"/>
            </a:endParaRPr>
          </a:p>
        </p:txBody>
      </p:sp>
    </p:spTree>
    <p:extLst>
      <p:ext uri="{BB962C8B-B14F-4D97-AF65-F5344CB8AC3E}">
        <p14:creationId xmlns:p14="http://schemas.microsoft.com/office/powerpoint/2010/main" val="4203713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118901"/>
            <a:ext cx="6801323" cy="709714"/>
          </a:xfrm>
        </p:spPr>
        <p:txBody>
          <a:bodyPr/>
          <a:lstStyle/>
          <a:p>
            <a:pPr eaLnBrk="1" hangingPunct="1"/>
            <a:r>
              <a:rPr lang="en-US" sz="4000" dirty="0">
                <a:ea typeface="MS PGothic" charset="0"/>
              </a:rPr>
              <a:t>There are many types of fruit</a:t>
            </a:r>
          </a:p>
        </p:txBody>
      </p:sp>
      <p:sp>
        <p:nvSpPr>
          <p:cNvPr id="5" name="Content Placeholder 4"/>
          <p:cNvSpPr>
            <a:spLocks noGrp="1"/>
          </p:cNvSpPr>
          <p:nvPr>
            <p:ph sz="quarter" idx="4294967295"/>
          </p:nvPr>
        </p:nvSpPr>
        <p:spPr>
          <a:xfrm>
            <a:off x="-4160" y="6456061"/>
            <a:ext cx="1555455" cy="348941"/>
          </a:xfrm>
        </p:spPr>
        <p:txBody>
          <a:bodyPr/>
          <a:lstStyle/>
          <a:p>
            <a:pPr marL="0" indent="0">
              <a:buNone/>
            </a:pPr>
            <a:r>
              <a:rPr lang="en-US" sz="2000" dirty="0">
                <a:latin typeface="+mj-lt"/>
                <a:ea typeface="MS PGothic" charset="0"/>
              </a:rPr>
              <a:t>Section 24.2</a:t>
            </a:r>
            <a:endParaRPr lang="en-GB" sz="2000" dirty="0">
              <a:latin typeface="+mj-lt"/>
              <a:ea typeface="MS PGothic" charset="0"/>
            </a:endParaRPr>
          </a:p>
        </p:txBody>
      </p:sp>
      <p:sp>
        <p:nvSpPr>
          <p:cNvPr id="3" name="Content Placeholder 2"/>
          <p:cNvSpPr>
            <a:spLocks noGrp="1"/>
          </p:cNvSpPr>
          <p:nvPr>
            <p:ph idx="1"/>
          </p:nvPr>
        </p:nvSpPr>
        <p:spPr>
          <a:xfrm>
            <a:off x="857456" y="1654698"/>
            <a:ext cx="2842574" cy="895438"/>
          </a:xfrm>
        </p:spPr>
        <p:txBody>
          <a:bodyPr/>
          <a:lstStyle/>
          <a:p>
            <a:pPr marL="0" indent="0">
              <a:buNone/>
            </a:pPr>
            <a:r>
              <a:rPr lang="en-US" sz="2400" dirty="0">
                <a:latin typeface="+mj-lt"/>
                <a:ea typeface="MS PGothic" charset="0"/>
              </a:rPr>
              <a:t>Fruits come in many forms.</a:t>
            </a:r>
            <a:endParaRPr lang="en-GB" sz="2400" dirty="0">
              <a:latin typeface="+mj-lt"/>
              <a:ea typeface="MS PGothic" charset="0"/>
            </a:endParaRPr>
          </a:p>
        </p:txBody>
      </p:sp>
      <p:sp>
        <p:nvSpPr>
          <p:cNvPr id="6" name="Content Placeholder 5"/>
          <p:cNvSpPr>
            <a:spLocks noGrp="1"/>
          </p:cNvSpPr>
          <p:nvPr>
            <p:ph sz="quarter" idx="4294967295"/>
          </p:nvPr>
        </p:nvSpPr>
        <p:spPr>
          <a:xfrm>
            <a:off x="7054863" y="6457407"/>
            <a:ext cx="1309207" cy="317219"/>
          </a:xfrm>
        </p:spPr>
        <p:txBody>
          <a:bodyPr/>
          <a:lstStyle/>
          <a:p>
            <a:pPr marL="0" indent="0">
              <a:buNone/>
            </a:pPr>
            <a:r>
              <a:rPr lang="en-US" sz="2000" dirty="0">
                <a:latin typeface="+mj-lt"/>
                <a:ea typeface="MS PGothic" charset="0"/>
              </a:rPr>
              <a:t>Table 24.1</a:t>
            </a:r>
            <a:endParaRPr lang="en-GB" sz="2000" dirty="0">
              <a:latin typeface="+mj-lt"/>
              <a:ea typeface="MS PGothic" charset="0"/>
            </a:endParaRPr>
          </a:p>
        </p:txBody>
      </p:sp>
      <p:sp>
        <p:nvSpPr>
          <p:cNvPr id="30" name="Content Placeholder 6"/>
          <p:cNvSpPr>
            <a:spLocks noGrp="1"/>
          </p:cNvSpPr>
          <p:nvPr>
            <p:ph sz="quarter" idx="22"/>
          </p:nvPr>
        </p:nvSpPr>
        <p:spPr>
          <a:xfrm>
            <a:off x="3792829" y="1213304"/>
            <a:ext cx="3604773" cy="406003"/>
          </a:xfrm>
        </p:spPr>
        <p:txBody>
          <a:bodyPr/>
          <a:lstStyle/>
          <a:p>
            <a:pPr marL="0" lvl="0" indent="0">
              <a:spcBef>
                <a:spcPct val="0"/>
              </a:spcBef>
              <a:buNone/>
            </a:pPr>
            <a:r>
              <a:rPr lang="en-US" sz="1400" b="1" spc="300" dirty="0">
                <a:solidFill>
                  <a:prstClr val="black"/>
                </a:solidFill>
                <a:ea typeface="MS PGothic" charset="0"/>
              </a:rPr>
              <a:t>TABLE</a:t>
            </a:r>
            <a:r>
              <a:rPr lang="en-US" sz="1400" b="1" dirty="0">
                <a:solidFill>
                  <a:prstClr val="black"/>
                </a:solidFill>
                <a:ea typeface="MS PGothic" charset="0"/>
              </a:rPr>
              <a:t> 24.1 </a:t>
            </a:r>
            <a:r>
              <a:rPr lang="en-US" sz="1600" b="1" dirty="0">
                <a:solidFill>
                  <a:prstClr val="black"/>
                </a:solidFill>
                <a:ea typeface="MS PGothic" charset="0"/>
              </a:rPr>
              <a:t>Types of Fruits: A Summary</a:t>
            </a:r>
            <a:endParaRPr lang="en-GB" sz="1600" b="1" dirty="0">
              <a:solidFill>
                <a:prstClr val="black"/>
              </a:solidFill>
              <a:ea typeface="MS PGothic" charset="0"/>
            </a:endParaRPr>
          </a:p>
        </p:txBody>
      </p:sp>
      <p:sp>
        <p:nvSpPr>
          <p:cNvPr id="20" name="Content Placeholder 7"/>
          <p:cNvSpPr>
            <a:spLocks noGrp="1"/>
          </p:cNvSpPr>
          <p:nvPr>
            <p:ph sz="quarter" idx="4294967295"/>
          </p:nvPr>
        </p:nvSpPr>
        <p:spPr>
          <a:xfrm>
            <a:off x="3770581" y="1586409"/>
            <a:ext cx="1111167" cy="247110"/>
          </a:xfrm>
          <a:prstGeom prst="rect">
            <a:avLst/>
          </a:prstGeom>
        </p:spPr>
        <p:txBody>
          <a:bodyPr/>
          <a:lstStyle/>
          <a:p>
            <a:pPr marL="0" lvl="0" indent="0">
              <a:buNone/>
            </a:pPr>
            <a:r>
              <a:rPr lang="en-US" sz="1200" b="1" dirty="0">
                <a:latin typeface="+mj-lt"/>
                <a:cs typeface="Arial" panose="020B0604020202020204" pitchFamily="34" charset="0"/>
              </a:rPr>
              <a:t>Fruit Type</a:t>
            </a:r>
            <a:endParaRPr lang="en-GB" sz="1200" b="1" dirty="0">
              <a:latin typeface="+mj-lt"/>
              <a:cs typeface="Arial" panose="020B0604020202020204" pitchFamily="34" charset="0"/>
            </a:endParaRPr>
          </a:p>
        </p:txBody>
      </p:sp>
      <p:sp>
        <p:nvSpPr>
          <p:cNvPr id="21" name="Content Placeholder 9"/>
          <p:cNvSpPr>
            <a:spLocks noGrp="1"/>
          </p:cNvSpPr>
          <p:nvPr>
            <p:ph sz="quarter" idx="4294967295"/>
          </p:nvPr>
        </p:nvSpPr>
        <p:spPr>
          <a:xfrm>
            <a:off x="5261258" y="1577539"/>
            <a:ext cx="1297556" cy="328351"/>
          </a:xfrm>
          <a:prstGeom prst="rect">
            <a:avLst/>
          </a:prstGeom>
        </p:spPr>
        <p:txBody>
          <a:bodyPr/>
          <a:lstStyle/>
          <a:p>
            <a:pPr marL="0" lvl="0" indent="0">
              <a:buNone/>
            </a:pPr>
            <a:r>
              <a:rPr lang="en-US" sz="1200" b="1" dirty="0">
                <a:latin typeface="+mj-lt"/>
                <a:cs typeface="Arial" panose="020B0604020202020204" pitchFamily="34" charset="0"/>
              </a:rPr>
              <a:t>Characteristics</a:t>
            </a:r>
            <a:endParaRPr lang="en-GB" sz="1200" b="1" dirty="0">
              <a:latin typeface="+mj-lt"/>
              <a:cs typeface="Arial" panose="020B0604020202020204" pitchFamily="34" charset="0"/>
            </a:endParaRPr>
          </a:p>
        </p:txBody>
      </p:sp>
      <p:sp>
        <p:nvSpPr>
          <p:cNvPr id="23" name="Content Placeholder 13"/>
          <p:cNvSpPr>
            <a:spLocks noGrp="1"/>
          </p:cNvSpPr>
          <p:nvPr>
            <p:ph sz="quarter" idx="16"/>
          </p:nvPr>
        </p:nvSpPr>
        <p:spPr>
          <a:xfrm>
            <a:off x="6728550" y="1562748"/>
            <a:ext cx="1222284" cy="246355"/>
          </a:xfrm>
        </p:spPr>
        <p:txBody>
          <a:bodyPr/>
          <a:lstStyle/>
          <a:p>
            <a:pPr marL="0" indent="0">
              <a:buNone/>
            </a:pPr>
            <a:r>
              <a:rPr lang="en-US" sz="1200" b="1" dirty="0">
                <a:latin typeface="+mj-lt"/>
                <a:cs typeface="Arial" panose="020B0604020202020204" pitchFamily="34" charset="0"/>
              </a:rPr>
              <a:t>Example(s)</a:t>
            </a:r>
            <a:endParaRPr lang="en-GB" sz="1200" b="1" dirty="0">
              <a:latin typeface="+mj-lt"/>
              <a:cs typeface="Arial" panose="020B0604020202020204" pitchFamily="34" charset="0"/>
            </a:endParaRPr>
          </a:p>
        </p:txBody>
      </p:sp>
      <p:sp>
        <p:nvSpPr>
          <p:cNvPr id="8" name="Content Placeholder 7"/>
          <p:cNvSpPr>
            <a:spLocks noGrp="1"/>
          </p:cNvSpPr>
          <p:nvPr>
            <p:ph sz="quarter" idx="16"/>
          </p:nvPr>
        </p:nvSpPr>
        <p:spPr>
          <a:xfrm>
            <a:off x="3794406" y="1869703"/>
            <a:ext cx="715627" cy="214830"/>
          </a:xfrm>
        </p:spPr>
        <p:txBody>
          <a:bodyPr/>
          <a:lstStyle/>
          <a:p>
            <a:pPr marL="0" indent="0">
              <a:buNone/>
            </a:pPr>
            <a:r>
              <a:rPr lang="en-US" sz="1000" b="1" dirty="0">
                <a:latin typeface="+mj-lt"/>
                <a:cs typeface="Arial" panose="020B0604020202020204" pitchFamily="34" charset="0"/>
              </a:rPr>
              <a:t>Simple</a:t>
            </a:r>
            <a:endParaRPr lang="en-GB" sz="1000" b="1" dirty="0">
              <a:latin typeface="+mj-lt"/>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461176" y="1898040"/>
            <a:ext cx="828571" cy="1361905"/>
          </a:xfrm>
          <a:prstGeom prst="rect">
            <a:avLst/>
          </a:prstGeom>
        </p:spPr>
      </p:pic>
      <p:sp>
        <p:nvSpPr>
          <p:cNvPr id="9" name="Content Placeholder 8"/>
          <p:cNvSpPr>
            <a:spLocks noGrp="1"/>
          </p:cNvSpPr>
          <p:nvPr>
            <p:ph sz="quarter" idx="17"/>
          </p:nvPr>
        </p:nvSpPr>
        <p:spPr>
          <a:xfrm>
            <a:off x="3815753" y="2776472"/>
            <a:ext cx="834633" cy="460506"/>
          </a:xfrm>
        </p:spPr>
        <p:txBody>
          <a:bodyPr/>
          <a:lstStyle/>
          <a:p>
            <a:pPr marL="0" indent="0">
              <a:lnSpc>
                <a:spcPct val="90000"/>
              </a:lnSpc>
              <a:spcBef>
                <a:spcPts val="0"/>
              </a:spcBef>
              <a:buNone/>
            </a:pPr>
            <a:r>
              <a:rPr lang="en-US" sz="950" dirty="0">
                <a:latin typeface="+mj-lt"/>
                <a:cs typeface="Arial" panose="020B0604020202020204" pitchFamily="34" charset="0"/>
              </a:rPr>
              <a:t>©Ingram Publishing/</a:t>
            </a:r>
            <a:br>
              <a:rPr lang="en-US" sz="950" dirty="0">
                <a:latin typeface="+mj-lt"/>
                <a:cs typeface="Arial" panose="020B0604020202020204" pitchFamily="34" charset="0"/>
              </a:rPr>
            </a:br>
            <a:r>
              <a:rPr lang="en-US" sz="950" dirty="0" err="1">
                <a:latin typeface="+mj-lt"/>
                <a:cs typeface="Arial" panose="020B0604020202020204" pitchFamily="34" charset="0"/>
              </a:rPr>
              <a:t>Alamy</a:t>
            </a:r>
            <a:r>
              <a:rPr lang="en-US" sz="950" dirty="0">
                <a:latin typeface="+mj-lt"/>
                <a:cs typeface="Arial" panose="020B0604020202020204" pitchFamily="34" charset="0"/>
              </a:rPr>
              <a:t> RF</a:t>
            </a:r>
            <a:endParaRPr lang="en-GB" sz="950" dirty="0">
              <a:latin typeface="+mj-lt"/>
              <a:cs typeface="Arial" panose="020B0604020202020204" pitchFamily="34" charset="0"/>
            </a:endParaRPr>
          </a:p>
        </p:txBody>
      </p:sp>
      <p:sp>
        <p:nvSpPr>
          <p:cNvPr id="22" name="Content Placeholder 11"/>
          <p:cNvSpPr>
            <a:spLocks noGrp="1"/>
          </p:cNvSpPr>
          <p:nvPr>
            <p:ph sz="quarter" idx="15"/>
          </p:nvPr>
        </p:nvSpPr>
        <p:spPr>
          <a:xfrm>
            <a:off x="5268169" y="1869118"/>
            <a:ext cx="1290645" cy="592464"/>
          </a:xfrm>
        </p:spPr>
        <p:txBody>
          <a:bodyPr/>
          <a:lstStyle/>
          <a:p>
            <a:pPr marL="0" lvl="0" indent="0">
              <a:lnSpc>
                <a:spcPct val="110000"/>
              </a:lnSpc>
              <a:spcBef>
                <a:spcPts val="100"/>
              </a:spcBef>
              <a:buNone/>
            </a:pPr>
            <a:r>
              <a:rPr lang="en-US" sz="1000" dirty="0">
                <a:latin typeface="+mj-lt"/>
                <a:cs typeface="Arial" panose="020B0604020202020204" pitchFamily="34" charset="0"/>
              </a:rPr>
              <a:t>Derived from one flower with one carpel</a:t>
            </a:r>
            <a:endParaRPr lang="en-GB" sz="1000" dirty="0">
              <a:latin typeface="+mj-lt"/>
              <a:cs typeface="Arial" panose="020B0604020202020204" pitchFamily="34" charset="0"/>
            </a:endParaRPr>
          </a:p>
        </p:txBody>
      </p:sp>
      <p:sp>
        <p:nvSpPr>
          <p:cNvPr id="25" name="Content Placeholder 17"/>
          <p:cNvSpPr>
            <a:spLocks noGrp="1"/>
          </p:cNvSpPr>
          <p:nvPr>
            <p:ph sz="quarter" idx="4294967295"/>
          </p:nvPr>
        </p:nvSpPr>
        <p:spPr>
          <a:xfrm>
            <a:off x="6729422" y="1876411"/>
            <a:ext cx="1503659" cy="771550"/>
          </a:xfrm>
          <a:prstGeom prst="rect">
            <a:avLst/>
          </a:prstGeom>
        </p:spPr>
        <p:txBody>
          <a:bodyPr/>
          <a:lstStyle/>
          <a:p>
            <a:pPr marL="0" indent="0">
              <a:lnSpc>
                <a:spcPct val="110000"/>
              </a:lnSpc>
              <a:spcBef>
                <a:spcPts val="0"/>
              </a:spcBef>
              <a:buNone/>
            </a:pPr>
            <a:r>
              <a:rPr lang="en-US" sz="1000" dirty="0">
                <a:latin typeface="+mj-lt"/>
                <a:cs typeface="Arial" panose="020B0604020202020204" pitchFamily="34" charset="0"/>
              </a:rPr>
              <a:t>Olive, cherry, peach, plum, coconut, grape, tomato, pepper, eggplant, apple, pear</a:t>
            </a:r>
            <a:endParaRPr lang="en-GB" sz="1000" dirty="0">
              <a:latin typeface="+mj-lt"/>
              <a:cs typeface="Arial" panose="020B0604020202020204" pitchFamily="34" charset="0"/>
            </a:endParaRPr>
          </a:p>
        </p:txBody>
      </p:sp>
      <p:sp>
        <p:nvSpPr>
          <p:cNvPr id="7" name="Content Placeholder 6"/>
          <p:cNvSpPr>
            <a:spLocks noGrp="1"/>
          </p:cNvSpPr>
          <p:nvPr>
            <p:ph sz="quarter" idx="15"/>
          </p:nvPr>
        </p:nvSpPr>
        <p:spPr>
          <a:xfrm>
            <a:off x="3798290" y="3313734"/>
            <a:ext cx="834633" cy="232755"/>
          </a:xfrm>
        </p:spPr>
        <p:txBody>
          <a:bodyPr/>
          <a:lstStyle/>
          <a:p>
            <a:pPr marL="0" indent="0">
              <a:buNone/>
            </a:pPr>
            <a:r>
              <a:rPr lang="en-US" sz="1000" b="1" dirty="0">
                <a:latin typeface="+mj-lt"/>
                <a:cs typeface="Arial" panose="020B0604020202020204" pitchFamily="34" charset="0"/>
              </a:rPr>
              <a:t>Aggregate</a:t>
            </a:r>
            <a:endParaRPr lang="en-GB" sz="1000" b="1" dirty="0">
              <a:latin typeface="+mj-lt"/>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4481633" y="3355086"/>
            <a:ext cx="800000" cy="1152381"/>
          </a:xfrm>
          <a:prstGeom prst="rect">
            <a:avLst/>
          </a:prstGeom>
        </p:spPr>
      </p:pic>
      <p:sp>
        <p:nvSpPr>
          <p:cNvPr id="34" name="Content Placeholder 8"/>
          <p:cNvSpPr>
            <a:spLocks noGrp="1"/>
          </p:cNvSpPr>
          <p:nvPr>
            <p:ph sz="quarter" idx="23"/>
          </p:nvPr>
        </p:nvSpPr>
        <p:spPr>
          <a:xfrm>
            <a:off x="3761838" y="4248905"/>
            <a:ext cx="871085" cy="180989"/>
          </a:xfrm>
        </p:spPr>
        <p:txBody>
          <a:bodyPr/>
          <a:lstStyle/>
          <a:p>
            <a:pPr marL="0" lvl="0" indent="0">
              <a:spcBef>
                <a:spcPct val="0"/>
              </a:spcBef>
              <a:buNone/>
            </a:pPr>
            <a:r>
              <a:rPr lang="en-US" sz="1000" dirty="0">
                <a:solidFill>
                  <a:prstClr val="black"/>
                </a:solidFill>
                <a:ea typeface="MS PGothic" charset="0"/>
                <a:cs typeface="Arial" panose="020B0604020202020204" pitchFamily="34" charset="0"/>
              </a:rPr>
              <a:t>©Corbis RF</a:t>
            </a:r>
            <a:endParaRPr lang="en-GB" sz="1000" dirty="0">
              <a:solidFill>
                <a:prstClr val="black"/>
              </a:solidFill>
              <a:ea typeface="MS PGothic" charset="0"/>
              <a:cs typeface="Arial" panose="020B0604020202020204" pitchFamily="34" charset="0"/>
            </a:endParaRPr>
          </a:p>
        </p:txBody>
      </p:sp>
      <p:sp>
        <p:nvSpPr>
          <p:cNvPr id="27" name="Content Placeholder 21"/>
          <p:cNvSpPr>
            <a:spLocks noGrp="1"/>
          </p:cNvSpPr>
          <p:nvPr>
            <p:ph sz="quarter" idx="4294967295"/>
          </p:nvPr>
        </p:nvSpPr>
        <p:spPr>
          <a:xfrm>
            <a:off x="5272273" y="3315842"/>
            <a:ext cx="1379997" cy="614237"/>
          </a:xfrm>
          <a:prstGeom prst="rect">
            <a:avLst/>
          </a:prstGeom>
        </p:spPr>
        <p:txBody>
          <a:bodyPr/>
          <a:lstStyle/>
          <a:p>
            <a:pPr marL="0" indent="0">
              <a:lnSpc>
                <a:spcPct val="110000"/>
              </a:lnSpc>
              <a:spcBef>
                <a:spcPts val="100"/>
              </a:spcBef>
              <a:buNone/>
            </a:pPr>
            <a:r>
              <a:rPr lang="en-US" sz="1000" dirty="0">
                <a:latin typeface="+mj-lt"/>
                <a:cs typeface="Arial" panose="020B0604020202020204" pitchFamily="34" charset="0"/>
              </a:rPr>
              <a:t>Derived from one flower with many separate carpels</a:t>
            </a:r>
            <a:endParaRPr lang="en-GB" sz="1000" dirty="0">
              <a:latin typeface="+mj-lt"/>
              <a:cs typeface="Arial" panose="020B0604020202020204" pitchFamily="34" charset="0"/>
            </a:endParaRPr>
          </a:p>
        </p:txBody>
      </p:sp>
      <p:sp>
        <p:nvSpPr>
          <p:cNvPr id="28" name="Content Placeholder 23"/>
          <p:cNvSpPr>
            <a:spLocks noGrp="1"/>
          </p:cNvSpPr>
          <p:nvPr>
            <p:ph sz="quarter" idx="21"/>
          </p:nvPr>
        </p:nvSpPr>
        <p:spPr>
          <a:xfrm>
            <a:off x="6727756" y="3313029"/>
            <a:ext cx="1433970" cy="625643"/>
          </a:xfrm>
        </p:spPr>
        <p:txBody>
          <a:bodyPr/>
          <a:lstStyle/>
          <a:p>
            <a:pPr marL="0" indent="0">
              <a:lnSpc>
                <a:spcPct val="110000"/>
              </a:lnSpc>
              <a:spcBef>
                <a:spcPts val="100"/>
              </a:spcBef>
              <a:buNone/>
            </a:pPr>
            <a:r>
              <a:rPr lang="en-US" sz="1000" dirty="0">
                <a:latin typeface="+mj-lt"/>
                <a:cs typeface="Arial" panose="020B0604020202020204" pitchFamily="34" charset="0"/>
              </a:rPr>
              <a:t>Blackberry,</a:t>
            </a:r>
            <a:br>
              <a:rPr lang="en-US" sz="1000" dirty="0">
                <a:latin typeface="+mj-lt"/>
                <a:cs typeface="Arial" panose="020B0604020202020204" pitchFamily="34" charset="0"/>
              </a:rPr>
            </a:br>
            <a:r>
              <a:rPr lang="en-US" sz="1000" dirty="0">
                <a:latin typeface="+mj-lt"/>
                <a:cs typeface="Arial" panose="020B0604020202020204" pitchFamily="34" charset="0"/>
              </a:rPr>
              <a:t>strawberry, raspberry, magnolia</a:t>
            </a:r>
            <a:endParaRPr lang="en-GB" sz="1000" dirty="0">
              <a:latin typeface="+mj-lt"/>
              <a:cs typeface="Arial" panose="020B0604020202020204" pitchFamily="34" charset="0"/>
            </a:endParaRPr>
          </a:p>
        </p:txBody>
      </p:sp>
      <p:sp>
        <p:nvSpPr>
          <p:cNvPr id="24" name="Content Placeholder 15"/>
          <p:cNvSpPr>
            <a:spLocks noGrp="1"/>
          </p:cNvSpPr>
          <p:nvPr>
            <p:ph sz="quarter" idx="17"/>
          </p:nvPr>
        </p:nvSpPr>
        <p:spPr>
          <a:xfrm>
            <a:off x="3796224" y="4561602"/>
            <a:ext cx="732403" cy="204947"/>
          </a:xfrm>
        </p:spPr>
        <p:txBody>
          <a:bodyPr/>
          <a:lstStyle/>
          <a:p>
            <a:pPr marL="0" indent="0">
              <a:buNone/>
            </a:pPr>
            <a:r>
              <a:rPr lang="en-US" sz="1000" b="1" dirty="0">
                <a:latin typeface="+mj-lt"/>
                <a:cs typeface="Arial" panose="020B0604020202020204" pitchFamily="34" charset="0"/>
              </a:rPr>
              <a:t>Multiple</a:t>
            </a:r>
            <a:endParaRPr lang="en-GB" sz="1000" b="1" dirty="0">
              <a:latin typeface="+mj-lt"/>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4458160" y="4587992"/>
            <a:ext cx="876190" cy="1533333"/>
          </a:xfrm>
          <a:prstGeom prst="rect">
            <a:avLst/>
          </a:prstGeom>
        </p:spPr>
      </p:pic>
      <p:sp>
        <p:nvSpPr>
          <p:cNvPr id="26" name="Content Placeholder 19"/>
          <p:cNvSpPr>
            <a:spLocks noGrp="1"/>
          </p:cNvSpPr>
          <p:nvPr>
            <p:ph sz="quarter" idx="4294967295"/>
          </p:nvPr>
        </p:nvSpPr>
        <p:spPr>
          <a:xfrm>
            <a:off x="3817498" y="5681433"/>
            <a:ext cx="829555" cy="495759"/>
          </a:xfrm>
          <a:prstGeom prst="rect">
            <a:avLst/>
          </a:prstGeom>
        </p:spPr>
        <p:txBody>
          <a:bodyPr/>
          <a:lstStyle/>
          <a:p>
            <a:pPr marL="0" indent="0">
              <a:lnSpc>
                <a:spcPct val="90000"/>
              </a:lnSpc>
              <a:spcBef>
                <a:spcPts val="0"/>
              </a:spcBef>
              <a:buNone/>
            </a:pPr>
            <a:r>
              <a:rPr lang="en-US" sz="1000" dirty="0">
                <a:latin typeface="+mj-lt"/>
                <a:cs typeface="Arial" panose="020B0604020202020204" pitchFamily="34" charset="0"/>
              </a:rPr>
              <a:t>©Ingram Publishing/</a:t>
            </a:r>
            <a:br>
              <a:rPr lang="en-US" sz="1000" dirty="0">
                <a:latin typeface="+mj-lt"/>
                <a:cs typeface="Arial" panose="020B0604020202020204" pitchFamily="34" charset="0"/>
              </a:rPr>
            </a:br>
            <a:r>
              <a:rPr lang="en-US" sz="1000" dirty="0" err="1">
                <a:latin typeface="+mj-lt"/>
                <a:cs typeface="Arial" panose="020B0604020202020204" pitchFamily="34" charset="0"/>
              </a:rPr>
              <a:t>Alamy</a:t>
            </a:r>
            <a:r>
              <a:rPr lang="en-US" sz="1000" dirty="0">
                <a:latin typeface="+mj-lt"/>
                <a:cs typeface="Arial" panose="020B0604020202020204" pitchFamily="34" charset="0"/>
              </a:rPr>
              <a:t> RF</a:t>
            </a:r>
            <a:endParaRPr lang="en-GB" sz="1000" dirty="0">
              <a:latin typeface="+mj-lt"/>
              <a:cs typeface="Arial" panose="020B0604020202020204" pitchFamily="34" charset="0"/>
            </a:endParaRPr>
          </a:p>
        </p:txBody>
      </p:sp>
      <p:sp>
        <p:nvSpPr>
          <p:cNvPr id="35" name="Content Placeholder 12"/>
          <p:cNvSpPr>
            <a:spLocks noGrp="1"/>
          </p:cNvSpPr>
          <p:nvPr>
            <p:ph sz="quarter" idx="24"/>
          </p:nvPr>
        </p:nvSpPr>
        <p:spPr>
          <a:xfrm>
            <a:off x="5265175" y="4573395"/>
            <a:ext cx="1306109" cy="680526"/>
          </a:xfrm>
        </p:spPr>
        <p:txBody>
          <a:bodyPr/>
          <a:lstStyle/>
          <a:p>
            <a:pPr marL="0" lvl="0" indent="0">
              <a:lnSpc>
                <a:spcPct val="110000"/>
              </a:lnSpc>
              <a:spcBef>
                <a:spcPts val="100"/>
              </a:spcBef>
              <a:buNone/>
            </a:pPr>
            <a:r>
              <a:rPr lang="en-US" sz="1000" dirty="0">
                <a:solidFill>
                  <a:prstClr val="black"/>
                </a:solidFill>
                <a:ea typeface="MS PGothic" charset="0"/>
                <a:cs typeface="Arial" panose="020B0604020202020204" pitchFamily="34" charset="0"/>
              </a:rPr>
              <a:t>Derived from tightly clustered flowers whose ovaries fuse as the fruit develops</a:t>
            </a:r>
            <a:endParaRPr lang="en-GB" sz="1000" dirty="0">
              <a:solidFill>
                <a:prstClr val="black"/>
              </a:solidFill>
              <a:ea typeface="MS PGothic" charset="0"/>
              <a:cs typeface="Arial" panose="020B0604020202020204" pitchFamily="34" charset="0"/>
            </a:endParaRPr>
          </a:p>
        </p:txBody>
      </p:sp>
      <p:sp>
        <p:nvSpPr>
          <p:cNvPr id="36" name="Content Placeholder 16"/>
          <p:cNvSpPr>
            <a:spLocks noGrp="1"/>
          </p:cNvSpPr>
          <p:nvPr>
            <p:ph sz="quarter" idx="25"/>
          </p:nvPr>
        </p:nvSpPr>
        <p:spPr>
          <a:xfrm>
            <a:off x="6722012" y="4570848"/>
            <a:ext cx="958614" cy="233631"/>
          </a:xfrm>
        </p:spPr>
        <p:txBody>
          <a:bodyPr/>
          <a:lstStyle/>
          <a:p>
            <a:pPr marL="0" lvl="0" indent="0">
              <a:spcBef>
                <a:spcPct val="0"/>
              </a:spcBef>
              <a:buNone/>
            </a:pPr>
            <a:r>
              <a:rPr lang="en-US" sz="1000">
                <a:solidFill>
                  <a:prstClr val="black"/>
                </a:solidFill>
                <a:ea typeface="MS PGothic" charset="0"/>
                <a:cs typeface="Arial" panose="020B0604020202020204" pitchFamily="34" charset="0"/>
              </a:rPr>
              <a:t>Pineapple, fig</a:t>
            </a:r>
            <a:endParaRPr lang="en-GB" sz="1000" dirty="0">
              <a:solidFill>
                <a:prstClr val="black"/>
              </a:solidFill>
              <a:ea typeface="MS PGothic"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9303" y="150947"/>
            <a:ext cx="4645395" cy="645195"/>
          </a:xfrm>
        </p:spPr>
        <p:txBody>
          <a:bodyPr/>
          <a:lstStyle/>
          <a:p>
            <a:r>
              <a:rPr lang="en-US" sz="4000" dirty="0">
                <a:latin typeface="Calibri" charset="0"/>
                <a:ea typeface="MS PGothic" charset="0"/>
              </a:rPr>
              <a:t>The function of fruit</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316" y="6458190"/>
            <a:ext cx="1555455" cy="348941"/>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5" name="Content Placeholder 4"/>
          <p:cNvSpPr>
            <a:spLocks noGrp="1"/>
          </p:cNvSpPr>
          <p:nvPr>
            <p:ph idx="1"/>
          </p:nvPr>
        </p:nvSpPr>
        <p:spPr>
          <a:xfrm>
            <a:off x="336177" y="1663899"/>
            <a:ext cx="8229601" cy="1191828"/>
          </a:xfrm>
        </p:spPr>
        <p:txBody>
          <a:bodyPr/>
          <a:lstStyle/>
          <a:p>
            <a:pPr marL="0" indent="0" algn="ctr" eaLnBrk="1" hangingPunct="1">
              <a:spcBef>
                <a:spcPct val="0"/>
              </a:spcBef>
              <a:buNone/>
            </a:pPr>
            <a:r>
              <a:rPr lang="en-US" sz="2400" dirty="0">
                <a:latin typeface="Calibri" charset="0"/>
                <a:ea typeface="MS PGothic" charset="0"/>
              </a:rPr>
              <a:t>Fruits protect and disperse seeds. </a:t>
            </a:r>
          </a:p>
          <a:p>
            <a:pPr marL="0" indent="0" algn="ctr" eaLnBrk="1" hangingPunct="1">
              <a:spcBef>
                <a:spcPct val="0"/>
              </a:spcBef>
              <a:buNone/>
            </a:pPr>
            <a:r>
              <a:rPr lang="en-US" sz="2400" dirty="0">
                <a:latin typeface="Calibri" charset="0"/>
                <a:ea typeface="MS PGothic" charset="0"/>
              </a:rPr>
              <a:t>Seeds carried away from parent plants decrease the </a:t>
            </a:r>
          </a:p>
          <a:p>
            <a:pPr marL="0" indent="0" algn="ctr" eaLnBrk="1" hangingPunct="1">
              <a:spcBef>
                <a:spcPct val="0"/>
              </a:spcBef>
              <a:buNone/>
            </a:pPr>
            <a:r>
              <a:rPr lang="en-US" sz="2400" dirty="0">
                <a:latin typeface="Calibri" charset="0"/>
                <a:ea typeface="MS PGothic" charset="0"/>
              </a:rPr>
              <a:t>chance of competition among parents, offspring, and siblings.</a:t>
            </a:r>
            <a:endParaRPr lang="en-GB" sz="2400" dirty="0">
              <a:latin typeface="Calibri" charset="0"/>
              <a:ea typeface="MS PGothic" charset="0"/>
            </a:endParaRPr>
          </a:p>
        </p:txBody>
      </p:sp>
      <p:sp>
        <p:nvSpPr>
          <p:cNvPr id="11" name="Content Placeholder 10"/>
          <p:cNvSpPr>
            <a:spLocks noGrp="1"/>
          </p:cNvSpPr>
          <p:nvPr>
            <p:ph sz="quarter" idx="17"/>
          </p:nvPr>
        </p:nvSpPr>
        <p:spPr>
          <a:xfrm>
            <a:off x="7044531" y="6459074"/>
            <a:ext cx="1478605" cy="345985"/>
          </a:xfrm>
        </p:spPr>
        <p:txBody>
          <a:bodyPr/>
          <a:lstStyle/>
          <a:p>
            <a:pPr marL="0" indent="0">
              <a:buNone/>
            </a:pPr>
            <a:r>
              <a:rPr lang="en-US" sz="2000" dirty="0">
                <a:latin typeface="Calibri" charset="0"/>
                <a:ea typeface="MS PGothic" charset="0"/>
              </a:rPr>
              <a:t>Figure 24.11</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228" b="6097"/>
          <a:stretch/>
        </p:blipFill>
        <p:spPr>
          <a:xfrm>
            <a:off x="593977" y="3213100"/>
            <a:ext cx="7706809" cy="2806700"/>
          </a:xfrm>
          <a:prstGeom prst="rect">
            <a:avLst/>
          </a:prstGeom>
        </p:spPr>
      </p:pic>
      <p:sp>
        <p:nvSpPr>
          <p:cNvPr id="9" name="Content Placeholder 8"/>
          <p:cNvSpPr>
            <a:spLocks noGrp="1"/>
          </p:cNvSpPr>
          <p:nvPr>
            <p:ph sz="quarter" idx="16"/>
          </p:nvPr>
        </p:nvSpPr>
        <p:spPr>
          <a:xfrm>
            <a:off x="1280712" y="6064100"/>
            <a:ext cx="6407950" cy="178101"/>
          </a:xfrm>
        </p:spPr>
        <p:txBody>
          <a:bodyPr/>
          <a:lstStyle/>
          <a:p>
            <a:pPr marL="0" indent="0" algn="ctr">
              <a:buNone/>
            </a:pPr>
            <a:r>
              <a:rPr lang="en-GB" sz="730" dirty="0"/>
              <a:t>(a): ©Rod Planck/Science Source; (b): ©Barry Barker/McGraw-Hill Education; (C) ©Scott </a:t>
            </a:r>
            <a:r>
              <a:rPr lang="en-GB" sz="730" dirty="0" err="1"/>
              <a:t>Camazine</a:t>
            </a:r>
            <a:r>
              <a:rPr lang="en-GB" sz="730" dirty="0"/>
              <a:t>/Science Source; (d): ©Ingram Publishing/</a:t>
            </a:r>
            <a:r>
              <a:rPr lang="en-GB" sz="730" dirty="0" err="1"/>
              <a:t>SuperStock</a:t>
            </a:r>
            <a:r>
              <a:rPr lang="en-GB" sz="730" dirty="0"/>
              <a:t> RF</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33" y="211229"/>
            <a:ext cx="5109935" cy="533219"/>
          </a:xfrm>
        </p:spPr>
        <p:txBody>
          <a:bodyPr/>
          <a:lstStyle/>
          <a:p>
            <a:r>
              <a:rPr lang="en-US" sz="4000" dirty="0">
                <a:latin typeface="Calibri" charset="0"/>
                <a:ea typeface="MS PGothic" charset="0"/>
              </a:rPr>
              <a:t>When does fruit ripen?</a:t>
            </a:r>
            <a:endParaRPr lang="en-GB" sz="4000" dirty="0">
              <a:latin typeface="Calibri" charset="0"/>
              <a:ea typeface="MS PGothic" charset="0"/>
            </a:endParaRPr>
          </a:p>
        </p:txBody>
      </p:sp>
      <p:sp>
        <p:nvSpPr>
          <p:cNvPr id="6" name="Content Placeholder 5"/>
          <p:cNvSpPr>
            <a:spLocks noGrp="1"/>
          </p:cNvSpPr>
          <p:nvPr>
            <p:ph sz="quarter" idx="4294967295"/>
          </p:nvPr>
        </p:nvSpPr>
        <p:spPr>
          <a:xfrm>
            <a:off x="4910" y="6464470"/>
            <a:ext cx="1555455" cy="383835"/>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5" name="Content Placeholder 4"/>
          <p:cNvSpPr>
            <a:spLocks noGrp="1"/>
          </p:cNvSpPr>
          <p:nvPr>
            <p:ph idx="1"/>
          </p:nvPr>
        </p:nvSpPr>
        <p:spPr>
          <a:xfrm>
            <a:off x="843973" y="1663892"/>
            <a:ext cx="7684077" cy="1191828"/>
          </a:xfrm>
        </p:spPr>
        <p:txBody>
          <a:bodyPr/>
          <a:lstStyle/>
          <a:p>
            <a:pPr marL="0" indent="0" algn="ctr">
              <a:buNone/>
            </a:pPr>
            <a:r>
              <a:rPr lang="en-US" sz="2400" dirty="0">
                <a:latin typeface="Calibri" charset="0"/>
                <a:ea typeface="MS PGothic" charset="0"/>
              </a:rPr>
              <a:t>Unripe fruits, which contain immature seeds, are usually distasteful. Ripe fruits are tasty; mature seeds are deposited in droppings.</a:t>
            </a:r>
            <a:endParaRPr lang="en-GB" sz="2400" dirty="0">
              <a:latin typeface="Calibri" charset="0"/>
              <a:ea typeface="MS PGothic" charset="0"/>
            </a:endParaRPr>
          </a:p>
        </p:txBody>
      </p:sp>
      <p:sp>
        <p:nvSpPr>
          <p:cNvPr id="12" name="Content Placeholder 11"/>
          <p:cNvSpPr>
            <a:spLocks noGrp="1"/>
          </p:cNvSpPr>
          <p:nvPr>
            <p:ph sz="quarter" idx="17"/>
          </p:nvPr>
        </p:nvSpPr>
        <p:spPr>
          <a:xfrm>
            <a:off x="7049767" y="6459583"/>
            <a:ext cx="1478605" cy="345985"/>
          </a:xfrm>
        </p:spPr>
        <p:txBody>
          <a:bodyPr/>
          <a:lstStyle/>
          <a:p>
            <a:pPr marL="0" indent="0">
              <a:buNone/>
            </a:pPr>
            <a:r>
              <a:rPr lang="en-US" sz="2000" dirty="0">
                <a:latin typeface="Calibri" charset="0"/>
                <a:ea typeface="MS PGothic" charset="0"/>
              </a:rPr>
              <a:t>Figure 24.11</a:t>
            </a:r>
            <a:endParaRPr lang="en-GB" sz="2000" dirty="0">
              <a:latin typeface="Calibri" charset="0"/>
              <a:ea typeface="MS PGothic" charset="0"/>
            </a:endParaRPr>
          </a:p>
        </p:txBody>
      </p:sp>
      <p:pic>
        <p:nvPicPr>
          <p:cNvPr id="2" name="Picture 1" descr="The arrow points to a bird holding a fruit in its beak."/>
          <p:cNvPicPr>
            <a:picLocks noChangeAspect="1"/>
          </p:cNvPicPr>
          <p:nvPr/>
        </p:nvPicPr>
        <p:blipFill>
          <a:blip r:embed="rId2"/>
          <a:stretch>
            <a:fillRect/>
          </a:stretch>
        </p:blipFill>
        <p:spPr>
          <a:xfrm>
            <a:off x="769486" y="2983818"/>
            <a:ext cx="7343775" cy="3057525"/>
          </a:xfrm>
          <a:prstGeom prst="rect">
            <a:avLst/>
          </a:prstGeom>
        </p:spPr>
      </p:pic>
      <p:sp>
        <p:nvSpPr>
          <p:cNvPr id="9" name="Content Placeholder 8"/>
          <p:cNvSpPr>
            <a:spLocks noGrp="1"/>
          </p:cNvSpPr>
          <p:nvPr>
            <p:ph sz="quarter" idx="16"/>
          </p:nvPr>
        </p:nvSpPr>
        <p:spPr>
          <a:xfrm>
            <a:off x="1511658" y="6045975"/>
            <a:ext cx="5825409" cy="195300"/>
          </a:xfrm>
        </p:spPr>
        <p:txBody>
          <a:bodyPr/>
          <a:lstStyle/>
          <a:p>
            <a:pPr marL="0" indent="0" algn="ctr">
              <a:buNone/>
            </a:pPr>
            <a:r>
              <a:rPr lang="en-GB" sz="690" dirty="0"/>
              <a:t>(a): ©Rod Planck/Science Source; (b): ©Barry Barker/McGraw-Hill Education; (C) ©Scott </a:t>
            </a:r>
            <a:r>
              <a:rPr lang="en-GB" sz="690" dirty="0" err="1"/>
              <a:t>Camazine</a:t>
            </a:r>
            <a:r>
              <a:rPr lang="en-GB" sz="690" dirty="0"/>
              <a:t>/Science Source; (d): ©Ingram Publishing/</a:t>
            </a:r>
            <a:r>
              <a:rPr lang="en-GB" sz="690" dirty="0" err="1"/>
              <a:t>SuperStock</a:t>
            </a:r>
            <a:r>
              <a:rPr lang="en-GB" sz="690" dirty="0"/>
              <a:t> RF</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arrow points to a dog with prickly fruits attached to its fur.">
            <a:extLst>
              <a:ext uri="{FF2B5EF4-FFF2-40B4-BE49-F238E27FC236}">
                <a16:creationId xmlns:a16="http://schemas.microsoft.com/office/drawing/2014/main" id="{1C090414-D11B-4F5A-97DE-4E425B1F5E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93589"/>
            <a:ext cx="8747760" cy="37507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129788" y="211229"/>
            <a:ext cx="2884425" cy="533219"/>
          </a:xfrm>
        </p:spPr>
        <p:txBody>
          <a:bodyPr/>
          <a:lstStyle/>
          <a:p>
            <a:r>
              <a:rPr lang="en-US" sz="4000" dirty="0">
                <a:latin typeface="Calibri" charset="0"/>
                <a:ea typeface="MS PGothic" charset="0"/>
              </a:rPr>
              <a:t>Prickly fruits</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910" y="6459692"/>
            <a:ext cx="1555455" cy="348941"/>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4" name="Content Placeholder 3"/>
          <p:cNvSpPr>
            <a:spLocks noGrp="1"/>
          </p:cNvSpPr>
          <p:nvPr>
            <p:ph idx="1"/>
          </p:nvPr>
        </p:nvSpPr>
        <p:spPr>
          <a:xfrm>
            <a:off x="2265178" y="1174076"/>
            <a:ext cx="4645395" cy="459501"/>
          </a:xfrm>
        </p:spPr>
        <p:txBody>
          <a:bodyPr/>
          <a:lstStyle/>
          <a:p>
            <a:pPr marL="0" indent="0">
              <a:buNone/>
            </a:pPr>
            <a:r>
              <a:rPr lang="en-US" sz="2400" dirty="0">
                <a:latin typeface="Calibri" charset="0"/>
                <a:ea typeface="MS PGothic" charset="0"/>
              </a:rPr>
              <a:t>Prickly fruits stick to feathers or fur.</a:t>
            </a:r>
            <a:endParaRPr lang="en-GB" sz="2400" dirty="0">
              <a:latin typeface="Calibri" charset="0"/>
              <a:ea typeface="MS PGothic" charset="0"/>
            </a:endParaRPr>
          </a:p>
        </p:txBody>
      </p:sp>
      <p:sp>
        <p:nvSpPr>
          <p:cNvPr id="9" name="Content Placeholder 8"/>
          <p:cNvSpPr>
            <a:spLocks noGrp="1"/>
          </p:cNvSpPr>
          <p:nvPr>
            <p:ph sz="quarter" idx="17"/>
          </p:nvPr>
        </p:nvSpPr>
        <p:spPr>
          <a:xfrm>
            <a:off x="7049767" y="6459583"/>
            <a:ext cx="1478605" cy="345985"/>
          </a:xfrm>
        </p:spPr>
        <p:txBody>
          <a:bodyPr/>
          <a:lstStyle/>
          <a:p>
            <a:pPr marL="0" indent="0">
              <a:buNone/>
            </a:pPr>
            <a:r>
              <a:rPr lang="en-US" sz="2000" dirty="0">
                <a:latin typeface="Calibri" charset="0"/>
                <a:ea typeface="MS PGothic" charset="0"/>
              </a:rPr>
              <a:t>Figure 24.11</a:t>
            </a:r>
            <a:endParaRPr lang="en-GB" sz="2000" dirty="0">
              <a:latin typeface="Calibri" charset="0"/>
              <a:ea typeface="MS PGothic" charset="0"/>
            </a:endParaRPr>
          </a:p>
        </p:txBody>
      </p:sp>
      <p:sp>
        <p:nvSpPr>
          <p:cNvPr id="11" name="Arrow: Down 10">
            <a:extLst>
              <a:ext uri="{FF2B5EF4-FFF2-40B4-BE49-F238E27FC236}">
                <a16:creationId xmlns:a16="http://schemas.microsoft.com/office/drawing/2014/main" id="{A2D2FDFC-5199-442D-AB9D-4AE0D1BDEF37}"/>
              </a:ext>
            </a:extLst>
          </p:cNvPr>
          <p:cNvSpPr/>
          <p:nvPr/>
        </p:nvSpPr>
        <p:spPr>
          <a:xfrm>
            <a:off x="5649977" y="1644396"/>
            <a:ext cx="484632" cy="978408"/>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33" y="231386"/>
            <a:ext cx="5109935" cy="484745"/>
          </a:xfrm>
        </p:spPr>
        <p:txBody>
          <a:bodyPr/>
          <a:lstStyle/>
          <a:p>
            <a:r>
              <a:rPr lang="en-US" sz="4000" dirty="0">
                <a:latin typeface="Calibri" charset="0"/>
                <a:ea typeface="MS PGothic" charset="0"/>
              </a:rPr>
              <a:t>Flying and floating fruit</a:t>
            </a:r>
            <a:endParaRPr lang="en-GB" sz="4000" dirty="0">
              <a:latin typeface="Calibri" charset="0"/>
              <a:ea typeface="MS PGothic" charset="0"/>
            </a:endParaRPr>
          </a:p>
        </p:txBody>
      </p:sp>
      <p:sp>
        <p:nvSpPr>
          <p:cNvPr id="5" name="Content Placeholder 4"/>
          <p:cNvSpPr>
            <a:spLocks noGrp="1"/>
          </p:cNvSpPr>
          <p:nvPr>
            <p:ph sz="quarter" idx="4294967295"/>
          </p:nvPr>
        </p:nvSpPr>
        <p:spPr>
          <a:xfrm>
            <a:off x="-4158" y="6456059"/>
            <a:ext cx="1555455" cy="348941"/>
          </a:xfrm>
        </p:spPr>
        <p:txBody>
          <a:bodyPr/>
          <a:lstStyle/>
          <a:p>
            <a:pPr marL="0" indent="0">
              <a:buNone/>
            </a:pPr>
            <a:r>
              <a:rPr lang="en-US" sz="2000" dirty="0">
                <a:latin typeface="Calibri" charset="0"/>
                <a:ea typeface="MS PGothic" charset="0"/>
              </a:rPr>
              <a:t>Section 24.2</a:t>
            </a:r>
            <a:endParaRPr lang="en-GB" sz="2000" dirty="0">
              <a:latin typeface="Calibri" charset="0"/>
              <a:ea typeface="MS PGothic" charset="0"/>
            </a:endParaRPr>
          </a:p>
        </p:txBody>
      </p:sp>
      <p:sp>
        <p:nvSpPr>
          <p:cNvPr id="4" name="Content Placeholder 3"/>
          <p:cNvSpPr>
            <a:spLocks noGrp="1"/>
          </p:cNvSpPr>
          <p:nvPr>
            <p:ph idx="1"/>
          </p:nvPr>
        </p:nvSpPr>
        <p:spPr>
          <a:xfrm>
            <a:off x="1596603" y="1659232"/>
            <a:ext cx="6183021" cy="895438"/>
          </a:xfrm>
        </p:spPr>
        <p:txBody>
          <a:bodyPr/>
          <a:lstStyle/>
          <a:p>
            <a:pPr marL="0" indent="0" algn="ctr" eaLnBrk="1" hangingPunct="1">
              <a:spcBef>
                <a:spcPct val="0"/>
              </a:spcBef>
              <a:buNone/>
            </a:pPr>
            <a:r>
              <a:rPr lang="en-US" sz="2400" dirty="0">
                <a:latin typeface="Calibri" charset="0"/>
                <a:ea typeface="MS PGothic" charset="0"/>
              </a:rPr>
              <a:t>Some fruits catch the wind with tufts of fluff. </a:t>
            </a:r>
          </a:p>
          <a:p>
            <a:pPr marL="0" indent="0" algn="ctr" eaLnBrk="1" hangingPunct="1">
              <a:spcBef>
                <a:spcPct val="0"/>
              </a:spcBef>
              <a:buNone/>
            </a:pPr>
            <a:r>
              <a:rPr lang="en-US" sz="2400" dirty="0">
                <a:latin typeface="Calibri" charset="0"/>
                <a:ea typeface="MS PGothic" charset="0"/>
              </a:rPr>
              <a:t>Still others float in water currents.</a:t>
            </a:r>
            <a:endParaRPr lang="en-GB" sz="2400" dirty="0">
              <a:latin typeface="Calibri" charset="0"/>
              <a:ea typeface="MS PGothic" charset="0"/>
            </a:endParaRPr>
          </a:p>
        </p:txBody>
      </p:sp>
      <p:sp>
        <p:nvSpPr>
          <p:cNvPr id="9" name="Content Placeholder 8"/>
          <p:cNvSpPr>
            <a:spLocks noGrp="1"/>
          </p:cNvSpPr>
          <p:nvPr>
            <p:ph sz="quarter" idx="17"/>
          </p:nvPr>
        </p:nvSpPr>
        <p:spPr>
          <a:xfrm>
            <a:off x="7051577" y="6461852"/>
            <a:ext cx="1478605" cy="345985"/>
          </a:xfrm>
        </p:spPr>
        <p:txBody>
          <a:bodyPr/>
          <a:lstStyle/>
          <a:p>
            <a:pPr marL="0" indent="0">
              <a:buNone/>
            </a:pPr>
            <a:r>
              <a:rPr lang="en-US" sz="2000" dirty="0">
                <a:latin typeface="Calibri" charset="0"/>
                <a:ea typeface="MS PGothic" charset="0"/>
              </a:rPr>
              <a:t>Figure 24.11</a:t>
            </a:r>
            <a:endParaRPr lang="en-GB" sz="2000" dirty="0">
              <a:latin typeface="Calibri" charset="0"/>
              <a:ea typeface="MS PGothic" charset="0"/>
            </a:endParaRPr>
          </a:p>
        </p:txBody>
      </p:sp>
      <p:pic>
        <p:nvPicPr>
          <p:cNvPr id="2" name="Picture 1" descr="The arrow points to the dandelion seeds that disperse using the wind."/>
          <p:cNvPicPr>
            <a:picLocks noChangeAspect="1"/>
          </p:cNvPicPr>
          <p:nvPr/>
        </p:nvPicPr>
        <p:blipFill>
          <a:blip r:embed="rId2"/>
          <a:stretch>
            <a:fillRect/>
          </a:stretch>
        </p:blipFill>
        <p:spPr>
          <a:xfrm>
            <a:off x="558804" y="2621868"/>
            <a:ext cx="7600950" cy="3152775"/>
          </a:xfrm>
          <a:prstGeom prst="rect">
            <a:avLst/>
          </a:prstGeom>
        </p:spPr>
      </p:pic>
      <p:sp>
        <p:nvSpPr>
          <p:cNvPr id="7" name="Content Placeholder 6"/>
          <p:cNvSpPr>
            <a:spLocks noGrp="1"/>
          </p:cNvSpPr>
          <p:nvPr>
            <p:ph sz="quarter" idx="15"/>
          </p:nvPr>
        </p:nvSpPr>
        <p:spPr>
          <a:xfrm>
            <a:off x="1286741" y="5838279"/>
            <a:ext cx="6176501" cy="211595"/>
          </a:xfrm>
        </p:spPr>
        <p:txBody>
          <a:bodyPr/>
          <a:lstStyle/>
          <a:p>
            <a:pPr marL="0" indent="0" algn="ctr">
              <a:buNone/>
            </a:pPr>
            <a:r>
              <a:rPr lang="en-GB" sz="710" dirty="0"/>
              <a:t>(a): ©Rod Planck/Science Source; (b): ©Barry Barker/McGraw-Hill Education; (C) ©Scott </a:t>
            </a:r>
            <a:r>
              <a:rPr lang="en-GB" sz="710" dirty="0" err="1"/>
              <a:t>Camazine</a:t>
            </a:r>
            <a:r>
              <a:rPr lang="en-GB" sz="710" dirty="0"/>
              <a:t>/Science Source; (d): ©Ingram Publishing/</a:t>
            </a:r>
            <a:r>
              <a:rPr lang="en-GB" sz="710" dirty="0" err="1"/>
              <a:t>SuperStock</a:t>
            </a:r>
            <a:r>
              <a:rPr lang="en-GB" sz="710" dirty="0"/>
              <a:t> RF</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31385"/>
            <a:ext cx="5620929" cy="484745"/>
          </a:xfrm>
        </p:spPr>
        <p:txBody>
          <a:bodyPr/>
          <a:lstStyle/>
          <a:p>
            <a:r>
              <a:rPr lang="en-US" sz="4000" dirty="0">
                <a:latin typeface="Calibri" charset="0"/>
                <a:ea typeface="MS PGothic" charset="0"/>
              </a:rPr>
              <a:t>24.2 Mastering concepts</a:t>
            </a:r>
            <a:endParaRPr lang="en-GB" sz="4000" dirty="0">
              <a:latin typeface="Calibri" charset="0"/>
              <a:ea typeface="MS PGothic" charset="0"/>
            </a:endParaRPr>
          </a:p>
        </p:txBody>
      </p:sp>
      <p:sp>
        <p:nvSpPr>
          <p:cNvPr id="9" name="Content Placeholder 8"/>
          <p:cNvSpPr>
            <a:spLocks noGrp="1"/>
          </p:cNvSpPr>
          <p:nvPr>
            <p:ph sz="quarter" idx="17"/>
          </p:nvPr>
        </p:nvSpPr>
        <p:spPr>
          <a:xfrm>
            <a:off x="4251438" y="3046320"/>
            <a:ext cx="4640495" cy="1589794"/>
          </a:xfrm>
        </p:spPr>
        <p:txBody>
          <a:bodyPr/>
          <a:lstStyle/>
          <a:p>
            <a:pPr marL="0" indent="0">
              <a:buNone/>
            </a:pPr>
            <a:r>
              <a:rPr lang="en-US" sz="2400" dirty="0">
                <a:latin typeface="Calibri" charset="0"/>
                <a:ea typeface="MS PGothic" charset="0"/>
              </a:rPr>
              <a:t>How does pollen move from one flower to another, and why is this process essential for sexual reproduction?</a:t>
            </a:r>
            <a:endParaRPr lang="en-GB" sz="2400" dirty="0">
              <a:latin typeface="Calibri" charset="0"/>
              <a:ea typeface="MS PGothic"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32" b="4049"/>
          <a:stretch/>
        </p:blipFill>
        <p:spPr bwMode="auto">
          <a:xfrm>
            <a:off x="187951" y="2438399"/>
            <a:ext cx="3828030" cy="2438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 name="Content Placeholder 5"/>
          <p:cNvSpPr>
            <a:spLocks noGrp="1"/>
          </p:cNvSpPr>
          <p:nvPr>
            <p:ph sz="quarter" idx="15"/>
          </p:nvPr>
        </p:nvSpPr>
        <p:spPr>
          <a:xfrm>
            <a:off x="516295" y="4848195"/>
            <a:ext cx="3169522" cy="144523"/>
          </a:xfrm>
        </p:spPr>
        <p:txBody>
          <a:bodyPr/>
          <a:lstStyle/>
          <a:p>
            <a:pPr marL="0" indent="0" algn="ctr">
              <a:buNone/>
            </a:pPr>
            <a:r>
              <a:rPr lang="en-GB" sz="610" dirty="0"/>
              <a:t>(bee keeper): ©Liu </a:t>
            </a:r>
            <a:r>
              <a:rPr lang="en-GB" sz="610" dirty="0" err="1"/>
              <a:t>Jin</a:t>
            </a:r>
            <a:r>
              <a:rPr lang="en-GB" sz="610" dirty="0"/>
              <a:t>/AFP/Getty Images; (bee): ©Stephen Dalton/Science Source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198529"/>
            <a:ext cx="9052561" cy="533219"/>
          </a:xfrm>
        </p:spPr>
        <p:txBody>
          <a:bodyPr/>
          <a:lstStyle/>
          <a:p>
            <a:r>
              <a:rPr lang="en-US" sz="3800" dirty="0">
                <a:latin typeface="Calibri" charset="0"/>
                <a:ea typeface="MS PGothic" charset="0"/>
              </a:rPr>
              <a:t>Plant growth begins with seed germination</a:t>
            </a:r>
            <a:endParaRPr lang="en-GB" sz="3800" dirty="0">
              <a:latin typeface="Calibri" charset="0"/>
              <a:ea typeface="MS PGothic" charset="0"/>
            </a:endParaRPr>
          </a:p>
        </p:txBody>
      </p:sp>
      <p:sp>
        <p:nvSpPr>
          <p:cNvPr id="5" name="Content Placeholder 4"/>
          <p:cNvSpPr>
            <a:spLocks noGrp="1"/>
          </p:cNvSpPr>
          <p:nvPr>
            <p:ph sz="quarter" idx="4294967295"/>
          </p:nvPr>
        </p:nvSpPr>
        <p:spPr>
          <a:xfrm>
            <a:off x="4910" y="6459692"/>
            <a:ext cx="1555455" cy="348941"/>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p:sp>
        <p:nvSpPr>
          <p:cNvPr id="4" name="Content Placeholder 3"/>
          <p:cNvSpPr>
            <a:spLocks noGrp="1"/>
          </p:cNvSpPr>
          <p:nvPr>
            <p:ph idx="1"/>
          </p:nvPr>
        </p:nvSpPr>
        <p:spPr>
          <a:xfrm>
            <a:off x="183771" y="2453967"/>
            <a:ext cx="2383823" cy="1919450"/>
          </a:xfrm>
        </p:spPr>
        <p:txBody>
          <a:bodyPr/>
          <a:lstStyle/>
          <a:p>
            <a:pPr marL="0" indent="0">
              <a:buNone/>
            </a:pPr>
            <a:r>
              <a:rPr lang="en-US" sz="2400" dirty="0">
                <a:latin typeface="Calibri" charset="0"/>
                <a:ea typeface="MS PGothic" charset="0"/>
              </a:rPr>
              <a:t>How does the embryo continue developing into a mature sporophyte?</a:t>
            </a:r>
            <a:endParaRPr lang="en-GB" sz="2400" dirty="0">
              <a:latin typeface="Calibri" charset="0"/>
              <a:ea typeface="MS PGothic" charset="0"/>
            </a:endParaRPr>
          </a:p>
        </p:txBody>
      </p:sp>
      <p:sp>
        <p:nvSpPr>
          <p:cNvPr id="7" name="Content Placeholder 6"/>
          <p:cNvSpPr>
            <a:spLocks noGrp="1"/>
          </p:cNvSpPr>
          <p:nvPr>
            <p:ph sz="quarter" idx="4294967295"/>
          </p:nvPr>
        </p:nvSpPr>
        <p:spPr>
          <a:xfrm>
            <a:off x="7054718" y="6462853"/>
            <a:ext cx="1440126" cy="317219"/>
          </a:xfrm>
        </p:spPr>
        <p:txBody>
          <a:bodyPr/>
          <a:lstStyle/>
          <a:p>
            <a:pPr marL="0" indent="0">
              <a:buNone/>
            </a:pPr>
            <a:r>
              <a:rPr lang="en-US" sz="2000" dirty="0">
                <a:latin typeface="Calibri" charset="0"/>
                <a:ea typeface="MS PGothic" charset="0"/>
              </a:rPr>
              <a:t>Figure 24.3</a:t>
            </a:r>
            <a:endParaRPr lang="en-GB" sz="2000" dirty="0">
              <a:latin typeface="Calibri" charset="0"/>
              <a:ea typeface="MS PGothic" charset="0"/>
            </a:endParaRPr>
          </a:p>
        </p:txBody>
      </p:sp>
      <p:pic>
        <p:nvPicPr>
          <p:cNvPr id="8" name="Picture 7">
            <a:extLst>
              <a:ext uri="{FF2B5EF4-FFF2-40B4-BE49-F238E27FC236}">
                <a16:creationId xmlns:a16="http://schemas.microsoft.com/office/drawing/2014/main" id="{9E8DE28B-FD50-427B-B01D-656C27ADD971}"/>
              </a:ext>
            </a:extLst>
          </p:cNvPr>
          <p:cNvPicPr>
            <a:picLocks noChangeAspect="1"/>
          </p:cNvPicPr>
          <p:nvPr/>
        </p:nvPicPr>
        <p:blipFill rotWithShape="1">
          <a:blip r:embed="rId2">
            <a:extLst>
              <a:ext uri="{28A0092B-C50C-407E-A947-70E740481C1C}">
                <a14:useLocalDpi xmlns:a14="http://schemas.microsoft.com/office/drawing/2010/main" val="0"/>
              </a:ext>
            </a:extLst>
          </a:blip>
          <a:srcRect t="5743"/>
          <a:stretch/>
        </p:blipFill>
        <p:spPr>
          <a:xfrm>
            <a:off x="3538659" y="1452281"/>
            <a:ext cx="4248688" cy="467498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2416" y="216869"/>
            <a:ext cx="3839169" cy="484745"/>
          </a:xfrm>
        </p:spPr>
        <p:txBody>
          <a:bodyPr/>
          <a:lstStyle/>
          <a:p>
            <a:r>
              <a:rPr lang="en-US" sz="3800" dirty="0">
                <a:latin typeface="Calibri" charset="0"/>
                <a:ea typeface="MS PGothic" charset="0"/>
              </a:rPr>
              <a:t>Seed germination</a:t>
            </a:r>
            <a:endParaRPr lang="en-GB" sz="3800" dirty="0">
              <a:latin typeface="Calibri" charset="0"/>
              <a:ea typeface="MS PGothic" charset="0"/>
            </a:endParaRPr>
          </a:p>
        </p:txBody>
      </p:sp>
      <p:sp>
        <p:nvSpPr>
          <p:cNvPr id="8" name="Content Placeholder 7"/>
          <p:cNvSpPr>
            <a:spLocks noGrp="1"/>
          </p:cNvSpPr>
          <p:nvPr>
            <p:ph sz="quarter" idx="15"/>
          </p:nvPr>
        </p:nvSpPr>
        <p:spPr>
          <a:xfrm>
            <a:off x="-3493" y="6456144"/>
            <a:ext cx="1478605" cy="374854"/>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844072" y="1658892"/>
                <a:ext cx="3839169" cy="3400423"/>
              </a:xfrm>
            </p:spPr>
            <p:txBody>
              <a:bodyPr/>
              <a:lstStyle/>
              <a:p>
                <a:pPr marL="0" indent="0" eaLnBrk="1" hangingPunct="1">
                  <a:spcBef>
                    <a:spcPct val="0"/>
                  </a:spcBef>
                  <a:spcAft>
                    <a:spcPts val="2900"/>
                  </a:spcAft>
                  <a:buNone/>
                </a:pPr>
                <a:r>
                  <a:rPr lang="en-US" sz="2400" dirty="0">
                    <a:latin typeface="Calibri" charset="0"/>
                    <a:ea typeface="MS PGothic" charset="0"/>
                  </a:rPr>
                  <a:t>Continued development requires seed </a:t>
                </a:r>
                <a:r>
                  <a:rPr lang="en-US" sz="2400" b="1" dirty="0">
                    <a:latin typeface="Calibri" charset="0"/>
                    <a:ea typeface="MS PGothic" charset="0"/>
                  </a:rPr>
                  <a:t>germination</a:t>
                </a:r>
                <a:r>
                  <a:rPr lang="en-US" sz="2400" dirty="0">
                    <a:latin typeface="Calibri" charset="0"/>
                    <a:ea typeface="MS PGothic" charset="0"/>
                  </a:rPr>
                  <a:t>, the resumption of growth and development after a period of seed dormancy.</a:t>
                </a:r>
              </a:p>
              <a:p>
                <a:pPr marL="0" indent="0" eaLnBrk="1" hangingPunct="1">
                  <a:spcBef>
                    <a:spcPct val="0"/>
                  </a:spcBef>
                  <a:buNone/>
                </a:pPr>
                <a:r>
                  <a:rPr lang="en-US" sz="2400" dirty="0">
                    <a:latin typeface="Calibri" charset="0"/>
                    <a:ea typeface="MS PGothic" charset="0"/>
                  </a:rPr>
                  <a:t>Germination requires water, </a:t>
                </a:r>
                <a14:m>
                  <m:oMath xmlns:m="http://schemas.openxmlformats.org/officeDocument/2006/math">
                    <m:sSub>
                      <m:sSubPr>
                        <m:ctrlPr>
                          <a:rPr lang="en-US" sz="2400" i="1" smtClean="0">
                            <a:latin typeface="Cambria Math" panose="02040503050406030204" pitchFamily="18" charset="0"/>
                            <a:ea typeface="MS PGothic" charset="0"/>
                          </a:rPr>
                        </m:ctrlPr>
                      </m:sSubPr>
                      <m:e>
                        <m:r>
                          <m:rPr>
                            <m:sty m:val="p"/>
                          </m:rPr>
                          <a:rPr lang="en-US" sz="2400" b="0" i="0" smtClean="0">
                            <a:latin typeface="Cambria Math" panose="02040503050406030204" pitchFamily="18" charset="0"/>
                            <a:ea typeface="MS PGothic" charset="0"/>
                          </a:rPr>
                          <m:t>O</m:t>
                        </m:r>
                      </m:e>
                      <m:sub>
                        <m:r>
                          <a:rPr lang="en-US" sz="2400" b="0" i="1" smtClean="0">
                            <a:latin typeface="Cambria Math" panose="02040503050406030204" pitchFamily="18" charset="0"/>
                            <a:ea typeface="MS PGothic" charset="0"/>
                          </a:rPr>
                          <m:t>2</m:t>
                        </m:r>
                      </m:sub>
                    </m:sSub>
                  </m:oMath>
                </a14:m>
                <a:r>
                  <a:rPr lang="en-US" sz="2400" dirty="0">
                    <a:latin typeface="Calibri" charset="0"/>
                    <a:ea typeface="MS PGothic" charset="0"/>
                  </a:rPr>
                  <a:t>, and a favorable temperature.</a:t>
                </a:r>
                <a:endParaRPr lang="en-GB" sz="2400" dirty="0">
                  <a:latin typeface="Calibri" charset="0"/>
                  <a:ea typeface="MS PGothic"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844072" y="1658892"/>
                <a:ext cx="3839169" cy="3400423"/>
              </a:xfrm>
              <a:blipFill>
                <a:blip r:embed="rId2"/>
                <a:stretch>
                  <a:fillRect l="-2544" t="-1434" b="-3584"/>
                </a:stretch>
              </a:blipFill>
            </p:spPr>
            <p:txBody>
              <a:bodyPr/>
              <a:lstStyle/>
              <a:p>
                <a:r>
                  <a:rPr lang="en-US">
                    <a:noFill/>
                  </a:rPr>
                  <a:t> </a:t>
                </a:r>
              </a:p>
            </p:txBody>
          </p:sp>
        </mc:Fallback>
      </mc:AlternateContent>
      <p:sp>
        <p:nvSpPr>
          <p:cNvPr id="11" name="Content Placeholder 10"/>
          <p:cNvSpPr>
            <a:spLocks noGrp="1"/>
          </p:cNvSpPr>
          <p:nvPr>
            <p:ph sz="quarter" idx="17"/>
          </p:nvPr>
        </p:nvSpPr>
        <p:spPr>
          <a:xfrm>
            <a:off x="6977649" y="6459064"/>
            <a:ext cx="1626466" cy="380584"/>
          </a:xfrm>
        </p:spPr>
        <p:txBody>
          <a:bodyPr/>
          <a:lstStyle/>
          <a:p>
            <a:pPr marL="0" indent="0">
              <a:buNone/>
            </a:pPr>
            <a:r>
              <a:rPr lang="en-US" sz="2000" dirty="0">
                <a:latin typeface="Calibri" charset="0"/>
                <a:ea typeface="MS PGothic" charset="0"/>
              </a:rPr>
              <a:t> Figure 24.12</a:t>
            </a:r>
            <a:endParaRPr lang="en-GB" sz="2000" dirty="0">
              <a:latin typeface="Calibri" charset="0"/>
              <a:ea typeface="MS PGothic" charset="0"/>
            </a:endParaRPr>
          </a:p>
        </p:txBody>
      </p:sp>
      <p:pic>
        <p:nvPicPr>
          <p:cNvPr id="4" name="Picture 3" descr="A dicot seed germinating is shown.">
            <a:extLst>
              <a:ext uri="{FF2B5EF4-FFF2-40B4-BE49-F238E27FC236}">
                <a16:creationId xmlns:a16="http://schemas.microsoft.com/office/drawing/2014/main" id="{4DF52112-2740-4736-8524-41565A877517}"/>
              </a:ext>
            </a:extLst>
          </p:cNvPr>
          <p:cNvPicPr>
            <a:picLocks noChangeAspect="1"/>
          </p:cNvPicPr>
          <p:nvPr/>
        </p:nvPicPr>
        <p:blipFill rotWithShape="1">
          <a:blip r:embed="rId3"/>
          <a:srcRect b="4843"/>
          <a:stretch/>
        </p:blipFill>
        <p:spPr>
          <a:xfrm>
            <a:off x="574221" y="1064514"/>
            <a:ext cx="3645408" cy="4536186"/>
          </a:xfrm>
          <a:prstGeom prst="rect">
            <a:avLst/>
          </a:prstGeom>
        </p:spPr>
      </p:pic>
      <p:sp>
        <p:nvSpPr>
          <p:cNvPr id="6" name="Content Placeholder 5"/>
          <p:cNvSpPr>
            <a:spLocks noGrp="1"/>
          </p:cNvSpPr>
          <p:nvPr>
            <p:ph sz="quarter" idx="4294967295"/>
          </p:nvPr>
        </p:nvSpPr>
        <p:spPr>
          <a:xfrm>
            <a:off x="694359" y="5309171"/>
            <a:ext cx="2505075" cy="216665"/>
          </a:xfrm>
        </p:spPr>
        <p:txBody>
          <a:bodyPr/>
          <a:lstStyle/>
          <a:p>
            <a:pPr marL="0" indent="0">
              <a:spcBef>
                <a:spcPts val="0"/>
              </a:spcBef>
              <a:buFont typeface="+mj-lt"/>
              <a:buAutoNum type="alphaLcPeriod" startAt="2"/>
            </a:pPr>
            <a:r>
              <a:rPr lang="en-US" sz="860" b="1" dirty="0"/>
              <a:t> Bean (</a:t>
            </a:r>
            <a:r>
              <a:rPr lang="en-US" sz="860" b="1" dirty="0" err="1"/>
              <a:t>eudicot</a:t>
            </a:r>
            <a:r>
              <a:rPr lang="en-US" sz="860" b="1" dirty="0"/>
              <a:t>) germination and development</a:t>
            </a:r>
            <a:endParaRPr lang="en-GB" sz="860" b="1" dirty="0"/>
          </a:p>
        </p:txBody>
      </p:sp>
      <p:sp>
        <p:nvSpPr>
          <p:cNvPr id="12" name="Content Placeholder 11"/>
          <p:cNvSpPr>
            <a:spLocks noGrp="1"/>
          </p:cNvSpPr>
          <p:nvPr>
            <p:ph sz="quarter" idx="16"/>
          </p:nvPr>
        </p:nvSpPr>
        <p:spPr>
          <a:xfrm>
            <a:off x="1461326" y="5685120"/>
            <a:ext cx="1687413" cy="161405"/>
          </a:xfrm>
        </p:spPr>
        <p:txBody>
          <a:bodyPr/>
          <a:lstStyle/>
          <a:p>
            <a:pPr marL="0" indent="0" algn="ctr">
              <a:buNone/>
            </a:pPr>
            <a:r>
              <a:rPr lang="en-GB" sz="650" dirty="0"/>
              <a:t>(b): ©Ed </a:t>
            </a:r>
            <a:r>
              <a:rPr lang="en-GB" sz="650" dirty="0" err="1"/>
              <a:t>Reschke</a:t>
            </a:r>
            <a:r>
              <a:rPr lang="en-GB" sz="650" dirty="0"/>
              <a:t>/</a:t>
            </a:r>
            <a:r>
              <a:rPr lang="en-GB" sz="650" dirty="0" err="1"/>
              <a:t>Photolibrary</a:t>
            </a:r>
            <a:r>
              <a:rPr lang="en-GB" sz="650" dirty="0"/>
              <a:t>/Getty Images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20316"/>
            <a:ext cx="9052560" cy="709714"/>
          </a:xfrm>
        </p:spPr>
        <p:txBody>
          <a:bodyPr/>
          <a:lstStyle/>
          <a:p>
            <a:pPr eaLnBrk="1" hangingPunct="1"/>
            <a:r>
              <a:rPr lang="en-US" sz="4000" dirty="0">
                <a:latin typeface="Calibri" charset="0"/>
                <a:ea typeface="MS PGothic" charset="0"/>
              </a:rPr>
              <a:t>Some angiosperms reproduce asexually</a:t>
            </a:r>
            <a:endParaRPr lang="en-GB" sz="4000" dirty="0">
              <a:latin typeface="Calibri" charset="0"/>
              <a:ea typeface="MS PGothic" charset="0"/>
            </a:endParaRPr>
          </a:p>
        </p:txBody>
      </p:sp>
      <p:sp>
        <p:nvSpPr>
          <p:cNvPr id="4" name="Content Placeholder 3"/>
          <p:cNvSpPr>
            <a:spLocks noGrp="1"/>
          </p:cNvSpPr>
          <p:nvPr>
            <p:ph sz="quarter" idx="4294967295"/>
          </p:nvPr>
        </p:nvSpPr>
        <p:spPr>
          <a:xfrm>
            <a:off x="-316" y="6458194"/>
            <a:ext cx="1555455" cy="348941"/>
          </a:xfrm>
        </p:spPr>
        <p:txBody>
          <a:bodyPr/>
          <a:lstStyle/>
          <a:p>
            <a:pPr marL="0" indent="0" eaLnBrk="1" hangingPunct="1">
              <a:spcBef>
                <a:spcPct val="0"/>
              </a:spcBef>
              <a:buNone/>
            </a:pPr>
            <a:r>
              <a:rPr lang="en-US" sz="2000" dirty="0">
                <a:latin typeface="Calibri" charset="0"/>
                <a:ea typeface="MS PGothic" charset="0"/>
              </a:rPr>
              <a:t>Section 24.1</a:t>
            </a:r>
            <a:endParaRPr lang="en-GB" sz="2000" dirty="0">
              <a:latin typeface="Calibri" charset="0"/>
              <a:ea typeface="MS PGothic" charset="0"/>
            </a:endParaRPr>
          </a:p>
        </p:txBody>
      </p:sp>
      <p:sp>
        <p:nvSpPr>
          <p:cNvPr id="3" name="Content Placeholder 2"/>
          <p:cNvSpPr>
            <a:spLocks noGrp="1"/>
          </p:cNvSpPr>
          <p:nvPr>
            <p:ph idx="1"/>
          </p:nvPr>
        </p:nvSpPr>
        <p:spPr>
          <a:xfrm>
            <a:off x="712693" y="1333979"/>
            <a:ext cx="7593015" cy="828935"/>
          </a:xfrm>
        </p:spPr>
        <p:txBody>
          <a:bodyPr/>
          <a:lstStyle/>
          <a:p>
            <a:pPr marL="0" indent="0" algn="ctr" eaLnBrk="1" hangingPunct="1">
              <a:spcBef>
                <a:spcPct val="0"/>
              </a:spcBef>
              <a:buNone/>
            </a:pPr>
            <a:r>
              <a:rPr lang="en-US" sz="2400" dirty="0">
                <a:latin typeface="Calibri" charset="0"/>
                <a:ea typeface="MS PGothic" charset="0"/>
              </a:rPr>
              <a:t>Some species of angiosperms also reproduce </a:t>
            </a:r>
            <a:r>
              <a:rPr lang="en-US" sz="2400" b="1" dirty="0">
                <a:latin typeface="Calibri" charset="0"/>
                <a:ea typeface="MS PGothic" charset="0"/>
              </a:rPr>
              <a:t>asexually</a:t>
            </a:r>
            <a:r>
              <a:rPr lang="en-US" sz="2400" dirty="0">
                <a:latin typeface="Calibri" charset="0"/>
                <a:ea typeface="MS PGothic" charset="0"/>
              </a:rPr>
              <a:t>, forming new individuals by mitotic division. </a:t>
            </a:r>
          </a:p>
        </p:txBody>
      </p:sp>
      <p:sp>
        <p:nvSpPr>
          <p:cNvPr id="6" name="Content Placeholder 5"/>
          <p:cNvSpPr>
            <a:spLocks noGrp="1"/>
          </p:cNvSpPr>
          <p:nvPr>
            <p:ph sz="quarter" idx="15"/>
          </p:nvPr>
        </p:nvSpPr>
        <p:spPr>
          <a:xfrm>
            <a:off x="7275067" y="6455462"/>
            <a:ext cx="1344186" cy="340776"/>
          </a:xfrm>
        </p:spPr>
        <p:txBody>
          <a:bodyPr/>
          <a:lstStyle/>
          <a:p>
            <a:pPr marL="0" indent="0" eaLnBrk="1" hangingPunct="1">
              <a:spcBef>
                <a:spcPct val="0"/>
              </a:spcBef>
              <a:buNone/>
            </a:pPr>
            <a:r>
              <a:rPr lang="en-US" sz="2000" dirty="0">
                <a:latin typeface="Calibri" charset="0"/>
                <a:ea typeface="MS PGothic" charset="0"/>
              </a:rPr>
              <a:t>Figure 24.1</a:t>
            </a:r>
          </a:p>
        </p:txBody>
      </p:sp>
      <p:pic>
        <p:nvPicPr>
          <p:cNvPr id="11" name="Picture 2" descr="A tree with suckers and seedlings is shown."/>
          <p:cNvPicPr>
            <a:picLocks noChangeAspect="1"/>
          </p:cNvPicPr>
          <p:nvPr/>
        </p:nvPicPr>
        <p:blipFill rotWithShape="1">
          <a:blip r:embed="rId2">
            <a:extLst>
              <a:ext uri="{28A0092B-C50C-407E-A947-70E740481C1C}">
                <a14:useLocalDpi xmlns:a14="http://schemas.microsoft.com/office/drawing/2010/main" val="0"/>
              </a:ext>
            </a:extLst>
          </a:blip>
          <a:srcRect t="5842" b="8192"/>
          <a:stretch/>
        </p:blipFill>
        <p:spPr bwMode="auto">
          <a:xfrm>
            <a:off x="2647339" y="2447926"/>
            <a:ext cx="4241434"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4294967295"/>
          </p:nvPr>
        </p:nvSpPr>
        <p:spPr>
          <a:xfrm>
            <a:off x="4085541" y="6350635"/>
            <a:ext cx="1397272" cy="212589"/>
          </a:xfrm>
        </p:spPr>
        <p:txBody>
          <a:bodyPr/>
          <a:lstStyle/>
          <a:p>
            <a:pPr marL="0" indent="0">
              <a:buNone/>
            </a:pPr>
            <a:r>
              <a:rPr lang="en-GB" sz="840" dirty="0"/>
              <a:t>(a): ©Steven P. Lynch RF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166827"/>
            <a:ext cx="9052561" cy="586541"/>
          </a:xfrm>
        </p:spPr>
        <p:txBody>
          <a:bodyPr/>
          <a:lstStyle/>
          <a:p>
            <a:r>
              <a:rPr lang="en-US" sz="3800" dirty="0">
                <a:latin typeface="Calibri" charset="0"/>
                <a:ea typeface="MS PGothic" charset="0"/>
              </a:rPr>
              <a:t>Seed germination: Rupturing the seed coat</a:t>
            </a:r>
            <a:endParaRPr lang="en-GB" sz="3800" dirty="0">
              <a:latin typeface="Calibri" charset="0"/>
              <a:ea typeface="MS PGothic" charset="0"/>
            </a:endParaRPr>
          </a:p>
        </p:txBody>
      </p:sp>
      <p:sp>
        <p:nvSpPr>
          <p:cNvPr id="7" name="Content Placeholder 6"/>
          <p:cNvSpPr>
            <a:spLocks noGrp="1"/>
          </p:cNvSpPr>
          <p:nvPr>
            <p:ph sz="quarter" idx="4294967295"/>
          </p:nvPr>
        </p:nvSpPr>
        <p:spPr>
          <a:xfrm>
            <a:off x="-2288" y="6459692"/>
            <a:ext cx="1584138" cy="348941"/>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4844280" y="1658264"/>
                <a:ext cx="3839169" cy="1523086"/>
              </a:xfrm>
            </p:spPr>
            <p:txBody>
              <a:bodyPr/>
              <a:lstStyle/>
              <a:p>
                <a:pPr marL="0" indent="0">
                  <a:buNone/>
                </a:pPr>
                <a:r>
                  <a:rPr lang="en-US" sz="2400" dirty="0">
                    <a:latin typeface="Calibri" charset="0"/>
                    <a:ea typeface="MS PGothic" charset="0"/>
                  </a:rPr>
                  <a:t>The seed absorbs water and swells, rupturing the seed coat and exposing the embryo to </a:t>
                </a:r>
                <a14:m>
                  <m:oMath xmlns:m="http://schemas.openxmlformats.org/officeDocument/2006/math">
                    <m:sSub>
                      <m:sSubPr>
                        <m:ctrlPr>
                          <a:rPr lang="en-US" sz="2400" i="1" smtClean="0">
                            <a:latin typeface="Cambria Math" panose="02040503050406030204" pitchFamily="18" charset="0"/>
                            <a:ea typeface="MS PGothic" charset="0"/>
                          </a:rPr>
                        </m:ctrlPr>
                      </m:sSubPr>
                      <m:e>
                        <m:r>
                          <m:rPr>
                            <m:sty m:val="p"/>
                          </m:rPr>
                          <a:rPr lang="en-US" sz="2400" b="0" i="0" smtClean="0">
                            <a:latin typeface="Cambria Math" panose="02040503050406030204" pitchFamily="18" charset="0"/>
                            <a:ea typeface="MS PGothic" charset="0"/>
                          </a:rPr>
                          <m:t>O</m:t>
                        </m:r>
                      </m:e>
                      <m:sub>
                        <m:r>
                          <a:rPr lang="en-US" sz="2400" b="0" i="1" smtClean="0">
                            <a:latin typeface="Cambria Math" panose="02040503050406030204" pitchFamily="18" charset="0"/>
                            <a:ea typeface="MS PGothic" charset="0"/>
                          </a:rPr>
                          <m:t>2</m:t>
                        </m:r>
                      </m:sub>
                    </m:sSub>
                  </m:oMath>
                </a14:m>
                <a:r>
                  <a:rPr lang="en-US" sz="2400" dirty="0">
                    <a:latin typeface="Calibri" charset="0"/>
                    <a:ea typeface="MS PGothic" charset="0"/>
                  </a:rPr>
                  <a:t>.</a:t>
                </a:r>
                <a:endParaRPr lang="en-GB" sz="2400" dirty="0">
                  <a:latin typeface="Calibri" charset="0"/>
                  <a:ea typeface="MS PGothic"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4844280" y="1658264"/>
                <a:ext cx="3839169" cy="1523086"/>
              </a:xfrm>
              <a:blipFill>
                <a:blip r:embed="rId2"/>
                <a:stretch>
                  <a:fillRect l="-2544" t="-3200" b="-11200"/>
                </a:stretch>
              </a:blipFill>
            </p:spPr>
            <p:txBody>
              <a:bodyPr/>
              <a:lstStyle/>
              <a:p>
                <a:r>
                  <a:rPr lang="en-US">
                    <a:noFill/>
                  </a:rPr>
                  <a:t> </a:t>
                </a:r>
              </a:p>
            </p:txBody>
          </p:sp>
        </mc:Fallback>
      </mc:AlternateContent>
      <p:sp>
        <p:nvSpPr>
          <p:cNvPr id="8" name="Content Placeholder 7"/>
          <p:cNvSpPr>
            <a:spLocks noGrp="1"/>
          </p:cNvSpPr>
          <p:nvPr>
            <p:ph sz="quarter" idx="15"/>
          </p:nvPr>
        </p:nvSpPr>
        <p:spPr>
          <a:xfrm>
            <a:off x="6974248" y="6460229"/>
            <a:ext cx="1626466" cy="374854"/>
          </a:xfrm>
        </p:spPr>
        <p:txBody>
          <a:bodyPr/>
          <a:lstStyle/>
          <a:p>
            <a:pPr marL="0" indent="0">
              <a:buNone/>
            </a:pPr>
            <a:r>
              <a:rPr lang="en-US" sz="2000" dirty="0">
                <a:latin typeface="Calibri" charset="0"/>
                <a:ea typeface="MS PGothic" charset="0"/>
              </a:rPr>
              <a:t> Figure 24.12</a:t>
            </a:r>
            <a:endParaRPr lang="en-GB" sz="2000" dirty="0">
              <a:latin typeface="Calibri" charset="0"/>
              <a:ea typeface="MS PGothic" charset="0"/>
            </a:endParaRPr>
          </a:p>
        </p:txBody>
      </p:sp>
      <p:pic>
        <p:nvPicPr>
          <p:cNvPr id="4" name="Picture 3" descr="A dicot seed germinating is shown.">
            <a:extLst>
              <a:ext uri="{FF2B5EF4-FFF2-40B4-BE49-F238E27FC236}">
                <a16:creationId xmlns:a16="http://schemas.microsoft.com/office/drawing/2014/main" id="{30FADF2D-0ED3-4059-A164-69B5A372EC23}"/>
              </a:ext>
            </a:extLst>
          </p:cNvPr>
          <p:cNvPicPr>
            <a:picLocks noChangeAspect="1"/>
          </p:cNvPicPr>
          <p:nvPr/>
        </p:nvPicPr>
        <p:blipFill rotWithShape="1">
          <a:blip r:embed="rId3"/>
          <a:srcRect b="2986"/>
          <a:stretch/>
        </p:blipFill>
        <p:spPr>
          <a:xfrm>
            <a:off x="717503" y="1125329"/>
            <a:ext cx="3639312" cy="4624736"/>
          </a:xfrm>
          <a:prstGeom prst="rect">
            <a:avLst/>
          </a:prstGeom>
        </p:spPr>
      </p:pic>
      <p:sp>
        <p:nvSpPr>
          <p:cNvPr id="9" name="Content Placeholder 8"/>
          <p:cNvSpPr>
            <a:spLocks noGrp="1"/>
          </p:cNvSpPr>
          <p:nvPr>
            <p:ph sz="quarter" idx="16"/>
          </p:nvPr>
        </p:nvSpPr>
        <p:spPr>
          <a:xfrm>
            <a:off x="836417" y="5372875"/>
            <a:ext cx="2470541" cy="195300"/>
          </a:xfrm>
        </p:spPr>
        <p:txBody>
          <a:bodyPr/>
          <a:lstStyle/>
          <a:p>
            <a:pPr marL="0" indent="0">
              <a:spcBef>
                <a:spcPts val="0"/>
              </a:spcBef>
              <a:buFont typeface="+mj-lt"/>
              <a:buAutoNum type="alphaLcPeriod" startAt="2"/>
            </a:pPr>
            <a:r>
              <a:rPr lang="en-US" sz="860" b="1" dirty="0"/>
              <a:t> Bean (</a:t>
            </a:r>
            <a:r>
              <a:rPr lang="en-US" sz="860" b="1" dirty="0" err="1"/>
              <a:t>eudicot</a:t>
            </a:r>
            <a:r>
              <a:rPr lang="en-US" sz="860" b="1" dirty="0"/>
              <a:t>) germination and development</a:t>
            </a:r>
            <a:endParaRPr lang="en-GB" sz="860" b="1" dirty="0"/>
          </a:p>
        </p:txBody>
      </p:sp>
      <p:sp>
        <p:nvSpPr>
          <p:cNvPr id="11" name="Content Placeholder 10"/>
          <p:cNvSpPr>
            <a:spLocks noGrp="1"/>
          </p:cNvSpPr>
          <p:nvPr>
            <p:ph sz="quarter" idx="17"/>
          </p:nvPr>
        </p:nvSpPr>
        <p:spPr>
          <a:xfrm>
            <a:off x="1550353" y="5750065"/>
            <a:ext cx="1789112" cy="195300"/>
          </a:xfrm>
        </p:spPr>
        <p:txBody>
          <a:bodyPr/>
          <a:lstStyle/>
          <a:p>
            <a:pPr marL="0" indent="0" algn="ctr">
              <a:buNone/>
            </a:pPr>
            <a:r>
              <a:rPr lang="en-GB" sz="650" dirty="0"/>
              <a:t>(b): ©Ed </a:t>
            </a:r>
            <a:r>
              <a:rPr lang="en-GB" sz="650" dirty="0" err="1"/>
              <a:t>Reschke</a:t>
            </a:r>
            <a:r>
              <a:rPr lang="en-GB" sz="650" dirty="0"/>
              <a:t>/</a:t>
            </a:r>
            <a:r>
              <a:rPr lang="en-GB" sz="650" dirty="0" err="1"/>
              <a:t>Photolibrary</a:t>
            </a:r>
            <a:r>
              <a:rPr lang="en-GB" sz="650" dirty="0"/>
              <a:t>/Getty Images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168"/>
            <a:ext cx="8229600" cy="1039091"/>
          </a:xfrm>
        </p:spPr>
        <p:txBody>
          <a:bodyPr/>
          <a:lstStyle/>
          <a:p>
            <a:r>
              <a:rPr lang="en-US" sz="3800" dirty="0">
                <a:latin typeface="Calibri" charset="0"/>
                <a:ea typeface="MS PGothic" charset="0"/>
              </a:rPr>
              <a:t>Seed germination: Endosperm fuels the growth of the embryo</a:t>
            </a:r>
            <a:endParaRPr lang="en-GB" sz="3800" dirty="0">
              <a:latin typeface="Calibri" charset="0"/>
              <a:ea typeface="MS PGothic" charset="0"/>
            </a:endParaRPr>
          </a:p>
        </p:txBody>
      </p:sp>
      <p:sp>
        <p:nvSpPr>
          <p:cNvPr id="5" name="Content Placeholder 4"/>
          <p:cNvSpPr>
            <a:spLocks noGrp="1"/>
          </p:cNvSpPr>
          <p:nvPr>
            <p:ph sz="quarter" idx="4294967295"/>
          </p:nvPr>
        </p:nvSpPr>
        <p:spPr>
          <a:xfrm>
            <a:off x="4910" y="6459692"/>
            <a:ext cx="1555455" cy="348941"/>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41805" y="1662340"/>
                <a:ext cx="3839169" cy="4131990"/>
              </a:xfrm>
            </p:spPr>
            <p:txBody>
              <a:bodyPr/>
              <a:lstStyle/>
              <a:p>
                <a:pPr marL="0" indent="0" eaLnBrk="1" hangingPunct="1">
                  <a:spcBef>
                    <a:spcPct val="0"/>
                  </a:spcBef>
                  <a:spcAft>
                    <a:spcPts val="2900"/>
                  </a:spcAft>
                  <a:buNone/>
                </a:pPr>
                <a:r>
                  <a:rPr lang="en-US" sz="2400" dirty="0">
                    <a:latin typeface="Calibri" charset="0"/>
                    <a:ea typeface="MS PGothic" charset="0"/>
                  </a:rPr>
                  <a:t>Meanwhile, enzymes break down the endosperm’s starch into sugars.</a:t>
                </a:r>
              </a:p>
              <a:p>
                <a:pPr marL="0" indent="0" eaLnBrk="1" hangingPunct="1">
                  <a:spcBef>
                    <a:spcPct val="0"/>
                  </a:spcBef>
                  <a:buNone/>
                </a:pPr>
                <a:r>
                  <a:rPr lang="en-US" sz="2400" dirty="0">
                    <a:latin typeface="Calibri" charset="0"/>
                    <a:ea typeface="MS PGothic" charset="0"/>
                  </a:rPr>
                  <a:t>The availability of </a:t>
                </a:r>
                <a14:m>
                  <m:oMath xmlns:m="http://schemas.openxmlformats.org/officeDocument/2006/math">
                    <m:sSub>
                      <m:sSubPr>
                        <m:ctrlPr>
                          <a:rPr lang="en-US" sz="2400" i="1" dirty="0" smtClean="0">
                            <a:latin typeface="Cambria Math" panose="02040503050406030204" pitchFamily="18" charset="0"/>
                            <a:ea typeface="MS PGothic" charset="0"/>
                          </a:rPr>
                        </m:ctrlPr>
                      </m:sSubPr>
                      <m:e>
                        <m:r>
                          <m:rPr>
                            <m:sty m:val="p"/>
                          </m:rPr>
                          <a:rPr lang="en-US" sz="2400" b="0" i="0" dirty="0" smtClean="0">
                            <a:latin typeface="Cambria Math" panose="02040503050406030204" pitchFamily="18" charset="0"/>
                            <a:ea typeface="MS PGothic" charset="0"/>
                          </a:rPr>
                          <m:t>O</m:t>
                        </m:r>
                      </m:e>
                      <m:sub>
                        <m:r>
                          <a:rPr lang="en-US" sz="2400" b="0" i="1" dirty="0" smtClean="0">
                            <a:latin typeface="Cambria Math" panose="02040503050406030204" pitchFamily="18" charset="0"/>
                            <a:ea typeface="MS PGothic" charset="0"/>
                          </a:rPr>
                          <m:t>2</m:t>
                        </m:r>
                      </m:sub>
                    </m:sSub>
                  </m:oMath>
                </a14:m>
                <a:r>
                  <a:rPr lang="en-US" sz="2400" dirty="0">
                    <a:latin typeface="Calibri" charset="0"/>
                    <a:ea typeface="MS PGothic" charset="0"/>
                  </a:rPr>
                  <a:t> and sugars means cellular respiration can resume in</a:t>
                </a:r>
                <a:br>
                  <a:rPr lang="en-US" sz="2400" dirty="0">
                    <a:latin typeface="Calibri" charset="0"/>
                    <a:ea typeface="MS PGothic" charset="0"/>
                  </a:rPr>
                </a:br>
                <a:r>
                  <a:rPr lang="en-US" sz="2400" dirty="0">
                    <a:latin typeface="Calibri" charset="0"/>
                    <a:ea typeface="MS PGothic" charset="0"/>
                  </a:rPr>
                  <a:t>the embryo. Cell division at apical meristems rapidly lengthens the young roots and shoot.</a:t>
                </a:r>
                <a:endParaRPr lang="en-GB" sz="2400" dirty="0">
                  <a:latin typeface="Calibri" charset="0"/>
                  <a:ea typeface="MS PGothic"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41805" y="1662340"/>
                <a:ext cx="3839169" cy="4131990"/>
              </a:xfrm>
              <a:blipFill>
                <a:blip r:embed="rId2"/>
                <a:stretch>
                  <a:fillRect l="-2381" t="-1180" b="-2950"/>
                </a:stretch>
              </a:blipFill>
            </p:spPr>
            <p:txBody>
              <a:bodyPr/>
              <a:lstStyle/>
              <a:p>
                <a:r>
                  <a:rPr lang="en-US">
                    <a:noFill/>
                  </a:rPr>
                  <a:t> </a:t>
                </a:r>
              </a:p>
            </p:txBody>
          </p:sp>
        </mc:Fallback>
      </mc:AlternateContent>
      <p:sp>
        <p:nvSpPr>
          <p:cNvPr id="9" name="Content Placeholder 8"/>
          <p:cNvSpPr>
            <a:spLocks noGrp="1"/>
          </p:cNvSpPr>
          <p:nvPr>
            <p:ph sz="quarter" idx="17"/>
          </p:nvPr>
        </p:nvSpPr>
        <p:spPr>
          <a:xfrm>
            <a:off x="6975836" y="6459583"/>
            <a:ext cx="1626466" cy="345985"/>
          </a:xfrm>
        </p:spPr>
        <p:txBody>
          <a:bodyPr/>
          <a:lstStyle/>
          <a:p>
            <a:pPr marL="0" indent="0">
              <a:buNone/>
            </a:pPr>
            <a:r>
              <a:rPr lang="en-US" sz="2000" dirty="0">
                <a:latin typeface="Calibri" charset="0"/>
                <a:ea typeface="MS PGothic" charset="0"/>
              </a:rPr>
              <a:t> Figure 24.12</a:t>
            </a:r>
            <a:endParaRPr lang="en-GB" sz="2000" dirty="0">
              <a:latin typeface="Calibri" charset="0"/>
              <a:ea typeface="MS PGothic" charset="0"/>
            </a:endParaRPr>
          </a:p>
        </p:txBody>
      </p:sp>
      <p:pic>
        <p:nvPicPr>
          <p:cNvPr id="6" name="Picture 5" descr="A dicot seed germinating is shown.">
            <a:extLst>
              <a:ext uri="{FF2B5EF4-FFF2-40B4-BE49-F238E27FC236}">
                <a16:creationId xmlns:a16="http://schemas.microsoft.com/office/drawing/2014/main" id="{67E945E6-A4A8-42E5-82C0-8BA992C1E0E6}"/>
              </a:ext>
            </a:extLst>
          </p:cNvPr>
          <p:cNvPicPr>
            <a:picLocks noChangeAspect="1"/>
          </p:cNvPicPr>
          <p:nvPr/>
        </p:nvPicPr>
        <p:blipFill>
          <a:blip r:embed="rId3"/>
          <a:stretch>
            <a:fillRect/>
          </a:stretch>
        </p:blipFill>
        <p:spPr>
          <a:xfrm>
            <a:off x="661236" y="1547360"/>
            <a:ext cx="3639312" cy="4767072"/>
          </a:xfrm>
          <a:prstGeom prst="rect">
            <a:avLst/>
          </a:prstGeom>
        </p:spPr>
      </p:pic>
      <p:sp>
        <p:nvSpPr>
          <p:cNvPr id="8" name="Content Placeholder 7"/>
          <p:cNvSpPr>
            <a:spLocks noGrp="1"/>
          </p:cNvSpPr>
          <p:nvPr>
            <p:ph sz="quarter" idx="16"/>
          </p:nvPr>
        </p:nvSpPr>
        <p:spPr>
          <a:xfrm>
            <a:off x="786887" y="5784804"/>
            <a:ext cx="2470541" cy="236313"/>
          </a:xfrm>
        </p:spPr>
        <p:txBody>
          <a:bodyPr/>
          <a:lstStyle/>
          <a:p>
            <a:pPr marL="0" indent="0">
              <a:spcBef>
                <a:spcPts val="0"/>
              </a:spcBef>
              <a:buFont typeface="+mj-lt"/>
              <a:buAutoNum type="alphaLcPeriod" startAt="2"/>
            </a:pPr>
            <a:r>
              <a:rPr lang="en-US" sz="860" b="1" dirty="0"/>
              <a:t> Bean (</a:t>
            </a:r>
            <a:r>
              <a:rPr lang="en-US" sz="860" b="1" dirty="0" err="1"/>
              <a:t>eudicot</a:t>
            </a:r>
            <a:r>
              <a:rPr lang="en-US" sz="860" b="1" dirty="0"/>
              <a:t>) germination and development</a:t>
            </a:r>
            <a:endParaRPr lang="en-GB" sz="860" b="1" dirty="0"/>
          </a:p>
        </p:txBody>
      </p:sp>
      <p:sp>
        <p:nvSpPr>
          <p:cNvPr id="7" name="Content Placeholder 6"/>
          <p:cNvSpPr>
            <a:spLocks noGrp="1"/>
          </p:cNvSpPr>
          <p:nvPr>
            <p:ph sz="quarter" idx="15"/>
          </p:nvPr>
        </p:nvSpPr>
        <p:spPr>
          <a:xfrm>
            <a:off x="1502410" y="6160952"/>
            <a:ext cx="1789113" cy="192359"/>
          </a:xfrm>
        </p:spPr>
        <p:txBody>
          <a:bodyPr/>
          <a:lstStyle/>
          <a:p>
            <a:pPr marL="0" indent="0" algn="ctr">
              <a:buNone/>
            </a:pPr>
            <a:r>
              <a:rPr lang="en-GB" sz="650" dirty="0"/>
              <a:t>(b): ©Ed </a:t>
            </a:r>
            <a:r>
              <a:rPr lang="en-GB" sz="650" dirty="0" err="1"/>
              <a:t>Reschke</a:t>
            </a:r>
            <a:r>
              <a:rPr lang="en-GB" sz="650" dirty="0"/>
              <a:t>/</a:t>
            </a:r>
            <a:r>
              <a:rPr lang="en-GB" sz="650" dirty="0" err="1"/>
              <a:t>Photolibrary</a:t>
            </a:r>
            <a:r>
              <a:rPr lang="en-GB" sz="650" dirty="0"/>
              <a:t>/Getty Images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193488"/>
            <a:ext cx="7481455" cy="533219"/>
          </a:xfrm>
        </p:spPr>
        <p:txBody>
          <a:bodyPr/>
          <a:lstStyle/>
          <a:p>
            <a:r>
              <a:rPr lang="en-US" sz="3800" dirty="0">
                <a:latin typeface="Calibri" charset="0"/>
                <a:ea typeface="MS PGothic" charset="0"/>
              </a:rPr>
              <a:t>Plant growth before photosynthesis</a:t>
            </a:r>
            <a:endParaRPr lang="en-GB" sz="3800" dirty="0">
              <a:latin typeface="Calibri" charset="0"/>
              <a:ea typeface="MS PGothic" charset="0"/>
            </a:endParaRPr>
          </a:p>
        </p:txBody>
      </p:sp>
      <p:sp>
        <p:nvSpPr>
          <p:cNvPr id="5" name="Content Placeholder 4"/>
          <p:cNvSpPr>
            <a:spLocks noGrp="1"/>
          </p:cNvSpPr>
          <p:nvPr>
            <p:ph sz="quarter" idx="4294967295"/>
          </p:nvPr>
        </p:nvSpPr>
        <p:spPr>
          <a:xfrm>
            <a:off x="-316" y="6458190"/>
            <a:ext cx="1555455" cy="348941"/>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p:sp>
        <p:nvSpPr>
          <p:cNvPr id="3" name="Content Placeholder 2"/>
          <p:cNvSpPr>
            <a:spLocks noGrp="1"/>
          </p:cNvSpPr>
          <p:nvPr>
            <p:ph idx="1"/>
          </p:nvPr>
        </p:nvSpPr>
        <p:spPr>
          <a:xfrm>
            <a:off x="4843973" y="1661271"/>
            <a:ext cx="3490154" cy="1196229"/>
          </a:xfrm>
        </p:spPr>
        <p:txBody>
          <a:bodyPr/>
          <a:lstStyle/>
          <a:p>
            <a:pPr marL="0" indent="0">
              <a:buNone/>
            </a:pPr>
            <a:r>
              <a:rPr lang="en-US" sz="2400" dirty="0">
                <a:latin typeface="Calibri" charset="0"/>
                <a:ea typeface="MS PGothic" charset="0"/>
              </a:rPr>
              <a:t>At first, the only energy source is fuel stored in the endosperm.</a:t>
            </a:r>
            <a:endParaRPr lang="en-GB" sz="2400" dirty="0">
              <a:latin typeface="Calibri" charset="0"/>
              <a:ea typeface="MS PGothic" charset="0"/>
            </a:endParaRPr>
          </a:p>
        </p:txBody>
      </p:sp>
      <p:sp>
        <p:nvSpPr>
          <p:cNvPr id="7" name="Content Placeholder 6"/>
          <p:cNvSpPr>
            <a:spLocks noGrp="1"/>
          </p:cNvSpPr>
          <p:nvPr>
            <p:ph sz="quarter" idx="15"/>
          </p:nvPr>
        </p:nvSpPr>
        <p:spPr>
          <a:xfrm>
            <a:off x="6977232" y="6456865"/>
            <a:ext cx="1626466" cy="374854"/>
          </a:xfrm>
        </p:spPr>
        <p:txBody>
          <a:bodyPr/>
          <a:lstStyle/>
          <a:p>
            <a:pPr marL="0" indent="0">
              <a:buNone/>
            </a:pPr>
            <a:r>
              <a:rPr lang="en-US" sz="2000" dirty="0">
                <a:latin typeface="Calibri" charset="0"/>
                <a:ea typeface="MS PGothic" charset="0"/>
              </a:rPr>
              <a:t> Figure 24.12</a:t>
            </a:r>
            <a:endParaRPr lang="en-GB" sz="2000" dirty="0">
              <a:latin typeface="Calibri" charset="0"/>
              <a:ea typeface="MS PGothic" charset="0"/>
            </a:endParaRPr>
          </a:p>
        </p:txBody>
      </p:sp>
      <p:pic>
        <p:nvPicPr>
          <p:cNvPr id="8" name="Picture 7" descr="A dicot seed germinating is shown.">
            <a:extLst>
              <a:ext uri="{FF2B5EF4-FFF2-40B4-BE49-F238E27FC236}">
                <a16:creationId xmlns:a16="http://schemas.microsoft.com/office/drawing/2014/main" id="{15A93DF3-FFDD-4234-9C24-4EC2436F41DF}"/>
              </a:ext>
            </a:extLst>
          </p:cNvPr>
          <p:cNvPicPr>
            <a:picLocks noChangeAspect="1"/>
          </p:cNvPicPr>
          <p:nvPr/>
        </p:nvPicPr>
        <p:blipFill rotWithShape="1">
          <a:blip r:embed="rId2"/>
          <a:srcRect b="2982"/>
          <a:stretch/>
        </p:blipFill>
        <p:spPr>
          <a:xfrm>
            <a:off x="532224" y="1226765"/>
            <a:ext cx="3718560" cy="4719515"/>
          </a:xfrm>
          <a:prstGeom prst="rect">
            <a:avLst/>
          </a:prstGeom>
        </p:spPr>
      </p:pic>
      <p:sp>
        <p:nvSpPr>
          <p:cNvPr id="6" name="Content Placeholder 5"/>
          <p:cNvSpPr>
            <a:spLocks noGrp="1"/>
          </p:cNvSpPr>
          <p:nvPr>
            <p:ph sz="quarter" idx="4294967295"/>
          </p:nvPr>
        </p:nvSpPr>
        <p:spPr>
          <a:xfrm>
            <a:off x="659686" y="5557416"/>
            <a:ext cx="2551271" cy="238332"/>
          </a:xfrm>
        </p:spPr>
        <p:txBody>
          <a:bodyPr/>
          <a:lstStyle/>
          <a:p>
            <a:pPr marL="0" indent="0">
              <a:spcBef>
                <a:spcPts val="0"/>
              </a:spcBef>
              <a:buFont typeface="+mj-lt"/>
              <a:buAutoNum type="alphaLcPeriod" startAt="2"/>
            </a:pPr>
            <a:r>
              <a:rPr lang="en-US" sz="880" b="1" dirty="0"/>
              <a:t> Bean (</a:t>
            </a:r>
            <a:r>
              <a:rPr lang="en-US" sz="880" b="1" dirty="0" err="1"/>
              <a:t>eudicot</a:t>
            </a:r>
            <a:r>
              <a:rPr lang="en-US" sz="880" b="1" dirty="0"/>
              <a:t>) germination and development</a:t>
            </a:r>
            <a:endParaRPr lang="en-GB" sz="880" b="1" dirty="0"/>
          </a:p>
        </p:txBody>
      </p:sp>
      <p:sp>
        <p:nvSpPr>
          <p:cNvPr id="9" name="Content Placeholder 8"/>
          <p:cNvSpPr>
            <a:spLocks noGrp="1"/>
          </p:cNvSpPr>
          <p:nvPr>
            <p:ph sz="quarter" idx="17"/>
          </p:nvPr>
        </p:nvSpPr>
        <p:spPr>
          <a:xfrm>
            <a:off x="1394143" y="5946280"/>
            <a:ext cx="1789112" cy="195300"/>
          </a:xfrm>
        </p:spPr>
        <p:txBody>
          <a:bodyPr/>
          <a:lstStyle/>
          <a:p>
            <a:pPr marL="0" indent="0" algn="ctr">
              <a:buNone/>
            </a:pPr>
            <a:r>
              <a:rPr lang="en-GB" sz="650" dirty="0"/>
              <a:t>(b): ©Ed </a:t>
            </a:r>
            <a:r>
              <a:rPr lang="en-GB" sz="650" dirty="0" err="1"/>
              <a:t>Reschke</a:t>
            </a:r>
            <a:r>
              <a:rPr lang="en-GB" sz="650" dirty="0"/>
              <a:t>/</a:t>
            </a:r>
            <a:r>
              <a:rPr lang="en-GB" sz="650" dirty="0" err="1"/>
              <a:t>Photolibrary</a:t>
            </a:r>
            <a:r>
              <a:rPr lang="en-GB" sz="650" dirty="0"/>
              <a:t>/Getty Images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17725"/>
            <a:ext cx="5620928" cy="484745"/>
          </a:xfrm>
        </p:spPr>
        <p:txBody>
          <a:bodyPr/>
          <a:lstStyle/>
          <a:p>
            <a:r>
              <a:rPr lang="en-US" sz="3800" dirty="0">
                <a:latin typeface="Calibri" charset="0"/>
                <a:ea typeface="MS PGothic" charset="0"/>
              </a:rPr>
              <a:t>Photosynthesis takes over</a:t>
            </a:r>
            <a:endParaRPr lang="en-GB" sz="3800" dirty="0">
              <a:latin typeface="Calibri" charset="0"/>
              <a:ea typeface="MS PGothic" charset="0"/>
            </a:endParaRPr>
          </a:p>
        </p:txBody>
      </p:sp>
      <p:sp>
        <p:nvSpPr>
          <p:cNvPr id="6" name="Content Placeholder 5"/>
          <p:cNvSpPr>
            <a:spLocks noGrp="1"/>
          </p:cNvSpPr>
          <p:nvPr>
            <p:ph sz="quarter" idx="4294967295"/>
          </p:nvPr>
        </p:nvSpPr>
        <p:spPr>
          <a:xfrm>
            <a:off x="-3780" y="6458190"/>
            <a:ext cx="1584138" cy="348941"/>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p:sp>
        <p:nvSpPr>
          <p:cNvPr id="3" name="Content Placeholder 2"/>
          <p:cNvSpPr>
            <a:spLocks noGrp="1"/>
          </p:cNvSpPr>
          <p:nvPr>
            <p:ph idx="1"/>
          </p:nvPr>
        </p:nvSpPr>
        <p:spPr>
          <a:xfrm>
            <a:off x="4843977" y="1658085"/>
            <a:ext cx="3490154" cy="1586323"/>
          </a:xfrm>
        </p:spPr>
        <p:txBody>
          <a:bodyPr/>
          <a:lstStyle/>
          <a:p>
            <a:pPr marL="0" indent="0">
              <a:buNone/>
            </a:pPr>
            <a:r>
              <a:rPr lang="en-US" sz="2400" dirty="0">
                <a:latin typeface="Calibri" charset="0"/>
                <a:ea typeface="MS PGothic" charset="0"/>
              </a:rPr>
              <a:t>After the shoot emerges from the ground and the first leaves unfold, photosynthesis begins.</a:t>
            </a:r>
            <a:endParaRPr lang="en-GB" sz="2400" dirty="0">
              <a:latin typeface="Calibri" charset="0"/>
              <a:ea typeface="MS PGothic" charset="0"/>
            </a:endParaRPr>
          </a:p>
        </p:txBody>
      </p:sp>
      <p:sp>
        <p:nvSpPr>
          <p:cNvPr id="7" name="Content Placeholder 6"/>
          <p:cNvSpPr>
            <a:spLocks noGrp="1"/>
          </p:cNvSpPr>
          <p:nvPr>
            <p:ph sz="quarter" idx="15"/>
          </p:nvPr>
        </p:nvSpPr>
        <p:spPr>
          <a:xfrm>
            <a:off x="6973310" y="6456532"/>
            <a:ext cx="1626466" cy="340776"/>
          </a:xfrm>
        </p:spPr>
        <p:txBody>
          <a:bodyPr/>
          <a:lstStyle/>
          <a:p>
            <a:pPr marL="0" indent="0">
              <a:buNone/>
            </a:pPr>
            <a:r>
              <a:rPr lang="en-US" sz="2000" dirty="0">
                <a:latin typeface="Calibri" charset="0"/>
                <a:ea typeface="MS PGothic" charset="0"/>
              </a:rPr>
              <a:t> Figure 24.12</a:t>
            </a:r>
            <a:endParaRPr lang="en-GB" sz="2000" dirty="0">
              <a:latin typeface="Calibri" charset="0"/>
              <a:ea typeface="MS PGothic" charset="0"/>
            </a:endParaRPr>
          </a:p>
        </p:txBody>
      </p:sp>
      <p:pic>
        <p:nvPicPr>
          <p:cNvPr id="5" name="Picture 4" descr="A dicot seed germinating is shown.&#10;Red box highlights the first leaves.">
            <a:extLst>
              <a:ext uri="{FF2B5EF4-FFF2-40B4-BE49-F238E27FC236}">
                <a16:creationId xmlns:a16="http://schemas.microsoft.com/office/drawing/2014/main" id="{E6306FF8-B2AB-47C2-A95D-F64D67B4D16E}"/>
              </a:ext>
            </a:extLst>
          </p:cNvPr>
          <p:cNvPicPr>
            <a:picLocks noChangeAspect="1"/>
          </p:cNvPicPr>
          <p:nvPr/>
        </p:nvPicPr>
        <p:blipFill rotWithShape="1">
          <a:blip r:embed="rId2"/>
          <a:srcRect b="3044"/>
          <a:stretch/>
        </p:blipFill>
        <p:spPr>
          <a:xfrm>
            <a:off x="485362" y="1003322"/>
            <a:ext cx="3907536" cy="4958864"/>
          </a:xfrm>
          <a:prstGeom prst="rect">
            <a:avLst/>
          </a:prstGeom>
        </p:spPr>
      </p:pic>
      <p:sp>
        <p:nvSpPr>
          <p:cNvPr id="8" name="Content Placeholder 7"/>
          <p:cNvSpPr>
            <a:spLocks noGrp="1"/>
          </p:cNvSpPr>
          <p:nvPr>
            <p:ph sz="quarter" idx="16"/>
          </p:nvPr>
        </p:nvSpPr>
        <p:spPr>
          <a:xfrm>
            <a:off x="623355" y="5546679"/>
            <a:ext cx="2717595" cy="236313"/>
          </a:xfrm>
        </p:spPr>
        <p:txBody>
          <a:bodyPr/>
          <a:lstStyle/>
          <a:p>
            <a:pPr marL="0" indent="0">
              <a:spcBef>
                <a:spcPts val="0"/>
              </a:spcBef>
              <a:buFont typeface="+mj-lt"/>
              <a:buAutoNum type="alphaLcPeriod" startAt="2"/>
            </a:pPr>
            <a:r>
              <a:rPr lang="en-US" sz="930" b="1" dirty="0"/>
              <a:t> Bean (</a:t>
            </a:r>
            <a:r>
              <a:rPr lang="en-US" sz="930" b="1" dirty="0" err="1"/>
              <a:t>eudicot</a:t>
            </a:r>
            <a:r>
              <a:rPr lang="en-US" sz="930" b="1" dirty="0"/>
              <a:t>) germination and development</a:t>
            </a:r>
            <a:endParaRPr lang="en-GB" sz="930" b="1" dirty="0"/>
          </a:p>
        </p:txBody>
      </p:sp>
      <p:sp>
        <p:nvSpPr>
          <p:cNvPr id="9" name="Content Placeholder 8"/>
          <p:cNvSpPr>
            <a:spLocks noGrp="1"/>
          </p:cNvSpPr>
          <p:nvPr>
            <p:ph sz="quarter" idx="17"/>
          </p:nvPr>
        </p:nvSpPr>
        <p:spPr>
          <a:xfrm>
            <a:off x="1368630" y="5962186"/>
            <a:ext cx="1968023" cy="259944"/>
          </a:xfrm>
        </p:spPr>
        <p:txBody>
          <a:bodyPr/>
          <a:lstStyle/>
          <a:p>
            <a:pPr marL="0" indent="0" algn="ctr">
              <a:buNone/>
            </a:pPr>
            <a:r>
              <a:rPr lang="en-GB" sz="700" dirty="0"/>
              <a:t>(b): ©Ed </a:t>
            </a:r>
            <a:r>
              <a:rPr lang="en-GB" sz="700" dirty="0" err="1"/>
              <a:t>Reschke</a:t>
            </a:r>
            <a:r>
              <a:rPr lang="en-GB" sz="700" dirty="0"/>
              <a:t>/</a:t>
            </a:r>
            <a:r>
              <a:rPr lang="en-GB" sz="700" dirty="0" err="1"/>
              <a:t>Photolibrary</a:t>
            </a:r>
            <a:r>
              <a:rPr lang="en-GB" sz="700" dirty="0"/>
              <a:t>/Getty Images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 y="136647"/>
            <a:ext cx="9052561" cy="645195"/>
          </a:xfrm>
        </p:spPr>
        <p:txBody>
          <a:bodyPr/>
          <a:lstStyle/>
          <a:p>
            <a:r>
              <a:rPr lang="en-US" sz="3800" dirty="0">
                <a:latin typeface="Calibri" charset="0"/>
                <a:ea typeface="MS PGothic" charset="0"/>
              </a:rPr>
              <a:t>Seed germination in monocots and dicots</a:t>
            </a:r>
            <a:endParaRPr lang="en-GB" sz="3800" dirty="0">
              <a:latin typeface="Calibri" charset="0"/>
              <a:ea typeface="MS PGothic" charset="0"/>
            </a:endParaRPr>
          </a:p>
        </p:txBody>
      </p:sp>
      <p:sp>
        <p:nvSpPr>
          <p:cNvPr id="13" name="Content Placeholder 12"/>
          <p:cNvSpPr>
            <a:spLocks noGrp="1"/>
          </p:cNvSpPr>
          <p:nvPr>
            <p:ph sz="quarter" idx="4294967295"/>
          </p:nvPr>
        </p:nvSpPr>
        <p:spPr>
          <a:xfrm>
            <a:off x="-4160" y="6456061"/>
            <a:ext cx="1555455" cy="348941"/>
          </a:xfrm>
        </p:spPr>
        <p:txBody>
          <a:bodyPr/>
          <a:lstStyle/>
          <a:p>
            <a:pPr marL="0" indent="0">
              <a:buNone/>
            </a:pPr>
            <a:r>
              <a:rPr lang="en-US" sz="2000" dirty="0">
                <a:latin typeface="Calibri" charset="0"/>
                <a:ea typeface="MS PGothic" charset="0"/>
              </a:rPr>
              <a:t>Section 24.3</a:t>
            </a:r>
            <a:endParaRPr lang="en-GB" sz="2000" dirty="0">
              <a:latin typeface="Calibri" charset="0"/>
              <a:ea typeface="MS PGothic" charset="0"/>
            </a:endParaRPr>
          </a:p>
        </p:txBody>
      </p:sp>
      <p:sp>
        <p:nvSpPr>
          <p:cNvPr id="12" name="Content Placeholder 11"/>
          <p:cNvSpPr>
            <a:spLocks noGrp="1"/>
          </p:cNvSpPr>
          <p:nvPr>
            <p:ph idx="1"/>
          </p:nvPr>
        </p:nvSpPr>
        <p:spPr>
          <a:xfrm>
            <a:off x="1315843" y="1322567"/>
            <a:ext cx="6183021" cy="814035"/>
          </a:xfrm>
        </p:spPr>
        <p:txBody>
          <a:bodyPr/>
          <a:lstStyle/>
          <a:p>
            <a:pPr marL="0" indent="0" algn="ctr">
              <a:buNone/>
            </a:pPr>
            <a:r>
              <a:rPr lang="en-US" sz="2400" dirty="0">
                <a:latin typeface="Calibri" charset="0"/>
                <a:ea typeface="MS PGothic" charset="0"/>
              </a:rPr>
              <a:t>Monocots and </a:t>
            </a:r>
            <a:r>
              <a:rPr lang="en-US" sz="2400" dirty="0" err="1">
                <a:latin typeface="Calibri" charset="0"/>
                <a:ea typeface="MS PGothic" charset="0"/>
              </a:rPr>
              <a:t>eudicots</a:t>
            </a:r>
            <a:r>
              <a:rPr lang="en-US" sz="2400" dirty="0">
                <a:latin typeface="Calibri" charset="0"/>
                <a:ea typeface="MS PGothic" charset="0"/>
              </a:rPr>
              <a:t>, two groups of plants, have slightly different development patterns.</a:t>
            </a:r>
            <a:endParaRPr lang="en-GB" sz="2400" dirty="0">
              <a:latin typeface="Calibri" charset="0"/>
              <a:ea typeface="MS PGothic" charset="0"/>
            </a:endParaRPr>
          </a:p>
        </p:txBody>
      </p:sp>
      <p:sp>
        <p:nvSpPr>
          <p:cNvPr id="15" name="Content Placeholder 14"/>
          <p:cNvSpPr>
            <a:spLocks noGrp="1"/>
          </p:cNvSpPr>
          <p:nvPr>
            <p:ph sz="quarter" idx="15"/>
          </p:nvPr>
        </p:nvSpPr>
        <p:spPr>
          <a:xfrm>
            <a:off x="7050444" y="6456146"/>
            <a:ext cx="1478605" cy="374854"/>
          </a:xfrm>
        </p:spPr>
        <p:txBody>
          <a:bodyPr/>
          <a:lstStyle/>
          <a:p>
            <a:pPr marL="0" indent="0">
              <a:buNone/>
            </a:pPr>
            <a:r>
              <a:rPr lang="en-US" sz="2000" dirty="0">
                <a:latin typeface="Calibri" charset="0"/>
                <a:ea typeface="MS PGothic" charset="0"/>
              </a:rPr>
              <a:t>Figure 24.12</a:t>
            </a:r>
            <a:endParaRPr lang="en-GB" sz="2000" dirty="0">
              <a:latin typeface="Calibri" charset="0"/>
              <a:ea typeface="MS PGothic" charset="0"/>
            </a:endParaRPr>
          </a:p>
        </p:txBody>
      </p:sp>
      <p:sp>
        <p:nvSpPr>
          <p:cNvPr id="16" name="Content Placeholder 15"/>
          <p:cNvSpPr>
            <a:spLocks noGrp="1"/>
          </p:cNvSpPr>
          <p:nvPr>
            <p:ph sz="quarter" idx="16"/>
          </p:nvPr>
        </p:nvSpPr>
        <p:spPr>
          <a:xfrm>
            <a:off x="1402019" y="2487141"/>
            <a:ext cx="2470541" cy="380584"/>
          </a:xfrm>
        </p:spPr>
        <p:txBody>
          <a:bodyPr/>
          <a:lstStyle/>
          <a:p>
            <a:pPr marL="0" indent="0">
              <a:buNone/>
            </a:pPr>
            <a:r>
              <a:rPr lang="en-US" sz="1800" dirty="0">
                <a:latin typeface="Calibri" charset="0"/>
                <a:ea typeface="MS PGothic" charset="0"/>
              </a:rPr>
              <a:t>Monocot development</a:t>
            </a:r>
            <a:endParaRPr lang="en-GB" sz="1800" dirty="0">
              <a:latin typeface="Calibri" charset="0"/>
              <a:ea typeface="MS PGothic" charset="0"/>
            </a:endParaRPr>
          </a:p>
        </p:txBody>
      </p:sp>
      <p:sp>
        <p:nvSpPr>
          <p:cNvPr id="17" name="Content Placeholder 16"/>
          <p:cNvSpPr>
            <a:spLocks noGrp="1"/>
          </p:cNvSpPr>
          <p:nvPr>
            <p:ph sz="quarter" idx="17"/>
          </p:nvPr>
        </p:nvSpPr>
        <p:spPr>
          <a:xfrm>
            <a:off x="4868040" y="2487141"/>
            <a:ext cx="2381308" cy="380584"/>
          </a:xfrm>
        </p:spPr>
        <p:txBody>
          <a:bodyPr/>
          <a:lstStyle/>
          <a:p>
            <a:pPr marL="0" indent="0">
              <a:buNone/>
            </a:pPr>
            <a:r>
              <a:rPr lang="en-US" sz="1800" dirty="0" err="1">
                <a:latin typeface="Calibri" charset="0"/>
                <a:ea typeface="MS PGothic" charset="0"/>
              </a:rPr>
              <a:t>Eudicot</a:t>
            </a:r>
            <a:r>
              <a:rPr lang="en-US" sz="1800" dirty="0">
                <a:latin typeface="Calibri" charset="0"/>
                <a:ea typeface="MS PGothic" charset="0"/>
              </a:rPr>
              <a:t> development</a:t>
            </a:r>
            <a:endParaRPr lang="en-GB" sz="1800" dirty="0">
              <a:latin typeface="Calibri" charset="0"/>
              <a:ea typeface="MS PGothic" charset="0"/>
            </a:endParaRPr>
          </a:p>
        </p:txBody>
      </p:sp>
      <p:pic>
        <p:nvPicPr>
          <p:cNvPr id="4" name="Picture 3">
            <a:extLst>
              <a:ext uri="{FF2B5EF4-FFF2-40B4-BE49-F238E27FC236}">
                <a16:creationId xmlns:a16="http://schemas.microsoft.com/office/drawing/2014/main" id="{64E38C83-A254-4970-B636-B13C4D53B559}"/>
              </a:ext>
            </a:extLst>
          </p:cNvPr>
          <p:cNvPicPr>
            <a:picLocks noChangeAspect="1"/>
          </p:cNvPicPr>
          <p:nvPr/>
        </p:nvPicPr>
        <p:blipFill rotWithShape="1">
          <a:blip r:embed="rId2"/>
          <a:srcRect b="3495"/>
          <a:stretch/>
        </p:blipFill>
        <p:spPr>
          <a:xfrm>
            <a:off x="1877949" y="2863303"/>
            <a:ext cx="5407152" cy="3518017"/>
          </a:xfrm>
          <a:prstGeom prst="rect">
            <a:avLst/>
          </a:prstGeom>
        </p:spPr>
      </p:pic>
      <p:sp>
        <p:nvSpPr>
          <p:cNvPr id="18" name="Content Placeholder 6"/>
          <p:cNvSpPr>
            <a:spLocks noGrp="1"/>
          </p:cNvSpPr>
          <p:nvPr>
            <p:ph sz="quarter" idx="22"/>
          </p:nvPr>
        </p:nvSpPr>
        <p:spPr>
          <a:xfrm>
            <a:off x="1849943" y="6104590"/>
            <a:ext cx="1916864" cy="144629"/>
          </a:xfrm>
        </p:spPr>
        <p:txBody>
          <a:bodyPr/>
          <a:lstStyle/>
          <a:p>
            <a:pPr marL="0" lvl="0" indent="0">
              <a:spcBef>
                <a:spcPts val="0"/>
              </a:spcBef>
              <a:buFont typeface="+mj-lt"/>
              <a:buAutoNum type="alphaLcPeriod"/>
            </a:pPr>
            <a:r>
              <a:rPr lang="en-GB" sz="650" b="1" dirty="0">
                <a:solidFill>
                  <a:prstClr val="black"/>
                </a:solidFill>
                <a:latin typeface="Calibri" charset="0"/>
                <a:ea typeface="MS PGothic" charset="0"/>
              </a:rPr>
              <a:t> Corn (monocot) germination and development</a:t>
            </a:r>
          </a:p>
        </p:txBody>
      </p:sp>
      <p:sp>
        <p:nvSpPr>
          <p:cNvPr id="19" name="Content Placeholder 8"/>
          <p:cNvSpPr>
            <a:spLocks noGrp="1"/>
          </p:cNvSpPr>
          <p:nvPr>
            <p:ph sz="quarter" idx="23"/>
          </p:nvPr>
        </p:nvSpPr>
        <p:spPr>
          <a:xfrm>
            <a:off x="4584438" y="6091291"/>
            <a:ext cx="1859915" cy="152763"/>
          </a:xfrm>
        </p:spPr>
        <p:txBody>
          <a:bodyPr/>
          <a:lstStyle/>
          <a:p>
            <a:pPr marL="0" lvl="0" indent="0">
              <a:spcBef>
                <a:spcPts val="0"/>
              </a:spcBef>
              <a:buFont typeface="+mj-lt"/>
              <a:buAutoNum type="alphaLcPeriod" startAt="2"/>
            </a:pPr>
            <a:r>
              <a:rPr lang="en-GB" sz="650" b="1" dirty="0">
                <a:solidFill>
                  <a:prstClr val="black"/>
                </a:solidFill>
                <a:latin typeface="Calibri" charset="0"/>
                <a:ea typeface="MS PGothic" charset="0"/>
              </a:rPr>
              <a:t> Bean (eudicot) germination and development</a:t>
            </a:r>
          </a:p>
        </p:txBody>
      </p:sp>
      <p:sp>
        <p:nvSpPr>
          <p:cNvPr id="14" name="Content Placeholder 13"/>
          <p:cNvSpPr>
            <a:spLocks noGrp="1"/>
          </p:cNvSpPr>
          <p:nvPr>
            <p:ph sz="quarter" idx="4294967295"/>
          </p:nvPr>
        </p:nvSpPr>
        <p:spPr>
          <a:xfrm>
            <a:off x="3623913" y="6381320"/>
            <a:ext cx="1916807" cy="162784"/>
          </a:xfrm>
        </p:spPr>
        <p:txBody>
          <a:bodyPr/>
          <a:lstStyle/>
          <a:p>
            <a:pPr marL="0" indent="0" algn="ctr">
              <a:buNone/>
            </a:pPr>
            <a:r>
              <a:rPr lang="en-GB" sz="490" dirty="0"/>
              <a:t>(a): ©Dwight Kuhn; (b): ©Ed </a:t>
            </a:r>
            <a:r>
              <a:rPr lang="en-GB" sz="490" dirty="0" err="1"/>
              <a:t>Reschke</a:t>
            </a:r>
            <a:r>
              <a:rPr lang="en-GB" sz="490" dirty="0"/>
              <a:t>/</a:t>
            </a:r>
            <a:r>
              <a:rPr lang="en-GB" sz="490" dirty="0" err="1"/>
              <a:t>Photolibrary</a:t>
            </a:r>
            <a:r>
              <a:rPr lang="en-GB" sz="490" dirty="0"/>
              <a:t>/Getty Images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177841"/>
            <a:ext cx="4223086" cy="645195"/>
          </a:xfrm>
        </p:spPr>
        <p:txBody>
          <a:bodyPr/>
          <a:lstStyle/>
          <a:p>
            <a:r>
              <a:rPr lang="en-US" sz="4000" dirty="0">
                <a:latin typeface="Calibri" charset="0"/>
                <a:ea typeface="MS PGothic" charset="0"/>
              </a:rPr>
              <a:t>Clicker question #3</a:t>
            </a:r>
            <a:endParaRPr lang="en-GB" sz="4000" dirty="0">
              <a:latin typeface="Calibri" charset="0"/>
              <a:ea typeface="MS PGothic" charset="0"/>
            </a:endParaRPr>
          </a:p>
        </p:txBody>
      </p:sp>
      <p:sp>
        <p:nvSpPr>
          <p:cNvPr id="3" name="Content Placeholder 2"/>
          <p:cNvSpPr>
            <a:spLocks noGrp="1"/>
          </p:cNvSpPr>
          <p:nvPr>
            <p:ph idx="1"/>
          </p:nvPr>
        </p:nvSpPr>
        <p:spPr>
          <a:xfrm>
            <a:off x="3281050" y="1498146"/>
            <a:ext cx="5620928" cy="3091294"/>
          </a:xfrm>
        </p:spPr>
        <p:txBody>
          <a:bodyPr/>
          <a:lstStyle/>
          <a:p>
            <a:pPr marL="0" indent="0" eaLnBrk="1" hangingPunct="1">
              <a:spcBef>
                <a:spcPct val="0"/>
              </a:spcBef>
              <a:spcAft>
                <a:spcPts val="2900"/>
              </a:spcAft>
              <a:buNone/>
            </a:pPr>
            <a:r>
              <a:rPr lang="en-US" sz="2400" dirty="0">
                <a:latin typeface="Calibri" charset="0"/>
                <a:ea typeface="MS PGothic" charset="0"/>
              </a:rPr>
              <a:t>A seed that lands on dry pavement is unlikely to germinate because it does not receive enough</a:t>
            </a:r>
          </a:p>
          <a:p>
            <a:pPr marL="0" indent="-182880" eaLnBrk="1" hangingPunct="1">
              <a:spcBef>
                <a:spcPct val="0"/>
              </a:spcBef>
              <a:buFontTx/>
              <a:buAutoNum type="alphaUcPeriod"/>
            </a:pPr>
            <a:r>
              <a:rPr lang="en-US" sz="2400" dirty="0">
                <a:latin typeface="Calibri" charset="0"/>
                <a:ea typeface="MS PGothic" charset="0"/>
              </a:rPr>
              <a:t> light.</a:t>
            </a:r>
          </a:p>
          <a:p>
            <a:pPr marL="0" indent="-182880" eaLnBrk="1" hangingPunct="1">
              <a:spcBef>
                <a:spcPct val="0"/>
              </a:spcBef>
              <a:buFontTx/>
              <a:buAutoNum type="alphaUcPeriod"/>
            </a:pPr>
            <a:r>
              <a:rPr lang="en-US" sz="2400" dirty="0">
                <a:latin typeface="Calibri" charset="0"/>
                <a:ea typeface="MS PGothic" charset="0"/>
              </a:rPr>
              <a:t> oxygen.</a:t>
            </a:r>
          </a:p>
          <a:p>
            <a:pPr marL="0" indent="-182880" eaLnBrk="1" hangingPunct="1">
              <a:spcBef>
                <a:spcPct val="0"/>
              </a:spcBef>
              <a:buFontTx/>
              <a:buAutoNum type="alphaUcPeriod"/>
            </a:pPr>
            <a:r>
              <a:rPr lang="en-US" sz="2400" dirty="0">
                <a:latin typeface="Calibri" charset="0"/>
                <a:ea typeface="MS PGothic" charset="0"/>
              </a:rPr>
              <a:t> food.</a:t>
            </a:r>
          </a:p>
          <a:p>
            <a:pPr marL="0" indent="-182880" eaLnBrk="1" hangingPunct="1">
              <a:spcBef>
                <a:spcPct val="0"/>
              </a:spcBef>
              <a:buFontTx/>
              <a:buAutoNum type="alphaUcPeriod"/>
            </a:pPr>
            <a:r>
              <a:rPr lang="en-US" sz="2400" dirty="0">
                <a:latin typeface="Calibri" charset="0"/>
                <a:ea typeface="MS PGothic" charset="0"/>
              </a:rPr>
              <a:t> water.</a:t>
            </a:r>
            <a:endParaRPr lang="en-GB" sz="2400" dirty="0">
              <a:latin typeface="Calibri" charset="0"/>
              <a:ea typeface="MS PGothic" charset="0"/>
            </a:endParaRPr>
          </a:p>
        </p:txBody>
      </p:sp>
      <p:pic>
        <p:nvPicPr>
          <p:cNvPr id="5734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642" y="233829"/>
            <a:ext cx="6183021" cy="533219"/>
          </a:xfrm>
        </p:spPr>
        <p:txBody>
          <a:bodyPr/>
          <a:lstStyle/>
          <a:p>
            <a:r>
              <a:rPr lang="en-US" sz="4000" dirty="0">
                <a:latin typeface="Calibri" charset="0"/>
                <a:ea typeface="MS PGothic" charset="0"/>
              </a:rPr>
              <a:t>Clicker question #3, solution</a:t>
            </a:r>
            <a:endParaRPr lang="en-GB" sz="4000" dirty="0">
              <a:latin typeface="Calibri" charset="0"/>
              <a:ea typeface="MS PGothic" charset="0"/>
            </a:endParaRPr>
          </a:p>
        </p:txBody>
      </p:sp>
      <p:sp>
        <p:nvSpPr>
          <p:cNvPr id="3" name="Content Placeholder 2"/>
          <p:cNvSpPr>
            <a:spLocks noGrp="1"/>
          </p:cNvSpPr>
          <p:nvPr>
            <p:ph idx="1"/>
          </p:nvPr>
        </p:nvSpPr>
        <p:spPr>
          <a:xfrm>
            <a:off x="3279737" y="1500349"/>
            <a:ext cx="5459518" cy="1928652"/>
          </a:xfrm>
        </p:spPr>
        <p:txBody>
          <a:bodyPr/>
          <a:lstStyle/>
          <a:p>
            <a:pPr marL="0" indent="0">
              <a:spcBef>
                <a:spcPts val="0"/>
              </a:spcBef>
              <a:spcAft>
                <a:spcPts val="2300"/>
              </a:spcAft>
              <a:buNone/>
            </a:pPr>
            <a:r>
              <a:rPr lang="en-US" sz="2400" dirty="0">
                <a:latin typeface="Calibri" charset="0"/>
                <a:ea typeface="MS PGothic" charset="0"/>
              </a:rPr>
              <a:t>A seed that lands on dry pavement is unlikely to germinate because it does not receive enough</a:t>
            </a:r>
          </a:p>
          <a:p>
            <a:pPr marL="457200" indent="-457200">
              <a:buFont typeface="+mj-lt"/>
              <a:buAutoNum type="alphaUcPeriod" startAt="4"/>
            </a:pPr>
            <a:r>
              <a:rPr lang="en-US" sz="2400" dirty="0"/>
              <a:t>water.</a:t>
            </a:r>
          </a:p>
        </p:txBody>
      </p:sp>
      <p:pic>
        <p:nvPicPr>
          <p:cNvPr id="5837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80274"/>
            <a:ext cx="5620928" cy="586541"/>
          </a:xfrm>
        </p:spPr>
        <p:txBody>
          <a:bodyPr/>
          <a:lstStyle/>
          <a:p>
            <a:r>
              <a:rPr lang="en-US" sz="4000" dirty="0">
                <a:latin typeface="Calibri" charset="0"/>
                <a:ea typeface="MS PGothic" charset="0"/>
              </a:rPr>
              <a:t>24.3 Mastering concepts</a:t>
            </a:r>
            <a:endParaRPr lang="en-GB" sz="4000" dirty="0">
              <a:latin typeface="Calibri" charset="0"/>
              <a:ea typeface="MS PGothic" charset="0"/>
            </a:endParaRPr>
          </a:p>
        </p:txBody>
      </p:sp>
      <p:sp>
        <p:nvSpPr>
          <p:cNvPr id="3" name="Content Placeholder 2"/>
          <p:cNvSpPr>
            <a:spLocks noGrp="1"/>
          </p:cNvSpPr>
          <p:nvPr>
            <p:ph idx="1"/>
          </p:nvPr>
        </p:nvSpPr>
        <p:spPr>
          <a:xfrm>
            <a:off x="4294088" y="3169689"/>
            <a:ext cx="4824512" cy="740032"/>
          </a:xfrm>
        </p:spPr>
        <p:txBody>
          <a:bodyPr/>
          <a:lstStyle/>
          <a:p>
            <a:pPr marL="0" indent="0">
              <a:buNone/>
            </a:pPr>
            <a:r>
              <a:rPr lang="en-US" sz="2400" dirty="0">
                <a:latin typeface="Calibri" charset="0"/>
                <a:ea typeface="MS PGothic" charset="0"/>
              </a:rPr>
              <a:t>What are the events of early seedling development?</a:t>
            </a:r>
            <a:endParaRPr lang="en-GB" sz="2400" dirty="0">
              <a:latin typeface="Calibri" charset="0"/>
              <a:ea typeface="MS PGothic"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54" b="3885"/>
          <a:stretch/>
        </p:blipFill>
        <p:spPr bwMode="auto">
          <a:xfrm>
            <a:off x="165917" y="2470336"/>
            <a:ext cx="3828030" cy="2420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 name="Content Placeholder 4"/>
          <p:cNvSpPr>
            <a:spLocks noGrp="1"/>
          </p:cNvSpPr>
          <p:nvPr>
            <p:ph sz="quarter" idx="4294967295"/>
          </p:nvPr>
        </p:nvSpPr>
        <p:spPr>
          <a:xfrm>
            <a:off x="632482" y="4852020"/>
            <a:ext cx="2891767" cy="147985"/>
          </a:xfrm>
        </p:spPr>
        <p:txBody>
          <a:bodyPr/>
          <a:lstStyle/>
          <a:p>
            <a:pPr marL="0" indent="0" algn="ctr">
              <a:buNone/>
            </a:pPr>
            <a:r>
              <a:rPr lang="en-GB" sz="620" dirty="0"/>
              <a:t>(bee keeper): ©Liu </a:t>
            </a:r>
            <a:r>
              <a:rPr lang="en-GB" sz="620" dirty="0" err="1"/>
              <a:t>Jin</a:t>
            </a:r>
            <a:r>
              <a:rPr lang="en-GB" sz="620" dirty="0"/>
              <a:t>/AFP/Getty Images; (bee): ©Stephen Dalton/Science Source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193488"/>
            <a:ext cx="6801323" cy="533219"/>
          </a:xfrm>
        </p:spPr>
        <p:txBody>
          <a:bodyPr/>
          <a:lstStyle/>
          <a:p>
            <a:r>
              <a:rPr lang="en-US" sz="3800" dirty="0">
                <a:latin typeface="Calibri" charset="0"/>
                <a:ea typeface="MS PGothic" charset="0"/>
              </a:rPr>
              <a:t>Hormones regulate plant growth</a:t>
            </a:r>
            <a:endParaRPr lang="en-GB" sz="3800" dirty="0">
              <a:latin typeface="Calibri" charset="0"/>
              <a:ea typeface="MS PGothic" charset="0"/>
            </a:endParaRPr>
          </a:p>
        </p:txBody>
      </p:sp>
      <p:sp>
        <p:nvSpPr>
          <p:cNvPr id="7" name="Content Placeholder 6"/>
          <p:cNvSpPr>
            <a:spLocks noGrp="1"/>
          </p:cNvSpPr>
          <p:nvPr>
            <p:ph sz="quarter" idx="4294967295"/>
          </p:nvPr>
        </p:nvSpPr>
        <p:spPr>
          <a:xfrm>
            <a:off x="-316" y="6458192"/>
            <a:ext cx="1555455" cy="348941"/>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6" name="Content Placeholder 5"/>
          <p:cNvSpPr>
            <a:spLocks noGrp="1"/>
          </p:cNvSpPr>
          <p:nvPr>
            <p:ph idx="1"/>
          </p:nvPr>
        </p:nvSpPr>
        <p:spPr>
          <a:xfrm>
            <a:off x="4419574" y="1257848"/>
            <a:ext cx="3612814" cy="1586323"/>
          </a:xfrm>
        </p:spPr>
        <p:txBody>
          <a:bodyPr/>
          <a:lstStyle/>
          <a:p>
            <a:pPr marL="0" indent="0">
              <a:buNone/>
            </a:pPr>
            <a:r>
              <a:rPr lang="en-US" sz="2400" dirty="0">
                <a:latin typeface="Calibri" charset="0"/>
                <a:ea typeface="MS PGothic" charset="0"/>
              </a:rPr>
              <a:t>Chemicals called </a:t>
            </a:r>
            <a:r>
              <a:rPr lang="en-US" sz="2400" b="1" dirty="0">
                <a:latin typeface="Calibri" charset="0"/>
                <a:ea typeface="MS PGothic" charset="0"/>
              </a:rPr>
              <a:t>hormones</a:t>
            </a:r>
            <a:r>
              <a:rPr lang="en-US" sz="2400" dirty="0">
                <a:latin typeface="Calibri" charset="0"/>
                <a:ea typeface="MS PGothic" charset="0"/>
              </a:rPr>
              <a:t> travel between cells and regulate many aspects of plant growth.</a:t>
            </a:r>
            <a:endParaRPr lang="en-GB" sz="2400" dirty="0">
              <a:latin typeface="Calibri" charset="0"/>
              <a:ea typeface="MS PGothic" charset="0"/>
            </a:endParaRPr>
          </a:p>
        </p:txBody>
      </p:sp>
      <p:sp>
        <p:nvSpPr>
          <p:cNvPr id="9" name="Content Placeholder 8"/>
          <p:cNvSpPr>
            <a:spLocks noGrp="1"/>
          </p:cNvSpPr>
          <p:nvPr>
            <p:ph sz="quarter" idx="15"/>
          </p:nvPr>
        </p:nvSpPr>
        <p:spPr>
          <a:xfrm>
            <a:off x="7047241" y="6456534"/>
            <a:ext cx="1478605" cy="340776"/>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pic>
        <p:nvPicPr>
          <p:cNvPr id="60424" name="Picture 1"/>
          <p:cNvPicPr>
            <a:picLocks noChangeAspect="1"/>
          </p:cNvPicPr>
          <p:nvPr/>
        </p:nvPicPr>
        <p:blipFill rotWithShape="1">
          <a:blip r:embed="rId2">
            <a:extLst>
              <a:ext uri="{28A0092B-C50C-407E-A947-70E740481C1C}">
                <a14:useLocalDpi xmlns:a14="http://schemas.microsoft.com/office/drawing/2010/main" val="0"/>
              </a:ext>
            </a:extLst>
          </a:blip>
          <a:srcRect t="5237"/>
          <a:stretch/>
        </p:blipFill>
        <p:spPr bwMode="auto">
          <a:xfrm>
            <a:off x="504026" y="1317812"/>
            <a:ext cx="3401643" cy="4810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ent Placeholder 11"/>
          <p:cNvSpPr>
            <a:spLocks noGrp="1"/>
          </p:cNvSpPr>
          <p:nvPr>
            <p:ph sz="quarter" idx="17"/>
          </p:nvPr>
        </p:nvSpPr>
        <p:spPr>
          <a:xfrm>
            <a:off x="1277334" y="6196774"/>
            <a:ext cx="1344186" cy="214830"/>
          </a:xfrm>
        </p:spPr>
        <p:txBody>
          <a:bodyPr/>
          <a:lstStyle/>
          <a:p>
            <a:pPr marL="0" indent="0" algn="ctr">
              <a:buNone/>
            </a:pPr>
            <a:r>
              <a:rPr lang="en-GB" sz="1000" dirty="0"/>
              <a:t>©Nigel </a:t>
            </a:r>
            <a:r>
              <a:rPr lang="en-GB" sz="1000" dirty="0" err="1"/>
              <a:t>Cattlin</a:t>
            </a:r>
            <a:r>
              <a:rPr lang="en-GB" sz="1000" dirty="0"/>
              <a:t>/</a:t>
            </a:r>
            <a:r>
              <a:rPr lang="en-GB" sz="1000" dirty="0" err="1"/>
              <a:t>Alamy</a:t>
            </a:r>
            <a:endParaRPr lang="en-GB" sz="1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03013"/>
            <a:ext cx="9052560" cy="533219"/>
          </a:xfrm>
        </p:spPr>
        <p:txBody>
          <a:bodyPr/>
          <a:lstStyle/>
          <a:p>
            <a:r>
              <a:rPr lang="en-US" sz="3800" dirty="0">
                <a:latin typeface="Calibri" charset="0"/>
                <a:ea typeface="MS PGothic" charset="0"/>
              </a:rPr>
              <a:t>Five hormones regulate most plant growth</a:t>
            </a:r>
            <a:endParaRPr lang="en-GB" sz="3800" dirty="0">
              <a:latin typeface="Calibri" charset="0"/>
              <a:ea typeface="MS PGothic" charset="0"/>
            </a:endParaRPr>
          </a:p>
        </p:txBody>
      </p:sp>
      <p:sp>
        <p:nvSpPr>
          <p:cNvPr id="7" name="Content Placeholder 6"/>
          <p:cNvSpPr>
            <a:spLocks noGrp="1"/>
          </p:cNvSpPr>
          <p:nvPr>
            <p:ph sz="quarter" idx="15"/>
          </p:nvPr>
        </p:nvSpPr>
        <p:spPr>
          <a:xfrm>
            <a:off x="983" y="6461396"/>
            <a:ext cx="1478605" cy="374854"/>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3" name="Content Placeholder 2"/>
          <p:cNvSpPr>
            <a:spLocks noGrp="1"/>
          </p:cNvSpPr>
          <p:nvPr>
            <p:ph idx="1"/>
          </p:nvPr>
        </p:nvSpPr>
        <p:spPr>
          <a:xfrm>
            <a:off x="4419797" y="1255221"/>
            <a:ext cx="3982094" cy="3091294"/>
          </a:xfrm>
        </p:spPr>
        <p:txBody>
          <a:bodyPr/>
          <a:lstStyle/>
          <a:p>
            <a:pPr marL="0" indent="0" eaLnBrk="1" hangingPunct="1">
              <a:spcBef>
                <a:spcPct val="0"/>
              </a:spcBef>
              <a:buNone/>
              <a:defRPr/>
            </a:pPr>
            <a:r>
              <a:rPr lang="en-US" sz="2400" dirty="0">
                <a:latin typeface="Calibri" charset="0"/>
                <a:ea typeface="ＭＳ Ｐゴシック" charset="0"/>
                <a:cs typeface="ＭＳ Ｐゴシック" charset="0"/>
              </a:rPr>
              <a:t>Five hormones cue many of the major changes in plant growth and development:</a:t>
            </a:r>
          </a:p>
          <a:p>
            <a:pPr eaLnBrk="1" hangingPunct="1">
              <a:spcBef>
                <a:spcPct val="0"/>
              </a:spcBef>
              <a:buFont typeface="Arial"/>
              <a:buChar char="•"/>
              <a:defRPr/>
            </a:pPr>
            <a:r>
              <a:rPr lang="en-US" sz="2400" dirty="0" err="1">
                <a:latin typeface="Calibri" charset="0"/>
                <a:ea typeface="ＭＳ Ｐゴシック" charset="0"/>
                <a:cs typeface="ＭＳ Ｐゴシック" charset="0"/>
              </a:rPr>
              <a:t>auxins</a:t>
            </a:r>
            <a:r>
              <a:rPr lang="en-US" sz="2400" dirty="0">
                <a:latin typeface="Calibri" charset="0"/>
                <a:ea typeface="ＭＳ Ｐゴシック" charset="0"/>
                <a:cs typeface="ＭＳ Ｐゴシック" charset="0"/>
              </a:rPr>
              <a:t>,</a:t>
            </a:r>
          </a:p>
          <a:p>
            <a:pPr eaLnBrk="1" hangingPunct="1">
              <a:spcBef>
                <a:spcPct val="0"/>
              </a:spcBef>
              <a:buFont typeface="Arial"/>
              <a:buChar char="•"/>
              <a:defRPr/>
            </a:pPr>
            <a:r>
              <a:rPr lang="en-US" sz="2400" dirty="0" err="1">
                <a:latin typeface="Calibri" charset="0"/>
                <a:ea typeface="ＭＳ Ｐゴシック" charset="0"/>
                <a:cs typeface="ＭＳ Ｐゴシック" charset="0"/>
              </a:rPr>
              <a:t>cytokinins</a:t>
            </a:r>
            <a:r>
              <a:rPr lang="en-US" sz="2400" dirty="0">
                <a:latin typeface="Calibri" charset="0"/>
                <a:ea typeface="ＭＳ Ｐゴシック" charset="0"/>
                <a:cs typeface="ＭＳ Ｐゴシック" charset="0"/>
              </a:rPr>
              <a:t>,</a:t>
            </a:r>
          </a:p>
          <a:p>
            <a:pPr eaLnBrk="1" hangingPunct="1">
              <a:spcBef>
                <a:spcPct val="0"/>
              </a:spcBef>
              <a:buFont typeface="Arial"/>
              <a:buChar char="•"/>
              <a:defRPr/>
            </a:pPr>
            <a:r>
              <a:rPr lang="en-US" sz="2400" dirty="0">
                <a:latin typeface="Calibri" charset="0"/>
                <a:ea typeface="ＭＳ Ｐゴシック" charset="0"/>
                <a:cs typeface="ＭＳ Ｐゴシック" charset="0"/>
              </a:rPr>
              <a:t>gibberellins,</a:t>
            </a:r>
          </a:p>
          <a:p>
            <a:pPr eaLnBrk="1" hangingPunct="1">
              <a:spcBef>
                <a:spcPct val="0"/>
              </a:spcBef>
              <a:buFont typeface="Arial"/>
              <a:buChar char="•"/>
              <a:defRPr/>
            </a:pPr>
            <a:r>
              <a:rPr lang="en-US" sz="2400" dirty="0">
                <a:latin typeface="Calibri" charset="0"/>
                <a:ea typeface="ＭＳ Ｐゴシック" charset="0"/>
                <a:cs typeface="ＭＳ Ｐゴシック" charset="0"/>
              </a:rPr>
              <a:t>ethylene,</a:t>
            </a:r>
          </a:p>
          <a:p>
            <a:pPr eaLnBrk="1" hangingPunct="1">
              <a:spcBef>
                <a:spcPct val="0"/>
              </a:spcBef>
              <a:buFont typeface="Arial"/>
              <a:buChar char="•"/>
              <a:defRPr/>
            </a:pPr>
            <a:r>
              <a:rPr lang="en-US" sz="2400" dirty="0" err="1">
                <a:latin typeface="Calibri" charset="0"/>
                <a:ea typeface="ＭＳ Ｐゴシック" charset="0"/>
                <a:cs typeface="ＭＳ Ｐゴシック" charset="0"/>
              </a:rPr>
              <a:t>abscisic</a:t>
            </a:r>
            <a:r>
              <a:rPr lang="en-US" sz="2400" dirty="0">
                <a:latin typeface="Calibri" charset="0"/>
                <a:ea typeface="ＭＳ Ｐゴシック" charset="0"/>
                <a:cs typeface="ＭＳ Ｐゴシック" charset="0"/>
              </a:rPr>
              <a:t> acid.</a:t>
            </a:r>
          </a:p>
        </p:txBody>
      </p:sp>
      <p:sp>
        <p:nvSpPr>
          <p:cNvPr id="9" name="Content Placeholder 8"/>
          <p:cNvSpPr>
            <a:spLocks noGrp="1"/>
          </p:cNvSpPr>
          <p:nvPr>
            <p:ph sz="quarter" idx="17"/>
          </p:nvPr>
        </p:nvSpPr>
        <p:spPr>
          <a:xfrm>
            <a:off x="7054060" y="6459071"/>
            <a:ext cx="1478605" cy="345985"/>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pic>
        <p:nvPicPr>
          <p:cNvPr id="13" name="Picture 1"/>
          <p:cNvPicPr>
            <a:picLocks noChangeAspect="1"/>
          </p:cNvPicPr>
          <p:nvPr/>
        </p:nvPicPr>
        <p:blipFill rotWithShape="1">
          <a:blip r:embed="rId2">
            <a:extLst>
              <a:ext uri="{28A0092B-C50C-407E-A947-70E740481C1C}">
                <a14:useLocalDpi xmlns:a14="http://schemas.microsoft.com/office/drawing/2010/main" val="0"/>
              </a:ext>
            </a:extLst>
          </a:blip>
          <a:srcRect t="6826"/>
          <a:stretch/>
        </p:blipFill>
        <p:spPr bwMode="auto">
          <a:xfrm>
            <a:off x="504026" y="1398494"/>
            <a:ext cx="3401643" cy="473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7"/>
          <p:cNvSpPr>
            <a:spLocks noGrp="1"/>
          </p:cNvSpPr>
          <p:nvPr>
            <p:ph sz="quarter" idx="16"/>
          </p:nvPr>
        </p:nvSpPr>
        <p:spPr>
          <a:xfrm>
            <a:off x="1304264" y="6197797"/>
            <a:ext cx="1394556" cy="259944"/>
          </a:xfrm>
        </p:spPr>
        <p:txBody>
          <a:bodyPr/>
          <a:lstStyle/>
          <a:p>
            <a:pPr marL="0" indent="0">
              <a:buNone/>
            </a:pPr>
            <a:r>
              <a:rPr lang="en-GB" sz="1000" dirty="0"/>
              <a:t>©Nigel </a:t>
            </a:r>
            <a:r>
              <a:rPr lang="en-GB" sz="1000" dirty="0" err="1"/>
              <a:t>Cattlin</a:t>
            </a:r>
            <a:r>
              <a:rPr lang="en-GB" sz="1000" dirty="0"/>
              <a:t>/</a:t>
            </a:r>
            <a:r>
              <a:rPr lang="en-GB" sz="1000" dirty="0" err="1"/>
              <a:t>Alamy</a:t>
            </a:r>
            <a:endParaRPr lang="en-GB"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64" y="118897"/>
            <a:ext cx="8090815" cy="709714"/>
          </a:xfrm>
        </p:spPr>
        <p:txBody>
          <a:bodyPr/>
          <a:lstStyle/>
          <a:p>
            <a:pPr eaLnBrk="1" hangingPunct="1"/>
            <a:r>
              <a:rPr lang="en-US" sz="4000" dirty="0">
                <a:latin typeface="Calibri" charset="0"/>
                <a:ea typeface="MS PGothic" charset="0"/>
              </a:rPr>
              <a:t>Asexual reproduction produces clones</a:t>
            </a:r>
          </a:p>
        </p:txBody>
      </p:sp>
      <p:sp>
        <p:nvSpPr>
          <p:cNvPr id="3" name="Content Placeholder 2"/>
          <p:cNvSpPr>
            <a:spLocks noGrp="1"/>
          </p:cNvSpPr>
          <p:nvPr>
            <p:ph idx="1"/>
          </p:nvPr>
        </p:nvSpPr>
        <p:spPr>
          <a:xfrm>
            <a:off x="147" y="6460050"/>
            <a:ext cx="1480167" cy="379753"/>
          </a:xfrm>
        </p:spPr>
        <p:txBody>
          <a:bodyPr/>
          <a:lstStyle/>
          <a:p>
            <a:pPr marL="0" indent="0" eaLnBrk="1" hangingPunct="1">
              <a:spcBef>
                <a:spcPct val="0"/>
              </a:spcBef>
              <a:buNone/>
            </a:pPr>
            <a:r>
              <a:rPr lang="en-US" sz="2000" dirty="0">
                <a:latin typeface="Calibri" charset="0"/>
                <a:ea typeface="MS PGothic" charset="0"/>
              </a:rPr>
              <a:t>Section 24.1</a:t>
            </a:r>
          </a:p>
        </p:txBody>
      </p:sp>
      <p:sp>
        <p:nvSpPr>
          <p:cNvPr id="4" name="Content Placeholder 3"/>
          <p:cNvSpPr>
            <a:spLocks noGrp="1"/>
          </p:cNvSpPr>
          <p:nvPr>
            <p:ph sz="quarter" idx="4294967295"/>
          </p:nvPr>
        </p:nvSpPr>
        <p:spPr>
          <a:xfrm>
            <a:off x="1028714" y="1339752"/>
            <a:ext cx="6966856" cy="905064"/>
          </a:xfrm>
        </p:spPr>
        <p:txBody>
          <a:bodyPr/>
          <a:lstStyle/>
          <a:p>
            <a:pPr marL="0" indent="0" algn="ctr" eaLnBrk="1" hangingPunct="1">
              <a:spcBef>
                <a:spcPct val="0"/>
              </a:spcBef>
              <a:buNone/>
            </a:pPr>
            <a:r>
              <a:rPr lang="en-US" sz="2400" dirty="0">
                <a:latin typeface="Calibri" charset="0"/>
                <a:ea typeface="MS PGothic" charset="0"/>
              </a:rPr>
              <a:t>Offspring produced asexually are genetically identical </a:t>
            </a:r>
          </a:p>
          <a:p>
            <a:pPr marL="0" indent="0" algn="ctr" eaLnBrk="1" hangingPunct="1">
              <a:spcBef>
                <a:spcPct val="0"/>
              </a:spcBef>
              <a:buNone/>
            </a:pPr>
            <a:r>
              <a:rPr lang="en-US" sz="2400" dirty="0">
                <a:latin typeface="Calibri" charset="0"/>
                <a:ea typeface="MS PGothic" charset="0"/>
              </a:rPr>
              <a:t>to each other and to their parents.</a:t>
            </a:r>
          </a:p>
        </p:txBody>
      </p:sp>
      <p:sp>
        <p:nvSpPr>
          <p:cNvPr id="6" name="Content Placeholder 5"/>
          <p:cNvSpPr>
            <a:spLocks noGrp="1"/>
          </p:cNvSpPr>
          <p:nvPr>
            <p:ph sz="quarter" idx="15"/>
          </p:nvPr>
        </p:nvSpPr>
        <p:spPr>
          <a:xfrm>
            <a:off x="7277318" y="6456149"/>
            <a:ext cx="1344186" cy="374854"/>
          </a:xfrm>
        </p:spPr>
        <p:txBody>
          <a:bodyPr/>
          <a:lstStyle/>
          <a:p>
            <a:pPr marL="0" indent="0" eaLnBrk="1" hangingPunct="1">
              <a:spcBef>
                <a:spcPct val="0"/>
              </a:spcBef>
              <a:buNone/>
            </a:pPr>
            <a:r>
              <a:rPr lang="en-US" sz="2000" dirty="0">
                <a:latin typeface="Calibri" charset="0"/>
                <a:ea typeface="MS PGothic" charset="0"/>
              </a:rPr>
              <a:t>Figure 24.1</a:t>
            </a:r>
          </a:p>
        </p:txBody>
      </p:sp>
      <p:pic>
        <p:nvPicPr>
          <p:cNvPr id="12" name="Picture 2" descr="A tree with suckers and seedlings is shown."/>
          <p:cNvPicPr>
            <a:picLocks noChangeAspect="1"/>
          </p:cNvPicPr>
          <p:nvPr/>
        </p:nvPicPr>
        <p:blipFill rotWithShape="1">
          <a:blip r:embed="rId2">
            <a:extLst>
              <a:ext uri="{28A0092B-C50C-407E-A947-70E740481C1C}">
                <a14:useLocalDpi xmlns:a14="http://schemas.microsoft.com/office/drawing/2010/main" val="0"/>
              </a:ext>
            </a:extLst>
          </a:blip>
          <a:srcRect t="5621" b="7350"/>
          <a:stretch/>
        </p:blipFill>
        <p:spPr bwMode="auto">
          <a:xfrm>
            <a:off x="2647339" y="2438400"/>
            <a:ext cx="4241434" cy="3760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6"/>
          <p:cNvSpPr>
            <a:spLocks noGrp="1"/>
          </p:cNvSpPr>
          <p:nvPr>
            <p:ph sz="quarter" idx="16"/>
          </p:nvPr>
        </p:nvSpPr>
        <p:spPr>
          <a:xfrm>
            <a:off x="4086692" y="6359756"/>
            <a:ext cx="1277507" cy="195300"/>
          </a:xfrm>
        </p:spPr>
        <p:txBody>
          <a:bodyPr/>
          <a:lstStyle/>
          <a:p>
            <a:pPr marL="0" indent="0">
              <a:buNone/>
            </a:pPr>
            <a:r>
              <a:rPr lang="en-GB" sz="810" dirty="0"/>
              <a:t>(a): ©Steven P. Lynch RF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827"/>
            <a:ext cx="8229601" cy="586541"/>
          </a:xfrm>
        </p:spPr>
        <p:txBody>
          <a:bodyPr/>
          <a:lstStyle/>
          <a:p>
            <a:r>
              <a:rPr lang="en-US" sz="3800" dirty="0">
                <a:latin typeface="Calibri" charset="0"/>
                <a:ea typeface="MS PGothic" charset="0"/>
              </a:rPr>
              <a:t>Hormones regulate plant growth: </a:t>
            </a:r>
            <a:r>
              <a:rPr lang="en-US" sz="3800" dirty="0" err="1">
                <a:latin typeface="Calibri" charset="0"/>
                <a:ea typeface="MS PGothic" charset="0"/>
              </a:rPr>
              <a:t>Auxin</a:t>
            </a:r>
            <a:endParaRPr lang="en-GB" sz="3800" dirty="0">
              <a:latin typeface="Calibri" charset="0"/>
              <a:ea typeface="MS PGothic" charset="0"/>
            </a:endParaRPr>
          </a:p>
        </p:txBody>
      </p:sp>
      <p:sp>
        <p:nvSpPr>
          <p:cNvPr id="9" name="Content Placeholder 8"/>
          <p:cNvSpPr>
            <a:spLocks noGrp="1"/>
          </p:cNvSpPr>
          <p:nvPr>
            <p:ph sz="quarter" idx="17"/>
          </p:nvPr>
        </p:nvSpPr>
        <p:spPr>
          <a:xfrm>
            <a:off x="-1720" y="6459076"/>
            <a:ext cx="1478605" cy="345985"/>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3" name="Content Placeholder 2"/>
          <p:cNvSpPr>
            <a:spLocks noGrp="1"/>
          </p:cNvSpPr>
          <p:nvPr>
            <p:ph idx="1"/>
          </p:nvPr>
        </p:nvSpPr>
        <p:spPr>
          <a:xfrm>
            <a:off x="4416963" y="1262922"/>
            <a:ext cx="3752514" cy="2425158"/>
          </a:xfrm>
        </p:spPr>
        <p:txBody>
          <a:bodyPr/>
          <a:lstStyle/>
          <a:p>
            <a:pPr marL="0" indent="0">
              <a:buNone/>
            </a:pPr>
            <a:r>
              <a:rPr lang="en-US" sz="2400" b="1" dirty="0">
                <a:latin typeface="Calibri" charset="0"/>
                <a:ea typeface="MS PGothic" charset="0"/>
              </a:rPr>
              <a:t>Auxins</a:t>
            </a:r>
            <a:r>
              <a:rPr lang="en-US" sz="2400" dirty="0">
                <a:latin typeface="Calibri" charset="0"/>
                <a:ea typeface="MS PGothic" charset="0"/>
              </a:rPr>
              <a:t> control plant responses to light and gravity, promote elongation of cells in a stem, and suppress the growth of lateral buds.</a:t>
            </a:r>
            <a:endParaRPr lang="en-GB" sz="2400" dirty="0">
              <a:latin typeface="Calibri" charset="0"/>
              <a:ea typeface="MS PGothic" charset="0"/>
            </a:endParaRPr>
          </a:p>
        </p:txBody>
      </p:sp>
      <p:sp>
        <p:nvSpPr>
          <p:cNvPr id="6" name="Content Placeholder 5"/>
          <p:cNvSpPr>
            <a:spLocks noGrp="1"/>
          </p:cNvSpPr>
          <p:nvPr>
            <p:ph sz="quarter" idx="4294967295"/>
          </p:nvPr>
        </p:nvSpPr>
        <p:spPr>
          <a:xfrm>
            <a:off x="7055922" y="6458193"/>
            <a:ext cx="1584138" cy="348941"/>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pic>
        <p:nvPicPr>
          <p:cNvPr id="13" name="Picture 1"/>
          <p:cNvPicPr>
            <a:picLocks noChangeAspect="1"/>
          </p:cNvPicPr>
          <p:nvPr/>
        </p:nvPicPr>
        <p:blipFill rotWithShape="1">
          <a:blip r:embed="rId2">
            <a:extLst>
              <a:ext uri="{28A0092B-C50C-407E-A947-70E740481C1C}">
                <a14:useLocalDpi xmlns:a14="http://schemas.microsoft.com/office/drawing/2010/main" val="0"/>
              </a:ext>
            </a:extLst>
          </a:blip>
          <a:srcRect t="6561"/>
          <a:stretch/>
        </p:blipFill>
        <p:spPr bwMode="auto">
          <a:xfrm>
            <a:off x="504026" y="1385047"/>
            <a:ext cx="3401643" cy="4743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6"/>
          <p:cNvSpPr>
            <a:spLocks noGrp="1"/>
          </p:cNvSpPr>
          <p:nvPr>
            <p:ph sz="quarter" idx="15"/>
          </p:nvPr>
        </p:nvSpPr>
        <p:spPr>
          <a:xfrm>
            <a:off x="1272032" y="6195757"/>
            <a:ext cx="1344186" cy="256030"/>
          </a:xfrm>
        </p:spPr>
        <p:txBody>
          <a:bodyPr/>
          <a:lstStyle/>
          <a:p>
            <a:pPr marL="0" indent="0" algn="ctr">
              <a:buNone/>
            </a:pPr>
            <a:r>
              <a:rPr lang="en-GB" sz="970" dirty="0"/>
              <a:t>©Nigel </a:t>
            </a:r>
            <a:r>
              <a:rPr lang="en-GB" sz="970" dirty="0" err="1"/>
              <a:t>Cattlin</a:t>
            </a:r>
            <a:r>
              <a:rPr lang="en-GB" sz="970" dirty="0"/>
              <a:t>/</a:t>
            </a:r>
            <a:r>
              <a:rPr lang="en-GB" sz="970" dirty="0" err="1"/>
              <a:t>Alamy</a:t>
            </a:r>
            <a:endParaRPr lang="en-GB" sz="97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66827"/>
            <a:ext cx="9052561" cy="586541"/>
          </a:xfrm>
        </p:spPr>
        <p:txBody>
          <a:bodyPr/>
          <a:lstStyle/>
          <a:p>
            <a:r>
              <a:rPr lang="en-US" sz="3800" dirty="0">
                <a:latin typeface="Calibri" charset="0"/>
                <a:ea typeface="MS PGothic" charset="0"/>
              </a:rPr>
              <a:t>Hormones regulate plant growth: </a:t>
            </a:r>
            <a:r>
              <a:rPr lang="en-US" sz="3800" dirty="0" err="1">
                <a:latin typeface="Calibri" charset="0"/>
                <a:ea typeface="MS PGothic" charset="0"/>
              </a:rPr>
              <a:t>Cytokinins</a:t>
            </a:r>
            <a:endParaRPr lang="en-GB" sz="3800" dirty="0">
              <a:latin typeface="Calibri" charset="0"/>
              <a:ea typeface="MS PGothic" charset="0"/>
            </a:endParaRPr>
          </a:p>
        </p:txBody>
      </p:sp>
      <p:sp>
        <p:nvSpPr>
          <p:cNvPr id="8" name="Content Placeholder 7"/>
          <p:cNvSpPr>
            <a:spLocks noGrp="1"/>
          </p:cNvSpPr>
          <p:nvPr>
            <p:ph sz="quarter" idx="16"/>
          </p:nvPr>
        </p:nvSpPr>
        <p:spPr>
          <a:xfrm>
            <a:off x="-2484" y="6459076"/>
            <a:ext cx="1534012" cy="345985"/>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7" name="Content Placeholder 6"/>
          <p:cNvSpPr>
            <a:spLocks noGrp="1"/>
          </p:cNvSpPr>
          <p:nvPr>
            <p:ph sz="quarter" idx="15"/>
          </p:nvPr>
        </p:nvSpPr>
        <p:spPr>
          <a:xfrm>
            <a:off x="4416707" y="1255505"/>
            <a:ext cx="3835121" cy="1894681"/>
          </a:xfrm>
        </p:spPr>
        <p:txBody>
          <a:bodyPr/>
          <a:lstStyle/>
          <a:p>
            <a:pPr marL="0" indent="0">
              <a:buNone/>
            </a:pPr>
            <a:r>
              <a:rPr lang="en-US" sz="2400" b="1" dirty="0" err="1">
                <a:latin typeface="Calibri" charset="0"/>
                <a:ea typeface="MS PGothic" charset="0"/>
              </a:rPr>
              <a:t>Cytokinins</a:t>
            </a:r>
            <a:r>
              <a:rPr lang="en-US" sz="2400" dirty="0">
                <a:latin typeface="Calibri" charset="0"/>
                <a:ea typeface="MS PGothic" charset="0"/>
              </a:rPr>
              <a:t> stimulate cell division in many plant parts, delay shedding of leaves, and stimulate growth of lateral buds.</a:t>
            </a:r>
            <a:endParaRPr lang="en-GB" sz="2400" dirty="0">
              <a:latin typeface="Calibri" charset="0"/>
              <a:ea typeface="MS PGothic" charset="0"/>
            </a:endParaRPr>
          </a:p>
        </p:txBody>
      </p:sp>
      <p:sp>
        <p:nvSpPr>
          <p:cNvPr id="6" name="Content Placeholder 5"/>
          <p:cNvSpPr>
            <a:spLocks noGrp="1"/>
          </p:cNvSpPr>
          <p:nvPr>
            <p:ph sz="quarter" idx="4294967295"/>
          </p:nvPr>
        </p:nvSpPr>
        <p:spPr>
          <a:xfrm>
            <a:off x="7046401" y="6458190"/>
            <a:ext cx="1584138" cy="348941"/>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pic>
        <p:nvPicPr>
          <p:cNvPr id="13" name="Picture 1"/>
          <p:cNvPicPr>
            <a:picLocks noChangeAspect="1"/>
          </p:cNvPicPr>
          <p:nvPr/>
        </p:nvPicPr>
        <p:blipFill rotWithShape="1">
          <a:blip r:embed="rId2">
            <a:extLst>
              <a:ext uri="{28A0092B-C50C-407E-A947-70E740481C1C}">
                <a14:useLocalDpi xmlns:a14="http://schemas.microsoft.com/office/drawing/2010/main" val="0"/>
              </a:ext>
            </a:extLst>
          </a:blip>
          <a:srcRect t="5237"/>
          <a:stretch/>
        </p:blipFill>
        <p:spPr bwMode="auto">
          <a:xfrm>
            <a:off x="504026" y="1317812"/>
            <a:ext cx="3401643" cy="4810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8"/>
          <p:cNvSpPr>
            <a:spLocks noGrp="1"/>
          </p:cNvSpPr>
          <p:nvPr>
            <p:ph sz="quarter" idx="17"/>
          </p:nvPr>
        </p:nvSpPr>
        <p:spPr>
          <a:xfrm>
            <a:off x="1275733" y="6188725"/>
            <a:ext cx="1344186" cy="285938"/>
          </a:xfrm>
        </p:spPr>
        <p:txBody>
          <a:bodyPr/>
          <a:lstStyle/>
          <a:p>
            <a:pPr marL="0" indent="0" algn="ctr">
              <a:buNone/>
            </a:pPr>
            <a:r>
              <a:rPr lang="en-GB" sz="1000" dirty="0"/>
              <a:t>©Nigel </a:t>
            </a:r>
            <a:r>
              <a:rPr lang="en-GB" sz="1000" dirty="0" err="1"/>
              <a:t>Cattlin</a:t>
            </a:r>
            <a:r>
              <a:rPr lang="en-GB" sz="1000" dirty="0"/>
              <a:t>/</a:t>
            </a:r>
            <a:r>
              <a:rPr lang="en-GB" sz="1000" dirty="0" err="1"/>
              <a:t>Alamy</a:t>
            </a:r>
            <a:endParaRPr lang="en-GB" sz="10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416" y="193488"/>
            <a:ext cx="3839169" cy="533219"/>
          </a:xfrm>
        </p:spPr>
        <p:txBody>
          <a:bodyPr/>
          <a:lstStyle/>
          <a:p>
            <a:r>
              <a:rPr lang="en-US" sz="3800" dirty="0">
                <a:latin typeface="Calibri" charset="0"/>
                <a:ea typeface="MS PGothic" charset="0"/>
              </a:rPr>
              <a:t>Apical dominance</a:t>
            </a:r>
            <a:endParaRPr lang="en-GB" sz="3800" dirty="0">
              <a:latin typeface="Calibri" charset="0"/>
              <a:ea typeface="MS PGothic" charset="0"/>
            </a:endParaRPr>
          </a:p>
        </p:txBody>
      </p:sp>
      <p:sp>
        <p:nvSpPr>
          <p:cNvPr id="7" name="Content Placeholder 6"/>
          <p:cNvSpPr>
            <a:spLocks noGrp="1"/>
          </p:cNvSpPr>
          <p:nvPr>
            <p:ph sz="quarter" idx="15"/>
          </p:nvPr>
        </p:nvSpPr>
        <p:spPr>
          <a:xfrm>
            <a:off x="986" y="6456529"/>
            <a:ext cx="1478605" cy="340776"/>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3" name="Content Placeholder 2"/>
          <p:cNvSpPr>
            <a:spLocks noGrp="1"/>
          </p:cNvSpPr>
          <p:nvPr>
            <p:ph idx="1"/>
          </p:nvPr>
        </p:nvSpPr>
        <p:spPr>
          <a:xfrm>
            <a:off x="4420148" y="1261261"/>
            <a:ext cx="3845870" cy="2810267"/>
          </a:xfrm>
        </p:spPr>
        <p:txBody>
          <a:bodyPr/>
          <a:lstStyle/>
          <a:p>
            <a:pPr marL="0" indent="0" eaLnBrk="1" hangingPunct="1">
              <a:spcBef>
                <a:spcPct val="0"/>
              </a:spcBef>
              <a:buNone/>
            </a:pPr>
            <a:r>
              <a:rPr lang="en-US" sz="2400" dirty="0" err="1">
                <a:latin typeface="Calibri" charset="0"/>
                <a:ea typeface="MS PGothic" charset="0"/>
              </a:rPr>
              <a:t>Auxins</a:t>
            </a:r>
            <a:r>
              <a:rPr lang="en-US" sz="2400" dirty="0">
                <a:latin typeface="Calibri" charset="0"/>
                <a:ea typeface="MS PGothic" charset="0"/>
              </a:rPr>
              <a:t> are primarily released from the shoot tip, and </a:t>
            </a:r>
            <a:r>
              <a:rPr lang="en-US" sz="2400" dirty="0" err="1">
                <a:latin typeface="Calibri" charset="0"/>
                <a:ea typeface="MS PGothic" charset="0"/>
              </a:rPr>
              <a:t>cytokinins</a:t>
            </a:r>
            <a:r>
              <a:rPr lang="en-US" sz="2400" dirty="0">
                <a:latin typeface="Calibri" charset="0"/>
                <a:ea typeface="MS PGothic" charset="0"/>
              </a:rPr>
              <a:t> are primarily released from the roots.</a:t>
            </a:r>
          </a:p>
          <a:p>
            <a:pPr marL="0" indent="0" eaLnBrk="1" hangingPunct="1">
              <a:spcBef>
                <a:spcPct val="0"/>
              </a:spcBef>
              <a:buNone/>
            </a:pPr>
            <a:r>
              <a:rPr lang="en-US" sz="2400" dirty="0">
                <a:latin typeface="Calibri" charset="0"/>
                <a:ea typeface="MS PGothic" charset="0"/>
              </a:rPr>
              <a:t>The counteracting effect of these hormones is called </a:t>
            </a:r>
            <a:r>
              <a:rPr lang="en-US" sz="2400" b="1" dirty="0">
                <a:latin typeface="Calibri" charset="0"/>
                <a:ea typeface="MS PGothic" charset="0"/>
              </a:rPr>
              <a:t>apical dominance.</a:t>
            </a:r>
            <a:endParaRPr lang="en-GB" sz="2400" b="1" dirty="0">
              <a:latin typeface="Calibri" charset="0"/>
              <a:ea typeface="MS PGothic" charset="0"/>
            </a:endParaRPr>
          </a:p>
        </p:txBody>
      </p:sp>
      <p:sp>
        <p:nvSpPr>
          <p:cNvPr id="6" name="Content Placeholder 5"/>
          <p:cNvSpPr>
            <a:spLocks noGrp="1"/>
          </p:cNvSpPr>
          <p:nvPr>
            <p:ph sz="quarter" idx="4294967295"/>
          </p:nvPr>
        </p:nvSpPr>
        <p:spPr>
          <a:xfrm>
            <a:off x="7046397" y="6462648"/>
            <a:ext cx="1584138" cy="383835"/>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pic>
        <p:nvPicPr>
          <p:cNvPr id="13" name="Picture 1"/>
          <p:cNvPicPr>
            <a:picLocks noChangeAspect="1"/>
          </p:cNvPicPr>
          <p:nvPr/>
        </p:nvPicPr>
        <p:blipFill rotWithShape="1">
          <a:blip r:embed="rId2">
            <a:extLst>
              <a:ext uri="{28A0092B-C50C-407E-A947-70E740481C1C}">
                <a14:useLocalDpi xmlns:a14="http://schemas.microsoft.com/office/drawing/2010/main" val="0"/>
              </a:ext>
            </a:extLst>
          </a:blip>
          <a:srcRect t="6561"/>
          <a:stretch/>
        </p:blipFill>
        <p:spPr bwMode="auto">
          <a:xfrm>
            <a:off x="504026" y="1385047"/>
            <a:ext cx="3401643" cy="4743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7"/>
          <p:cNvSpPr>
            <a:spLocks noGrp="1"/>
          </p:cNvSpPr>
          <p:nvPr>
            <p:ph sz="quarter" idx="16"/>
          </p:nvPr>
        </p:nvSpPr>
        <p:spPr>
          <a:xfrm>
            <a:off x="1300460" y="6189532"/>
            <a:ext cx="1394556" cy="214830"/>
          </a:xfrm>
        </p:spPr>
        <p:txBody>
          <a:bodyPr/>
          <a:lstStyle/>
          <a:p>
            <a:pPr marL="0" indent="0">
              <a:buNone/>
            </a:pPr>
            <a:r>
              <a:rPr lang="en-GB" sz="1000" dirty="0"/>
              <a:t>©Nigel </a:t>
            </a:r>
            <a:r>
              <a:rPr lang="en-GB" sz="1000" dirty="0" err="1"/>
              <a:t>Cattlin</a:t>
            </a:r>
            <a:r>
              <a:rPr lang="en-GB" sz="1000" dirty="0"/>
              <a:t>/</a:t>
            </a:r>
            <a:r>
              <a:rPr lang="en-GB" sz="1000" dirty="0" err="1"/>
              <a:t>Alamy</a:t>
            </a:r>
            <a:endParaRPr lang="en-GB" sz="1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923" y="217725"/>
            <a:ext cx="3490154" cy="484745"/>
          </a:xfrm>
        </p:spPr>
        <p:txBody>
          <a:bodyPr/>
          <a:lstStyle/>
          <a:p>
            <a:r>
              <a:rPr lang="en-US" sz="3800" dirty="0">
                <a:latin typeface="Calibri" charset="0"/>
                <a:ea typeface="MS PGothic" charset="0"/>
              </a:rPr>
              <a:t>The role of </a:t>
            </a:r>
            <a:r>
              <a:rPr lang="en-US" sz="3800" dirty="0" err="1">
                <a:latin typeface="Calibri" charset="0"/>
                <a:ea typeface="MS PGothic" charset="0"/>
              </a:rPr>
              <a:t>auxin</a:t>
            </a:r>
            <a:endParaRPr lang="en-GB" sz="3800" dirty="0">
              <a:latin typeface="Calibri" charset="0"/>
              <a:ea typeface="MS PGothic" charset="0"/>
            </a:endParaRPr>
          </a:p>
        </p:txBody>
      </p:sp>
      <p:sp>
        <p:nvSpPr>
          <p:cNvPr id="7" name="Content Placeholder 6"/>
          <p:cNvSpPr>
            <a:spLocks noGrp="1"/>
          </p:cNvSpPr>
          <p:nvPr>
            <p:ph sz="quarter" idx="15"/>
          </p:nvPr>
        </p:nvSpPr>
        <p:spPr>
          <a:xfrm>
            <a:off x="991" y="6463922"/>
            <a:ext cx="1478605" cy="340776"/>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3" name="Content Placeholder 2"/>
          <p:cNvSpPr>
            <a:spLocks noGrp="1"/>
          </p:cNvSpPr>
          <p:nvPr>
            <p:ph idx="1"/>
          </p:nvPr>
        </p:nvSpPr>
        <p:spPr>
          <a:xfrm>
            <a:off x="4424068" y="1263664"/>
            <a:ext cx="4168602" cy="1191828"/>
          </a:xfrm>
        </p:spPr>
        <p:txBody>
          <a:bodyPr/>
          <a:lstStyle/>
          <a:p>
            <a:pPr marL="0" indent="0">
              <a:buNone/>
            </a:pPr>
            <a:r>
              <a:rPr lang="en-US" sz="2400" dirty="0">
                <a:latin typeface="Calibri" charset="0"/>
                <a:ea typeface="MS PGothic" charset="0"/>
              </a:rPr>
              <a:t>If the shoot tip is in place, </a:t>
            </a:r>
            <a:r>
              <a:rPr lang="en-US" sz="2400" dirty="0" err="1">
                <a:latin typeface="Calibri" charset="0"/>
                <a:ea typeface="MS PGothic" charset="0"/>
              </a:rPr>
              <a:t>auxins</a:t>
            </a:r>
            <a:r>
              <a:rPr lang="en-US" sz="2400" dirty="0">
                <a:latin typeface="Calibri" charset="0"/>
                <a:ea typeface="MS PGothic" charset="0"/>
              </a:rPr>
              <a:t> suppress the growth of lateral buds.</a:t>
            </a:r>
            <a:endParaRPr lang="en-GB" sz="2400" dirty="0">
              <a:latin typeface="Calibri" charset="0"/>
              <a:ea typeface="MS PGothic" charset="0"/>
            </a:endParaRPr>
          </a:p>
        </p:txBody>
      </p:sp>
      <p:sp>
        <p:nvSpPr>
          <p:cNvPr id="6" name="Content Placeholder 5"/>
          <p:cNvSpPr>
            <a:spLocks noGrp="1"/>
          </p:cNvSpPr>
          <p:nvPr>
            <p:ph sz="quarter" idx="4294967295"/>
          </p:nvPr>
        </p:nvSpPr>
        <p:spPr>
          <a:xfrm>
            <a:off x="7055922" y="6458190"/>
            <a:ext cx="1584138" cy="348941"/>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sp>
        <p:nvSpPr>
          <p:cNvPr id="9" name="Content Placeholder 8"/>
          <p:cNvSpPr>
            <a:spLocks noGrp="1"/>
          </p:cNvSpPr>
          <p:nvPr>
            <p:ph sz="quarter" idx="17"/>
          </p:nvPr>
        </p:nvSpPr>
        <p:spPr>
          <a:xfrm>
            <a:off x="1212766" y="958400"/>
            <a:ext cx="1968023" cy="345985"/>
          </a:xfrm>
        </p:spPr>
        <p:txBody>
          <a:bodyPr/>
          <a:lstStyle/>
          <a:p>
            <a:pPr marL="0" indent="0">
              <a:buNone/>
            </a:pPr>
            <a:r>
              <a:rPr lang="en-US" sz="1800" b="1" dirty="0">
                <a:latin typeface="Calibri" charset="0"/>
                <a:ea typeface="MS PGothic" charset="0"/>
              </a:rPr>
              <a:t>Apical dominance</a:t>
            </a:r>
            <a:endParaRPr lang="en-GB" sz="1800" b="1" dirty="0">
              <a:latin typeface="Calibri" charset="0"/>
              <a:ea typeface="MS PGothic" charset="0"/>
            </a:endParaRPr>
          </a:p>
        </p:txBody>
      </p:sp>
      <p:pic>
        <p:nvPicPr>
          <p:cNvPr id="12" name="Picture 11" descr="The arrow points to a plant with apical dominance."/>
          <p:cNvPicPr>
            <a:picLocks noChangeAspect="1"/>
          </p:cNvPicPr>
          <p:nvPr/>
        </p:nvPicPr>
        <p:blipFill rotWithShape="1">
          <a:blip r:embed="rId2"/>
          <a:srcRect t="5882" b="4622"/>
          <a:stretch/>
        </p:blipFill>
        <p:spPr>
          <a:xfrm>
            <a:off x="505107" y="1359220"/>
            <a:ext cx="3400425" cy="4773706"/>
          </a:xfrm>
          <a:prstGeom prst="rect">
            <a:avLst/>
          </a:prstGeom>
        </p:spPr>
      </p:pic>
      <p:sp>
        <p:nvSpPr>
          <p:cNvPr id="5" name="Content Placeholder 4"/>
          <p:cNvSpPr>
            <a:spLocks noGrp="1"/>
          </p:cNvSpPr>
          <p:nvPr>
            <p:ph sz="quarter" idx="4294967295"/>
          </p:nvPr>
        </p:nvSpPr>
        <p:spPr>
          <a:xfrm>
            <a:off x="1237420" y="6194431"/>
            <a:ext cx="1414050" cy="262165"/>
          </a:xfrm>
        </p:spPr>
        <p:txBody>
          <a:bodyPr/>
          <a:lstStyle/>
          <a:p>
            <a:pPr marL="0" indent="0" algn="ctr">
              <a:buNone/>
            </a:pPr>
            <a:r>
              <a:rPr lang="en-GB" sz="1000" dirty="0"/>
              <a:t>©Nigel </a:t>
            </a:r>
            <a:r>
              <a:rPr lang="en-GB" sz="1000" dirty="0" err="1"/>
              <a:t>Cattlin</a:t>
            </a:r>
            <a:r>
              <a:rPr lang="en-GB" sz="1000" dirty="0"/>
              <a:t>/</a:t>
            </a:r>
            <a:r>
              <a:rPr lang="en-GB" sz="1000" dirty="0" err="1"/>
              <a:t>Alamy</a:t>
            </a:r>
            <a:endParaRPr lang="en-GB" sz="1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49303" y="193488"/>
            <a:ext cx="4645395" cy="533219"/>
          </a:xfrm>
        </p:spPr>
        <p:txBody>
          <a:bodyPr/>
          <a:lstStyle/>
          <a:p>
            <a:r>
              <a:rPr lang="en-US" sz="3800" dirty="0">
                <a:latin typeface="Calibri" charset="0"/>
                <a:ea typeface="MS PGothic" charset="0"/>
              </a:rPr>
              <a:t>The role of </a:t>
            </a:r>
            <a:r>
              <a:rPr lang="en-US" sz="3800" dirty="0" err="1">
                <a:latin typeface="Calibri" charset="0"/>
                <a:ea typeface="MS PGothic" charset="0"/>
              </a:rPr>
              <a:t>cytokinins</a:t>
            </a:r>
            <a:endParaRPr lang="en-GB" sz="3800" dirty="0">
              <a:latin typeface="Calibri" charset="0"/>
              <a:ea typeface="MS PGothic" charset="0"/>
            </a:endParaRPr>
          </a:p>
        </p:txBody>
      </p:sp>
      <p:sp>
        <p:nvSpPr>
          <p:cNvPr id="8" name="Content Placeholder 7"/>
          <p:cNvSpPr>
            <a:spLocks noGrp="1"/>
          </p:cNvSpPr>
          <p:nvPr>
            <p:ph sz="quarter" idx="4294967295"/>
          </p:nvPr>
        </p:nvSpPr>
        <p:spPr>
          <a:xfrm>
            <a:off x="-3781" y="6458190"/>
            <a:ext cx="1584138" cy="348941"/>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6" name="Content Placeholder 5"/>
          <p:cNvSpPr>
            <a:spLocks noGrp="1"/>
          </p:cNvSpPr>
          <p:nvPr>
            <p:ph idx="1"/>
          </p:nvPr>
        </p:nvSpPr>
        <p:spPr>
          <a:xfrm>
            <a:off x="4414951" y="1255720"/>
            <a:ext cx="3738296" cy="3091294"/>
          </a:xfrm>
        </p:spPr>
        <p:txBody>
          <a:bodyPr/>
          <a:lstStyle/>
          <a:p>
            <a:pPr marL="0" indent="0" eaLnBrk="1" hangingPunct="1">
              <a:spcBef>
                <a:spcPct val="0"/>
              </a:spcBef>
              <a:spcAft>
                <a:spcPts val="2800"/>
              </a:spcAft>
              <a:buNone/>
            </a:pPr>
            <a:r>
              <a:rPr lang="en-US" sz="2400" dirty="0">
                <a:latin typeface="Calibri" charset="0"/>
                <a:ea typeface="MS PGothic" charset="0"/>
              </a:rPr>
              <a:t>Removing the shoot tip reduces the </a:t>
            </a:r>
            <a:r>
              <a:rPr lang="en-US" sz="2400" dirty="0" err="1">
                <a:latin typeface="Calibri" charset="0"/>
                <a:ea typeface="MS PGothic" charset="0"/>
              </a:rPr>
              <a:t>auxin</a:t>
            </a:r>
            <a:r>
              <a:rPr lang="en-US" sz="2400" dirty="0">
                <a:latin typeface="Calibri" charset="0"/>
                <a:ea typeface="MS PGothic" charset="0"/>
              </a:rPr>
              <a:t> concentration. </a:t>
            </a:r>
            <a:r>
              <a:rPr lang="en-US" sz="2400" dirty="0" err="1">
                <a:latin typeface="Calibri" charset="0"/>
                <a:ea typeface="MS PGothic" charset="0"/>
              </a:rPr>
              <a:t>Cytokinins</a:t>
            </a:r>
            <a:r>
              <a:rPr lang="en-US" sz="2400" dirty="0">
                <a:latin typeface="Calibri" charset="0"/>
                <a:ea typeface="MS PGothic" charset="0"/>
              </a:rPr>
              <a:t> stimulate cell division in lateral buds.</a:t>
            </a:r>
          </a:p>
          <a:p>
            <a:pPr marL="0" indent="0" eaLnBrk="1" hangingPunct="1">
              <a:spcBef>
                <a:spcPct val="0"/>
              </a:spcBef>
              <a:buNone/>
            </a:pPr>
            <a:r>
              <a:rPr lang="en-US" sz="2400" dirty="0">
                <a:latin typeface="Calibri" charset="0"/>
                <a:ea typeface="MS PGothic" charset="0"/>
              </a:rPr>
              <a:t>The plant’s growth becomes bushier.</a:t>
            </a:r>
            <a:endParaRPr lang="en-GB" sz="2400" dirty="0">
              <a:latin typeface="Calibri" charset="0"/>
              <a:ea typeface="MS PGothic" charset="0"/>
            </a:endParaRPr>
          </a:p>
        </p:txBody>
      </p:sp>
      <p:sp>
        <p:nvSpPr>
          <p:cNvPr id="14" name="Content Placeholder 13"/>
          <p:cNvSpPr>
            <a:spLocks noGrp="1"/>
          </p:cNvSpPr>
          <p:nvPr>
            <p:ph sz="quarter" idx="17"/>
          </p:nvPr>
        </p:nvSpPr>
        <p:spPr>
          <a:xfrm>
            <a:off x="7052991" y="6460208"/>
            <a:ext cx="1478605" cy="380584"/>
          </a:xfrm>
        </p:spPr>
        <p:txBody>
          <a:bodyPr/>
          <a:lstStyle/>
          <a:p>
            <a:pPr marL="0" indent="0">
              <a:buNone/>
            </a:pPr>
            <a:r>
              <a:rPr lang="en-US" sz="2000" dirty="0">
                <a:latin typeface="Calibri" charset="0"/>
                <a:ea typeface="MS PGothic" charset="0"/>
              </a:rPr>
              <a:t>Figure 24.14</a:t>
            </a:r>
            <a:endParaRPr lang="en-GB" sz="2000" dirty="0">
              <a:latin typeface="Calibri" charset="0"/>
              <a:ea typeface="MS PGothic" charset="0"/>
            </a:endParaRPr>
          </a:p>
        </p:txBody>
      </p:sp>
      <p:sp>
        <p:nvSpPr>
          <p:cNvPr id="12" name="Content Placeholder 11"/>
          <p:cNvSpPr>
            <a:spLocks noGrp="1"/>
          </p:cNvSpPr>
          <p:nvPr>
            <p:ph sz="quarter" idx="16"/>
          </p:nvPr>
        </p:nvSpPr>
        <p:spPr>
          <a:xfrm>
            <a:off x="974602" y="889513"/>
            <a:ext cx="2041769" cy="380584"/>
          </a:xfrm>
        </p:spPr>
        <p:txBody>
          <a:bodyPr/>
          <a:lstStyle/>
          <a:p>
            <a:pPr marL="0" indent="0">
              <a:buNone/>
            </a:pPr>
            <a:r>
              <a:rPr lang="en-US" sz="1800" b="1" dirty="0">
                <a:latin typeface="Calibri" charset="0"/>
                <a:ea typeface="MS PGothic" charset="0"/>
              </a:rPr>
              <a:t>Apical dominance</a:t>
            </a:r>
            <a:endParaRPr lang="en-GB" sz="1800" b="1" dirty="0">
              <a:latin typeface="Calibri" charset="0"/>
              <a:ea typeface="MS PGothic" charset="0"/>
            </a:endParaRPr>
          </a:p>
        </p:txBody>
      </p:sp>
      <p:pic>
        <p:nvPicPr>
          <p:cNvPr id="3" name="Picture 2" descr="The arrow points to a plant where the apical bud has been removed and the lateral buds become active.">
            <a:extLst>
              <a:ext uri="{FF2B5EF4-FFF2-40B4-BE49-F238E27FC236}">
                <a16:creationId xmlns:a16="http://schemas.microsoft.com/office/drawing/2014/main" id="{1A85DAB1-3658-4BCA-8D49-7D4D923262AB}"/>
              </a:ext>
            </a:extLst>
          </p:cNvPr>
          <p:cNvPicPr>
            <a:picLocks noChangeAspect="1"/>
          </p:cNvPicPr>
          <p:nvPr/>
        </p:nvPicPr>
        <p:blipFill rotWithShape="1">
          <a:blip r:embed="rId2"/>
          <a:srcRect t="5919" b="2584"/>
          <a:stretch/>
        </p:blipFill>
        <p:spPr>
          <a:xfrm>
            <a:off x="132925" y="1181100"/>
            <a:ext cx="3725124" cy="5235925"/>
          </a:xfrm>
          <a:prstGeom prst="rect">
            <a:avLst/>
          </a:prstGeom>
        </p:spPr>
      </p:pic>
      <p:sp>
        <p:nvSpPr>
          <p:cNvPr id="7" name="Content Placeholder 6"/>
          <p:cNvSpPr>
            <a:spLocks noGrp="1"/>
          </p:cNvSpPr>
          <p:nvPr>
            <p:ph sz="quarter" idx="4294967295"/>
          </p:nvPr>
        </p:nvSpPr>
        <p:spPr>
          <a:xfrm>
            <a:off x="1182381" y="6417025"/>
            <a:ext cx="1168636" cy="216665"/>
          </a:xfrm>
        </p:spPr>
        <p:txBody>
          <a:bodyPr/>
          <a:lstStyle/>
          <a:p>
            <a:pPr marL="0" indent="0" algn="ctr">
              <a:buNone/>
            </a:pPr>
            <a:r>
              <a:rPr lang="en-GB" sz="800" dirty="0"/>
              <a:t>©Nigel </a:t>
            </a:r>
            <a:r>
              <a:rPr lang="en-GB" sz="800" dirty="0" err="1"/>
              <a:t>Cattlin</a:t>
            </a:r>
            <a:r>
              <a:rPr lang="en-GB" sz="800" dirty="0"/>
              <a:t>/</a:t>
            </a:r>
            <a:r>
              <a:rPr lang="en-GB" sz="800" dirty="0" err="1"/>
              <a:t>Alamy</a:t>
            </a:r>
            <a:endParaRPr lang="en-GB" sz="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02385"/>
            <a:ext cx="9052561" cy="484745"/>
          </a:xfrm>
        </p:spPr>
        <p:txBody>
          <a:bodyPr/>
          <a:lstStyle/>
          <a:p>
            <a:r>
              <a:rPr lang="en-US" sz="3600" dirty="0">
                <a:latin typeface="Calibri" charset="0"/>
                <a:ea typeface="MS PGothic" charset="0"/>
              </a:rPr>
              <a:t>Hormones regulate plant growth: Gibberellins</a:t>
            </a:r>
            <a:endParaRPr lang="en-GB" sz="3600" dirty="0">
              <a:latin typeface="Calibri" charset="0"/>
              <a:ea typeface="MS PGothic" charset="0"/>
            </a:endParaRPr>
          </a:p>
        </p:txBody>
      </p:sp>
      <p:sp>
        <p:nvSpPr>
          <p:cNvPr id="6" name="Content Placeholder 5"/>
          <p:cNvSpPr>
            <a:spLocks noGrp="1"/>
          </p:cNvSpPr>
          <p:nvPr>
            <p:ph sz="quarter" idx="4294967295"/>
          </p:nvPr>
        </p:nvSpPr>
        <p:spPr>
          <a:xfrm>
            <a:off x="-5918" y="6457951"/>
            <a:ext cx="1584138" cy="345164"/>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3" name="Content Placeholder 2"/>
          <p:cNvSpPr>
            <a:spLocks noGrp="1"/>
          </p:cNvSpPr>
          <p:nvPr>
            <p:ph idx="1"/>
          </p:nvPr>
        </p:nvSpPr>
        <p:spPr>
          <a:xfrm>
            <a:off x="4693431" y="2084510"/>
            <a:ext cx="3993370" cy="1919450"/>
          </a:xfrm>
        </p:spPr>
        <p:txBody>
          <a:bodyPr/>
          <a:lstStyle/>
          <a:p>
            <a:pPr marL="0" indent="0">
              <a:buNone/>
            </a:pPr>
            <a:r>
              <a:rPr lang="en-US" sz="2400" b="1" dirty="0">
                <a:latin typeface="Calibri" charset="0"/>
                <a:ea typeface="MS PGothic" charset="0"/>
              </a:rPr>
              <a:t>Gibberellins</a:t>
            </a:r>
            <a:r>
              <a:rPr lang="en-US" sz="2400" dirty="0">
                <a:latin typeface="Calibri" charset="0"/>
                <a:ea typeface="MS PGothic" charset="0"/>
              </a:rPr>
              <a:t> also stimulate shoot elongation. Farmers use these hormones to stimulate stem elongation and fruit growth.</a:t>
            </a:r>
            <a:endParaRPr lang="en-GB" sz="2400" dirty="0">
              <a:latin typeface="Calibri" charset="0"/>
              <a:ea typeface="MS PGothic" charset="0"/>
            </a:endParaRPr>
          </a:p>
        </p:txBody>
      </p:sp>
      <p:sp>
        <p:nvSpPr>
          <p:cNvPr id="9" name="Content Placeholder 8"/>
          <p:cNvSpPr>
            <a:spLocks noGrp="1"/>
          </p:cNvSpPr>
          <p:nvPr>
            <p:ph sz="quarter" idx="17"/>
          </p:nvPr>
        </p:nvSpPr>
        <p:spPr>
          <a:xfrm>
            <a:off x="7051580" y="6461851"/>
            <a:ext cx="1478605" cy="345985"/>
          </a:xfrm>
        </p:spPr>
        <p:txBody>
          <a:bodyPr/>
          <a:lstStyle/>
          <a:p>
            <a:pPr marL="0" indent="0">
              <a:buNone/>
            </a:pPr>
            <a:r>
              <a:rPr lang="en-US" sz="2000" dirty="0">
                <a:latin typeface="Calibri" charset="0"/>
                <a:ea typeface="MS PGothic" charset="0"/>
              </a:rPr>
              <a:t>Figure 24.15</a:t>
            </a:r>
            <a:endParaRPr lang="en-GB" sz="2000" dirty="0">
              <a:latin typeface="Calibri" charset="0"/>
              <a:ea typeface="MS PGothic"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9610" b="5885"/>
          <a:stretch/>
        </p:blipFill>
        <p:spPr>
          <a:xfrm>
            <a:off x="175453" y="1959429"/>
            <a:ext cx="4352732" cy="3497942"/>
          </a:xfrm>
          <a:prstGeom prst="rect">
            <a:avLst/>
          </a:prstGeom>
        </p:spPr>
      </p:pic>
      <p:sp>
        <p:nvSpPr>
          <p:cNvPr id="7" name="Content Placeholder 6"/>
          <p:cNvSpPr>
            <a:spLocks noGrp="1"/>
          </p:cNvSpPr>
          <p:nvPr>
            <p:ph sz="quarter" idx="15"/>
          </p:nvPr>
        </p:nvSpPr>
        <p:spPr>
          <a:xfrm>
            <a:off x="1040183" y="5527618"/>
            <a:ext cx="2619440" cy="232755"/>
          </a:xfrm>
        </p:spPr>
        <p:txBody>
          <a:bodyPr/>
          <a:lstStyle/>
          <a:p>
            <a:pPr marL="0" indent="0" algn="ctr">
              <a:buNone/>
            </a:pPr>
            <a:r>
              <a:rPr lang="en-GB" sz="1050" dirty="0"/>
              <a:t>©Custom medical Stock Photo/</a:t>
            </a:r>
            <a:r>
              <a:rPr lang="en-GB" sz="1050" dirty="0" err="1"/>
              <a:t>Newscom</a:t>
            </a:r>
            <a:endParaRPr lang="en-GB" sz="105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192632"/>
            <a:ext cx="9052560" cy="533219"/>
          </a:xfrm>
        </p:spPr>
        <p:txBody>
          <a:bodyPr/>
          <a:lstStyle/>
          <a:p>
            <a:r>
              <a:rPr lang="en-US" sz="3800" dirty="0">
                <a:latin typeface="Calibri" charset="0"/>
                <a:ea typeface="MS PGothic" charset="0"/>
              </a:rPr>
              <a:t>Hormones regulate plant growth: Ethylene</a:t>
            </a:r>
            <a:endParaRPr lang="en-GB" sz="3800" dirty="0">
              <a:latin typeface="Calibri" charset="0"/>
              <a:ea typeface="MS PGothic" charset="0"/>
            </a:endParaRPr>
          </a:p>
        </p:txBody>
      </p:sp>
      <p:sp>
        <p:nvSpPr>
          <p:cNvPr id="7" name="Content Placeholder 6"/>
          <p:cNvSpPr>
            <a:spLocks noGrp="1"/>
          </p:cNvSpPr>
          <p:nvPr>
            <p:ph sz="quarter" idx="4294967295"/>
          </p:nvPr>
        </p:nvSpPr>
        <p:spPr>
          <a:xfrm>
            <a:off x="-2288" y="6459692"/>
            <a:ext cx="1584138" cy="348941"/>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5" name="Content Placeholder 4"/>
          <p:cNvSpPr>
            <a:spLocks noGrp="1"/>
          </p:cNvSpPr>
          <p:nvPr>
            <p:ph idx="1"/>
          </p:nvPr>
        </p:nvSpPr>
        <p:spPr>
          <a:xfrm>
            <a:off x="4692887" y="2092575"/>
            <a:ext cx="3735136" cy="1586323"/>
          </a:xfrm>
        </p:spPr>
        <p:txBody>
          <a:bodyPr/>
          <a:lstStyle/>
          <a:p>
            <a:pPr marL="0" indent="0">
              <a:buNone/>
            </a:pPr>
            <a:r>
              <a:rPr lang="en-US" sz="2400" b="1" dirty="0">
                <a:latin typeface="Calibri" charset="0"/>
                <a:ea typeface="MS PGothic" charset="0"/>
              </a:rPr>
              <a:t>Ethylene</a:t>
            </a:r>
            <a:r>
              <a:rPr lang="en-US" sz="2400" dirty="0">
                <a:latin typeface="Calibri" charset="0"/>
                <a:ea typeface="MS PGothic" charset="0"/>
              </a:rPr>
              <a:t> hastens fruit ripening and stimulates shedding of leaves, flowers, and fruits.</a:t>
            </a:r>
            <a:endParaRPr lang="en-GB" sz="2400" dirty="0">
              <a:latin typeface="Calibri" charset="0"/>
              <a:ea typeface="MS PGothic" charset="0"/>
            </a:endParaRPr>
          </a:p>
        </p:txBody>
      </p:sp>
      <p:sp>
        <p:nvSpPr>
          <p:cNvPr id="11" name="Content Placeholder 10"/>
          <p:cNvSpPr>
            <a:spLocks noGrp="1"/>
          </p:cNvSpPr>
          <p:nvPr>
            <p:ph sz="quarter" idx="17"/>
          </p:nvPr>
        </p:nvSpPr>
        <p:spPr>
          <a:xfrm>
            <a:off x="7049767" y="6462609"/>
            <a:ext cx="1478605" cy="314532"/>
          </a:xfrm>
        </p:spPr>
        <p:txBody>
          <a:bodyPr/>
          <a:lstStyle/>
          <a:p>
            <a:pPr marL="0" indent="0">
              <a:buNone/>
            </a:pPr>
            <a:r>
              <a:rPr lang="en-US" sz="2000" dirty="0">
                <a:latin typeface="Calibri" charset="0"/>
                <a:ea typeface="MS PGothic" charset="0"/>
              </a:rPr>
              <a:t>Figure 24.16</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077" b="6966"/>
          <a:stretch/>
        </p:blipFill>
        <p:spPr>
          <a:xfrm>
            <a:off x="104323" y="2133599"/>
            <a:ext cx="4457936" cy="2451101"/>
          </a:xfrm>
          <a:prstGeom prst="rect">
            <a:avLst/>
          </a:prstGeom>
        </p:spPr>
      </p:pic>
      <p:sp>
        <p:nvSpPr>
          <p:cNvPr id="8" name="Content Placeholder 7"/>
          <p:cNvSpPr>
            <a:spLocks noGrp="1"/>
          </p:cNvSpPr>
          <p:nvPr>
            <p:ph sz="quarter" idx="15"/>
          </p:nvPr>
        </p:nvSpPr>
        <p:spPr>
          <a:xfrm>
            <a:off x="1355284" y="4616723"/>
            <a:ext cx="2164826" cy="192359"/>
          </a:xfrm>
        </p:spPr>
        <p:txBody>
          <a:bodyPr/>
          <a:lstStyle/>
          <a:p>
            <a:pPr marL="0" indent="0" algn="ctr">
              <a:buNone/>
            </a:pPr>
            <a:r>
              <a:rPr lang="en-US" sz="850" dirty="0"/>
              <a:t>©Kent Knudson/</a:t>
            </a:r>
            <a:r>
              <a:rPr lang="en-US" sz="850" dirty="0" err="1"/>
              <a:t>PhotoLink</a:t>
            </a:r>
            <a:r>
              <a:rPr lang="en-US" sz="850" dirty="0"/>
              <a:t>/Getty Images RF</a:t>
            </a:r>
            <a:endParaRPr lang="en-GB" sz="8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58976" y="153420"/>
            <a:ext cx="4826049" cy="623434"/>
          </a:xfrm>
        </p:spPr>
        <p:txBody>
          <a:bodyPr/>
          <a:lstStyle/>
          <a:p>
            <a:r>
              <a:rPr lang="en-US" sz="3800" dirty="0">
                <a:latin typeface="Calibri" charset="0"/>
                <a:ea typeface="MS PGothic" charset="0"/>
              </a:rPr>
              <a:t>The effects of ethylene</a:t>
            </a:r>
            <a:endParaRPr lang="en-GB" sz="3800" dirty="0">
              <a:latin typeface="Calibri" charset="0"/>
              <a:ea typeface="MS PGothic" charset="0"/>
            </a:endParaRPr>
          </a:p>
        </p:txBody>
      </p:sp>
      <p:sp>
        <p:nvSpPr>
          <p:cNvPr id="13" name="Content Placeholder 12"/>
          <p:cNvSpPr>
            <a:spLocks noGrp="1"/>
          </p:cNvSpPr>
          <p:nvPr>
            <p:ph sz="quarter" idx="19"/>
          </p:nvPr>
        </p:nvSpPr>
        <p:spPr>
          <a:xfrm>
            <a:off x="-4553" y="6455332"/>
            <a:ext cx="1469607" cy="338610"/>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12" name="Content Placeholder 11"/>
          <p:cNvSpPr>
            <a:spLocks noGrp="1"/>
          </p:cNvSpPr>
          <p:nvPr>
            <p:ph sz="quarter" idx="18"/>
          </p:nvPr>
        </p:nvSpPr>
        <p:spPr>
          <a:xfrm>
            <a:off x="4686776" y="2084396"/>
            <a:ext cx="3923349" cy="3644892"/>
          </a:xfrm>
        </p:spPr>
        <p:txBody>
          <a:bodyPr/>
          <a:lstStyle/>
          <a:p>
            <a:pPr marL="0" indent="0">
              <a:buNone/>
            </a:pPr>
            <a:r>
              <a:rPr lang="en-US" sz="2400" dirty="0">
                <a:latin typeface="Calibri" charset="0"/>
                <a:ea typeface="MS PGothic" charset="0"/>
              </a:rPr>
              <a:t>Ethylene is the hormone responsible for the changes in texture, softening, color, and other processes involved in ripening. Ethylene gas is used commercially to ripen tomatoes. If the tomatoes on the left were exposed to ethylene, they would turn red.</a:t>
            </a:r>
            <a:endParaRPr lang="en-GB" sz="2400" dirty="0">
              <a:latin typeface="Calibri" charset="0"/>
              <a:ea typeface="MS PGothic" charset="0"/>
            </a:endParaRPr>
          </a:p>
        </p:txBody>
      </p:sp>
      <p:sp>
        <p:nvSpPr>
          <p:cNvPr id="14" name="Content Placeholder 13"/>
          <p:cNvSpPr>
            <a:spLocks noGrp="1"/>
          </p:cNvSpPr>
          <p:nvPr>
            <p:ph sz="quarter" idx="20"/>
          </p:nvPr>
        </p:nvSpPr>
        <p:spPr>
          <a:xfrm>
            <a:off x="7054677" y="6457627"/>
            <a:ext cx="1517997" cy="346721"/>
          </a:xfrm>
        </p:spPr>
        <p:txBody>
          <a:bodyPr/>
          <a:lstStyle/>
          <a:p>
            <a:pPr marL="0" indent="0">
              <a:buNone/>
            </a:pPr>
            <a:r>
              <a:rPr lang="en-US" sz="2000" dirty="0">
                <a:latin typeface="Calibri" charset="0"/>
                <a:ea typeface="MS PGothic" charset="0"/>
              </a:rPr>
              <a:t>Figure 24.16</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304" b="7388"/>
          <a:stretch/>
        </p:blipFill>
        <p:spPr>
          <a:xfrm>
            <a:off x="154129" y="2676526"/>
            <a:ext cx="4370097" cy="2413000"/>
          </a:xfrm>
          <a:prstGeom prst="rect">
            <a:avLst/>
          </a:prstGeom>
        </p:spPr>
      </p:pic>
      <p:sp>
        <p:nvSpPr>
          <p:cNvPr id="15" name="Content Placeholder 14"/>
          <p:cNvSpPr>
            <a:spLocks noGrp="1"/>
          </p:cNvSpPr>
          <p:nvPr>
            <p:ph sz="quarter" idx="21"/>
          </p:nvPr>
        </p:nvSpPr>
        <p:spPr>
          <a:xfrm>
            <a:off x="1328103" y="5125213"/>
            <a:ext cx="2228215" cy="180212"/>
          </a:xfrm>
        </p:spPr>
        <p:txBody>
          <a:bodyPr/>
          <a:lstStyle/>
          <a:p>
            <a:pPr marL="0" indent="0" algn="ctr">
              <a:buNone/>
            </a:pPr>
            <a:r>
              <a:rPr lang="en-GB" sz="830" dirty="0"/>
              <a:t>©Kent Knudson/</a:t>
            </a:r>
            <a:r>
              <a:rPr lang="en-GB" sz="830" dirty="0" err="1"/>
              <a:t>PhotoLink</a:t>
            </a:r>
            <a:r>
              <a:rPr lang="en-GB" sz="830" dirty="0"/>
              <a:t>/Getty Images RF</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 y="159533"/>
            <a:ext cx="8915400" cy="566758"/>
          </a:xfrm>
        </p:spPr>
        <p:txBody>
          <a:bodyPr/>
          <a:lstStyle/>
          <a:p>
            <a:r>
              <a:rPr lang="en-US" sz="3600" dirty="0">
                <a:latin typeface="Calibri" charset="0"/>
                <a:ea typeface="MS PGothic" charset="0"/>
              </a:rPr>
              <a:t>Hormones regulate plant growth: </a:t>
            </a:r>
            <a:r>
              <a:rPr lang="en-US" sz="3600" dirty="0" err="1">
                <a:latin typeface="Calibri" charset="0"/>
                <a:ea typeface="MS PGothic" charset="0"/>
              </a:rPr>
              <a:t>Abscisic</a:t>
            </a:r>
            <a:r>
              <a:rPr lang="en-US" sz="3600" dirty="0">
                <a:latin typeface="Calibri" charset="0"/>
                <a:ea typeface="MS PGothic" charset="0"/>
              </a:rPr>
              <a:t> acid</a:t>
            </a:r>
            <a:endParaRPr lang="en-GB" sz="3600" dirty="0">
              <a:latin typeface="Calibri" charset="0"/>
              <a:ea typeface="MS PGothic" charset="0"/>
            </a:endParaRPr>
          </a:p>
        </p:txBody>
      </p:sp>
      <p:sp>
        <p:nvSpPr>
          <p:cNvPr id="12" name="Content Placeholder 11"/>
          <p:cNvSpPr>
            <a:spLocks noGrp="1"/>
          </p:cNvSpPr>
          <p:nvPr>
            <p:ph sz="quarter" idx="19"/>
          </p:nvPr>
        </p:nvSpPr>
        <p:spPr>
          <a:xfrm>
            <a:off x="-1378" y="6455332"/>
            <a:ext cx="1469607" cy="338610"/>
          </a:xfrm>
        </p:spPr>
        <p:txBody>
          <a:bodyPr/>
          <a:lstStyle/>
          <a:p>
            <a:pPr mar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11" name="Content Placeholder 10"/>
          <p:cNvSpPr>
            <a:spLocks noGrp="1"/>
          </p:cNvSpPr>
          <p:nvPr>
            <p:ph sz="quarter" idx="18"/>
          </p:nvPr>
        </p:nvSpPr>
        <p:spPr>
          <a:xfrm>
            <a:off x="4544435" y="2314893"/>
            <a:ext cx="3566681" cy="2018665"/>
          </a:xfrm>
        </p:spPr>
        <p:txBody>
          <a:bodyPr/>
          <a:lstStyle/>
          <a:p>
            <a:pPr marL="0" indent="0">
              <a:buNone/>
            </a:pPr>
            <a:r>
              <a:rPr lang="en-US" sz="2400" b="1" dirty="0">
                <a:latin typeface="Calibri" charset="0"/>
                <a:ea typeface="MS PGothic" charset="0"/>
              </a:rPr>
              <a:t>Abscisic acid</a:t>
            </a:r>
            <a:r>
              <a:rPr lang="en-US" sz="2400" dirty="0">
                <a:latin typeface="Calibri" charset="0"/>
                <a:ea typeface="MS PGothic" charset="0"/>
              </a:rPr>
              <a:t> inhibits shoot growth, maintains seed dormancy, and stimulates closure of stomata.</a:t>
            </a:r>
            <a:endParaRPr lang="en-GB" sz="2400" dirty="0">
              <a:latin typeface="Calibri" charset="0"/>
              <a:ea typeface="MS PGothic" charset="0"/>
            </a:endParaRPr>
          </a:p>
        </p:txBody>
      </p:sp>
      <p:sp>
        <p:nvSpPr>
          <p:cNvPr id="16" name="Content Placeholder 15"/>
          <p:cNvSpPr>
            <a:spLocks noGrp="1"/>
          </p:cNvSpPr>
          <p:nvPr>
            <p:ph sz="quarter" idx="22"/>
          </p:nvPr>
        </p:nvSpPr>
        <p:spPr>
          <a:xfrm>
            <a:off x="7053580" y="6461675"/>
            <a:ext cx="1564640" cy="344974"/>
          </a:xfrm>
        </p:spPr>
        <p:txBody>
          <a:bodyPr/>
          <a:lstStyle/>
          <a:p>
            <a:pPr marL="0" indent="0">
              <a:buNone/>
            </a:pPr>
            <a:r>
              <a:rPr lang="en-US" sz="2000" dirty="0">
                <a:latin typeface="Calibri" charset="0"/>
                <a:ea typeface="MS PGothic" charset="0"/>
              </a:rPr>
              <a:t>Figure 24.30</a:t>
            </a:r>
            <a:endParaRPr lang="en-GB" sz="2000" dirty="0">
              <a:latin typeface="Calibri" charset="0"/>
              <a:ea typeface="MS PGothic" charset="0"/>
            </a:endParaRPr>
          </a:p>
        </p:txBody>
      </p:sp>
      <p:pic>
        <p:nvPicPr>
          <p:cNvPr id="13" name="Picture 12" descr="A mature tree is shown."/>
          <p:cNvPicPr>
            <a:picLocks noChangeAspect="1"/>
          </p:cNvPicPr>
          <p:nvPr/>
        </p:nvPicPr>
        <p:blipFill rotWithShape="1">
          <a:blip r:embed="rId2">
            <a:extLst>
              <a:ext uri="{28A0092B-C50C-407E-A947-70E740481C1C}">
                <a14:useLocalDpi xmlns:a14="http://schemas.microsoft.com/office/drawing/2010/main" val="0"/>
              </a:ext>
            </a:extLst>
          </a:blip>
          <a:srcRect t="8291"/>
          <a:stretch/>
        </p:blipFill>
        <p:spPr>
          <a:xfrm>
            <a:off x="157793" y="1968499"/>
            <a:ext cx="4225472" cy="3491575"/>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224974" y="144012"/>
            <a:ext cx="8686800" cy="625248"/>
          </a:xfrm>
        </p:spPr>
        <p:txBody>
          <a:bodyPr/>
          <a:lstStyle/>
          <a:p>
            <a:r>
              <a:rPr lang="en-US" sz="3800" dirty="0">
                <a:latin typeface="Calibri" charset="0"/>
                <a:ea typeface="MS PGothic" charset="0"/>
              </a:rPr>
              <a:t>A summary of hormones and plant growth</a:t>
            </a:r>
          </a:p>
        </p:txBody>
      </p:sp>
      <p:sp>
        <p:nvSpPr>
          <p:cNvPr id="16" name="Content Placeholder 15"/>
          <p:cNvSpPr>
            <a:spLocks noGrp="1"/>
          </p:cNvSpPr>
          <p:nvPr>
            <p:ph sz="quarter" idx="16"/>
          </p:nvPr>
        </p:nvSpPr>
        <p:spPr>
          <a:xfrm>
            <a:off x="0" y="6457950"/>
            <a:ext cx="1567543" cy="400050"/>
          </a:xfrm>
        </p:spPr>
        <p:txBody>
          <a:bodyPr/>
          <a:lstStyle/>
          <a:p>
            <a:pPr marL="0" lvl="0" indent="0">
              <a:buNone/>
            </a:pPr>
            <a:r>
              <a:rPr lang="en-US" sz="2000" dirty="0">
                <a:latin typeface="Calibri" charset="0"/>
                <a:ea typeface="MS PGothic" charset="0"/>
              </a:rPr>
              <a:t>Section 24.4</a:t>
            </a:r>
            <a:endParaRPr lang="en-GB" sz="2000" dirty="0">
              <a:latin typeface="Calibri" charset="0"/>
              <a:ea typeface="MS PGothic" charset="0"/>
            </a:endParaRPr>
          </a:p>
        </p:txBody>
      </p:sp>
      <p:sp>
        <p:nvSpPr>
          <p:cNvPr id="14" name="Content Placeholder 11"/>
          <p:cNvSpPr>
            <a:spLocks noGrp="1"/>
          </p:cNvSpPr>
          <p:nvPr>
            <p:ph idx="1"/>
          </p:nvPr>
        </p:nvSpPr>
        <p:spPr>
          <a:xfrm>
            <a:off x="287452" y="952603"/>
            <a:ext cx="8229600" cy="736600"/>
          </a:xfrm>
        </p:spPr>
        <p:txBody>
          <a:bodyPr/>
          <a:lstStyle/>
          <a:p>
            <a:pPr marL="0" lvl="0" indent="0">
              <a:buNone/>
            </a:pPr>
            <a:r>
              <a:rPr lang="en-US" sz="2400" dirty="0">
                <a:latin typeface="Calibri" charset="0"/>
                <a:ea typeface="MS PGothic" charset="0"/>
              </a:rPr>
              <a:t>This table summarizes how hormones affect plant germination and development.</a:t>
            </a:r>
            <a:endParaRPr lang="en-GB" sz="2400" dirty="0">
              <a:latin typeface="Calibri" charset="0"/>
              <a:ea typeface="MS PGothic" charset="0"/>
            </a:endParaRPr>
          </a:p>
        </p:txBody>
      </p:sp>
      <p:sp>
        <p:nvSpPr>
          <p:cNvPr id="3" name="Content Placeholder 2"/>
          <p:cNvSpPr>
            <a:spLocks noGrp="1"/>
          </p:cNvSpPr>
          <p:nvPr>
            <p:ph sz="quarter" idx="17"/>
          </p:nvPr>
        </p:nvSpPr>
        <p:spPr>
          <a:xfrm>
            <a:off x="7045765" y="6458400"/>
            <a:ext cx="1262743" cy="289379"/>
          </a:xfrm>
        </p:spPr>
        <p:txBody>
          <a:bodyPr/>
          <a:lstStyle/>
          <a:p>
            <a:pPr marL="0" indent="0">
              <a:buNone/>
            </a:pPr>
            <a:r>
              <a:rPr lang="en-US" sz="2000" dirty="0"/>
              <a:t>Table 24.2</a:t>
            </a:r>
          </a:p>
        </p:txBody>
      </p:sp>
      <p:sp>
        <p:nvSpPr>
          <p:cNvPr id="7" name="Content Placeholder 6"/>
          <p:cNvSpPr>
            <a:spLocks noGrp="1"/>
          </p:cNvSpPr>
          <p:nvPr>
            <p:ph sz="quarter" idx="23"/>
          </p:nvPr>
        </p:nvSpPr>
        <p:spPr>
          <a:xfrm>
            <a:off x="224192" y="2036300"/>
            <a:ext cx="5433657" cy="333160"/>
          </a:xfrm>
        </p:spPr>
        <p:txBody>
          <a:bodyPr/>
          <a:lstStyle/>
          <a:p>
            <a:r>
              <a:rPr lang="en-IN" sz="1400" b="1" spc="300" dirty="0"/>
              <a:t>TABLE</a:t>
            </a:r>
            <a:r>
              <a:rPr lang="en-IN" sz="1400" b="1" dirty="0"/>
              <a:t> 24.2 The “Classic Five” Plant Hormones: A Summary</a:t>
            </a:r>
          </a:p>
        </p:txBody>
      </p:sp>
      <p:graphicFrame>
        <p:nvGraphicFramePr>
          <p:cNvPr id="8" name="Table Placeholder 7"/>
          <p:cNvGraphicFramePr>
            <a:graphicFrameLocks noGrp="1"/>
          </p:cNvGraphicFramePr>
          <p:nvPr>
            <p:ph type="tbl" sz="quarter" idx="22"/>
            <p:extLst>
              <p:ext uri="{D42A27DB-BD31-4B8C-83A1-F6EECF244321}">
                <p14:modId xmlns:p14="http://schemas.microsoft.com/office/powerpoint/2010/main" val="1185627328"/>
              </p:ext>
            </p:extLst>
          </p:nvPr>
        </p:nvGraphicFramePr>
        <p:xfrm>
          <a:off x="224974" y="2336230"/>
          <a:ext cx="8686800" cy="4090607"/>
        </p:xfrm>
        <a:graphic>
          <a:graphicData uri="http://schemas.openxmlformats.org/drawingml/2006/table">
            <a:tbl>
              <a:tblPr firstRow="1" bandRow="1">
                <a:tableStyleId>{5C22544A-7EE6-4342-B048-85BDC9FD1C3A}</a:tableStyleId>
              </a:tblPr>
              <a:tblGrid>
                <a:gridCol w="950511">
                  <a:extLst>
                    <a:ext uri="{9D8B030D-6E8A-4147-A177-3AD203B41FA5}">
                      <a16:colId xmlns:a16="http://schemas.microsoft.com/office/drawing/2014/main" val="20000"/>
                    </a:ext>
                  </a:extLst>
                </a:gridCol>
                <a:gridCol w="1813199">
                  <a:extLst>
                    <a:ext uri="{9D8B030D-6E8A-4147-A177-3AD203B41FA5}">
                      <a16:colId xmlns:a16="http://schemas.microsoft.com/office/drawing/2014/main" val="20001"/>
                    </a:ext>
                  </a:extLst>
                </a:gridCol>
                <a:gridCol w="1847410">
                  <a:extLst>
                    <a:ext uri="{9D8B030D-6E8A-4147-A177-3AD203B41FA5}">
                      <a16:colId xmlns:a16="http://schemas.microsoft.com/office/drawing/2014/main" val="20002"/>
                    </a:ext>
                  </a:extLst>
                </a:gridCol>
                <a:gridCol w="4075680">
                  <a:extLst>
                    <a:ext uri="{9D8B030D-6E8A-4147-A177-3AD203B41FA5}">
                      <a16:colId xmlns:a16="http://schemas.microsoft.com/office/drawing/2014/main" val="20003"/>
                    </a:ext>
                  </a:extLst>
                </a:gridCol>
              </a:tblGrid>
              <a:tr h="3130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cs typeface="Calibri" panose="020F0502020204030204" pitchFamily="34" charset="0"/>
                        </a:rPr>
                        <a:t>Class</a:t>
                      </a:r>
                      <a:endParaRPr lang="en-GB" sz="12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cs typeface="Calibri" panose="020F0502020204030204" pitchFamily="34" charset="0"/>
                        </a:rPr>
                        <a:t>Synthesis Site(s)</a:t>
                      </a:r>
                      <a:endParaRPr lang="en-IN" sz="120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Calibri" panose="020F0502020204030204" pitchFamily="34" charset="0"/>
                          <a:ea typeface="+mn-ea"/>
                          <a:cs typeface="Calibri" panose="020F0502020204030204" pitchFamily="34" charset="0"/>
                        </a:rPr>
                        <a:t>Mode of Transport</a:t>
                      </a:r>
                      <a:endParaRPr lang="en-GB" sz="1200" b="1" dirty="0">
                        <a:solidFill>
                          <a:schemeClr val="tx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Calibri" panose="020F0502020204030204" pitchFamily="34" charset="0"/>
                          <a:ea typeface="+mn-ea"/>
                          <a:cs typeface="Calibri" panose="020F0502020204030204" pitchFamily="34" charset="0"/>
                        </a:rPr>
                        <a:t>Selected Actions</a:t>
                      </a:r>
                      <a:endParaRPr lang="en-GB" sz="1200" b="1" dirty="0">
                        <a:solidFill>
                          <a:schemeClr val="tx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788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Calibri" panose="020F0502020204030204" pitchFamily="34" charset="0"/>
                          <a:ea typeface="+mn-ea"/>
                          <a:cs typeface="Calibri" panose="020F0502020204030204" pitchFamily="34" charset="0"/>
                        </a:rPr>
                        <a:t>Auxins</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Shoot apical meristem, developing leaves and fruits</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Diffusion between parenchyma cells associated with vascular tissue</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91440">
                        <a:lnSpc>
                          <a:spcPct val="10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Stimulate elongation of cells in stem</a:t>
                      </a:r>
                    </a:p>
                    <a:p>
                      <a:pPr marL="0" indent="-91440">
                        <a:lnSpc>
                          <a:spcPct val="10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Control phototropism, </a:t>
                      </a:r>
                      <a:r>
                        <a:rPr lang="en-GB" sz="1200" b="0" i="0" kern="1200" dirty="0" err="1">
                          <a:solidFill>
                            <a:schemeClr val="tx1"/>
                          </a:solidFill>
                          <a:effectLst/>
                          <a:latin typeface="Calibri" panose="020F0502020204030204" pitchFamily="34" charset="0"/>
                          <a:ea typeface="+mn-ea"/>
                          <a:cs typeface="Calibri" panose="020F0502020204030204" pitchFamily="34" charset="0"/>
                        </a:rPr>
                        <a:t>gravitropism</a:t>
                      </a:r>
                      <a:r>
                        <a:rPr lang="en-GB" sz="1200" b="0" i="0" kern="1200" dirty="0">
                          <a:solidFill>
                            <a:schemeClr val="tx1"/>
                          </a:solidFill>
                          <a:effectLst/>
                          <a:latin typeface="Calibri" panose="020F0502020204030204" pitchFamily="34" charset="0"/>
                          <a:ea typeface="+mn-ea"/>
                          <a:cs typeface="Calibri" panose="020F0502020204030204" pitchFamily="34" charset="0"/>
                        </a:rPr>
                        <a:t>, </a:t>
                      </a:r>
                      <a:r>
                        <a:rPr lang="en-GB" sz="1200" b="0" i="0" kern="1200" dirty="0" err="1">
                          <a:solidFill>
                            <a:schemeClr val="tx1"/>
                          </a:solidFill>
                          <a:effectLst/>
                          <a:latin typeface="Calibri" panose="020F0502020204030204" pitchFamily="34" charset="0"/>
                          <a:ea typeface="+mn-ea"/>
                          <a:cs typeface="Calibri" panose="020F0502020204030204" pitchFamily="34" charset="0"/>
                        </a:rPr>
                        <a:t>thigmotropism</a:t>
                      </a:r>
                      <a:endParaRPr lang="en-GB" sz="1200" b="0" i="0" kern="1200" dirty="0">
                        <a:solidFill>
                          <a:schemeClr val="tx1"/>
                        </a:solidFill>
                        <a:effectLst/>
                        <a:latin typeface="Calibri" panose="020F0502020204030204" pitchFamily="34" charset="0"/>
                        <a:ea typeface="+mn-ea"/>
                        <a:cs typeface="Calibri" panose="020F0502020204030204" pitchFamily="34" charset="0"/>
                      </a:endParaRPr>
                    </a:p>
                    <a:p>
                      <a:pPr marL="0" indent="-91440">
                        <a:lnSpc>
                          <a:spcPct val="10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Stimulate growth of adventitious roots from stem cuttings</a:t>
                      </a:r>
                    </a:p>
                    <a:p>
                      <a:pPr marL="0" indent="-91440">
                        <a:lnSpc>
                          <a:spcPct val="10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Suppress growth of lateral buds in stem (apical dominance)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324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Calibri" panose="020F0502020204030204" pitchFamily="34" charset="0"/>
                          <a:ea typeface="+mn-ea"/>
                          <a:cs typeface="Calibri" panose="020F0502020204030204" pitchFamily="34" charset="0"/>
                        </a:rPr>
                        <a:t>Cytokinins</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Root apical meristem</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In xylem</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indent="-88900" algn="l">
                        <a:lnSpc>
                          <a:spcPct val="90000"/>
                        </a:lnSpc>
                        <a:spcBef>
                          <a:spcPts val="200"/>
                        </a:spcBef>
                        <a:buFont typeface="Arial" panose="020B0604020202020204" pitchFamily="34" charset="0"/>
                        <a:buChar char="•"/>
                      </a:pPr>
                      <a:r>
                        <a:rPr lang="en-GB" sz="1200" b="0" i="0" spc="-50" dirty="0">
                          <a:solidFill>
                            <a:schemeClr val="tx1"/>
                          </a:solidFill>
                          <a:effectLst/>
                          <a:latin typeface="Calibri" panose="020F0502020204030204" pitchFamily="34" charset="0"/>
                          <a:cs typeface="Calibri" panose="020F0502020204030204" pitchFamily="34" charset="0"/>
                        </a:rPr>
                        <a:t>Stimulate cell division in seeds, roots, young leaves, fruits</a:t>
                      </a:r>
                      <a:endParaRPr lang="en-GB" sz="1200" b="0" dirty="0">
                        <a:solidFill>
                          <a:schemeClr val="tx1"/>
                        </a:solidFill>
                        <a:effectLst/>
                        <a:latin typeface="Calibri" panose="020F0502020204030204" pitchFamily="34" charset="0"/>
                        <a:cs typeface="Calibri" panose="020F0502020204030204" pitchFamily="34" charset="0"/>
                      </a:endParaRPr>
                    </a:p>
                    <a:p>
                      <a:pPr marL="88900" indent="-88900" algn="l">
                        <a:lnSpc>
                          <a:spcPct val="90000"/>
                        </a:lnSpc>
                        <a:spcBef>
                          <a:spcPts val="200"/>
                        </a:spcBef>
                        <a:buFont typeface="Arial" panose="020B0604020202020204" pitchFamily="34" charset="0"/>
                        <a:buChar char="•"/>
                      </a:pPr>
                      <a:r>
                        <a:rPr lang="en-GB" sz="1200" b="0" i="0" spc="-50" dirty="0">
                          <a:solidFill>
                            <a:schemeClr val="tx1"/>
                          </a:solidFill>
                          <a:effectLst/>
                          <a:latin typeface="Calibri" panose="020F0502020204030204" pitchFamily="34" charset="0"/>
                          <a:cs typeface="Calibri" panose="020F0502020204030204" pitchFamily="34" charset="0"/>
                        </a:rPr>
                        <a:t>Delay leaf senescence</a:t>
                      </a:r>
                      <a:endParaRPr lang="en-GB" sz="1200" b="0" dirty="0">
                        <a:solidFill>
                          <a:schemeClr val="tx1"/>
                        </a:solidFill>
                        <a:effectLst/>
                        <a:latin typeface="Calibri" panose="020F0502020204030204" pitchFamily="34" charset="0"/>
                        <a:cs typeface="Calibri" panose="020F0502020204030204" pitchFamily="34" charset="0"/>
                      </a:endParaRPr>
                    </a:p>
                    <a:p>
                      <a:pPr marL="88900" indent="-88900" algn="l">
                        <a:lnSpc>
                          <a:spcPct val="90000"/>
                        </a:lnSpc>
                        <a:spcBef>
                          <a:spcPts val="200"/>
                        </a:spcBef>
                        <a:buFont typeface="Arial" panose="020B0604020202020204" pitchFamily="34" charset="0"/>
                        <a:buChar char="•"/>
                      </a:pPr>
                      <a:r>
                        <a:rPr lang="en-GB" sz="1200" b="0" i="0" spc="-50" dirty="0">
                          <a:solidFill>
                            <a:schemeClr val="tx1"/>
                          </a:solidFill>
                          <a:effectLst/>
                          <a:latin typeface="Calibri" panose="020F0502020204030204" pitchFamily="34" charset="0"/>
                          <a:cs typeface="Calibri" panose="020F0502020204030204" pitchFamily="34" charset="0"/>
                        </a:rPr>
                        <a:t>Stimulate cell division in stem's lateral buds when </a:t>
                      </a:r>
                      <a:r>
                        <a:rPr lang="en-GB" sz="1200" b="0" i="0" spc="-50" dirty="0" err="1">
                          <a:solidFill>
                            <a:schemeClr val="tx1"/>
                          </a:solidFill>
                          <a:effectLst/>
                          <a:latin typeface="Calibri" panose="020F0502020204030204" pitchFamily="34" charset="0"/>
                          <a:cs typeface="Calibri" panose="020F0502020204030204" pitchFamily="34" charset="0"/>
                        </a:rPr>
                        <a:t>auxin</a:t>
                      </a:r>
                      <a:r>
                        <a:rPr lang="en-GB" sz="1200" b="0" i="0" spc="-50" dirty="0">
                          <a:solidFill>
                            <a:schemeClr val="tx1"/>
                          </a:solidFill>
                          <a:effectLst/>
                          <a:latin typeface="Calibri" panose="020F0502020204030204" pitchFamily="34" charset="0"/>
                          <a:cs typeface="Calibri" panose="020F0502020204030204" pitchFamily="34" charset="0"/>
                        </a:rPr>
                        <a:t> concentrations are low</a:t>
                      </a:r>
                      <a:endParaRPr lang="en-GB" sz="1200" b="0" dirty="0">
                        <a:solidFill>
                          <a:schemeClr val="tx1"/>
                        </a:solidFill>
                        <a:effectLst/>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62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Gibberellins</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Young shoot, developing seeds</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In xylem and phloem</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indent="-88900">
                        <a:lnSpc>
                          <a:spcPct val="9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Stimulate cell division and elongation in roots, shoots, young leaves</a:t>
                      </a:r>
                    </a:p>
                    <a:p>
                      <a:pPr marL="88900" indent="-88900">
                        <a:lnSpc>
                          <a:spcPct val="9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Break seed dormancy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61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Ethylene</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All parts, especially under stress, aging, or ripening</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Diffusion of gas </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indent="-88900">
                        <a:lnSpc>
                          <a:spcPct val="9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Hastens fruit ripening</a:t>
                      </a:r>
                    </a:p>
                    <a:p>
                      <a:pPr marL="88900" indent="-88900">
                        <a:lnSpc>
                          <a:spcPct val="9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Stimulates leaf and flower senescence</a:t>
                      </a:r>
                    </a:p>
                    <a:p>
                      <a:pPr marL="88900" indent="-88900">
                        <a:lnSpc>
                          <a:spcPct val="9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Stimulates leaf and fruit abscission (shedding)</a:t>
                      </a:r>
                    </a:p>
                    <a:p>
                      <a:pPr marL="88900" indent="-88900">
                        <a:lnSpc>
                          <a:spcPct val="90000"/>
                        </a:lnSpc>
                        <a:spcBef>
                          <a:spcPts val="200"/>
                        </a:spcBef>
                        <a:buFont typeface="Arial" panose="020B0604020202020204" pitchFamily="34" charset="0"/>
                        <a:buChar char="•"/>
                      </a:pPr>
                      <a:r>
                        <a:rPr lang="en-GB" sz="1200" b="0" i="0" kern="1200" dirty="0">
                          <a:solidFill>
                            <a:schemeClr val="tx1"/>
                          </a:solidFill>
                          <a:effectLst/>
                          <a:latin typeface="Calibri" panose="020F0502020204030204" pitchFamily="34" charset="0"/>
                          <a:ea typeface="+mn-ea"/>
                          <a:cs typeface="Calibri" panose="020F0502020204030204" pitchFamily="34" charset="0"/>
                        </a:rPr>
                        <a:t>Participates in </a:t>
                      </a:r>
                      <a:r>
                        <a:rPr lang="en-GB" sz="1200" b="0" i="0" kern="1200" dirty="0" err="1">
                          <a:solidFill>
                            <a:schemeClr val="tx1"/>
                          </a:solidFill>
                          <a:effectLst/>
                          <a:latin typeface="Calibri" panose="020F0502020204030204" pitchFamily="34" charset="0"/>
                          <a:ea typeface="+mn-ea"/>
                          <a:cs typeface="Calibri" panose="020F0502020204030204" pitchFamily="34" charset="0"/>
                        </a:rPr>
                        <a:t>thigmotropism</a:t>
                      </a:r>
                      <a:endParaRPr lang="en-GB" sz="1200" b="0" i="0" kern="1200" dirty="0">
                        <a:solidFill>
                          <a:schemeClr val="tx1"/>
                        </a:solidFill>
                        <a:effectLst/>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4113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Abscisic acid</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Mature leaves, especially in plants under drought or freezing stress</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Calibri" panose="020F0502020204030204" pitchFamily="34" charset="0"/>
                          <a:ea typeface="+mn-ea"/>
                          <a:cs typeface="Calibri" panose="020F0502020204030204" pitchFamily="34" charset="0"/>
                        </a:rPr>
                        <a:t>In xylem and phloem</a:t>
                      </a:r>
                      <a:endParaRPr lang="en-GB" sz="1200" b="0" dirty="0">
                        <a:solidFill>
                          <a:schemeClr val="tx1"/>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8900" indent="-88900">
                        <a:lnSpc>
                          <a:spcPct val="90000"/>
                        </a:lnSpc>
                        <a:spcBef>
                          <a:spcPts val="200"/>
                        </a:spcBef>
                        <a:buFont typeface="Arial" panose="020B0604020202020204" pitchFamily="34" charset="0"/>
                        <a:buChar char="•"/>
                        <a:tabLst>
                          <a:tab pos="57150" algn="l"/>
                        </a:tabLst>
                      </a:pPr>
                      <a:r>
                        <a:rPr lang="en-GB" sz="1200" b="0" i="0" kern="1200" dirty="0">
                          <a:solidFill>
                            <a:schemeClr val="tx1"/>
                          </a:solidFill>
                          <a:effectLst/>
                          <a:latin typeface="Calibri" panose="020F0502020204030204" pitchFamily="34" charset="0"/>
                          <a:ea typeface="+mn-ea"/>
                          <a:cs typeface="Calibri" panose="020F0502020204030204" pitchFamily="34" charset="0"/>
                        </a:rPr>
                        <a:t>Inhibits shoot growth and maintains bud dormancy</a:t>
                      </a:r>
                    </a:p>
                    <a:p>
                      <a:pPr marL="88900" indent="-88900">
                        <a:lnSpc>
                          <a:spcPct val="90000"/>
                        </a:lnSpc>
                        <a:spcBef>
                          <a:spcPts val="200"/>
                        </a:spcBef>
                        <a:buFont typeface="Arial" panose="020B0604020202020204" pitchFamily="34" charset="0"/>
                        <a:buChar char="•"/>
                        <a:tabLst>
                          <a:tab pos="57150" algn="l"/>
                        </a:tabLst>
                      </a:pPr>
                      <a:r>
                        <a:rPr lang="en-GB" sz="1200" b="0" i="0" kern="1200" dirty="0">
                          <a:solidFill>
                            <a:schemeClr val="tx1"/>
                          </a:solidFill>
                          <a:effectLst/>
                          <a:latin typeface="Calibri" panose="020F0502020204030204" pitchFamily="34" charset="0"/>
                          <a:ea typeface="+mn-ea"/>
                          <a:cs typeface="Calibri" panose="020F0502020204030204" pitchFamily="34" charset="0"/>
                        </a:rPr>
                        <a:t>Induces and maintains seed dormancy</a:t>
                      </a:r>
                    </a:p>
                    <a:p>
                      <a:pPr marL="88900" indent="-88900">
                        <a:lnSpc>
                          <a:spcPct val="90000"/>
                        </a:lnSpc>
                        <a:spcBef>
                          <a:spcPts val="200"/>
                        </a:spcBef>
                        <a:buFont typeface="Arial" panose="020B0604020202020204" pitchFamily="34" charset="0"/>
                        <a:buChar char="•"/>
                        <a:tabLst>
                          <a:tab pos="57150" algn="l"/>
                        </a:tabLst>
                      </a:pPr>
                      <a:r>
                        <a:rPr lang="en-GB" sz="1200" b="0" i="0" kern="1200" dirty="0">
                          <a:solidFill>
                            <a:schemeClr val="tx1"/>
                          </a:solidFill>
                          <a:effectLst/>
                          <a:latin typeface="Calibri" panose="020F0502020204030204" pitchFamily="34" charset="0"/>
                          <a:ea typeface="+mn-ea"/>
                          <a:cs typeface="Calibri" panose="020F0502020204030204" pitchFamily="34" charset="0"/>
                        </a:rPr>
                        <a:t>Stimulates closure of stomata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863"/>
            <a:ext cx="8229601" cy="944628"/>
          </a:xfrm>
        </p:spPr>
        <p:txBody>
          <a:bodyPr/>
          <a:lstStyle/>
          <a:p>
            <a:pPr eaLnBrk="1" hangingPunct="1"/>
            <a:r>
              <a:rPr lang="en-US" sz="3200" dirty="0">
                <a:latin typeface="Calibri" charset="0"/>
                <a:ea typeface="MS PGothic" charset="0"/>
              </a:rPr>
              <a:t>Some angiosperms can reproduce sexually or asexually</a:t>
            </a:r>
            <a:endParaRPr lang="en-GB" sz="3200" dirty="0">
              <a:latin typeface="Calibri" charset="0"/>
              <a:ea typeface="MS PGothic" charset="0"/>
            </a:endParaRPr>
          </a:p>
        </p:txBody>
      </p:sp>
      <p:sp>
        <p:nvSpPr>
          <p:cNvPr id="4" name="Content Placeholder 3"/>
          <p:cNvSpPr>
            <a:spLocks noGrp="1"/>
          </p:cNvSpPr>
          <p:nvPr>
            <p:ph sz="quarter" idx="4294967295"/>
          </p:nvPr>
        </p:nvSpPr>
        <p:spPr>
          <a:xfrm>
            <a:off x="-316" y="6461899"/>
            <a:ext cx="1555455" cy="422219"/>
          </a:xfrm>
        </p:spPr>
        <p:txBody>
          <a:bodyPr/>
          <a:lstStyle/>
          <a:p>
            <a:pPr marL="0" indent="0" eaLnBrk="1" hangingPunct="1">
              <a:spcBef>
                <a:spcPct val="0"/>
              </a:spcBef>
              <a:buNone/>
            </a:pPr>
            <a:r>
              <a:rPr lang="en-US" sz="2000" dirty="0">
                <a:latin typeface="Calibri" charset="0"/>
                <a:ea typeface="MS PGothic" charset="0"/>
              </a:rPr>
              <a:t>Section 24.1</a:t>
            </a:r>
          </a:p>
        </p:txBody>
      </p:sp>
      <p:sp>
        <p:nvSpPr>
          <p:cNvPr id="3" name="Content Placeholder 2"/>
          <p:cNvSpPr>
            <a:spLocks noGrp="1"/>
          </p:cNvSpPr>
          <p:nvPr>
            <p:ph idx="1"/>
          </p:nvPr>
        </p:nvSpPr>
        <p:spPr>
          <a:xfrm>
            <a:off x="403412" y="1332705"/>
            <a:ext cx="8229601" cy="848650"/>
          </a:xfrm>
        </p:spPr>
        <p:txBody>
          <a:bodyPr/>
          <a:lstStyle/>
          <a:p>
            <a:pPr marL="0" indent="0" algn="ctr" eaLnBrk="1" hangingPunct="1">
              <a:spcBef>
                <a:spcPct val="0"/>
              </a:spcBef>
              <a:buNone/>
            </a:pPr>
            <a:r>
              <a:rPr lang="en-US" sz="2400" dirty="0">
                <a:latin typeface="Calibri" charset="0"/>
                <a:ea typeface="MS PGothic" charset="0"/>
              </a:rPr>
              <a:t>These aspen trees can reproduce either asexually, as suckers grow from roots, or sexually via seeds.</a:t>
            </a:r>
          </a:p>
        </p:txBody>
      </p:sp>
      <p:sp>
        <p:nvSpPr>
          <p:cNvPr id="8" name="Content Placeholder 7"/>
          <p:cNvSpPr>
            <a:spLocks noGrp="1"/>
          </p:cNvSpPr>
          <p:nvPr>
            <p:ph sz="quarter" idx="17"/>
          </p:nvPr>
        </p:nvSpPr>
        <p:spPr>
          <a:xfrm>
            <a:off x="7273105" y="6460863"/>
            <a:ext cx="1344186" cy="345985"/>
          </a:xfrm>
        </p:spPr>
        <p:txBody>
          <a:bodyPr/>
          <a:lstStyle/>
          <a:p>
            <a:pPr marL="0" indent="0" eaLnBrk="1" hangingPunct="1">
              <a:spcBef>
                <a:spcPct val="0"/>
              </a:spcBef>
              <a:buNone/>
            </a:pPr>
            <a:r>
              <a:rPr lang="en-US" sz="2000" dirty="0">
                <a:latin typeface="Calibri" charset="0"/>
                <a:ea typeface="MS PGothic" charset="0"/>
              </a:rPr>
              <a:t>Figure 24.1</a:t>
            </a:r>
          </a:p>
        </p:txBody>
      </p:sp>
      <p:pic>
        <p:nvPicPr>
          <p:cNvPr id="12" name="Picture 2" descr="A tree with suckers and seedlings is shown."/>
          <p:cNvPicPr>
            <a:picLocks noChangeAspect="1"/>
          </p:cNvPicPr>
          <p:nvPr/>
        </p:nvPicPr>
        <p:blipFill rotWithShape="1">
          <a:blip r:embed="rId2">
            <a:extLst>
              <a:ext uri="{28A0092B-C50C-407E-A947-70E740481C1C}">
                <a14:useLocalDpi xmlns:a14="http://schemas.microsoft.com/office/drawing/2010/main" val="0"/>
              </a:ext>
            </a:extLst>
          </a:blip>
          <a:srcRect t="5621" b="8392"/>
          <a:stretch/>
        </p:blipFill>
        <p:spPr bwMode="auto">
          <a:xfrm>
            <a:off x="2647339" y="2438400"/>
            <a:ext cx="4241434" cy="3715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5"/>
          <p:cNvSpPr>
            <a:spLocks noGrp="1"/>
          </p:cNvSpPr>
          <p:nvPr>
            <p:ph sz="quarter" idx="15"/>
          </p:nvPr>
        </p:nvSpPr>
        <p:spPr>
          <a:xfrm>
            <a:off x="3973191" y="6340551"/>
            <a:ext cx="1478605" cy="232755"/>
          </a:xfrm>
        </p:spPr>
        <p:txBody>
          <a:bodyPr/>
          <a:lstStyle/>
          <a:p>
            <a:pPr marL="0" indent="0" algn="ctr">
              <a:buNone/>
            </a:pPr>
            <a:r>
              <a:rPr lang="en-GB" sz="850" dirty="0"/>
              <a:t>(a): ©Steven P. Lynch RF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8342" y="245620"/>
            <a:ext cx="4387317" cy="515235"/>
          </a:xfrm>
        </p:spPr>
        <p:txBody>
          <a:bodyPr/>
          <a:lstStyle/>
          <a:p>
            <a:r>
              <a:rPr lang="en-US" sz="4000" dirty="0">
                <a:latin typeface="Calibri" charset="0"/>
                <a:ea typeface="MS PGothic" charset="0"/>
              </a:rPr>
              <a:t>Clicker question #4</a:t>
            </a:r>
            <a:endParaRPr lang="en-GB" sz="4000" dirty="0">
              <a:latin typeface="Calibri" charset="0"/>
              <a:ea typeface="MS PGothic" charset="0"/>
            </a:endParaRPr>
          </a:p>
        </p:txBody>
      </p:sp>
      <p:sp>
        <p:nvSpPr>
          <p:cNvPr id="9" name="Content Placeholder 8"/>
          <p:cNvSpPr>
            <a:spLocks noGrp="1"/>
          </p:cNvSpPr>
          <p:nvPr>
            <p:ph sz="quarter" idx="18"/>
          </p:nvPr>
        </p:nvSpPr>
        <p:spPr>
          <a:xfrm>
            <a:off x="3287941" y="1493761"/>
            <a:ext cx="5734048" cy="3933815"/>
          </a:xfrm>
        </p:spPr>
        <p:txBody>
          <a:bodyPr/>
          <a:lstStyle/>
          <a:p>
            <a:pPr marL="0" indent="0" eaLnBrk="1" hangingPunct="1">
              <a:spcBef>
                <a:spcPct val="0"/>
              </a:spcBef>
              <a:spcAft>
                <a:spcPts val="2900"/>
              </a:spcAft>
              <a:buNone/>
            </a:pPr>
            <a:r>
              <a:rPr lang="en-US" sz="2400" dirty="0">
                <a:latin typeface="Calibri" charset="0"/>
                <a:ea typeface="MS PGothic" charset="0"/>
              </a:rPr>
              <a:t>Researchers first discovered gibberellins in diseased rice plants. A gibberellin-producing fungus infected the plants, causing abnormal growth. How do you think the researchers could identify the infected plants in the field?</a:t>
            </a:r>
          </a:p>
          <a:p>
            <a:pPr marL="0" indent="-182880" eaLnBrk="1" hangingPunct="1">
              <a:spcBef>
                <a:spcPct val="0"/>
              </a:spcBef>
              <a:buFont typeface="+mj-lt"/>
              <a:buAutoNum type="alphaUcPeriod"/>
            </a:pPr>
            <a:r>
              <a:rPr lang="en-US" sz="2400" dirty="0">
                <a:latin typeface="Calibri" charset="0"/>
                <a:ea typeface="MS PGothic" charset="0"/>
              </a:rPr>
              <a:t> The plants were abnormally short.</a:t>
            </a:r>
          </a:p>
          <a:p>
            <a:pPr marL="0" indent="-182880" eaLnBrk="1" hangingPunct="1">
              <a:spcBef>
                <a:spcPct val="0"/>
              </a:spcBef>
              <a:buFont typeface="+mj-lt"/>
              <a:buAutoNum type="alphaUcPeriod"/>
            </a:pPr>
            <a:r>
              <a:rPr lang="en-US" sz="2400" dirty="0">
                <a:latin typeface="Calibri" charset="0"/>
                <a:ea typeface="MS PGothic" charset="0"/>
              </a:rPr>
              <a:t> The plants were abnormally tall.</a:t>
            </a:r>
          </a:p>
          <a:p>
            <a:pPr marL="0" indent="-182880" eaLnBrk="1" hangingPunct="1">
              <a:spcBef>
                <a:spcPct val="0"/>
              </a:spcBef>
              <a:buFont typeface="+mj-lt"/>
              <a:buAutoNum type="alphaUcPeriod"/>
            </a:pPr>
            <a:r>
              <a:rPr lang="en-US" sz="2400" dirty="0">
                <a:latin typeface="Calibri" charset="0"/>
                <a:ea typeface="MS PGothic" charset="0"/>
              </a:rPr>
              <a:t> The plants shed their leaves.</a:t>
            </a:r>
            <a:endParaRPr lang="en-GB" sz="2400" dirty="0">
              <a:latin typeface="Calibri" charset="0"/>
              <a:ea typeface="MS PGothic" charset="0"/>
            </a:endParaRPr>
          </a:p>
        </p:txBody>
      </p:sp>
      <p:pic>
        <p:nvPicPr>
          <p:cNvPr id="7270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2786" y="219303"/>
            <a:ext cx="6423471" cy="566758"/>
          </a:xfrm>
        </p:spPr>
        <p:txBody>
          <a:bodyPr/>
          <a:lstStyle/>
          <a:p>
            <a:r>
              <a:rPr lang="en-US" sz="4000" dirty="0">
                <a:latin typeface="Calibri" charset="0"/>
                <a:ea typeface="MS PGothic" charset="0"/>
              </a:rPr>
              <a:t>Clicker question #4, solution</a:t>
            </a:r>
            <a:endParaRPr lang="en-GB" sz="4000" dirty="0">
              <a:latin typeface="Calibri" charset="0"/>
              <a:ea typeface="MS PGothic" charset="0"/>
            </a:endParaRPr>
          </a:p>
        </p:txBody>
      </p:sp>
      <p:sp>
        <p:nvSpPr>
          <p:cNvPr id="9" name="Content Placeholder 8"/>
          <p:cNvSpPr>
            <a:spLocks noGrp="1"/>
          </p:cNvSpPr>
          <p:nvPr>
            <p:ph sz="quarter" idx="17"/>
          </p:nvPr>
        </p:nvSpPr>
        <p:spPr>
          <a:xfrm>
            <a:off x="3279578" y="1498010"/>
            <a:ext cx="5778697" cy="3251081"/>
          </a:xfrm>
        </p:spPr>
        <p:txBody>
          <a:bodyPr/>
          <a:lstStyle/>
          <a:p>
            <a:pPr marL="0" indent="0" eaLnBrk="1" hangingPunct="1">
              <a:spcBef>
                <a:spcPct val="0"/>
              </a:spcBef>
              <a:spcAft>
                <a:spcPts val="2800"/>
              </a:spcAft>
              <a:buNone/>
            </a:pPr>
            <a:r>
              <a:rPr lang="en-US" sz="2400" dirty="0">
                <a:latin typeface="Calibri" charset="0"/>
                <a:ea typeface="MS PGothic" charset="0"/>
              </a:rPr>
              <a:t>Researchers first discovered gibberellins in diseased rice plants. A gibberellin-producing fungus infected the plants, causing abnormal growth. How do you think the researchers could identify the infected plants in the</a:t>
            </a:r>
            <a:br>
              <a:rPr lang="en-US" sz="2400" dirty="0">
                <a:latin typeface="Calibri" charset="0"/>
                <a:ea typeface="MS PGothic" charset="0"/>
              </a:rPr>
            </a:br>
            <a:r>
              <a:rPr lang="en-US" sz="2400" dirty="0">
                <a:latin typeface="Calibri" charset="0"/>
                <a:ea typeface="MS PGothic" charset="0"/>
              </a:rPr>
              <a:t>field?</a:t>
            </a:r>
          </a:p>
          <a:p>
            <a:pPr marL="333375" indent="-333375" eaLnBrk="1" hangingPunct="1">
              <a:spcBef>
                <a:spcPct val="0"/>
              </a:spcBef>
              <a:buFont typeface="+mj-lt"/>
              <a:buAutoNum type="alphaUcPeriod" startAt="2"/>
            </a:pPr>
            <a:r>
              <a:rPr lang="en-US" sz="2400" dirty="0">
                <a:latin typeface="Calibri" charset="0"/>
                <a:ea typeface="MS PGothic" charset="0"/>
              </a:rPr>
              <a:t>The plants were abnormally tall.</a:t>
            </a:r>
          </a:p>
        </p:txBody>
      </p:sp>
      <p:pic>
        <p:nvPicPr>
          <p:cNvPr id="7373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7673" y="218170"/>
            <a:ext cx="5308654" cy="515235"/>
          </a:xfrm>
        </p:spPr>
        <p:txBody>
          <a:bodyPr/>
          <a:lstStyle/>
          <a:p>
            <a:r>
              <a:rPr lang="en-US" sz="4000" dirty="0">
                <a:latin typeface="Calibri" charset="0"/>
                <a:ea typeface="MS PGothic" charset="0"/>
              </a:rPr>
              <a:t>24.4 Mastering concepts</a:t>
            </a:r>
            <a:endParaRPr lang="en-GB" sz="4000" dirty="0">
              <a:latin typeface="Calibri" charset="0"/>
              <a:ea typeface="MS PGothic" charset="0"/>
            </a:endParaRPr>
          </a:p>
        </p:txBody>
      </p:sp>
      <p:sp>
        <p:nvSpPr>
          <p:cNvPr id="10" name="Content Placeholder 9"/>
          <p:cNvSpPr>
            <a:spLocks noGrp="1"/>
          </p:cNvSpPr>
          <p:nvPr>
            <p:ph sz="quarter" idx="18"/>
          </p:nvPr>
        </p:nvSpPr>
        <p:spPr>
          <a:xfrm>
            <a:off x="4265861" y="3121655"/>
            <a:ext cx="4747252" cy="1253432"/>
          </a:xfrm>
        </p:spPr>
        <p:txBody>
          <a:bodyPr/>
          <a:lstStyle/>
          <a:p>
            <a:pPr marL="0" indent="0">
              <a:buNone/>
            </a:pPr>
            <a:r>
              <a:rPr lang="en-US" sz="2400" dirty="0">
                <a:latin typeface="Calibri" charset="0"/>
                <a:ea typeface="MS PGothic" charset="0"/>
              </a:rPr>
              <a:t>List the major classes of plant hormones and name some of their functions.</a:t>
            </a:r>
            <a:endParaRPr lang="en-GB" sz="2400" dirty="0">
              <a:latin typeface="Calibri" charset="0"/>
              <a:ea typeface="MS PGothic"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98" b="4515"/>
          <a:stretch/>
        </p:blipFill>
        <p:spPr bwMode="auto">
          <a:xfrm>
            <a:off x="254053" y="2451099"/>
            <a:ext cx="3828030" cy="2413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 name="Content Placeholder 25"/>
          <p:cNvSpPr>
            <a:spLocks noGrp="1"/>
          </p:cNvSpPr>
          <p:nvPr>
            <p:ph sz="quarter" idx="22"/>
          </p:nvPr>
        </p:nvSpPr>
        <p:spPr>
          <a:xfrm>
            <a:off x="687555" y="4847024"/>
            <a:ext cx="2948332" cy="177027"/>
          </a:xfrm>
        </p:spPr>
        <p:txBody>
          <a:bodyPr/>
          <a:lstStyle/>
          <a:p>
            <a:pPr marL="0" lvl="0" indent="0" algn="ctr">
              <a:buNone/>
            </a:pPr>
            <a:r>
              <a:rPr lang="en-GB" sz="610" dirty="0"/>
              <a:t>(bee keeper): ©Liu Jin/AFP/Getty Images; (bee): ©Stephen Dalton/Science Source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7180" y="122249"/>
            <a:ext cx="8549640" cy="685777"/>
          </a:xfrm>
        </p:spPr>
        <p:txBody>
          <a:bodyPr/>
          <a:lstStyle/>
          <a:p>
            <a:r>
              <a:rPr lang="en-US" sz="3800" dirty="0">
                <a:latin typeface="Calibri" charset="0"/>
                <a:ea typeface="MS PGothic" charset="0"/>
              </a:rPr>
              <a:t>Light is a powerful influence on plant life</a:t>
            </a:r>
            <a:endParaRPr lang="en-GB" sz="3800" dirty="0">
              <a:latin typeface="Calibri" charset="0"/>
              <a:ea typeface="MS PGothic" charset="0"/>
            </a:endParaRPr>
          </a:p>
        </p:txBody>
      </p:sp>
      <p:sp>
        <p:nvSpPr>
          <p:cNvPr id="13" name="Content Placeholder 12"/>
          <p:cNvSpPr>
            <a:spLocks noGrp="1"/>
          </p:cNvSpPr>
          <p:nvPr>
            <p:ph sz="quarter" idx="19"/>
          </p:nvPr>
        </p:nvSpPr>
        <p:spPr>
          <a:xfrm>
            <a:off x="-6044" y="6457076"/>
            <a:ext cx="1469607" cy="37247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9" name="Content Placeholder 8"/>
          <p:cNvSpPr>
            <a:spLocks noGrp="1"/>
          </p:cNvSpPr>
          <p:nvPr>
            <p:ph sz="quarter" idx="16"/>
          </p:nvPr>
        </p:nvSpPr>
        <p:spPr>
          <a:xfrm>
            <a:off x="256591" y="2785242"/>
            <a:ext cx="3487318" cy="773167"/>
          </a:xfrm>
        </p:spPr>
        <p:txBody>
          <a:bodyPr/>
          <a:lstStyle/>
          <a:p>
            <a:pPr marL="0" indent="0">
              <a:buNone/>
            </a:pPr>
            <a:r>
              <a:rPr lang="en-US" sz="2400" dirty="0">
                <a:latin typeface="Calibri" charset="0"/>
                <a:ea typeface="MS PGothic" charset="0"/>
              </a:rPr>
              <a:t>Many plants grow toward light.</a:t>
            </a:r>
            <a:endParaRPr lang="en-GB" sz="2400" dirty="0">
              <a:latin typeface="Calibri" charset="0"/>
              <a:ea typeface="MS PGothic" charset="0"/>
            </a:endParaRPr>
          </a:p>
        </p:txBody>
      </p:sp>
      <p:sp>
        <p:nvSpPr>
          <p:cNvPr id="15" name="Content Placeholder 14"/>
          <p:cNvSpPr>
            <a:spLocks noGrp="1"/>
          </p:cNvSpPr>
          <p:nvPr>
            <p:ph sz="quarter" idx="21"/>
          </p:nvPr>
        </p:nvSpPr>
        <p:spPr>
          <a:xfrm>
            <a:off x="7051412" y="6461784"/>
            <a:ext cx="1521901" cy="353159"/>
          </a:xfrm>
        </p:spPr>
        <p:txBody>
          <a:bodyPr/>
          <a:lstStyle/>
          <a:p>
            <a:pPr marL="0" indent="0">
              <a:buNone/>
            </a:pPr>
            <a:r>
              <a:rPr lang="en-US" sz="2000" dirty="0">
                <a:latin typeface="Calibri" charset="0"/>
                <a:ea typeface="MS PGothic" charset="0"/>
              </a:rPr>
              <a:t>Figure 24.17</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201" b="5708"/>
          <a:stretch/>
        </p:blipFill>
        <p:spPr>
          <a:xfrm>
            <a:off x="3808318" y="1734671"/>
            <a:ext cx="5124603" cy="3738282"/>
          </a:xfrm>
          <a:prstGeom prst="rect">
            <a:avLst/>
          </a:prstGeom>
        </p:spPr>
      </p:pic>
      <p:sp>
        <p:nvSpPr>
          <p:cNvPr id="11" name="Content Placeholder 10"/>
          <p:cNvSpPr>
            <a:spLocks noGrp="1"/>
          </p:cNvSpPr>
          <p:nvPr>
            <p:ph sz="quarter" idx="17"/>
          </p:nvPr>
        </p:nvSpPr>
        <p:spPr>
          <a:xfrm>
            <a:off x="5414455" y="5556441"/>
            <a:ext cx="1899665" cy="204946"/>
          </a:xfrm>
        </p:spPr>
        <p:txBody>
          <a:bodyPr/>
          <a:lstStyle/>
          <a:p>
            <a:pPr marL="0" indent="0" algn="ctr">
              <a:buNone/>
            </a:pPr>
            <a:r>
              <a:rPr lang="en-GB" sz="990" dirty="0"/>
              <a:t>©Martin Shields/Science Source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3702" y="146706"/>
            <a:ext cx="2996596" cy="623434"/>
          </a:xfrm>
        </p:spPr>
        <p:txBody>
          <a:bodyPr/>
          <a:lstStyle/>
          <a:p>
            <a:r>
              <a:rPr lang="en-US" sz="3800" dirty="0">
                <a:latin typeface="Calibri" charset="0"/>
                <a:ea typeface="MS PGothic" charset="0"/>
              </a:rPr>
              <a:t>Phototropism</a:t>
            </a:r>
            <a:endParaRPr lang="en-GB" sz="3800" dirty="0">
              <a:latin typeface="Calibri" charset="0"/>
              <a:ea typeface="MS PGothic" charset="0"/>
            </a:endParaRPr>
          </a:p>
        </p:txBody>
      </p:sp>
      <p:sp>
        <p:nvSpPr>
          <p:cNvPr id="13" name="Content Placeholder 12"/>
          <p:cNvSpPr>
            <a:spLocks noGrp="1"/>
          </p:cNvSpPr>
          <p:nvPr>
            <p:ph sz="quarter" idx="19"/>
          </p:nvPr>
        </p:nvSpPr>
        <p:spPr>
          <a:xfrm>
            <a:off x="-6044" y="6457076"/>
            <a:ext cx="1469607" cy="37247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8" name="Content Placeholder 7"/>
          <p:cNvSpPr>
            <a:spLocks noGrp="1"/>
          </p:cNvSpPr>
          <p:nvPr>
            <p:ph sz="quarter" idx="16"/>
          </p:nvPr>
        </p:nvSpPr>
        <p:spPr>
          <a:xfrm>
            <a:off x="300850" y="2107833"/>
            <a:ext cx="3780329" cy="1657350"/>
          </a:xfrm>
        </p:spPr>
        <p:txBody>
          <a:bodyPr/>
          <a:lstStyle/>
          <a:p>
            <a:pPr marL="0" indent="0">
              <a:buNone/>
            </a:pPr>
            <a:r>
              <a:rPr lang="en-US" sz="2400" b="1" dirty="0">
                <a:latin typeface="Calibri" charset="0"/>
                <a:ea typeface="MS PGothic" charset="0"/>
              </a:rPr>
              <a:t>Phototropism </a:t>
            </a:r>
            <a:r>
              <a:rPr lang="en-US" sz="2400" dirty="0">
                <a:latin typeface="Calibri" charset="0"/>
                <a:ea typeface="MS PGothic" charset="0"/>
              </a:rPr>
              <a:t>is a plant’s tendency to grow toward or away from light. How does this process occur?</a:t>
            </a:r>
            <a:endParaRPr lang="en-GB" sz="2400" dirty="0">
              <a:latin typeface="Calibri" charset="0"/>
              <a:ea typeface="MS PGothic" charset="0"/>
            </a:endParaRPr>
          </a:p>
        </p:txBody>
      </p:sp>
      <p:sp>
        <p:nvSpPr>
          <p:cNvPr id="15" name="Content Placeholder 14"/>
          <p:cNvSpPr>
            <a:spLocks noGrp="1"/>
          </p:cNvSpPr>
          <p:nvPr>
            <p:ph sz="quarter" idx="21"/>
          </p:nvPr>
        </p:nvSpPr>
        <p:spPr>
          <a:xfrm>
            <a:off x="7051413" y="6459400"/>
            <a:ext cx="1521901" cy="321054"/>
          </a:xfrm>
        </p:spPr>
        <p:txBody>
          <a:bodyPr/>
          <a:lstStyle/>
          <a:p>
            <a:pPr marL="0" indent="0">
              <a:buNone/>
            </a:pPr>
            <a:r>
              <a:rPr lang="en-US" sz="2000" dirty="0">
                <a:latin typeface="Calibri" charset="0"/>
                <a:ea typeface="MS PGothic" charset="0"/>
              </a:rPr>
              <a:t>Figure 24.17</a:t>
            </a:r>
            <a:endParaRPr lang="en-GB" sz="2000" dirty="0">
              <a:latin typeface="Calibri" charset="0"/>
              <a:ea typeface="MS PGothic"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8511" b="5089"/>
          <a:stretch/>
        </p:blipFill>
        <p:spPr>
          <a:xfrm>
            <a:off x="3808318" y="1748118"/>
            <a:ext cx="5124603" cy="3751730"/>
          </a:xfrm>
          <a:prstGeom prst="rect">
            <a:avLst/>
          </a:prstGeom>
        </p:spPr>
      </p:pic>
      <p:sp>
        <p:nvSpPr>
          <p:cNvPr id="14" name="Content Placeholder 13"/>
          <p:cNvSpPr>
            <a:spLocks noGrp="1"/>
          </p:cNvSpPr>
          <p:nvPr>
            <p:ph sz="quarter" idx="20"/>
          </p:nvPr>
        </p:nvSpPr>
        <p:spPr>
          <a:xfrm>
            <a:off x="5338775" y="5552574"/>
            <a:ext cx="2020455" cy="260496"/>
          </a:xfrm>
        </p:spPr>
        <p:txBody>
          <a:bodyPr/>
          <a:lstStyle/>
          <a:p>
            <a:pPr marL="0" indent="0" algn="ctr">
              <a:buNone/>
            </a:pPr>
            <a:r>
              <a:rPr lang="en-GB" sz="990" dirty="0"/>
              <a:t>©Martin Shields/Science Source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23872" y="178215"/>
            <a:ext cx="3296256" cy="566758"/>
          </a:xfrm>
        </p:spPr>
        <p:txBody>
          <a:bodyPr/>
          <a:lstStyle/>
          <a:p>
            <a:r>
              <a:rPr lang="en-US" sz="3800" dirty="0">
                <a:latin typeface="Calibri" charset="0"/>
                <a:ea typeface="MS PGothic" charset="0"/>
              </a:rPr>
              <a:t>Light and </a:t>
            </a:r>
            <a:r>
              <a:rPr lang="en-US" sz="3800" dirty="0" err="1">
                <a:latin typeface="Calibri" charset="0"/>
                <a:ea typeface="MS PGothic" charset="0"/>
              </a:rPr>
              <a:t>auxin</a:t>
            </a:r>
            <a:endParaRPr lang="en-GB" sz="3800" dirty="0">
              <a:latin typeface="Calibri" charset="0"/>
              <a:ea typeface="MS PGothic" charset="0"/>
            </a:endParaRPr>
          </a:p>
        </p:txBody>
      </p:sp>
      <p:sp>
        <p:nvSpPr>
          <p:cNvPr id="15" name="Content Placeholder 14"/>
          <p:cNvSpPr>
            <a:spLocks noGrp="1"/>
          </p:cNvSpPr>
          <p:nvPr>
            <p:ph sz="quarter" idx="20"/>
          </p:nvPr>
        </p:nvSpPr>
        <p:spPr>
          <a:xfrm>
            <a:off x="-1095" y="6460613"/>
            <a:ext cx="1517997" cy="34672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13" name="Content Placeholder 12"/>
          <p:cNvSpPr>
            <a:spLocks noGrp="1"/>
          </p:cNvSpPr>
          <p:nvPr>
            <p:ph sz="quarter" idx="19"/>
          </p:nvPr>
        </p:nvSpPr>
        <p:spPr>
          <a:xfrm>
            <a:off x="299705" y="3442995"/>
            <a:ext cx="3919870" cy="1793417"/>
          </a:xfrm>
        </p:spPr>
        <p:txBody>
          <a:bodyPr/>
          <a:lstStyle/>
          <a:p>
            <a:pPr marL="0" indent="0">
              <a:buNone/>
            </a:pPr>
            <a:r>
              <a:rPr lang="en-US" sz="2400" dirty="0">
                <a:latin typeface="Calibri" charset="0"/>
                <a:ea typeface="MS PGothic" charset="0"/>
              </a:rPr>
              <a:t>The hormone </a:t>
            </a:r>
            <a:r>
              <a:rPr lang="en-US" sz="2400" dirty="0" err="1">
                <a:latin typeface="Calibri" charset="0"/>
                <a:ea typeface="MS PGothic" charset="0"/>
              </a:rPr>
              <a:t>auxin</a:t>
            </a:r>
            <a:r>
              <a:rPr lang="en-US" sz="2400" dirty="0">
                <a:latin typeface="Calibri" charset="0"/>
                <a:ea typeface="MS PGothic" charset="0"/>
              </a:rPr>
              <a:t> has a role in phototropism. As </a:t>
            </a:r>
            <a:r>
              <a:rPr lang="en-US" sz="2400" dirty="0" err="1">
                <a:latin typeface="Calibri" charset="0"/>
                <a:ea typeface="MS PGothic" charset="0"/>
              </a:rPr>
              <a:t>auxin</a:t>
            </a:r>
            <a:r>
              <a:rPr lang="en-US" sz="2400" dirty="0">
                <a:latin typeface="Calibri" charset="0"/>
                <a:ea typeface="MS PGothic" charset="0"/>
              </a:rPr>
              <a:t> molecules migrate away from light, they accumulate on the shaded side of a stem.</a:t>
            </a:r>
            <a:endParaRPr lang="en-GB" sz="2400" dirty="0">
              <a:latin typeface="Calibri" charset="0"/>
              <a:ea typeface="MS PGothic" charset="0"/>
            </a:endParaRPr>
          </a:p>
        </p:txBody>
      </p:sp>
      <p:sp>
        <p:nvSpPr>
          <p:cNvPr id="16" name="Content Placeholder 15"/>
          <p:cNvSpPr>
            <a:spLocks noGrp="1"/>
          </p:cNvSpPr>
          <p:nvPr>
            <p:ph sz="quarter" idx="21"/>
          </p:nvPr>
        </p:nvSpPr>
        <p:spPr>
          <a:xfrm>
            <a:off x="6854446" y="6491283"/>
            <a:ext cx="1841500" cy="321054"/>
          </a:xfrm>
        </p:spPr>
        <p:txBody>
          <a:bodyPr/>
          <a:lstStyle/>
          <a:p>
            <a:pPr marL="0" indent="0">
              <a:buNone/>
            </a:pPr>
            <a:r>
              <a:rPr lang="en-US" sz="1800" dirty="0">
                <a:latin typeface="Calibri" charset="0"/>
                <a:ea typeface="MS PGothic" charset="0"/>
              </a:rPr>
              <a:t>Figs. 24.17, 24.18</a:t>
            </a:r>
            <a:endParaRPr lang="en-GB" sz="1800" dirty="0">
              <a:latin typeface="Calibri" charset="0"/>
              <a:ea typeface="MS PGothic" charset="0"/>
            </a:endParaRPr>
          </a:p>
        </p:txBody>
      </p:sp>
      <p:pic>
        <p:nvPicPr>
          <p:cNvPr id="4" name="Picture 3">
            <a:extLst>
              <a:ext uri="{FF2B5EF4-FFF2-40B4-BE49-F238E27FC236}">
                <a16:creationId xmlns:a16="http://schemas.microsoft.com/office/drawing/2014/main" id="{84BEB52C-C966-465B-B4DE-2D3283F1ECB9}"/>
              </a:ext>
            </a:extLst>
          </p:cNvPr>
          <p:cNvPicPr>
            <a:picLocks noChangeAspect="1"/>
          </p:cNvPicPr>
          <p:nvPr/>
        </p:nvPicPr>
        <p:blipFill rotWithShape="1">
          <a:blip r:embed="rId2"/>
          <a:srcRect b="3580"/>
          <a:stretch/>
        </p:blipFill>
        <p:spPr>
          <a:xfrm>
            <a:off x="302187" y="788084"/>
            <a:ext cx="3054096" cy="2498041"/>
          </a:xfrm>
          <a:prstGeom prst="rect">
            <a:avLst/>
          </a:prstGeom>
        </p:spPr>
      </p:pic>
      <p:sp>
        <p:nvSpPr>
          <p:cNvPr id="17" name="Content Placeholder 16"/>
          <p:cNvSpPr>
            <a:spLocks noGrp="1"/>
          </p:cNvSpPr>
          <p:nvPr>
            <p:ph sz="quarter" idx="22"/>
          </p:nvPr>
        </p:nvSpPr>
        <p:spPr>
          <a:xfrm>
            <a:off x="1234200" y="3257406"/>
            <a:ext cx="1175537" cy="160934"/>
          </a:xfrm>
        </p:spPr>
        <p:txBody>
          <a:bodyPr/>
          <a:lstStyle/>
          <a:p>
            <a:pPr marL="0" indent="0" algn="ctr">
              <a:buNone/>
            </a:pPr>
            <a:r>
              <a:rPr lang="en-GB" sz="582" dirty="0"/>
              <a:t>©Martin Shields/Science Source</a:t>
            </a:r>
          </a:p>
        </p:txBody>
      </p:sp>
      <p:pic>
        <p:nvPicPr>
          <p:cNvPr id="5" name="Picture 4">
            <a:extLst>
              <a:ext uri="{FF2B5EF4-FFF2-40B4-BE49-F238E27FC236}">
                <a16:creationId xmlns:a16="http://schemas.microsoft.com/office/drawing/2014/main" id="{86B178D9-5B0F-4BB4-BAE9-F55322F28575}"/>
              </a:ext>
            </a:extLst>
          </p:cNvPr>
          <p:cNvPicPr>
            <a:picLocks noChangeAspect="1"/>
          </p:cNvPicPr>
          <p:nvPr/>
        </p:nvPicPr>
        <p:blipFill rotWithShape="1">
          <a:blip r:embed="rId3"/>
          <a:srcRect b="56393"/>
          <a:stretch/>
        </p:blipFill>
        <p:spPr>
          <a:xfrm>
            <a:off x="4288296" y="1156996"/>
            <a:ext cx="4563604" cy="2028128"/>
          </a:xfrm>
          <a:prstGeom prst="rect">
            <a:avLst/>
          </a:prstGeom>
        </p:spPr>
      </p:pic>
      <p:sp>
        <p:nvSpPr>
          <p:cNvPr id="8" name="Content Placeholder 7"/>
          <p:cNvSpPr>
            <a:spLocks noGrp="1"/>
          </p:cNvSpPr>
          <p:nvPr>
            <p:ph sz="quarter" idx="15"/>
          </p:nvPr>
        </p:nvSpPr>
        <p:spPr>
          <a:xfrm>
            <a:off x="4377981" y="1406615"/>
            <a:ext cx="2620074" cy="228421"/>
          </a:xfrm>
        </p:spPr>
        <p:txBody>
          <a:bodyPr/>
          <a:lstStyle/>
          <a:p>
            <a:pPr marL="0" indent="0">
              <a:spcBef>
                <a:spcPts val="0"/>
              </a:spcBef>
              <a:buFont typeface="+mj-lt"/>
              <a:buAutoNum type="alphaLcPeriod"/>
            </a:pPr>
            <a:r>
              <a:rPr lang="en-GB" sz="820" b="1" dirty="0"/>
              <a:t> Auxin accumulation on the shaded side of the shoot</a:t>
            </a:r>
          </a:p>
        </p:txBody>
      </p:sp>
      <p:pic>
        <p:nvPicPr>
          <p:cNvPr id="23" name="Picture 22">
            <a:extLst>
              <a:ext uri="{FF2B5EF4-FFF2-40B4-BE49-F238E27FC236}">
                <a16:creationId xmlns:a16="http://schemas.microsoft.com/office/drawing/2014/main" id="{61EF0DA5-FD72-465C-8BCE-45B77627842C}"/>
              </a:ext>
            </a:extLst>
          </p:cNvPr>
          <p:cNvPicPr>
            <a:picLocks noChangeAspect="1"/>
          </p:cNvPicPr>
          <p:nvPr/>
        </p:nvPicPr>
        <p:blipFill rotWithShape="1">
          <a:blip r:embed="rId3"/>
          <a:srcRect t="43647" b="1"/>
          <a:stretch/>
        </p:blipFill>
        <p:spPr>
          <a:xfrm>
            <a:off x="4298854" y="3143312"/>
            <a:ext cx="4559399" cy="2618517"/>
          </a:xfrm>
          <a:prstGeom prst="rect">
            <a:avLst/>
          </a:prstGeom>
        </p:spPr>
      </p:pic>
      <p:sp>
        <p:nvSpPr>
          <p:cNvPr id="7" name="Content Placeholder 6"/>
          <p:cNvSpPr>
            <a:spLocks noGrp="1"/>
          </p:cNvSpPr>
          <p:nvPr>
            <p:ph sz="quarter" idx="14"/>
          </p:nvPr>
        </p:nvSpPr>
        <p:spPr>
          <a:xfrm>
            <a:off x="4375234" y="3181388"/>
            <a:ext cx="1899752" cy="185345"/>
          </a:xfrm>
        </p:spPr>
        <p:txBody>
          <a:bodyPr/>
          <a:lstStyle/>
          <a:p>
            <a:pPr marL="0" indent="0">
              <a:spcBef>
                <a:spcPts val="0"/>
              </a:spcBef>
              <a:buFont typeface="+mj-lt"/>
              <a:buAutoNum type="alphaLcPeriod" startAt="2"/>
            </a:pPr>
            <a:r>
              <a:rPr lang="en-GB" sz="812" b="1" dirty="0"/>
              <a:t> How </a:t>
            </a:r>
            <a:r>
              <a:rPr lang="en-GB" sz="812" b="1" dirty="0" err="1"/>
              <a:t>auxins</a:t>
            </a:r>
            <a:r>
              <a:rPr lang="en-GB" sz="812" b="1" dirty="0"/>
              <a:t> stimulate cell elongation</a:t>
            </a:r>
          </a:p>
        </p:txBody>
      </p:sp>
      <p:sp>
        <p:nvSpPr>
          <p:cNvPr id="20" name="Content Placeholder 8"/>
          <p:cNvSpPr>
            <a:spLocks noGrp="1"/>
          </p:cNvSpPr>
          <p:nvPr>
            <p:ph sz="quarter" idx="27"/>
          </p:nvPr>
        </p:nvSpPr>
        <p:spPr>
          <a:xfrm>
            <a:off x="5751752" y="5144496"/>
            <a:ext cx="122080" cy="115413"/>
          </a:xfrm>
        </p:spPr>
        <p:txBody>
          <a:bodyPr anchor="ctr"/>
          <a:lstStyle/>
          <a:p>
            <a:pPr marL="0" lvl="0" indent="0">
              <a:buClr>
                <a:schemeClr val="bg1"/>
              </a:buClr>
              <a:buFont typeface="+mj-lt"/>
              <a:buAutoNum type="arabicPeriod"/>
            </a:pPr>
            <a:r>
              <a:rPr lang="en-GB" sz="800" dirty="0"/>
              <a:t> </a:t>
            </a:r>
          </a:p>
        </p:txBody>
      </p:sp>
      <p:sp>
        <p:nvSpPr>
          <p:cNvPr id="12" name="Content Placeholder 11"/>
          <p:cNvSpPr>
            <a:spLocks noGrp="1"/>
          </p:cNvSpPr>
          <p:nvPr>
            <p:ph sz="quarter" idx="18"/>
          </p:nvPr>
        </p:nvSpPr>
        <p:spPr>
          <a:xfrm>
            <a:off x="5818725" y="5110723"/>
            <a:ext cx="1560594" cy="399383"/>
          </a:xfrm>
        </p:spPr>
        <p:txBody>
          <a:bodyPr/>
          <a:lstStyle/>
          <a:p>
            <a:pPr marL="0" indent="0">
              <a:lnSpc>
                <a:spcPct val="90000"/>
              </a:lnSpc>
              <a:spcBef>
                <a:spcPts val="0"/>
              </a:spcBef>
              <a:buNone/>
            </a:pPr>
            <a:r>
              <a:rPr lang="en-GB" sz="800" dirty="0"/>
              <a:t>Auxins stimulate proteins in cell membrane to pump protons out of cytoplasm into the cell wall.</a:t>
            </a:r>
          </a:p>
        </p:txBody>
      </p:sp>
      <p:sp>
        <p:nvSpPr>
          <p:cNvPr id="21" name="Content Placeholder 18"/>
          <p:cNvSpPr>
            <a:spLocks noGrp="1"/>
          </p:cNvSpPr>
          <p:nvPr>
            <p:ph sz="quarter" idx="28"/>
          </p:nvPr>
        </p:nvSpPr>
        <p:spPr>
          <a:xfrm>
            <a:off x="5725149" y="5539356"/>
            <a:ext cx="179733" cy="162246"/>
          </a:xfrm>
        </p:spPr>
        <p:txBody>
          <a:bodyPr anchor="ctr"/>
          <a:lstStyle/>
          <a:p>
            <a:pPr marL="0" lvl="0" indent="0">
              <a:buClr>
                <a:srgbClr val="FFFFFF"/>
              </a:buClr>
              <a:buFont typeface="+mj-lt"/>
              <a:buAutoNum type="arabicPeriod" startAt="2"/>
            </a:pPr>
            <a:r>
              <a:rPr lang="en-GB" sz="900" dirty="0"/>
              <a:t> </a:t>
            </a:r>
          </a:p>
        </p:txBody>
      </p:sp>
      <p:sp>
        <p:nvSpPr>
          <p:cNvPr id="25" name="Content Placeholder 1"/>
          <p:cNvSpPr>
            <a:spLocks noGrp="1"/>
          </p:cNvSpPr>
          <p:nvPr>
            <p:ph sz="quarter" idx="13"/>
          </p:nvPr>
        </p:nvSpPr>
        <p:spPr>
          <a:xfrm>
            <a:off x="5827840" y="5517443"/>
            <a:ext cx="1626859" cy="271821"/>
          </a:xfrm>
        </p:spPr>
        <p:txBody>
          <a:bodyPr/>
          <a:lstStyle/>
          <a:p>
            <a:pPr marL="0" indent="0">
              <a:lnSpc>
                <a:spcPct val="90000"/>
              </a:lnSpc>
              <a:spcBef>
                <a:spcPts val="0"/>
              </a:spcBef>
              <a:buNone/>
            </a:pPr>
            <a:r>
              <a:rPr lang="en-GB" sz="800" dirty="0"/>
              <a:t>High acidity in cell wall loosens bonds between cellulose </a:t>
            </a:r>
            <a:r>
              <a:rPr lang="en-GB" sz="800" dirty="0" err="1"/>
              <a:t>fibers</a:t>
            </a:r>
            <a:r>
              <a:rPr lang="en-GB" sz="800" dirty="0"/>
              <a:t>.</a:t>
            </a:r>
          </a:p>
        </p:txBody>
      </p:sp>
      <p:sp>
        <p:nvSpPr>
          <p:cNvPr id="22" name="Content Placeholder 24"/>
          <p:cNvSpPr>
            <a:spLocks noGrp="1"/>
          </p:cNvSpPr>
          <p:nvPr>
            <p:ph sz="quarter" idx="29"/>
          </p:nvPr>
        </p:nvSpPr>
        <p:spPr>
          <a:xfrm>
            <a:off x="7486715" y="5227692"/>
            <a:ext cx="183307" cy="159666"/>
          </a:xfrm>
        </p:spPr>
        <p:txBody>
          <a:bodyPr anchor="ctr"/>
          <a:lstStyle/>
          <a:p>
            <a:pPr marL="0" lvl="0" indent="0">
              <a:buClr>
                <a:schemeClr val="bg1"/>
              </a:buClr>
              <a:buFont typeface="+mj-lt"/>
              <a:buAutoNum type="arabicPeriod" startAt="3"/>
            </a:pPr>
            <a:r>
              <a:rPr lang="en-GB" sz="900" dirty="0"/>
              <a:t> </a:t>
            </a:r>
          </a:p>
        </p:txBody>
      </p:sp>
      <p:sp>
        <p:nvSpPr>
          <p:cNvPr id="9" name="Content Placeholder 8"/>
          <p:cNvSpPr>
            <a:spLocks noGrp="1"/>
          </p:cNvSpPr>
          <p:nvPr>
            <p:ph sz="quarter" idx="16"/>
          </p:nvPr>
        </p:nvSpPr>
        <p:spPr>
          <a:xfrm>
            <a:off x="7586073" y="5198506"/>
            <a:ext cx="1200739" cy="580892"/>
          </a:xfrm>
        </p:spPr>
        <p:txBody>
          <a:bodyPr/>
          <a:lstStyle/>
          <a:p>
            <a:pPr marL="0" indent="0">
              <a:lnSpc>
                <a:spcPct val="90000"/>
              </a:lnSpc>
              <a:spcBef>
                <a:spcPts val="0"/>
              </a:spcBef>
              <a:buNone/>
            </a:pPr>
            <a:r>
              <a:rPr lang="en-GB" sz="800" dirty="0"/>
              <a:t>Cell elongates as water moves in by osmosis and turgor pressure stretches the weakened cell wall.</a:t>
            </a:r>
          </a:p>
        </p:txBody>
      </p:sp>
    </p:spTree>
    <p:extLst>
      <p:ext uri="{BB962C8B-B14F-4D97-AF65-F5344CB8AC3E}">
        <p14:creationId xmlns:p14="http://schemas.microsoft.com/office/powerpoint/2010/main" val="2804687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7673" y="207520"/>
            <a:ext cx="5308654" cy="515235"/>
          </a:xfrm>
        </p:spPr>
        <p:txBody>
          <a:bodyPr/>
          <a:lstStyle/>
          <a:p>
            <a:r>
              <a:rPr lang="en-US" sz="3800" dirty="0" err="1">
                <a:latin typeface="Calibri" charset="0"/>
                <a:ea typeface="MS PGothic" charset="0"/>
              </a:rPr>
              <a:t>Auxin</a:t>
            </a:r>
            <a:r>
              <a:rPr lang="en-US" sz="3800" dirty="0">
                <a:latin typeface="Calibri" charset="0"/>
                <a:ea typeface="MS PGothic" charset="0"/>
              </a:rPr>
              <a:t> and phototropism</a:t>
            </a:r>
            <a:endParaRPr lang="en-GB" sz="3800" dirty="0">
              <a:latin typeface="Calibri" charset="0"/>
              <a:ea typeface="MS PGothic" charset="0"/>
            </a:endParaRPr>
          </a:p>
        </p:txBody>
      </p:sp>
      <p:sp>
        <p:nvSpPr>
          <p:cNvPr id="14" name="Content Placeholder 13"/>
          <p:cNvSpPr>
            <a:spLocks noGrp="1"/>
          </p:cNvSpPr>
          <p:nvPr>
            <p:ph sz="quarter" idx="19"/>
          </p:nvPr>
        </p:nvSpPr>
        <p:spPr>
          <a:xfrm>
            <a:off x="5446" y="6458855"/>
            <a:ext cx="1471382" cy="387487"/>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11" name="Content Placeholder 10"/>
          <p:cNvSpPr>
            <a:spLocks noGrp="1"/>
          </p:cNvSpPr>
          <p:nvPr>
            <p:ph sz="quarter" idx="16"/>
          </p:nvPr>
        </p:nvSpPr>
        <p:spPr>
          <a:xfrm>
            <a:off x="374723" y="1370398"/>
            <a:ext cx="7766428" cy="1245192"/>
          </a:xfrm>
        </p:spPr>
        <p:txBody>
          <a:bodyPr/>
          <a:lstStyle/>
          <a:p>
            <a:pPr marL="0" indent="0">
              <a:buNone/>
            </a:pPr>
            <a:r>
              <a:rPr lang="en-US" sz="2400" dirty="0" err="1">
                <a:latin typeface="Calibri" charset="0"/>
                <a:ea typeface="MS PGothic" charset="0"/>
              </a:rPr>
              <a:t>Auxin</a:t>
            </a:r>
            <a:r>
              <a:rPr lang="en-US" sz="2400" dirty="0">
                <a:latin typeface="Calibri" charset="0"/>
                <a:ea typeface="MS PGothic" charset="0"/>
              </a:rPr>
              <a:t> binds to proton pumps, which transport hydrogen ions out of the cell. As the acidity in the cell wall increases, the bonds between cellulose fibers loosen.</a:t>
            </a:r>
            <a:endParaRPr lang="en-GB" sz="2400" dirty="0">
              <a:latin typeface="Calibri" charset="0"/>
              <a:ea typeface="MS PGothic" charset="0"/>
            </a:endParaRPr>
          </a:p>
        </p:txBody>
      </p:sp>
      <p:sp>
        <p:nvSpPr>
          <p:cNvPr id="16" name="Content Placeholder 15"/>
          <p:cNvSpPr>
            <a:spLocks noGrp="1"/>
          </p:cNvSpPr>
          <p:nvPr>
            <p:ph sz="quarter" idx="21"/>
          </p:nvPr>
        </p:nvSpPr>
        <p:spPr>
          <a:xfrm>
            <a:off x="7046375" y="6461279"/>
            <a:ext cx="1521901" cy="353159"/>
          </a:xfrm>
        </p:spPr>
        <p:txBody>
          <a:bodyPr/>
          <a:lstStyle/>
          <a:p>
            <a:pPr marL="0" indent="0">
              <a:buNone/>
            </a:pPr>
            <a:r>
              <a:rPr lang="en-US" sz="2000" dirty="0">
                <a:latin typeface="Calibri" charset="0"/>
                <a:ea typeface="MS PGothic" charset="0"/>
              </a:rPr>
              <a:t>Figure 24.18</a:t>
            </a:r>
            <a:endParaRPr lang="en-GB" sz="2000" dirty="0">
              <a:latin typeface="Calibri" charset="0"/>
              <a:ea typeface="MS PGothic" charset="0"/>
            </a:endParaRPr>
          </a:p>
        </p:txBody>
      </p:sp>
      <p:pic>
        <p:nvPicPr>
          <p:cNvPr id="4" name="Picture 3" descr="The effects of auxin on plant cells is shown.">
            <a:extLst>
              <a:ext uri="{FF2B5EF4-FFF2-40B4-BE49-F238E27FC236}">
                <a16:creationId xmlns:a16="http://schemas.microsoft.com/office/drawing/2014/main" id="{323BC7AE-83D8-4437-9B9C-A3E109C1FB8D}"/>
              </a:ext>
            </a:extLst>
          </p:cNvPr>
          <p:cNvPicPr>
            <a:picLocks noChangeAspect="1"/>
          </p:cNvPicPr>
          <p:nvPr/>
        </p:nvPicPr>
        <p:blipFill rotWithShape="1">
          <a:blip r:embed="rId2"/>
          <a:srcRect t="6677" b="-1"/>
          <a:stretch/>
        </p:blipFill>
        <p:spPr>
          <a:xfrm>
            <a:off x="1060704" y="2876550"/>
            <a:ext cx="7022592" cy="329960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682"/>
            <a:ext cx="7772400" cy="566758"/>
          </a:xfrm>
        </p:spPr>
        <p:txBody>
          <a:bodyPr/>
          <a:lstStyle/>
          <a:p>
            <a:r>
              <a:rPr lang="en-US" sz="3800" dirty="0" err="1">
                <a:latin typeface="Calibri" charset="0"/>
                <a:ea typeface="MS PGothic" charset="0"/>
              </a:rPr>
              <a:t>Auxin</a:t>
            </a:r>
            <a:r>
              <a:rPr lang="en-US" sz="3800" dirty="0">
                <a:latin typeface="Calibri" charset="0"/>
                <a:ea typeface="MS PGothic" charset="0"/>
              </a:rPr>
              <a:t> and phototropism, continued</a:t>
            </a:r>
            <a:endParaRPr lang="en-GB" sz="3800" dirty="0">
              <a:latin typeface="Calibri" charset="0"/>
              <a:ea typeface="MS PGothic" charset="0"/>
            </a:endParaRPr>
          </a:p>
        </p:txBody>
      </p:sp>
      <p:sp>
        <p:nvSpPr>
          <p:cNvPr id="12" name="Content Placeholder 11"/>
          <p:cNvSpPr>
            <a:spLocks noGrp="1"/>
          </p:cNvSpPr>
          <p:nvPr>
            <p:ph sz="quarter" idx="19"/>
          </p:nvPr>
        </p:nvSpPr>
        <p:spPr>
          <a:xfrm>
            <a:off x="-4555" y="6460774"/>
            <a:ext cx="1469607" cy="338610"/>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8" name="Content Placeholder 7"/>
          <p:cNvSpPr>
            <a:spLocks noGrp="1"/>
          </p:cNvSpPr>
          <p:nvPr>
            <p:ph sz="quarter" idx="16"/>
          </p:nvPr>
        </p:nvSpPr>
        <p:spPr>
          <a:xfrm>
            <a:off x="372098" y="1373121"/>
            <a:ext cx="8222915" cy="1245192"/>
          </a:xfrm>
        </p:spPr>
        <p:txBody>
          <a:bodyPr/>
          <a:lstStyle/>
          <a:p>
            <a:pPr marL="0" indent="0">
              <a:buNone/>
            </a:pPr>
            <a:r>
              <a:rPr lang="en-US" sz="2400" dirty="0">
                <a:latin typeface="Calibri" charset="0"/>
                <a:ea typeface="MS PGothic" charset="0"/>
              </a:rPr>
              <a:t>Water enters cells on the shaded side of the stem by osmosis. Since the cell wall is less rigid, inflowing water causes the cells elongate.</a:t>
            </a:r>
            <a:endParaRPr lang="en-GB" sz="2400" dirty="0">
              <a:latin typeface="Calibri" charset="0"/>
              <a:ea typeface="MS PGothic" charset="0"/>
            </a:endParaRPr>
          </a:p>
        </p:txBody>
      </p:sp>
      <p:sp>
        <p:nvSpPr>
          <p:cNvPr id="15" name="Content Placeholder 14"/>
          <p:cNvSpPr>
            <a:spLocks noGrp="1"/>
          </p:cNvSpPr>
          <p:nvPr>
            <p:ph sz="quarter" idx="22"/>
          </p:nvPr>
        </p:nvSpPr>
        <p:spPr>
          <a:xfrm>
            <a:off x="7053583" y="6458761"/>
            <a:ext cx="1564640" cy="313613"/>
          </a:xfrm>
        </p:spPr>
        <p:txBody>
          <a:bodyPr/>
          <a:lstStyle/>
          <a:p>
            <a:pPr marL="0" indent="0">
              <a:buNone/>
            </a:pPr>
            <a:r>
              <a:rPr lang="en-US" sz="2000" dirty="0">
                <a:latin typeface="Calibri" charset="0"/>
                <a:ea typeface="MS PGothic" charset="0"/>
              </a:rPr>
              <a:t>Figure 24.18</a:t>
            </a:r>
            <a:endParaRPr lang="en-GB" sz="2000" dirty="0">
              <a:latin typeface="Calibri" charset="0"/>
              <a:ea typeface="MS PGothic" charset="0"/>
            </a:endParaRPr>
          </a:p>
        </p:txBody>
      </p:sp>
      <p:pic>
        <p:nvPicPr>
          <p:cNvPr id="4" name="Picture 3" descr="The effects of auxin on plant cells is shown.">
            <a:extLst>
              <a:ext uri="{FF2B5EF4-FFF2-40B4-BE49-F238E27FC236}">
                <a16:creationId xmlns:a16="http://schemas.microsoft.com/office/drawing/2014/main" id="{4390D398-68E4-4367-81A3-1BDE571E70BC}"/>
              </a:ext>
            </a:extLst>
          </p:cNvPr>
          <p:cNvPicPr>
            <a:picLocks noChangeAspect="1"/>
          </p:cNvPicPr>
          <p:nvPr/>
        </p:nvPicPr>
        <p:blipFill rotWithShape="1">
          <a:blip r:embed="rId2"/>
          <a:srcRect t="6840"/>
          <a:stretch/>
        </p:blipFill>
        <p:spPr>
          <a:xfrm>
            <a:off x="1125093" y="2971799"/>
            <a:ext cx="6912864" cy="324272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52241" y="177678"/>
            <a:ext cx="5839519" cy="566758"/>
          </a:xfrm>
        </p:spPr>
        <p:txBody>
          <a:bodyPr/>
          <a:lstStyle/>
          <a:p>
            <a:r>
              <a:rPr lang="en-US" sz="3800" dirty="0">
                <a:latin typeface="Calibri" charset="0"/>
                <a:ea typeface="MS PGothic" charset="0"/>
              </a:rPr>
              <a:t>The effect of phototropism</a:t>
            </a:r>
            <a:endParaRPr lang="en-GB" sz="3800" dirty="0">
              <a:latin typeface="Calibri" charset="0"/>
              <a:ea typeface="MS PGothic" charset="0"/>
            </a:endParaRPr>
          </a:p>
        </p:txBody>
      </p:sp>
      <p:sp>
        <p:nvSpPr>
          <p:cNvPr id="16" name="Content Placeholder 15"/>
          <p:cNvSpPr>
            <a:spLocks noGrp="1"/>
          </p:cNvSpPr>
          <p:nvPr>
            <p:ph sz="quarter" idx="20"/>
          </p:nvPr>
        </p:nvSpPr>
        <p:spPr>
          <a:xfrm>
            <a:off x="5721" y="6464331"/>
            <a:ext cx="1517997" cy="381393"/>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15" name="Content Placeholder 14"/>
          <p:cNvSpPr>
            <a:spLocks noGrp="1"/>
          </p:cNvSpPr>
          <p:nvPr>
            <p:ph sz="quarter" idx="19"/>
          </p:nvPr>
        </p:nvSpPr>
        <p:spPr>
          <a:xfrm>
            <a:off x="303906" y="3442154"/>
            <a:ext cx="3465259" cy="1285875"/>
          </a:xfrm>
        </p:spPr>
        <p:txBody>
          <a:bodyPr/>
          <a:lstStyle/>
          <a:p>
            <a:pPr marL="0" indent="0">
              <a:buNone/>
            </a:pPr>
            <a:r>
              <a:rPr lang="en-US" sz="2400" dirty="0">
                <a:latin typeface="Calibri" charset="0"/>
                <a:ea typeface="MS PGothic" charset="0"/>
              </a:rPr>
              <a:t>Elongation of these cells causes the stem to bend toward the light.</a:t>
            </a:r>
            <a:endParaRPr lang="en-GB" sz="2400" dirty="0">
              <a:latin typeface="Calibri" charset="0"/>
              <a:ea typeface="MS PGothic" charset="0"/>
            </a:endParaRPr>
          </a:p>
        </p:txBody>
      </p:sp>
      <p:sp>
        <p:nvSpPr>
          <p:cNvPr id="17" name="Content Placeholder 16"/>
          <p:cNvSpPr>
            <a:spLocks noGrp="1"/>
          </p:cNvSpPr>
          <p:nvPr>
            <p:ph sz="quarter" idx="21"/>
          </p:nvPr>
        </p:nvSpPr>
        <p:spPr>
          <a:xfrm>
            <a:off x="6853917" y="6489283"/>
            <a:ext cx="1841500" cy="321054"/>
          </a:xfrm>
        </p:spPr>
        <p:txBody>
          <a:bodyPr/>
          <a:lstStyle/>
          <a:p>
            <a:pPr marL="0" indent="0">
              <a:buNone/>
            </a:pPr>
            <a:r>
              <a:rPr lang="en-US" sz="1800" dirty="0">
                <a:latin typeface="Calibri" charset="0"/>
                <a:ea typeface="MS PGothic" charset="0"/>
              </a:rPr>
              <a:t>Figs. 24.17, 24.18</a:t>
            </a:r>
            <a:endParaRPr lang="en-GB" sz="1800" dirty="0">
              <a:latin typeface="Calibri" charset="0"/>
              <a:ea typeface="MS PGothic" charset="0"/>
            </a:endParaRPr>
          </a:p>
        </p:txBody>
      </p:sp>
      <p:pic>
        <p:nvPicPr>
          <p:cNvPr id="4" name="Picture 3">
            <a:extLst>
              <a:ext uri="{FF2B5EF4-FFF2-40B4-BE49-F238E27FC236}">
                <a16:creationId xmlns:a16="http://schemas.microsoft.com/office/drawing/2014/main" id="{1900B6E5-A31F-426F-AA5A-ACF06F3978B9}"/>
              </a:ext>
            </a:extLst>
          </p:cNvPr>
          <p:cNvPicPr>
            <a:picLocks noChangeAspect="1"/>
          </p:cNvPicPr>
          <p:nvPr/>
        </p:nvPicPr>
        <p:blipFill rotWithShape="1">
          <a:blip r:embed="rId2"/>
          <a:srcRect t="1" b="2285"/>
          <a:stretch/>
        </p:blipFill>
        <p:spPr>
          <a:xfrm>
            <a:off x="297202" y="792628"/>
            <a:ext cx="3054096" cy="2531597"/>
          </a:xfrm>
          <a:prstGeom prst="rect">
            <a:avLst/>
          </a:prstGeom>
        </p:spPr>
      </p:pic>
      <p:sp>
        <p:nvSpPr>
          <p:cNvPr id="11" name="Content Placeholder 10"/>
          <p:cNvSpPr>
            <a:spLocks noGrp="1"/>
          </p:cNvSpPr>
          <p:nvPr>
            <p:ph sz="quarter" idx="17"/>
          </p:nvPr>
        </p:nvSpPr>
        <p:spPr>
          <a:xfrm>
            <a:off x="1170981" y="3264217"/>
            <a:ext cx="1297496" cy="139981"/>
          </a:xfrm>
        </p:spPr>
        <p:txBody>
          <a:bodyPr/>
          <a:lstStyle/>
          <a:p>
            <a:pPr marL="0" indent="0" algn="ctr">
              <a:buNone/>
            </a:pPr>
            <a:r>
              <a:rPr lang="en-GB" sz="595" dirty="0"/>
              <a:t>©Martin Shields/Science Source</a:t>
            </a:r>
          </a:p>
        </p:txBody>
      </p:sp>
      <p:pic>
        <p:nvPicPr>
          <p:cNvPr id="6" name="Picture 5">
            <a:extLst>
              <a:ext uri="{FF2B5EF4-FFF2-40B4-BE49-F238E27FC236}">
                <a16:creationId xmlns:a16="http://schemas.microsoft.com/office/drawing/2014/main" id="{C9D630B8-A8EA-4A00-99F4-819C77B54D87}"/>
              </a:ext>
            </a:extLst>
          </p:cNvPr>
          <p:cNvPicPr>
            <a:picLocks noChangeAspect="1"/>
          </p:cNvPicPr>
          <p:nvPr/>
        </p:nvPicPr>
        <p:blipFill>
          <a:blip r:embed="rId3"/>
          <a:stretch>
            <a:fillRect/>
          </a:stretch>
        </p:blipFill>
        <p:spPr>
          <a:xfrm>
            <a:off x="3634947" y="2074105"/>
            <a:ext cx="5315712" cy="2438400"/>
          </a:xfrm>
          <a:prstGeom prst="rect">
            <a:avLst/>
          </a:prstGeom>
        </p:spPr>
      </p:pic>
      <p:sp>
        <p:nvSpPr>
          <p:cNvPr id="13" name="Content Placeholder 12"/>
          <p:cNvSpPr>
            <a:spLocks noGrp="1"/>
          </p:cNvSpPr>
          <p:nvPr>
            <p:ph sz="quarter" idx="18"/>
          </p:nvPr>
        </p:nvSpPr>
        <p:spPr>
          <a:xfrm>
            <a:off x="3665157" y="2376993"/>
            <a:ext cx="3242437" cy="186315"/>
          </a:xfrm>
        </p:spPr>
        <p:txBody>
          <a:bodyPr/>
          <a:lstStyle/>
          <a:p>
            <a:pPr marL="0" indent="0">
              <a:spcBef>
                <a:spcPts val="0"/>
              </a:spcBef>
              <a:buFont typeface="+mj-lt"/>
              <a:buAutoNum type="alphaLcPeriod"/>
            </a:pPr>
            <a:r>
              <a:rPr lang="en-GB" sz="970" b="1" dirty="0"/>
              <a:t> </a:t>
            </a:r>
            <a:r>
              <a:rPr lang="en-GB" sz="970" b="1" dirty="0" err="1"/>
              <a:t>Auxin</a:t>
            </a:r>
            <a:r>
              <a:rPr lang="en-GB" sz="970" b="1" dirty="0"/>
              <a:t> accumulation on the shaded side of the shoot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8976" y="118170"/>
            <a:ext cx="4826049" cy="685777"/>
          </a:xfrm>
        </p:spPr>
        <p:txBody>
          <a:bodyPr/>
          <a:lstStyle/>
          <a:p>
            <a:r>
              <a:rPr lang="en-US" sz="3800" dirty="0">
                <a:latin typeface="Calibri" charset="0"/>
                <a:ea typeface="MS PGothic" charset="0"/>
              </a:rPr>
              <a:t>Light and </a:t>
            </a:r>
            <a:r>
              <a:rPr lang="en-US" sz="3800" dirty="0" err="1">
                <a:latin typeface="Calibri" charset="0"/>
                <a:ea typeface="MS PGothic" charset="0"/>
              </a:rPr>
              <a:t>phytochrome</a:t>
            </a:r>
            <a:endParaRPr lang="en-GB" sz="3800" dirty="0">
              <a:latin typeface="Calibri" charset="0"/>
              <a:ea typeface="MS PGothic" charset="0"/>
            </a:endParaRPr>
          </a:p>
        </p:txBody>
      </p:sp>
      <p:sp>
        <p:nvSpPr>
          <p:cNvPr id="13" name="Content Placeholder 12"/>
          <p:cNvSpPr>
            <a:spLocks noGrp="1"/>
          </p:cNvSpPr>
          <p:nvPr>
            <p:ph sz="quarter" idx="20"/>
          </p:nvPr>
        </p:nvSpPr>
        <p:spPr>
          <a:xfrm>
            <a:off x="5725" y="6457624"/>
            <a:ext cx="1517997" cy="34672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11" name="Content Placeholder 10"/>
          <p:cNvSpPr>
            <a:spLocks noGrp="1"/>
          </p:cNvSpPr>
          <p:nvPr>
            <p:ph sz="quarter" idx="19"/>
          </p:nvPr>
        </p:nvSpPr>
        <p:spPr>
          <a:xfrm>
            <a:off x="302767" y="2947073"/>
            <a:ext cx="3235306" cy="2278007"/>
          </a:xfrm>
        </p:spPr>
        <p:txBody>
          <a:bodyPr/>
          <a:lstStyle/>
          <a:p>
            <a:pPr marL="0" indent="0">
              <a:buNone/>
            </a:pPr>
            <a:r>
              <a:rPr lang="en-US" sz="2400" dirty="0">
                <a:latin typeface="Calibri" charset="0"/>
                <a:ea typeface="MS PGothic" charset="0"/>
              </a:rPr>
              <a:t>Light also regulates seed germination, daily rhythms, and flowering by means of a photoreceptor in plants called </a:t>
            </a:r>
            <a:r>
              <a:rPr lang="en-US" sz="2400" b="1" dirty="0" err="1">
                <a:latin typeface="Calibri" charset="0"/>
                <a:ea typeface="MS PGothic" charset="0"/>
              </a:rPr>
              <a:t>phytochrome</a:t>
            </a:r>
            <a:r>
              <a:rPr lang="en-US" sz="2400" dirty="0">
                <a:latin typeface="Calibri" charset="0"/>
                <a:ea typeface="MS PGothic" charset="0"/>
              </a:rPr>
              <a:t>.</a:t>
            </a:r>
            <a:endParaRPr lang="en-GB" sz="2400" dirty="0">
              <a:latin typeface="Calibri" charset="0"/>
              <a:ea typeface="MS PGothic" charset="0"/>
            </a:endParaRPr>
          </a:p>
        </p:txBody>
      </p:sp>
      <p:sp>
        <p:nvSpPr>
          <p:cNvPr id="15" name="Content Placeholder 14"/>
          <p:cNvSpPr>
            <a:spLocks noGrp="1"/>
          </p:cNvSpPr>
          <p:nvPr>
            <p:ph sz="quarter" idx="21"/>
          </p:nvPr>
        </p:nvSpPr>
        <p:spPr>
          <a:xfrm>
            <a:off x="7052272" y="6463707"/>
            <a:ext cx="1521901" cy="353159"/>
          </a:xfrm>
        </p:spPr>
        <p:txBody>
          <a:bodyPr/>
          <a:lstStyle/>
          <a:p>
            <a:pPr marL="0" indent="0">
              <a:buNone/>
            </a:pPr>
            <a:r>
              <a:rPr lang="en-US" sz="2000" dirty="0">
                <a:latin typeface="Calibri" charset="0"/>
                <a:ea typeface="MS PGothic" charset="0"/>
              </a:rPr>
              <a:t>Figure 24.19</a:t>
            </a:r>
            <a:endParaRPr lang="en-GB" sz="2000" dirty="0">
              <a:latin typeface="Calibri" charset="0"/>
              <a:ea typeface="MS PGothic" charset="0"/>
            </a:endParaRPr>
          </a:p>
        </p:txBody>
      </p:sp>
      <p:pic>
        <p:nvPicPr>
          <p:cNvPr id="4" name="Picture 3">
            <a:extLst>
              <a:ext uri="{FF2B5EF4-FFF2-40B4-BE49-F238E27FC236}">
                <a16:creationId xmlns:a16="http://schemas.microsoft.com/office/drawing/2014/main" id="{7D192A17-CF52-4ACE-A5B6-DF80D3057274}"/>
              </a:ext>
            </a:extLst>
          </p:cNvPr>
          <p:cNvPicPr>
            <a:picLocks noChangeAspect="1"/>
          </p:cNvPicPr>
          <p:nvPr/>
        </p:nvPicPr>
        <p:blipFill>
          <a:blip r:embed="rId2"/>
          <a:stretch>
            <a:fillRect/>
          </a:stretch>
        </p:blipFill>
        <p:spPr>
          <a:xfrm>
            <a:off x="3768583" y="1504074"/>
            <a:ext cx="5132832" cy="4328160"/>
          </a:xfrm>
          <a:prstGeom prst="rect">
            <a:avLst/>
          </a:prstGeom>
        </p:spPr>
      </p:pic>
      <p:sp>
        <p:nvSpPr>
          <p:cNvPr id="12" name="Content Placeholder 6"/>
          <p:cNvSpPr>
            <a:spLocks noGrp="1"/>
          </p:cNvSpPr>
          <p:nvPr>
            <p:ph sz="quarter" idx="23"/>
          </p:nvPr>
        </p:nvSpPr>
        <p:spPr>
          <a:xfrm>
            <a:off x="3710102" y="4034718"/>
            <a:ext cx="261827" cy="230340"/>
          </a:xfrm>
        </p:spPr>
        <p:txBody>
          <a:bodyPr/>
          <a:lstStyle/>
          <a:p>
            <a:pPr lvl="0">
              <a:buClr>
                <a:schemeClr val="bg1"/>
              </a:buClr>
              <a:buFont typeface="+mj-lt"/>
              <a:buAutoNum type="arabicPeriod"/>
            </a:pPr>
            <a:r>
              <a:rPr lang="en-GB" sz="1350" b="1" dirty="0"/>
              <a:t> </a:t>
            </a:r>
          </a:p>
        </p:txBody>
      </p:sp>
      <mc:AlternateContent xmlns:mc="http://schemas.openxmlformats.org/markup-compatibility/2006" xmlns:a14="http://schemas.microsoft.com/office/drawing/2010/main">
        <mc:Choice Requires="a14">
          <p:sp>
            <p:nvSpPr>
              <p:cNvPr id="10" name="Content Placeholder 9"/>
              <p:cNvSpPr>
                <a:spLocks noGrp="1"/>
              </p:cNvSpPr>
              <p:nvPr>
                <p:ph sz="quarter" idx="18"/>
              </p:nvPr>
            </p:nvSpPr>
            <p:spPr>
              <a:xfrm>
                <a:off x="3974658" y="4050539"/>
                <a:ext cx="3292918" cy="500632"/>
              </a:xfrm>
            </p:spPr>
            <p:txBody>
              <a:bodyPr/>
              <a:lstStyle/>
              <a:p>
                <a:pPr marL="0" indent="0">
                  <a:lnSpc>
                    <a:spcPct val="90000"/>
                  </a:lnSpc>
                  <a:spcBef>
                    <a:spcPts val="0"/>
                  </a:spcBef>
                  <a:buNone/>
                </a:pPr>
                <a:r>
                  <a:rPr lang="en-GB" sz="1350" dirty="0"/>
                  <a:t>Red light converts </a:t>
                </a:r>
                <a:r>
                  <a:rPr lang="en-GB" sz="1350" dirty="0" err="1"/>
                  <a:t>phytochrome</a:t>
                </a:r>
                <a:r>
                  <a:rPr lang="en-GB" sz="1350" dirty="0"/>
                  <a:t> from its inactive form </a:t>
                </a:r>
                <a14:m>
                  <m:oMath xmlns:m="http://schemas.openxmlformats.org/officeDocument/2006/math">
                    <m:d>
                      <m:dPr>
                        <m:ctrlPr>
                          <a:rPr lang="en-GB" sz="1350" i="1" smtClean="0">
                            <a:latin typeface="Cambria Math" panose="02040503050406030204" pitchFamily="18" charset="0"/>
                          </a:rPr>
                        </m:ctrlPr>
                      </m:dPr>
                      <m:e>
                        <m:sSub>
                          <m:sSubPr>
                            <m:ctrlPr>
                              <a:rPr lang="en-GB" sz="1350" i="1" smtClean="0">
                                <a:latin typeface="Cambria Math" panose="02040503050406030204" pitchFamily="18" charset="0"/>
                              </a:rPr>
                            </m:ctrlPr>
                          </m:sSubPr>
                          <m:e>
                            <m:r>
                              <m:rPr>
                                <m:sty m:val="p"/>
                              </m:rPr>
                              <a:rPr lang="en-US" sz="1350" b="0" i="0" smtClean="0">
                                <a:latin typeface="Cambria Math" panose="02040503050406030204" pitchFamily="18" charset="0"/>
                              </a:rPr>
                              <m:t>P</m:t>
                            </m:r>
                          </m:e>
                          <m:sub>
                            <m:r>
                              <m:rPr>
                                <m:sty m:val="p"/>
                              </m:rPr>
                              <a:rPr lang="en-US" sz="1350" b="0" i="0" smtClean="0">
                                <a:latin typeface="Cambria Math" panose="02040503050406030204" pitchFamily="18" charset="0"/>
                              </a:rPr>
                              <m:t>r</m:t>
                            </m:r>
                          </m:sub>
                        </m:sSub>
                      </m:e>
                    </m:d>
                  </m:oMath>
                </a14:m>
                <a:r>
                  <a:rPr lang="en-GB" sz="1350" dirty="0"/>
                  <a:t>to its active form</a:t>
                </a:r>
                <a14:m>
                  <m:oMath xmlns:m="http://schemas.openxmlformats.org/officeDocument/2006/math">
                    <m:d>
                      <m:dPr>
                        <m:ctrlPr>
                          <a:rPr lang="en-GB" sz="1350" i="1" smtClean="0">
                            <a:latin typeface="Cambria Math" panose="02040503050406030204" pitchFamily="18" charset="0"/>
                          </a:rPr>
                        </m:ctrlPr>
                      </m:dPr>
                      <m:e>
                        <m:sSub>
                          <m:sSubPr>
                            <m:ctrlPr>
                              <a:rPr lang="en-GB" sz="1350" i="1" smtClean="0">
                                <a:latin typeface="Cambria Math" panose="02040503050406030204" pitchFamily="18" charset="0"/>
                              </a:rPr>
                            </m:ctrlPr>
                          </m:sSubPr>
                          <m:e>
                            <m:r>
                              <m:rPr>
                                <m:sty m:val="p"/>
                              </m:rPr>
                              <a:rPr lang="en-US" sz="1350" b="0" i="0" smtClean="0">
                                <a:latin typeface="Cambria Math" panose="02040503050406030204" pitchFamily="18" charset="0"/>
                              </a:rPr>
                              <m:t>P</m:t>
                            </m:r>
                          </m:e>
                          <m:sub>
                            <m:r>
                              <m:rPr>
                                <m:sty m:val="p"/>
                              </m:rPr>
                              <a:rPr lang="en-US" sz="1350" b="0" i="0" smtClean="0">
                                <a:latin typeface="Cambria Math" panose="02040503050406030204" pitchFamily="18" charset="0"/>
                              </a:rPr>
                              <m:t>fr</m:t>
                            </m:r>
                          </m:sub>
                        </m:sSub>
                      </m:e>
                    </m:d>
                  </m:oMath>
                </a14:m>
                <a:r>
                  <a:rPr lang="en-GB" sz="1350" dirty="0"/>
                  <a:t>.</a:t>
                </a:r>
              </a:p>
            </p:txBody>
          </p:sp>
        </mc:Choice>
        <mc:Fallback xmlns="">
          <p:sp>
            <p:nvSpPr>
              <p:cNvPr id="10" name="Content Placeholder 9"/>
              <p:cNvSpPr>
                <a:spLocks noGrp="1" noRot="1" noChangeAspect="1" noMove="1" noResize="1" noEditPoints="1" noAdjustHandles="1" noChangeArrowheads="1" noChangeShapeType="1" noTextEdit="1"/>
              </p:cNvSpPr>
              <p:nvPr>
                <p:ph sz="quarter" idx="18"/>
              </p:nvPr>
            </p:nvSpPr>
            <p:spPr>
              <a:xfrm>
                <a:off x="3974658" y="4050539"/>
                <a:ext cx="3292918" cy="500632"/>
              </a:xfrm>
              <a:blipFill>
                <a:blip r:embed="rId3"/>
                <a:stretch>
                  <a:fillRect l="-370" t="-4819" b="-3614"/>
                </a:stretch>
              </a:blipFill>
            </p:spPr>
            <p:txBody>
              <a:bodyPr/>
              <a:lstStyle/>
              <a:p>
                <a:r>
                  <a:rPr lang="en-US">
                    <a:noFill/>
                  </a:rPr>
                  <a:t> </a:t>
                </a:r>
              </a:p>
            </p:txBody>
          </p:sp>
        </mc:Fallback>
      </mc:AlternateContent>
      <p:sp>
        <p:nvSpPr>
          <p:cNvPr id="14" name="Content Placeholder 10"/>
          <p:cNvSpPr>
            <a:spLocks noGrp="1"/>
          </p:cNvSpPr>
          <p:nvPr>
            <p:ph sz="quarter" idx="24"/>
          </p:nvPr>
        </p:nvSpPr>
        <p:spPr>
          <a:xfrm>
            <a:off x="3736338" y="4573181"/>
            <a:ext cx="256030" cy="218885"/>
          </a:xfrm>
        </p:spPr>
        <p:txBody>
          <a:bodyPr/>
          <a:lstStyle/>
          <a:p>
            <a:pPr lvl="0">
              <a:buClr>
                <a:schemeClr val="bg1"/>
              </a:buClr>
              <a:buFont typeface="+mj-lt"/>
              <a:buAutoNum type="arabicPeriod" startAt="2"/>
            </a:pPr>
            <a:r>
              <a:rPr lang="en-GB" sz="1350" b="1" dirty="0"/>
              <a:t> </a:t>
            </a:r>
          </a:p>
        </p:txBody>
      </p:sp>
      <mc:AlternateContent xmlns:mc="http://schemas.openxmlformats.org/markup-compatibility/2006" xmlns:a14="http://schemas.microsoft.com/office/drawing/2010/main">
        <mc:Choice Requires="a14">
          <p:sp>
            <p:nvSpPr>
              <p:cNvPr id="9" name="Content Placeholder 8"/>
              <p:cNvSpPr>
                <a:spLocks noGrp="1"/>
              </p:cNvSpPr>
              <p:nvPr>
                <p:ph sz="quarter" idx="17"/>
              </p:nvPr>
            </p:nvSpPr>
            <p:spPr>
              <a:xfrm>
                <a:off x="3983979" y="4572945"/>
                <a:ext cx="4479312" cy="225441"/>
              </a:xfrm>
            </p:spPr>
            <p:txBody>
              <a:bodyPr/>
              <a:lstStyle/>
              <a:p>
                <a:pPr marL="0" indent="0">
                  <a:buNone/>
                </a:pPr>
                <a:r>
                  <a:rPr lang="en-GB" sz="1345" dirty="0"/>
                  <a:t>Some </a:t>
                </a:r>
                <a14:m>
                  <m:oMath xmlns:m="http://schemas.openxmlformats.org/officeDocument/2006/math">
                    <m:sSub>
                      <m:sSubPr>
                        <m:ctrlPr>
                          <a:rPr lang="en-GB" sz="1345" i="1" dirty="0" smtClean="0">
                            <a:latin typeface="Cambria Math" panose="02040503050406030204" pitchFamily="18" charset="0"/>
                          </a:rPr>
                        </m:ctrlPr>
                      </m:sSubPr>
                      <m:e>
                        <m:r>
                          <m:rPr>
                            <m:sty m:val="p"/>
                          </m:rPr>
                          <a:rPr lang="en-US" sz="1345" b="0" i="0" dirty="0" smtClean="0">
                            <a:latin typeface="Cambria Math" panose="02040503050406030204" pitchFamily="18" charset="0"/>
                          </a:rPr>
                          <m:t>P</m:t>
                        </m:r>
                      </m:e>
                      <m:sub>
                        <m:r>
                          <m:rPr>
                            <m:sty m:val="p"/>
                          </m:rPr>
                          <a:rPr lang="en-US" sz="1345" b="0" i="0" dirty="0" smtClean="0">
                            <a:latin typeface="Cambria Math" panose="02040503050406030204" pitchFamily="18" charset="0"/>
                          </a:rPr>
                          <m:t>fr</m:t>
                        </m:r>
                      </m:sub>
                    </m:sSub>
                  </m:oMath>
                </a14:m>
                <a:r>
                  <a:rPr lang="en-GB" sz="1345" dirty="0"/>
                  <a:t> enters the nucleus and alters gene transcription.</a:t>
                </a:r>
              </a:p>
            </p:txBody>
          </p:sp>
        </mc:Choice>
        <mc:Fallback xmlns="">
          <p:sp>
            <p:nvSpPr>
              <p:cNvPr id="9" name="Content Placeholder 8"/>
              <p:cNvSpPr>
                <a:spLocks noGrp="1" noRot="1" noChangeAspect="1" noMove="1" noResize="1" noEditPoints="1" noAdjustHandles="1" noChangeArrowheads="1" noChangeShapeType="1" noTextEdit="1"/>
              </p:cNvSpPr>
              <p:nvPr>
                <p:ph sz="quarter" idx="17"/>
              </p:nvPr>
            </p:nvSpPr>
            <p:spPr>
              <a:xfrm>
                <a:off x="3983979" y="4572945"/>
                <a:ext cx="4479312" cy="225441"/>
              </a:xfrm>
              <a:blipFill>
                <a:blip r:embed="rId4"/>
                <a:stretch>
                  <a:fillRect l="-409" t="-2703" b="-59459"/>
                </a:stretch>
              </a:blipFill>
            </p:spPr>
            <p:txBody>
              <a:bodyPr/>
              <a:lstStyle/>
              <a:p>
                <a:r>
                  <a:rPr lang="en-US">
                    <a:noFill/>
                  </a:rPr>
                  <a:t> </a:t>
                </a:r>
              </a:p>
            </p:txBody>
          </p:sp>
        </mc:Fallback>
      </mc:AlternateContent>
      <p:sp>
        <p:nvSpPr>
          <p:cNvPr id="17" name="Content Placeholder 14"/>
          <p:cNvSpPr>
            <a:spLocks noGrp="1"/>
          </p:cNvSpPr>
          <p:nvPr>
            <p:ph sz="quarter" idx="25"/>
          </p:nvPr>
        </p:nvSpPr>
        <p:spPr>
          <a:xfrm>
            <a:off x="3729306" y="4903303"/>
            <a:ext cx="242623" cy="264851"/>
          </a:xfrm>
        </p:spPr>
        <p:txBody>
          <a:bodyPr/>
          <a:lstStyle/>
          <a:p>
            <a:pPr lvl="0">
              <a:buClr>
                <a:schemeClr val="bg1"/>
              </a:buClr>
              <a:buFont typeface="+mj-lt"/>
              <a:buAutoNum type="arabicPeriod" startAt="3"/>
            </a:pPr>
            <a:r>
              <a:rPr lang="en-GB" sz="1350" b="1" dirty="0"/>
              <a:t> </a:t>
            </a:r>
          </a:p>
        </p:txBody>
      </p:sp>
      <p:sp>
        <p:nvSpPr>
          <p:cNvPr id="16" name="Content Placeholder 15"/>
          <p:cNvSpPr>
            <a:spLocks noGrp="1"/>
          </p:cNvSpPr>
          <p:nvPr>
            <p:ph sz="quarter" idx="22"/>
          </p:nvPr>
        </p:nvSpPr>
        <p:spPr>
          <a:xfrm>
            <a:off x="3978250" y="4925032"/>
            <a:ext cx="4464101" cy="459160"/>
          </a:xfrm>
        </p:spPr>
        <p:txBody>
          <a:bodyPr/>
          <a:lstStyle/>
          <a:p>
            <a:pPr marL="0" indent="0">
              <a:lnSpc>
                <a:spcPct val="90000"/>
              </a:lnSpc>
              <a:spcBef>
                <a:spcPts val="0"/>
              </a:spcBef>
              <a:buNone/>
            </a:pPr>
            <a:r>
              <a:rPr lang="en-US" sz="1370" dirty="0"/>
              <a:t>Translation produces proteins controlling seed germination, flowering, etc.</a:t>
            </a:r>
            <a:endParaRPr lang="en-GB" sz="1370" dirty="0"/>
          </a:p>
        </p:txBody>
      </p:sp>
      <p:sp>
        <p:nvSpPr>
          <p:cNvPr id="18" name="Content Placeholder 20"/>
          <p:cNvSpPr>
            <a:spLocks noGrp="1"/>
          </p:cNvSpPr>
          <p:nvPr>
            <p:ph sz="quarter" idx="26"/>
          </p:nvPr>
        </p:nvSpPr>
        <p:spPr>
          <a:xfrm>
            <a:off x="3745548" y="5438511"/>
            <a:ext cx="250978" cy="264589"/>
          </a:xfrm>
        </p:spPr>
        <p:txBody>
          <a:bodyPr/>
          <a:lstStyle/>
          <a:p>
            <a:pPr lvl="0">
              <a:buClr>
                <a:schemeClr val="bg1"/>
              </a:buClr>
              <a:buFont typeface="+mj-lt"/>
              <a:buAutoNum type="arabicPeriod" startAt="4"/>
            </a:pPr>
            <a:r>
              <a:rPr lang="en-GB" sz="1350" b="1" dirty="0"/>
              <a:t> </a:t>
            </a:r>
          </a:p>
        </p:txBody>
      </p:sp>
      <mc:AlternateContent xmlns:mc="http://schemas.openxmlformats.org/markup-compatibility/2006" xmlns:a14="http://schemas.microsoft.com/office/drawing/2010/main">
        <mc:Choice Requires="a14">
          <p:sp>
            <p:nvSpPr>
              <p:cNvPr id="8" name="Content Placeholder 7"/>
              <p:cNvSpPr>
                <a:spLocks noGrp="1"/>
              </p:cNvSpPr>
              <p:nvPr>
                <p:ph sz="quarter" idx="16"/>
              </p:nvPr>
            </p:nvSpPr>
            <p:spPr>
              <a:xfrm>
                <a:off x="3971929" y="5462654"/>
                <a:ext cx="4743446" cy="580892"/>
              </a:xfrm>
            </p:spPr>
            <p:txBody>
              <a:bodyPr/>
              <a:lstStyle/>
              <a:p>
                <a:pPr marL="0" indent="0">
                  <a:lnSpc>
                    <a:spcPct val="90000"/>
                  </a:lnSpc>
                  <a:spcBef>
                    <a:spcPts val="0"/>
                  </a:spcBef>
                  <a:buNone/>
                </a:pPr>
                <a:r>
                  <a:rPr lang="en-US" sz="1330" dirty="0"/>
                  <a:t>Far red light converts </a:t>
                </a:r>
                <a14:m>
                  <m:oMath xmlns:m="http://schemas.openxmlformats.org/officeDocument/2006/math">
                    <m:sSub>
                      <m:sSubPr>
                        <m:ctrlPr>
                          <a:rPr lang="en-US" sz="1330" i="1" dirty="0" smtClean="0">
                            <a:latin typeface="Cambria Math" panose="02040503050406030204" pitchFamily="18" charset="0"/>
                          </a:rPr>
                        </m:ctrlPr>
                      </m:sSubPr>
                      <m:e>
                        <m:r>
                          <m:rPr>
                            <m:sty m:val="p"/>
                          </m:rPr>
                          <a:rPr lang="en-US" sz="1330" b="0" i="0" dirty="0" smtClean="0">
                            <a:latin typeface="Cambria Math" panose="02040503050406030204" pitchFamily="18" charset="0"/>
                          </a:rPr>
                          <m:t>P</m:t>
                        </m:r>
                      </m:e>
                      <m:sub>
                        <m:r>
                          <m:rPr>
                            <m:sty m:val="p"/>
                          </m:rPr>
                          <a:rPr lang="en-US" sz="1330" b="0" i="0" dirty="0" smtClean="0">
                            <a:latin typeface="Cambria Math" panose="02040503050406030204" pitchFamily="18" charset="0"/>
                          </a:rPr>
                          <m:t>fr</m:t>
                        </m:r>
                      </m:sub>
                    </m:sSub>
                  </m:oMath>
                </a14:m>
                <a:r>
                  <a:rPr lang="en-US" sz="1330" dirty="0"/>
                  <a:t> back to </a:t>
                </a:r>
                <a14:m>
                  <m:oMath xmlns:m="http://schemas.openxmlformats.org/officeDocument/2006/math">
                    <m:sSub>
                      <m:sSubPr>
                        <m:ctrlPr>
                          <a:rPr lang="en-US" sz="1330" i="1" dirty="0" smtClean="0">
                            <a:latin typeface="Cambria Math" panose="02040503050406030204" pitchFamily="18" charset="0"/>
                          </a:rPr>
                        </m:ctrlPr>
                      </m:sSubPr>
                      <m:e>
                        <m:r>
                          <m:rPr>
                            <m:sty m:val="p"/>
                          </m:rPr>
                          <a:rPr lang="en-US" sz="1330" b="0" i="0" dirty="0" smtClean="0">
                            <a:latin typeface="Cambria Math" panose="02040503050406030204" pitchFamily="18" charset="0"/>
                          </a:rPr>
                          <m:t>P</m:t>
                        </m:r>
                      </m:e>
                      <m:sub>
                        <m:r>
                          <m:rPr>
                            <m:sty m:val="p"/>
                          </m:rPr>
                          <a:rPr lang="en-US" sz="1330" b="0" i="0" dirty="0" smtClean="0">
                            <a:latin typeface="Cambria Math" panose="02040503050406030204" pitchFamily="18" charset="0"/>
                          </a:rPr>
                          <m:t>r</m:t>
                        </m:r>
                      </m:sub>
                    </m:sSub>
                  </m:oMath>
                </a14:m>
                <a:r>
                  <a:rPr lang="en-US" sz="1330" dirty="0"/>
                  <a:t>. </a:t>
                </a:r>
                <a14:m>
                  <m:oMath xmlns:m="http://schemas.openxmlformats.org/officeDocument/2006/math">
                    <m:sSub>
                      <m:sSubPr>
                        <m:ctrlPr>
                          <a:rPr lang="en-US" sz="1330" i="1" dirty="0" smtClean="0">
                            <a:latin typeface="Cambria Math" panose="02040503050406030204" pitchFamily="18" charset="0"/>
                          </a:rPr>
                        </m:ctrlPr>
                      </m:sSubPr>
                      <m:e>
                        <m:r>
                          <m:rPr>
                            <m:sty m:val="p"/>
                          </m:rPr>
                          <a:rPr lang="en-US" sz="1330" b="0" i="0" dirty="0" smtClean="0">
                            <a:latin typeface="Cambria Math" panose="02040503050406030204" pitchFamily="18" charset="0"/>
                          </a:rPr>
                          <m:t>P</m:t>
                        </m:r>
                      </m:e>
                      <m:sub>
                        <m:r>
                          <m:rPr>
                            <m:sty m:val="p"/>
                          </m:rPr>
                          <a:rPr lang="en-US" sz="1330" b="0" i="0" dirty="0" smtClean="0">
                            <a:latin typeface="Cambria Math" panose="02040503050406030204" pitchFamily="18" charset="0"/>
                          </a:rPr>
                          <m:t>fr</m:t>
                        </m:r>
                      </m:sub>
                    </m:sSub>
                  </m:oMath>
                </a14:m>
                <a:r>
                  <a:rPr lang="en-US" sz="1330" dirty="0"/>
                  <a:t> also slowly converts to </a:t>
                </a:r>
                <a14:m>
                  <m:oMath xmlns:m="http://schemas.openxmlformats.org/officeDocument/2006/math">
                    <m:sSub>
                      <m:sSubPr>
                        <m:ctrlPr>
                          <a:rPr lang="en-US" sz="1330" i="1" dirty="0" smtClean="0">
                            <a:latin typeface="Cambria Math" panose="02040503050406030204" pitchFamily="18" charset="0"/>
                          </a:rPr>
                        </m:ctrlPr>
                      </m:sSubPr>
                      <m:e>
                        <m:r>
                          <m:rPr>
                            <m:sty m:val="p"/>
                          </m:rPr>
                          <a:rPr lang="en-US" sz="1330" b="0" i="0" dirty="0" smtClean="0">
                            <a:latin typeface="Cambria Math" panose="02040503050406030204" pitchFamily="18" charset="0"/>
                          </a:rPr>
                          <m:t>P</m:t>
                        </m:r>
                      </m:e>
                      <m:sub>
                        <m:r>
                          <m:rPr>
                            <m:sty m:val="p"/>
                          </m:rPr>
                          <a:rPr lang="en-US" sz="1330" b="0" i="0" dirty="0" smtClean="0">
                            <a:latin typeface="Cambria Math" panose="02040503050406030204" pitchFamily="18" charset="0"/>
                          </a:rPr>
                          <m:t>r</m:t>
                        </m:r>
                      </m:sub>
                    </m:sSub>
                  </m:oMath>
                </a14:m>
                <a:r>
                  <a:rPr lang="en-US" sz="1330" dirty="0"/>
                  <a:t> in darkness.</a:t>
                </a:r>
                <a:endParaRPr lang="en-GB" sz="1330" dirty="0"/>
              </a:p>
            </p:txBody>
          </p:sp>
        </mc:Choice>
        <mc:Fallback xmlns="">
          <p:sp>
            <p:nvSpPr>
              <p:cNvPr id="8" name="Content Placeholder 7"/>
              <p:cNvSpPr>
                <a:spLocks noGrp="1" noRot="1" noChangeAspect="1" noMove="1" noResize="1" noEditPoints="1" noAdjustHandles="1" noChangeArrowheads="1" noChangeShapeType="1" noTextEdit="1"/>
              </p:cNvSpPr>
              <p:nvPr>
                <p:ph sz="quarter" idx="16"/>
              </p:nvPr>
            </p:nvSpPr>
            <p:spPr>
              <a:xfrm>
                <a:off x="3971929" y="5462654"/>
                <a:ext cx="4743446" cy="580892"/>
              </a:xfrm>
              <a:blipFill>
                <a:blip r:embed="rId5"/>
                <a:stretch>
                  <a:fillRect l="-386" t="-4211"/>
                </a:stretch>
              </a:blipFill>
            </p:spPr>
            <p:txBody>
              <a:bodyPr/>
              <a:lstStyle/>
              <a:p>
                <a:r>
                  <a:rPr lang="en-US">
                    <a:noFill/>
                  </a:rPr>
                  <a:t> </a:t>
                </a:r>
              </a:p>
            </p:txBody>
          </p:sp>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568"/>
            <a:ext cx="8229601" cy="586541"/>
          </a:xfrm>
        </p:spPr>
        <p:txBody>
          <a:bodyPr/>
          <a:lstStyle/>
          <a:p>
            <a:pPr eaLnBrk="1" hangingPunct="1"/>
            <a:r>
              <a:rPr lang="en-US" sz="4000" dirty="0">
                <a:latin typeface="Calibri" charset="0"/>
                <a:ea typeface="MS PGothic" charset="0"/>
              </a:rPr>
              <a:t>An example of asexual reproduction</a:t>
            </a:r>
            <a:endParaRPr lang="en-GB" sz="4000" dirty="0">
              <a:latin typeface="Calibri" charset="0"/>
              <a:ea typeface="MS PGothic" charset="0"/>
            </a:endParaRPr>
          </a:p>
        </p:txBody>
      </p:sp>
      <p:sp>
        <p:nvSpPr>
          <p:cNvPr id="7" name="Content Placeholder 6"/>
          <p:cNvSpPr>
            <a:spLocks noGrp="1"/>
          </p:cNvSpPr>
          <p:nvPr>
            <p:ph sz="quarter" idx="16"/>
          </p:nvPr>
        </p:nvSpPr>
        <p:spPr>
          <a:xfrm>
            <a:off x="2560" y="6459583"/>
            <a:ext cx="1534012" cy="345985"/>
          </a:xfrm>
        </p:spPr>
        <p:txBody>
          <a:bodyPr/>
          <a:lstStyle/>
          <a:p>
            <a:pPr marL="0" indent="0" eaLnBrk="1" hangingPunct="1">
              <a:spcBef>
                <a:spcPct val="0"/>
              </a:spcBef>
              <a:buNone/>
            </a:pPr>
            <a:r>
              <a:rPr lang="en-US" sz="2000" dirty="0">
                <a:latin typeface="Calibri" charset="0"/>
                <a:ea typeface="MS PGothic" charset="0"/>
              </a:rPr>
              <a:t>Section 24.1</a:t>
            </a:r>
          </a:p>
        </p:txBody>
      </p:sp>
      <p:sp>
        <p:nvSpPr>
          <p:cNvPr id="3" name="Content Placeholder 2"/>
          <p:cNvSpPr>
            <a:spLocks noGrp="1"/>
          </p:cNvSpPr>
          <p:nvPr>
            <p:ph idx="1"/>
          </p:nvPr>
        </p:nvSpPr>
        <p:spPr>
          <a:xfrm>
            <a:off x="403225" y="1335264"/>
            <a:ext cx="8229600" cy="814035"/>
          </a:xfrm>
        </p:spPr>
        <p:txBody>
          <a:bodyPr/>
          <a:lstStyle/>
          <a:p>
            <a:pPr marL="0" indent="0" algn="ctr" eaLnBrk="1" hangingPunct="1">
              <a:spcBef>
                <a:spcPct val="0"/>
              </a:spcBef>
              <a:buNone/>
            </a:pPr>
            <a:r>
              <a:rPr lang="en-US" sz="2400" dirty="0">
                <a:latin typeface="Calibri" charset="0"/>
                <a:ea typeface="MS PGothic" charset="0"/>
              </a:rPr>
              <a:t>Similarly, the leaves of this </a:t>
            </a:r>
            <a:r>
              <a:rPr lang="en-US" sz="2400" dirty="0" err="1">
                <a:latin typeface="Calibri" charset="0"/>
                <a:ea typeface="MS PGothic" charset="0"/>
              </a:rPr>
              <a:t>kalanchoe</a:t>
            </a:r>
            <a:r>
              <a:rPr lang="en-US" sz="2400" dirty="0">
                <a:latin typeface="Calibri" charset="0"/>
                <a:ea typeface="MS PGothic" charset="0"/>
              </a:rPr>
              <a:t> plant produce genetically identical plantlets.</a:t>
            </a:r>
          </a:p>
        </p:txBody>
      </p:sp>
      <p:sp>
        <p:nvSpPr>
          <p:cNvPr id="6" name="Content Placeholder 5"/>
          <p:cNvSpPr>
            <a:spLocks noGrp="1"/>
          </p:cNvSpPr>
          <p:nvPr>
            <p:ph sz="quarter" idx="15"/>
          </p:nvPr>
        </p:nvSpPr>
        <p:spPr>
          <a:xfrm>
            <a:off x="7055063" y="6458218"/>
            <a:ext cx="1344186" cy="340776"/>
          </a:xfrm>
        </p:spPr>
        <p:txBody>
          <a:bodyPr/>
          <a:lstStyle/>
          <a:p>
            <a:pPr marL="0" indent="0" eaLnBrk="1" hangingPunct="1">
              <a:spcBef>
                <a:spcPct val="0"/>
              </a:spcBef>
              <a:buNone/>
            </a:pPr>
            <a:r>
              <a:rPr lang="en-US" sz="2000" dirty="0">
                <a:latin typeface="Calibri" charset="0"/>
                <a:ea typeface="MS PGothic" charset="0"/>
              </a:rPr>
              <a:t>Figure 24.1</a:t>
            </a:r>
          </a:p>
        </p:txBody>
      </p:sp>
      <p:pic>
        <p:nvPicPr>
          <p:cNvPr id="11" name="Picture 10" descr="A plant with asexual plantlets is shown."/>
          <p:cNvPicPr>
            <a:picLocks noChangeAspect="1"/>
          </p:cNvPicPr>
          <p:nvPr/>
        </p:nvPicPr>
        <p:blipFill rotWithShape="1">
          <a:blip r:embed="rId2">
            <a:extLst>
              <a:ext uri="{28A0092B-C50C-407E-A947-70E740481C1C}">
                <a14:useLocalDpi xmlns:a14="http://schemas.microsoft.com/office/drawing/2010/main" val="0"/>
              </a:ext>
            </a:extLst>
          </a:blip>
          <a:srcRect t="6141" b="5051"/>
          <a:stretch/>
        </p:blipFill>
        <p:spPr>
          <a:xfrm>
            <a:off x="2549205" y="2464724"/>
            <a:ext cx="4045590" cy="3618576"/>
          </a:xfrm>
          <a:prstGeom prst="rect">
            <a:avLst/>
          </a:prstGeom>
        </p:spPr>
      </p:pic>
      <p:sp>
        <p:nvSpPr>
          <p:cNvPr id="4" name="Content Placeholder 3"/>
          <p:cNvSpPr>
            <a:spLocks noGrp="1"/>
          </p:cNvSpPr>
          <p:nvPr>
            <p:ph sz="quarter" idx="4294967295"/>
          </p:nvPr>
        </p:nvSpPr>
        <p:spPr>
          <a:xfrm>
            <a:off x="3786811" y="6105935"/>
            <a:ext cx="1555455" cy="216665"/>
          </a:xfrm>
        </p:spPr>
        <p:txBody>
          <a:bodyPr/>
          <a:lstStyle/>
          <a:p>
            <a:pPr marL="0" indent="0" algn="ctr">
              <a:buNone/>
            </a:pPr>
            <a:r>
              <a:rPr lang="en-GB" sz="910" dirty="0"/>
              <a:t>(b): ©Steven P. Lynch RF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3702" y="224227"/>
            <a:ext cx="2996596" cy="468395"/>
          </a:xfrm>
        </p:spPr>
        <p:txBody>
          <a:bodyPr/>
          <a:lstStyle/>
          <a:p>
            <a:r>
              <a:rPr lang="en-US" sz="3800" dirty="0" err="1">
                <a:latin typeface="Calibri" charset="0"/>
                <a:ea typeface="MS PGothic" charset="0"/>
              </a:rPr>
              <a:t>Phytochrome</a:t>
            </a:r>
            <a:endParaRPr lang="en-GB" sz="3800" dirty="0">
              <a:latin typeface="Calibri" charset="0"/>
              <a:ea typeface="MS PGothic" charset="0"/>
            </a:endParaRPr>
          </a:p>
        </p:txBody>
      </p:sp>
      <p:sp>
        <p:nvSpPr>
          <p:cNvPr id="15" name="Content Placeholder 14"/>
          <p:cNvSpPr>
            <a:spLocks noGrp="1"/>
          </p:cNvSpPr>
          <p:nvPr>
            <p:ph sz="quarter" idx="19"/>
          </p:nvPr>
        </p:nvSpPr>
        <p:spPr>
          <a:xfrm>
            <a:off x="-6044" y="6457076"/>
            <a:ext cx="1469607" cy="37247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8" name="Content Placeholder 7"/>
          <p:cNvSpPr>
            <a:spLocks noGrp="1"/>
          </p:cNvSpPr>
          <p:nvPr>
            <p:ph sz="quarter" idx="16"/>
          </p:nvPr>
        </p:nvSpPr>
        <p:spPr>
          <a:xfrm>
            <a:off x="307010" y="2946108"/>
            <a:ext cx="3283380" cy="1245193"/>
          </a:xfrm>
        </p:spPr>
        <p:txBody>
          <a:bodyPr/>
          <a:lstStyle/>
          <a:p>
            <a:pPr marL="0" indent="0">
              <a:buNone/>
            </a:pPr>
            <a:r>
              <a:rPr lang="en-US" sz="2400" dirty="0" err="1">
                <a:latin typeface="Calibri" charset="0"/>
                <a:ea typeface="MS PGothic" charset="0"/>
              </a:rPr>
              <a:t>Phytochrome</a:t>
            </a:r>
            <a:r>
              <a:rPr lang="en-US" sz="2400" dirty="0">
                <a:latin typeface="Calibri" charset="0"/>
                <a:ea typeface="MS PGothic" charset="0"/>
              </a:rPr>
              <a:t> transforms to its active form when</a:t>
            </a:r>
            <a:br>
              <a:rPr lang="en-US" sz="2400" dirty="0">
                <a:latin typeface="Calibri" charset="0"/>
                <a:ea typeface="MS PGothic" charset="0"/>
              </a:rPr>
            </a:br>
            <a:r>
              <a:rPr lang="en-US" sz="2400" dirty="0">
                <a:latin typeface="Calibri" charset="0"/>
                <a:ea typeface="MS PGothic" charset="0"/>
              </a:rPr>
              <a:t>it absorbs red light.</a:t>
            </a:r>
            <a:endParaRPr lang="en-GB" sz="2400" dirty="0">
              <a:latin typeface="Calibri" charset="0"/>
              <a:ea typeface="MS PGothic" charset="0"/>
            </a:endParaRPr>
          </a:p>
        </p:txBody>
      </p:sp>
      <p:sp>
        <p:nvSpPr>
          <p:cNvPr id="18" name="Content Placeholder 17"/>
          <p:cNvSpPr>
            <a:spLocks noGrp="1"/>
          </p:cNvSpPr>
          <p:nvPr>
            <p:ph sz="quarter" idx="22"/>
          </p:nvPr>
        </p:nvSpPr>
        <p:spPr>
          <a:xfrm>
            <a:off x="7050594" y="6463907"/>
            <a:ext cx="1564640" cy="313613"/>
          </a:xfrm>
        </p:spPr>
        <p:txBody>
          <a:bodyPr/>
          <a:lstStyle/>
          <a:p>
            <a:pPr marL="0" indent="0">
              <a:buNone/>
            </a:pPr>
            <a:r>
              <a:rPr lang="en-US" sz="2000" dirty="0">
                <a:latin typeface="Calibri" charset="0"/>
                <a:ea typeface="MS PGothic" charset="0"/>
              </a:rPr>
              <a:t>Figure 24.19</a:t>
            </a:r>
            <a:endParaRPr lang="en-GB" sz="2000" dirty="0">
              <a:latin typeface="Calibri" charset="0"/>
              <a:ea typeface="MS PGothic" charset="0"/>
            </a:endParaRPr>
          </a:p>
        </p:txBody>
      </p:sp>
      <p:pic>
        <p:nvPicPr>
          <p:cNvPr id="4" name="Picture 3">
            <a:extLst>
              <a:ext uri="{FF2B5EF4-FFF2-40B4-BE49-F238E27FC236}">
                <a16:creationId xmlns:a16="http://schemas.microsoft.com/office/drawing/2014/main" id="{A724D28E-ED25-4A2C-ADC3-B7732B8BB359}"/>
              </a:ext>
            </a:extLst>
          </p:cNvPr>
          <p:cNvPicPr>
            <a:picLocks noChangeAspect="1"/>
          </p:cNvPicPr>
          <p:nvPr/>
        </p:nvPicPr>
        <p:blipFill rotWithShape="1">
          <a:blip r:embed="rId2"/>
          <a:srcRect t="4642"/>
          <a:stretch/>
        </p:blipFill>
        <p:spPr>
          <a:xfrm>
            <a:off x="3768589" y="1704974"/>
            <a:ext cx="5132832" cy="4127259"/>
          </a:xfrm>
          <a:prstGeom prst="rect">
            <a:avLst/>
          </a:prstGeom>
        </p:spPr>
      </p:pic>
      <p:sp>
        <p:nvSpPr>
          <p:cNvPr id="11" name="Content Placeholder 6"/>
          <p:cNvSpPr>
            <a:spLocks noGrp="1"/>
          </p:cNvSpPr>
          <p:nvPr>
            <p:ph sz="quarter" idx="23"/>
          </p:nvPr>
        </p:nvSpPr>
        <p:spPr>
          <a:xfrm>
            <a:off x="3710102" y="4034718"/>
            <a:ext cx="261827" cy="230340"/>
          </a:xfrm>
        </p:spPr>
        <p:txBody>
          <a:bodyPr/>
          <a:lstStyle/>
          <a:p>
            <a:pPr lvl="0">
              <a:buClr>
                <a:schemeClr val="bg1"/>
              </a:buClr>
              <a:buFont typeface="+mj-lt"/>
              <a:buAutoNum type="arabicPeriod"/>
            </a:pPr>
            <a:r>
              <a:rPr lang="en-GB" sz="1350" b="1" dirty="0"/>
              <a:t> </a:t>
            </a:r>
          </a:p>
        </p:txBody>
      </p:sp>
      <mc:AlternateContent xmlns:mc="http://schemas.openxmlformats.org/markup-compatibility/2006" xmlns:a14="http://schemas.microsoft.com/office/drawing/2010/main">
        <mc:Choice Requires="a14">
          <p:sp>
            <p:nvSpPr>
              <p:cNvPr id="9" name="Content Placeholder 8"/>
              <p:cNvSpPr>
                <a:spLocks noGrp="1"/>
              </p:cNvSpPr>
              <p:nvPr>
                <p:ph sz="quarter" idx="17"/>
              </p:nvPr>
            </p:nvSpPr>
            <p:spPr>
              <a:xfrm>
                <a:off x="3971995" y="4061736"/>
                <a:ext cx="3701911" cy="531578"/>
              </a:xfrm>
            </p:spPr>
            <p:txBody>
              <a:bodyPr/>
              <a:lstStyle/>
              <a:p>
                <a:pPr marL="0" indent="0">
                  <a:lnSpc>
                    <a:spcPct val="90000"/>
                  </a:lnSpc>
                  <a:spcBef>
                    <a:spcPts val="0"/>
                  </a:spcBef>
                  <a:buNone/>
                </a:pPr>
                <a:r>
                  <a:rPr lang="en-GB" sz="1350" dirty="0"/>
                  <a:t>Red light converts </a:t>
                </a:r>
                <a:r>
                  <a:rPr lang="en-GB" sz="1350" dirty="0" err="1"/>
                  <a:t>phytochrome</a:t>
                </a:r>
                <a:br>
                  <a:rPr lang="en-GB" sz="1350" dirty="0"/>
                </a:br>
                <a:r>
                  <a:rPr lang="en-GB" sz="1350" dirty="0"/>
                  <a:t>from its inactive form </a:t>
                </a:r>
                <a14:m>
                  <m:oMath xmlns:m="http://schemas.openxmlformats.org/officeDocument/2006/math">
                    <m:d>
                      <m:dPr>
                        <m:ctrlPr>
                          <a:rPr lang="en-GB" sz="1350" i="1">
                            <a:latin typeface="Cambria Math" panose="02040503050406030204" pitchFamily="18" charset="0"/>
                          </a:rPr>
                        </m:ctrlPr>
                      </m:dPr>
                      <m:e>
                        <m:sSub>
                          <m:sSubPr>
                            <m:ctrlPr>
                              <a:rPr lang="en-GB" sz="1350" i="1">
                                <a:latin typeface="Cambria Math" panose="02040503050406030204" pitchFamily="18" charset="0"/>
                              </a:rPr>
                            </m:ctrlPr>
                          </m:sSubPr>
                          <m:e>
                            <m:r>
                              <m:rPr>
                                <m:sty m:val="p"/>
                              </m:rPr>
                              <a:rPr lang="en-US" sz="1350">
                                <a:latin typeface="Cambria Math" panose="02040503050406030204" pitchFamily="18" charset="0"/>
                              </a:rPr>
                              <m:t>P</m:t>
                            </m:r>
                          </m:e>
                          <m:sub>
                            <m:r>
                              <m:rPr>
                                <m:sty m:val="p"/>
                              </m:rPr>
                              <a:rPr lang="en-US" sz="1350">
                                <a:latin typeface="Cambria Math" panose="02040503050406030204" pitchFamily="18" charset="0"/>
                              </a:rPr>
                              <m:t>r</m:t>
                            </m:r>
                          </m:sub>
                        </m:sSub>
                      </m:e>
                    </m:d>
                  </m:oMath>
                </a14:m>
                <a:r>
                  <a:rPr lang="en-GB" sz="1350" dirty="0"/>
                  <a:t>to its active form</a:t>
                </a:r>
                <a14:m>
                  <m:oMath xmlns:m="http://schemas.openxmlformats.org/officeDocument/2006/math">
                    <m:d>
                      <m:dPr>
                        <m:ctrlPr>
                          <a:rPr lang="en-GB" sz="1350" i="1">
                            <a:latin typeface="Cambria Math" panose="02040503050406030204" pitchFamily="18" charset="0"/>
                          </a:rPr>
                        </m:ctrlPr>
                      </m:dPr>
                      <m:e>
                        <m:sSub>
                          <m:sSubPr>
                            <m:ctrlPr>
                              <a:rPr lang="en-GB" sz="1350" i="1">
                                <a:latin typeface="Cambria Math" panose="02040503050406030204" pitchFamily="18" charset="0"/>
                              </a:rPr>
                            </m:ctrlPr>
                          </m:sSubPr>
                          <m:e>
                            <m:r>
                              <m:rPr>
                                <m:sty m:val="p"/>
                              </m:rPr>
                              <a:rPr lang="en-US" sz="1350">
                                <a:latin typeface="Cambria Math" panose="02040503050406030204" pitchFamily="18" charset="0"/>
                              </a:rPr>
                              <m:t>P</m:t>
                            </m:r>
                          </m:e>
                          <m:sub>
                            <m:r>
                              <m:rPr>
                                <m:sty m:val="p"/>
                              </m:rPr>
                              <a:rPr lang="en-US" sz="1350">
                                <a:latin typeface="Cambria Math" panose="02040503050406030204" pitchFamily="18" charset="0"/>
                              </a:rPr>
                              <m:t>fr</m:t>
                            </m:r>
                          </m:sub>
                        </m:sSub>
                      </m:e>
                    </m:d>
                  </m:oMath>
                </a14:m>
                <a:r>
                  <a:rPr lang="en-GB" sz="1350" dirty="0"/>
                  <a:t>.</a:t>
                </a:r>
              </a:p>
            </p:txBody>
          </p:sp>
        </mc:Choice>
        <mc:Fallback xmlns="">
          <p:sp>
            <p:nvSpPr>
              <p:cNvPr id="9" name="Content Placeholder 8"/>
              <p:cNvSpPr>
                <a:spLocks noGrp="1" noRot="1" noChangeAspect="1" noMove="1" noResize="1" noEditPoints="1" noAdjustHandles="1" noChangeArrowheads="1" noChangeShapeType="1" noTextEdit="1"/>
              </p:cNvSpPr>
              <p:nvPr>
                <p:ph sz="quarter" idx="17"/>
              </p:nvPr>
            </p:nvSpPr>
            <p:spPr>
              <a:xfrm>
                <a:off x="3971995" y="4061736"/>
                <a:ext cx="3701911" cy="531578"/>
              </a:xfrm>
              <a:blipFill>
                <a:blip r:embed="rId3"/>
                <a:stretch>
                  <a:fillRect l="-494" t="-4598"/>
                </a:stretch>
              </a:blipFill>
            </p:spPr>
            <p:txBody>
              <a:bodyPr/>
              <a:lstStyle/>
              <a:p>
                <a:r>
                  <a:rPr lang="en-US">
                    <a:noFill/>
                  </a:rPr>
                  <a:t> </a:t>
                </a:r>
              </a:p>
            </p:txBody>
          </p:sp>
        </mc:Fallback>
      </mc:AlternateContent>
      <p:sp>
        <p:nvSpPr>
          <p:cNvPr id="12" name="Content Placeholder 10"/>
          <p:cNvSpPr>
            <a:spLocks noGrp="1"/>
          </p:cNvSpPr>
          <p:nvPr>
            <p:ph sz="quarter" idx="24"/>
          </p:nvPr>
        </p:nvSpPr>
        <p:spPr>
          <a:xfrm>
            <a:off x="3736338" y="4573181"/>
            <a:ext cx="256030" cy="218885"/>
          </a:xfrm>
        </p:spPr>
        <p:txBody>
          <a:bodyPr/>
          <a:lstStyle/>
          <a:p>
            <a:pPr lvl="0">
              <a:buClr>
                <a:schemeClr val="bg1"/>
              </a:buClr>
              <a:buFont typeface="+mj-lt"/>
              <a:buAutoNum type="arabicPeriod" startAt="2"/>
            </a:pPr>
            <a:r>
              <a:rPr lang="en-GB" sz="1350" b="1" dirty="0"/>
              <a:t> </a:t>
            </a:r>
          </a:p>
        </p:txBody>
      </p:sp>
      <mc:AlternateContent xmlns:mc="http://schemas.openxmlformats.org/markup-compatibility/2006" xmlns:a14="http://schemas.microsoft.com/office/drawing/2010/main">
        <mc:Choice Requires="a14">
          <p:sp>
            <p:nvSpPr>
              <p:cNvPr id="6" name="Content Placeholder 5"/>
              <p:cNvSpPr>
                <a:spLocks noGrp="1"/>
              </p:cNvSpPr>
              <p:nvPr>
                <p:ph sz="quarter" idx="14"/>
              </p:nvPr>
            </p:nvSpPr>
            <p:spPr>
              <a:xfrm>
                <a:off x="3980067" y="4566493"/>
                <a:ext cx="4479517" cy="271365"/>
              </a:xfrm>
            </p:spPr>
            <p:txBody>
              <a:bodyPr/>
              <a:lstStyle/>
              <a:p>
                <a:pPr marL="0" indent="0">
                  <a:buNone/>
                </a:pPr>
                <a:r>
                  <a:rPr lang="en-GB" sz="1345" dirty="0"/>
                  <a:t>Some </a:t>
                </a:r>
                <a14:m>
                  <m:oMath xmlns:m="http://schemas.openxmlformats.org/officeDocument/2006/math">
                    <m:sSub>
                      <m:sSubPr>
                        <m:ctrlPr>
                          <a:rPr lang="en-GB" sz="1345" i="1" dirty="0">
                            <a:latin typeface="Cambria Math" panose="02040503050406030204" pitchFamily="18" charset="0"/>
                          </a:rPr>
                        </m:ctrlPr>
                      </m:sSubPr>
                      <m:e>
                        <m:r>
                          <m:rPr>
                            <m:sty m:val="p"/>
                          </m:rPr>
                          <a:rPr lang="en-US" sz="1345" dirty="0">
                            <a:latin typeface="Cambria Math" panose="02040503050406030204" pitchFamily="18" charset="0"/>
                          </a:rPr>
                          <m:t>P</m:t>
                        </m:r>
                      </m:e>
                      <m:sub>
                        <m:r>
                          <m:rPr>
                            <m:sty m:val="p"/>
                          </m:rPr>
                          <a:rPr lang="en-US" sz="1345" dirty="0">
                            <a:latin typeface="Cambria Math" panose="02040503050406030204" pitchFamily="18" charset="0"/>
                          </a:rPr>
                          <m:t>fr</m:t>
                        </m:r>
                      </m:sub>
                    </m:sSub>
                  </m:oMath>
                </a14:m>
                <a:r>
                  <a:rPr lang="en-GB" sz="1345" dirty="0"/>
                  <a:t> enters the nucleus and alters gene transcription.</a:t>
                </a:r>
              </a:p>
            </p:txBody>
          </p:sp>
        </mc:Choice>
        <mc:Fallback xmlns="">
          <p:sp>
            <p:nvSpPr>
              <p:cNvPr id="6" name="Content Placeholder 5"/>
              <p:cNvSpPr>
                <a:spLocks noGrp="1" noRot="1" noChangeAspect="1" noMove="1" noResize="1" noEditPoints="1" noAdjustHandles="1" noChangeArrowheads="1" noChangeShapeType="1" noTextEdit="1"/>
              </p:cNvSpPr>
              <p:nvPr>
                <p:ph sz="quarter" idx="14"/>
              </p:nvPr>
            </p:nvSpPr>
            <p:spPr>
              <a:xfrm>
                <a:off x="3980067" y="4566493"/>
                <a:ext cx="4479517" cy="271365"/>
              </a:xfrm>
              <a:blipFill>
                <a:blip r:embed="rId4"/>
                <a:stretch>
                  <a:fillRect l="-408" t="-2222" b="-31111"/>
                </a:stretch>
              </a:blipFill>
            </p:spPr>
            <p:txBody>
              <a:bodyPr/>
              <a:lstStyle/>
              <a:p>
                <a:r>
                  <a:rPr lang="en-US">
                    <a:noFill/>
                  </a:rPr>
                  <a:t> </a:t>
                </a:r>
              </a:p>
            </p:txBody>
          </p:sp>
        </mc:Fallback>
      </mc:AlternateContent>
      <p:sp>
        <p:nvSpPr>
          <p:cNvPr id="13" name="Content Placeholder 14"/>
          <p:cNvSpPr>
            <a:spLocks noGrp="1"/>
          </p:cNvSpPr>
          <p:nvPr>
            <p:ph sz="quarter" idx="25"/>
          </p:nvPr>
        </p:nvSpPr>
        <p:spPr>
          <a:xfrm>
            <a:off x="3729306" y="4903303"/>
            <a:ext cx="242623" cy="264851"/>
          </a:xfrm>
        </p:spPr>
        <p:txBody>
          <a:bodyPr/>
          <a:lstStyle/>
          <a:p>
            <a:pPr lvl="0">
              <a:buClr>
                <a:schemeClr val="bg1"/>
              </a:buClr>
              <a:buFont typeface="+mj-lt"/>
              <a:buAutoNum type="arabicPeriod" startAt="3"/>
            </a:pPr>
            <a:r>
              <a:rPr lang="en-GB" sz="1350" b="1" dirty="0"/>
              <a:t> </a:t>
            </a:r>
          </a:p>
        </p:txBody>
      </p:sp>
      <p:sp>
        <p:nvSpPr>
          <p:cNvPr id="16" name="Content Placeholder 15"/>
          <p:cNvSpPr>
            <a:spLocks noGrp="1"/>
          </p:cNvSpPr>
          <p:nvPr>
            <p:ph sz="quarter" idx="20"/>
          </p:nvPr>
        </p:nvSpPr>
        <p:spPr>
          <a:xfrm>
            <a:off x="3984463" y="4911170"/>
            <a:ext cx="4331025" cy="461485"/>
          </a:xfrm>
        </p:spPr>
        <p:txBody>
          <a:bodyPr/>
          <a:lstStyle/>
          <a:p>
            <a:pPr marL="0" indent="0">
              <a:buNone/>
            </a:pPr>
            <a:r>
              <a:rPr lang="en-US" sz="1370" dirty="0"/>
              <a:t>Translation produces proteins controlling seed germination, flowering, etc.</a:t>
            </a:r>
            <a:endParaRPr lang="en-GB" sz="1370" dirty="0"/>
          </a:p>
        </p:txBody>
      </p:sp>
      <p:sp>
        <p:nvSpPr>
          <p:cNvPr id="14" name="Content Placeholder 20"/>
          <p:cNvSpPr>
            <a:spLocks noGrp="1"/>
          </p:cNvSpPr>
          <p:nvPr>
            <p:ph sz="quarter" idx="26"/>
          </p:nvPr>
        </p:nvSpPr>
        <p:spPr>
          <a:xfrm>
            <a:off x="3745548" y="5438511"/>
            <a:ext cx="250978" cy="264589"/>
          </a:xfrm>
        </p:spPr>
        <p:txBody>
          <a:bodyPr/>
          <a:lstStyle/>
          <a:p>
            <a:pPr lvl="0">
              <a:buClr>
                <a:schemeClr val="bg1"/>
              </a:buClr>
              <a:buFont typeface="+mj-lt"/>
              <a:buAutoNum type="arabicPeriod" startAt="4"/>
            </a:pPr>
            <a:r>
              <a:rPr lang="en-GB" sz="1350" b="1" dirty="0"/>
              <a:t> </a:t>
            </a:r>
          </a:p>
        </p:txBody>
      </p:sp>
      <mc:AlternateContent xmlns:mc="http://schemas.openxmlformats.org/markup-compatibility/2006" xmlns:a14="http://schemas.microsoft.com/office/drawing/2010/main">
        <mc:Choice Requires="a14">
          <p:sp>
            <p:nvSpPr>
              <p:cNvPr id="17" name="Content Placeholder 16"/>
              <p:cNvSpPr>
                <a:spLocks noGrp="1"/>
              </p:cNvSpPr>
              <p:nvPr>
                <p:ph sz="quarter" idx="21"/>
              </p:nvPr>
            </p:nvSpPr>
            <p:spPr>
              <a:xfrm>
                <a:off x="3974511" y="5463239"/>
                <a:ext cx="4776378" cy="427323"/>
              </a:xfrm>
            </p:spPr>
            <p:txBody>
              <a:bodyPr/>
              <a:lstStyle/>
              <a:p>
                <a:pPr marL="0" indent="0">
                  <a:lnSpc>
                    <a:spcPct val="90000"/>
                  </a:lnSpc>
                  <a:spcBef>
                    <a:spcPts val="0"/>
                  </a:spcBef>
                  <a:buNone/>
                </a:pPr>
                <a:r>
                  <a:rPr lang="en-US" sz="1330" dirty="0"/>
                  <a:t>Far red light converts </a:t>
                </a:r>
                <a14:m>
                  <m:oMath xmlns:m="http://schemas.openxmlformats.org/officeDocument/2006/math">
                    <m:sSub>
                      <m:sSubPr>
                        <m:ctrlPr>
                          <a:rPr lang="en-US" sz="1330" i="1" dirty="0">
                            <a:latin typeface="Cambria Math" panose="02040503050406030204" pitchFamily="18" charset="0"/>
                          </a:rPr>
                        </m:ctrlPr>
                      </m:sSubPr>
                      <m:e>
                        <m:r>
                          <m:rPr>
                            <m:sty m:val="p"/>
                          </m:rPr>
                          <a:rPr lang="en-US" sz="1330" dirty="0">
                            <a:latin typeface="Cambria Math" panose="02040503050406030204" pitchFamily="18" charset="0"/>
                          </a:rPr>
                          <m:t>P</m:t>
                        </m:r>
                      </m:e>
                      <m:sub>
                        <m:r>
                          <m:rPr>
                            <m:sty m:val="p"/>
                          </m:rPr>
                          <a:rPr lang="en-US" sz="1330" dirty="0">
                            <a:latin typeface="Cambria Math" panose="02040503050406030204" pitchFamily="18" charset="0"/>
                          </a:rPr>
                          <m:t>fr</m:t>
                        </m:r>
                      </m:sub>
                    </m:sSub>
                  </m:oMath>
                </a14:m>
                <a:r>
                  <a:rPr lang="en-US" sz="1330" dirty="0"/>
                  <a:t> back to </a:t>
                </a:r>
                <a14:m>
                  <m:oMath xmlns:m="http://schemas.openxmlformats.org/officeDocument/2006/math">
                    <m:sSub>
                      <m:sSubPr>
                        <m:ctrlPr>
                          <a:rPr lang="en-US" sz="1330" i="1" dirty="0">
                            <a:latin typeface="Cambria Math" panose="02040503050406030204" pitchFamily="18" charset="0"/>
                          </a:rPr>
                        </m:ctrlPr>
                      </m:sSubPr>
                      <m:e>
                        <m:r>
                          <m:rPr>
                            <m:sty m:val="p"/>
                          </m:rPr>
                          <a:rPr lang="en-US" sz="1330" dirty="0">
                            <a:latin typeface="Cambria Math" panose="02040503050406030204" pitchFamily="18" charset="0"/>
                          </a:rPr>
                          <m:t>P</m:t>
                        </m:r>
                      </m:e>
                      <m:sub>
                        <m:r>
                          <m:rPr>
                            <m:sty m:val="p"/>
                          </m:rPr>
                          <a:rPr lang="en-US" sz="1330" dirty="0">
                            <a:latin typeface="Cambria Math" panose="02040503050406030204" pitchFamily="18" charset="0"/>
                          </a:rPr>
                          <m:t>r</m:t>
                        </m:r>
                      </m:sub>
                    </m:sSub>
                  </m:oMath>
                </a14:m>
                <a:r>
                  <a:rPr lang="en-US" sz="1330" dirty="0"/>
                  <a:t>. </a:t>
                </a:r>
                <a14:m>
                  <m:oMath xmlns:m="http://schemas.openxmlformats.org/officeDocument/2006/math">
                    <m:sSub>
                      <m:sSubPr>
                        <m:ctrlPr>
                          <a:rPr lang="en-US" sz="1330" i="1" dirty="0">
                            <a:latin typeface="Cambria Math" panose="02040503050406030204" pitchFamily="18" charset="0"/>
                          </a:rPr>
                        </m:ctrlPr>
                      </m:sSubPr>
                      <m:e>
                        <m:r>
                          <m:rPr>
                            <m:sty m:val="p"/>
                          </m:rPr>
                          <a:rPr lang="en-US" sz="1330" dirty="0">
                            <a:latin typeface="Cambria Math" panose="02040503050406030204" pitchFamily="18" charset="0"/>
                          </a:rPr>
                          <m:t>P</m:t>
                        </m:r>
                      </m:e>
                      <m:sub>
                        <m:r>
                          <m:rPr>
                            <m:sty m:val="p"/>
                          </m:rPr>
                          <a:rPr lang="en-US" sz="1330" dirty="0">
                            <a:latin typeface="Cambria Math" panose="02040503050406030204" pitchFamily="18" charset="0"/>
                          </a:rPr>
                          <m:t>fr</m:t>
                        </m:r>
                      </m:sub>
                    </m:sSub>
                  </m:oMath>
                </a14:m>
                <a:r>
                  <a:rPr lang="en-US" sz="1330" dirty="0"/>
                  <a:t> also slowly converts to </a:t>
                </a:r>
                <a14:m>
                  <m:oMath xmlns:m="http://schemas.openxmlformats.org/officeDocument/2006/math">
                    <m:sSub>
                      <m:sSubPr>
                        <m:ctrlPr>
                          <a:rPr lang="en-US" sz="1330" i="1" dirty="0">
                            <a:latin typeface="Cambria Math" panose="02040503050406030204" pitchFamily="18" charset="0"/>
                          </a:rPr>
                        </m:ctrlPr>
                      </m:sSubPr>
                      <m:e>
                        <m:r>
                          <m:rPr>
                            <m:sty m:val="p"/>
                          </m:rPr>
                          <a:rPr lang="en-US" sz="1330" dirty="0">
                            <a:latin typeface="Cambria Math" panose="02040503050406030204" pitchFamily="18" charset="0"/>
                          </a:rPr>
                          <m:t>P</m:t>
                        </m:r>
                      </m:e>
                      <m:sub>
                        <m:r>
                          <m:rPr>
                            <m:sty m:val="p"/>
                          </m:rPr>
                          <a:rPr lang="en-US" sz="1330" dirty="0">
                            <a:latin typeface="Cambria Math" panose="02040503050406030204" pitchFamily="18" charset="0"/>
                          </a:rPr>
                          <m:t>r</m:t>
                        </m:r>
                      </m:sub>
                    </m:sSub>
                  </m:oMath>
                </a14:m>
                <a:r>
                  <a:rPr lang="en-US" sz="1330" dirty="0"/>
                  <a:t> in darkness.</a:t>
                </a:r>
                <a:endParaRPr lang="en-GB" sz="1330" dirty="0"/>
              </a:p>
            </p:txBody>
          </p:sp>
        </mc:Choice>
        <mc:Fallback xmlns="">
          <p:sp>
            <p:nvSpPr>
              <p:cNvPr id="17" name="Content Placeholder 16"/>
              <p:cNvSpPr>
                <a:spLocks noGrp="1" noRot="1" noChangeAspect="1" noMove="1" noResize="1" noEditPoints="1" noAdjustHandles="1" noChangeArrowheads="1" noChangeShapeType="1" noTextEdit="1"/>
              </p:cNvSpPr>
              <p:nvPr>
                <p:ph sz="quarter" idx="21"/>
              </p:nvPr>
            </p:nvSpPr>
            <p:spPr>
              <a:xfrm>
                <a:off x="3974511" y="5463239"/>
                <a:ext cx="4776378" cy="427323"/>
              </a:xfrm>
              <a:blipFill>
                <a:blip r:embed="rId5"/>
                <a:stretch>
                  <a:fillRect l="-383" t="-5714" b="-22857"/>
                </a:stretch>
              </a:blipFill>
            </p:spPr>
            <p:txBody>
              <a:bodyPr/>
              <a:lstStyle/>
              <a:p>
                <a:r>
                  <a:rPr lang="en-US">
                    <a:noFill/>
                  </a:rPr>
                  <a:t> </a:t>
                </a:r>
              </a:p>
            </p:txBody>
          </p:sp>
        </mc:Fallback>
      </mc:AlternateContent>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52241" y="181758"/>
            <a:ext cx="5839519" cy="566758"/>
          </a:xfrm>
        </p:spPr>
        <p:txBody>
          <a:bodyPr/>
          <a:lstStyle/>
          <a:p>
            <a:r>
              <a:rPr lang="en-US" sz="3800" dirty="0">
                <a:latin typeface="Calibri" charset="0"/>
                <a:ea typeface="MS PGothic" charset="0"/>
              </a:rPr>
              <a:t>The effects of </a:t>
            </a:r>
            <a:r>
              <a:rPr lang="en-US" sz="3800" dirty="0" err="1">
                <a:latin typeface="Calibri" charset="0"/>
                <a:ea typeface="MS PGothic" charset="0"/>
              </a:rPr>
              <a:t>phytochrome</a:t>
            </a:r>
            <a:endParaRPr lang="en-GB" sz="3800" dirty="0">
              <a:latin typeface="Calibri" charset="0"/>
              <a:ea typeface="MS PGothic" charset="0"/>
            </a:endParaRPr>
          </a:p>
        </p:txBody>
      </p:sp>
      <p:sp>
        <p:nvSpPr>
          <p:cNvPr id="16" name="Content Placeholder 15"/>
          <p:cNvSpPr>
            <a:spLocks noGrp="1"/>
          </p:cNvSpPr>
          <p:nvPr>
            <p:ph sz="quarter" idx="20"/>
          </p:nvPr>
        </p:nvSpPr>
        <p:spPr>
          <a:xfrm>
            <a:off x="-3348" y="6457627"/>
            <a:ext cx="1517997" cy="34672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15" name="Content Placeholder 14"/>
          <p:cNvSpPr>
            <a:spLocks noGrp="1"/>
          </p:cNvSpPr>
          <p:nvPr>
            <p:ph sz="quarter" idx="19"/>
          </p:nvPr>
        </p:nvSpPr>
        <p:spPr>
          <a:xfrm>
            <a:off x="303319" y="2947823"/>
            <a:ext cx="3236982" cy="1882650"/>
          </a:xfrm>
        </p:spPr>
        <p:txBody>
          <a:bodyPr/>
          <a:lstStyle/>
          <a:p>
            <a:pPr marL="0" indent="0">
              <a:buNone/>
            </a:pPr>
            <a:r>
              <a:rPr lang="en-US" sz="2400" dirty="0" err="1">
                <a:latin typeface="Calibri" charset="0"/>
                <a:ea typeface="MS PGothic" charset="0"/>
              </a:rPr>
              <a:t>Phytochrome</a:t>
            </a:r>
            <a:r>
              <a:rPr lang="en-US" sz="2400" dirty="0">
                <a:latin typeface="Calibri" charset="0"/>
                <a:ea typeface="MS PGothic" charset="0"/>
              </a:rPr>
              <a:t> helps plants sense day length. Plants flower when periods of darkness meet certain thresholds.</a:t>
            </a:r>
            <a:endParaRPr lang="en-GB" sz="2400" dirty="0">
              <a:latin typeface="Calibri" charset="0"/>
              <a:ea typeface="MS PGothic" charset="0"/>
            </a:endParaRPr>
          </a:p>
        </p:txBody>
      </p:sp>
      <p:sp>
        <p:nvSpPr>
          <p:cNvPr id="17" name="Content Placeholder 16"/>
          <p:cNvSpPr>
            <a:spLocks noGrp="1"/>
          </p:cNvSpPr>
          <p:nvPr>
            <p:ph sz="quarter" idx="21"/>
          </p:nvPr>
        </p:nvSpPr>
        <p:spPr>
          <a:xfrm>
            <a:off x="7046375" y="6457627"/>
            <a:ext cx="1521901" cy="347286"/>
          </a:xfrm>
        </p:spPr>
        <p:txBody>
          <a:bodyPr/>
          <a:lstStyle/>
          <a:p>
            <a:pPr marL="0" indent="0">
              <a:buNone/>
            </a:pPr>
            <a:r>
              <a:rPr lang="en-US" sz="2000" dirty="0">
                <a:latin typeface="Calibri" charset="0"/>
                <a:ea typeface="MS PGothic" charset="0"/>
              </a:rPr>
              <a:t>Figure 24.22</a:t>
            </a:r>
            <a:endParaRPr lang="en-GB" sz="2000" dirty="0">
              <a:latin typeface="Calibri" charset="0"/>
              <a:ea typeface="MS PGothic" charset="0"/>
            </a:endParaRPr>
          </a:p>
        </p:txBody>
      </p:sp>
      <p:pic>
        <p:nvPicPr>
          <p:cNvPr id="12" name="Picture 11">
            <a:extLst>
              <a:ext uri="{FF2B5EF4-FFF2-40B4-BE49-F238E27FC236}">
                <a16:creationId xmlns:a16="http://schemas.microsoft.com/office/drawing/2014/main" id="{77970934-E289-41C0-A112-617E099959A2}"/>
              </a:ext>
            </a:extLst>
          </p:cNvPr>
          <p:cNvPicPr>
            <a:picLocks noChangeAspect="1"/>
          </p:cNvPicPr>
          <p:nvPr/>
        </p:nvPicPr>
        <p:blipFill rotWithShape="1">
          <a:blip r:embed="rId2">
            <a:extLst>
              <a:ext uri="{28A0092B-C50C-407E-A947-70E740481C1C}">
                <a14:useLocalDpi xmlns:a14="http://schemas.microsoft.com/office/drawing/2010/main" val="0"/>
              </a:ext>
            </a:extLst>
          </a:blip>
          <a:srcRect t="5675"/>
          <a:stretch/>
        </p:blipFill>
        <p:spPr>
          <a:xfrm>
            <a:off x="3626388" y="1333500"/>
            <a:ext cx="5303298" cy="4538805"/>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1761536" y="165410"/>
            <a:ext cx="5620928" cy="586541"/>
          </a:xfrm>
        </p:spPr>
        <p:txBody>
          <a:bodyPr/>
          <a:lstStyle/>
          <a:p>
            <a:r>
              <a:rPr lang="en-US" sz="3800" dirty="0" err="1">
                <a:latin typeface="Calibri" charset="0"/>
                <a:ea typeface="MS PGothic" charset="0"/>
              </a:rPr>
              <a:t>Phytochrome</a:t>
            </a:r>
            <a:r>
              <a:rPr lang="en-US" sz="3800" dirty="0">
                <a:latin typeface="Calibri" charset="0"/>
                <a:ea typeface="MS PGothic" charset="0"/>
              </a:rPr>
              <a:t> and flowering</a:t>
            </a:r>
            <a:endParaRPr lang="en-GB" sz="3800" dirty="0">
              <a:latin typeface="Calibri" charset="0"/>
              <a:ea typeface="MS PGothic" charset="0"/>
            </a:endParaRPr>
          </a:p>
        </p:txBody>
      </p:sp>
      <p:sp>
        <p:nvSpPr>
          <p:cNvPr id="84993" name="Content Placeholder 84992"/>
          <p:cNvSpPr>
            <a:spLocks noGrp="1"/>
          </p:cNvSpPr>
          <p:nvPr>
            <p:ph sz="quarter" idx="4294967295"/>
          </p:nvPr>
        </p:nvSpPr>
        <p:spPr>
          <a:xfrm>
            <a:off x="-316" y="6458190"/>
            <a:ext cx="1555455" cy="348941"/>
          </a:xfrm>
        </p:spPr>
        <p:txBody>
          <a:bodyPr/>
          <a:lstStyle/>
          <a:p>
            <a:pPr marL="0" indent="0">
              <a:buNone/>
            </a:pPr>
            <a:r>
              <a:rPr lang="en-US" sz="2000" dirty="0">
                <a:latin typeface="Calibri" charset="0"/>
                <a:ea typeface="MS PGothic" charset="0"/>
              </a:rPr>
              <a:t>Section 24.5</a:t>
            </a:r>
            <a:endParaRPr lang="en-GB" sz="2000" dirty="0">
              <a:latin typeface="Calibri" charset="0"/>
              <a:ea typeface="MS PGothic" charset="0"/>
            </a:endParaRPr>
          </a:p>
        </p:txBody>
      </p:sp>
      <p:sp>
        <p:nvSpPr>
          <p:cNvPr id="85007" name="Content Placeholder 85006"/>
          <p:cNvSpPr>
            <a:spLocks noGrp="1"/>
          </p:cNvSpPr>
          <p:nvPr>
            <p:ph sz="quarter" idx="4294967295"/>
          </p:nvPr>
        </p:nvSpPr>
        <p:spPr>
          <a:xfrm>
            <a:off x="389670" y="2254858"/>
            <a:ext cx="3562552" cy="2619439"/>
          </a:xfrm>
        </p:spPr>
        <p:txBody>
          <a:bodyPr/>
          <a:lstStyle/>
          <a:p>
            <a:pPr marL="0" indent="0">
              <a:buNone/>
            </a:pPr>
            <a:r>
              <a:rPr lang="en-US" sz="2400" dirty="0">
                <a:latin typeface="Calibri" charset="0"/>
                <a:ea typeface="MS PGothic" charset="0"/>
              </a:rPr>
              <a:t>The dominant form of </a:t>
            </a:r>
            <a:r>
              <a:rPr lang="en-US" sz="2400" dirty="0" err="1">
                <a:latin typeface="Calibri" charset="0"/>
                <a:ea typeface="MS PGothic" charset="0"/>
              </a:rPr>
              <a:t>phytochrome</a:t>
            </a:r>
            <a:r>
              <a:rPr lang="en-US" sz="2400" dirty="0">
                <a:latin typeface="Calibri" charset="0"/>
                <a:ea typeface="MS PGothic" charset="0"/>
              </a:rPr>
              <a:t> determines whether flowering will occur. In this experiment, the last flash of light determines the prevalent form of </a:t>
            </a:r>
            <a:r>
              <a:rPr lang="en-US" sz="2400" dirty="0" err="1">
                <a:latin typeface="Calibri" charset="0"/>
                <a:ea typeface="MS PGothic" charset="0"/>
              </a:rPr>
              <a:t>phytochrome</a:t>
            </a:r>
            <a:r>
              <a:rPr lang="en-US" sz="2400" dirty="0">
                <a:latin typeface="Calibri" charset="0"/>
                <a:ea typeface="MS PGothic" charset="0"/>
              </a:rPr>
              <a:t>.</a:t>
            </a:r>
            <a:endParaRPr lang="en-GB" sz="2400" dirty="0">
              <a:latin typeface="Calibri" charset="0"/>
              <a:ea typeface="MS PGothic" charset="0"/>
            </a:endParaRPr>
          </a:p>
        </p:txBody>
      </p:sp>
      <p:sp>
        <p:nvSpPr>
          <p:cNvPr id="84996" name="Content Placeholder 84995"/>
          <p:cNvSpPr>
            <a:spLocks noGrp="1"/>
          </p:cNvSpPr>
          <p:nvPr>
            <p:ph sz="quarter" idx="4294967295"/>
          </p:nvPr>
        </p:nvSpPr>
        <p:spPr>
          <a:xfrm>
            <a:off x="7055922" y="6458190"/>
            <a:ext cx="1584138" cy="348941"/>
          </a:xfrm>
        </p:spPr>
        <p:txBody>
          <a:bodyPr/>
          <a:lstStyle/>
          <a:p>
            <a:pPr marL="0" indent="0">
              <a:buNone/>
            </a:pPr>
            <a:r>
              <a:rPr lang="en-US" sz="2000" dirty="0">
                <a:latin typeface="Calibri" charset="0"/>
                <a:ea typeface="MS PGothic" charset="0"/>
              </a:rPr>
              <a:t>Figure 24.23</a:t>
            </a:r>
            <a:endParaRPr lang="en-GB" sz="2000" dirty="0">
              <a:latin typeface="Calibri" charset="0"/>
              <a:ea typeface="MS PGothic" charset="0"/>
            </a:endParaRPr>
          </a:p>
        </p:txBody>
      </p:sp>
      <p:pic>
        <p:nvPicPr>
          <p:cNvPr id="11" name="Picture 10">
            <a:extLst>
              <a:ext uri="{FF2B5EF4-FFF2-40B4-BE49-F238E27FC236}">
                <a16:creationId xmlns:a16="http://schemas.microsoft.com/office/drawing/2014/main" id="{1E888242-316C-4BB1-ABCE-00BD373A56BA}"/>
              </a:ext>
            </a:extLst>
          </p:cNvPr>
          <p:cNvPicPr>
            <a:picLocks noChangeAspect="1"/>
          </p:cNvPicPr>
          <p:nvPr/>
        </p:nvPicPr>
        <p:blipFill rotWithShape="1">
          <a:blip r:embed="rId2">
            <a:extLst>
              <a:ext uri="{28A0092B-C50C-407E-A947-70E740481C1C}">
                <a14:useLocalDpi xmlns:a14="http://schemas.microsoft.com/office/drawing/2010/main" val="0"/>
              </a:ext>
            </a:extLst>
          </a:blip>
          <a:srcRect t="4329"/>
          <a:stretch/>
        </p:blipFill>
        <p:spPr>
          <a:xfrm>
            <a:off x="4028534" y="1326776"/>
            <a:ext cx="4562879" cy="4806768"/>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761536" y="231172"/>
            <a:ext cx="5620929" cy="484745"/>
          </a:xfrm>
        </p:spPr>
        <p:txBody>
          <a:bodyPr/>
          <a:lstStyle/>
          <a:p>
            <a:r>
              <a:rPr lang="en-US" sz="4000" dirty="0">
                <a:latin typeface="Calibri" charset="0"/>
                <a:ea typeface="MS PGothic" charset="0"/>
              </a:rPr>
              <a:t>24.5 Mastering concepts</a:t>
            </a:r>
            <a:endParaRPr lang="en-GB" sz="4000" dirty="0">
              <a:latin typeface="Calibri" charset="0"/>
              <a:ea typeface="MS PGothic" charset="0"/>
            </a:endParaRPr>
          </a:p>
        </p:txBody>
      </p:sp>
      <p:sp>
        <p:nvSpPr>
          <p:cNvPr id="21" name="Content Placeholder 20"/>
          <p:cNvSpPr>
            <a:spLocks noGrp="1"/>
          </p:cNvSpPr>
          <p:nvPr>
            <p:ph sz="quarter" idx="17"/>
          </p:nvPr>
        </p:nvSpPr>
        <p:spPr>
          <a:xfrm>
            <a:off x="4146641" y="3175207"/>
            <a:ext cx="4853924" cy="380584"/>
          </a:xfrm>
        </p:spPr>
        <p:txBody>
          <a:bodyPr/>
          <a:lstStyle/>
          <a:p>
            <a:pPr marL="0" indent="0">
              <a:buNone/>
            </a:pPr>
            <a:r>
              <a:rPr lang="en-US" sz="2400" dirty="0">
                <a:latin typeface="Calibri" charset="0"/>
                <a:ea typeface="MS PGothic" charset="0"/>
              </a:rPr>
              <a:t>What is </a:t>
            </a:r>
            <a:r>
              <a:rPr lang="en-US" sz="2400" dirty="0" err="1">
                <a:latin typeface="Calibri" charset="0"/>
                <a:ea typeface="MS PGothic" charset="0"/>
              </a:rPr>
              <a:t>auxin’s</a:t>
            </a:r>
            <a:r>
              <a:rPr lang="en-US" sz="2400" dirty="0">
                <a:latin typeface="Calibri" charset="0"/>
                <a:ea typeface="MS PGothic" charset="0"/>
              </a:rPr>
              <a:t> role in phototropism?</a:t>
            </a:r>
            <a:endParaRPr lang="en-GB" sz="2400" dirty="0">
              <a:latin typeface="Calibri" charset="0"/>
              <a:ea typeface="MS PGothic"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29" b="3922"/>
          <a:stretch/>
        </p:blipFill>
        <p:spPr bwMode="auto">
          <a:xfrm>
            <a:off x="184868" y="2447366"/>
            <a:ext cx="3790129" cy="24204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 name="Content Placeholder 18"/>
          <p:cNvSpPr>
            <a:spLocks noGrp="1"/>
          </p:cNvSpPr>
          <p:nvPr>
            <p:ph sz="quarter" idx="21"/>
          </p:nvPr>
        </p:nvSpPr>
        <p:spPr>
          <a:xfrm>
            <a:off x="632889" y="4826683"/>
            <a:ext cx="2968078" cy="199805"/>
          </a:xfrm>
        </p:spPr>
        <p:txBody>
          <a:bodyPr/>
          <a:lstStyle/>
          <a:p>
            <a:pPr marL="0" lvl="0" indent="0" algn="ctr">
              <a:buNone/>
            </a:pPr>
            <a:r>
              <a:rPr lang="en-GB" sz="630" dirty="0"/>
              <a:t>(bee keeper): ©Liu Jin/AFP/Getty Images; (bee): ©Stephen Dalton/Science Source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31273" y="217725"/>
            <a:ext cx="7481455" cy="484745"/>
          </a:xfrm>
        </p:spPr>
        <p:txBody>
          <a:bodyPr/>
          <a:lstStyle/>
          <a:p>
            <a:r>
              <a:rPr lang="en-US" sz="3800" dirty="0">
                <a:latin typeface="Calibri" charset="0"/>
                <a:ea typeface="MS PGothic" charset="0"/>
              </a:rPr>
              <a:t>Plants respond to gravity and touch</a:t>
            </a:r>
            <a:endParaRPr lang="en-GB" sz="3800" dirty="0">
              <a:latin typeface="Calibri" charset="0"/>
              <a:ea typeface="MS PGothic" charset="0"/>
            </a:endParaRPr>
          </a:p>
        </p:txBody>
      </p:sp>
      <p:sp>
        <p:nvSpPr>
          <p:cNvPr id="20" name="Content Placeholder 19"/>
          <p:cNvSpPr>
            <a:spLocks noGrp="1"/>
          </p:cNvSpPr>
          <p:nvPr>
            <p:ph sz="quarter" idx="4294967295"/>
          </p:nvPr>
        </p:nvSpPr>
        <p:spPr>
          <a:xfrm>
            <a:off x="-3768" y="6458192"/>
            <a:ext cx="1584138" cy="348941"/>
          </a:xfrm>
        </p:spPr>
        <p:txBody>
          <a:bodyPr/>
          <a:lstStyle/>
          <a:p>
            <a:pPr marL="0" indent="0">
              <a:buNone/>
            </a:pPr>
            <a:r>
              <a:rPr lang="en-US" sz="2000" dirty="0">
                <a:latin typeface="Calibri" charset="0"/>
                <a:ea typeface="MS PGothic" charset="0"/>
              </a:rPr>
              <a:t>Section 24.6</a:t>
            </a:r>
            <a:endParaRPr lang="en-GB" sz="2000" dirty="0">
              <a:latin typeface="Calibri" charset="0"/>
              <a:ea typeface="MS PGothic" charset="0"/>
            </a:endParaRPr>
          </a:p>
        </p:txBody>
      </p:sp>
      <p:sp>
        <p:nvSpPr>
          <p:cNvPr id="19" name="Content Placeholder 18"/>
          <p:cNvSpPr>
            <a:spLocks noGrp="1"/>
          </p:cNvSpPr>
          <p:nvPr>
            <p:ph sz="quarter" idx="4294967295"/>
          </p:nvPr>
        </p:nvSpPr>
        <p:spPr>
          <a:xfrm>
            <a:off x="309368" y="3436476"/>
            <a:ext cx="3725220" cy="747986"/>
          </a:xfrm>
        </p:spPr>
        <p:txBody>
          <a:bodyPr/>
          <a:lstStyle/>
          <a:p>
            <a:pPr marL="0" indent="0">
              <a:buNone/>
            </a:pPr>
            <a:r>
              <a:rPr lang="en-US" sz="2400" dirty="0">
                <a:latin typeface="Calibri" charset="0"/>
                <a:ea typeface="MS PGothic" charset="0"/>
              </a:rPr>
              <a:t>Gravity is another important environmental cue.</a:t>
            </a:r>
            <a:endParaRPr lang="en-GB" sz="2400" dirty="0">
              <a:latin typeface="Calibri" charset="0"/>
              <a:ea typeface="MS PGothic" charset="0"/>
            </a:endParaRPr>
          </a:p>
        </p:txBody>
      </p:sp>
      <p:sp>
        <p:nvSpPr>
          <p:cNvPr id="22" name="Content Placeholder 21"/>
          <p:cNvSpPr>
            <a:spLocks noGrp="1"/>
          </p:cNvSpPr>
          <p:nvPr>
            <p:ph sz="quarter" idx="16"/>
          </p:nvPr>
        </p:nvSpPr>
        <p:spPr>
          <a:xfrm>
            <a:off x="6922750" y="6459074"/>
            <a:ext cx="1534012" cy="345985"/>
          </a:xfrm>
        </p:spPr>
        <p:txBody>
          <a:bodyPr/>
          <a:lstStyle/>
          <a:p>
            <a:pPr marL="0" indent="0">
              <a:buNone/>
            </a:pPr>
            <a:r>
              <a:rPr lang="en-US" sz="2000" dirty="0">
                <a:latin typeface="Calibri" charset="0"/>
                <a:ea typeface="MS PGothic" charset="0"/>
              </a:rPr>
              <a:t> Figure 24.25</a:t>
            </a:r>
            <a:endParaRPr lang="en-GB" sz="2000" dirty="0">
              <a:latin typeface="Calibri" charset="0"/>
              <a:ea typeface="MS PGothic"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7822" b="4421"/>
          <a:stretch/>
        </p:blipFill>
        <p:spPr>
          <a:xfrm>
            <a:off x="4511109" y="1425388"/>
            <a:ext cx="4106409" cy="4410636"/>
          </a:xfrm>
          <a:prstGeom prst="rect">
            <a:avLst/>
          </a:prstGeom>
        </p:spPr>
      </p:pic>
      <p:sp>
        <p:nvSpPr>
          <p:cNvPr id="25" name="Content Placeholder 24"/>
          <p:cNvSpPr>
            <a:spLocks noGrp="1"/>
          </p:cNvSpPr>
          <p:nvPr>
            <p:ph sz="quarter" idx="4294967295"/>
          </p:nvPr>
        </p:nvSpPr>
        <p:spPr>
          <a:xfrm>
            <a:off x="5026814" y="5859145"/>
            <a:ext cx="3073135" cy="208280"/>
          </a:xfrm>
        </p:spPr>
        <p:txBody>
          <a:bodyPr/>
          <a:lstStyle/>
          <a:p>
            <a:pPr marL="0" indent="0" algn="ctr">
              <a:buNone/>
            </a:pPr>
            <a:r>
              <a:rPr lang="en-GB" sz="1020" dirty="0"/>
              <a:t>©</a:t>
            </a:r>
            <a:r>
              <a:rPr lang="en-GB" sz="1020" dirty="0" err="1"/>
              <a:t>Mariëlle</a:t>
            </a:r>
            <a:r>
              <a:rPr lang="en-GB" sz="1020" dirty="0"/>
              <a:t> </a:t>
            </a:r>
            <a:r>
              <a:rPr lang="en-GB" sz="1020" dirty="0" err="1"/>
              <a:t>Hoefnagels</a:t>
            </a:r>
            <a:r>
              <a:rPr lang="en-GB" sz="1020" dirty="0"/>
              <a:t>/McGraw-Hill Education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129787" y="193488"/>
            <a:ext cx="2884426" cy="533219"/>
          </a:xfrm>
        </p:spPr>
        <p:txBody>
          <a:bodyPr/>
          <a:lstStyle/>
          <a:p>
            <a:r>
              <a:rPr lang="en-US" sz="3800" dirty="0" err="1">
                <a:latin typeface="Calibri" charset="0"/>
                <a:ea typeface="MS PGothic" charset="0"/>
              </a:rPr>
              <a:t>Gravitropism</a:t>
            </a:r>
            <a:endParaRPr lang="en-GB" sz="3800" dirty="0">
              <a:latin typeface="Calibri" charset="0"/>
              <a:ea typeface="MS PGothic" charset="0"/>
            </a:endParaRPr>
          </a:p>
        </p:txBody>
      </p:sp>
      <p:sp>
        <p:nvSpPr>
          <p:cNvPr id="19" name="Content Placeholder 18"/>
          <p:cNvSpPr>
            <a:spLocks noGrp="1"/>
          </p:cNvSpPr>
          <p:nvPr>
            <p:ph sz="quarter" idx="4294967295"/>
          </p:nvPr>
        </p:nvSpPr>
        <p:spPr>
          <a:xfrm>
            <a:off x="-316" y="6458194"/>
            <a:ext cx="1555455" cy="348941"/>
          </a:xfrm>
        </p:spPr>
        <p:txBody>
          <a:bodyPr/>
          <a:lstStyle/>
          <a:p>
            <a:pPr marL="0" indent="0">
              <a:buNone/>
            </a:pPr>
            <a:r>
              <a:rPr lang="en-US" sz="2000" dirty="0">
                <a:latin typeface="Calibri" charset="0"/>
                <a:ea typeface="MS PGothic" charset="0"/>
              </a:rPr>
              <a:t>Section 24.6</a:t>
            </a:r>
            <a:endParaRPr lang="en-GB" sz="2000" dirty="0">
              <a:latin typeface="Calibri" charset="0"/>
              <a:ea typeface="MS PGothic" charset="0"/>
            </a:endParaRPr>
          </a:p>
        </p:txBody>
      </p:sp>
      <p:sp>
        <p:nvSpPr>
          <p:cNvPr id="24" name="Content Placeholder 23"/>
          <p:cNvSpPr>
            <a:spLocks noGrp="1"/>
          </p:cNvSpPr>
          <p:nvPr>
            <p:ph sz="quarter" idx="4294967295"/>
          </p:nvPr>
        </p:nvSpPr>
        <p:spPr>
          <a:xfrm>
            <a:off x="306105" y="2781576"/>
            <a:ext cx="3862482" cy="1190350"/>
          </a:xfrm>
        </p:spPr>
        <p:txBody>
          <a:bodyPr/>
          <a:lstStyle/>
          <a:p>
            <a:pPr marL="0" indent="0">
              <a:buNone/>
            </a:pPr>
            <a:r>
              <a:rPr lang="en-US" sz="2400" b="1" dirty="0" err="1">
                <a:latin typeface="Calibri" charset="0"/>
                <a:ea typeface="MS PGothic" charset="0"/>
              </a:rPr>
              <a:t>Gravitropism</a:t>
            </a:r>
            <a:r>
              <a:rPr lang="en-US" sz="2400" dirty="0">
                <a:latin typeface="Calibri" charset="0"/>
                <a:ea typeface="MS PGothic" charset="0"/>
              </a:rPr>
              <a:t> is directional growth in response to gravity. Shoots always grow upward.</a:t>
            </a:r>
            <a:endParaRPr lang="en-GB" sz="2400" dirty="0">
              <a:latin typeface="Calibri" charset="0"/>
              <a:ea typeface="MS PGothic" charset="0"/>
            </a:endParaRPr>
          </a:p>
        </p:txBody>
      </p:sp>
      <p:sp>
        <p:nvSpPr>
          <p:cNvPr id="20" name="Content Placeholder 19"/>
          <p:cNvSpPr>
            <a:spLocks noGrp="1"/>
          </p:cNvSpPr>
          <p:nvPr>
            <p:ph sz="quarter" idx="4294967295"/>
          </p:nvPr>
        </p:nvSpPr>
        <p:spPr>
          <a:xfrm>
            <a:off x="6921439" y="6462381"/>
            <a:ext cx="1584138" cy="348941"/>
          </a:xfrm>
        </p:spPr>
        <p:txBody>
          <a:bodyPr/>
          <a:lstStyle/>
          <a:p>
            <a:pPr marL="0" indent="0">
              <a:buNone/>
            </a:pPr>
            <a:r>
              <a:rPr lang="en-US" sz="2000" dirty="0">
                <a:latin typeface="Calibri" charset="0"/>
                <a:ea typeface="MS PGothic" charset="0"/>
              </a:rPr>
              <a:t> Figure 24.25</a:t>
            </a:r>
            <a:endParaRPr lang="en-GB" sz="2000" dirty="0">
              <a:latin typeface="Calibri" charset="0"/>
              <a:ea typeface="MS PGothic"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7555" b="3886"/>
          <a:stretch/>
        </p:blipFill>
        <p:spPr>
          <a:xfrm>
            <a:off x="4511109" y="1411941"/>
            <a:ext cx="4106409" cy="4450977"/>
          </a:xfrm>
          <a:prstGeom prst="rect">
            <a:avLst/>
          </a:prstGeom>
        </p:spPr>
      </p:pic>
      <p:sp>
        <p:nvSpPr>
          <p:cNvPr id="25" name="Content Placeholder 24"/>
          <p:cNvSpPr>
            <a:spLocks noGrp="1"/>
          </p:cNvSpPr>
          <p:nvPr>
            <p:ph sz="quarter" idx="4294967295"/>
          </p:nvPr>
        </p:nvSpPr>
        <p:spPr>
          <a:xfrm>
            <a:off x="5160149" y="5857549"/>
            <a:ext cx="2793759" cy="241763"/>
          </a:xfrm>
        </p:spPr>
        <p:txBody>
          <a:bodyPr/>
          <a:lstStyle/>
          <a:p>
            <a:pPr marL="0" indent="0" algn="ctr">
              <a:buNone/>
            </a:pPr>
            <a:r>
              <a:rPr lang="en-GB" sz="1020" dirty="0"/>
              <a:t>©</a:t>
            </a:r>
            <a:r>
              <a:rPr lang="en-GB" sz="1020" dirty="0" err="1"/>
              <a:t>Mariëlle</a:t>
            </a:r>
            <a:r>
              <a:rPr lang="en-GB" sz="1020" dirty="0"/>
              <a:t> </a:t>
            </a:r>
            <a:r>
              <a:rPr lang="en-GB" sz="1020" dirty="0" err="1"/>
              <a:t>Hoefnagels</a:t>
            </a:r>
            <a:r>
              <a:rPr lang="en-GB" sz="1020" dirty="0"/>
              <a:t>/McGraw-Hill Education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761536" y="217725"/>
            <a:ext cx="5620928" cy="484745"/>
          </a:xfrm>
        </p:spPr>
        <p:txBody>
          <a:bodyPr/>
          <a:lstStyle/>
          <a:p>
            <a:r>
              <a:rPr lang="en-US" sz="3800" dirty="0" err="1">
                <a:latin typeface="Calibri" charset="0"/>
                <a:ea typeface="MS PGothic" charset="0"/>
              </a:rPr>
              <a:t>Gravitropism</a:t>
            </a:r>
            <a:r>
              <a:rPr lang="en-US" sz="3800" dirty="0">
                <a:latin typeface="Calibri" charset="0"/>
                <a:ea typeface="MS PGothic" charset="0"/>
              </a:rPr>
              <a:t> and </a:t>
            </a:r>
            <a:r>
              <a:rPr lang="en-US" sz="3800" dirty="0" err="1">
                <a:latin typeface="Calibri" charset="0"/>
                <a:ea typeface="MS PGothic" charset="0"/>
              </a:rPr>
              <a:t>statoliths</a:t>
            </a:r>
            <a:endParaRPr lang="en-GB" sz="3800" dirty="0">
              <a:latin typeface="Calibri" charset="0"/>
              <a:ea typeface="MS PGothic" charset="0"/>
            </a:endParaRPr>
          </a:p>
        </p:txBody>
      </p:sp>
      <p:sp>
        <p:nvSpPr>
          <p:cNvPr id="19" name="Content Placeholder 18"/>
          <p:cNvSpPr>
            <a:spLocks noGrp="1"/>
          </p:cNvSpPr>
          <p:nvPr>
            <p:ph sz="quarter" idx="4294967295"/>
          </p:nvPr>
        </p:nvSpPr>
        <p:spPr>
          <a:xfrm>
            <a:off x="-316" y="6460606"/>
            <a:ext cx="1555455" cy="317219"/>
          </a:xfrm>
        </p:spPr>
        <p:txBody>
          <a:bodyPr/>
          <a:lstStyle/>
          <a:p>
            <a:pPr marL="0" indent="0">
              <a:buNone/>
            </a:pPr>
            <a:r>
              <a:rPr lang="en-US" sz="2000" dirty="0">
                <a:latin typeface="Calibri" charset="0"/>
                <a:ea typeface="MS PGothic" charset="0"/>
              </a:rPr>
              <a:t>Section 24.6</a:t>
            </a:r>
            <a:endParaRPr lang="en-GB" sz="2000" dirty="0">
              <a:latin typeface="Calibri" charset="0"/>
              <a:ea typeface="MS PGothic" charset="0"/>
            </a:endParaRPr>
          </a:p>
        </p:txBody>
      </p:sp>
      <p:sp>
        <p:nvSpPr>
          <p:cNvPr id="24" name="Content Placeholder 23"/>
          <p:cNvSpPr>
            <a:spLocks noGrp="1"/>
          </p:cNvSpPr>
          <p:nvPr>
            <p:ph sz="quarter" idx="4294967295"/>
          </p:nvPr>
        </p:nvSpPr>
        <p:spPr>
          <a:xfrm>
            <a:off x="310859" y="1235167"/>
            <a:ext cx="4033382" cy="1603375"/>
          </a:xfrm>
        </p:spPr>
        <p:txBody>
          <a:bodyPr/>
          <a:lstStyle/>
          <a:p>
            <a:pPr marL="0" indent="0">
              <a:buNone/>
            </a:pPr>
            <a:r>
              <a:rPr lang="en-US" sz="2400" dirty="0">
                <a:latin typeface="Calibri" charset="0"/>
                <a:ea typeface="MS PGothic" charset="0"/>
              </a:rPr>
              <a:t>Roots always grow downward. </a:t>
            </a:r>
            <a:r>
              <a:rPr lang="en-US" sz="2400" b="1" dirty="0" err="1">
                <a:latin typeface="Calibri" charset="0"/>
                <a:ea typeface="MS PGothic" charset="0"/>
              </a:rPr>
              <a:t>Statoliths</a:t>
            </a:r>
            <a:r>
              <a:rPr lang="en-US" sz="2400" dirty="0">
                <a:latin typeface="Calibri" charset="0"/>
                <a:ea typeface="MS PGothic" charset="0"/>
              </a:rPr>
              <a:t> sink to the bottom of cells and therefore might help plants detect gravity.</a:t>
            </a:r>
            <a:endParaRPr lang="en-GB" sz="2400" dirty="0">
              <a:latin typeface="Calibri" charset="0"/>
              <a:ea typeface="MS PGothic" charset="0"/>
            </a:endParaRPr>
          </a:p>
        </p:txBody>
      </p:sp>
      <p:sp>
        <p:nvSpPr>
          <p:cNvPr id="22" name="Content Placeholder 21"/>
          <p:cNvSpPr>
            <a:spLocks noGrp="1"/>
          </p:cNvSpPr>
          <p:nvPr>
            <p:ph sz="quarter" idx="16"/>
          </p:nvPr>
        </p:nvSpPr>
        <p:spPr>
          <a:xfrm>
            <a:off x="7053295" y="6459077"/>
            <a:ext cx="1534012" cy="345985"/>
          </a:xfrm>
        </p:spPr>
        <p:txBody>
          <a:bodyPr/>
          <a:lstStyle/>
          <a:p>
            <a:pPr marL="0" indent="0">
              <a:buNone/>
            </a:pPr>
            <a:r>
              <a:rPr lang="en-US" sz="2000" dirty="0">
                <a:latin typeface="Calibri" charset="0"/>
                <a:ea typeface="MS PGothic" charset="0"/>
              </a:rPr>
              <a:t>Figure 24.24</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795" b="4645"/>
          <a:stretch/>
        </p:blipFill>
        <p:spPr>
          <a:xfrm>
            <a:off x="4233418" y="2232212"/>
            <a:ext cx="4294632" cy="2931459"/>
          </a:xfrm>
          <a:prstGeom prst="rect">
            <a:avLst/>
          </a:prstGeom>
        </p:spPr>
      </p:pic>
      <p:sp>
        <p:nvSpPr>
          <p:cNvPr id="26" name="Content Placeholder 25"/>
          <p:cNvSpPr>
            <a:spLocks noGrp="1"/>
          </p:cNvSpPr>
          <p:nvPr>
            <p:ph sz="quarter" idx="4294967295"/>
          </p:nvPr>
        </p:nvSpPr>
        <p:spPr>
          <a:xfrm>
            <a:off x="5602841" y="5162724"/>
            <a:ext cx="1569484" cy="165128"/>
          </a:xfrm>
        </p:spPr>
        <p:txBody>
          <a:bodyPr/>
          <a:lstStyle/>
          <a:p>
            <a:pPr marL="0" indent="0" algn="ctr">
              <a:buNone/>
            </a:pPr>
            <a:r>
              <a:rPr lang="en-GB" sz="685" dirty="0"/>
              <a:t>(a): ©Martin Shields/Science Source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985567" y="217725"/>
            <a:ext cx="3172867" cy="484745"/>
          </a:xfrm>
        </p:spPr>
        <p:txBody>
          <a:bodyPr/>
          <a:lstStyle/>
          <a:p>
            <a:r>
              <a:rPr lang="en-US" sz="3800" dirty="0" err="1">
                <a:latin typeface="Calibri" charset="0"/>
                <a:ea typeface="MS PGothic" charset="0"/>
              </a:rPr>
              <a:t>Thigmotropism</a:t>
            </a:r>
            <a:endParaRPr lang="en-GB" sz="3800" dirty="0">
              <a:latin typeface="Calibri" charset="0"/>
              <a:ea typeface="MS PGothic" charset="0"/>
            </a:endParaRPr>
          </a:p>
        </p:txBody>
      </p:sp>
      <p:sp>
        <p:nvSpPr>
          <p:cNvPr id="17" name="Content Placeholder 16"/>
          <p:cNvSpPr>
            <a:spLocks noGrp="1"/>
          </p:cNvSpPr>
          <p:nvPr>
            <p:ph sz="quarter" idx="4294967295"/>
          </p:nvPr>
        </p:nvSpPr>
        <p:spPr>
          <a:xfrm>
            <a:off x="-316" y="6460607"/>
            <a:ext cx="1555455" cy="317219"/>
          </a:xfrm>
        </p:spPr>
        <p:txBody>
          <a:bodyPr/>
          <a:lstStyle/>
          <a:p>
            <a:pPr marL="0" indent="0">
              <a:buNone/>
            </a:pPr>
            <a:r>
              <a:rPr lang="en-US" sz="2000" dirty="0">
                <a:latin typeface="Calibri" charset="0"/>
                <a:ea typeface="MS PGothic" charset="0"/>
              </a:rPr>
              <a:t>Section 24.6</a:t>
            </a:r>
            <a:endParaRPr lang="en-GB" sz="2000" dirty="0">
              <a:latin typeface="Calibri" charset="0"/>
              <a:ea typeface="MS PGothic" charset="0"/>
            </a:endParaRPr>
          </a:p>
        </p:txBody>
      </p:sp>
      <p:sp>
        <p:nvSpPr>
          <p:cNvPr id="16" name="Content Placeholder 15"/>
          <p:cNvSpPr>
            <a:spLocks noGrp="1"/>
          </p:cNvSpPr>
          <p:nvPr>
            <p:ph idx="1"/>
          </p:nvPr>
        </p:nvSpPr>
        <p:spPr>
          <a:xfrm>
            <a:off x="308933" y="2783814"/>
            <a:ext cx="4223088" cy="814035"/>
          </a:xfrm>
        </p:spPr>
        <p:txBody>
          <a:bodyPr/>
          <a:lstStyle/>
          <a:p>
            <a:pPr marL="0" indent="0">
              <a:buNone/>
            </a:pPr>
            <a:r>
              <a:rPr lang="en-US" sz="2400" dirty="0">
                <a:latin typeface="Calibri" charset="0"/>
                <a:ea typeface="MS PGothic" charset="0"/>
              </a:rPr>
              <a:t>Plants also respond to touch, a reaction called </a:t>
            </a:r>
            <a:r>
              <a:rPr lang="en-US" sz="2400" b="1" dirty="0" err="1">
                <a:latin typeface="Calibri" charset="0"/>
                <a:ea typeface="MS PGothic" charset="0"/>
              </a:rPr>
              <a:t>thigmotropism</a:t>
            </a:r>
            <a:r>
              <a:rPr lang="en-US" sz="2400" dirty="0">
                <a:latin typeface="Calibri" charset="0"/>
                <a:ea typeface="MS PGothic" charset="0"/>
              </a:rPr>
              <a:t>.</a:t>
            </a:r>
            <a:endParaRPr lang="en-GB" sz="2400" dirty="0">
              <a:latin typeface="Calibri" charset="0"/>
              <a:ea typeface="MS PGothic" charset="0"/>
            </a:endParaRPr>
          </a:p>
        </p:txBody>
      </p:sp>
      <p:sp>
        <p:nvSpPr>
          <p:cNvPr id="18" name="Content Placeholder 17"/>
          <p:cNvSpPr>
            <a:spLocks noGrp="1"/>
          </p:cNvSpPr>
          <p:nvPr>
            <p:ph sz="quarter" idx="4294967295"/>
          </p:nvPr>
        </p:nvSpPr>
        <p:spPr>
          <a:xfrm>
            <a:off x="7046393" y="6458192"/>
            <a:ext cx="1584139" cy="348941"/>
          </a:xfrm>
        </p:spPr>
        <p:txBody>
          <a:bodyPr/>
          <a:lstStyle/>
          <a:p>
            <a:pPr marL="0" indent="0">
              <a:buNone/>
            </a:pPr>
            <a:r>
              <a:rPr lang="en-US" sz="2000" dirty="0">
                <a:latin typeface="Calibri" charset="0"/>
                <a:ea typeface="MS PGothic" charset="0"/>
              </a:rPr>
              <a:t>Figure 24.25</a:t>
            </a:r>
            <a:endParaRPr lang="en-GB" sz="2000" dirty="0">
              <a:latin typeface="Calibri" charset="0"/>
              <a:ea typeface="MS PGothic"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8520" b="4554"/>
          <a:stretch/>
        </p:blipFill>
        <p:spPr>
          <a:xfrm>
            <a:off x="4674885" y="1460500"/>
            <a:ext cx="4106409" cy="4368800"/>
          </a:xfrm>
          <a:prstGeom prst="rect">
            <a:avLst/>
          </a:prstGeom>
        </p:spPr>
      </p:pic>
      <p:sp>
        <p:nvSpPr>
          <p:cNvPr id="23" name="Content Placeholder 22"/>
          <p:cNvSpPr>
            <a:spLocks noGrp="1"/>
          </p:cNvSpPr>
          <p:nvPr>
            <p:ph sz="quarter" idx="4294967295"/>
          </p:nvPr>
        </p:nvSpPr>
        <p:spPr>
          <a:xfrm>
            <a:off x="5333651" y="5859988"/>
            <a:ext cx="2793759" cy="199805"/>
          </a:xfrm>
        </p:spPr>
        <p:txBody>
          <a:bodyPr/>
          <a:lstStyle/>
          <a:p>
            <a:pPr marL="0" indent="0" algn="ctr">
              <a:buNone/>
            </a:pPr>
            <a:r>
              <a:rPr lang="en-GB" sz="1010" dirty="0"/>
              <a:t>©</a:t>
            </a:r>
            <a:r>
              <a:rPr lang="en-GB" sz="1010" dirty="0" err="1"/>
              <a:t>Mariëlle</a:t>
            </a:r>
            <a:r>
              <a:rPr lang="en-GB" sz="1010" dirty="0"/>
              <a:t> </a:t>
            </a:r>
            <a:r>
              <a:rPr lang="en-GB" sz="1010" dirty="0" err="1"/>
              <a:t>Hoefnagels</a:t>
            </a:r>
            <a:r>
              <a:rPr lang="en-GB" sz="1010" dirty="0"/>
              <a:t>/McGraw-Hill Education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480490" y="198529"/>
            <a:ext cx="6183021" cy="533219"/>
          </a:xfrm>
        </p:spPr>
        <p:txBody>
          <a:bodyPr/>
          <a:lstStyle/>
          <a:p>
            <a:r>
              <a:rPr lang="en-US" sz="3800" dirty="0">
                <a:latin typeface="Calibri" charset="0"/>
                <a:ea typeface="MS PGothic" charset="0"/>
              </a:rPr>
              <a:t>An example of </a:t>
            </a:r>
            <a:r>
              <a:rPr lang="en-US" sz="3800" dirty="0" err="1">
                <a:latin typeface="Calibri" charset="0"/>
                <a:ea typeface="MS PGothic" charset="0"/>
              </a:rPr>
              <a:t>thigmotropism</a:t>
            </a:r>
            <a:endParaRPr lang="en-GB" sz="3800" dirty="0">
              <a:latin typeface="Calibri" charset="0"/>
              <a:ea typeface="MS PGothic" charset="0"/>
            </a:endParaRPr>
          </a:p>
        </p:txBody>
      </p:sp>
      <p:sp>
        <p:nvSpPr>
          <p:cNvPr id="17" name="Content Placeholder 16"/>
          <p:cNvSpPr>
            <a:spLocks noGrp="1"/>
          </p:cNvSpPr>
          <p:nvPr>
            <p:ph sz="quarter" idx="4294967295"/>
          </p:nvPr>
        </p:nvSpPr>
        <p:spPr>
          <a:xfrm>
            <a:off x="4910" y="6462853"/>
            <a:ext cx="1555455" cy="317219"/>
          </a:xfrm>
        </p:spPr>
        <p:txBody>
          <a:bodyPr/>
          <a:lstStyle/>
          <a:p>
            <a:pPr marL="0" indent="0">
              <a:buNone/>
            </a:pPr>
            <a:r>
              <a:rPr lang="en-US" sz="2000" dirty="0">
                <a:latin typeface="Calibri" charset="0"/>
                <a:ea typeface="MS PGothic" charset="0"/>
              </a:rPr>
              <a:t>Section 24.6</a:t>
            </a:r>
            <a:endParaRPr lang="en-GB" sz="2000" dirty="0">
              <a:latin typeface="Calibri" charset="0"/>
              <a:ea typeface="MS PGothic" charset="0"/>
            </a:endParaRPr>
          </a:p>
        </p:txBody>
      </p:sp>
      <p:sp>
        <p:nvSpPr>
          <p:cNvPr id="22" name="Content Placeholder 21"/>
          <p:cNvSpPr>
            <a:spLocks noGrp="1"/>
          </p:cNvSpPr>
          <p:nvPr>
            <p:ph sz="quarter" idx="4294967295"/>
          </p:nvPr>
        </p:nvSpPr>
        <p:spPr>
          <a:xfrm>
            <a:off x="309563" y="2781996"/>
            <a:ext cx="4000500" cy="1457614"/>
          </a:xfrm>
        </p:spPr>
        <p:txBody>
          <a:bodyPr/>
          <a:lstStyle/>
          <a:p>
            <a:pPr marL="0" indent="0">
              <a:buNone/>
            </a:pPr>
            <a:r>
              <a:rPr lang="en-US" sz="2400" dirty="0">
                <a:latin typeface="Calibri" charset="0"/>
                <a:ea typeface="MS PGothic" charset="0"/>
              </a:rPr>
              <a:t>Specialized epidermal cells detect contact with an object, which stimulates the tendril to bend.</a:t>
            </a:r>
            <a:endParaRPr lang="en-GB" sz="2400" dirty="0">
              <a:latin typeface="Calibri" charset="0"/>
              <a:ea typeface="MS PGothic" charset="0"/>
            </a:endParaRPr>
          </a:p>
        </p:txBody>
      </p:sp>
      <p:sp>
        <p:nvSpPr>
          <p:cNvPr id="18" name="Content Placeholder 17"/>
          <p:cNvSpPr>
            <a:spLocks noGrp="1"/>
          </p:cNvSpPr>
          <p:nvPr>
            <p:ph sz="quarter" idx="4294967295"/>
          </p:nvPr>
        </p:nvSpPr>
        <p:spPr>
          <a:xfrm>
            <a:off x="7046212" y="6462853"/>
            <a:ext cx="1584138" cy="317219"/>
          </a:xfrm>
        </p:spPr>
        <p:txBody>
          <a:bodyPr/>
          <a:lstStyle/>
          <a:p>
            <a:pPr marL="0" indent="0">
              <a:buNone/>
            </a:pPr>
            <a:r>
              <a:rPr lang="en-US" sz="2000" dirty="0">
                <a:latin typeface="Calibri" charset="0"/>
                <a:ea typeface="MS PGothic" charset="0"/>
              </a:rPr>
              <a:t>Figure 24.25</a:t>
            </a:r>
            <a:endParaRPr lang="en-GB" sz="2000" dirty="0">
              <a:latin typeface="Calibri" charset="0"/>
              <a:ea typeface="MS PGothic"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7822" b="3886"/>
          <a:stretch/>
        </p:blipFill>
        <p:spPr>
          <a:xfrm>
            <a:off x="4511109" y="1415863"/>
            <a:ext cx="4106409" cy="4437530"/>
          </a:xfrm>
          <a:prstGeom prst="rect">
            <a:avLst/>
          </a:prstGeom>
        </p:spPr>
      </p:pic>
      <p:sp>
        <p:nvSpPr>
          <p:cNvPr id="23" name="Content Placeholder 22"/>
          <p:cNvSpPr>
            <a:spLocks noGrp="1"/>
          </p:cNvSpPr>
          <p:nvPr>
            <p:ph sz="quarter" idx="4294967295"/>
          </p:nvPr>
        </p:nvSpPr>
        <p:spPr>
          <a:xfrm>
            <a:off x="5165528" y="5859073"/>
            <a:ext cx="2793759" cy="241763"/>
          </a:xfrm>
        </p:spPr>
        <p:txBody>
          <a:bodyPr/>
          <a:lstStyle/>
          <a:p>
            <a:pPr marL="0" indent="0" algn="ctr">
              <a:buNone/>
            </a:pPr>
            <a:r>
              <a:rPr lang="en-GB" sz="1020" dirty="0"/>
              <a:t>©</a:t>
            </a:r>
            <a:r>
              <a:rPr lang="en-GB" sz="1020" dirty="0" err="1"/>
              <a:t>Mariëlle</a:t>
            </a:r>
            <a:r>
              <a:rPr lang="en-GB" sz="1020" dirty="0"/>
              <a:t> </a:t>
            </a:r>
            <a:r>
              <a:rPr lang="en-GB" sz="1020" dirty="0" err="1"/>
              <a:t>Hoefnagels</a:t>
            </a:r>
            <a:r>
              <a:rPr lang="en-GB" sz="1020" dirty="0"/>
              <a:t>/McGraw-Hill Education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460457" y="258066"/>
            <a:ext cx="4223086" cy="484745"/>
          </a:xfrm>
        </p:spPr>
        <p:txBody>
          <a:bodyPr/>
          <a:lstStyle/>
          <a:p>
            <a:r>
              <a:rPr lang="en-US" sz="4000" dirty="0">
                <a:latin typeface="Calibri" charset="0"/>
                <a:ea typeface="MS PGothic" charset="0"/>
              </a:rPr>
              <a:t>Clicker question #5</a:t>
            </a:r>
            <a:endParaRPr lang="en-GB" sz="4000" dirty="0">
              <a:latin typeface="Calibri" charset="0"/>
              <a:ea typeface="MS PGothic" charset="0"/>
            </a:endParaRPr>
          </a:p>
        </p:txBody>
      </p:sp>
      <mc:AlternateContent xmlns:mc="http://schemas.openxmlformats.org/markup-compatibility/2006" xmlns:a14="http://schemas.microsoft.com/office/drawing/2010/main">
        <mc:Choice Requires="a14">
          <p:sp>
            <p:nvSpPr>
              <p:cNvPr id="22" name="Content Placeholder 21"/>
              <p:cNvSpPr>
                <a:spLocks noGrp="1"/>
              </p:cNvSpPr>
              <p:nvPr>
                <p:ph sz="quarter" idx="4294967295"/>
              </p:nvPr>
            </p:nvSpPr>
            <p:spPr>
              <a:xfrm>
                <a:off x="3285445" y="1494911"/>
                <a:ext cx="5780996" cy="3835120"/>
              </a:xfrm>
            </p:spPr>
            <p:txBody>
              <a:bodyPr/>
              <a:lstStyle/>
              <a:p>
                <a:pPr marL="0" indent="0" eaLnBrk="1" hangingPunct="1">
                  <a:spcBef>
                    <a:spcPct val="0"/>
                  </a:spcBef>
                  <a:spcAft>
                    <a:spcPts val="2900"/>
                  </a:spcAft>
                  <a:buNone/>
                </a:pPr>
                <a:r>
                  <a:rPr lang="en-US" sz="2400" dirty="0">
                    <a:latin typeface="Calibri" charset="0"/>
                    <a:ea typeface="MS PGothic" charset="0"/>
                  </a:rPr>
                  <a:t>Thigmotropism allows climbing plants to wrap tendrils around a supportive structure (like a trellis). This adaptation improves the plant’s ability to</a:t>
                </a:r>
              </a:p>
              <a:p>
                <a:pPr marL="233363" indent="-233363" eaLnBrk="1" hangingPunct="1">
                  <a:spcBef>
                    <a:spcPct val="0"/>
                  </a:spcBef>
                  <a:buFontTx/>
                  <a:buAutoNum type="alphaUcPeriod"/>
                </a:pPr>
                <a:r>
                  <a:rPr lang="en-US" sz="2400" dirty="0">
                    <a:latin typeface="Calibri" charset="0"/>
                    <a:ea typeface="MS PGothic" charset="0"/>
                  </a:rPr>
                  <a:t> absorb food through their roots.</a:t>
                </a:r>
              </a:p>
              <a:p>
                <a:pPr marL="233363" indent="-233363" eaLnBrk="1" hangingPunct="1">
                  <a:spcBef>
                    <a:spcPct val="0"/>
                  </a:spcBef>
                  <a:buFontTx/>
                  <a:buAutoNum type="alphaUcPeriod"/>
                </a:pPr>
                <a:r>
                  <a:rPr lang="en-US" sz="2400" dirty="0">
                    <a:latin typeface="Calibri" charset="0"/>
                    <a:ea typeface="MS PGothic" charset="0"/>
                  </a:rPr>
                  <a:t> absorb food through their leaves.</a:t>
                </a:r>
              </a:p>
              <a:p>
                <a:pPr marL="233363" indent="-233363" eaLnBrk="1" hangingPunct="1">
                  <a:spcBef>
                    <a:spcPct val="0"/>
                  </a:spcBef>
                  <a:buFontTx/>
                  <a:buAutoNum type="alphaUcPeriod"/>
                </a:pPr>
                <a:r>
                  <a:rPr lang="en-US" sz="2400" dirty="0">
                    <a:latin typeface="Calibri" charset="0"/>
                    <a:ea typeface="MS PGothic" charset="0"/>
                  </a:rPr>
                  <a:t> absorb </a:t>
                </a:r>
                <a14:m>
                  <m:oMath xmlns:m="http://schemas.openxmlformats.org/officeDocument/2006/math">
                    <m:sSub>
                      <m:sSubPr>
                        <m:ctrlPr>
                          <a:rPr lang="en-US" sz="2400" i="1" smtClean="0">
                            <a:latin typeface="Cambria Math" panose="02040503050406030204" pitchFamily="18" charset="0"/>
                            <a:ea typeface="MS PGothic" charset="0"/>
                          </a:rPr>
                        </m:ctrlPr>
                      </m:sSubPr>
                      <m:e>
                        <m:r>
                          <m:rPr>
                            <m:sty m:val="p"/>
                          </m:rPr>
                          <a:rPr lang="en-US" sz="2400" b="0" i="0" smtClean="0">
                            <a:latin typeface="Cambria Math" panose="02040503050406030204" pitchFamily="18" charset="0"/>
                            <a:ea typeface="MS PGothic" charset="0"/>
                          </a:rPr>
                          <m:t>O</m:t>
                        </m:r>
                      </m:e>
                      <m:sub>
                        <m:r>
                          <a:rPr lang="en-US" sz="2400" b="0" i="1" smtClean="0">
                            <a:latin typeface="Cambria Math" panose="02040503050406030204" pitchFamily="18" charset="0"/>
                            <a:ea typeface="MS PGothic" charset="0"/>
                          </a:rPr>
                          <m:t>2</m:t>
                        </m:r>
                      </m:sub>
                    </m:sSub>
                  </m:oMath>
                </a14:m>
                <a:r>
                  <a:rPr lang="en-US" sz="2400" dirty="0">
                    <a:latin typeface="Calibri" charset="0"/>
                    <a:ea typeface="MS PGothic" charset="0"/>
                  </a:rPr>
                  <a:t>.</a:t>
                </a:r>
              </a:p>
              <a:p>
                <a:pPr marL="233363" indent="-233363" eaLnBrk="1" hangingPunct="1">
                  <a:spcBef>
                    <a:spcPct val="0"/>
                  </a:spcBef>
                  <a:buFontTx/>
                  <a:buAutoNum type="alphaUcPeriod"/>
                </a:pPr>
                <a:r>
                  <a:rPr lang="en-US" sz="2400" dirty="0">
                    <a:latin typeface="Calibri" charset="0"/>
                    <a:ea typeface="MS PGothic" charset="0"/>
                  </a:rPr>
                  <a:t> acquire light.</a:t>
                </a:r>
              </a:p>
              <a:p>
                <a:pPr marL="233363" indent="-233363" eaLnBrk="1" hangingPunct="1">
                  <a:spcBef>
                    <a:spcPct val="0"/>
                  </a:spcBef>
                  <a:buFontTx/>
                  <a:buAutoNum type="alphaUcPeriod"/>
                </a:pPr>
                <a:r>
                  <a:rPr lang="en-US" sz="2400" dirty="0">
                    <a:latin typeface="Calibri" charset="0"/>
                    <a:ea typeface="MS PGothic" charset="0"/>
                  </a:rPr>
                  <a:t> absorb water.</a:t>
                </a:r>
                <a:endParaRPr lang="en-GB" sz="2400" dirty="0">
                  <a:latin typeface="Calibri" charset="0"/>
                  <a:ea typeface="MS PGothic" charset="0"/>
                </a:endParaRPr>
              </a:p>
            </p:txBody>
          </p:sp>
        </mc:Choice>
        <mc:Fallback xmlns="">
          <p:sp>
            <p:nvSpPr>
              <p:cNvPr id="22" name="Content Placeholder 21"/>
              <p:cNvSpPr>
                <a:spLocks noGrp="1" noRot="1" noChangeAspect="1" noMove="1" noResize="1" noEditPoints="1" noAdjustHandles="1" noChangeArrowheads="1" noChangeShapeType="1" noTextEdit="1"/>
              </p:cNvSpPr>
              <p:nvPr>
                <p:ph sz="quarter" idx="4294967295"/>
              </p:nvPr>
            </p:nvSpPr>
            <p:spPr>
              <a:xfrm>
                <a:off x="3285445" y="1494911"/>
                <a:ext cx="5780996" cy="3835120"/>
              </a:xfrm>
              <a:blipFill>
                <a:blip r:embed="rId2"/>
                <a:stretch>
                  <a:fillRect l="-1688" t="-1272" b="-1590"/>
                </a:stretch>
              </a:blipFill>
            </p:spPr>
            <p:txBody>
              <a:bodyPr/>
              <a:lstStyle/>
              <a:p>
                <a:r>
                  <a:rPr lang="en-US">
                    <a:noFill/>
                  </a:rPr>
                  <a:t> </a:t>
                </a:r>
              </a:p>
            </p:txBody>
          </p:sp>
        </mc:Fallback>
      </mc:AlternateContent>
      <p:pic>
        <p:nvPicPr>
          <p:cNvPr id="9216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176304"/>
            <a:ext cx="9052560" cy="533219"/>
          </a:xfrm>
        </p:spPr>
        <p:txBody>
          <a:bodyPr/>
          <a:lstStyle/>
          <a:p>
            <a:pPr eaLnBrk="1" hangingPunct="1"/>
            <a:r>
              <a:rPr lang="en-US" sz="3600" dirty="0">
                <a:latin typeface="Calibri" charset="0"/>
                <a:ea typeface="MS PGothic" charset="0"/>
              </a:rPr>
              <a:t>Advantages of asexual and sexual reproduction </a:t>
            </a:r>
            <a:endParaRPr lang="en-GB" sz="3600" dirty="0">
              <a:latin typeface="Calibri" charset="0"/>
              <a:ea typeface="MS PGothic" charset="0"/>
            </a:endParaRPr>
          </a:p>
        </p:txBody>
      </p:sp>
      <p:sp>
        <p:nvSpPr>
          <p:cNvPr id="4" name="Content Placeholder 3"/>
          <p:cNvSpPr>
            <a:spLocks noGrp="1"/>
          </p:cNvSpPr>
          <p:nvPr>
            <p:ph sz="quarter" idx="4294967295"/>
          </p:nvPr>
        </p:nvSpPr>
        <p:spPr>
          <a:xfrm>
            <a:off x="4910" y="6464470"/>
            <a:ext cx="1555455" cy="383835"/>
          </a:xfrm>
        </p:spPr>
        <p:txBody>
          <a:bodyPr/>
          <a:lstStyle/>
          <a:p>
            <a:pPr marL="0" indent="0" eaLnBrk="1" hangingPunct="1">
              <a:spcBef>
                <a:spcPct val="0"/>
              </a:spcBef>
              <a:buNone/>
            </a:pPr>
            <a:r>
              <a:rPr lang="en-US" sz="2000" dirty="0">
                <a:latin typeface="Calibri" charset="0"/>
                <a:ea typeface="MS PGothic" charset="0"/>
              </a:rPr>
              <a:t>Section 24.1</a:t>
            </a:r>
          </a:p>
        </p:txBody>
      </p:sp>
      <p:sp>
        <p:nvSpPr>
          <p:cNvPr id="3" name="Content Placeholder 2"/>
          <p:cNvSpPr>
            <a:spLocks noGrp="1"/>
          </p:cNvSpPr>
          <p:nvPr>
            <p:ph idx="1"/>
          </p:nvPr>
        </p:nvSpPr>
        <p:spPr>
          <a:xfrm>
            <a:off x="777298" y="1331831"/>
            <a:ext cx="7481455" cy="1919451"/>
          </a:xfrm>
        </p:spPr>
        <p:txBody>
          <a:bodyPr/>
          <a:lstStyle/>
          <a:p>
            <a:pPr marL="0" indent="0" algn="ctr" eaLnBrk="1" hangingPunct="1">
              <a:spcBef>
                <a:spcPct val="0"/>
              </a:spcBef>
              <a:spcAft>
                <a:spcPts val="2900"/>
              </a:spcAft>
              <a:buNone/>
            </a:pPr>
            <a:r>
              <a:rPr lang="en-US" sz="2400" dirty="0">
                <a:latin typeface="Calibri" charset="0"/>
                <a:ea typeface="MS PGothic" charset="0"/>
              </a:rPr>
              <a:t>Asexual reproduction is advantageous when conditions are stable and plants are well-adapted to their surroundings.</a:t>
            </a:r>
          </a:p>
          <a:p>
            <a:pPr marL="0" indent="0" algn="ctr" eaLnBrk="1" hangingPunct="1">
              <a:spcBef>
                <a:spcPct val="0"/>
              </a:spcBef>
              <a:buNone/>
            </a:pPr>
            <a:r>
              <a:rPr lang="en-US" sz="2400" dirty="0">
                <a:latin typeface="Calibri" charset="0"/>
                <a:ea typeface="MS PGothic" charset="0"/>
              </a:rPr>
              <a:t>Sexual reproduction produces variable offspring, </a:t>
            </a:r>
          </a:p>
          <a:p>
            <a:pPr marL="0" indent="0" algn="ctr" eaLnBrk="1" hangingPunct="1">
              <a:spcBef>
                <a:spcPct val="0"/>
              </a:spcBef>
              <a:buNone/>
            </a:pPr>
            <a:r>
              <a:rPr lang="en-US" sz="2400" dirty="0">
                <a:latin typeface="Calibri" charset="0"/>
                <a:ea typeface="MS PGothic" charset="0"/>
              </a:rPr>
              <a:t>increasing reproductive success in a changing world. </a:t>
            </a:r>
          </a:p>
        </p:txBody>
      </p:sp>
      <p:sp>
        <p:nvSpPr>
          <p:cNvPr id="6" name="Content Placeholder 5"/>
          <p:cNvSpPr>
            <a:spLocks noGrp="1"/>
          </p:cNvSpPr>
          <p:nvPr>
            <p:ph sz="quarter" idx="15"/>
          </p:nvPr>
        </p:nvSpPr>
        <p:spPr>
          <a:xfrm>
            <a:off x="7054529" y="6106524"/>
            <a:ext cx="1789422" cy="664075"/>
          </a:xfrm>
        </p:spPr>
        <p:txBody>
          <a:bodyPr/>
          <a:lstStyle/>
          <a:p>
            <a:pPr marL="0" indent="0" eaLnBrk="1" hangingPunct="1">
              <a:spcBef>
                <a:spcPct val="0"/>
              </a:spcBef>
              <a:buNone/>
            </a:pPr>
            <a:r>
              <a:rPr lang="en-US" sz="2000" dirty="0">
                <a:latin typeface="Calibri" charset="0"/>
                <a:ea typeface="MS PGothic" charset="0"/>
              </a:rPr>
              <a:t>Figures 24.1 24.11</a:t>
            </a:r>
          </a:p>
        </p:txBody>
      </p:sp>
      <p:pic>
        <p:nvPicPr>
          <p:cNvPr id="10" name="Picture 9" descr="A plant with asexual plantlets is shown."/>
          <p:cNvPicPr>
            <a:picLocks noChangeAspect="1"/>
          </p:cNvPicPr>
          <p:nvPr/>
        </p:nvPicPr>
        <p:blipFill rotWithShape="1">
          <a:blip r:embed="rId2">
            <a:extLst>
              <a:ext uri="{28A0092B-C50C-407E-A947-70E740481C1C}">
                <a14:useLocalDpi xmlns:a14="http://schemas.microsoft.com/office/drawing/2010/main" val="0"/>
              </a:ext>
            </a:extLst>
          </a:blip>
          <a:srcRect t="7967" b="5241"/>
          <a:stretch/>
        </p:blipFill>
        <p:spPr>
          <a:xfrm>
            <a:off x="1218384" y="3613150"/>
            <a:ext cx="2912941" cy="2546350"/>
          </a:xfrm>
          <a:prstGeom prst="rect">
            <a:avLst/>
          </a:prstGeom>
        </p:spPr>
      </p:pic>
      <p:sp>
        <p:nvSpPr>
          <p:cNvPr id="7" name="Content Placeholder 6"/>
          <p:cNvSpPr>
            <a:spLocks noGrp="1"/>
          </p:cNvSpPr>
          <p:nvPr>
            <p:ph sz="quarter" idx="16"/>
          </p:nvPr>
        </p:nvSpPr>
        <p:spPr>
          <a:xfrm>
            <a:off x="2093113" y="6178811"/>
            <a:ext cx="1152525" cy="161405"/>
          </a:xfrm>
        </p:spPr>
        <p:txBody>
          <a:bodyPr/>
          <a:lstStyle/>
          <a:p>
            <a:pPr marL="0" indent="0" algn="ctr">
              <a:buNone/>
            </a:pPr>
            <a:r>
              <a:rPr lang="en-GB" sz="660" dirty="0"/>
              <a:t>(b): ©Steven P. Lynch RF</a:t>
            </a:r>
          </a:p>
        </p:txBody>
      </p:sp>
      <p:pic>
        <p:nvPicPr>
          <p:cNvPr id="10247" name="Picture 9" descr="A bird carrying a seed is shown.&#10;&#10;"/>
          <p:cNvPicPr>
            <a:picLocks noChangeAspect="1"/>
          </p:cNvPicPr>
          <p:nvPr/>
        </p:nvPicPr>
        <p:blipFill rotWithShape="1">
          <a:blip r:embed="rId3">
            <a:extLst>
              <a:ext uri="{28A0092B-C50C-407E-A947-70E740481C1C}">
                <a14:useLocalDpi xmlns:a14="http://schemas.microsoft.com/office/drawing/2010/main" val="0"/>
              </a:ext>
            </a:extLst>
          </a:blip>
          <a:srcRect t="7920" b="6402"/>
          <a:stretch/>
        </p:blipFill>
        <p:spPr bwMode="auto">
          <a:xfrm>
            <a:off x="4420761" y="3619501"/>
            <a:ext cx="2639760"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sz="quarter" idx="4294967295"/>
          </p:nvPr>
        </p:nvSpPr>
        <p:spPr>
          <a:xfrm>
            <a:off x="5029068" y="6258545"/>
            <a:ext cx="1440126" cy="147985"/>
          </a:xfrm>
        </p:spPr>
        <p:txBody>
          <a:bodyPr/>
          <a:lstStyle/>
          <a:p>
            <a:pPr marL="0" indent="0" algn="ctr">
              <a:buNone/>
            </a:pPr>
            <a:r>
              <a:rPr lang="en-US" sz="690" dirty="0"/>
              <a:t>(a): ©Rod Planck/Science Source</a:t>
            </a:r>
            <a:endParaRPr lang="en-GB" sz="69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678273" y="280100"/>
            <a:ext cx="6183021" cy="440677"/>
          </a:xfrm>
        </p:spPr>
        <p:txBody>
          <a:bodyPr/>
          <a:lstStyle/>
          <a:p>
            <a:r>
              <a:rPr lang="en-US" sz="4000" dirty="0">
                <a:latin typeface="Calibri" charset="0"/>
                <a:ea typeface="MS PGothic" charset="0"/>
              </a:rPr>
              <a:t>Clicker question #5, solution</a:t>
            </a:r>
            <a:endParaRPr lang="en-GB" sz="4000" dirty="0">
              <a:latin typeface="Calibri" charset="0"/>
              <a:ea typeface="MS PGothic" charset="0"/>
            </a:endParaRPr>
          </a:p>
        </p:txBody>
      </p:sp>
      <p:sp>
        <p:nvSpPr>
          <p:cNvPr id="17" name="Content Placeholder 16"/>
          <p:cNvSpPr>
            <a:spLocks noGrp="1"/>
          </p:cNvSpPr>
          <p:nvPr>
            <p:ph sz="quarter" idx="4294967295"/>
          </p:nvPr>
        </p:nvSpPr>
        <p:spPr>
          <a:xfrm>
            <a:off x="3287506" y="1501591"/>
            <a:ext cx="5685044" cy="2346509"/>
          </a:xfrm>
        </p:spPr>
        <p:txBody>
          <a:bodyPr/>
          <a:lstStyle/>
          <a:p>
            <a:pPr marL="0" indent="0" eaLnBrk="1" hangingPunct="1">
              <a:spcBef>
                <a:spcPct val="0"/>
              </a:spcBef>
              <a:spcAft>
                <a:spcPts val="2800"/>
              </a:spcAft>
              <a:buNone/>
            </a:pPr>
            <a:r>
              <a:rPr lang="en-US" sz="2400" dirty="0" err="1">
                <a:latin typeface="Calibri" charset="0"/>
                <a:ea typeface="MS PGothic" charset="0"/>
              </a:rPr>
              <a:t>Thigmotropism</a:t>
            </a:r>
            <a:r>
              <a:rPr lang="en-US" sz="2400" dirty="0">
                <a:latin typeface="Calibri" charset="0"/>
                <a:ea typeface="MS PGothic" charset="0"/>
              </a:rPr>
              <a:t> allows climbing plants to wrap tendrils around a supportive structure (like a trellis). This adaptation improves the plant’s ability to</a:t>
            </a:r>
          </a:p>
          <a:p>
            <a:pPr marL="304800" indent="-304800" eaLnBrk="1" hangingPunct="1">
              <a:spcBef>
                <a:spcPct val="0"/>
              </a:spcBef>
              <a:buFont typeface="+mj-lt"/>
              <a:buAutoNum type="alphaUcPeriod" startAt="4"/>
            </a:pPr>
            <a:r>
              <a:rPr lang="en-US" sz="2400" dirty="0"/>
              <a:t>acquire light.</a:t>
            </a:r>
            <a:endParaRPr lang="en-GB" sz="2400" dirty="0">
              <a:latin typeface="Calibri" charset="0"/>
              <a:ea typeface="MS PGothic" charset="0"/>
            </a:endParaRPr>
          </a:p>
        </p:txBody>
      </p:sp>
      <p:pic>
        <p:nvPicPr>
          <p:cNvPr id="9319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761536" y="180274"/>
            <a:ext cx="5620929" cy="586541"/>
          </a:xfrm>
        </p:spPr>
        <p:txBody>
          <a:bodyPr/>
          <a:lstStyle/>
          <a:p>
            <a:r>
              <a:rPr lang="en-US" sz="4000" dirty="0">
                <a:latin typeface="Calibri" charset="0"/>
                <a:ea typeface="MS PGothic" charset="0"/>
              </a:rPr>
              <a:t>24.6 Mastering concepts</a:t>
            </a:r>
            <a:endParaRPr lang="en-GB" sz="4000" dirty="0">
              <a:latin typeface="Calibri" charset="0"/>
              <a:ea typeface="MS PGothic" charset="0"/>
            </a:endParaRPr>
          </a:p>
        </p:txBody>
      </p:sp>
      <p:sp>
        <p:nvSpPr>
          <p:cNvPr id="21" name="Content Placeholder 20"/>
          <p:cNvSpPr>
            <a:spLocks noGrp="1"/>
          </p:cNvSpPr>
          <p:nvPr>
            <p:ph sz="quarter" idx="17"/>
          </p:nvPr>
        </p:nvSpPr>
        <p:spPr>
          <a:xfrm>
            <a:off x="4235687" y="3172196"/>
            <a:ext cx="4218632" cy="828304"/>
          </a:xfrm>
        </p:spPr>
        <p:txBody>
          <a:bodyPr/>
          <a:lstStyle/>
          <a:p>
            <a:pPr marL="0" indent="0">
              <a:buNone/>
            </a:pPr>
            <a:r>
              <a:rPr lang="en-US" sz="2400" dirty="0">
                <a:latin typeface="Calibri" charset="0"/>
                <a:ea typeface="MS PGothic" charset="0"/>
              </a:rPr>
              <a:t>How do </a:t>
            </a:r>
            <a:r>
              <a:rPr lang="en-US" sz="2400" dirty="0" err="1">
                <a:latin typeface="Calibri" charset="0"/>
                <a:ea typeface="MS PGothic" charset="0"/>
              </a:rPr>
              <a:t>statoliths</a:t>
            </a:r>
            <a:r>
              <a:rPr lang="en-US" sz="2400" dirty="0">
                <a:latin typeface="Calibri" charset="0"/>
                <a:ea typeface="MS PGothic" charset="0"/>
              </a:rPr>
              <a:t> participate in </a:t>
            </a:r>
            <a:r>
              <a:rPr lang="en-US" sz="2400" dirty="0" err="1">
                <a:latin typeface="Calibri" charset="0"/>
                <a:ea typeface="MS PGothic" charset="0"/>
              </a:rPr>
              <a:t>gravitropism</a:t>
            </a:r>
            <a:r>
              <a:rPr lang="en-US" sz="2400" dirty="0">
                <a:latin typeface="Calibri" charset="0"/>
                <a:ea typeface="MS PGothic" charset="0"/>
              </a:rPr>
              <a:t>?</a:t>
            </a:r>
            <a:endParaRPr lang="en-GB" sz="2400" dirty="0">
              <a:latin typeface="Calibri" charset="0"/>
              <a:ea typeface="MS PGothic"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24" b="3873"/>
          <a:stretch/>
        </p:blipFill>
        <p:spPr bwMode="auto">
          <a:xfrm>
            <a:off x="184868" y="2474259"/>
            <a:ext cx="3790129" cy="2394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8" name="Content Placeholder 17"/>
          <p:cNvSpPr>
            <a:spLocks noGrp="1"/>
          </p:cNvSpPr>
          <p:nvPr>
            <p:ph sz="quarter" idx="4294967295"/>
          </p:nvPr>
        </p:nvSpPr>
        <p:spPr>
          <a:xfrm>
            <a:off x="668166" y="4837708"/>
            <a:ext cx="2806398" cy="162784"/>
          </a:xfrm>
        </p:spPr>
        <p:txBody>
          <a:bodyPr/>
          <a:lstStyle/>
          <a:p>
            <a:pPr marL="0" indent="0" algn="ctr">
              <a:buNone/>
            </a:pPr>
            <a:r>
              <a:rPr lang="en-GB" sz="600" dirty="0"/>
              <a:t>(bee keeper): ©Liu Jin/AFP/Getty Images; (bee): ©Stephen Dalton/Science Source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831273" y="216869"/>
            <a:ext cx="7481455" cy="484745"/>
          </a:xfrm>
        </p:spPr>
        <p:txBody>
          <a:bodyPr/>
          <a:lstStyle/>
          <a:p>
            <a:r>
              <a:rPr lang="en-US" sz="3800" dirty="0">
                <a:latin typeface="Calibri" charset="0"/>
                <a:ea typeface="MS PGothic" charset="0"/>
              </a:rPr>
              <a:t>Plant parts die or become dormant</a:t>
            </a:r>
            <a:endParaRPr lang="en-GB" sz="3800" dirty="0">
              <a:latin typeface="Calibri" charset="0"/>
              <a:ea typeface="MS PGothic" charset="0"/>
            </a:endParaRPr>
          </a:p>
        </p:txBody>
      </p:sp>
      <p:sp>
        <p:nvSpPr>
          <p:cNvPr id="17" name="Content Placeholder 16"/>
          <p:cNvSpPr>
            <a:spLocks noGrp="1"/>
          </p:cNvSpPr>
          <p:nvPr>
            <p:ph sz="quarter" idx="4294967295"/>
          </p:nvPr>
        </p:nvSpPr>
        <p:spPr>
          <a:xfrm>
            <a:off x="-4162" y="6457407"/>
            <a:ext cx="1555456" cy="317219"/>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16" name="Content Placeholder 15"/>
          <p:cNvSpPr>
            <a:spLocks noGrp="1"/>
          </p:cNvSpPr>
          <p:nvPr>
            <p:ph idx="1"/>
          </p:nvPr>
        </p:nvSpPr>
        <p:spPr>
          <a:xfrm>
            <a:off x="308429" y="2778769"/>
            <a:ext cx="3476172" cy="1191828"/>
          </a:xfrm>
        </p:spPr>
        <p:txBody>
          <a:bodyPr/>
          <a:lstStyle/>
          <a:p>
            <a:pPr marL="0" indent="0">
              <a:buNone/>
            </a:pPr>
            <a:r>
              <a:rPr lang="en-US" sz="2400" dirty="0">
                <a:latin typeface="Calibri" charset="0"/>
                <a:ea typeface="MS PGothic" charset="0"/>
              </a:rPr>
              <a:t>During </a:t>
            </a:r>
            <a:r>
              <a:rPr lang="en-US" sz="2400" b="1" dirty="0">
                <a:latin typeface="Calibri" charset="0"/>
                <a:ea typeface="MS PGothic" charset="0"/>
              </a:rPr>
              <a:t>senescence</a:t>
            </a:r>
            <a:r>
              <a:rPr lang="en-US" sz="2400" dirty="0">
                <a:latin typeface="Calibri" charset="0"/>
                <a:ea typeface="MS PGothic" charset="0"/>
              </a:rPr>
              <a:t>, metabolism changes from synthesis to breakdown.</a:t>
            </a:r>
            <a:endParaRPr lang="en-GB" sz="2400" dirty="0">
              <a:latin typeface="Calibri" charset="0"/>
              <a:ea typeface="MS PGothic" charset="0"/>
            </a:endParaRPr>
          </a:p>
        </p:txBody>
      </p:sp>
      <p:sp>
        <p:nvSpPr>
          <p:cNvPr id="18" name="Content Placeholder 17"/>
          <p:cNvSpPr>
            <a:spLocks noGrp="1"/>
          </p:cNvSpPr>
          <p:nvPr>
            <p:ph sz="quarter" idx="4294967295"/>
          </p:nvPr>
        </p:nvSpPr>
        <p:spPr>
          <a:xfrm>
            <a:off x="7018999" y="6459224"/>
            <a:ext cx="1584139" cy="317219"/>
          </a:xfrm>
        </p:spPr>
        <p:txBody>
          <a:bodyPr/>
          <a:lstStyle/>
          <a:p>
            <a:pPr marL="0" indent="0">
              <a:buNone/>
            </a:pPr>
            <a:r>
              <a:rPr lang="en-US" sz="2000" dirty="0">
                <a:latin typeface="Calibri" charset="0"/>
                <a:ea typeface="MS PGothic" charset="0"/>
              </a:rPr>
              <a:t>Figure 24.26</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5973" b="3081"/>
          <a:stretch/>
        </p:blipFill>
        <p:spPr>
          <a:xfrm>
            <a:off x="3854380" y="1722211"/>
            <a:ext cx="4983662" cy="3695700"/>
          </a:xfrm>
          <a:prstGeom prst="rect">
            <a:avLst/>
          </a:prstGeom>
        </p:spPr>
      </p:pic>
      <p:sp>
        <p:nvSpPr>
          <p:cNvPr id="24" name="Content Placeholder 23"/>
          <p:cNvSpPr>
            <a:spLocks noGrp="1"/>
          </p:cNvSpPr>
          <p:nvPr>
            <p:ph sz="quarter" idx="4294967295"/>
          </p:nvPr>
        </p:nvSpPr>
        <p:spPr>
          <a:xfrm>
            <a:off x="5845174" y="5389684"/>
            <a:ext cx="989013" cy="150116"/>
          </a:xfrm>
        </p:spPr>
        <p:txBody>
          <a:bodyPr/>
          <a:lstStyle/>
          <a:p>
            <a:pPr marL="0" indent="0" algn="ctr">
              <a:buNone/>
            </a:pPr>
            <a:r>
              <a:rPr lang="en-GB" sz="740" dirty="0"/>
              <a:t>©Steven P. Lynch RF</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260898" y="222766"/>
            <a:ext cx="2622205" cy="484745"/>
          </a:xfrm>
        </p:spPr>
        <p:txBody>
          <a:bodyPr/>
          <a:lstStyle/>
          <a:p>
            <a:r>
              <a:rPr lang="en-US" sz="3800" dirty="0">
                <a:latin typeface="Calibri" charset="0"/>
                <a:ea typeface="MS PGothic" charset="0"/>
              </a:rPr>
              <a:t>Senescence</a:t>
            </a:r>
            <a:endParaRPr lang="en-GB" sz="3800" dirty="0">
              <a:latin typeface="Calibri" charset="0"/>
              <a:ea typeface="MS PGothic" charset="0"/>
            </a:endParaRPr>
          </a:p>
        </p:txBody>
      </p:sp>
      <p:sp>
        <p:nvSpPr>
          <p:cNvPr id="19" name="Content Placeholder 18"/>
          <p:cNvSpPr>
            <a:spLocks noGrp="1"/>
          </p:cNvSpPr>
          <p:nvPr>
            <p:ph sz="quarter" idx="21"/>
          </p:nvPr>
        </p:nvSpPr>
        <p:spPr>
          <a:xfrm>
            <a:off x="2834" y="6456601"/>
            <a:ext cx="1523094" cy="321786"/>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17" name="Content Placeholder 16"/>
          <p:cNvSpPr>
            <a:spLocks noGrp="1"/>
          </p:cNvSpPr>
          <p:nvPr>
            <p:ph sz="quarter" idx="16"/>
          </p:nvPr>
        </p:nvSpPr>
        <p:spPr>
          <a:xfrm>
            <a:off x="298450" y="1367278"/>
            <a:ext cx="4162426" cy="1589794"/>
          </a:xfrm>
        </p:spPr>
        <p:txBody>
          <a:bodyPr/>
          <a:lstStyle/>
          <a:p>
            <a:pPr marL="0" indent="0">
              <a:buNone/>
            </a:pPr>
            <a:r>
              <a:rPr lang="en-US" sz="2400" dirty="0">
                <a:latin typeface="Calibri" charset="0"/>
                <a:ea typeface="MS PGothic" charset="0"/>
              </a:rPr>
              <a:t>Senescence also occurs in plants that survive for multiple growing seasons (perennial plants).</a:t>
            </a:r>
            <a:endParaRPr lang="en-GB" sz="2400" dirty="0">
              <a:latin typeface="Calibri" charset="0"/>
              <a:ea typeface="MS PGothic" charset="0"/>
            </a:endParaRPr>
          </a:p>
        </p:txBody>
      </p:sp>
      <p:sp>
        <p:nvSpPr>
          <p:cNvPr id="18" name="Content Placeholder 17"/>
          <p:cNvSpPr>
            <a:spLocks noGrp="1"/>
          </p:cNvSpPr>
          <p:nvPr>
            <p:ph sz="quarter" idx="17"/>
          </p:nvPr>
        </p:nvSpPr>
        <p:spPr>
          <a:xfrm>
            <a:off x="7049767" y="6459583"/>
            <a:ext cx="1478605" cy="345985"/>
          </a:xfrm>
        </p:spPr>
        <p:txBody>
          <a:bodyPr/>
          <a:lstStyle/>
          <a:p>
            <a:pPr marL="0" indent="0">
              <a:buNone/>
            </a:pPr>
            <a:r>
              <a:rPr lang="en-US" sz="2000" dirty="0">
                <a:latin typeface="Calibri" charset="0"/>
                <a:ea typeface="MS PGothic" charset="0"/>
              </a:rPr>
              <a:t>Figure 24.26</a:t>
            </a:r>
            <a:endParaRPr lang="en-GB" sz="2000" dirty="0">
              <a:latin typeface="Calibri" charset="0"/>
              <a:ea typeface="MS PGothic"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598" b="3706"/>
          <a:stretch/>
        </p:blipFill>
        <p:spPr>
          <a:xfrm>
            <a:off x="3879780" y="2085975"/>
            <a:ext cx="4983662" cy="3644900"/>
          </a:xfrm>
          <a:prstGeom prst="rect">
            <a:avLst/>
          </a:prstGeom>
        </p:spPr>
      </p:pic>
      <p:sp>
        <p:nvSpPr>
          <p:cNvPr id="16" name="Content Placeholder 15"/>
          <p:cNvSpPr>
            <a:spLocks noGrp="1"/>
          </p:cNvSpPr>
          <p:nvPr>
            <p:ph sz="quarter" idx="15"/>
          </p:nvPr>
        </p:nvSpPr>
        <p:spPr>
          <a:xfrm>
            <a:off x="5874412" y="5740263"/>
            <a:ext cx="1009906" cy="192359"/>
          </a:xfrm>
        </p:spPr>
        <p:txBody>
          <a:bodyPr/>
          <a:lstStyle/>
          <a:p>
            <a:pPr marL="0" indent="0">
              <a:buNone/>
            </a:pPr>
            <a:r>
              <a:rPr lang="en-GB" sz="740" dirty="0"/>
              <a:t>©Steven P. Lynch RF</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98529"/>
            <a:ext cx="5620929" cy="533219"/>
          </a:xfrm>
        </p:spPr>
        <p:txBody>
          <a:bodyPr/>
          <a:lstStyle/>
          <a:p>
            <a:r>
              <a:rPr lang="en-US" sz="3800" dirty="0">
                <a:latin typeface="Calibri" charset="0"/>
                <a:ea typeface="MS PGothic" charset="0"/>
              </a:rPr>
              <a:t>An example of senescence</a:t>
            </a:r>
            <a:endParaRPr lang="en-GB" sz="3800" dirty="0">
              <a:latin typeface="Calibri" charset="0"/>
              <a:ea typeface="MS PGothic" charset="0"/>
            </a:endParaRPr>
          </a:p>
        </p:txBody>
      </p:sp>
      <p:sp>
        <p:nvSpPr>
          <p:cNvPr id="7" name="Content Placeholder 6"/>
          <p:cNvSpPr>
            <a:spLocks noGrp="1"/>
          </p:cNvSpPr>
          <p:nvPr>
            <p:ph sz="quarter" idx="21"/>
          </p:nvPr>
        </p:nvSpPr>
        <p:spPr>
          <a:xfrm>
            <a:off x="2834" y="6462737"/>
            <a:ext cx="1523094" cy="353965"/>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3" name="Content Placeholder 2"/>
          <p:cNvSpPr>
            <a:spLocks noGrp="1"/>
          </p:cNvSpPr>
          <p:nvPr>
            <p:ph idx="1"/>
          </p:nvPr>
        </p:nvSpPr>
        <p:spPr>
          <a:xfrm>
            <a:off x="299623" y="1360664"/>
            <a:ext cx="3490154" cy="814035"/>
          </a:xfrm>
        </p:spPr>
        <p:txBody>
          <a:bodyPr/>
          <a:lstStyle/>
          <a:p>
            <a:pPr marL="0" indent="0">
              <a:buNone/>
            </a:pPr>
            <a:r>
              <a:rPr lang="en-US" sz="2400" dirty="0">
                <a:latin typeface="Calibri" charset="0"/>
                <a:ea typeface="MS PGothic" charset="0"/>
              </a:rPr>
              <a:t>Each year, deciduous trees loose their leaves.</a:t>
            </a:r>
            <a:endParaRPr lang="en-GB" sz="2400" dirty="0">
              <a:latin typeface="Calibri" charset="0"/>
              <a:ea typeface="MS PGothic" charset="0"/>
            </a:endParaRPr>
          </a:p>
        </p:txBody>
      </p:sp>
      <p:sp>
        <p:nvSpPr>
          <p:cNvPr id="5" name="Content Placeholder 4"/>
          <p:cNvSpPr>
            <a:spLocks noGrp="1"/>
          </p:cNvSpPr>
          <p:nvPr>
            <p:ph sz="quarter" idx="16"/>
          </p:nvPr>
        </p:nvSpPr>
        <p:spPr>
          <a:xfrm>
            <a:off x="7048256" y="6459583"/>
            <a:ext cx="1534012" cy="345985"/>
          </a:xfrm>
        </p:spPr>
        <p:txBody>
          <a:bodyPr/>
          <a:lstStyle/>
          <a:p>
            <a:pPr marL="0" indent="0">
              <a:buNone/>
            </a:pPr>
            <a:r>
              <a:rPr lang="en-US" sz="2000" dirty="0">
                <a:latin typeface="Calibri" charset="0"/>
                <a:ea typeface="MS PGothic" charset="0"/>
              </a:rPr>
              <a:t>Figure 24.26</a:t>
            </a:r>
            <a:endParaRPr lang="en-GB" sz="2000" dirty="0">
              <a:latin typeface="Calibri" charset="0"/>
              <a:ea typeface="MS PGothic"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818" b="2843"/>
          <a:stretch/>
        </p:blipFill>
        <p:spPr>
          <a:xfrm>
            <a:off x="3854380" y="1761565"/>
            <a:ext cx="4983662" cy="3671047"/>
          </a:xfrm>
          <a:prstGeom prst="rect">
            <a:avLst/>
          </a:prstGeom>
        </p:spPr>
      </p:pic>
      <p:sp>
        <p:nvSpPr>
          <p:cNvPr id="4" name="Content Placeholder 3"/>
          <p:cNvSpPr>
            <a:spLocks noGrp="1"/>
          </p:cNvSpPr>
          <p:nvPr>
            <p:ph sz="quarter" idx="15"/>
          </p:nvPr>
        </p:nvSpPr>
        <p:spPr>
          <a:xfrm>
            <a:off x="5851873" y="5392784"/>
            <a:ext cx="1009906" cy="158975"/>
          </a:xfrm>
        </p:spPr>
        <p:txBody>
          <a:bodyPr/>
          <a:lstStyle/>
          <a:p>
            <a:pPr marL="0" indent="0">
              <a:buNone/>
            </a:pPr>
            <a:r>
              <a:rPr lang="en-GB" sz="720" dirty="0"/>
              <a:t>©Steven P. Lynch RF</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33" y="193488"/>
            <a:ext cx="5109935" cy="533219"/>
          </a:xfrm>
        </p:spPr>
        <p:txBody>
          <a:bodyPr/>
          <a:lstStyle/>
          <a:p>
            <a:r>
              <a:rPr lang="en-US" sz="3800" dirty="0">
                <a:latin typeface="Calibri" charset="0"/>
                <a:ea typeface="MS PGothic" charset="0"/>
              </a:rPr>
              <a:t>Ethylene and senescence</a:t>
            </a:r>
            <a:endParaRPr lang="en-GB" sz="3800" dirty="0">
              <a:latin typeface="Calibri" charset="0"/>
              <a:ea typeface="MS PGothic" charset="0"/>
            </a:endParaRPr>
          </a:p>
        </p:txBody>
      </p:sp>
      <p:sp>
        <p:nvSpPr>
          <p:cNvPr id="6" name="Content Placeholder 5"/>
          <p:cNvSpPr>
            <a:spLocks noGrp="1"/>
          </p:cNvSpPr>
          <p:nvPr>
            <p:ph sz="quarter" idx="17"/>
          </p:nvPr>
        </p:nvSpPr>
        <p:spPr>
          <a:xfrm>
            <a:off x="1267" y="6462609"/>
            <a:ext cx="1478605" cy="314532"/>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3" name="Content Placeholder 2"/>
          <p:cNvSpPr>
            <a:spLocks noGrp="1"/>
          </p:cNvSpPr>
          <p:nvPr>
            <p:ph idx="1"/>
          </p:nvPr>
        </p:nvSpPr>
        <p:spPr>
          <a:xfrm>
            <a:off x="309283" y="1362257"/>
            <a:ext cx="3862667" cy="1586323"/>
          </a:xfrm>
        </p:spPr>
        <p:txBody>
          <a:bodyPr/>
          <a:lstStyle/>
          <a:p>
            <a:pPr marL="0" indent="0">
              <a:buNone/>
            </a:pPr>
            <a:r>
              <a:rPr lang="en-US" sz="2400" dirty="0">
                <a:latin typeface="Calibri" charset="0"/>
                <a:ea typeface="MS PGothic" charset="0"/>
              </a:rPr>
              <a:t>Influenced by a high level of ethylene, the leaf separates from the tree at the </a:t>
            </a:r>
            <a:r>
              <a:rPr lang="en-US" sz="2400" b="1" dirty="0">
                <a:latin typeface="Calibri" charset="0"/>
                <a:ea typeface="MS PGothic" charset="0"/>
              </a:rPr>
              <a:t>abscission zone</a:t>
            </a:r>
            <a:r>
              <a:rPr lang="en-US" sz="2400" dirty="0">
                <a:latin typeface="Calibri" charset="0"/>
                <a:ea typeface="MS PGothic" charset="0"/>
              </a:rPr>
              <a:t>.</a:t>
            </a:r>
            <a:endParaRPr lang="en-GB" sz="2400" dirty="0">
              <a:latin typeface="Calibri" charset="0"/>
              <a:ea typeface="MS PGothic" charset="0"/>
            </a:endParaRPr>
          </a:p>
        </p:txBody>
      </p:sp>
      <p:sp>
        <p:nvSpPr>
          <p:cNvPr id="7" name="Content Placeholder 6"/>
          <p:cNvSpPr>
            <a:spLocks noGrp="1"/>
          </p:cNvSpPr>
          <p:nvPr>
            <p:ph sz="quarter" idx="21"/>
          </p:nvPr>
        </p:nvSpPr>
        <p:spPr>
          <a:xfrm>
            <a:off x="7051334" y="6462737"/>
            <a:ext cx="1523094" cy="353965"/>
          </a:xfrm>
        </p:spPr>
        <p:txBody>
          <a:bodyPr/>
          <a:lstStyle/>
          <a:p>
            <a:pPr marL="0" indent="0">
              <a:buNone/>
            </a:pPr>
            <a:r>
              <a:rPr lang="en-US" sz="2000" dirty="0">
                <a:latin typeface="Calibri" charset="0"/>
                <a:ea typeface="MS PGothic" charset="0"/>
              </a:rPr>
              <a:t>Figure 24.26</a:t>
            </a:r>
            <a:endParaRPr lang="en-GB" sz="2000" dirty="0">
              <a:latin typeface="Calibri" charset="0"/>
              <a:ea typeface="MS PGothic"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6598" b="2769"/>
          <a:stretch/>
        </p:blipFill>
        <p:spPr>
          <a:xfrm>
            <a:off x="3943280" y="2298700"/>
            <a:ext cx="4983662" cy="3683000"/>
          </a:xfrm>
          <a:prstGeom prst="rect">
            <a:avLst/>
          </a:prstGeom>
        </p:spPr>
      </p:pic>
      <p:sp>
        <p:nvSpPr>
          <p:cNvPr id="5" name="Content Placeholder 4"/>
          <p:cNvSpPr>
            <a:spLocks noGrp="1"/>
          </p:cNvSpPr>
          <p:nvPr>
            <p:ph sz="quarter" idx="16"/>
          </p:nvPr>
        </p:nvSpPr>
        <p:spPr>
          <a:xfrm>
            <a:off x="5949541" y="5940028"/>
            <a:ext cx="1047750" cy="161405"/>
          </a:xfrm>
        </p:spPr>
        <p:txBody>
          <a:bodyPr/>
          <a:lstStyle/>
          <a:p>
            <a:pPr marL="0" indent="0">
              <a:buNone/>
            </a:pPr>
            <a:r>
              <a:rPr lang="en-GB" sz="730" dirty="0"/>
              <a:t>©Steven P. Lynch RF</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089" y="198529"/>
            <a:ext cx="2383823" cy="533219"/>
          </a:xfrm>
        </p:spPr>
        <p:txBody>
          <a:bodyPr/>
          <a:lstStyle/>
          <a:p>
            <a:r>
              <a:rPr lang="en-US" sz="3800" dirty="0">
                <a:latin typeface="Calibri" charset="0"/>
                <a:ea typeface="MS PGothic" charset="0"/>
              </a:rPr>
              <a:t>Dormancy</a:t>
            </a:r>
            <a:endParaRPr lang="en-GB" sz="3800" dirty="0">
              <a:latin typeface="Calibri" charset="0"/>
              <a:ea typeface="MS PGothic" charset="0"/>
            </a:endParaRPr>
          </a:p>
        </p:txBody>
      </p:sp>
      <p:sp>
        <p:nvSpPr>
          <p:cNvPr id="4" name="Content Placeholder 3"/>
          <p:cNvSpPr>
            <a:spLocks noGrp="1"/>
          </p:cNvSpPr>
          <p:nvPr>
            <p:ph sz="quarter" idx="15"/>
          </p:nvPr>
        </p:nvSpPr>
        <p:spPr>
          <a:xfrm>
            <a:off x="-3496" y="6457833"/>
            <a:ext cx="1478605" cy="309796"/>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3" name="Content Placeholder 2"/>
          <p:cNvSpPr>
            <a:spLocks noGrp="1"/>
          </p:cNvSpPr>
          <p:nvPr>
            <p:ph idx="1"/>
          </p:nvPr>
        </p:nvSpPr>
        <p:spPr>
          <a:xfrm>
            <a:off x="306685" y="2781095"/>
            <a:ext cx="4085630" cy="1586323"/>
          </a:xfrm>
        </p:spPr>
        <p:txBody>
          <a:bodyPr/>
          <a:lstStyle/>
          <a:p>
            <a:pPr marL="0" indent="0">
              <a:buNone/>
            </a:pPr>
            <a:r>
              <a:rPr lang="en-US" sz="2400" dirty="0">
                <a:latin typeface="Calibri" charset="0"/>
                <a:ea typeface="MS PGothic" charset="0"/>
              </a:rPr>
              <a:t>During the winter, some plants enter a seasonal state of </a:t>
            </a:r>
            <a:r>
              <a:rPr lang="en-US" sz="2400" b="1" dirty="0">
                <a:latin typeface="Calibri" charset="0"/>
                <a:ea typeface="MS PGothic" charset="0"/>
              </a:rPr>
              <a:t>dormancy</a:t>
            </a:r>
            <a:r>
              <a:rPr lang="en-US" sz="2400" dirty="0">
                <a:latin typeface="Calibri" charset="0"/>
                <a:ea typeface="MS PGothic" charset="0"/>
              </a:rPr>
              <a:t>, during which metabolism slows down.</a:t>
            </a:r>
            <a:endParaRPr lang="en-GB" sz="2400" dirty="0">
              <a:latin typeface="Calibri" charset="0"/>
              <a:ea typeface="MS PGothic" charset="0"/>
            </a:endParaRPr>
          </a:p>
        </p:txBody>
      </p:sp>
      <p:sp>
        <p:nvSpPr>
          <p:cNvPr id="7" name="Content Placeholder 6"/>
          <p:cNvSpPr>
            <a:spLocks noGrp="1"/>
          </p:cNvSpPr>
          <p:nvPr>
            <p:ph sz="quarter" idx="21"/>
          </p:nvPr>
        </p:nvSpPr>
        <p:spPr>
          <a:xfrm>
            <a:off x="7051334" y="6456601"/>
            <a:ext cx="1523094" cy="321786"/>
          </a:xfrm>
        </p:spPr>
        <p:txBody>
          <a:bodyPr/>
          <a:lstStyle/>
          <a:p>
            <a:pPr marL="0" indent="0">
              <a:buNone/>
            </a:pPr>
            <a:r>
              <a:rPr lang="en-US" sz="2000" dirty="0">
                <a:latin typeface="Calibri" charset="0"/>
                <a:ea typeface="MS PGothic" charset="0"/>
              </a:rPr>
              <a:t>Figure 24.27</a:t>
            </a:r>
            <a:endParaRPr lang="en-GB" sz="2000" dirty="0">
              <a:latin typeface="Calibri" charset="0"/>
              <a:ea typeface="MS PGothic" charset="0"/>
            </a:endParaRPr>
          </a:p>
        </p:txBody>
      </p:sp>
      <p:pic>
        <p:nvPicPr>
          <p:cNvPr id="1013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738" b="4264"/>
          <a:stretch/>
        </p:blipFill>
        <p:spPr bwMode="auto">
          <a:xfrm>
            <a:off x="4425653" y="2209801"/>
            <a:ext cx="4683718" cy="273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5" name="Content Placeholder 4"/>
          <p:cNvSpPr>
            <a:spLocks noGrp="1"/>
          </p:cNvSpPr>
          <p:nvPr>
            <p:ph sz="quarter" idx="16"/>
          </p:nvPr>
        </p:nvSpPr>
        <p:spPr>
          <a:xfrm>
            <a:off x="6063884" y="4918610"/>
            <a:ext cx="1394556" cy="214830"/>
          </a:xfrm>
        </p:spPr>
        <p:txBody>
          <a:bodyPr/>
          <a:lstStyle/>
          <a:p>
            <a:pPr marL="0" indent="0" algn="ctr">
              <a:buNone/>
            </a:pPr>
            <a:r>
              <a:rPr lang="en-GB" sz="910" dirty="0"/>
              <a:t>©L. West/Science Source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84568"/>
            <a:ext cx="5620929" cy="586541"/>
          </a:xfrm>
        </p:spPr>
        <p:txBody>
          <a:bodyPr/>
          <a:lstStyle/>
          <a:p>
            <a:r>
              <a:rPr lang="en-US" sz="4000" dirty="0">
                <a:latin typeface="Calibri" charset="0"/>
                <a:ea typeface="MS PGothic" charset="0"/>
              </a:rPr>
              <a:t>24.7 Mastering concepts</a:t>
            </a:r>
            <a:endParaRPr lang="en-GB" sz="4000" dirty="0">
              <a:latin typeface="Calibri" charset="0"/>
              <a:ea typeface="MS PGothic" charset="0"/>
            </a:endParaRPr>
          </a:p>
        </p:txBody>
      </p:sp>
      <p:sp>
        <p:nvSpPr>
          <p:cNvPr id="8" name="Content Placeholder 7"/>
          <p:cNvSpPr>
            <a:spLocks noGrp="1"/>
          </p:cNvSpPr>
          <p:nvPr>
            <p:ph sz="quarter" idx="21"/>
          </p:nvPr>
        </p:nvSpPr>
        <p:spPr>
          <a:xfrm>
            <a:off x="4233862" y="3174403"/>
            <a:ext cx="4135438" cy="834633"/>
          </a:xfrm>
        </p:spPr>
        <p:txBody>
          <a:bodyPr/>
          <a:lstStyle/>
          <a:p>
            <a:pPr marL="0" indent="0">
              <a:buNone/>
            </a:pPr>
            <a:r>
              <a:rPr lang="en-US" sz="2400" dirty="0">
                <a:latin typeface="Calibri" charset="0"/>
                <a:ea typeface="MS PGothic" charset="0"/>
              </a:rPr>
              <a:t>How is dormancy different from senescence?</a:t>
            </a:r>
            <a:endParaRPr lang="en-GB" sz="2400" dirty="0">
              <a:latin typeface="Calibri" charset="0"/>
              <a:ea typeface="MS PGothic"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08" b="3589"/>
          <a:stretch/>
        </p:blipFill>
        <p:spPr bwMode="auto">
          <a:xfrm>
            <a:off x="184868" y="2476500"/>
            <a:ext cx="3790129" cy="240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6" name="Content Placeholder 5"/>
          <p:cNvSpPr>
            <a:spLocks noGrp="1"/>
          </p:cNvSpPr>
          <p:nvPr>
            <p:ph sz="quarter" idx="17"/>
          </p:nvPr>
        </p:nvSpPr>
        <p:spPr>
          <a:xfrm>
            <a:off x="638141" y="4843284"/>
            <a:ext cx="2881383" cy="195300"/>
          </a:xfrm>
        </p:spPr>
        <p:txBody>
          <a:bodyPr/>
          <a:lstStyle/>
          <a:p>
            <a:pPr marL="0" indent="0" algn="ctr">
              <a:buNone/>
            </a:pPr>
            <a:r>
              <a:rPr lang="en-GB" sz="600" dirty="0"/>
              <a:t>(bee keeper): ©Liu Jin/AFP/Getty Images; (bee): ©Stephen Dalton/Science Source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2562" y="102251"/>
            <a:ext cx="6801323" cy="780687"/>
          </a:xfrm>
        </p:spPr>
        <p:txBody>
          <a:bodyPr/>
          <a:lstStyle/>
          <a:p>
            <a:pPr marL="714375" indent="-714375" eaLnBrk="1" hangingPunct="1"/>
            <a:r>
              <a:rPr lang="en-US" sz="2400" b="1" dirty="0">
                <a:latin typeface="Calibri" charset="0"/>
                <a:ea typeface="MS PGothic" charset="0"/>
              </a:rPr>
              <a:t>Investigating life: </a:t>
            </a:r>
            <a:br>
              <a:rPr lang="en-US" sz="2400" b="1" dirty="0">
                <a:latin typeface="Calibri" charset="0"/>
                <a:ea typeface="MS PGothic" charset="0"/>
              </a:rPr>
            </a:br>
            <a:r>
              <a:rPr lang="en-US" sz="3400" dirty="0">
                <a:latin typeface="Calibri" charset="0"/>
                <a:ea typeface="MS PGothic" charset="0"/>
              </a:rPr>
              <a:t>A red hot chili pepper paradox</a:t>
            </a:r>
            <a:endParaRPr lang="en-GB" sz="3400" dirty="0">
              <a:latin typeface="Calibri" charset="0"/>
              <a:ea typeface="MS PGothic" charset="0"/>
            </a:endParaRPr>
          </a:p>
        </p:txBody>
      </p:sp>
      <p:sp>
        <p:nvSpPr>
          <p:cNvPr id="5" name="Content Placeholder 4"/>
          <p:cNvSpPr>
            <a:spLocks noGrp="1"/>
          </p:cNvSpPr>
          <p:nvPr>
            <p:ph sz="quarter" idx="15"/>
          </p:nvPr>
        </p:nvSpPr>
        <p:spPr>
          <a:xfrm>
            <a:off x="-3496" y="6464568"/>
            <a:ext cx="1478605" cy="340776"/>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4" name="Content Placeholder 3"/>
          <p:cNvSpPr>
            <a:spLocks noGrp="1"/>
          </p:cNvSpPr>
          <p:nvPr>
            <p:ph idx="1"/>
          </p:nvPr>
        </p:nvSpPr>
        <p:spPr>
          <a:xfrm>
            <a:off x="522103" y="3933620"/>
            <a:ext cx="4645395" cy="1586323"/>
          </a:xfrm>
        </p:spPr>
        <p:txBody>
          <a:bodyPr/>
          <a:lstStyle/>
          <a:p>
            <a:pPr marL="0" indent="0">
              <a:buNone/>
            </a:pPr>
            <a:r>
              <a:rPr lang="en-US" sz="2400" dirty="0">
                <a:latin typeface="Calibri" charset="0"/>
                <a:ea typeface="MS PGothic" charset="0"/>
              </a:rPr>
              <a:t>Why would natural selection favor spicy chili peppers, when one of the main function of fruits is seed dispersal?</a:t>
            </a:r>
            <a:endParaRPr lang="en-GB" sz="2400" dirty="0">
              <a:latin typeface="Calibri" charset="0"/>
              <a:ea typeface="MS PGothic" charset="0"/>
            </a:endParaRPr>
          </a:p>
        </p:txBody>
      </p:sp>
      <p:sp>
        <p:nvSpPr>
          <p:cNvPr id="7" name="Content Placeholder 6"/>
          <p:cNvSpPr>
            <a:spLocks noGrp="1"/>
          </p:cNvSpPr>
          <p:nvPr>
            <p:ph sz="quarter" idx="17"/>
          </p:nvPr>
        </p:nvSpPr>
        <p:spPr>
          <a:xfrm>
            <a:off x="7049767" y="6462609"/>
            <a:ext cx="1478605" cy="314532"/>
          </a:xfrm>
        </p:spPr>
        <p:txBody>
          <a:bodyPr/>
          <a:lstStyle/>
          <a:p>
            <a:pPr marL="0" indent="0">
              <a:buNone/>
            </a:pPr>
            <a:r>
              <a:rPr lang="en-US" sz="2000" dirty="0">
                <a:latin typeface="Calibri" charset="0"/>
                <a:ea typeface="MS PGothic" charset="0"/>
              </a:rPr>
              <a:t>Figure 24.28</a:t>
            </a:r>
            <a:endParaRPr lang="en-GB" sz="2000" dirty="0">
              <a:latin typeface="Calibri" charset="0"/>
              <a:ea typeface="MS PGothic"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513" b="6045"/>
          <a:stretch/>
        </p:blipFill>
        <p:spPr>
          <a:xfrm>
            <a:off x="404438" y="1168400"/>
            <a:ext cx="2589137" cy="2514600"/>
          </a:xfrm>
          <a:prstGeom prst="rect">
            <a:avLst/>
          </a:prstGeom>
        </p:spPr>
      </p:pic>
      <p:sp>
        <p:nvSpPr>
          <p:cNvPr id="6" name="Content Placeholder 5"/>
          <p:cNvSpPr>
            <a:spLocks noGrp="1"/>
          </p:cNvSpPr>
          <p:nvPr>
            <p:ph sz="quarter" idx="16"/>
          </p:nvPr>
        </p:nvSpPr>
        <p:spPr>
          <a:xfrm>
            <a:off x="764515" y="3725685"/>
            <a:ext cx="1856154" cy="195300"/>
          </a:xfrm>
        </p:spPr>
        <p:txBody>
          <a:bodyPr/>
          <a:lstStyle/>
          <a:p>
            <a:pPr marL="0" indent="0" algn="ctr">
              <a:buNone/>
            </a:pPr>
            <a:r>
              <a:rPr lang="en-GB" sz="595" dirty="0"/>
              <a:t>©Sierra Vista Herald, Jonathon </a:t>
            </a:r>
            <a:r>
              <a:rPr lang="en-GB" sz="595" dirty="0" err="1"/>
              <a:t>Shacat</a:t>
            </a:r>
            <a:r>
              <a:rPr lang="en-GB" sz="595" dirty="0"/>
              <a:t>/AP Images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550" y="122612"/>
            <a:ext cx="6801324" cy="1257301"/>
          </a:xfrm>
        </p:spPr>
        <p:txBody>
          <a:bodyPr/>
          <a:lstStyle/>
          <a:p>
            <a:pPr eaLnBrk="1" hangingPunct="1"/>
            <a:r>
              <a:rPr lang="en-US" sz="2400" b="1" dirty="0">
                <a:latin typeface="Calibri" charset="0"/>
                <a:ea typeface="MS PGothic" charset="0"/>
              </a:rPr>
              <a:t>Investigating life: </a:t>
            </a:r>
            <a:br>
              <a:rPr lang="en-US" sz="2400" b="1" dirty="0">
                <a:latin typeface="Calibri" charset="0"/>
                <a:ea typeface="MS PGothic" charset="0"/>
              </a:rPr>
            </a:br>
            <a:r>
              <a:rPr lang="en-US" sz="3400" dirty="0">
                <a:latin typeface="Calibri" charset="0"/>
                <a:ea typeface="MS PGothic" charset="0"/>
              </a:rPr>
              <a:t>A red hot chili pepper paradox —</a:t>
            </a:r>
            <a:br>
              <a:rPr lang="en-US" sz="3400" dirty="0">
                <a:latin typeface="Calibri" charset="0"/>
                <a:ea typeface="MS PGothic" charset="0"/>
              </a:rPr>
            </a:br>
            <a:r>
              <a:rPr lang="en-US" sz="3400" dirty="0">
                <a:latin typeface="Calibri" charset="0"/>
                <a:ea typeface="MS PGothic" charset="0"/>
              </a:rPr>
              <a:t>who eats spicy food?</a:t>
            </a:r>
            <a:endParaRPr lang="en-GB" sz="3400" dirty="0">
              <a:latin typeface="Calibri" charset="0"/>
              <a:ea typeface="MS PGothic" charset="0"/>
            </a:endParaRPr>
          </a:p>
        </p:txBody>
      </p:sp>
      <p:sp>
        <p:nvSpPr>
          <p:cNvPr id="8" name="Content Placeholder 7"/>
          <p:cNvSpPr>
            <a:spLocks noGrp="1"/>
          </p:cNvSpPr>
          <p:nvPr>
            <p:ph sz="quarter" idx="21"/>
          </p:nvPr>
        </p:nvSpPr>
        <p:spPr>
          <a:xfrm>
            <a:off x="-156" y="6461429"/>
            <a:ext cx="1523094" cy="353965"/>
          </a:xfrm>
        </p:spPr>
        <p:txBody>
          <a:bodyPr/>
          <a:lstStyle/>
          <a:p>
            <a:pPr marL="0" indent="0">
              <a:buNone/>
            </a:pPr>
            <a:r>
              <a:rPr lang="en-US" sz="2000" dirty="0">
                <a:latin typeface="Calibri" charset="0"/>
                <a:ea typeface="MS PGothic" charset="0"/>
              </a:rPr>
              <a:t>Section 24.7</a:t>
            </a:r>
            <a:endParaRPr lang="en-GB" sz="2000" dirty="0">
              <a:latin typeface="Calibri" charset="0"/>
              <a:ea typeface="MS PGothic" charset="0"/>
            </a:endParaRPr>
          </a:p>
        </p:txBody>
      </p:sp>
      <p:sp>
        <p:nvSpPr>
          <p:cNvPr id="3" name="Content Placeholder 2"/>
          <p:cNvSpPr>
            <a:spLocks noGrp="1"/>
          </p:cNvSpPr>
          <p:nvPr>
            <p:ph idx="1"/>
          </p:nvPr>
        </p:nvSpPr>
        <p:spPr>
          <a:xfrm>
            <a:off x="412584" y="3933814"/>
            <a:ext cx="4223086" cy="1311011"/>
          </a:xfrm>
        </p:spPr>
        <p:txBody>
          <a:bodyPr/>
          <a:lstStyle/>
          <a:p>
            <a:pPr marL="0" indent="0">
              <a:buNone/>
            </a:pPr>
            <a:r>
              <a:rPr lang="en-US" sz="2400" dirty="0">
                <a:latin typeface="Calibri" charset="0"/>
                <a:ea typeface="MS PGothic" charset="0"/>
              </a:rPr>
              <a:t>Mammals, but not birds, avoid the spicy chemical in pungent chili peppers.</a:t>
            </a:r>
            <a:endParaRPr lang="en-GB" sz="2400" dirty="0">
              <a:latin typeface="Calibri" charset="0"/>
              <a:ea typeface="MS PGothic" charset="0"/>
            </a:endParaRPr>
          </a:p>
        </p:txBody>
      </p:sp>
      <p:sp>
        <p:nvSpPr>
          <p:cNvPr id="4" name="Content Placeholder 3"/>
          <p:cNvSpPr>
            <a:spLocks noGrp="1"/>
          </p:cNvSpPr>
          <p:nvPr>
            <p:ph sz="quarter" idx="15"/>
          </p:nvPr>
        </p:nvSpPr>
        <p:spPr>
          <a:xfrm>
            <a:off x="6910107" y="6496875"/>
            <a:ext cx="1968024" cy="340776"/>
          </a:xfrm>
        </p:spPr>
        <p:txBody>
          <a:bodyPr/>
          <a:lstStyle/>
          <a:p>
            <a:pPr marL="0" indent="0">
              <a:buNone/>
            </a:pPr>
            <a:r>
              <a:rPr lang="en-US" sz="1800" dirty="0">
                <a:latin typeface="Calibri" charset="0"/>
                <a:ea typeface="MS PGothic" charset="0"/>
              </a:rPr>
              <a:t>Figs. 24.28, 24.29</a:t>
            </a:r>
            <a:endParaRPr lang="en-GB" sz="1800" dirty="0">
              <a:latin typeface="Calibri" charset="0"/>
              <a:ea typeface="MS PGothic" charset="0"/>
            </a:endParaRPr>
          </a:p>
        </p:txBody>
      </p:sp>
      <p:pic>
        <p:nvPicPr>
          <p:cNvPr id="7" name="Picture 6">
            <a:extLst>
              <a:ext uri="{FF2B5EF4-FFF2-40B4-BE49-F238E27FC236}">
                <a16:creationId xmlns:a16="http://schemas.microsoft.com/office/drawing/2014/main" id="{C513B73A-5D23-4153-9502-FC81D1F5FCBB}"/>
              </a:ext>
            </a:extLst>
          </p:cNvPr>
          <p:cNvPicPr>
            <a:picLocks noChangeAspect="1"/>
          </p:cNvPicPr>
          <p:nvPr/>
        </p:nvPicPr>
        <p:blipFill rotWithShape="1">
          <a:blip r:embed="rId2"/>
          <a:srcRect b="4467"/>
          <a:stretch/>
        </p:blipFill>
        <p:spPr>
          <a:xfrm>
            <a:off x="122856" y="1005339"/>
            <a:ext cx="2511552" cy="2696370"/>
          </a:xfrm>
          <a:prstGeom prst="rect">
            <a:avLst/>
          </a:prstGeom>
        </p:spPr>
      </p:pic>
      <p:sp>
        <p:nvSpPr>
          <p:cNvPr id="5" name="Content Placeholder 4"/>
          <p:cNvSpPr>
            <a:spLocks noGrp="1"/>
          </p:cNvSpPr>
          <p:nvPr>
            <p:ph sz="quarter" idx="16"/>
          </p:nvPr>
        </p:nvSpPr>
        <p:spPr>
          <a:xfrm>
            <a:off x="448285" y="3701709"/>
            <a:ext cx="1856154" cy="146732"/>
          </a:xfrm>
        </p:spPr>
        <p:txBody>
          <a:bodyPr/>
          <a:lstStyle/>
          <a:p>
            <a:pPr marL="0" indent="0" algn="ctr">
              <a:buNone/>
            </a:pPr>
            <a:r>
              <a:rPr lang="en-GB" sz="590" dirty="0"/>
              <a:t>©Sierra Vista Herald, Jonathon </a:t>
            </a:r>
            <a:r>
              <a:rPr lang="en-GB" sz="590" dirty="0" err="1"/>
              <a:t>Shacat</a:t>
            </a:r>
            <a:r>
              <a:rPr lang="en-GB" sz="590" dirty="0"/>
              <a:t>/AP Images</a:t>
            </a:r>
          </a:p>
        </p:txBody>
      </p:sp>
      <p:pic>
        <p:nvPicPr>
          <p:cNvPr id="12" name="Picture 11" descr="The graph shows that mammals avoid chili pepper fruits but not birds.&#10;Red arrow points to zero pungent chili eaten by cactus mice.&#10;Red arrow points to zero pungent chili eaten by pack rats.">
            <a:extLst>
              <a:ext uri="{FF2B5EF4-FFF2-40B4-BE49-F238E27FC236}">
                <a16:creationId xmlns:a16="http://schemas.microsoft.com/office/drawing/2014/main" id="{FBAB4C72-37A8-4697-8DB4-9E2EF6E794B3}"/>
              </a:ext>
            </a:extLst>
          </p:cNvPr>
          <p:cNvPicPr>
            <a:picLocks noChangeAspect="1"/>
          </p:cNvPicPr>
          <p:nvPr/>
        </p:nvPicPr>
        <p:blipFill>
          <a:blip r:embed="rId3"/>
          <a:stretch>
            <a:fillRect/>
          </a:stretch>
        </p:blipFill>
        <p:spPr>
          <a:xfrm>
            <a:off x="4689003" y="1960655"/>
            <a:ext cx="4126992" cy="2889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12790</TotalTime>
  <Words>4076</Words>
  <Application>Microsoft Office PowerPoint</Application>
  <PresentationFormat>On-screen Show (4:3)</PresentationFormat>
  <Paragraphs>582</Paragraphs>
  <Slides>101</Slides>
  <Notes>0</Notes>
  <HiddenSlides>0</HiddenSlides>
  <MMClips>0</MMClips>
  <ScaleCrop>false</ScaleCrop>
  <HeadingPairs>
    <vt:vector size="4" baseType="variant">
      <vt:variant>
        <vt:lpstr>Theme</vt:lpstr>
      </vt:variant>
      <vt:variant>
        <vt:i4>3</vt:i4>
      </vt:variant>
      <vt:variant>
        <vt:lpstr>Slide Titles</vt:lpstr>
      </vt:variant>
      <vt:variant>
        <vt:i4>101</vt:i4>
      </vt:variant>
    </vt:vector>
  </HeadingPairs>
  <TitlesOfParts>
    <vt:vector size="104" baseType="lpstr">
      <vt:lpstr>Office Theme</vt:lpstr>
      <vt:lpstr>1_Office Theme</vt:lpstr>
      <vt:lpstr>2_Office Theme</vt:lpstr>
      <vt:lpstr>Chapter 24 </vt:lpstr>
      <vt:lpstr>Most angiosperms reproduce sexually</vt:lpstr>
      <vt:lpstr>Angiosperms seeds develop from fertilized egg cells</vt:lpstr>
      <vt:lpstr>Sexual reproduction results in genetically unique offspring</vt:lpstr>
      <vt:lpstr>Some angiosperms reproduce asexually</vt:lpstr>
      <vt:lpstr>Asexual reproduction produces clones</vt:lpstr>
      <vt:lpstr>Some angiosperms can reproduce sexually or asexually</vt:lpstr>
      <vt:lpstr>An example of asexual reproduction</vt:lpstr>
      <vt:lpstr>Advantages of asexual and sexual reproduction </vt:lpstr>
      <vt:lpstr>24.1 Mastering concepts</vt:lpstr>
      <vt:lpstr>Angiosperm sex: Flowers, fruits, and seeds</vt:lpstr>
      <vt:lpstr>Alternation of generations</vt:lpstr>
      <vt:lpstr>Angiosperm sex: Flowers </vt:lpstr>
      <vt:lpstr>Angiosperm flower structures</vt:lpstr>
      <vt:lpstr>Angiosperm flower structures: Calyx</vt:lpstr>
      <vt:lpstr>Angiosperm flower structures: Corolla</vt:lpstr>
      <vt:lpstr>Angiosperm flower structures: Stamen</vt:lpstr>
      <vt:lpstr>Angiosperm flower structures: Carpel</vt:lpstr>
      <vt:lpstr>Inside the flower: Meiosis</vt:lpstr>
      <vt:lpstr>Inside the flower: Microspores and megaspores</vt:lpstr>
      <vt:lpstr>Modes of pollen dispersal: Wind</vt:lpstr>
      <vt:lpstr>Modes of pollen dispersal: Animals</vt:lpstr>
      <vt:lpstr>Plant and pollinator: A mutualistic relationship</vt:lpstr>
      <vt:lpstr>Clicker question #1</vt:lpstr>
      <vt:lpstr>Clicker question #1, solution</vt:lpstr>
      <vt:lpstr>Angiosperm sex: Pollination</vt:lpstr>
      <vt:lpstr>Angiosperm sex: Pollen tube</vt:lpstr>
      <vt:lpstr>Angiosperm sex: Two sperm nuclei</vt:lpstr>
      <vt:lpstr>Angiosperm sex: Fertilization</vt:lpstr>
      <vt:lpstr>Angiosperm sex: Double fertilization</vt:lpstr>
      <vt:lpstr>Angiosperm sex: Triploid endosperm</vt:lpstr>
      <vt:lpstr>Angiosperm sex: Seeds</vt:lpstr>
      <vt:lpstr>Seeds contain an embryo</vt:lpstr>
      <vt:lpstr>Seeds contain cotyledons</vt:lpstr>
      <vt:lpstr>Endosperm feeds the embryo</vt:lpstr>
      <vt:lpstr>The seed coat</vt:lpstr>
      <vt:lpstr>Angiosperm sex: Fruits</vt:lpstr>
      <vt:lpstr>Fruit formation</vt:lpstr>
      <vt:lpstr>Hormones and fruit formation</vt:lpstr>
      <vt:lpstr>Clicker question #2</vt:lpstr>
      <vt:lpstr>Clicker question #2, solution</vt:lpstr>
      <vt:lpstr>There are many types of fruit</vt:lpstr>
      <vt:lpstr>The function of fruit</vt:lpstr>
      <vt:lpstr>When does fruit ripen?</vt:lpstr>
      <vt:lpstr>Prickly fruits</vt:lpstr>
      <vt:lpstr>Flying and floating fruit</vt:lpstr>
      <vt:lpstr>24.2 Mastering concepts</vt:lpstr>
      <vt:lpstr>Plant growth begins with seed germination</vt:lpstr>
      <vt:lpstr>Seed germination</vt:lpstr>
      <vt:lpstr>Seed germination: Rupturing the seed coat</vt:lpstr>
      <vt:lpstr>Seed germination: Endosperm fuels the growth of the embryo</vt:lpstr>
      <vt:lpstr>Plant growth before photosynthesis</vt:lpstr>
      <vt:lpstr>Photosynthesis takes over</vt:lpstr>
      <vt:lpstr>Seed germination in monocots and dicots</vt:lpstr>
      <vt:lpstr>Clicker question #3</vt:lpstr>
      <vt:lpstr>Clicker question #3, solution</vt:lpstr>
      <vt:lpstr>24.3 Mastering concepts</vt:lpstr>
      <vt:lpstr>Hormones regulate plant growth</vt:lpstr>
      <vt:lpstr>Five hormones regulate most plant growth</vt:lpstr>
      <vt:lpstr>Hormones regulate plant growth: Auxin</vt:lpstr>
      <vt:lpstr>Hormones regulate plant growth: Cytokinins</vt:lpstr>
      <vt:lpstr>Apical dominance</vt:lpstr>
      <vt:lpstr>The role of auxin</vt:lpstr>
      <vt:lpstr>The role of cytokinins</vt:lpstr>
      <vt:lpstr>Hormones regulate plant growth: Gibberellins</vt:lpstr>
      <vt:lpstr>Hormones regulate plant growth: Ethylene</vt:lpstr>
      <vt:lpstr>The effects of ethylene</vt:lpstr>
      <vt:lpstr>Hormones regulate plant growth: Abscisic acid</vt:lpstr>
      <vt:lpstr>A summary of hormones and plant growth</vt:lpstr>
      <vt:lpstr>Clicker question #4</vt:lpstr>
      <vt:lpstr>Clicker question #4, solution</vt:lpstr>
      <vt:lpstr>24.4 Mastering concepts</vt:lpstr>
      <vt:lpstr>Light is a powerful influence on plant life</vt:lpstr>
      <vt:lpstr>Phototropism</vt:lpstr>
      <vt:lpstr>Light and auxin</vt:lpstr>
      <vt:lpstr>Auxin and phototropism</vt:lpstr>
      <vt:lpstr>Auxin and phototropism, continued</vt:lpstr>
      <vt:lpstr>The effect of phototropism</vt:lpstr>
      <vt:lpstr>Light and phytochrome</vt:lpstr>
      <vt:lpstr>Phytochrome</vt:lpstr>
      <vt:lpstr>The effects of phytochrome</vt:lpstr>
      <vt:lpstr>Phytochrome and flowering</vt:lpstr>
      <vt:lpstr>24.5 Mastering concepts</vt:lpstr>
      <vt:lpstr>Plants respond to gravity and touch</vt:lpstr>
      <vt:lpstr>Gravitropism</vt:lpstr>
      <vt:lpstr>Gravitropism and statoliths</vt:lpstr>
      <vt:lpstr>Thigmotropism</vt:lpstr>
      <vt:lpstr>An example of thigmotropism</vt:lpstr>
      <vt:lpstr>Clicker question #5</vt:lpstr>
      <vt:lpstr>Clicker question #5, solution</vt:lpstr>
      <vt:lpstr>24.6 Mastering concepts</vt:lpstr>
      <vt:lpstr>Plant parts die or become dormant</vt:lpstr>
      <vt:lpstr>Senescence</vt:lpstr>
      <vt:lpstr>An example of senescence</vt:lpstr>
      <vt:lpstr>Ethylene and senescence</vt:lpstr>
      <vt:lpstr>Dormancy</vt:lpstr>
      <vt:lpstr>24.7 Mastering concepts</vt:lpstr>
      <vt:lpstr>Investigating life:  A red hot chili pepper paradox</vt:lpstr>
      <vt:lpstr>Investigating life:  A red hot chili pepper paradox — who eats spicy food?</vt:lpstr>
      <vt:lpstr>Investigating life:  A red hot chili pepper paradox— why think about digestion?</vt:lpstr>
      <vt:lpstr>Investigating Life: A red hot chili pepper paradox — seed destroyers vs seed dispersers</vt:lpstr>
    </vt:vector>
  </TitlesOfParts>
  <Company>University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24</dc:title>
  <dc:creator>Matthew Taylor</dc:creator>
  <cp:lastModifiedBy>Lembezeder, Jennifer</cp:lastModifiedBy>
  <cp:revision>1477</cp:revision>
  <dcterms:created xsi:type="dcterms:W3CDTF">2011-08-23T13:44:14Z</dcterms:created>
  <dcterms:modified xsi:type="dcterms:W3CDTF">2020-03-20T23:04:48Z</dcterms:modified>
</cp:coreProperties>
</file>