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276" r:id="rId4"/>
    <p:sldId id="266" r:id="rId5"/>
    <p:sldId id="260" r:id="rId6"/>
    <p:sldId id="261" r:id="rId7"/>
    <p:sldId id="262" r:id="rId8"/>
    <p:sldId id="263" r:id="rId9"/>
    <p:sldId id="264" r:id="rId10"/>
    <p:sldId id="268" r:id="rId11"/>
    <p:sldId id="281" r:id="rId12"/>
    <p:sldId id="277" r:id="rId13"/>
    <p:sldId id="267" r:id="rId14"/>
    <p:sldId id="278" r:id="rId15"/>
    <p:sldId id="270" r:id="rId16"/>
    <p:sldId id="269" r:id="rId17"/>
    <p:sldId id="271" r:id="rId18"/>
    <p:sldId id="280"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p:restoredTop sz="94674"/>
  </p:normalViewPr>
  <p:slideViewPr>
    <p:cSldViewPr>
      <p:cViewPr varScale="1">
        <p:scale>
          <a:sx n="124" d="100"/>
          <a:sy n="124" d="100"/>
        </p:scale>
        <p:origin x="198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0FCC1D-9C63-4143-B07B-772610ED2D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CF689B3-353B-E847-B58F-EF335CDB92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BBF8E3-9941-F34D-A0F6-DF6AA1DBA0C6}" type="datetimeFigureOut">
              <a:rPr lang="en-US" smtClean="0"/>
              <a:t>4/8/24</a:t>
            </a:fld>
            <a:endParaRPr lang="en-US"/>
          </a:p>
        </p:txBody>
      </p:sp>
      <p:sp>
        <p:nvSpPr>
          <p:cNvPr id="4" name="Footer Placeholder 3">
            <a:extLst>
              <a:ext uri="{FF2B5EF4-FFF2-40B4-BE49-F238E27FC236}">
                <a16:creationId xmlns:a16="http://schemas.microsoft.com/office/drawing/2014/main" id="{C97B705B-5354-E941-97FF-710216EA03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110F249-AE1D-1B4B-9671-250AEE7789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B7DF57-861E-F846-8CF7-7E1F7C4D7606}" type="slidenum">
              <a:rPr lang="en-US" smtClean="0"/>
              <a:t>‹#›</a:t>
            </a:fld>
            <a:endParaRPr lang="en-US"/>
          </a:p>
        </p:txBody>
      </p:sp>
    </p:spTree>
    <p:extLst>
      <p:ext uri="{BB962C8B-B14F-4D97-AF65-F5344CB8AC3E}">
        <p14:creationId xmlns:p14="http://schemas.microsoft.com/office/powerpoint/2010/main" val="852548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9F024-768A-DB40-AD01-62B80EDEC088}" type="datetimeFigureOut">
              <a:rPr lang="en-US" smtClean="0"/>
              <a:t>4/8/24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C6476-233D-384B-A01C-9F153EED4B40}" type="slidenum">
              <a:rPr lang="en-US" smtClean="0"/>
              <a:t>‹#›</a:t>
            </a:fld>
            <a:endParaRPr lang="en-US"/>
          </a:p>
        </p:txBody>
      </p:sp>
    </p:spTree>
    <p:extLst>
      <p:ext uri="{BB962C8B-B14F-4D97-AF65-F5344CB8AC3E}">
        <p14:creationId xmlns:p14="http://schemas.microsoft.com/office/powerpoint/2010/main" val="3412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68D8B4-6345-DC49-9FA8-7DE49DCA8EC8}" type="slidenum">
              <a:rPr lang="en-US" altLang="en-US"/>
              <a:pPr>
                <a:defRPr/>
              </a:pPr>
              <a:t>‹#›</a:t>
            </a:fld>
            <a:endParaRPr lang="en-US" altLang="en-US"/>
          </a:p>
        </p:txBody>
      </p:sp>
    </p:spTree>
    <p:extLst>
      <p:ext uri="{BB962C8B-B14F-4D97-AF65-F5344CB8AC3E}">
        <p14:creationId xmlns:p14="http://schemas.microsoft.com/office/powerpoint/2010/main" val="1466387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28E56F-10F9-D14E-931C-121E1C31B094}" type="slidenum">
              <a:rPr lang="en-US" altLang="en-US"/>
              <a:pPr>
                <a:defRPr/>
              </a:pPr>
              <a:t>‹#›</a:t>
            </a:fld>
            <a:endParaRPr lang="en-US" altLang="en-US"/>
          </a:p>
        </p:txBody>
      </p:sp>
    </p:spTree>
    <p:extLst>
      <p:ext uri="{BB962C8B-B14F-4D97-AF65-F5344CB8AC3E}">
        <p14:creationId xmlns:p14="http://schemas.microsoft.com/office/powerpoint/2010/main" val="45864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E6917-04F2-484A-A4D8-6460FD127547}" type="slidenum">
              <a:rPr lang="en-US" altLang="en-US"/>
              <a:pPr>
                <a:defRPr/>
              </a:pPr>
              <a:t>‹#›</a:t>
            </a:fld>
            <a:endParaRPr lang="en-US" altLang="en-US"/>
          </a:p>
        </p:txBody>
      </p:sp>
    </p:spTree>
    <p:extLst>
      <p:ext uri="{BB962C8B-B14F-4D97-AF65-F5344CB8AC3E}">
        <p14:creationId xmlns:p14="http://schemas.microsoft.com/office/powerpoint/2010/main" val="1051755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93061B-BA28-1944-AE1E-90607F59153F}" type="slidenum">
              <a:rPr lang="en-US" altLang="en-US"/>
              <a:pPr>
                <a:defRPr/>
              </a:pPr>
              <a:t>‹#›</a:t>
            </a:fld>
            <a:endParaRPr lang="en-US" altLang="en-US"/>
          </a:p>
        </p:txBody>
      </p:sp>
    </p:spTree>
    <p:extLst>
      <p:ext uri="{BB962C8B-B14F-4D97-AF65-F5344CB8AC3E}">
        <p14:creationId xmlns:p14="http://schemas.microsoft.com/office/powerpoint/2010/main" val="90979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C56A29-2D8E-5043-85BA-89DC1E5A13F6}" type="slidenum">
              <a:rPr lang="en-US" altLang="en-US"/>
              <a:pPr>
                <a:defRPr/>
              </a:pPr>
              <a:t>‹#›</a:t>
            </a:fld>
            <a:endParaRPr lang="en-US" altLang="en-US"/>
          </a:p>
        </p:txBody>
      </p:sp>
    </p:spTree>
    <p:extLst>
      <p:ext uri="{BB962C8B-B14F-4D97-AF65-F5344CB8AC3E}">
        <p14:creationId xmlns:p14="http://schemas.microsoft.com/office/powerpoint/2010/main" val="104426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D5D794-A483-624B-B7D0-0925C2189215}" type="slidenum">
              <a:rPr lang="en-US" altLang="en-US"/>
              <a:pPr>
                <a:defRPr/>
              </a:pPr>
              <a:t>‹#›</a:t>
            </a:fld>
            <a:endParaRPr lang="en-US" altLang="en-US"/>
          </a:p>
        </p:txBody>
      </p:sp>
    </p:spTree>
    <p:extLst>
      <p:ext uri="{BB962C8B-B14F-4D97-AF65-F5344CB8AC3E}">
        <p14:creationId xmlns:p14="http://schemas.microsoft.com/office/powerpoint/2010/main" val="167081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571D6C-158A-FE44-A432-CA0A0F7C58CA}" type="slidenum">
              <a:rPr lang="en-US" altLang="en-US"/>
              <a:pPr>
                <a:defRPr/>
              </a:pPr>
              <a:t>‹#›</a:t>
            </a:fld>
            <a:endParaRPr lang="en-US" altLang="en-US"/>
          </a:p>
        </p:txBody>
      </p:sp>
    </p:spTree>
    <p:extLst>
      <p:ext uri="{BB962C8B-B14F-4D97-AF65-F5344CB8AC3E}">
        <p14:creationId xmlns:p14="http://schemas.microsoft.com/office/powerpoint/2010/main" val="95111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BA41CC-D739-D84D-940B-F839F850AFCE}" type="slidenum">
              <a:rPr lang="en-US" altLang="en-US"/>
              <a:pPr>
                <a:defRPr/>
              </a:pPr>
              <a:t>‹#›</a:t>
            </a:fld>
            <a:endParaRPr lang="en-US" altLang="en-US"/>
          </a:p>
        </p:txBody>
      </p:sp>
    </p:spTree>
    <p:extLst>
      <p:ext uri="{BB962C8B-B14F-4D97-AF65-F5344CB8AC3E}">
        <p14:creationId xmlns:p14="http://schemas.microsoft.com/office/powerpoint/2010/main" val="171344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D70D79-1B8C-6046-9C35-24AB663A23A8}" type="slidenum">
              <a:rPr lang="en-US" altLang="en-US"/>
              <a:pPr>
                <a:defRPr/>
              </a:pPr>
              <a:t>‹#›</a:t>
            </a:fld>
            <a:endParaRPr lang="en-US" altLang="en-US"/>
          </a:p>
        </p:txBody>
      </p:sp>
    </p:spTree>
    <p:extLst>
      <p:ext uri="{BB962C8B-B14F-4D97-AF65-F5344CB8AC3E}">
        <p14:creationId xmlns:p14="http://schemas.microsoft.com/office/powerpoint/2010/main" val="51886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A4938D-88A5-6644-BADA-7B9BD8E01558}" type="slidenum">
              <a:rPr lang="en-US" altLang="en-US"/>
              <a:pPr>
                <a:defRPr/>
              </a:pPr>
              <a:t>‹#›</a:t>
            </a:fld>
            <a:endParaRPr lang="en-US" altLang="en-US"/>
          </a:p>
        </p:txBody>
      </p:sp>
    </p:spTree>
    <p:extLst>
      <p:ext uri="{BB962C8B-B14F-4D97-AF65-F5344CB8AC3E}">
        <p14:creationId xmlns:p14="http://schemas.microsoft.com/office/powerpoint/2010/main" val="18123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AFC34A-3559-9146-950F-C55D940EB54D}" type="slidenum">
              <a:rPr lang="en-US" altLang="en-US"/>
              <a:pPr>
                <a:defRPr/>
              </a:pPr>
              <a:t>‹#›</a:t>
            </a:fld>
            <a:endParaRPr lang="en-US" altLang="en-US"/>
          </a:p>
        </p:txBody>
      </p:sp>
    </p:spTree>
    <p:extLst>
      <p:ext uri="{BB962C8B-B14F-4D97-AF65-F5344CB8AC3E}">
        <p14:creationId xmlns:p14="http://schemas.microsoft.com/office/powerpoint/2010/main" val="93774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9144A9-CFA0-EA40-8AB8-3BF25209D403}" type="slidenum">
              <a:rPr lang="en-US" altLang="en-US"/>
              <a:pPr>
                <a:defRPr/>
              </a:pPr>
              <a:t>‹#›</a:t>
            </a:fld>
            <a:endParaRPr lang="en-US" altLang="en-US"/>
          </a:p>
        </p:txBody>
      </p:sp>
    </p:spTree>
    <p:extLst>
      <p:ext uri="{BB962C8B-B14F-4D97-AF65-F5344CB8AC3E}">
        <p14:creationId xmlns:p14="http://schemas.microsoft.com/office/powerpoint/2010/main" val="24714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0BDCEDEE-29A3-9C44-A47F-4C604459ED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70025"/>
          </a:xfrm>
        </p:spPr>
        <p:txBody>
          <a:bodyPr/>
          <a:lstStyle/>
          <a:p>
            <a:pPr eaLnBrk="1" hangingPunct="1"/>
            <a:r>
              <a:rPr lang="en-US" altLang="en-US">
                <a:solidFill>
                  <a:schemeClr val="bg1"/>
                </a:solidFill>
              </a:rPr>
              <a:t>Wolves and Dogs</a:t>
            </a:r>
          </a:p>
        </p:txBody>
      </p:sp>
      <p:sp>
        <p:nvSpPr>
          <p:cNvPr id="2051" name="Rectangle 3"/>
          <p:cNvSpPr>
            <a:spLocks noGrp="1" noChangeArrowheads="1"/>
          </p:cNvSpPr>
          <p:nvPr>
            <p:ph type="subTitle" idx="1"/>
          </p:nvPr>
        </p:nvSpPr>
        <p:spPr>
          <a:xfrm>
            <a:off x="0" y="5410200"/>
            <a:ext cx="6400800" cy="1752600"/>
          </a:xfrm>
        </p:spPr>
        <p:txBody>
          <a:bodyPr/>
          <a:lstStyle/>
          <a:p>
            <a:pPr eaLnBrk="1" hangingPunct="1"/>
            <a:r>
              <a:rPr lang="en-US" altLang="en-US">
                <a:solidFill>
                  <a:schemeClr val="bg1"/>
                </a:solidFill>
              </a:rPr>
              <a:t>Evolution Notes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2400" dirty="0"/>
              <a:t>Objective 2: </a:t>
            </a:r>
            <a:r>
              <a:rPr lang="en-US" sz="2400" b="1" dirty="0"/>
              <a:t>Explain what natural selection is and how it occurs</a:t>
            </a:r>
            <a:br>
              <a:rPr lang="en-US" sz="2400" dirty="0"/>
            </a:br>
            <a:endParaRPr lang="en-US" altLang="en-US" sz="2400" dirty="0"/>
          </a:p>
        </p:txBody>
      </p:sp>
      <p:sp>
        <p:nvSpPr>
          <p:cNvPr id="8195" name="Content Placeholder 3"/>
          <p:cNvSpPr>
            <a:spLocks noGrp="1"/>
          </p:cNvSpPr>
          <p:nvPr>
            <p:ph sz="half" idx="2"/>
          </p:nvPr>
        </p:nvSpPr>
        <p:spPr>
          <a:xfrm>
            <a:off x="0" y="1066800"/>
            <a:ext cx="9144000" cy="5791200"/>
          </a:xfrm>
        </p:spPr>
        <p:txBody>
          <a:bodyPr/>
          <a:lstStyle/>
          <a:p>
            <a:pPr marL="342900" lvl="1" indent="-342900">
              <a:buFontTx/>
              <a:buChar char="•"/>
            </a:pPr>
            <a:r>
              <a:rPr lang="en-US" altLang="en-US" u="sng" dirty="0"/>
              <a:t>Natural Selection: </a:t>
            </a:r>
            <a:r>
              <a:rPr lang="en-US" altLang="en-US" dirty="0"/>
              <a:t>The choosing of favorable traits in a </a:t>
            </a:r>
            <a:r>
              <a:rPr lang="en-US" altLang="en-US" b="1" dirty="0">
                <a:solidFill>
                  <a:srgbClr val="FF0000"/>
                </a:solidFill>
              </a:rPr>
              <a:t>population</a:t>
            </a:r>
            <a:r>
              <a:rPr lang="en-US" altLang="en-US" dirty="0"/>
              <a:t> which allow the population to better survive or reproduce. </a:t>
            </a:r>
            <a:r>
              <a:rPr lang="en-US" dirty="0"/>
              <a:t>More successful individuals are “naturally selected” to live longer and to produce more offspring that share those adaptations for their environment. </a:t>
            </a:r>
          </a:p>
          <a:p>
            <a:pPr marL="742950" lvl="2" indent="-342900"/>
            <a:r>
              <a:rPr lang="en-US" sz="2400" dirty="0"/>
              <a:t>Natural selection acts on phenotypes, or physical traits, rather than on genetic material itself. New alleles are not made by natural selection —they occur by genetic mutations. Natural selection can act only on traits that already exist.</a:t>
            </a:r>
            <a:endParaRPr lang="en-US" sz="2400" u="sng" dirty="0"/>
          </a:p>
          <a:p>
            <a:r>
              <a:rPr lang="en-US" sz="2400" u="sng" dirty="0"/>
              <a:t>Variation</a:t>
            </a:r>
            <a:r>
              <a:rPr lang="en-US" sz="2400" dirty="0"/>
              <a:t>: The heritable </a:t>
            </a:r>
            <a:r>
              <a:rPr lang="en-US" sz="2400" b="1" dirty="0">
                <a:solidFill>
                  <a:srgbClr val="FF0000"/>
                </a:solidFill>
              </a:rPr>
              <a:t>differences</a:t>
            </a:r>
            <a:r>
              <a:rPr lang="en-US" sz="2400" dirty="0"/>
              <a:t> that exist in every population are the basis for natural selection. The differences among individuals result from differences in the genetic material of the organisms, whether inherited from a parent or resulting from a genetic mutation. </a:t>
            </a:r>
            <a:endParaRPr lang="en-US" altLang="en-US" sz="2400" dirty="0"/>
          </a:p>
          <a:p>
            <a:endParaRPr lang="en-US" altLang="en-US" sz="1200" dirty="0"/>
          </a:p>
          <a:p>
            <a:pPr lvl="1"/>
            <a:endParaRPr lang="en-US" alt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E8B8-9BC0-B65E-0F87-1469E91C5BB4}"/>
              </a:ext>
            </a:extLst>
          </p:cNvPr>
          <p:cNvSpPr>
            <a:spLocks noGrp="1"/>
          </p:cNvSpPr>
          <p:nvPr>
            <p:ph type="title"/>
          </p:nvPr>
        </p:nvSpPr>
        <p:spPr>
          <a:xfrm>
            <a:off x="464906" y="-152400"/>
            <a:ext cx="8229600" cy="1143000"/>
          </a:xfrm>
        </p:spPr>
        <p:txBody>
          <a:bodyPr/>
          <a:lstStyle/>
          <a:p>
            <a:r>
              <a:rPr lang="en-US" dirty="0"/>
              <a:t>Variation in Populations</a:t>
            </a:r>
          </a:p>
        </p:txBody>
      </p:sp>
      <p:sp>
        <p:nvSpPr>
          <p:cNvPr id="3" name="Content Placeholder 2">
            <a:extLst>
              <a:ext uri="{FF2B5EF4-FFF2-40B4-BE49-F238E27FC236}">
                <a16:creationId xmlns:a16="http://schemas.microsoft.com/office/drawing/2014/main" id="{8E667AFA-CADD-1AA6-4CB1-31B080710AD3}"/>
              </a:ext>
            </a:extLst>
          </p:cNvPr>
          <p:cNvSpPr>
            <a:spLocks noGrp="1"/>
          </p:cNvSpPr>
          <p:nvPr>
            <p:ph sz="half" idx="1"/>
          </p:nvPr>
        </p:nvSpPr>
        <p:spPr>
          <a:xfrm>
            <a:off x="-76200" y="762000"/>
            <a:ext cx="9220200" cy="6096000"/>
          </a:xfrm>
        </p:spPr>
        <p:txBody>
          <a:bodyPr/>
          <a:lstStyle/>
          <a:p>
            <a:r>
              <a:rPr lang="en-US" sz="2200" dirty="0"/>
              <a:t>Genetic variation comes from two main sources: mutation and recombination. </a:t>
            </a:r>
          </a:p>
          <a:p>
            <a:pPr lvl="1"/>
            <a:r>
              <a:rPr lang="en-US" sz="2200" u="sng" dirty="0"/>
              <a:t>Mutation:</a:t>
            </a:r>
            <a:r>
              <a:rPr lang="en-US" sz="2200" dirty="0"/>
              <a:t> A mutation is a </a:t>
            </a:r>
            <a:r>
              <a:rPr lang="en-US" sz="2200" dirty="0">
                <a:solidFill>
                  <a:srgbClr val="FF0000"/>
                </a:solidFill>
              </a:rPr>
              <a:t>random</a:t>
            </a:r>
            <a:r>
              <a:rPr lang="en-US" sz="2200" dirty="0"/>
              <a:t> change in the DNA of a gene. This change can form a new allele. Mutations in reproductive cells can be passed on to offspring. This increases the genetic variation in the gene pool. Because there are many genes in each individual and many individuals in a population, new mutations form frequently in gene pools. </a:t>
            </a:r>
          </a:p>
          <a:p>
            <a:pPr lvl="1"/>
            <a:r>
              <a:rPr lang="en-US" sz="2200" u="sng" dirty="0"/>
              <a:t>Recombination</a:t>
            </a:r>
            <a:r>
              <a:rPr lang="en-US" sz="2200" dirty="0"/>
              <a:t>: New allele combinations form in offspring through a process called recombination. Most recombination occurs during meiosis—the type of cell division needed for sexual reproduction. When gametes are made, each parent’s alleles are arranged in new ways. This shuffling of alleles results in many different genetic combinations. </a:t>
            </a:r>
          </a:p>
          <a:p>
            <a:r>
              <a:rPr lang="en-US" sz="2200" dirty="0"/>
              <a:t>-</a:t>
            </a:r>
            <a:r>
              <a:rPr lang="en-US" sz="2200" u="sng" dirty="0"/>
              <a:t>Speciation</a:t>
            </a:r>
            <a:r>
              <a:rPr lang="en-US" sz="2200" dirty="0"/>
              <a:t>: The development of </a:t>
            </a:r>
            <a:r>
              <a:rPr lang="en-US" sz="2200" dirty="0">
                <a:solidFill>
                  <a:srgbClr val="FF0000"/>
                </a:solidFill>
              </a:rPr>
              <a:t>new</a:t>
            </a:r>
            <a:r>
              <a:rPr lang="en-US" sz="2200" dirty="0"/>
              <a:t> species from existing species</a:t>
            </a:r>
          </a:p>
          <a:p>
            <a:endParaRPr lang="en-US" sz="4000" dirty="0"/>
          </a:p>
        </p:txBody>
      </p:sp>
    </p:spTree>
    <p:extLst>
      <p:ext uri="{BB962C8B-B14F-4D97-AF65-F5344CB8AC3E}">
        <p14:creationId xmlns:p14="http://schemas.microsoft.com/office/powerpoint/2010/main" val="841986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After the change in climate, jaguars that had larger teeth and jaws had a higher fitness than other jaguars in the population. Jaguars that ate less didn’t necessarily all die or stop producing altogether; they just reproduced a little less. Today, large teeth and jaws are considered typical traits of jaguars.</a:t>
            </a:r>
            <a:br>
              <a:rPr lang="en-US" sz="1800" u="sng" dirty="0"/>
            </a:br>
            <a:endParaRPr lang="en-US" sz="1800" dirty="0"/>
          </a:p>
        </p:txBody>
      </p:sp>
      <p:pic>
        <p:nvPicPr>
          <p:cNvPr id="4" name="Content Placeholder 3"/>
          <p:cNvPicPr>
            <a:picLocks noGrp="1" noChangeAspect="1"/>
          </p:cNvPicPr>
          <p:nvPr>
            <p:ph idx="1"/>
          </p:nvPr>
        </p:nvPicPr>
        <p:blipFill>
          <a:blip r:embed="rId2"/>
          <a:stretch>
            <a:fillRect/>
          </a:stretch>
        </p:blipFill>
        <p:spPr>
          <a:xfrm>
            <a:off x="2209800" y="1273719"/>
            <a:ext cx="6934200" cy="5584281"/>
          </a:xfrm>
          <a:prstGeom prst="rect">
            <a:avLst/>
          </a:prstGeom>
        </p:spPr>
      </p:pic>
    </p:spTree>
    <p:extLst>
      <p:ext uri="{BB962C8B-B14F-4D97-AF65-F5344CB8AC3E}">
        <p14:creationId xmlns:p14="http://schemas.microsoft.com/office/powerpoint/2010/main" val="30004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304800"/>
            <a:ext cx="8153400" cy="685800"/>
          </a:xfrm>
        </p:spPr>
        <p:txBody>
          <a:bodyPr/>
          <a:lstStyle/>
          <a:p>
            <a:r>
              <a:rPr lang="en-US" altLang="en-US" sz="3600" dirty="0"/>
              <a:t>Types of Natural Selection</a:t>
            </a:r>
            <a:br>
              <a:rPr lang="en-US" altLang="en-US" sz="3600" dirty="0"/>
            </a:br>
            <a:endParaRPr lang="en-US" altLang="en-US" sz="3600" dirty="0"/>
          </a:p>
        </p:txBody>
      </p:sp>
      <p:sp>
        <p:nvSpPr>
          <p:cNvPr id="7171" name="Content Placeholder 2"/>
          <p:cNvSpPr>
            <a:spLocks noGrp="1"/>
          </p:cNvSpPr>
          <p:nvPr>
            <p:ph sz="half" idx="1"/>
          </p:nvPr>
        </p:nvSpPr>
        <p:spPr>
          <a:xfrm>
            <a:off x="155944" y="647700"/>
            <a:ext cx="8988056" cy="5791200"/>
          </a:xfrm>
        </p:spPr>
        <p:txBody>
          <a:bodyPr/>
          <a:lstStyle/>
          <a:p>
            <a:r>
              <a:rPr lang="en-US" altLang="en-US" sz="2400" u="sng" dirty="0"/>
              <a:t>Stabilizing Selection</a:t>
            </a:r>
            <a:r>
              <a:rPr lang="en-US" altLang="en-US" sz="2400" dirty="0"/>
              <a:t>:</a:t>
            </a:r>
          </a:p>
          <a:p>
            <a:pPr lvl="1"/>
            <a:r>
              <a:rPr lang="en-US" altLang="en-US" dirty="0"/>
              <a:t>This selection favors the </a:t>
            </a:r>
            <a:r>
              <a:rPr lang="en-US" altLang="en-US" dirty="0">
                <a:solidFill>
                  <a:srgbClr val="FF0000"/>
                </a:solidFill>
              </a:rPr>
              <a:t>average</a:t>
            </a:r>
            <a:r>
              <a:rPr lang="en-US" altLang="en-US" dirty="0"/>
              <a:t> individual in a population</a:t>
            </a:r>
          </a:p>
          <a:p>
            <a:r>
              <a:rPr lang="en-US" altLang="en-US" sz="2400" u="sng" dirty="0"/>
              <a:t>Directional Selection</a:t>
            </a:r>
            <a:r>
              <a:rPr lang="en-US" altLang="en-US" sz="2400" dirty="0"/>
              <a:t>:</a:t>
            </a:r>
          </a:p>
          <a:p>
            <a:pPr lvl="1"/>
            <a:r>
              <a:rPr lang="en-US" altLang="en-US" dirty="0"/>
              <a:t>This selection favors </a:t>
            </a:r>
            <a:r>
              <a:rPr lang="en-US" altLang="en-US" dirty="0">
                <a:solidFill>
                  <a:srgbClr val="FF0000"/>
                </a:solidFill>
              </a:rPr>
              <a:t>one</a:t>
            </a:r>
            <a:r>
              <a:rPr lang="en-US" altLang="en-US" dirty="0"/>
              <a:t> extreme form of a trait. An example would be antibiotic resistance in which bacteria are increasingly unable to be killed by antibiotics. </a:t>
            </a:r>
          </a:p>
        </p:txBody>
      </p:sp>
      <p:pic>
        <p:nvPicPr>
          <p:cNvPr id="5" name="Picture 4"/>
          <p:cNvPicPr>
            <a:picLocks noChangeAspect="1"/>
          </p:cNvPicPr>
          <p:nvPr/>
        </p:nvPicPr>
        <p:blipFill>
          <a:blip r:embed="rId2"/>
          <a:stretch>
            <a:fillRect/>
          </a:stretch>
        </p:blipFill>
        <p:spPr>
          <a:xfrm>
            <a:off x="3934408" y="3416157"/>
            <a:ext cx="5209592" cy="3403600"/>
          </a:xfrm>
          <a:prstGeom prst="rect">
            <a:avLst/>
          </a:prstGeom>
        </p:spPr>
      </p:pic>
      <p:sp>
        <p:nvSpPr>
          <p:cNvPr id="2" name="Content Placeholder 2">
            <a:extLst>
              <a:ext uri="{FF2B5EF4-FFF2-40B4-BE49-F238E27FC236}">
                <a16:creationId xmlns:a16="http://schemas.microsoft.com/office/drawing/2014/main" id="{6E48265F-08FA-E825-116C-F919C733D065}"/>
              </a:ext>
            </a:extLst>
          </p:cNvPr>
          <p:cNvSpPr txBox="1">
            <a:spLocks/>
          </p:cNvSpPr>
          <p:nvPr/>
        </p:nvSpPr>
        <p:spPr bwMode="auto">
          <a:xfrm>
            <a:off x="155944" y="3200115"/>
            <a:ext cx="3501656" cy="339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r>
              <a:rPr lang="en-US" altLang="en-US" sz="3200" u="sng" kern="0" dirty="0"/>
              <a:t>Disruptive Selection</a:t>
            </a:r>
            <a:r>
              <a:rPr lang="en-US" altLang="en-US" sz="3200" kern="0" dirty="0"/>
              <a:t>:</a:t>
            </a:r>
          </a:p>
          <a:p>
            <a:pPr lvl="1"/>
            <a:r>
              <a:rPr lang="en-US" altLang="en-US" sz="3200" kern="0" dirty="0"/>
              <a:t>This selection favors </a:t>
            </a:r>
            <a:r>
              <a:rPr lang="en-US" altLang="en-US" sz="3200" kern="0" dirty="0">
                <a:solidFill>
                  <a:srgbClr val="FF0000"/>
                </a:solidFill>
              </a:rPr>
              <a:t>two</a:t>
            </a:r>
            <a:r>
              <a:rPr lang="en-US" altLang="en-US" sz="3200" kern="0" dirty="0"/>
              <a:t> extreme forms of a trait.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143000"/>
          </a:xfrm>
        </p:spPr>
        <p:txBody>
          <a:bodyPr/>
          <a:lstStyle/>
          <a:p>
            <a:r>
              <a:rPr lang="en-US" dirty="0"/>
              <a:t>Vocabulary to Know: </a:t>
            </a:r>
          </a:p>
        </p:txBody>
      </p:sp>
      <p:sp>
        <p:nvSpPr>
          <p:cNvPr id="3" name="Content Placeholder 2"/>
          <p:cNvSpPr>
            <a:spLocks noGrp="1"/>
          </p:cNvSpPr>
          <p:nvPr>
            <p:ph sz="half" idx="1"/>
          </p:nvPr>
        </p:nvSpPr>
        <p:spPr>
          <a:xfrm>
            <a:off x="0" y="755486"/>
            <a:ext cx="8991600" cy="3054514"/>
          </a:xfrm>
        </p:spPr>
        <p:txBody>
          <a:bodyPr/>
          <a:lstStyle/>
          <a:p>
            <a:r>
              <a:rPr lang="en-US" sz="2000" u="sng" dirty="0"/>
              <a:t>Fitness:</a:t>
            </a:r>
            <a:r>
              <a:rPr lang="en-US" sz="2000" dirty="0"/>
              <a:t>  A measure of the ability to survive and produce more </a:t>
            </a:r>
            <a:r>
              <a:rPr lang="en-US" sz="2000" dirty="0">
                <a:solidFill>
                  <a:srgbClr val="FF0000"/>
                </a:solidFill>
              </a:rPr>
              <a:t>offspring</a:t>
            </a:r>
            <a:r>
              <a:rPr lang="en-US" sz="2000" dirty="0"/>
              <a:t> relative to other members of the population in a given environment. </a:t>
            </a:r>
          </a:p>
          <a:p>
            <a:r>
              <a:rPr lang="en-US" sz="2000" u="sng" dirty="0"/>
              <a:t>-Gene Pool</a:t>
            </a:r>
            <a:r>
              <a:rPr lang="en-US" sz="2000" dirty="0"/>
              <a:t>: All the genes in the population</a:t>
            </a:r>
          </a:p>
          <a:p>
            <a:r>
              <a:rPr lang="en-US" sz="2000" u="sng" dirty="0"/>
              <a:t>-Allelic Frequency</a:t>
            </a:r>
            <a:r>
              <a:rPr lang="en-US" sz="2000" dirty="0"/>
              <a:t>:  The percentage of the gene pool with any specific allele (trait).</a:t>
            </a:r>
          </a:p>
          <a:p>
            <a:r>
              <a:rPr lang="en-US" sz="2000" u="sng" dirty="0"/>
              <a:t>-Genetic Equilibriu</a:t>
            </a:r>
            <a:r>
              <a:rPr lang="en-US" sz="2000" dirty="0"/>
              <a:t>m: The frequency of the alleles in the population remaining the same over generations. If the frequencies remain the same, no evolution can take place.</a:t>
            </a:r>
          </a:p>
          <a:p>
            <a:endParaRPr lang="en-US" sz="1600" dirty="0"/>
          </a:p>
        </p:txBody>
      </p:sp>
      <p:pic>
        <p:nvPicPr>
          <p:cNvPr id="5" name="Content Placeholder 4"/>
          <p:cNvPicPr>
            <a:picLocks noGrp="1" noChangeAspect="1"/>
          </p:cNvPicPr>
          <p:nvPr>
            <p:ph sz="half" idx="2"/>
          </p:nvPr>
        </p:nvPicPr>
        <p:blipFill>
          <a:blip r:embed="rId2"/>
          <a:stretch>
            <a:fillRect/>
          </a:stretch>
        </p:blipFill>
        <p:spPr>
          <a:xfrm>
            <a:off x="381000" y="3270086"/>
            <a:ext cx="8229600" cy="3570193"/>
          </a:xfrm>
          <a:prstGeom prst="rect">
            <a:avLst/>
          </a:prstGeom>
        </p:spPr>
      </p:pic>
    </p:spTree>
    <p:extLst>
      <p:ext uri="{BB962C8B-B14F-4D97-AF65-F5344CB8AC3E}">
        <p14:creationId xmlns:p14="http://schemas.microsoft.com/office/powerpoint/2010/main" val="49155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98260" y="58220"/>
            <a:ext cx="8229600" cy="1143000"/>
          </a:xfrm>
        </p:spPr>
        <p:txBody>
          <a:bodyPr/>
          <a:lstStyle/>
          <a:p>
            <a:r>
              <a:rPr lang="en-US" sz="2200" b="1" u="sng" dirty="0">
                <a:solidFill>
                  <a:srgbClr val="1F1F1F"/>
                </a:solidFill>
                <a:effectLst/>
                <a:latin typeface="Tahoma" panose="020B0604030504040204" pitchFamily="34" charset="0"/>
                <a:ea typeface="Times New Roman" panose="02020603050405020304" pitchFamily="18" charset="0"/>
              </a:rPr>
              <a:t>Objective 3: </a:t>
            </a:r>
            <a:r>
              <a:rPr lang="en-US" sz="2200" b="1" dirty="0">
                <a:solidFill>
                  <a:srgbClr val="1F1F1F"/>
                </a:solidFill>
                <a:effectLst/>
                <a:latin typeface="Tahoma" panose="020B0604030504040204" pitchFamily="34" charset="0"/>
                <a:ea typeface="Times New Roman" panose="02020603050405020304" pitchFamily="18" charset="0"/>
              </a:rPr>
              <a:t>Explain how behavior, morphology and physiology changes can result in evolution.</a:t>
            </a:r>
            <a:endParaRPr lang="en-US" altLang="en-US" sz="2200" b="1" u="sng" dirty="0"/>
          </a:p>
        </p:txBody>
      </p:sp>
      <p:sp>
        <p:nvSpPr>
          <p:cNvPr id="15364" name="Content Placeholder 3"/>
          <p:cNvSpPr>
            <a:spLocks noGrp="1"/>
          </p:cNvSpPr>
          <p:nvPr>
            <p:ph sz="half" idx="2"/>
          </p:nvPr>
        </p:nvSpPr>
        <p:spPr>
          <a:xfrm>
            <a:off x="-21266" y="1066800"/>
            <a:ext cx="6955466" cy="5715000"/>
          </a:xfrm>
        </p:spPr>
        <p:txBody>
          <a:bodyPr/>
          <a:lstStyle/>
          <a:p>
            <a:r>
              <a:rPr lang="en-US" altLang="en-US" sz="2200" u="sng" dirty="0"/>
              <a:t>-Morphology</a:t>
            </a:r>
            <a:r>
              <a:rPr lang="en-US" altLang="en-US" sz="2200" dirty="0"/>
              <a:t>: T</a:t>
            </a:r>
            <a:r>
              <a:rPr lang="en-US" sz="2200" dirty="0"/>
              <a:t>he </a:t>
            </a:r>
            <a:r>
              <a:rPr lang="en-US" sz="2200" b="1" dirty="0">
                <a:solidFill>
                  <a:srgbClr val="FF0000"/>
                </a:solidFill>
              </a:rPr>
              <a:t>form</a:t>
            </a:r>
            <a:r>
              <a:rPr lang="en-US" sz="2200" dirty="0"/>
              <a:t> and structure of animals and plants.</a:t>
            </a:r>
            <a:endParaRPr lang="en-US" altLang="en-US" sz="2200" dirty="0"/>
          </a:p>
          <a:p>
            <a:r>
              <a:rPr lang="en-US" altLang="en-US" sz="2200" dirty="0"/>
              <a:t>-</a:t>
            </a:r>
            <a:r>
              <a:rPr lang="en-US" altLang="en-US" sz="2200" u="sng" dirty="0"/>
              <a:t>Sexual Selection: </a:t>
            </a:r>
            <a:r>
              <a:rPr lang="en-US" altLang="en-US" sz="2200" dirty="0"/>
              <a:t>The choosing of a mate due to specific physical traits.</a:t>
            </a:r>
          </a:p>
          <a:p>
            <a:r>
              <a:rPr lang="en-US" sz="2200" u="sng" dirty="0"/>
              <a:t>-Vestigial structure</a:t>
            </a:r>
            <a:r>
              <a:rPr lang="en-US" sz="2200" dirty="0"/>
              <a:t>:  A body structure in a present-day organism that is no longer needed.</a:t>
            </a:r>
          </a:p>
          <a:p>
            <a:r>
              <a:rPr lang="en-US" sz="2200" u="sng" dirty="0"/>
              <a:t>-Reproductive isolation</a:t>
            </a:r>
            <a:r>
              <a:rPr lang="en-US" sz="2200" dirty="0"/>
              <a:t>: When two populations cannot reproduce and create viable offspring. It can be behavior, geographic, or genetic.  Reproductive isolation occurs when formerly interbreeding organisms can no longer mate and produce fertile offspring.</a:t>
            </a:r>
          </a:p>
          <a:p>
            <a:r>
              <a:rPr lang="en-US" sz="2200" u="sng" dirty="0"/>
              <a:t>-Polyploidy</a:t>
            </a:r>
            <a:r>
              <a:rPr lang="en-US" sz="2200" dirty="0"/>
              <a:t>: An individual or species with multiple of the normal set of chromosomes. This is the fastest form of speciation because it results in immediate reproductive isolation.</a:t>
            </a:r>
          </a:p>
          <a:p>
            <a:endParaRPr lang="en-US" altLang="en-US" sz="1400" dirty="0"/>
          </a:p>
        </p:txBody>
      </p:sp>
      <p:pic>
        <p:nvPicPr>
          <p:cNvPr id="4" name="Picture 3"/>
          <p:cNvPicPr>
            <a:picLocks noChangeAspect="1"/>
          </p:cNvPicPr>
          <p:nvPr/>
        </p:nvPicPr>
        <p:blipFill>
          <a:blip r:embed="rId2"/>
          <a:stretch>
            <a:fillRect/>
          </a:stretch>
        </p:blipFill>
        <p:spPr>
          <a:xfrm>
            <a:off x="7010400" y="3505200"/>
            <a:ext cx="1923965" cy="2895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1143000"/>
          </a:xfrm>
        </p:spPr>
        <p:txBody>
          <a:bodyPr/>
          <a:lstStyle/>
          <a:p>
            <a:pPr marL="0" marR="0" indent="0">
              <a:spcBef>
                <a:spcPts val="0"/>
              </a:spcBef>
              <a:spcAft>
                <a:spcPts val="0"/>
              </a:spcAft>
            </a:pPr>
            <a:r>
              <a:rPr lang="en-US" sz="2400" b="1" i="0" u="sng" dirty="0">
                <a:solidFill>
                  <a:srgbClr val="1F1F1F"/>
                </a:solidFill>
                <a:effectLst/>
                <a:latin typeface="Google Sans"/>
              </a:rPr>
              <a:t>Objective 4: Explain the role of group behavior on individual species' ability to survive and reproduce.</a:t>
            </a:r>
            <a:endParaRPr lang="en-US" sz="2400" b="1" dirty="0">
              <a:solidFill>
                <a:srgbClr val="000000"/>
              </a:solidFill>
              <a:effectLst/>
              <a:latin typeface="Times New Roman" panose="02020603050405020304" pitchFamily="18" charset="0"/>
              <a:ea typeface="Times New Roman" panose="02020603050405020304" pitchFamily="18" charset="0"/>
            </a:endParaRPr>
          </a:p>
        </p:txBody>
      </p:sp>
      <p:sp>
        <p:nvSpPr>
          <p:cNvPr id="14339" name="Content Placeholder 2"/>
          <p:cNvSpPr>
            <a:spLocks noGrp="1"/>
          </p:cNvSpPr>
          <p:nvPr>
            <p:ph sz="half" idx="1"/>
          </p:nvPr>
        </p:nvSpPr>
        <p:spPr>
          <a:xfrm>
            <a:off x="0" y="990600"/>
            <a:ext cx="9108558" cy="5715000"/>
          </a:xfrm>
        </p:spPr>
        <p:txBody>
          <a:bodyPr/>
          <a:lstStyle/>
          <a:p>
            <a:r>
              <a:rPr lang="en-US" sz="1600" dirty="0"/>
              <a:t>Courtship </a:t>
            </a:r>
            <a:r>
              <a:rPr lang="en-US" sz="1600" b="1" dirty="0">
                <a:solidFill>
                  <a:srgbClr val="FF0000"/>
                </a:solidFill>
              </a:rPr>
              <a:t>dances</a:t>
            </a:r>
            <a:r>
              <a:rPr lang="en-US" sz="1600" dirty="0"/>
              <a:t> of birds and courtship songs of frogs are examples of behavioral sexual signals used to attract mates. Changes in these signals can prevent mating between populations. </a:t>
            </a:r>
          </a:p>
          <a:p>
            <a:r>
              <a:rPr lang="en-US" sz="1600" dirty="0"/>
              <a:t>-</a:t>
            </a:r>
            <a:r>
              <a:rPr lang="en-US" sz="1600" u="sng" dirty="0"/>
              <a:t>Sexual Selection</a:t>
            </a:r>
            <a:r>
              <a:rPr lang="en-US" sz="1600" dirty="0"/>
              <a:t>: The choosing of a mate due to specific physical or behavioral traits.</a:t>
            </a:r>
          </a:p>
          <a:p>
            <a:r>
              <a:rPr lang="en-US" sz="1600" u="sng" dirty="0"/>
              <a:t>-Behavioral isolation: </a:t>
            </a:r>
            <a:r>
              <a:rPr lang="en-US" sz="1600" dirty="0"/>
              <a:t>Isolation caused by differences in courtship or mating behaviors. Over 2000 species of fireflies are isolated in this way. Male and female fireflies produce patterns of flashes that attract mates of their own species. For example, </a:t>
            </a:r>
            <a:r>
              <a:rPr lang="en-US" sz="1600" i="1" dirty="0" err="1"/>
              <a:t>Photuris</a:t>
            </a:r>
            <a:r>
              <a:rPr lang="en-US" sz="1600" dirty="0"/>
              <a:t> frontalis emits one flash every second, </a:t>
            </a:r>
            <a:r>
              <a:rPr lang="en-US" sz="1600" i="1" dirty="0"/>
              <a:t>P. </a:t>
            </a:r>
            <a:r>
              <a:rPr lang="en-US" sz="1600" i="1" dirty="0" err="1"/>
              <a:t>hebes</a:t>
            </a:r>
            <a:r>
              <a:rPr lang="en-US" sz="1600" i="1" dirty="0"/>
              <a:t> </a:t>
            </a:r>
            <a:r>
              <a:rPr lang="en-US" sz="1600" dirty="0"/>
              <a:t>emits one flash every 2 seconds, and </a:t>
            </a:r>
            <a:r>
              <a:rPr lang="en-US" sz="1600" i="1" dirty="0"/>
              <a:t>P. </a:t>
            </a:r>
            <a:r>
              <a:rPr lang="en-US" sz="1600" i="1" dirty="0" err="1"/>
              <a:t>fairchildi</a:t>
            </a:r>
            <a:r>
              <a:rPr lang="en-US" sz="1600" i="1" dirty="0"/>
              <a:t> </a:t>
            </a:r>
            <a:r>
              <a:rPr lang="en-US" sz="1600" dirty="0"/>
              <a:t>produces a double flash every 5.5 seconds.</a:t>
            </a:r>
            <a:endParaRPr lang="en-US" sz="1600" u="sng" dirty="0"/>
          </a:p>
          <a:p>
            <a:r>
              <a:rPr lang="en-US" sz="1600" dirty="0"/>
              <a:t>-</a:t>
            </a:r>
            <a:r>
              <a:rPr lang="en-US" sz="1600" u="sng" dirty="0"/>
              <a:t>Divergent Evolution</a:t>
            </a:r>
            <a:r>
              <a:rPr lang="en-US" sz="1600" dirty="0"/>
              <a:t>: The pattern of evolution in which species that once were similar to an ancestral species diverge or become increasingly distinct. Example: Darwin's finches, Honeycreepers in Hawaii.</a:t>
            </a:r>
          </a:p>
          <a:p>
            <a:endParaRPr lang="en-US" sz="1600" dirty="0"/>
          </a:p>
          <a:p>
            <a:endParaRPr lang="en-US" altLang="en-US" sz="1600" dirty="0"/>
          </a:p>
        </p:txBody>
      </p:sp>
      <p:pic>
        <p:nvPicPr>
          <p:cNvPr id="3" name="Content Placeholder 2"/>
          <p:cNvPicPr>
            <a:picLocks noGrp="1" noChangeAspect="1"/>
          </p:cNvPicPr>
          <p:nvPr>
            <p:ph sz="half" idx="2"/>
          </p:nvPr>
        </p:nvPicPr>
        <p:blipFill>
          <a:blip r:embed="rId2"/>
          <a:stretch>
            <a:fillRect/>
          </a:stretch>
        </p:blipFill>
        <p:spPr>
          <a:xfrm>
            <a:off x="5562600" y="4397005"/>
            <a:ext cx="3407735" cy="1916851"/>
          </a:xfrm>
          <a:prstGeom prst="rect">
            <a:avLst/>
          </a:prstGeom>
        </p:spPr>
      </p:pic>
      <p:pic>
        <p:nvPicPr>
          <p:cNvPr id="5" name="Picture 4"/>
          <p:cNvPicPr>
            <a:picLocks noChangeAspect="1"/>
          </p:cNvPicPr>
          <p:nvPr/>
        </p:nvPicPr>
        <p:blipFill>
          <a:blip r:embed="rId3"/>
          <a:stretch>
            <a:fillRect/>
          </a:stretch>
        </p:blipFill>
        <p:spPr>
          <a:xfrm>
            <a:off x="304800" y="4157662"/>
            <a:ext cx="4800600" cy="270033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47782" y="-28254"/>
            <a:ext cx="8229600" cy="1143000"/>
          </a:xfrm>
        </p:spPr>
        <p:txBody>
          <a:bodyPr/>
          <a:lstStyle/>
          <a:p>
            <a:r>
              <a:rPr lang="en-US" altLang="en-US" sz="3200" b="1" dirty="0"/>
              <a:t>Objective 5: </a:t>
            </a:r>
            <a:r>
              <a:rPr lang="en-US" sz="3200" b="1" dirty="0"/>
              <a:t>Explain how competition for limited resources can result in evolution</a:t>
            </a:r>
            <a:r>
              <a:rPr lang="en-US" sz="3200" dirty="0"/>
              <a:t> </a:t>
            </a:r>
            <a:endParaRPr lang="en-US" altLang="en-US" sz="3200" dirty="0"/>
          </a:p>
        </p:txBody>
      </p:sp>
      <p:sp>
        <p:nvSpPr>
          <p:cNvPr id="16387" name="Content Placeholder 2"/>
          <p:cNvSpPr>
            <a:spLocks noGrp="1"/>
          </p:cNvSpPr>
          <p:nvPr>
            <p:ph sz="half" idx="1"/>
          </p:nvPr>
        </p:nvSpPr>
        <p:spPr>
          <a:xfrm>
            <a:off x="135276" y="1077919"/>
            <a:ext cx="9008724" cy="2732081"/>
          </a:xfrm>
        </p:spPr>
        <p:txBody>
          <a:bodyPr/>
          <a:lstStyle/>
          <a:p>
            <a:r>
              <a:rPr lang="en-US" sz="2000" dirty="0"/>
              <a:t>-</a:t>
            </a:r>
            <a:r>
              <a:rPr lang="en-US" sz="2000" u="sng" dirty="0"/>
              <a:t>Competition</a:t>
            </a:r>
            <a:r>
              <a:rPr lang="en-US" sz="2000" dirty="0"/>
              <a:t>: When species must compete for a </a:t>
            </a:r>
            <a:r>
              <a:rPr lang="en-US" sz="2000" dirty="0">
                <a:solidFill>
                  <a:srgbClr val="FF0000"/>
                </a:solidFill>
              </a:rPr>
              <a:t>limited</a:t>
            </a:r>
            <a:r>
              <a:rPr lang="en-US" sz="2000" dirty="0"/>
              <a:t> resource.  If there is less food/resources, competition increases.</a:t>
            </a:r>
          </a:p>
          <a:p>
            <a:r>
              <a:rPr lang="en-US" sz="2000" dirty="0"/>
              <a:t>-</a:t>
            </a:r>
            <a:r>
              <a:rPr lang="en-US" sz="2000" u="sng" dirty="0"/>
              <a:t>Divergent Evolution</a:t>
            </a:r>
            <a:r>
              <a:rPr lang="en-US" sz="2000" dirty="0"/>
              <a:t>: The pattern of evolution in which species that once were similar to an ancestral species diverge or become increasingly distinct. Example: Darwin’s finches, Honeycreepers in Hawaii.</a:t>
            </a:r>
          </a:p>
          <a:p>
            <a:r>
              <a:rPr lang="en-US" sz="2000" dirty="0"/>
              <a:t>-</a:t>
            </a:r>
            <a:r>
              <a:rPr lang="en-US" sz="2000" u="sng" dirty="0"/>
              <a:t>Adaptive radiation:</a:t>
            </a:r>
            <a:r>
              <a:rPr lang="en-US" sz="2000" dirty="0"/>
              <a:t> Occurs when an ancestral species evolves into an array of species to fit a number of diverse habitats.</a:t>
            </a:r>
          </a:p>
          <a:p>
            <a:endParaRPr lang="en-US" sz="1400" dirty="0"/>
          </a:p>
          <a:p>
            <a:endParaRPr lang="en-US" altLang="en-US" sz="1400" dirty="0"/>
          </a:p>
        </p:txBody>
      </p:sp>
      <p:pic>
        <p:nvPicPr>
          <p:cNvPr id="5" name="Content Placeholder 4"/>
          <p:cNvPicPr>
            <a:picLocks noGrp="1" noChangeAspect="1"/>
          </p:cNvPicPr>
          <p:nvPr>
            <p:ph sz="half" idx="2"/>
          </p:nvPr>
        </p:nvPicPr>
        <p:blipFill>
          <a:blip r:embed="rId2"/>
          <a:stretch>
            <a:fillRect/>
          </a:stretch>
        </p:blipFill>
        <p:spPr>
          <a:xfrm>
            <a:off x="4295553" y="3630619"/>
            <a:ext cx="4848447" cy="3241276"/>
          </a:xfrm>
          <a:prstGeom prst="rect">
            <a:avLst/>
          </a:prstGeom>
        </p:spPr>
      </p:pic>
      <p:sp>
        <p:nvSpPr>
          <p:cNvPr id="3" name="TextBox 2">
            <a:extLst>
              <a:ext uri="{FF2B5EF4-FFF2-40B4-BE49-F238E27FC236}">
                <a16:creationId xmlns:a16="http://schemas.microsoft.com/office/drawing/2014/main" id="{A4674005-C10D-0929-857D-0D6EDE1E854C}"/>
              </a:ext>
            </a:extLst>
          </p:cNvPr>
          <p:cNvSpPr txBox="1"/>
          <p:nvPr/>
        </p:nvSpPr>
        <p:spPr>
          <a:xfrm>
            <a:off x="135276" y="3496930"/>
            <a:ext cx="4055724" cy="3139321"/>
          </a:xfrm>
          <a:prstGeom prst="rect">
            <a:avLst/>
          </a:prstGeom>
          <a:noFill/>
        </p:spPr>
        <p:txBody>
          <a:bodyPr wrap="square">
            <a:spAutoFit/>
          </a:bodyPr>
          <a:lstStyle/>
          <a:p>
            <a:pPr marL="285750" indent="-285750">
              <a:buFont typeface="Arial" panose="020B0604020202020204" pitchFamily="34" charset="0"/>
              <a:buChar char="•"/>
            </a:pPr>
            <a:r>
              <a:rPr lang="en-US" altLang="en-US" sz="2200" u="sng" dirty="0"/>
              <a:t>Convergent Evolution: </a:t>
            </a:r>
            <a:r>
              <a:rPr lang="en-US" altLang="en-US" sz="2200" dirty="0">
                <a:solidFill>
                  <a:srgbClr val="FF0000"/>
                </a:solidFill>
              </a:rPr>
              <a:t>Distantly</a:t>
            </a:r>
            <a:r>
              <a:rPr lang="en-US" altLang="en-US" sz="2200" dirty="0"/>
              <a:t> related organisms evolve similar traits due to environmental pressures. Example: The tail fins of whales and sharks. They each evolved to be similar due to similar environmental conditions.</a:t>
            </a:r>
            <a:endParaRPr lang="en-US"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8" y="-31897"/>
            <a:ext cx="8229600" cy="1143000"/>
          </a:xfrm>
        </p:spPr>
        <p:txBody>
          <a:bodyPr/>
          <a:lstStyle/>
          <a:p>
            <a:r>
              <a:rPr lang="en-US" sz="2400" b="1" dirty="0"/>
              <a:t>Objective 6: Explain why species go extinct due to changes in the environment</a:t>
            </a:r>
            <a:r>
              <a:rPr lang="en-US" sz="2400" dirty="0"/>
              <a:t> </a:t>
            </a:r>
          </a:p>
        </p:txBody>
      </p:sp>
      <p:sp>
        <p:nvSpPr>
          <p:cNvPr id="3" name="Content Placeholder 2"/>
          <p:cNvSpPr>
            <a:spLocks noGrp="1"/>
          </p:cNvSpPr>
          <p:nvPr>
            <p:ph sz="half" idx="1"/>
          </p:nvPr>
        </p:nvSpPr>
        <p:spPr>
          <a:xfrm>
            <a:off x="31898" y="838200"/>
            <a:ext cx="9076660" cy="3124200"/>
          </a:xfrm>
        </p:spPr>
        <p:txBody>
          <a:bodyPr/>
          <a:lstStyle/>
          <a:p>
            <a:r>
              <a:rPr lang="en-US" dirty="0"/>
              <a:t>Natural disasters occur including: flooding, hurricanes, tornados, earthquakes, meteor strikes, and climate change. </a:t>
            </a:r>
          </a:p>
          <a:p>
            <a:r>
              <a:rPr lang="en-US" dirty="0"/>
              <a:t>When the environment changes species will be required to </a:t>
            </a:r>
            <a:r>
              <a:rPr lang="en-US" dirty="0">
                <a:solidFill>
                  <a:srgbClr val="FF0000"/>
                </a:solidFill>
              </a:rPr>
              <a:t>adapt</a:t>
            </a:r>
            <a:r>
              <a:rPr lang="en-US" dirty="0"/>
              <a:t> or die. These adaptations to new environmental influences can drive a species to evolve into a new species.</a:t>
            </a:r>
          </a:p>
        </p:txBody>
      </p:sp>
      <p:pic>
        <p:nvPicPr>
          <p:cNvPr id="5" name="Content Placeholder 4"/>
          <p:cNvPicPr>
            <a:picLocks noGrp="1" noChangeAspect="1"/>
          </p:cNvPicPr>
          <p:nvPr>
            <p:ph sz="half" idx="2"/>
          </p:nvPr>
        </p:nvPicPr>
        <p:blipFill>
          <a:blip r:embed="rId2"/>
          <a:stretch>
            <a:fillRect/>
          </a:stretch>
        </p:blipFill>
        <p:spPr>
          <a:xfrm>
            <a:off x="3950606" y="3962400"/>
            <a:ext cx="5157952" cy="2809025"/>
          </a:xfrm>
          <a:prstGeom prst="rect">
            <a:avLst/>
          </a:prstGeom>
        </p:spPr>
      </p:pic>
      <p:pic>
        <p:nvPicPr>
          <p:cNvPr id="6" name="Picture 5"/>
          <p:cNvPicPr>
            <a:picLocks noChangeAspect="1"/>
          </p:cNvPicPr>
          <p:nvPr/>
        </p:nvPicPr>
        <p:blipFill>
          <a:blip r:embed="rId3"/>
          <a:stretch>
            <a:fillRect/>
          </a:stretch>
        </p:blipFill>
        <p:spPr>
          <a:xfrm>
            <a:off x="132021" y="4183907"/>
            <a:ext cx="3544584" cy="2366010"/>
          </a:xfrm>
          <a:prstGeom prst="rect">
            <a:avLst/>
          </a:prstGeom>
        </p:spPr>
      </p:pic>
    </p:spTree>
    <p:extLst>
      <p:ext uri="{BB962C8B-B14F-4D97-AF65-F5344CB8AC3E}">
        <p14:creationId xmlns:p14="http://schemas.microsoft.com/office/powerpoint/2010/main" val="149514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wolf 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5486400" cy="4114800"/>
          </a:xfrm>
          <a:noFill/>
        </p:spPr>
      </p:pic>
      <p:pic>
        <p:nvPicPr>
          <p:cNvPr id="3" name="Picture 5" descr="do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Charles Darwin (</a:t>
            </a:r>
            <a:r>
              <a:rPr lang="en-US" dirty="0" err="1"/>
              <a:t>Chapt</a:t>
            </a:r>
            <a:r>
              <a:rPr lang="en-US" dirty="0"/>
              <a:t> 10)</a:t>
            </a:r>
          </a:p>
        </p:txBody>
      </p:sp>
      <p:sp>
        <p:nvSpPr>
          <p:cNvPr id="3" name="Content Placeholder 2"/>
          <p:cNvSpPr>
            <a:spLocks noGrp="1"/>
          </p:cNvSpPr>
          <p:nvPr>
            <p:ph sz="half" idx="1"/>
          </p:nvPr>
        </p:nvSpPr>
        <p:spPr>
          <a:xfrm>
            <a:off x="0" y="762000"/>
            <a:ext cx="6324600" cy="6019800"/>
          </a:xfrm>
        </p:spPr>
        <p:txBody>
          <a:bodyPr/>
          <a:lstStyle/>
          <a:p>
            <a:r>
              <a:rPr lang="en-US" sz="2400" dirty="0"/>
              <a:t>1831 Darwin set sail on the H.M.S. Beagle as the ships Naturalist. </a:t>
            </a:r>
          </a:p>
          <a:p>
            <a:r>
              <a:rPr lang="en-US" sz="2400" dirty="0"/>
              <a:t>He studied the environments in the Galapagos Islands and found a lot of animal diversity.</a:t>
            </a:r>
          </a:p>
          <a:p>
            <a:r>
              <a:rPr lang="en-US" sz="2400" dirty="0"/>
              <a:t>He found that the animals on the main land were similar but not identical to those on the islands. </a:t>
            </a:r>
          </a:p>
          <a:p>
            <a:r>
              <a:rPr lang="en-US" sz="2400" dirty="0"/>
              <a:t>He studied his collection from the trip for the rest of his life.</a:t>
            </a:r>
          </a:p>
          <a:p>
            <a:r>
              <a:rPr lang="en-US" sz="2400" dirty="0"/>
              <a:t>He wrote a book called Natural Selection: the Origin of </a:t>
            </a:r>
            <a:r>
              <a:rPr lang="en-US" sz="2400" b="1" dirty="0">
                <a:solidFill>
                  <a:srgbClr val="FF0000"/>
                </a:solidFill>
              </a:rPr>
              <a:t>Species</a:t>
            </a:r>
            <a:r>
              <a:rPr lang="en-US" sz="2400" dirty="0"/>
              <a:t>.</a:t>
            </a:r>
          </a:p>
          <a:p>
            <a:r>
              <a:rPr lang="en-US" sz="2400" u="sng" dirty="0"/>
              <a:t>Biogeography:</a:t>
            </a:r>
            <a:r>
              <a:rPr lang="en-US" sz="2400" dirty="0"/>
              <a:t> The study of the distribution of organisms around the world.</a:t>
            </a:r>
          </a:p>
        </p:txBody>
      </p:sp>
      <p:pic>
        <p:nvPicPr>
          <p:cNvPr id="5" name="Content Placeholder 4"/>
          <p:cNvPicPr>
            <a:picLocks noGrp="1" noChangeAspect="1"/>
          </p:cNvPicPr>
          <p:nvPr>
            <p:ph sz="half" idx="2"/>
          </p:nvPr>
        </p:nvPicPr>
        <p:blipFill>
          <a:blip r:embed="rId2"/>
          <a:stretch>
            <a:fillRect/>
          </a:stretch>
        </p:blipFill>
        <p:spPr>
          <a:xfrm>
            <a:off x="6324600" y="1396234"/>
            <a:ext cx="2667000" cy="2917031"/>
          </a:xfrm>
          <a:prstGeom prst="rect">
            <a:avLst/>
          </a:prstGeom>
        </p:spPr>
      </p:pic>
    </p:spTree>
    <p:extLst>
      <p:ext uri="{BB962C8B-B14F-4D97-AF65-F5344CB8AC3E}">
        <p14:creationId xmlns:p14="http://schemas.microsoft.com/office/powerpoint/2010/main" val="107142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1800" b="1" dirty="0"/>
              <a:t>Objective 1: </a:t>
            </a:r>
            <a:r>
              <a:rPr lang="en-US" sz="1800" b="1" dirty="0"/>
              <a:t>Describe evidences of evolution including genetic information, fossil records, similar DNA sequences, anatomical structures, and order of appearance of structures in embryological development. </a:t>
            </a:r>
            <a:endParaRPr lang="en-US" altLang="en-US" sz="1800" b="1" dirty="0"/>
          </a:p>
        </p:txBody>
      </p:sp>
      <p:sp>
        <p:nvSpPr>
          <p:cNvPr id="5123" name="Text Placeholder 2"/>
          <p:cNvSpPr>
            <a:spLocks noGrp="1"/>
          </p:cNvSpPr>
          <p:nvPr>
            <p:ph type="body" idx="1"/>
          </p:nvPr>
        </p:nvSpPr>
        <p:spPr>
          <a:xfrm>
            <a:off x="2895600" y="1475128"/>
            <a:ext cx="5905500" cy="1507672"/>
          </a:xfrm>
        </p:spPr>
        <p:txBody>
          <a:bodyPr/>
          <a:lstStyle/>
          <a:p>
            <a:r>
              <a:rPr lang="en-US" altLang="en-US" sz="3200" dirty="0"/>
              <a:t>Evolution is the changing of a </a:t>
            </a:r>
            <a:r>
              <a:rPr lang="en-US" altLang="en-US" sz="3200" dirty="0">
                <a:solidFill>
                  <a:srgbClr val="FF0000"/>
                </a:solidFill>
              </a:rPr>
              <a:t>populations</a:t>
            </a:r>
            <a:r>
              <a:rPr lang="en-US" altLang="en-US" sz="3200" dirty="0"/>
              <a:t> genotype (genetics) over time.</a:t>
            </a:r>
          </a:p>
        </p:txBody>
      </p:sp>
      <p:sp>
        <p:nvSpPr>
          <p:cNvPr id="5125" name="Text Placeholder 4"/>
          <p:cNvSpPr>
            <a:spLocks noGrp="1"/>
          </p:cNvSpPr>
          <p:nvPr>
            <p:ph type="body" sz="quarter" idx="3"/>
          </p:nvPr>
        </p:nvSpPr>
        <p:spPr>
          <a:xfrm>
            <a:off x="5125262" y="2811010"/>
            <a:ext cx="4041775" cy="639762"/>
          </a:xfrm>
        </p:spPr>
        <p:txBody>
          <a:bodyPr/>
          <a:lstStyle/>
          <a:p>
            <a:r>
              <a:rPr lang="en-US" altLang="en-US" sz="2000" dirty="0"/>
              <a:t>Terms to Know:</a:t>
            </a:r>
          </a:p>
        </p:txBody>
      </p:sp>
      <p:sp>
        <p:nvSpPr>
          <p:cNvPr id="5126" name="Content Placeholder 5"/>
          <p:cNvSpPr>
            <a:spLocks noGrp="1"/>
          </p:cNvSpPr>
          <p:nvPr>
            <p:ph sz="quarter" idx="4"/>
          </p:nvPr>
        </p:nvSpPr>
        <p:spPr>
          <a:xfrm>
            <a:off x="4953000" y="3508262"/>
            <a:ext cx="4041775" cy="2671763"/>
          </a:xfrm>
        </p:spPr>
        <p:txBody>
          <a:bodyPr/>
          <a:lstStyle/>
          <a:p>
            <a:pPr lvl="1"/>
            <a:r>
              <a:rPr lang="en-US" altLang="en-US" dirty="0"/>
              <a:t>Homologous structures</a:t>
            </a:r>
          </a:p>
          <a:p>
            <a:pPr lvl="1"/>
            <a:r>
              <a:rPr lang="en-US" altLang="en-US" dirty="0"/>
              <a:t>Analogous structures</a:t>
            </a:r>
          </a:p>
          <a:p>
            <a:pPr lvl="1"/>
            <a:r>
              <a:rPr lang="en-US" altLang="en-US" dirty="0"/>
              <a:t>Vestigial structures</a:t>
            </a:r>
          </a:p>
          <a:p>
            <a:pPr lvl="1"/>
            <a:r>
              <a:rPr lang="en-US" altLang="en-US" dirty="0" err="1"/>
              <a:t>Polyploids</a:t>
            </a:r>
            <a:endParaRPr lang="en-US" altLang="en-US" dirty="0"/>
          </a:p>
          <a:p>
            <a:pPr lvl="1"/>
            <a:r>
              <a:rPr lang="en-US" altLang="en-US" dirty="0"/>
              <a:t>Embryological structures</a:t>
            </a:r>
          </a:p>
          <a:p>
            <a:pPr lvl="1"/>
            <a:r>
              <a:rPr lang="en-US" altLang="en-US" dirty="0"/>
              <a:t>Fossil records</a:t>
            </a:r>
          </a:p>
          <a:p>
            <a:pPr lvl="1"/>
            <a:r>
              <a:rPr lang="en-US" altLang="en-US" dirty="0"/>
              <a:t>DNA evidence</a:t>
            </a:r>
          </a:p>
          <a:p>
            <a:endParaRPr lang="en-US" altLang="en-US" dirty="0"/>
          </a:p>
        </p:txBody>
      </p:sp>
      <p:pic>
        <p:nvPicPr>
          <p:cNvPr id="2" name="Picture 1"/>
          <p:cNvPicPr>
            <a:picLocks noChangeAspect="1"/>
          </p:cNvPicPr>
          <p:nvPr/>
        </p:nvPicPr>
        <p:blipFill>
          <a:blip r:embed="rId2"/>
          <a:stretch>
            <a:fillRect/>
          </a:stretch>
        </p:blipFill>
        <p:spPr>
          <a:xfrm>
            <a:off x="152400" y="1157464"/>
            <a:ext cx="2628900" cy="56633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74035" y="-152400"/>
            <a:ext cx="8229600" cy="1143000"/>
          </a:xfrm>
        </p:spPr>
        <p:txBody>
          <a:bodyPr/>
          <a:lstStyle/>
          <a:p>
            <a:pPr eaLnBrk="1" hangingPunct="1"/>
            <a:r>
              <a:rPr lang="en-US" altLang="en-US" dirty="0"/>
              <a:t>Fossil Records</a:t>
            </a:r>
          </a:p>
        </p:txBody>
      </p:sp>
      <p:sp>
        <p:nvSpPr>
          <p:cNvPr id="9219" name="Rectangle 3"/>
          <p:cNvSpPr>
            <a:spLocks noGrp="1" noChangeArrowheads="1"/>
          </p:cNvSpPr>
          <p:nvPr>
            <p:ph type="body" idx="1"/>
          </p:nvPr>
        </p:nvSpPr>
        <p:spPr>
          <a:xfrm>
            <a:off x="-76200" y="685800"/>
            <a:ext cx="9067800" cy="2438400"/>
          </a:xfrm>
        </p:spPr>
        <p:txBody>
          <a:bodyPr/>
          <a:lstStyle/>
          <a:p>
            <a:pPr eaLnBrk="1" hangingPunct="1"/>
            <a:r>
              <a:rPr lang="en-US" altLang="en-US" sz="5400" dirty="0">
                <a:solidFill>
                  <a:srgbClr val="FF0000"/>
                </a:solidFill>
              </a:rPr>
              <a:t>Fossils</a:t>
            </a:r>
            <a:r>
              <a:rPr lang="en-US" altLang="en-US" sz="5400" dirty="0"/>
              <a:t> indicate how a species lived and what they looked like.</a:t>
            </a:r>
          </a:p>
        </p:txBody>
      </p:sp>
      <p:pic>
        <p:nvPicPr>
          <p:cNvPr id="9220" name="Picture 4" descr="horse-ev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3124200"/>
            <a:ext cx="90678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37214"/>
            <a:ext cx="8229600" cy="1143000"/>
          </a:xfrm>
        </p:spPr>
        <p:txBody>
          <a:bodyPr/>
          <a:lstStyle/>
          <a:p>
            <a:pPr eaLnBrk="1" hangingPunct="1"/>
            <a:r>
              <a:rPr lang="en-US" altLang="en-US"/>
              <a:t>Homologous Structures</a:t>
            </a:r>
          </a:p>
        </p:txBody>
      </p:sp>
      <p:sp>
        <p:nvSpPr>
          <p:cNvPr id="10243" name="Rectangle 3"/>
          <p:cNvSpPr>
            <a:spLocks noGrp="1" noChangeArrowheads="1"/>
          </p:cNvSpPr>
          <p:nvPr>
            <p:ph type="body" idx="1"/>
          </p:nvPr>
        </p:nvSpPr>
        <p:spPr>
          <a:xfrm>
            <a:off x="152400" y="819593"/>
            <a:ext cx="8686800" cy="1143000"/>
          </a:xfrm>
        </p:spPr>
        <p:txBody>
          <a:bodyPr/>
          <a:lstStyle/>
          <a:p>
            <a:pPr eaLnBrk="1" hangingPunct="1"/>
            <a:r>
              <a:rPr lang="en-US" altLang="en-US" dirty="0"/>
              <a:t>Structures that have a </a:t>
            </a:r>
            <a:r>
              <a:rPr lang="en-US" altLang="en-US" dirty="0">
                <a:solidFill>
                  <a:srgbClr val="FF0000"/>
                </a:solidFill>
              </a:rPr>
              <a:t>common</a:t>
            </a:r>
            <a:r>
              <a:rPr lang="en-US" altLang="en-US" dirty="0"/>
              <a:t> evolutionary origin</a:t>
            </a:r>
          </a:p>
          <a:p>
            <a:pPr eaLnBrk="1" hangingPunct="1">
              <a:buFontTx/>
              <a:buNone/>
            </a:pPr>
            <a:endParaRPr lang="en-US" altLang="en-US" dirty="0"/>
          </a:p>
        </p:txBody>
      </p:sp>
      <p:pic>
        <p:nvPicPr>
          <p:cNvPr id="10244" name="Picture 4" descr="homologous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7239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63009" y="-215900"/>
            <a:ext cx="8229600" cy="1143000"/>
          </a:xfrm>
        </p:spPr>
        <p:txBody>
          <a:bodyPr/>
          <a:lstStyle/>
          <a:p>
            <a:pPr eaLnBrk="1" hangingPunct="1"/>
            <a:r>
              <a:rPr lang="en-US" altLang="en-US" dirty="0"/>
              <a:t>Analogous Structures</a:t>
            </a:r>
          </a:p>
        </p:txBody>
      </p:sp>
      <p:sp>
        <p:nvSpPr>
          <p:cNvPr id="11267" name="Rectangle 3"/>
          <p:cNvSpPr>
            <a:spLocks noGrp="1" noChangeArrowheads="1"/>
          </p:cNvSpPr>
          <p:nvPr>
            <p:ph type="body" idx="1"/>
          </p:nvPr>
        </p:nvSpPr>
        <p:spPr>
          <a:xfrm>
            <a:off x="0" y="719762"/>
            <a:ext cx="4977809" cy="5791200"/>
          </a:xfrm>
        </p:spPr>
        <p:txBody>
          <a:bodyPr/>
          <a:lstStyle/>
          <a:p>
            <a:pPr eaLnBrk="1" hangingPunct="1"/>
            <a:r>
              <a:rPr lang="en-US" altLang="en-US" sz="4800" dirty="0"/>
              <a:t>Body parts of organisms that do </a:t>
            </a:r>
            <a:r>
              <a:rPr lang="en-US" altLang="en-US" sz="4800" dirty="0">
                <a:solidFill>
                  <a:srgbClr val="FF0000"/>
                </a:solidFill>
              </a:rPr>
              <a:t>not</a:t>
            </a:r>
            <a:r>
              <a:rPr lang="en-US" altLang="en-US" sz="4800" dirty="0"/>
              <a:t> have a common evolutionary origin but are similar in function.</a:t>
            </a:r>
          </a:p>
        </p:txBody>
      </p:sp>
      <p:pic>
        <p:nvPicPr>
          <p:cNvPr id="2" name="Picture 1"/>
          <p:cNvPicPr>
            <a:picLocks noChangeAspect="1"/>
          </p:cNvPicPr>
          <p:nvPr/>
        </p:nvPicPr>
        <p:blipFill>
          <a:blip r:embed="rId2"/>
          <a:stretch>
            <a:fillRect/>
          </a:stretch>
        </p:blipFill>
        <p:spPr>
          <a:xfrm>
            <a:off x="4977809" y="1143000"/>
            <a:ext cx="4078661" cy="5359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76200"/>
            <a:ext cx="8229600" cy="1143000"/>
          </a:xfrm>
        </p:spPr>
        <p:txBody>
          <a:bodyPr/>
          <a:lstStyle/>
          <a:p>
            <a:pPr eaLnBrk="1" hangingPunct="1"/>
            <a:r>
              <a:rPr lang="en-US" altLang="en-US" dirty="0"/>
              <a:t>Vestigial Organ/Structures</a:t>
            </a:r>
          </a:p>
        </p:txBody>
      </p:sp>
      <p:sp>
        <p:nvSpPr>
          <p:cNvPr id="12291" name="Rectangle 3"/>
          <p:cNvSpPr>
            <a:spLocks noGrp="1" noChangeArrowheads="1"/>
          </p:cNvSpPr>
          <p:nvPr>
            <p:ph type="body" idx="1"/>
          </p:nvPr>
        </p:nvSpPr>
        <p:spPr>
          <a:xfrm>
            <a:off x="19492" y="838200"/>
            <a:ext cx="9200707" cy="2011326"/>
          </a:xfrm>
        </p:spPr>
        <p:txBody>
          <a:bodyPr/>
          <a:lstStyle/>
          <a:p>
            <a:pPr eaLnBrk="1" hangingPunct="1"/>
            <a:r>
              <a:rPr lang="en-US" altLang="en-US" sz="4400" dirty="0"/>
              <a:t>A body structure in a present-day organism that is no longer </a:t>
            </a:r>
            <a:r>
              <a:rPr lang="en-US" altLang="en-US" sz="4400" dirty="0">
                <a:solidFill>
                  <a:srgbClr val="FF0000"/>
                </a:solidFill>
              </a:rPr>
              <a:t>needed</a:t>
            </a:r>
            <a:r>
              <a:rPr lang="en-US" altLang="en-US" sz="4400" dirty="0"/>
              <a:t>.</a:t>
            </a:r>
          </a:p>
        </p:txBody>
      </p:sp>
      <p:pic>
        <p:nvPicPr>
          <p:cNvPr id="12292" name="Picture 4" descr="whale-vestigial-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677" y="2849526"/>
            <a:ext cx="6843518" cy="380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04800" y="2849526"/>
            <a:ext cx="1943100" cy="3492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152400"/>
            <a:ext cx="8229600" cy="1143000"/>
          </a:xfrm>
        </p:spPr>
        <p:txBody>
          <a:bodyPr/>
          <a:lstStyle/>
          <a:p>
            <a:pPr eaLnBrk="1" hangingPunct="1"/>
            <a:r>
              <a:rPr lang="en-US" altLang="en-US" dirty="0"/>
              <a:t>Other Evidences</a:t>
            </a:r>
          </a:p>
        </p:txBody>
      </p:sp>
      <p:sp>
        <p:nvSpPr>
          <p:cNvPr id="13315" name="Rectangle 3"/>
          <p:cNvSpPr>
            <a:spLocks noGrp="1" noChangeArrowheads="1"/>
          </p:cNvSpPr>
          <p:nvPr>
            <p:ph type="body" idx="1"/>
          </p:nvPr>
        </p:nvSpPr>
        <p:spPr>
          <a:xfrm>
            <a:off x="76200" y="762001"/>
            <a:ext cx="9067800" cy="1905000"/>
          </a:xfrm>
        </p:spPr>
        <p:txBody>
          <a:bodyPr/>
          <a:lstStyle/>
          <a:p>
            <a:pPr eaLnBrk="1" hangingPunct="1">
              <a:buFontTx/>
              <a:buNone/>
            </a:pPr>
            <a:r>
              <a:rPr lang="en-US" altLang="en-US" sz="2400" dirty="0"/>
              <a:t>There are 3.1 </a:t>
            </a:r>
            <a:r>
              <a:rPr lang="en-US" altLang="en-US" sz="2400" b="1" u="sng" dirty="0"/>
              <a:t>B</a:t>
            </a:r>
            <a:r>
              <a:rPr lang="en-US" altLang="en-US" sz="2400" dirty="0"/>
              <a:t>illion letters in our gene pool. Most of it is no longer used but is in the genome. It is </a:t>
            </a:r>
            <a:r>
              <a:rPr lang="en-US" altLang="en-US" sz="2400" u="sng" dirty="0">
                <a:solidFill>
                  <a:srgbClr val="FF0000"/>
                </a:solidFill>
              </a:rPr>
              <a:t>vestigial</a:t>
            </a:r>
            <a:r>
              <a:rPr lang="en-US" altLang="en-US" sz="2400" u="sng" dirty="0"/>
              <a:t> DNA</a:t>
            </a:r>
            <a:r>
              <a:rPr lang="en-US" altLang="en-US" sz="2400" dirty="0"/>
              <a:t>.</a:t>
            </a:r>
          </a:p>
          <a:p>
            <a:pPr eaLnBrk="1" hangingPunct="1">
              <a:buFontTx/>
              <a:buNone/>
            </a:pPr>
            <a:r>
              <a:rPr lang="en-US" altLang="en-US" sz="2400" u="sng" dirty="0"/>
              <a:t>Embryology</a:t>
            </a:r>
            <a:r>
              <a:rPr lang="en-US" altLang="en-US" sz="2400" dirty="0"/>
              <a:t>: How animals are formed from an egg to an infant. All animal species develop from an egg through a fetus with the same development processes. </a:t>
            </a:r>
          </a:p>
          <a:p>
            <a:pPr eaLnBrk="1" hangingPunct="1">
              <a:buFontTx/>
              <a:buNone/>
            </a:pPr>
            <a:endParaRPr lang="en-US" altLang="en-US" sz="1800" dirty="0"/>
          </a:p>
          <a:p>
            <a:pPr eaLnBrk="1" hangingPunct="1">
              <a:buFontTx/>
              <a:buNone/>
            </a:pPr>
            <a:endParaRPr lang="en-US" altLang="en-US" sz="1800" dirty="0"/>
          </a:p>
        </p:txBody>
      </p:sp>
      <p:pic>
        <p:nvPicPr>
          <p:cNvPr id="2" name="Picture 1"/>
          <p:cNvPicPr>
            <a:picLocks noChangeAspect="1"/>
          </p:cNvPicPr>
          <p:nvPr/>
        </p:nvPicPr>
        <p:blipFill>
          <a:blip r:embed="rId2"/>
          <a:stretch>
            <a:fillRect/>
          </a:stretch>
        </p:blipFill>
        <p:spPr>
          <a:xfrm>
            <a:off x="2590800" y="2559442"/>
            <a:ext cx="6635750" cy="4298557"/>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TotalTime>
  <Words>1283</Words>
  <Application>Microsoft Macintosh PowerPoint</Application>
  <PresentationFormat>On-screen Show (4:3)</PresentationFormat>
  <Paragraphs>71</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Google Sans</vt:lpstr>
      <vt:lpstr>Tahoma</vt:lpstr>
      <vt:lpstr>Times New Roman</vt:lpstr>
      <vt:lpstr>Default Design</vt:lpstr>
      <vt:lpstr>Wolves and Dogs</vt:lpstr>
      <vt:lpstr>PowerPoint Presentation</vt:lpstr>
      <vt:lpstr>Charles Darwin (Chapt 10)</vt:lpstr>
      <vt:lpstr>Objective 1: Describe evidences of evolution including genetic information, fossil records, similar DNA sequences, anatomical structures, and order of appearance of structures in embryological development. </vt:lpstr>
      <vt:lpstr>Fossil Records</vt:lpstr>
      <vt:lpstr>Homologous Structures</vt:lpstr>
      <vt:lpstr>Analogous Structures</vt:lpstr>
      <vt:lpstr>Vestigial Organ/Structures</vt:lpstr>
      <vt:lpstr>Other Evidences</vt:lpstr>
      <vt:lpstr>Objective 2: Explain what natural selection is and how it occurs </vt:lpstr>
      <vt:lpstr>Variation in Populations</vt:lpstr>
      <vt:lpstr>After the change in climate, jaguars that had larger teeth and jaws had a higher fitness than other jaguars in the population. Jaguars that ate less didn’t necessarily all die or stop producing altogether; they just reproduced a little less. Today, large teeth and jaws are considered typical traits of jaguars. </vt:lpstr>
      <vt:lpstr>Types of Natural Selection </vt:lpstr>
      <vt:lpstr>Vocabulary to Know: </vt:lpstr>
      <vt:lpstr>Objective 3: Explain how behavior, morphology and physiology changes can result in evolution.</vt:lpstr>
      <vt:lpstr>Objective 4: Explain the role of group behavior on individual species' ability to survive and reproduce.</vt:lpstr>
      <vt:lpstr>Objective 5: Explain how competition for limited resources can result in evolution </vt:lpstr>
      <vt:lpstr>Objective 6: Explain why species go extinct due to changes in the environment </vt:lpstr>
    </vt:vector>
  </TitlesOfParts>
  <Company>Student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Wolves and Dogs</dc:title>
  <dc:creator>Dale Walker</dc:creator>
  <cp:lastModifiedBy>Dale Walker</cp:lastModifiedBy>
  <cp:revision>44</cp:revision>
  <cp:lastPrinted>2020-01-24T14:58:14Z</cp:lastPrinted>
  <dcterms:created xsi:type="dcterms:W3CDTF">2008-03-16T16:39:53Z</dcterms:created>
  <dcterms:modified xsi:type="dcterms:W3CDTF">2024-04-08T16:22:09Z</dcterms:modified>
</cp:coreProperties>
</file>