
<file path=[Content_Types].xml><?xml version="1.0" encoding="utf-8"?>
<Types xmlns="http://schemas.openxmlformats.org/package/2006/content-types">
  <Default Extension="bin"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0"/>
  </p:notesMasterIdLst>
  <p:handoutMasterIdLst>
    <p:handoutMasterId r:id="rId21"/>
  </p:handoutMasterIdLst>
  <p:sldIdLst>
    <p:sldId id="406" r:id="rId2"/>
    <p:sldId id="417" r:id="rId3"/>
    <p:sldId id="418" r:id="rId4"/>
    <p:sldId id="419" r:id="rId5"/>
    <p:sldId id="407" r:id="rId6"/>
    <p:sldId id="408" r:id="rId7"/>
    <p:sldId id="409" r:id="rId8"/>
    <p:sldId id="410" r:id="rId9"/>
    <p:sldId id="411" r:id="rId10"/>
    <p:sldId id="412" r:id="rId11"/>
    <p:sldId id="415" r:id="rId12"/>
    <p:sldId id="416" r:id="rId13"/>
    <p:sldId id="420" r:id="rId14"/>
    <p:sldId id="424" r:id="rId15"/>
    <p:sldId id="425" r:id="rId16"/>
    <p:sldId id="421" r:id="rId17"/>
    <p:sldId id="422" r:id="rId18"/>
    <p:sldId id="423" r:id="rId1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541"/>
  </p:normalViewPr>
  <p:slideViewPr>
    <p:cSldViewPr snapToGrid="0">
      <p:cViewPr varScale="1">
        <p:scale>
          <a:sx n="124" d="100"/>
          <a:sy n="124" d="100"/>
        </p:scale>
        <p:origin x="4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0" d="100"/>
          <a:sy n="120" d="100"/>
        </p:scale>
        <p:origin x="-28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B5796A5F-3612-5C49-A00F-6E7D7DE03DC8}"/>
              </a:ext>
            </a:extLst>
          </p:cNvPr>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254BCEDA-3E29-A44E-9582-CDF2824D00F4}" type="slidenum">
              <a:rPr lang="en-US" altLang="en-US"/>
              <a:pPr/>
              <a:t>‹#›</a:t>
            </a:fld>
            <a:endParaRPr lang="en-US" altLang="en-US" sz="1200"/>
          </a:p>
        </p:txBody>
      </p:sp>
      <p:sp>
        <p:nvSpPr>
          <p:cNvPr id="13315" name="Text Box 7">
            <a:extLst>
              <a:ext uri="{FF2B5EF4-FFF2-40B4-BE49-F238E27FC236}">
                <a16:creationId xmlns:a16="http://schemas.microsoft.com/office/drawing/2014/main" id="{693512B8-A3AC-9848-96FA-CE77EF4A2C70}"/>
              </a:ext>
            </a:extLst>
          </p:cNvPr>
          <p:cNvSpPr txBox="1">
            <a:spLocks noChangeArrowheads="1"/>
          </p:cNvSpPr>
          <p:nvPr/>
        </p:nvSpPr>
        <p:spPr bwMode="auto">
          <a:xfrm>
            <a:off x="228600" y="141288"/>
            <a:ext cx="64008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tabLst>
                <a:tab pos="6170613" algn="r"/>
              </a:tabLst>
              <a:defRPr sz="2400">
                <a:solidFill>
                  <a:schemeClr val="tx1"/>
                </a:solidFill>
                <a:latin typeface="Arial" charset="0"/>
                <a:ea typeface="ＭＳ Ｐゴシック" charset="0"/>
                <a:cs typeface="ＭＳ Ｐゴシック" charset="0"/>
              </a:defRPr>
            </a:lvl1pPr>
            <a:lvl2pPr marL="742950" indent="-285750">
              <a:tabLst>
                <a:tab pos="6170613" algn="r"/>
              </a:tabLst>
              <a:defRPr sz="2400">
                <a:solidFill>
                  <a:schemeClr val="tx1"/>
                </a:solidFill>
                <a:latin typeface="Arial" charset="0"/>
                <a:ea typeface="ＭＳ Ｐゴシック" charset="0"/>
              </a:defRPr>
            </a:lvl2pPr>
            <a:lvl3pPr marL="1143000" indent="-228600">
              <a:tabLst>
                <a:tab pos="6170613" algn="r"/>
              </a:tabLst>
              <a:defRPr sz="2400">
                <a:solidFill>
                  <a:schemeClr val="tx1"/>
                </a:solidFill>
                <a:latin typeface="Arial" charset="0"/>
                <a:ea typeface="ＭＳ Ｐゴシック" charset="0"/>
              </a:defRPr>
            </a:lvl3pPr>
            <a:lvl4pPr marL="1600200" indent="-228600">
              <a:tabLst>
                <a:tab pos="6170613" algn="r"/>
              </a:tabLst>
              <a:defRPr sz="2400">
                <a:solidFill>
                  <a:schemeClr val="tx1"/>
                </a:solidFill>
                <a:latin typeface="Arial" charset="0"/>
                <a:ea typeface="ＭＳ Ｐゴシック" charset="0"/>
              </a:defRPr>
            </a:lvl4pPr>
            <a:lvl5pPr marL="2057400" indent="-228600">
              <a:tabLst>
                <a:tab pos="6170613" algn="r"/>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6170613" algn="r"/>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6170613" algn="r"/>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6170613" algn="r"/>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6170613" algn="r"/>
              </a:tabLst>
              <a:defRPr sz="2400">
                <a:solidFill>
                  <a:schemeClr val="tx1"/>
                </a:solidFill>
                <a:latin typeface="Arial" charset="0"/>
                <a:ea typeface="ＭＳ Ｐゴシック" charset="0"/>
              </a:defRPr>
            </a:lvl9pPr>
          </a:lstStyle>
          <a:p>
            <a:pPr algn="l">
              <a:defRPr/>
            </a:pPr>
            <a:r>
              <a:rPr lang="en-US" sz="1100" b="1"/>
              <a:t>Division Ave. High School	Ms. Foglia</a:t>
            </a:r>
            <a:endParaRPr lang="en-US" sz="1800" b="1"/>
          </a:p>
          <a:p>
            <a:pPr>
              <a:defRPr/>
            </a:pPr>
            <a:r>
              <a:rPr lang="en-US" sz="1400" b="1"/>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3F521C86-4C83-2141-AAF3-A8526E78BEA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9B70AF7E-2ABF-AC4D-A428-3A008688B66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endParaRPr lang="en-US" noProof="0"/>
          </a:p>
        </p:txBody>
      </p:sp>
      <p:sp>
        <p:nvSpPr>
          <p:cNvPr id="56327" name="Rectangle 7">
            <a:extLst>
              <a:ext uri="{FF2B5EF4-FFF2-40B4-BE49-F238E27FC236}">
                <a16:creationId xmlns:a16="http://schemas.microsoft.com/office/drawing/2014/main" id="{1A1EE79F-5D94-2D4B-90AA-0A9ECD0786D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pitchFamily="2" charset="0"/>
              </a:defRPr>
            </a:lvl1pPr>
          </a:lstStyle>
          <a:p>
            <a:fld id="{E407B5BF-CABA-CA40-8340-410FD2069D8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63138C25-8302-FC4B-8369-3A5F74608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290743-5B74-5C41-9881-823F91DBA16A}" type="slidenum">
              <a:rPr lang="en-US" altLang="en-US" sz="1200">
                <a:latin typeface="Times" pitchFamily="2" charset="0"/>
              </a:rPr>
              <a:pPr/>
              <a:t>1</a:t>
            </a:fld>
            <a:endParaRPr lang="en-US" altLang="en-US" sz="1200">
              <a:latin typeface="Times" pitchFamily="2" charset="0"/>
            </a:endParaRPr>
          </a:p>
        </p:txBody>
      </p:sp>
      <p:sp>
        <p:nvSpPr>
          <p:cNvPr id="16386" name="Rectangle 2">
            <a:extLst>
              <a:ext uri="{FF2B5EF4-FFF2-40B4-BE49-F238E27FC236}">
                <a16:creationId xmlns:a16="http://schemas.microsoft.com/office/drawing/2014/main" id="{4F215546-6F8B-104F-8FB0-687FD6911969}"/>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1B1CC86B-C20F-4E40-8255-1F7CA61639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97EF4D8-7516-9943-AA2A-12973109A1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714C03-01A4-A345-ACBD-1A5F266E965E}" type="slidenum">
              <a:rPr lang="en-US" altLang="en-US" sz="1200">
                <a:latin typeface="Times" pitchFamily="2" charset="0"/>
              </a:rPr>
              <a:pPr/>
              <a:t>5</a:t>
            </a:fld>
            <a:endParaRPr lang="en-US" altLang="en-US" sz="1200">
              <a:latin typeface="Times" pitchFamily="2" charset="0"/>
            </a:endParaRPr>
          </a:p>
        </p:txBody>
      </p:sp>
      <p:sp>
        <p:nvSpPr>
          <p:cNvPr id="18434" name="Rectangle 2">
            <a:extLst>
              <a:ext uri="{FF2B5EF4-FFF2-40B4-BE49-F238E27FC236}">
                <a16:creationId xmlns:a16="http://schemas.microsoft.com/office/drawing/2014/main" id="{F09D2F8E-9B76-1840-8CC8-F8E834C71F97}"/>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E2258477-5575-EC48-986E-FC59B2DB45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Which is to say… if you don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eat, you die… because you run out of energy.</a:t>
            </a:r>
          </a:p>
          <a:p>
            <a:pPr eaLnBrk="1" hangingPunct="1"/>
            <a:r>
              <a:rPr lang="en-US" altLang="en-US">
                <a:latin typeface="Arial" panose="020B0604020202020204" pitchFamily="34" charset="0"/>
                <a:ea typeface="ＭＳ Ｐゴシック" panose="020B0600070205080204" pitchFamily="34" charset="-128"/>
              </a:rPr>
              <a:t>The 2nd Law of Thermodynamics takes over!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5B21A266-3B1B-9747-A62C-B58B123037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A73B6D-B3CA-A645-AD28-27DE4094B4CB}" type="slidenum">
              <a:rPr lang="en-US" altLang="en-US" sz="1200">
                <a:latin typeface="Times" pitchFamily="2" charset="0"/>
              </a:rPr>
              <a:pPr/>
              <a:t>6</a:t>
            </a:fld>
            <a:endParaRPr lang="en-US" altLang="en-US" sz="1200">
              <a:latin typeface="Times" pitchFamily="2" charset="0"/>
            </a:endParaRPr>
          </a:p>
        </p:txBody>
      </p:sp>
      <p:sp>
        <p:nvSpPr>
          <p:cNvPr id="20482" name="Rectangle 2">
            <a:extLst>
              <a:ext uri="{FF2B5EF4-FFF2-40B4-BE49-F238E27FC236}">
                <a16:creationId xmlns:a16="http://schemas.microsoft.com/office/drawing/2014/main" id="{6E7D7D0C-2592-B248-BD8E-D41DCEB406AE}"/>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80363DD-E174-9E43-AFF6-C9DBAAEE70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2B91F6CC-7729-4D43-B7A7-72CA898EFF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9EC9E5-122E-734E-A7F1-2F0B09EBA494}" type="slidenum">
              <a:rPr lang="en-US" altLang="en-US" sz="1200">
                <a:latin typeface="Times" pitchFamily="2" charset="0"/>
              </a:rPr>
              <a:pPr/>
              <a:t>7</a:t>
            </a:fld>
            <a:endParaRPr lang="en-US" altLang="en-US" sz="1200">
              <a:latin typeface="Times" pitchFamily="2" charset="0"/>
            </a:endParaRPr>
          </a:p>
        </p:txBody>
      </p:sp>
      <p:sp>
        <p:nvSpPr>
          <p:cNvPr id="22530" name="Rectangle 2">
            <a:extLst>
              <a:ext uri="{FF2B5EF4-FFF2-40B4-BE49-F238E27FC236}">
                <a16:creationId xmlns:a16="http://schemas.microsoft.com/office/drawing/2014/main" id="{ADE483E3-B409-FC43-8306-BBE3C7E3469D}"/>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BFFD464-EE3A-A048-A7AB-00AE94378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8EE32078-3BC3-694E-9ABC-7F2E0090FF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2827EC-873F-9647-BA36-81D933D2E0A1}" type="slidenum">
              <a:rPr lang="en-US" altLang="en-US" sz="1200">
                <a:latin typeface="Times" pitchFamily="2" charset="0"/>
              </a:rPr>
              <a:pPr/>
              <a:t>8</a:t>
            </a:fld>
            <a:endParaRPr lang="en-US" altLang="en-US" sz="1200">
              <a:latin typeface="Times" pitchFamily="2" charset="0"/>
            </a:endParaRPr>
          </a:p>
        </p:txBody>
      </p:sp>
      <p:sp>
        <p:nvSpPr>
          <p:cNvPr id="24578" name="Rectangle 2">
            <a:extLst>
              <a:ext uri="{FF2B5EF4-FFF2-40B4-BE49-F238E27FC236}">
                <a16:creationId xmlns:a16="http://schemas.microsoft.com/office/drawing/2014/main" id="{DFACF8FA-7176-BD42-AFA8-87890E28BE1F}"/>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D13EFA8A-506B-0141-B1EB-17946348A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Marvel at the efficiency of biological systems!</a:t>
            </a:r>
          </a:p>
          <a:p>
            <a:pPr eaLnBrk="1" hangingPunct="1"/>
            <a:r>
              <a:rPr lang="en-US" altLang="en-US">
                <a:latin typeface="Arial" panose="020B0604020202020204" pitchFamily="34" charset="0"/>
                <a:ea typeface="ＭＳ Ｐゴシック" panose="020B0600070205080204" pitchFamily="34" charset="-128"/>
              </a:rPr>
              <a:t>Build once = re-use over and over again.</a:t>
            </a:r>
          </a:p>
          <a:p>
            <a:pPr eaLnBrk="1" hangingPunct="1"/>
            <a:r>
              <a:rPr lang="en-US" altLang="en-US">
                <a:latin typeface="Arial" panose="020B0604020202020204" pitchFamily="34" charset="0"/>
                <a:ea typeface="ＭＳ Ｐゴシック" panose="020B0600070205080204" pitchFamily="34" charset="-128"/>
              </a:rPr>
              <a:t>Start with a nucleotide and add phosphates to it to make this high energy molecule that drives the work of life.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Let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look at this molecule closer.</a:t>
            </a:r>
          </a:p>
          <a:p>
            <a:pPr eaLnBrk="1" hangingPunct="1"/>
            <a:r>
              <a:rPr lang="en-US" altLang="en-US">
                <a:latin typeface="Arial" panose="020B0604020202020204" pitchFamily="34" charset="0"/>
                <a:ea typeface="ＭＳ Ｐゴシック" panose="020B0600070205080204" pitchFamily="34" charset="-128"/>
              </a:rPr>
              <a:t>Think about putting that Pi on the adenosine-ribose ==&gt; </a:t>
            </a:r>
          </a:p>
          <a:p>
            <a:pPr eaLnBrk="1" hangingPunct="1"/>
            <a:r>
              <a:rPr lang="en-US" altLang="en-US">
                <a:latin typeface="Arial" panose="020B0604020202020204" pitchFamily="34" charset="0"/>
                <a:ea typeface="ＭＳ Ｐゴシック" panose="020B0600070205080204" pitchFamily="34" charset="-128"/>
              </a:rPr>
              <a:t>	</a:t>
            </a:r>
            <a:r>
              <a:rPr lang="en-US" altLang="en-US" b="1">
                <a:latin typeface="Arial" panose="020B0604020202020204" pitchFamily="34" charset="0"/>
                <a:ea typeface="ＭＳ Ｐゴシック" panose="020B0600070205080204" pitchFamily="34" charset="-128"/>
              </a:rPr>
              <a:t>EXERGONIC</a:t>
            </a:r>
            <a:r>
              <a:rPr lang="en-US" altLang="en-US">
                <a:latin typeface="Arial" panose="020B0604020202020204" pitchFamily="34" charset="0"/>
                <a:ea typeface="ＭＳ Ｐゴシック" panose="020B0600070205080204" pitchFamily="34" charset="-128"/>
              </a:rPr>
              <a:t> or </a:t>
            </a:r>
            <a:r>
              <a:rPr lang="en-US" altLang="en-US" b="1" u="sng">
                <a:latin typeface="Arial" panose="020B0604020202020204" pitchFamily="34" charset="0"/>
                <a:ea typeface="ＭＳ Ｐゴシック" panose="020B0600070205080204" pitchFamily="34" charset="-128"/>
              </a:rPr>
              <a:t>ENDERGONIC</a:t>
            </a:r>
            <a:r>
              <a:rPr lang="en-US" altLang="en-US">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89D5F4F7-803B-984A-BAE0-D7FC5FA2F0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F34D50-68C4-5047-8E93-E89125966BA8}" type="slidenum">
              <a:rPr lang="en-US" altLang="en-US" sz="1200">
                <a:latin typeface="Times" pitchFamily="2" charset="0"/>
              </a:rPr>
              <a:pPr/>
              <a:t>9</a:t>
            </a:fld>
            <a:endParaRPr lang="en-US" altLang="en-US" sz="1200">
              <a:latin typeface="Times" pitchFamily="2" charset="0"/>
            </a:endParaRPr>
          </a:p>
        </p:txBody>
      </p:sp>
      <p:sp>
        <p:nvSpPr>
          <p:cNvPr id="26626" name="Rectangle 2">
            <a:extLst>
              <a:ext uri="{FF2B5EF4-FFF2-40B4-BE49-F238E27FC236}">
                <a16:creationId xmlns:a16="http://schemas.microsoft.com/office/drawing/2014/main" id="{C5DCCCDF-A7DD-7342-A8AE-ADE0C048FD2F}"/>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52F57F21-55AA-6E46-9711-06FFB93575B6}"/>
              </a:ext>
            </a:extLst>
          </p:cNvPr>
          <p:cNvSpPr>
            <a:spLocks noGrp="1" noChangeArrowheads="1"/>
          </p:cNvSpPr>
          <p:nvPr>
            <p:ph type="body" idx="1"/>
          </p:nvPr>
        </p:nvSpPr>
        <p:spPr>
          <a:xfrm>
            <a:off x="914400" y="4343400"/>
            <a:ext cx="5334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indent="-914400" eaLnBrk="1" hangingPunct="1">
              <a:tabLst>
                <a:tab pos="1147763" algn="l"/>
                <a:tab pos="1536700" algn="l"/>
              </a:tabLst>
            </a:pPr>
            <a:r>
              <a:rPr lang="en-US" altLang="en-US">
                <a:latin typeface="Arial" panose="020B0604020202020204" pitchFamily="34" charset="0"/>
                <a:ea typeface="ＭＳ Ｐゴシック" panose="020B0600070205080204" pitchFamily="34" charset="-128"/>
              </a:rPr>
              <a:t>Not a happy molecule</a:t>
            </a:r>
          </a:p>
          <a:p>
            <a:pPr marL="914400" indent="-914400" eaLnBrk="1" hangingPunct="1">
              <a:tabLst>
                <a:tab pos="1147763" algn="l"/>
                <a:tab pos="1536700" algn="l"/>
              </a:tabLst>
            </a:pPr>
            <a:r>
              <a:rPr lang="en-US" altLang="en-US" b="1">
                <a:latin typeface="Arial" panose="020B0604020202020204" pitchFamily="34" charset="0"/>
                <a:ea typeface="ＭＳ Ｐゴシック" panose="020B0600070205080204" pitchFamily="34" charset="-128"/>
              </a:rPr>
              <a:t>Add 1</a:t>
            </a:r>
            <a:r>
              <a:rPr lang="en-US" altLang="en-US" b="1" baseline="30000">
                <a:latin typeface="Arial" panose="020B0604020202020204" pitchFamily="34" charset="0"/>
                <a:ea typeface="ＭＳ Ｐゴシック" panose="020B0600070205080204" pitchFamily="34" charset="-128"/>
              </a:rPr>
              <a:t>st</a:t>
            </a:r>
            <a:r>
              <a:rPr lang="en-US" altLang="en-US" b="1">
                <a:latin typeface="Arial" panose="020B0604020202020204" pitchFamily="34" charset="0"/>
                <a:ea typeface="ＭＳ Ｐゴシック" panose="020B0600070205080204" pitchFamily="34" charset="-128"/>
              </a:rPr>
              <a:t> Pi</a:t>
            </a:r>
            <a:r>
              <a:rPr lang="en-US" altLang="en-US">
                <a:latin typeface="Arial" panose="020B0604020202020204" pitchFamily="34" charset="0"/>
                <a:ea typeface="ＭＳ Ｐゴシック" panose="020B0600070205080204" pitchFamily="34" charset="-128"/>
              </a:rPr>
              <a:t>	</a:t>
            </a:r>
            <a:r>
              <a:rPr lang="en-US" altLang="en-US">
                <a:latin typeface="Arial" panose="020B0604020202020204" pitchFamily="34" charset="0"/>
                <a:ea typeface="ＭＳ Ｐゴシック" panose="020B0600070205080204" pitchFamily="34" charset="-128"/>
                <a:sym typeface="Wingdings" pitchFamily="2" charset="2"/>
              </a:rPr>
              <a:t></a:t>
            </a:r>
            <a:r>
              <a:rPr lang="en-US" altLang="en-US">
                <a:latin typeface="Arial" panose="020B0604020202020204" pitchFamily="34" charset="0"/>
                <a:ea typeface="ＭＳ Ｐゴシック" panose="020B0600070205080204" pitchFamily="34" charset="-128"/>
              </a:rPr>
              <a:t>	Kerplunk!</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	Big negatively charged functional group</a:t>
            </a:r>
          </a:p>
          <a:p>
            <a:pPr marL="914400" indent="-914400" eaLnBrk="1" hangingPunct="1">
              <a:tabLst>
                <a:tab pos="1147763" algn="l"/>
                <a:tab pos="1536700" algn="l"/>
              </a:tabLst>
            </a:pPr>
            <a:r>
              <a:rPr lang="en-US" altLang="en-US" b="1">
                <a:latin typeface="Arial" panose="020B0604020202020204" pitchFamily="34" charset="0"/>
                <a:ea typeface="ＭＳ Ｐゴシック" panose="020B0600070205080204" pitchFamily="34" charset="-128"/>
              </a:rPr>
              <a:t>Add 2</a:t>
            </a:r>
            <a:r>
              <a:rPr lang="en-US" altLang="en-US" b="1" baseline="30000">
                <a:latin typeface="Arial" panose="020B0604020202020204" pitchFamily="34" charset="0"/>
                <a:ea typeface="ＭＳ Ｐゴシック" panose="020B0600070205080204" pitchFamily="34" charset="-128"/>
              </a:rPr>
              <a:t>nd</a:t>
            </a:r>
            <a:r>
              <a:rPr lang="en-US" altLang="en-US" b="1">
                <a:latin typeface="Arial" panose="020B0604020202020204" pitchFamily="34" charset="0"/>
                <a:ea typeface="ＭＳ Ｐゴシック" panose="020B0600070205080204" pitchFamily="34" charset="-128"/>
              </a:rPr>
              <a:t> Pi</a:t>
            </a:r>
            <a:r>
              <a:rPr lang="en-US" altLang="en-US">
                <a:latin typeface="Arial" panose="020B0604020202020204" pitchFamily="34" charset="0"/>
                <a:ea typeface="ＭＳ Ｐゴシック" panose="020B0600070205080204" pitchFamily="34" charset="-128"/>
              </a:rPr>
              <a:t> 	</a:t>
            </a:r>
            <a:r>
              <a:rPr lang="en-US" altLang="en-US">
                <a:latin typeface="Arial" panose="020B0604020202020204" pitchFamily="34" charset="0"/>
                <a:ea typeface="ＭＳ Ｐゴシック" panose="020B0600070205080204" pitchFamily="34" charset="-128"/>
                <a:sym typeface="Wingdings" pitchFamily="2" charset="2"/>
              </a:rPr>
              <a:t></a:t>
            </a:r>
            <a:r>
              <a:rPr lang="en-US" altLang="en-US">
                <a:latin typeface="Arial" panose="020B0604020202020204" pitchFamily="34" charset="0"/>
                <a:ea typeface="ＭＳ Ｐゴシック" panose="020B0600070205080204" pitchFamily="34" charset="-128"/>
              </a:rPr>
              <a:t>	EASY or DIFFICULT to add?</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	</a:t>
            </a:r>
            <a:r>
              <a:rPr lang="en-US" altLang="en-US" b="1">
                <a:latin typeface="Arial" panose="020B0604020202020204" pitchFamily="34" charset="0"/>
                <a:ea typeface="ＭＳ Ｐゴシック" panose="020B0600070205080204" pitchFamily="34" charset="-128"/>
              </a:rPr>
              <a:t>DIFFICULT</a:t>
            </a:r>
            <a:r>
              <a:rPr lang="en-US" altLang="en-US">
                <a:latin typeface="Arial" panose="020B0604020202020204" pitchFamily="34" charset="0"/>
                <a:ea typeface="ＭＳ Ｐゴシック" panose="020B0600070205080204" pitchFamily="34" charset="-128"/>
                <a:sym typeface="Wingdings" pitchFamily="2" charset="2"/>
              </a:rPr>
              <a:t></a:t>
            </a:r>
            <a:r>
              <a:rPr lang="en-US" altLang="en-US">
                <a:latin typeface="Arial" panose="020B0604020202020204" pitchFamily="34" charset="0"/>
                <a:ea typeface="ＭＳ Ｐゴシック" panose="020B0600070205080204" pitchFamily="34" charset="-128"/>
              </a:rPr>
              <a:t> takes energy to add </a:t>
            </a:r>
            <a:r>
              <a:rPr lang="en-US" altLang="en-US">
                <a:latin typeface="Arial" panose="020B0604020202020204" pitchFamily="34" charset="0"/>
                <a:ea typeface="ＭＳ Ｐゴシック" panose="020B0600070205080204" pitchFamily="34" charset="-128"/>
                <a:sym typeface="Wingdings" pitchFamily="2" charset="2"/>
              </a:rPr>
              <a:t>=</a:t>
            </a:r>
            <a:r>
              <a:rPr lang="en-US" altLang="en-US">
                <a:latin typeface="Arial" panose="020B0604020202020204" pitchFamily="34" charset="0"/>
                <a:ea typeface="ＭＳ Ｐゴシック" panose="020B0600070205080204" pitchFamily="34" charset="-128"/>
              </a:rPr>
              <a:t> same charges repel </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sym typeface="Wingdings" pitchFamily="2" charset="2"/>
              </a:rPr>
              <a:t></a:t>
            </a:r>
            <a:r>
              <a:rPr lang="en-US" altLang="en-US">
                <a:latin typeface="Arial" panose="020B0604020202020204" pitchFamily="34" charset="0"/>
                <a:ea typeface="ＭＳ Ｐゴシック" panose="020B0600070205080204" pitchFamily="34" charset="-128"/>
              </a:rPr>
              <a:t>	Is it STABLE or UNSTABLE?</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	</a:t>
            </a:r>
            <a:r>
              <a:rPr lang="en-US" altLang="en-US" b="1">
                <a:latin typeface="Arial" panose="020B0604020202020204" pitchFamily="34" charset="0"/>
                <a:ea typeface="ＭＳ Ｐゴシック" panose="020B0600070205080204" pitchFamily="34" charset="-128"/>
              </a:rPr>
              <a:t>UNSTABLE</a:t>
            </a:r>
            <a:r>
              <a:rPr lang="en-US" altLang="en-US">
                <a:latin typeface="Arial" panose="020B0604020202020204" pitchFamily="34" charset="0"/>
                <a:ea typeface="ＭＳ Ｐゴシック" panose="020B0600070205080204" pitchFamily="34" charset="-128"/>
              </a:rPr>
              <a:t> = 2 negatively charged functional groups not 	strongly bonded to each other</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	So if it releases Pi </a:t>
            </a:r>
            <a:r>
              <a:rPr lang="en-US" altLang="en-US">
                <a:latin typeface="Arial" panose="020B0604020202020204" pitchFamily="34" charset="0"/>
                <a:ea typeface="ＭＳ Ｐゴシック" panose="020B0600070205080204" pitchFamily="34" charset="-128"/>
                <a:sym typeface="Wingdings" pitchFamily="2" charset="2"/>
              </a:rPr>
              <a:t></a:t>
            </a:r>
            <a:r>
              <a:rPr lang="en-US" altLang="en-US">
                <a:latin typeface="Arial" panose="020B0604020202020204" pitchFamily="34" charset="0"/>
                <a:ea typeface="ＭＳ Ｐゴシック" panose="020B0600070205080204" pitchFamily="34" charset="-128"/>
              </a:rPr>
              <a:t> releases ENERGY</a:t>
            </a:r>
          </a:p>
          <a:p>
            <a:pPr marL="914400" indent="-914400" eaLnBrk="1" hangingPunct="1">
              <a:tabLst>
                <a:tab pos="1147763" algn="l"/>
                <a:tab pos="1536700" algn="l"/>
              </a:tabLst>
            </a:pPr>
            <a:r>
              <a:rPr lang="en-US" altLang="en-US" b="1">
                <a:latin typeface="Arial" panose="020B0604020202020204" pitchFamily="34" charset="0"/>
                <a:ea typeface="ＭＳ Ｐゴシック" panose="020B0600070205080204" pitchFamily="34" charset="-128"/>
              </a:rPr>
              <a:t>Add 3</a:t>
            </a:r>
            <a:r>
              <a:rPr lang="en-US" altLang="en-US" b="1" baseline="30000">
                <a:latin typeface="Arial" panose="020B0604020202020204" pitchFamily="34" charset="0"/>
                <a:ea typeface="ＭＳ Ｐゴシック" panose="020B0600070205080204" pitchFamily="34" charset="-128"/>
              </a:rPr>
              <a:t>rd</a:t>
            </a:r>
            <a:r>
              <a:rPr lang="en-US" altLang="en-US" b="1">
                <a:latin typeface="Arial" panose="020B0604020202020204" pitchFamily="34" charset="0"/>
                <a:ea typeface="ＭＳ Ｐゴシック" panose="020B0600070205080204" pitchFamily="34" charset="-128"/>
              </a:rPr>
              <a:t> Pi</a:t>
            </a:r>
            <a:r>
              <a:rPr lang="en-US" altLang="en-US">
                <a:latin typeface="Arial" panose="020B0604020202020204" pitchFamily="34" charset="0"/>
                <a:ea typeface="ＭＳ Ｐゴシック" panose="020B0600070205080204" pitchFamily="34" charset="-128"/>
              </a:rPr>
              <a:t>	</a:t>
            </a:r>
            <a:r>
              <a:rPr lang="en-US" altLang="en-US">
                <a:latin typeface="Arial" panose="020B0604020202020204" pitchFamily="34" charset="0"/>
                <a:ea typeface="ＭＳ Ｐゴシック" panose="020B0600070205080204" pitchFamily="34" charset="-128"/>
                <a:sym typeface="Wingdings" pitchFamily="2" charset="2"/>
              </a:rPr>
              <a:t></a:t>
            </a:r>
            <a:r>
              <a:rPr lang="en-US" altLang="en-US">
                <a:latin typeface="Arial" panose="020B0604020202020204" pitchFamily="34" charset="0"/>
                <a:ea typeface="ＭＳ Ｐゴシック" panose="020B0600070205080204" pitchFamily="34" charset="-128"/>
              </a:rPr>
              <a:t>	MORE or LESS UNSTABLE?</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	</a:t>
            </a:r>
            <a:r>
              <a:rPr lang="en-US" altLang="en-US" b="1">
                <a:latin typeface="Arial" panose="020B0604020202020204" pitchFamily="34" charset="0"/>
                <a:ea typeface="ＭＳ Ｐゴシック" panose="020B0600070205080204" pitchFamily="34" charset="-128"/>
              </a:rPr>
              <a:t>MORE</a:t>
            </a:r>
            <a:r>
              <a:rPr lang="en-US" altLang="en-US">
                <a:latin typeface="Arial" panose="020B0604020202020204" pitchFamily="34" charset="0"/>
                <a:ea typeface="ＭＳ Ｐゴシック" panose="020B0600070205080204" pitchFamily="34" charset="-128"/>
              </a:rPr>
              <a:t> = like an unstable currency</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	 • Hot stuff!</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	 • Doesn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stick around </a:t>
            </a: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	 • Can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store it up</a:t>
            </a: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	 • Dangerous to store = wants to give its Pi to anything</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90307A62-11DE-F949-8334-F43A68FD4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7AB03A-2490-D940-938A-7FFCC55E3CE2}" type="slidenum">
              <a:rPr lang="en-US" altLang="en-US" sz="1200">
                <a:latin typeface="Times" pitchFamily="2" charset="0"/>
              </a:rPr>
              <a:pPr/>
              <a:t>10</a:t>
            </a:fld>
            <a:endParaRPr lang="en-US" altLang="en-US" sz="1200">
              <a:latin typeface="Times" pitchFamily="2" charset="0"/>
            </a:endParaRPr>
          </a:p>
        </p:txBody>
      </p:sp>
      <p:sp>
        <p:nvSpPr>
          <p:cNvPr id="28674" name="Rectangle 2">
            <a:extLst>
              <a:ext uri="{FF2B5EF4-FFF2-40B4-BE49-F238E27FC236}">
                <a16:creationId xmlns:a16="http://schemas.microsoft.com/office/drawing/2014/main" id="{63DA30B7-E3A4-EC4F-AE38-CC70FD8D05CC}"/>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F03E9B4-27A7-7542-943A-0552F91984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How does ATP transfer energy?</a:t>
            </a:r>
          </a:p>
          <a:p>
            <a:pPr eaLnBrk="1" hangingPunct="1"/>
            <a:r>
              <a:rPr lang="en-US" altLang="en-US">
                <a:latin typeface="Arial" panose="020B0604020202020204" pitchFamily="34" charset="0"/>
                <a:ea typeface="ＭＳ Ｐゴシック" panose="020B0600070205080204" pitchFamily="34" charset="-128"/>
              </a:rPr>
              <a:t>By phosphorylating </a:t>
            </a:r>
          </a:p>
          <a:p>
            <a:pPr eaLnBrk="1" hangingPunct="1"/>
            <a:r>
              <a:rPr lang="en-US" altLang="en-US">
                <a:latin typeface="Arial" panose="020B0604020202020204" pitchFamily="34" charset="0"/>
                <a:ea typeface="ＭＳ Ｐゴシック" panose="020B0600070205080204" pitchFamily="34" charset="-128"/>
              </a:rPr>
              <a:t>Think of the 3rd Pi as the bad boyfriend ATP tries to dump off on someone else = phosphorylating </a:t>
            </a:r>
          </a:p>
          <a:p>
            <a:pPr eaLnBrk="1" hangingPunct="1"/>
            <a:r>
              <a:rPr lang="en-US" altLang="en-US">
                <a:latin typeface="Arial" panose="020B0604020202020204" pitchFamily="34" charset="0"/>
                <a:ea typeface="ＭＳ Ｐゴシック" panose="020B0600070205080204" pitchFamily="34" charset="-128"/>
              </a:rPr>
              <a:t>How does phosphorylating provide energy?</a:t>
            </a:r>
          </a:p>
          <a:p>
            <a:pPr eaLnBrk="1" hangingPunct="1"/>
            <a:r>
              <a:rPr lang="en-US" altLang="en-US">
                <a:latin typeface="Arial" panose="020B0604020202020204" pitchFamily="34" charset="0"/>
                <a:ea typeface="ＭＳ Ｐゴシック" panose="020B0600070205080204" pitchFamily="34" charset="-128"/>
              </a:rPr>
              <a:t>Pi is very electronegative. Got lots of OXYGEN!! OXYGEN is very electronegative. Steals 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from other atoms in the molecule it is bonded to. As 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fall to electronegative atom, they release energy.</a:t>
            </a:r>
          </a:p>
          <a:p>
            <a:pPr eaLnBrk="1" hangingPunct="1"/>
            <a:r>
              <a:rPr lang="en-US" altLang="en-US">
                <a:latin typeface="Arial" panose="020B0604020202020204" pitchFamily="34" charset="0"/>
                <a:ea typeface="ＭＳ Ｐゴシック" panose="020B0600070205080204" pitchFamily="34" charset="-128"/>
              </a:rPr>
              <a:t>Makes the other molecule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unhappy</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 unstable. Starts looking for a better partner to bond to. Pi is again the bad boyfriend you want to dump.</a:t>
            </a:r>
          </a:p>
          <a:p>
            <a:pPr eaLnBrk="1" hangingPunct="1"/>
            <a:r>
              <a:rPr lang="en-US" altLang="en-US">
                <a:latin typeface="Arial" panose="020B0604020202020204" pitchFamily="34" charset="0"/>
                <a:ea typeface="ＭＳ Ｐゴシック" panose="020B0600070205080204" pitchFamily="34" charset="-128"/>
              </a:rPr>
              <a:t>You</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ve got to find someone else to give him away to. You give him away and then bond with someone new that makes you happier (monomers get together).</a:t>
            </a:r>
          </a:p>
          <a:p>
            <a:pPr eaLnBrk="1" hangingPunct="1"/>
            <a:r>
              <a:rPr lang="en-US" altLang="en-US">
                <a:latin typeface="Arial" panose="020B0604020202020204" pitchFamily="34" charset="0"/>
                <a:ea typeface="ＭＳ Ｐゴシック" panose="020B0600070205080204" pitchFamily="34" charset="-128"/>
              </a:rPr>
              <a:t>Eventually the bad boyfriend gets dumped and goes off alone into the cytoplasm as a free agent = free Pi.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3C1F6936-FAD7-2D45-827C-2894B0042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C9D56B-F048-2D44-A19E-0FB6C57F6313}" type="slidenum">
              <a:rPr lang="en-US" altLang="en-US" sz="1200">
                <a:latin typeface="Times" pitchFamily="2" charset="0"/>
              </a:rPr>
              <a:pPr/>
              <a:t>11</a:t>
            </a:fld>
            <a:endParaRPr lang="en-US" altLang="en-US" sz="1200">
              <a:latin typeface="Times" pitchFamily="2" charset="0"/>
            </a:endParaRPr>
          </a:p>
        </p:txBody>
      </p:sp>
      <p:sp>
        <p:nvSpPr>
          <p:cNvPr id="34818" name="Rectangle 2">
            <a:extLst>
              <a:ext uri="{FF2B5EF4-FFF2-40B4-BE49-F238E27FC236}">
                <a16:creationId xmlns:a16="http://schemas.microsoft.com/office/drawing/2014/main" id="{115ACE24-DAD6-4C4A-9933-3AC8361696A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F3037F14-4E24-CD49-B0BE-241E51E0247D}"/>
              </a:ext>
            </a:extLst>
          </p:cNvPr>
          <p:cNvSpPr>
            <a:spLocks noGrp="1" noChangeArrowheads="1"/>
          </p:cNvSpPr>
          <p:nvPr>
            <p:ph type="body" idx="1"/>
          </p:nvPr>
        </p:nvSpPr>
        <p:spPr>
          <a:xfrm>
            <a:off x="914400" y="4343400"/>
            <a:ext cx="5334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54125" indent="-1254125" eaLnBrk="1" hangingPunct="1">
              <a:tabLst>
                <a:tab pos="2006600" algn="l"/>
              </a:tabLst>
            </a:pPr>
            <a:endParaRPr lang="en-US" altLang="en-US" sz="1000"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EBB17B2-ECC8-2948-AF53-CDBA455939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5D09A6-601B-2E4B-A300-421C9F0BD018}" type="slidenum">
              <a:rPr lang="en-US" altLang="en-US" sz="1200">
                <a:latin typeface="Times" pitchFamily="2" charset="0"/>
              </a:rPr>
              <a:pPr/>
              <a:t>12</a:t>
            </a:fld>
            <a:endParaRPr lang="en-US" altLang="en-US" sz="1200">
              <a:latin typeface="Times" pitchFamily="2" charset="0"/>
            </a:endParaRPr>
          </a:p>
        </p:txBody>
      </p:sp>
      <p:sp>
        <p:nvSpPr>
          <p:cNvPr id="36866" name="Rectangle 2">
            <a:extLst>
              <a:ext uri="{FF2B5EF4-FFF2-40B4-BE49-F238E27FC236}">
                <a16:creationId xmlns:a16="http://schemas.microsoft.com/office/drawing/2014/main" id="{F9C12618-1CA0-F940-B893-78FA97FF4078}"/>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9732C026-94CF-FD48-9560-F5039C0437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BD24D13C-FE84-6143-87F7-AB91F566CB55}"/>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pitchFamily="2" charset="0"/>
            </a:endParaRPr>
          </a:p>
        </p:txBody>
      </p:sp>
      <p:sp>
        <p:nvSpPr>
          <p:cNvPr id="5" name="Rectangle 74">
            <a:extLst>
              <a:ext uri="{FF2B5EF4-FFF2-40B4-BE49-F238E27FC236}">
                <a16:creationId xmlns:a16="http://schemas.microsoft.com/office/drawing/2014/main" id="{246BCED3-6F50-1D4E-ACE0-5758FEB2573D}"/>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6" name="Group 78">
            <a:extLst>
              <a:ext uri="{FF2B5EF4-FFF2-40B4-BE49-F238E27FC236}">
                <a16:creationId xmlns:a16="http://schemas.microsoft.com/office/drawing/2014/main" id="{4623609A-71F0-8446-8BE6-325F7CB0AF02}"/>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B193650B-770B-9549-BB88-6C9C747096B4}"/>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76">
              <a:extLst>
                <a:ext uri="{FF2B5EF4-FFF2-40B4-BE49-F238E27FC236}">
                  <a16:creationId xmlns:a16="http://schemas.microsoft.com/office/drawing/2014/main" id="{428C992C-3733-0B4C-ACE9-BF37D83CB80F}"/>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77">
              <a:extLst>
                <a:ext uri="{FF2B5EF4-FFF2-40B4-BE49-F238E27FC236}">
                  <a16:creationId xmlns:a16="http://schemas.microsoft.com/office/drawing/2014/main" id="{B8388818-97F3-F942-9190-8C66B45FD88E}"/>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0" name="Group 79">
            <a:extLst>
              <a:ext uri="{FF2B5EF4-FFF2-40B4-BE49-F238E27FC236}">
                <a16:creationId xmlns:a16="http://schemas.microsoft.com/office/drawing/2014/main" id="{6F3E6D02-A50A-4743-A597-BEC209D8474C}"/>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20D72268-A1B1-5147-97D3-97DA90406836}"/>
                </a:ext>
              </a:extLst>
            </p:cNvPr>
            <p:cNvSpPr>
              <a:spLocks noChangeShapeType="1"/>
            </p:cNvSpPr>
            <p:nvPr userDrawn="1"/>
          </p:nvSpPr>
          <p:spPr bwMode="auto">
            <a:xfrm>
              <a:off x="243" y="1155"/>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1">
              <a:extLst>
                <a:ext uri="{FF2B5EF4-FFF2-40B4-BE49-F238E27FC236}">
                  <a16:creationId xmlns:a16="http://schemas.microsoft.com/office/drawing/2014/main" id="{39910243-35E5-7340-B834-8C7BAC4E9979}"/>
                </a:ext>
              </a:extLst>
            </p:cNvPr>
            <p:cNvSpPr>
              <a:spLocks noChangeShapeType="1"/>
            </p:cNvSpPr>
            <p:nvPr userDrawn="1"/>
          </p:nvSpPr>
          <p:spPr bwMode="auto">
            <a:xfrm>
              <a:off x="387" y="963"/>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82">
              <a:extLst>
                <a:ext uri="{FF2B5EF4-FFF2-40B4-BE49-F238E27FC236}">
                  <a16:creationId xmlns:a16="http://schemas.microsoft.com/office/drawing/2014/main" id="{733D972A-F61F-7B4A-8B56-A59FB5C8A98B}"/>
                </a:ext>
              </a:extLst>
            </p:cNvPr>
            <p:cNvSpPr>
              <a:spLocks noChangeArrowheads="1"/>
            </p:cNvSpPr>
            <p:nvPr userDrawn="1"/>
          </p:nvSpPr>
          <p:spPr bwMode="auto">
            <a:xfrm>
              <a:off x="339" y="1107"/>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4" name="Text Box 83">
            <a:extLst>
              <a:ext uri="{FF2B5EF4-FFF2-40B4-BE49-F238E27FC236}">
                <a16:creationId xmlns:a16="http://schemas.microsoft.com/office/drawing/2014/main" id="{83604A4A-58C0-B341-B009-4B280388B995}"/>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defRPr/>
            </a:pPr>
            <a:r>
              <a:rPr lang="en-US" sz="1600" b="1"/>
              <a:t>AP Biology</a:t>
            </a:r>
            <a:endParaRPr lang="en-US">
              <a:latin typeface="Times"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69">
            <a:extLst>
              <a:ext uri="{FF2B5EF4-FFF2-40B4-BE49-F238E27FC236}">
                <a16:creationId xmlns:a16="http://schemas.microsoft.com/office/drawing/2014/main" id="{65A526FA-CAB6-AE49-AB67-796A62A7DC98}"/>
              </a:ext>
            </a:extLst>
          </p:cNvPr>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atin typeface="Arial" charset="0"/>
                <a:ea typeface="+mn-ea"/>
                <a:cs typeface="+mn-cs"/>
              </a:defRPr>
            </a:lvl1pPr>
          </a:lstStyle>
          <a:p>
            <a:pPr>
              <a:defRPr/>
            </a:pPr>
            <a:r>
              <a:rPr lang="en-US"/>
              <a:t>2006-2007</a:t>
            </a:r>
          </a:p>
        </p:txBody>
      </p:sp>
    </p:spTree>
    <p:extLst>
      <p:ext uri="{BB962C8B-B14F-4D97-AF65-F5344CB8AC3E}">
        <p14:creationId xmlns:p14="http://schemas.microsoft.com/office/powerpoint/2010/main" val="275106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8F1B0109-26A1-6B40-A5E6-0C3B61EE979E}"/>
              </a:ext>
            </a:extLst>
          </p:cNvPr>
          <p:cNvSpPr>
            <a:spLocks noGrp="1" noChangeArrowheads="1"/>
          </p:cNvSpPr>
          <p:nvPr>
            <p:ph type="sldNum" sz="quarter" idx="10"/>
          </p:nvPr>
        </p:nvSpPr>
        <p:spPr>
          <a:ln/>
        </p:spPr>
        <p:txBody>
          <a:bodyPr/>
          <a:lstStyle>
            <a:lvl1pPr>
              <a:defRPr/>
            </a:lvl1pPr>
          </a:lstStyle>
          <a:p>
            <a:fld id="{22FF03E7-8122-8246-A97F-CA23CD908055}"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37272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841F7B60-186A-AA41-BC24-BD88465251EE}"/>
              </a:ext>
            </a:extLst>
          </p:cNvPr>
          <p:cNvSpPr>
            <a:spLocks noGrp="1" noChangeArrowheads="1"/>
          </p:cNvSpPr>
          <p:nvPr>
            <p:ph type="sldNum" sz="quarter" idx="10"/>
          </p:nvPr>
        </p:nvSpPr>
        <p:spPr>
          <a:ln/>
        </p:spPr>
        <p:txBody>
          <a:bodyPr/>
          <a:lstStyle>
            <a:lvl1pPr>
              <a:defRPr/>
            </a:lvl1pPr>
          </a:lstStyle>
          <a:p>
            <a:fld id="{37C12B6D-15A5-DB4D-8C4B-B52063C9E926}"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00073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9B080937-9FF7-6444-8EF1-247D99C7C579}"/>
              </a:ext>
            </a:extLst>
          </p:cNvPr>
          <p:cNvSpPr>
            <a:spLocks noGrp="1" noChangeArrowheads="1"/>
          </p:cNvSpPr>
          <p:nvPr>
            <p:ph type="sldNum" sz="quarter" idx="10"/>
          </p:nvPr>
        </p:nvSpPr>
        <p:spPr>
          <a:ln/>
        </p:spPr>
        <p:txBody>
          <a:bodyPr/>
          <a:lstStyle>
            <a:lvl1pPr>
              <a:defRPr/>
            </a:lvl1pPr>
          </a:lstStyle>
          <a:p>
            <a:fld id="{78461326-EF7E-894D-9D9D-3581E31CCC9B}"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17419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21CCA1A5-33F7-2C48-A7D8-5726AEFB55CE}"/>
              </a:ext>
            </a:extLst>
          </p:cNvPr>
          <p:cNvSpPr>
            <a:spLocks noGrp="1" noChangeArrowheads="1"/>
          </p:cNvSpPr>
          <p:nvPr>
            <p:ph type="sldNum" sz="quarter" idx="10"/>
          </p:nvPr>
        </p:nvSpPr>
        <p:spPr>
          <a:ln/>
        </p:spPr>
        <p:txBody>
          <a:bodyPr/>
          <a:lstStyle>
            <a:lvl1pPr>
              <a:defRPr/>
            </a:lvl1pPr>
          </a:lstStyle>
          <a:p>
            <a:fld id="{AA1DABE8-ECBC-5D4E-B232-0E5F6D5B653B}"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61319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2849D6C5-B048-4B4B-8ECF-557A7EDD6C01}"/>
              </a:ext>
            </a:extLst>
          </p:cNvPr>
          <p:cNvSpPr>
            <a:spLocks noGrp="1" noChangeArrowheads="1"/>
          </p:cNvSpPr>
          <p:nvPr>
            <p:ph type="sldNum" sz="quarter" idx="10"/>
          </p:nvPr>
        </p:nvSpPr>
        <p:spPr>
          <a:ln/>
        </p:spPr>
        <p:txBody>
          <a:bodyPr/>
          <a:lstStyle>
            <a:lvl1pPr>
              <a:defRPr/>
            </a:lvl1pPr>
          </a:lstStyle>
          <a:p>
            <a:fld id="{CF101A2D-03C0-0045-9292-C0CCF43904AE}"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94206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359A6594-4309-DB4A-8DBD-C8669839B718}"/>
              </a:ext>
            </a:extLst>
          </p:cNvPr>
          <p:cNvSpPr>
            <a:spLocks noGrp="1" noChangeArrowheads="1"/>
          </p:cNvSpPr>
          <p:nvPr>
            <p:ph type="sldNum" sz="quarter" idx="10"/>
          </p:nvPr>
        </p:nvSpPr>
        <p:spPr>
          <a:ln/>
        </p:spPr>
        <p:txBody>
          <a:bodyPr/>
          <a:lstStyle>
            <a:lvl1pPr>
              <a:defRPr/>
            </a:lvl1pPr>
          </a:lstStyle>
          <a:p>
            <a:fld id="{55D01470-21A8-1D4C-BB2C-58255B20BE0B}"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04310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F8B9207D-C25B-2543-8ACB-C9086425FDBE}"/>
              </a:ext>
            </a:extLst>
          </p:cNvPr>
          <p:cNvSpPr>
            <a:spLocks noGrp="1" noChangeArrowheads="1"/>
          </p:cNvSpPr>
          <p:nvPr>
            <p:ph type="sldNum" sz="quarter" idx="10"/>
          </p:nvPr>
        </p:nvSpPr>
        <p:spPr>
          <a:ln/>
        </p:spPr>
        <p:txBody>
          <a:bodyPr/>
          <a:lstStyle>
            <a:lvl1pPr>
              <a:defRPr/>
            </a:lvl1pPr>
          </a:lstStyle>
          <a:p>
            <a:fld id="{86625F4C-8429-6943-BFC0-1A1EC3A28210}"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46525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700B2F86-B3EC-6844-B11B-D1F5809B32F0}"/>
              </a:ext>
            </a:extLst>
          </p:cNvPr>
          <p:cNvSpPr>
            <a:spLocks noGrp="1" noChangeArrowheads="1"/>
          </p:cNvSpPr>
          <p:nvPr>
            <p:ph type="sldNum" sz="quarter" idx="10"/>
          </p:nvPr>
        </p:nvSpPr>
        <p:spPr>
          <a:ln/>
        </p:spPr>
        <p:txBody>
          <a:bodyPr/>
          <a:lstStyle>
            <a:lvl1pPr>
              <a:defRPr/>
            </a:lvl1pPr>
          </a:lstStyle>
          <a:p>
            <a:fld id="{54E93B1D-25AA-F947-BB35-3208C5ED6427}"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05653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8CB94793-66C9-8A4A-A8B8-AA6C45760391}"/>
              </a:ext>
            </a:extLst>
          </p:cNvPr>
          <p:cNvSpPr>
            <a:spLocks noGrp="1" noChangeArrowheads="1"/>
          </p:cNvSpPr>
          <p:nvPr>
            <p:ph type="sldNum" sz="quarter" idx="10"/>
          </p:nvPr>
        </p:nvSpPr>
        <p:spPr>
          <a:ln/>
        </p:spPr>
        <p:txBody>
          <a:bodyPr/>
          <a:lstStyle>
            <a:lvl1pPr>
              <a:defRPr/>
            </a:lvl1pPr>
          </a:lstStyle>
          <a:p>
            <a:fld id="{DEC886F6-CA9D-D24D-BE93-F8AF2DD269A2}"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409693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4830B1A0-0E1C-B44D-8D0B-95980090D21E}"/>
              </a:ext>
            </a:extLst>
          </p:cNvPr>
          <p:cNvSpPr>
            <a:spLocks noGrp="1" noChangeArrowheads="1"/>
          </p:cNvSpPr>
          <p:nvPr>
            <p:ph type="sldNum" sz="quarter" idx="10"/>
          </p:nvPr>
        </p:nvSpPr>
        <p:spPr>
          <a:ln/>
        </p:spPr>
        <p:txBody>
          <a:bodyPr/>
          <a:lstStyle>
            <a:lvl1pPr>
              <a:defRPr/>
            </a:lvl1pPr>
          </a:lstStyle>
          <a:p>
            <a:fld id="{CBE891E4-2510-0E47-BD92-713B03C7738B}"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92568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1B294929-8670-EF43-9FE1-C6DD5CC78AA0}"/>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3;&#10;Second level&#13;&#10;Third level&#13;&#10;Fourth level&#13;&#10;Fifth level">
            <a:extLst>
              <a:ext uri="{FF2B5EF4-FFF2-40B4-BE49-F238E27FC236}">
                <a16:creationId xmlns:a16="http://schemas.microsoft.com/office/drawing/2014/main" id="{126E8E41-4D91-6D4C-94AD-4426DFA9A611}"/>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32347DDD-6E05-D44A-B848-5A78D8F62985}"/>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0EE02EB5-45C3-3E42-A7EE-02CCA14B01E8}" type="slidenum">
              <a:rPr lang="en-US" altLang="en-US"/>
              <a:pPr/>
              <a:t>‹#›</a:t>
            </a:fld>
            <a:endParaRPr lang="en-US" altLang="en-US">
              <a:solidFill>
                <a:schemeClr val="hlink"/>
              </a:solidFill>
            </a:endParaRPr>
          </a:p>
        </p:txBody>
      </p:sp>
      <p:sp>
        <p:nvSpPr>
          <p:cNvPr id="1029" name="Line 75">
            <a:extLst>
              <a:ext uri="{FF2B5EF4-FFF2-40B4-BE49-F238E27FC236}">
                <a16:creationId xmlns:a16="http://schemas.microsoft.com/office/drawing/2014/main" id="{8EDD86F3-F52C-1B40-A62E-C6823CFF8779}"/>
              </a:ext>
            </a:extLst>
          </p:cNvPr>
          <p:cNvSpPr>
            <a:spLocks noChangeShapeType="1"/>
          </p:cNvSpPr>
          <p:nvPr/>
        </p:nvSpPr>
        <p:spPr bwMode="auto">
          <a:xfrm>
            <a:off x="381000" y="1219200"/>
            <a:ext cx="63246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76">
            <a:extLst>
              <a:ext uri="{FF2B5EF4-FFF2-40B4-BE49-F238E27FC236}">
                <a16:creationId xmlns:a16="http://schemas.microsoft.com/office/drawing/2014/main" id="{E6E5B91C-59E5-184E-998C-7AD746F6B781}"/>
              </a:ext>
            </a:extLst>
          </p:cNvPr>
          <p:cNvSpPr>
            <a:spLocks noChangeShapeType="1"/>
          </p:cNvSpPr>
          <p:nvPr/>
        </p:nvSpPr>
        <p:spPr bwMode="auto">
          <a:xfrm>
            <a:off x="609600" y="914400"/>
            <a:ext cx="0" cy="259080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Oval 77">
            <a:extLst>
              <a:ext uri="{FF2B5EF4-FFF2-40B4-BE49-F238E27FC236}">
                <a16:creationId xmlns:a16="http://schemas.microsoft.com/office/drawing/2014/main" id="{64DF50AF-3333-324C-9C4C-747C480466B2}"/>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2" name="Rectangle 78">
            <a:extLst>
              <a:ext uri="{FF2B5EF4-FFF2-40B4-BE49-F238E27FC236}">
                <a16:creationId xmlns:a16="http://schemas.microsoft.com/office/drawing/2014/main" id="{C60B7ECA-74B0-544B-AA98-13FB8DF5F20C}"/>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latin typeface="Times" pitchFamily="2" charset="0"/>
            </a:endParaRPr>
          </a:p>
        </p:txBody>
      </p:sp>
      <p:sp>
        <p:nvSpPr>
          <p:cNvPr id="1033" name="Rectangle 79">
            <a:extLst>
              <a:ext uri="{FF2B5EF4-FFF2-40B4-BE49-F238E27FC236}">
                <a16:creationId xmlns:a16="http://schemas.microsoft.com/office/drawing/2014/main" id="{17C2F2E3-1DBD-EE43-8522-F228FB9BDC12}"/>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3" name="Text Box 81">
            <a:extLst>
              <a:ext uri="{FF2B5EF4-FFF2-40B4-BE49-F238E27FC236}">
                <a16:creationId xmlns:a16="http://schemas.microsoft.com/office/drawing/2014/main" id="{9AD7458D-B20A-A148-B751-03DC6DA79F50}"/>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defRPr/>
            </a:pPr>
            <a:r>
              <a:rPr lang="en-US" sz="1600" b="1"/>
              <a:t>AP Biology</a:t>
            </a:r>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rgbClr val="0F116A"/>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rgbClr val="0F116A"/>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6pPr>
      <a:lvl7pPr marL="29718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7pPr>
      <a:lvl8pPr marL="34290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8pPr>
      <a:lvl9pPr marL="38862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audio" Target="../media/audio2.bin"/></Relationships>
</file>

<file path=ppt/slides/_rels/slide10.xml.rels><?xml version="1.0" encoding="UTF-8" standalone="yes"?>
<Relationships xmlns="http://schemas.openxmlformats.org/package/2006/relationships"><Relationship Id="rId3" Type="http://schemas.openxmlformats.org/officeDocument/2006/relationships/audio" Target="../media/audio3.bin"/><Relationship Id="rId7"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8.bin"/><Relationship Id="rId4" Type="http://schemas.openxmlformats.org/officeDocument/2006/relationships/audio" Target="../media/audio7.bin"/></Relationships>
</file>

<file path=ppt/slides/_rels/slide11.xml.rels><?xml version="1.0" encoding="UTF-8" standalone="yes"?>
<Relationships xmlns="http://schemas.openxmlformats.org/package/2006/relationships"><Relationship Id="rId8" Type="http://schemas.openxmlformats.org/officeDocument/2006/relationships/audio" Target="../media/audio5.bin"/><Relationship Id="rId13" Type="http://schemas.openxmlformats.org/officeDocument/2006/relationships/image" Target="../media/image15.png"/><Relationship Id="rId3" Type="http://schemas.openxmlformats.org/officeDocument/2006/relationships/audio" Target="../media/audio3.bin"/><Relationship Id="rId7" Type="http://schemas.openxmlformats.org/officeDocument/2006/relationships/audio" Target="../media/audio6.bin"/><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8.bin"/><Relationship Id="rId11" Type="http://schemas.openxmlformats.org/officeDocument/2006/relationships/image" Target="../media/image13.png"/><Relationship Id="rId5" Type="http://schemas.openxmlformats.org/officeDocument/2006/relationships/audio" Target="../media/audio1.bin"/><Relationship Id="rId10" Type="http://schemas.openxmlformats.org/officeDocument/2006/relationships/image" Target="../media/image12.png"/><Relationship Id="rId4" Type="http://schemas.openxmlformats.org/officeDocument/2006/relationships/audio" Target="../media/audio4.bin"/><Relationship Id="rId9" Type="http://schemas.openxmlformats.org/officeDocument/2006/relationships/audio" Target="../media/audio2.bin"/><Relationship Id="rId1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audio" Target="../media/audio5.bin"/><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audio" Target="../media/audio1.bin"/><Relationship Id="rId4" Type="http://schemas.openxmlformats.org/officeDocument/2006/relationships/audio" Target="../media/audio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3.bin"/><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audio" Target="../media/audio4.bin"/></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audio" Target="../media/audio3.bin"/><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1.bin"/><Relationship Id="rId4" Type="http://schemas.openxmlformats.org/officeDocument/2006/relationships/audio" Target="../media/audio5.bin"/></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3.bin"/><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6.bin"/><Relationship Id="rId4" Type="http://schemas.openxmlformats.org/officeDocument/2006/relationships/audio" Target="../media/audio1.bin"/><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6.bin"/><Relationship Id="rId7" Type="http://schemas.openxmlformats.org/officeDocument/2006/relationships/audio" Target="../media/audio2.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8.bin"/><Relationship Id="rId4" Type="http://schemas.openxmlformats.org/officeDocument/2006/relationships/audio" Target="../media/audio7.bin"/><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84">
            <a:extLst>
              <a:ext uri="{FF2B5EF4-FFF2-40B4-BE49-F238E27FC236}">
                <a16:creationId xmlns:a16="http://schemas.microsoft.com/office/drawing/2014/main" id="{F9B893C8-27BD-F747-8971-8A2EB23BAD62}"/>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2008-2009</a:t>
            </a:r>
            <a:endParaRPr lang="en-US" altLang="en-US" sz="1400" b="0"/>
          </a:p>
        </p:txBody>
      </p:sp>
      <p:pic>
        <p:nvPicPr>
          <p:cNvPr id="15362" name="Picture 3">
            <a:extLst>
              <a:ext uri="{FF2B5EF4-FFF2-40B4-BE49-F238E27FC236}">
                <a16:creationId xmlns:a16="http://schemas.microsoft.com/office/drawing/2014/main" id="{4F9BA160-EC74-D941-81B8-D94D2B4EB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5956" b="54565"/>
          <a:stretch>
            <a:fillRect/>
          </a:stretch>
        </p:blipFill>
        <p:spPr bwMode="auto">
          <a:xfrm>
            <a:off x="5486400" y="479425"/>
            <a:ext cx="36083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20" name="AutoShape 4">
            <a:extLst>
              <a:ext uri="{FF2B5EF4-FFF2-40B4-BE49-F238E27FC236}">
                <a16:creationId xmlns:a16="http://schemas.microsoft.com/office/drawing/2014/main" id="{F1173C63-17D5-D84B-BA70-E246B261F616}"/>
              </a:ext>
            </a:extLst>
          </p:cNvPr>
          <p:cNvSpPr>
            <a:spLocks noChangeArrowheads="1"/>
          </p:cNvSpPr>
          <p:nvPr/>
        </p:nvSpPr>
        <p:spPr bwMode="auto">
          <a:xfrm>
            <a:off x="2406650" y="2149475"/>
            <a:ext cx="4191000" cy="2743200"/>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0" b="1">
                <a:solidFill>
                  <a:srgbClr val="FFEA18"/>
                </a:solidFill>
              </a:rPr>
              <a:t>ATP</a:t>
            </a:r>
            <a:endParaRPr lang="en-US" altLang="en-US" sz="6000" b="1">
              <a:solidFill>
                <a:schemeClr val="tx2"/>
              </a:solidFill>
            </a:endParaRPr>
          </a:p>
        </p:txBody>
      </p:sp>
      <p:sp>
        <p:nvSpPr>
          <p:cNvPr id="15364" name="Rectangle 5">
            <a:extLst>
              <a:ext uri="{FF2B5EF4-FFF2-40B4-BE49-F238E27FC236}">
                <a16:creationId xmlns:a16="http://schemas.microsoft.com/office/drawing/2014/main" id="{E100F92C-7A6A-5142-9C14-7A0BD27F8C9F}"/>
              </a:ext>
            </a:extLst>
          </p:cNvPr>
          <p:cNvSpPr>
            <a:spLocks noChangeArrowheads="1"/>
          </p:cNvSpPr>
          <p:nvPr/>
        </p:nvSpPr>
        <p:spPr bwMode="auto">
          <a:xfrm>
            <a:off x="609600" y="1219200"/>
            <a:ext cx="47637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3600" b="1" dirty="0">
                <a:solidFill>
                  <a:schemeClr val="tx2"/>
                </a:solidFill>
              </a:rPr>
              <a:t>Energy of Life Notes </a:t>
            </a:r>
          </a:p>
        </p:txBody>
      </p:sp>
      <p:grpSp>
        <p:nvGrpSpPr>
          <p:cNvPr id="15365" name="Group 6">
            <a:extLst>
              <a:ext uri="{FF2B5EF4-FFF2-40B4-BE49-F238E27FC236}">
                <a16:creationId xmlns:a16="http://schemas.microsoft.com/office/drawing/2014/main" id="{60CDB1A5-99F0-0442-8484-C9E4EB3D8737}"/>
              </a:ext>
            </a:extLst>
          </p:cNvPr>
          <p:cNvGrpSpPr>
            <a:grpSpLocks/>
          </p:cNvGrpSpPr>
          <p:nvPr/>
        </p:nvGrpSpPr>
        <p:grpSpPr bwMode="auto">
          <a:xfrm>
            <a:off x="7239000" y="5176838"/>
            <a:ext cx="1828800" cy="1604962"/>
            <a:chOff x="240" y="1008"/>
            <a:chExt cx="1488" cy="1307"/>
          </a:xfrm>
        </p:grpSpPr>
        <p:pic>
          <p:nvPicPr>
            <p:cNvPr id="15368" name="Picture 7" descr="f8-14a_the_atp_molecule_c">
              <a:extLst>
                <a:ext uri="{FF2B5EF4-FFF2-40B4-BE49-F238E27FC236}">
                  <a16:creationId xmlns:a16="http://schemas.microsoft.com/office/drawing/2014/main" id="{05164B61-69E3-0748-A760-11786D3BDC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375" t="3000" r="12375" b="6000"/>
            <a:stretch>
              <a:fillRect/>
            </a:stretch>
          </p:blipFill>
          <p:spPr bwMode="auto">
            <a:xfrm>
              <a:off x="288" y="1008"/>
              <a:ext cx="1440"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8">
              <a:extLst>
                <a:ext uri="{FF2B5EF4-FFF2-40B4-BE49-F238E27FC236}">
                  <a16:creationId xmlns:a16="http://schemas.microsoft.com/office/drawing/2014/main" id="{9B98FF2F-5283-6F41-920B-0699B040B640}"/>
                </a:ext>
              </a:extLst>
            </p:cNvPr>
            <p:cNvSpPr>
              <a:spLocks noChangeArrowheads="1"/>
            </p:cNvSpPr>
            <p:nvPr/>
          </p:nvSpPr>
          <p:spPr bwMode="auto">
            <a:xfrm>
              <a:off x="240" y="2064"/>
              <a:ext cx="19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367626" name="Picture 10" descr="05_02b">
            <a:extLst>
              <a:ext uri="{FF2B5EF4-FFF2-40B4-BE49-F238E27FC236}">
                <a16:creationId xmlns:a16="http://schemas.microsoft.com/office/drawing/2014/main" id="{7C2A7BC9-265B-7642-A721-A4802622358C}"/>
              </a:ext>
            </a:extLst>
          </p:cNvPr>
          <p:cNvPicPr>
            <a:picLocks noChangeAspect="1" noChangeArrowheads="1"/>
          </p:cNvPicPr>
          <p:nvPr/>
        </p:nvPicPr>
        <p:blipFill>
          <a:blip r:embed="rId7">
            <a:clrChange>
              <a:clrFrom>
                <a:srgbClr val="FFFFFF"/>
              </a:clrFrom>
              <a:clrTo>
                <a:srgbClr val="FFFFFF">
                  <a:alpha val="0"/>
                </a:srgbClr>
              </a:clrTo>
            </a:clrChange>
          </a:blip>
          <a:srcRect r="41624"/>
          <a:stretch>
            <a:fillRect/>
          </a:stretch>
        </p:blipFill>
        <p:spPr bwMode="auto">
          <a:xfrm rot="20336136">
            <a:off x="0" y="4110038"/>
            <a:ext cx="2141538" cy="2747962"/>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67627" name="AutoShape 11">
            <a:extLst>
              <a:ext uri="{FF2B5EF4-FFF2-40B4-BE49-F238E27FC236}">
                <a16:creationId xmlns:a16="http://schemas.microsoft.com/office/drawing/2014/main" id="{C7B7B8C4-ED49-3642-AAEF-CAFBC05457FB}"/>
              </a:ext>
            </a:extLst>
          </p:cNvPr>
          <p:cNvSpPr>
            <a:spLocks noChangeArrowheads="1"/>
          </p:cNvSpPr>
          <p:nvPr/>
        </p:nvSpPr>
        <p:spPr bwMode="auto">
          <a:xfrm flipH="1">
            <a:off x="3219450" y="5121275"/>
            <a:ext cx="1949450" cy="1581150"/>
          </a:xfrm>
          <a:prstGeom prst="wedgeEllipseCallout">
            <a:avLst>
              <a:gd name="adj1" fmla="val 118648"/>
              <a:gd name="adj2" fmla="val -17773"/>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b="1">
                <a:solidFill>
                  <a:srgbClr val="0F116A"/>
                </a:solidFill>
                <a:latin typeface="Comic Sans MS" panose="030F0902030302020204" pitchFamily="66" charset="0"/>
              </a:rPr>
              <a:t>The point</a:t>
            </a:r>
            <a:br>
              <a:rPr lang="en-US" altLang="en-US" b="1">
                <a:solidFill>
                  <a:srgbClr val="0F116A"/>
                </a:solidFill>
                <a:latin typeface="Comic Sans MS" panose="030F0902030302020204" pitchFamily="66" charset="0"/>
              </a:rPr>
            </a:br>
            <a:r>
              <a:rPr lang="en-US" altLang="en-US" b="1">
                <a:solidFill>
                  <a:srgbClr val="0F116A"/>
                </a:solidFill>
                <a:latin typeface="Comic Sans MS" panose="030F0902030302020204" pitchFamily="66" charset="0"/>
              </a:rPr>
              <a:t>is to make</a:t>
            </a:r>
            <a:br>
              <a:rPr lang="en-US" altLang="en-US" b="1">
                <a:solidFill>
                  <a:srgbClr val="0F116A"/>
                </a:solidFill>
                <a:latin typeface="Comic Sans MS" panose="030F0902030302020204" pitchFamily="66" charset="0"/>
              </a:rPr>
            </a:br>
            <a:r>
              <a:rPr lang="en-US" altLang="en-US" b="1">
                <a:solidFill>
                  <a:srgbClr val="CC0000"/>
                </a:solidFill>
                <a:latin typeface="Comic Sans MS" panose="030F0902030302020204" pitchFamily="66" charset="0"/>
              </a:rPr>
              <a:t>ATP</a:t>
            </a:r>
            <a:r>
              <a:rPr lang="en-US" altLang="en-US" b="1" i="1">
                <a:solidFill>
                  <a:srgbClr val="0F116A"/>
                </a:solidFill>
                <a:latin typeface="Comic Sans MS" panose="030F0902030302020204"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67620"/>
                                        </p:tgtEl>
                                        <p:attrNameLst>
                                          <p:attrName>style.visibility</p:attrName>
                                        </p:attrNameLst>
                                      </p:cBhvr>
                                      <p:to>
                                        <p:strVal val="visible"/>
                                      </p:to>
                                    </p:set>
                                    <p:anim calcmode="lin" valueType="num">
                                      <p:cBhvr>
                                        <p:cTn id="7" dur="1000" fill="hold"/>
                                        <p:tgtEl>
                                          <p:spTgt spid="367620"/>
                                        </p:tgtEl>
                                        <p:attrNameLst>
                                          <p:attrName>ppt_w</p:attrName>
                                        </p:attrNameLst>
                                      </p:cBhvr>
                                      <p:tavLst>
                                        <p:tav tm="0">
                                          <p:val>
                                            <p:fltVal val="0"/>
                                          </p:val>
                                        </p:tav>
                                        <p:tav tm="100000">
                                          <p:val>
                                            <p:strVal val="#ppt_w"/>
                                          </p:val>
                                        </p:tav>
                                      </p:tavLst>
                                    </p:anim>
                                    <p:anim calcmode="lin" valueType="num">
                                      <p:cBhvr>
                                        <p:cTn id="8" dur="1000" fill="hold"/>
                                        <p:tgtEl>
                                          <p:spTgt spid="367620"/>
                                        </p:tgtEl>
                                        <p:attrNameLst>
                                          <p:attrName>ppt_h</p:attrName>
                                        </p:attrNameLst>
                                      </p:cBhvr>
                                      <p:tavLst>
                                        <p:tav tm="0">
                                          <p:val>
                                            <p:fltVal val="0"/>
                                          </p:val>
                                        </p:tav>
                                        <p:tav tm="100000">
                                          <p:val>
                                            <p:strVal val="#ppt_h"/>
                                          </p:val>
                                        </p:tav>
                                      </p:tavLst>
                                    </p:anim>
                                    <p:anim calcmode="lin" valueType="num">
                                      <p:cBhvr>
                                        <p:cTn id="9" dur="1000" fill="hold"/>
                                        <p:tgtEl>
                                          <p:spTgt spid="3676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762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Explosion"/>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67626"/>
                                        </p:tgtEl>
                                        <p:attrNameLst>
                                          <p:attrName>style.visibility</p:attrName>
                                        </p:attrNameLst>
                                      </p:cBhvr>
                                      <p:to>
                                        <p:strVal val="visible"/>
                                      </p:to>
                                    </p:set>
                                    <p:animEffect transition="in" filter="wipe(left)">
                                      <p:cBhvr>
                                        <p:cTn id="15" dur="500"/>
                                        <p:tgtEl>
                                          <p:spTgt spid="367626"/>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67627"/>
                                        </p:tgtEl>
                                        <p:attrNameLst>
                                          <p:attrName>style.visibility</p:attrName>
                                        </p:attrNameLst>
                                      </p:cBhvr>
                                      <p:to>
                                        <p:strVal val="visible"/>
                                      </p:to>
                                    </p:set>
                                    <p:animEffect transition="in" filter="wipe(left)">
                                      <p:cBhvr>
                                        <p:cTn id="19" dur="500"/>
                                        <p:tgtEl>
                                          <p:spTgt spid="367627"/>
                                        </p:tgtEl>
                                      </p:cBhvr>
                                    </p:animEffect>
                                  </p:childTnLst>
                                  <p:subTnLst>
                                    <p:audio>
                                      <p:cMediaNode>
                                        <p:cTn display="0" masterRel="sameClick">
                                          <p:stCondLst>
                                            <p:cond evt="begin" delay="0">
                                              <p:tn val="17"/>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P spid="36762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4">
            <a:extLst>
              <a:ext uri="{FF2B5EF4-FFF2-40B4-BE49-F238E27FC236}">
                <a16:creationId xmlns:a16="http://schemas.microsoft.com/office/drawing/2014/main" id="{6DF74084-F887-AE4B-AB4C-D693CC3A6ABE}"/>
              </a:ext>
            </a:extLst>
          </p:cNvPr>
          <p:cNvSpPr>
            <a:spLocks noChangeArrowheads="1"/>
          </p:cNvSpPr>
          <p:nvPr/>
        </p:nvSpPr>
        <p:spPr bwMode="auto">
          <a:xfrm>
            <a:off x="220663" y="6281738"/>
            <a:ext cx="1330325" cy="479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50" name="Rectangle 2">
            <a:extLst>
              <a:ext uri="{FF2B5EF4-FFF2-40B4-BE49-F238E27FC236}">
                <a16:creationId xmlns:a16="http://schemas.microsoft.com/office/drawing/2014/main" id="{E0AC3B0C-D21E-EC43-9FDF-3367C9EF089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How does ATP transfer energy? </a:t>
            </a:r>
          </a:p>
        </p:txBody>
      </p:sp>
      <p:sp>
        <p:nvSpPr>
          <p:cNvPr id="27651" name="AutoShape 3">
            <a:extLst>
              <a:ext uri="{FF2B5EF4-FFF2-40B4-BE49-F238E27FC236}">
                <a16:creationId xmlns:a16="http://schemas.microsoft.com/office/drawing/2014/main" id="{5975E2A5-F593-2345-801C-6FFB28D56C41}"/>
              </a:ext>
            </a:extLst>
          </p:cNvPr>
          <p:cNvSpPr>
            <a:spLocks noChangeArrowheads="1"/>
          </p:cNvSpPr>
          <p:nvPr/>
        </p:nvSpPr>
        <p:spPr bwMode="auto">
          <a:xfrm>
            <a:off x="3125788" y="1562100"/>
            <a:ext cx="1752600" cy="1752600"/>
          </a:xfrm>
          <a:prstGeom prst="sun">
            <a:avLst>
              <a:gd name="adj" fmla="val 25000"/>
            </a:avLst>
          </a:prstGeom>
          <a:solidFill>
            <a:srgbClr val="FFF798"/>
          </a:solidFill>
          <a:ln w="9525">
            <a:solidFill>
              <a:srgbClr val="FFF79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7652" name="Group 4">
            <a:extLst>
              <a:ext uri="{FF2B5EF4-FFF2-40B4-BE49-F238E27FC236}">
                <a16:creationId xmlns:a16="http://schemas.microsoft.com/office/drawing/2014/main" id="{515FBFB4-D777-1745-98C9-C2316F50EFCE}"/>
              </a:ext>
            </a:extLst>
          </p:cNvPr>
          <p:cNvGrpSpPr>
            <a:grpSpLocks/>
          </p:cNvGrpSpPr>
          <p:nvPr/>
        </p:nvGrpSpPr>
        <p:grpSpPr bwMode="auto">
          <a:xfrm>
            <a:off x="685800" y="1562100"/>
            <a:ext cx="2133600" cy="1524000"/>
            <a:chOff x="432" y="1152"/>
            <a:chExt cx="1344" cy="960"/>
          </a:xfrm>
        </p:grpSpPr>
        <p:sp>
          <p:nvSpPr>
            <p:cNvPr id="27686" name="Line 5">
              <a:extLst>
                <a:ext uri="{FF2B5EF4-FFF2-40B4-BE49-F238E27FC236}">
                  <a16:creationId xmlns:a16="http://schemas.microsoft.com/office/drawing/2014/main" id="{4D2F903C-9316-E54F-8B03-4654A891D6D8}"/>
                </a:ext>
              </a:extLst>
            </p:cNvPr>
            <p:cNvSpPr>
              <a:spLocks noChangeShapeType="1"/>
            </p:cNvSpPr>
            <p:nvPr/>
          </p:nvSpPr>
          <p:spPr bwMode="auto">
            <a:xfrm>
              <a:off x="1776" y="177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687" name="Group 6">
              <a:extLst>
                <a:ext uri="{FF2B5EF4-FFF2-40B4-BE49-F238E27FC236}">
                  <a16:creationId xmlns:a16="http://schemas.microsoft.com/office/drawing/2014/main" id="{6E7EF943-5B37-0C45-9384-DA120D45688D}"/>
                </a:ext>
              </a:extLst>
            </p:cNvPr>
            <p:cNvGrpSpPr>
              <a:grpSpLocks/>
            </p:cNvGrpSpPr>
            <p:nvPr/>
          </p:nvGrpSpPr>
          <p:grpSpPr bwMode="auto">
            <a:xfrm>
              <a:off x="432" y="1152"/>
              <a:ext cx="1344" cy="960"/>
              <a:chOff x="432" y="1152"/>
              <a:chExt cx="1344" cy="960"/>
            </a:xfrm>
          </p:grpSpPr>
          <p:sp>
            <p:nvSpPr>
              <p:cNvPr id="27688" name="Line 7">
                <a:extLst>
                  <a:ext uri="{FF2B5EF4-FFF2-40B4-BE49-F238E27FC236}">
                    <a16:creationId xmlns:a16="http://schemas.microsoft.com/office/drawing/2014/main" id="{A1629EB6-CDDE-CC4A-B7E7-D6C640574905}"/>
                  </a:ext>
                </a:extLst>
              </p:cNvPr>
              <p:cNvSpPr>
                <a:spLocks noChangeShapeType="1"/>
              </p:cNvSpPr>
              <p:nvPr/>
            </p:nvSpPr>
            <p:spPr bwMode="auto">
              <a:xfrm>
                <a:off x="1324" y="163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689" name="Group 8">
                <a:extLst>
                  <a:ext uri="{FF2B5EF4-FFF2-40B4-BE49-F238E27FC236}">
                    <a16:creationId xmlns:a16="http://schemas.microsoft.com/office/drawing/2014/main" id="{9DC37B44-13B7-6944-9F32-CBF2D1715D64}"/>
                  </a:ext>
                </a:extLst>
              </p:cNvPr>
              <p:cNvGrpSpPr>
                <a:grpSpLocks/>
              </p:cNvGrpSpPr>
              <p:nvPr/>
            </p:nvGrpSpPr>
            <p:grpSpPr bwMode="auto">
              <a:xfrm>
                <a:off x="432" y="1152"/>
                <a:ext cx="1091" cy="540"/>
                <a:chOff x="432" y="1152"/>
                <a:chExt cx="1091" cy="540"/>
              </a:xfrm>
            </p:grpSpPr>
            <p:sp>
              <p:nvSpPr>
                <p:cNvPr id="27691" name="AutoShape 9">
                  <a:extLst>
                    <a:ext uri="{FF2B5EF4-FFF2-40B4-BE49-F238E27FC236}">
                      <a16:creationId xmlns:a16="http://schemas.microsoft.com/office/drawing/2014/main" id="{BBAFD1EB-0567-664B-A557-ACF6D487FC5D}"/>
                    </a:ext>
                  </a:extLst>
                </p:cNvPr>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92" name="AutoShape 10">
                  <a:extLst>
                    <a:ext uri="{FF2B5EF4-FFF2-40B4-BE49-F238E27FC236}">
                      <a16:creationId xmlns:a16="http://schemas.microsoft.com/office/drawing/2014/main" id="{16748A55-043F-6B47-A96D-33607703AE2F}"/>
                    </a:ext>
                  </a:extLst>
                </p:cNvPr>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7690" name="AutoShape 11">
                <a:extLst>
                  <a:ext uri="{FF2B5EF4-FFF2-40B4-BE49-F238E27FC236}">
                    <a16:creationId xmlns:a16="http://schemas.microsoft.com/office/drawing/2014/main" id="{BCB4D845-53EC-9748-B36A-6721FC96361B}"/>
                  </a:ext>
                </a:extLst>
              </p:cNvPr>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27653" name="Group 12">
            <a:extLst>
              <a:ext uri="{FF2B5EF4-FFF2-40B4-BE49-F238E27FC236}">
                <a16:creationId xmlns:a16="http://schemas.microsoft.com/office/drawing/2014/main" id="{D1AAEE5C-C822-1145-8267-7A4CE2DCCABD}"/>
              </a:ext>
            </a:extLst>
          </p:cNvPr>
          <p:cNvGrpSpPr>
            <a:grpSpLocks/>
          </p:cNvGrpSpPr>
          <p:nvPr/>
        </p:nvGrpSpPr>
        <p:grpSpPr bwMode="auto">
          <a:xfrm>
            <a:off x="2667000" y="1866900"/>
            <a:ext cx="1296988" cy="1143000"/>
            <a:chOff x="1680" y="1344"/>
            <a:chExt cx="817" cy="720"/>
          </a:xfrm>
        </p:grpSpPr>
        <p:sp>
          <p:nvSpPr>
            <p:cNvPr id="27681" name="Oval 13">
              <a:extLst>
                <a:ext uri="{FF2B5EF4-FFF2-40B4-BE49-F238E27FC236}">
                  <a16:creationId xmlns:a16="http://schemas.microsoft.com/office/drawing/2014/main" id="{E4719B63-1BDA-F94B-A153-2B7656132EB4}"/>
                </a:ext>
              </a:extLst>
            </p:cNvPr>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7682" name="Text Box 14">
              <a:extLst>
                <a:ext uri="{FF2B5EF4-FFF2-40B4-BE49-F238E27FC236}">
                  <a16:creationId xmlns:a16="http://schemas.microsoft.com/office/drawing/2014/main" id="{44BE24E2-0940-C74C-85C8-D5BA10F40B3F}"/>
                </a:ext>
              </a:extLst>
            </p:cNvPr>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7683" name="Rectangle 15">
              <a:extLst>
                <a:ext uri="{FF2B5EF4-FFF2-40B4-BE49-F238E27FC236}">
                  <a16:creationId xmlns:a16="http://schemas.microsoft.com/office/drawing/2014/main" id="{CFFB7FFF-2BA2-A743-8710-D81609F9F187}"/>
                </a:ext>
              </a:extLst>
            </p:cNvPr>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7684" name="Rectangle 16">
              <a:extLst>
                <a:ext uri="{FF2B5EF4-FFF2-40B4-BE49-F238E27FC236}">
                  <a16:creationId xmlns:a16="http://schemas.microsoft.com/office/drawing/2014/main" id="{F4B56772-135D-C147-9AD7-0C505B651A35}"/>
                </a:ext>
              </a:extLst>
            </p:cNvPr>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7685" name="Rectangle 17">
              <a:extLst>
                <a:ext uri="{FF2B5EF4-FFF2-40B4-BE49-F238E27FC236}">
                  <a16:creationId xmlns:a16="http://schemas.microsoft.com/office/drawing/2014/main" id="{EAB05292-FB86-3142-B9FC-19A294139D57}"/>
                </a:ext>
              </a:extLst>
            </p:cNvPr>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27654" name="Group 18">
            <a:extLst>
              <a:ext uri="{FF2B5EF4-FFF2-40B4-BE49-F238E27FC236}">
                <a16:creationId xmlns:a16="http://schemas.microsoft.com/office/drawing/2014/main" id="{72F8E74E-8971-824D-B240-6FDFA6558DA4}"/>
              </a:ext>
            </a:extLst>
          </p:cNvPr>
          <p:cNvGrpSpPr>
            <a:grpSpLocks/>
          </p:cNvGrpSpPr>
          <p:nvPr/>
        </p:nvGrpSpPr>
        <p:grpSpPr bwMode="auto">
          <a:xfrm>
            <a:off x="3352800" y="1866900"/>
            <a:ext cx="1296988" cy="1143000"/>
            <a:chOff x="2748" y="1344"/>
            <a:chExt cx="817" cy="720"/>
          </a:xfrm>
        </p:grpSpPr>
        <p:sp>
          <p:nvSpPr>
            <p:cNvPr id="27676" name="Oval 19">
              <a:extLst>
                <a:ext uri="{FF2B5EF4-FFF2-40B4-BE49-F238E27FC236}">
                  <a16:creationId xmlns:a16="http://schemas.microsoft.com/office/drawing/2014/main" id="{A540A34E-844D-5448-8B95-2E816736D40A}"/>
                </a:ext>
              </a:extLst>
            </p:cNvPr>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7677" name="Text Box 20">
              <a:extLst>
                <a:ext uri="{FF2B5EF4-FFF2-40B4-BE49-F238E27FC236}">
                  <a16:creationId xmlns:a16="http://schemas.microsoft.com/office/drawing/2014/main" id="{AB656CDE-8867-0543-BE6E-28D880D4D5F9}"/>
                </a:ext>
              </a:extLst>
            </p:cNvPr>
            <p:cNvSpPr txBox="1">
              <a:spLocks noChangeArrowheads="1"/>
            </p:cNvSpPr>
            <p:nvPr/>
          </p:nvSpPr>
          <p:spPr bwMode="auto">
            <a:xfrm>
              <a:off x="3036"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7678" name="Rectangle 21">
              <a:extLst>
                <a:ext uri="{FF2B5EF4-FFF2-40B4-BE49-F238E27FC236}">
                  <a16:creationId xmlns:a16="http://schemas.microsoft.com/office/drawing/2014/main" id="{F03BBACD-017D-9645-84EE-0AEF2B9C0338}"/>
                </a:ext>
              </a:extLst>
            </p:cNvPr>
            <p:cNvSpPr>
              <a:spLocks noChangeArrowheads="1"/>
            </p:cNvSpPr>
            <p:nvPr/>
          </p:nvSpPr>
          <p:spPr bwMode="auto">
            <a:xfrm>
              <a:off x="3228"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7679" name="Rectangle 22">
              <a:extLst>
                <a:ext uri="{FF2B5EF4-FFF2-40B4-BE49-F238E27FC236}">
                  <a16:creationId xmlns:a16="http://schemas.microsoft.com/office/drawing/2014/main" id="{65236F9F-F06A-8745-B630-23BB6A3BBF6E}"/>
                </a:ext>
              </a:extLst>
            </p:cNvPr>
            <p:cNvSpPr>
              <a:spLocks noChangeArrowheads="1"/>
            </p:cNvSpPr>
            <p:nvPr/>
          </p:nvSpPr>
          <p:spPr bwMode="auto">
            <a:xfrm>
              <a:off x="3024"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7680" name="Rectangle 23">
              <a:extLst>
                <a:ext uri="{FF2B5EF4-FFF2-40B4-BE49-F238E27FC236}">
                  <a16:creationId xmlns:a16="http://schemas.microsoft.com/office/drawing/2014/main" id="{0F99C5C9-B7DC-6B4B-8976-CFBC1F91E439}"/>
                </a:ext>
              </a:extLst>
            </p:cNvPr>
            <p:cNvSpPr>
              <a:spLocks noChangeArrowheads="1"/>
            </p:cNvSpPr>
            <p:nvPr/>
          </p:nvSpPr>
          <p:spPr bwMode="auto">
            <a:xfrm>
              <a:off x="2748"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7" name="Group 24">
            <a:extLst>
              <a:ext uri="{FF2B5EF4-FFF2-40B4-BE49-F238E27FC236}">
                <a16:creationId xmlns:a16="http://schemas.microsoft.com/office/drawing/2014/main" id="{0E2B222F-071D-E243-B08A-B5788EC2C031}"/>
              </a:ext>
            </a:extLst>
          </p:cNvPr>
          <p:cNvGrpSpPr>
            <a:grpSpLocks/>
          </p:cNvGrpSpPr>
          <p:nvPr/>
        </p:nvGrpSpPr>
        <p:grpSpPr bwMode="auto">
          <a:xfrm>
            <a:off x="3810000" y="1562100"/>
            <a:ext cx="1752600" cy="1752600"/>
            <a:chOff x="2400" y="1008"/>
            <a:chExt cx="1104" cy="1104"/>
          </a:xfrm>
        </p:grpSpPr>
        <p:sp>
          <p:nvSpPr>
            <p:cNvPr id="27669" name="AutoShape 25">
              <a:extLst>
                <a:ext uri="{FF2B5EF4-FFF2-40B4-BE49-F238E27FC236}">
                  <a16:creationId xmlns:a16="http://schemas.microsoft.com/office/drawing/2014/main" id="{CFB97EC9-5872-BC43-8ED1-D89E41D0B83B}"/>
                </a:ext>
              </a:extLst>
            </p:cNvPr>
            <p:cNvSpPr>
              <a:spLocks noChangeArrowheads="1"/>
            </p:cNvSpPr>
            <p:nvPr/>
          </p:nvSpPr>
          <p:spPr bwMode="auto">
            <a:xfrm>
              <a:off x="2400" y="1008"/>
              <a:ext cx="1104" cy="1104"/>
            </a:xfrm>
            <a:prstGeom prst="sun">
              <a:avLst>
                <a:gd name="adj" fmla="val 25000"/>
              </a:avLst>
            </a:prstGeom>
            <a:solidFill>
              <a:srgbClr val="FFF798"/>
            </a:solidFill>
            <a:ln w="9525">
              <a:solidFill>
                <a:srgbClr val="FFF79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7670" name="Group 26">
              <a:extLst>
                <a:ext uri="{FF2B5EF4-FFF2-40B4-BE49-F238E27FC236}">
                  <a16:creationId xmlns:a16="http://schemas.microsoft.com/office/drawing/2014/main" id="{076C579C-FF24-D54A-ACBB-332DC0497008}"/>
                </a:ext>
              </a:extLst>
            </p:cNvPr>
            <p:cNvGrpSpPr>
              <a:grpSpLocks/>
            </p:cNvGrpSpPr>
            <p:nvPr/>
          </p:nvGrpSpPr>
          <p:grpSpPr bwMode="auto">
            <a:xfrm>
              <a:off x="2544" y="1200"/>
              <a:ext cx="817" cy="720"/>
              <a:chOff x="3792" y="1344"/>
              <a:chExt cx="817" cy="720"/>
            </a:xfrm>
          </p:grpSpPr>
          <p:sp>
            <p:nvSpPr>
              <p:cNvPr id="27671" name="Oval 27">
                <a:extLst>
                  <a:ext uri="{FF2B5EF4-FFF2-40B4-BE49-F238E27FC236}">
                    <a16:creationId xmlns:a16="http://schemas.microsoft.com/office/drawing/2014/main" id="{58355313-0464-C241-A605-AB1C27084B5E}"/>
                  </a:ext>
                </a:extLst>
              </p:cNvPr>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7672" name="Text Box 28">
                <a:extLst>
                  <a:ext uri="{FF2B5EF4-FFF2-40B4-BE49-F238E27FC236}">
                    <a16:creationId xmlns:a16="http://schemas.microsoft.com/office/drawing/2014/main" id="{8E601D38-1B87-064C-8DDE-6FACD874D660}"/>
                  </a:ext>
                </a:extLst>
              </p:cNvPr>
              <p:cNvSpPr txBox="1">
                <a:spLocks noChangeArrowheads="1"/>
              </p:cNvSpPr>
              <p:nvPr/>
            </p:nvSpPr>
            <p:spPr bwMode="auto">
              <a:xfrm>
                <a:off x="4080"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7673" name="Rectangle 29">
                <a:extLst>
                  <a:ext uri="{FF2B5EF4-FFF2-40B4-BE49-F238E27FC236}">
                    <a16:creationId xmlns:a16="http://schemas.microsoft.com/office/drawing/2014/main" id="{58D0AA3D-B208-AD42-B855-D7C4FBEFBAED}"/>
                  </a:ext>
                </a:extLst>
              </p:cNvPr>
              <p:cNvSpPr>
                <a:spLocks noChangeArrowheads="1"/>
              </p:cNvSpPr>
              <p:nvPr/>
            </p:nvSpPr>
            <p:spPr bwMode="auto">
              <a:xfrm>
                <a:off x="4272"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7674" name="Rectangle 30">
                <a:extLst>
                  <a:ext uri="{FF2B5EF4-FFF2-40B4-BE49-F238E27FC236}">
                    <a16:creationId xmlns:a16="http://schemas.microsoft.com/office/drawing/2014/main" id="{91BC4077-6794-1140-ABAA-AA1F97945DDB}"/>
                  </a:ext>
                </a:extLst>
              </p:cNvPr>
              <p:cNvSpPr>
                <a:spLocks noChangeArrowheads="1"/>
              </p:cNvSpPr>
              <p:nvPr/>
            </p:nvSpPr>
            <p:spPr bwMode="auto">
              <a:xfrm>
                <a:off x="4068"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7675" name="Rectangle 31">
                <a:extLst>
                  <a:ext uri="{FF2B5EF4-FFF2-40B4-BE49-F238E27FC236}">
                    <a16:creationId xmlns:a16="http://schemas.microsoft.com/office/drawing/2014/main" id="{620E6A5C-F897-3E43-913C-EB003165A129}"/>
                  </a:ext>
                </a:extLst>
              </p:cNvPr>
              <p:cNvSpPr>
                <a:spLocks noChangeArrowheads="1"/>
              </p:cNvSpPr>
              <p:nvPr/>
            </p:nvSpPr>
            <p:spPr bwMode="auto">
              <a:xfrm>
                <a:off x="3792"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sp>
        <p:nvSpPr>
          <p:cNvPr id="379937" name="AutoShape 33">
            <a:extLst>
              <a:ext uri="{FF2B5EF4-FFF2-40B4-BE49-F238E27FC236}">
                <a16:creationId xmlns:a16="http://schemas.microsoft.com/office/drawing/2014/main" id="{7900ACF7-6C7B-B645-8057-44741BD2B045}"/>
              </a:ext>
            </a:extLst>
          </p:cNvPr>
          <p:cNvSpPr>
            <a:spLocks noChangeArrowheads="1"/>
          </p:cNvSpPr>
          <p:nvPr/>
        </p:nvSpPr>
        <p:spPr bwMode="auto">
          <a:xfrm>
            <a:off x="7197725" y="1457325"/>
            <a:ext cx="1946275" cy="1946275"/>
          </a:xfrm>
          <a:prstGeom prst="sun">
            <a:avLst>
              <a:gd name="adj" fmla="val 25000"/>
            </a:avLst>
          </a:prstGeom>
          <a:solidFill>
            <a:srgbClr val="CC0000"/>
          </a:solidFill>
          <a:ln w="9525">
            <a:solidFill>
              <a:srgbClr val="FFEA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FFEA18"/>
                </a:solidFill>
              </a:rPr>
              <a:t>7.3</a:t>
            </a:r>
            <a:br>
              <a:rPr lang="en-US" altLang="en-US" sz="2000" b="1">
                <a:solidFill>
                  <a:srgbClr val="FFEA18"/>
                </a:solidFill>
              </a:rPr>
            </a:br>
            <a:r>
              <a:rPr lang="en-US" altLang="en-US" sz="2000" b="1">
                <a:solidFill>
                  <a:srgbClr val="FFEA18"/>
                </a:solidFill>
              </a:rPr>
              <a:t>energy</a:t>
            </a:r>
          </a:p>
        </p:txBody>
      </p:sp>
      <p:sp>
        <p:nvSpPr>
          <p:cNvPr id="379944" name="Text Box 40">
            <a:extLst>
              <a:ext uri="{FF2B5EF4-FFF2-40B4-BE49-F238E27FC236}">
                <a16:creationId xmlns:a16="http://schemas.microsoft.com/office/drawing/2014/main" id="{F190EE20-32E4-3D49-82AC-4BAE369472DF}"/>
              </a:ext>
            </a:extLst>
          </p:cNvPr>
          <p:cNvSpPr txBox="1">
            <a:spLocks noChangeArrowheads="1"/>
          </p:cNvSpPr>
          <p:nvPr/>
        </p:nvSpPr>
        <p:spPr bwMode="auto">
          <a:xfrm>
            <a:off x="6934200" y="22098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a:t>
            </a:r>
            <a:endParaRPr lang="en-US" altLang="en-US">
              <a:solidFill>
                <a:srgbClr val="0F116A"/>
              </a:solidFill>
            </a:endParaRPr>
          </a:p>
        </p:txBody>
      </p:sp>
      <p:grpSp>
        <p:nvGrpSpPr>
          <p:cNvPr id="9" name="Group 48">
            <a:extLst>
              <a:ext uri="{FF2B5EF4-FFF2-40B4-BE49-F238E27FC236}">
                <a16:creationId xmlns:a16="http://schemas.microsoft.com/office/drawing/2014/main" id="{851A1076-5469-3240-819B-082D8FC46714}"/>
              </a:ext>
            </a:extLst>
          </p:cNvPr>
          <p:cNvGrpSpPr>
            <a:grpSpLocks/>
          </p:cNvGrpSpPr>
          <p:nvPr/>
        </p:nvGrpSpPr>
        <p:grpSpPr bwMode="auto">
          <a:xfrm>
            <a:off x="4953000" y="1905000"/>
            <a:ext cx="2058988" cy="1143000"/>
            <a:chOff x="3120" y="1200"/>
            <a:chExt cx="1297" cy="720"/>
          </a:xfrm>
        </p:grpSpPr>
        <p:grpSp>
          <p:nvGrpSpPr>
            <p:cNvPr id="27662" name="Group 34">
              <a:extLst>
                <a:ext uri="{FF2B5EF4-FFF2-40B4-BE49-F238E27FC236}">
                  <a16:creationId xmlns:a16="http://schemas.microsoft.com/office/drawing/2014/main" id="{BE1AF516-E1B1-FC40-87BF-06DFCD8CD5C8}"/>
                </a:ext>
              </a:extLst>
            </p:cNvPr>
            <p:cNvGrpSpPr>
              <a:grpSpLocks/>
            </p:cNvGrpSpPr>
            <p:nvPr/>
          </p:nvGrpSpPr>
          <p:grpSpPr bwMode="auto">
            <a:xfrm>
              <a:off x="3600" y="1200"/>
              <a:ext cx="817" cy="720"/>
              <a:chOff x="3792" y="1344"/>
              <a:chExt cx="817" cy="720"/>
            </a:xfrm>
          </p:grpSpPr>
          <p:sp>
            <p:nvSpPr>
              <p:cNvPr id="27664" name="Oval 35">
                <a:extLst>
                  <a:ext uri="{FF2B5EF4-FFF2-40B4-BE49-F238E27FC236}">
                    <a16:creationId xmlns:a16="http://schemas.microsoft.com/office/drawing/2014/main" id="{7A59AE1B-3264-6940-86A5-DB1FEFDF6699}"/>
                  </a:ext>
                </a:extLst>
              </p:cNvPr>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7665" name="Text Box 36">
                <a:extLst>
                  <a:ext uri="{FF2B5EF4-FFF2-40B4-BE49-F238E27FC236}">
                    <a16:creationId xmlns:a16="http://schemas.microsoft.com/office/drawing/2014/main" id="{CFD22A96-103E-1E41-9E09-E844BB3A3D52}"/>
                  </a:ext>
                </a:extLst>
              </p:cNvPr>
              <p:cNvSpPr txBox="1">
                <a:spLocks noChangeArrowheads="1"/>
              </p:cNvSpPr>
              <p:nvPr/>
            </p:nvSpPr>
            <p:spPr bwMode="auto">
              <a:xfrm>
                <a:off x="4080"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7666" name="Rectangle 37">
                <a:extLst>
                  <a:ext uri="{FF2B5EF4-FFF2-40B4-BE49-F238E27FC236}">
                    <a16:creationId xmlns:a16="http://schemas.microsoft.com/office/drawing/2014/main" id="{0D61E877-DDDF-F745-BD9E-134A475B7403}"/>
                  </a:ext>
                </a:extLst>
              </p:cNvPr>
              <p:cNvSpPr>
                <a:spLocks noChangeArrowheads="1"/>
              </p:cNvSpPr>
              <p:nvPr/>
            </p:nvSpPr>
            <p:spPr bwMode="auto">
              <a:xfrm>
                <a:off x="4272"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7667" name="Rectangle 38">
                <a:extLst>
                  <a:ext uri="{FF2B5EF4-FFF2-40B4-BE49-F238E27FC236}">
                    <a16:creationId xmlns:a16="http://schemas.microsoft.com/office/drawing/2014/main" id="{A3AF1A9D-CE35-1047-AEAF-DCB6C561C3F1}"/>
                  </a:ext>
                </a:extLst>
              </p:cNvPr>
              <p:cNvSpPr>
                <a:spLocks noChangeArrowheads="1"/>
              </p:cNvSpPr>
              <p:nvPr/>
            </p:nvSpPr>
            <p:spPr bwMode="auto">
              <a:xfrm>
                <a:off x="4068"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7668" name="Rectangle 39">
                <a:extLst>
                  <a:ext uri="{FF2B5EF4-FFF2-40B4-BE49-F238E27FC236}">
                    <a16:creationId xmlns:a16="http://schemas.microsoft.com/office/drawing/2014/main" id="{DB5F4523-9E77-0A40-A1D0-446F4F078DDF}"/>
                  </a:ext>
                </a:extLst>
              </p:cNvPr>
              <p:cNvSpPr>
                <a:spLocks noChangeArrowheads="1"/>
              </p:cNvSpPr>
              <p:nvPr/>
            </p:nvSpPr>
            <p:spPr bwMode="auto">
              <a:xfrm>
                <a:off x="3792"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sp>
          <p:nvSpPr>
            <p:cNvPr id="27663" name="AutoShape 41">
              <a:extLst>
                <a:ext uri="{FF2B5EF4-FFF2-40B4-BE49-F238E27FC236}">
                  <a16:creationId xmlns:a16="http://schemas.microsoft.com/office/drawing/2014/main" id="{413A8421-857E-014B-8FB4-CF5737E8522F}"/>
                </a:ext>
              </a:extLst>
            </p:cNvPr>
            <p:cNvSpPr>
              <a:spLocks noChangeArrowheads="1"/>
            </p:cNvSpPr>
            <p:nvPr/>
          </p:nvSpPr>
          <p:spPr bwMode="auto">
            <a:xfrm>
              <a:off x="3120" y="1488"/>
              <a:ext cx="432" cy="96"/>
            </a:xfrm>
            <a:prstGeom prst="rightArrow">
              <a:avLst>
                <a:gd name="adj1" fmla="val 50000"/>
                <a:gd name="adj2" fmla="val 1125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79954" name="Rectangle 50" descr="Rectangle: Click to edit Master text styles&#13;&#10;Second level&#13;&#10;Third level&#13;&#10;Fourth level&#13;&#10;Fifth level">
            <a:extLst>
              <a:ext uri="{FF2B5EF4-FFF2-40B4-BE49-F238E27FC236}">
                <a16:creationId xmlns:a16="http://schemas.microsoft.com/office/drawing/2014/main" id="{E80848FD-6AA8-3344-B411-8823F37C89F2}"/>
              </a:ext>
            </a:extLst>
          </p:cNvPr>
          <p:cNvSpPr>
            <a:spLocks noGrp="1" noChangeArrowheads="1"/>
          </p:cNvSpPr>
          <p:nvPr>
            <p:ph type="body" idx="1"/>
          </p:nvPr>
        </p:nvSpPr>
        <p:spPr>
          <a:xfrm>
            <a:off x="838200" y="3460750"/>
            <a:ext cx="8305800" cy="3236913"/>
          </a:xfrm>
          <a:noFill/>
        </p:spPr>
        <p:txBody>
          <a:bodyPr/>
          <a:lstStyle/>
          <a:p>
            <a:pPr eaLnBrk="1" hangingPunct="1">
              <a:lnSpc>
                <a:spcPct val="90000"/>
              </a:lnSpc>
            </a:pPr>
            <a:r>
              <a:rPr lang="en-US" altLang="en-US" sz="2600" dirty="0">
                <a:ea typeface="ＭＳ Ｐゴシック" panose="020B0600070205080204" pitchFamily="34" charset="-128"/>
              </a:rPr>
              <a:t>ATP </a:t>
            </a:r>
            <a:r>
              <a:rPr lang="en-US" altLang="en-US" sz="2600" dirty="0">
                <a:ea typeface="ＭＳ Ｐゴシック" panose="020B0600070205080204" pitchFamily="34" charset="-128"/>
                <a:sym typeface="Symbol" pitchFamily="2" charset="2"/>
              </a:rPr>
              <a:t> </a:t>
            </a:r>
            <a:r>
              <a:rPr lang="en-US" altLang="en-US" sz="2600" dirty="0">
                <a:ea typeface="ＭＳ Ｐゴシック" panose="020B0600070205080204" pitchFamily="34" charset="-128"/>
              </a:rPr>
              <a:t>ADP</a:t>
            </a:r>
          </a:p>
          <a:p>
            <a:pPr lvl="1" eaLnBrk="1" hangingPunct="1">
              <a:lnSpc>
                <a:spcPct val="90000"/>
              </a:lnSpc>
            </a:pPr>
            <a:r>
              <a:rPr lang="en-US" altLang="en-US" sz="2400" dirty="0">
                <a:ea typeface="ＭＳ Ｐゴシック" panose="020B0600070205080204" pitchFamily="34" charset="-128"/>
              </a:rPr>
              <a:t>releases energy</a:t>
            </a:r>
          </a:p>
          <a:p>
            <a:pPr marL="1085850" lvl="2" eaLnBrk="1" hangingPunct="1">
              <a:lnSpc>
                <a:spcPct val="90000"/>
              </a:lnSpc>
            </a:pPr>
            <a:r>
              <a:rPr lang="en-US" altLang="en-US" sz="2000" dirty="0">
                <a:ea typeface="ＭＳ Ｐゴシック" panose="020B0600070205080204" pitchFamily="34" charset="-128"/>
              </a:rPr>
              <a:t>∆G = -7.3 kcal/mole</a:t>
            </a:r>
          </a:p>
          <a:p>
            <a:pPr eaLnBrk="1" hangingPunct="1">
              <a:lnSpc>
                <a:spcPct val="90000"/>
              </a:lnSpc>
            </a:pPr>
            <a:r>
              <a:rPr lang="en-US" altLang="en-US" sz="2600" dirty="0">
                <a:ea typeface="ＭＳ Ｐゴシック" panose="020B0600070205080204" pitchFamily="34" charset="-128"/>
              </a:rPr>
              <a:t>Fuel other reactions</a:t>
            </a:r>
          </a:p>
          <a:p>
            <a:pPr eaLnBrk="1" hangingPunct="1">
              <a:lnSpc>
                <a:spcPct val="90000"/>
              </a:lnSpc>
            </a:pPr>
            <a:r>
              <a:rPr lang="en-US" altLang="en-US" sz="2600" dirty="0">
                <a:ea typeface="ＭＳ Ｐゴシック" panose="020B0600070205080204" pitchFamily="34" charset="-128"/>
              </a:rPr>
              <a:t>Phosphorylation</a:t>
            </a:r>
          </a:p>
          <a:p>
            <a:pPr lvl="1" eaLnBrk="1" hangingPunct="1">
              <a:lnSpc>
                <a:spcPct val="90000"/>
              </a:lnSpc>
            </a:pPr>
            <a:r>
              <a:rPr lang="en-US" altLang="en-US" sz="2400" dirty="0">
                <a:ea typeface="ＭＳ Ｐゴシック" panose="020B0600070205080204" pitchFamily="34" charset="-128"/>
              </a:rPr>
              <a:t>released P</a:t>
            </a:r>
            <a:r>
              <a:rPr lang="en-US" altLang="en-US" sz="2400" baseline="-25000" dirty="0">
                <a:ea typeface="ＭＳ Ｐゴシック" panose="020B0600070205080204" pitchFamily="34" charset="-128"/>
              </a:rPr>
              <a:t>i</a:t>
            </a:r>
            <a:r>
              <a:rPr lang="en-US" altLang="en-US" sz="2400" dirty="0">
                <a:ea typeface="ＭＳ Ｐゴシック" panose="020B0600070205080204" pitchFamily="34" charset="-128"/>
              </a:rPr>
              <a:t> can transfer to other molecules</a:t>
            </a:r>
          </a:p>
          <a:p>
            <a:pPr marL="1085850" lvl="2" eaLnBrk="1" hangingPunct="1">
              <a:lnSpc>
                <a:spcPct val="90000"/>
              </a:lnSpc>
            </a:pPr>
            <a:r>
              <a:rPr lang="en-US" altLang="en-US" sz="2000" dirty="0">
                <a:ea typeface="ＭＳ Ｐゴシック" panose="020B0600070205080204" pitchFamily="34" charset="-128"/>
              </a:rPr>
              <a:t>destabilizing the other molecules</a:t>
            </a:r>
          </a:p>
          <a:p>
            <a:pPr lvl="1" eaLnBrk="1" hangingPunct="1">
              <a:lnSpc>
                <a:spcPct val="90000"/>
              </a:lnSpc>
            </a:pPr>
            <a:r>
              <a:rPr lang="en-US" altLang="en-US" sz="2400" dirty="0">
                <a:ea typeface="ＭＳ Ｐゴシック" panose="020B0600070205080204" pitchFamily="34" charset="-128"/>
              </a:rPr>
              <a:t>enzyme that phosphorylates = </a:t>
            </a:r>
            <a:r>
              <a:rPr lang="ja-JP" altLang="en-US" sz="2400">
                <a:ea typeface="ＭＳ Ｐゴシック" panose="020B0600070205080204" pitchFamily="34" charset="-128"/>
              </a:rPr>
              <a:t>“</a:t>
            </a:r>
            <a:r>
              <a:rPr lang="en-US" altLang="ja-JP" sz="2400" u="sng" dirty="0">
                <a:solidFill>
                  <a:srgbClr val="CC0000"/>
                </a:solidFill>
                <a:ea typeface="ＭＳ Ｐゴシック" panose="020B0600070205080204" pitchFamily="34" charset="-128"/>
              </a:rPr>
              <a:t>kinase</a:t>
            </a:r>
            <a:r>
              <a:rPr lang="ja-JP" altLang="en-US" sz="2400">
                <a:ea typeface="ＭＳ Ｐゴシック" panose="020B0600070205080204" pitchFamily="34" charset="-128"/>
              </a:rPr>
              <a:t>”</a:t>
            </a:r>
            <a:endParaRPr lang="en-US" altLang="en-US" sz="2400" dirty="0">
              <a:ea typeface="ＭＳ Ｐゴシック" panose="020B0600070205080204" pitchFamily="34" charset="-128"/>
            </a:endParaRPr>
          </a:p>
        </p:txBody>
      </p:sp>
      <p:sp>
        <p:nvSpPr>
          <p:cNvPr id="379956" name="Rectangle 52">
            <a:extLst>
              <a:ext uri="{FF2B5EF4-FFF2-40B4-BE49-F238E27FC236}">
                <a16:creationId xmlns:a16="http://schemas.microsoft.com/office/drawing/2014/main" id="{F9BBB096-179A-0B4D-9A57-6BBCCF6EE5F9}"/>
              </a:ext>
            </a:extLst>
          </p:cNvPr>
          <p:cNvSpPr>
            <a:spLocks noChangeArrowheads="1"/>
          </p:cNvSpPr>
          <p:nvPr/>
        </p:nvSpPr>
        <p:spPr bwMode="auto">
          <a:xfrm>
            <a:off x="974725" y="2646363"/>
            <a:ext cx="881063" cy="488950"/>
          </a:xfrm>
          <a:prstGeom prst="rect">
            <a:avLst/>
          </a:prstGeom>
          <a:noFill/>
          <a:ln w="9525">
            <a:noFill/>
            <a:miter lim="800000"/>
            <a:headEnd/>
            <a:tailEnd/>
          </a:ln>
          <a:effectLst/>
        </p:spPr>
        <p:txBody>
          <a:bodyPr wrap="none" anchor="ctr">
            <a:spAutoFit/>
          </a:bodyPr>
          <a:lstStyle/>
          <a:p>
            <a:pPr>
              <a:defRPr/>
            </a:pPr>
            <a:r>
              <a:rPr lang="en-US" sz="2600" b="1">
                <a:solidFill>
                  <a:srgbClr val="FF6404"/>
                </a:solidFill>
                <a:latin typeface="Arial" charset="0"/>
                <a:ea typeface="ＭＳ Ｐゴシック" charset="0"/>
                <a:cs typeface="ＭＳ Ｐゴシック" charset="0"/>
              </a:rPr>
              <a:t>ADP</a:t>
            </a:r>
            <a:endParaRPr lang="en-US" sz="2600" b="1">
              <a:solidFill>
                <a:srgbClr val="FF6404"/>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379957" name="Rectangle 53">
            <a:extLst>
              <a:ext uri="{FF2B5EF4-FFF2-40B4-BE49-F238E27FC236}">
                <a16:creationId xmlns:a16="http://schemas.microsoft.com/office/drawing/2014/main" id="{096BBA42-BF25-B24B-A77C-28094C45F75A}"/>
              </a:ext>
            </a:extLst>
          </p:cNvPr>
          <p:cNvSpPr>
            <a:spLocks noChangeArrowheads="1"/>
          </p:cNvSpPr>
          <p:nvPr/>
        </p:nvSpPr>
        <p:spPr bwMode="auto">
          <a:xfrm>
            <a:off x="974725" y="2646363"/>
            <a:ext cx="844550" cy="488950"/>
          </a:xfrm>
          <a:prstGeom prst="rect">
            <a:avLst/>
          </a:prstGeom>
          <a:noFill/>
          <a:ln w="9525">
            <a:noFill/>
            <a:miter lim="800000"/>
            <a:headEnd/>
            <a:tailEnd/>
          </a:ln>
          <a:effectLst/>
        </p:spPr>
        <p:txBody>
          <a:bodyPr wrap="none" anchor="ctr">
            <a:spAutoFit/>
          </a:bodyPr>
          <a:lstStyle/>
          <a:p>
            <a:pPr>
              <a:defRPr/>
            </a:pPr>
            <a:r>
              <a:rPr lang="en-US" sz="2600" b="1">
                <a:solidFill>
                  <a:srgbClr val="CC0000"/>
                </a:solidFill>
                <a:latin typeface="Arial" charset="0"/>
                <a:ea typeface="ＭＳ Ｐゴシック" charset="0"/>
                <a:cs typeface="ＭＳ Ｐゴシック" charset="0"/>
              </a:rPr>
              <a:t>ATP</a:t>
            </a:r>
            <a:endParaRPr lang="en-US" sz="2600" b="1">
              <a:solidFill>
                <a:srgbClr val="FF6404"/>
              </a:solidFill>
              <a:effectLst>
                <a:outerShdw blurRad="38100" dist="38100" dir="2700000" algn="tl">
                  <a:srgbClr val="DDDDDD"/>
                </a:outerShdw>
              </a:effectLst>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54">
                                            <p:txEl>
                                              <p:pRg st="0" end="0"/>
                                            </p:txEl>
                                          </p:spTgt>
                                        </p:tgtEl>
                                        <p:attrNameLst>
                                          <p:attrName>style.visibility</p:attrName>
                                        </p:attrNameLst>
                                      </p:cBhvr>
                                      <p:to>
                                        <p:strVal val="visible"/>
                                      </p:to>
                                    </p:set>
                                    <p:anim calcmode="lin" valueType="num">
                                      <p:cBhvr additive="base">
                                        <p:cTn id="7" dur="500" fill="hold"/>
                                        <p:tgtEl>
                                          <p:spTgt spid="3799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xit" presetSubtype="2" fill="hold" nodeType="clickEffect">
                                  <p:stCondLst>
                                    <p:cond delay="0"/>
                                  </p:stCondLst>
                                  <p:childTnLst>
                                    <p:animEffect transition="out" filter="slide(fromRight)">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Laser"/>
                                        </p:tgtEl>
                                      </p:cMediaNode>
                                    </p:audio>
                                  </p:subTnLst>
                                </p:cTn>
                              </p:par>
                            </p:childTnLst>
                          </p:cTn>
                        </p:par>
                        <p:par>
                          <p:cTn id="14" fill="hold" nodeType="afterGroup">
                            <p:stCondLst>
                              <p:cond delay="500"/>
                            </p:stCondLst>
                            <p:childTnLst>
                              <p:par>
                                <p:cTn id="15" presetID="1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Left)">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5" name="String"/>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2" fill="hold" grpId="0" nodeType="clickEffect">
                                  <p:stCondLst>
                                    <p:cond delay="0"/>
                                  </p:stCondLst>
                                  <p:childTnLst>
                                    <p:animEffect transition="out" filter="wipe(right)">
                                      <p:cBhvr>
                                        <p:cTn id="21" dur="500"/>
                                        <p:tgtEl>
                                          <p:spTgt spid="379957">
                                            <p:txEl>
                                              <p:pRg st="0" end="0"/>
                                            </p:txEl>
                                          </p:spTgt>
                                        </p:tgtEl>
                                      </p:cBhvr>
                                    </p:animEffect>
                                    <p:set>
                                      <p:cBhvr>
                                        <p:cTn id="22" dur="1" fill="hold">
                                          <p:stCondLst>
                                            <p:cond delay="499"/>
                                          </p:stCondLst>
                                        </p:cTn>
                                        <p:tgtEl>
                                          <p:spTgt spid="379957">
                                            <p:txEl>
                                              <p:pRg st="0" end="0"/>
                                            </p:txEl>
                                          </p:spTgt>
                                        </p:tgtEl>
                                        <p:attrNameLst>
                                          <p:attrName>style.visibility</p:attrName>
                                        </p:attrNameLst>
                                      </p:cBhvr>
                                      <p:to>
                                        <p:strVal val="hidden"/>
                                      </p:to>
                                    </p:set>
                                  </p:childTnLst>
                                </p:cTn>
                              </p:par>
                              <p:par>
                                <p:cTn id="23" presetID="22" presetClass="entr" presetSubtype="2" fill="hold" grpId="0" nodeType="withEffect">
                                  <p:stCondLst>
                                    <p:cond delay="0"/>
                                  </p:stCondLst>
                                  <p:childTnLst>
                                    <p:set>
                                      <p:cBhvr>
                                        <p:cTn id="24" dur="1" fill="hold">
                                          <p:stCondLst>
                                            <p:cond delay="0"/>
                                          </p:stCondLst>
                                        </p:cTn>
                                        <p:tgtEl>
                                          <p:spTgt spid="379956">
                                            <p:txEl>
                                              <p:pRg st="0" end="0"/>
                                            </p:txEl>
                                          </p:spTgt>
                                        </p:tgtEl>
                                        <p:attrNameLst>
                                          <p:attrName>style.visibility</p:attrName>
                                        </p:attrNameLst>
                                      </p:cBhvr>
                                      <p:to>
                                        <p:strVal val="visible"/>
                                      </p:to>
                                    </p:set>
                                    <p:animEffect transition="in" filter="wipe(right)">
                                      <p:cBhvr>
                                        <p:cTn id="25" dur="500"/>
                                        <p:tgtEl>
                                          <p:spTgt spid="379956">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6" name="Pencil Check"/>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9954">
                                            <p:txEl>
                                              <p:pRg st="1" end="1"/>
                                            </p:txEl>
                                          </p:spTgt>
                                        </p:tgtEl>
                                        <p:attrNameLst>
                                          <p:attrName>style.visibility</p:attrName>
                                        </p:attrNameLst>
                                      </p:cBhvr>
                                      <p:to>
                                        <p:strVal val="visible"/>
                                      </p:to>
                                    </p:set>
                                    <p:anim calcmode="lin" valueType="num">
                                      <p:cBhvr additive="base">
                                        <p:cTn id="30" dur="500" fill="hold"/>
                                        <p:tgtEl>
                                          <p:spTgt spid="379954">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995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79944">
                                            <p:txEl>
                                              <p:pRg st="0" end="0"/>
                                            </p:txEl>
                                          </p:spTgt>
                                        </p:tgtEl>
                                        <p:attrNameLst>
                                          <p:attrName>style.visibility</p:attrName>
                                        </p:attrNameLst>
                                      </p:cBhvr>
                                      <p:to>
                                        <p:strVal val="visible"/>
                                      </p:to>
                                    </p:set>
                                    <p:animEffect transition="in" filter="wipe(left)">
                                      <p:cBhvr>
                                        <p:cTn id="36" dur="500"/>
                                        <p:tgtEl>
                                          <p:spTgt spid="379944">
                                            <p:txEl>
                                              <p:pRg st="0" end="0"/>
                                            </p:txEl>
                                          </p:spTgt>
                                        </p:tgtEl>
                                      </p:cBhvr>
                                    </p:animEffect>
                                  </p:childTnLst>
                                </p:cTn>
                              </p:par>
                            </p:childTnLst>
                          </p:cTn>
                        </p:par>
                        <p:par>
                          <p:cTn id="37" fill="hold" nodeType="afterGroup">
                            <p:stCondLst>
                              <p:cond delay="500"/>
                            </p:stCondLst>
                            <p:childTnLst>
                              <p:par>
                                <p:cTn id="38" presetID="6" presetClass="entr" presetSubtype="32" fill="hold" grpId="0" nodeType="afterEffect">
                                  <p:stCondLst>
                                    <p:cond delay="0"/>
                                  </p:stCondLst>
                                  <p:childTnLst>
                                    <p:set>
                                      <p:cBhvr>
                                        <p:cTn id="39" dur="1" fill="hold">
                                          <p:stCondLst>
                                            <p:cond delay="0"/>
                                          </p:stCondLst>
                                        </p:cTn>
                                        <p:tgtEl>
                                          <p:spTgt spid="379937"/>
                                        </p:tgtEl>
                                        <p:attrNameLst>
                                          <p:attrName>style.visibility</p:attrName>
                                        </p:attrNameLst>
                                      </p:cBhvr>
                                      <p:to>
                                        <p:strVal val="visible"/>
                                      </p:to>
                                    </p:set>
                                    <p:animEffect transition="in" filter="circle(out)">
                                      <p:cBhvr>
                                        <p:cTn id="40" dur="500"/>
                                        <p:tgtEl>
                                          <p:spTgt spid="379937"/>
                                        </p:tgtEl>
                                      </p:cBhvr>
                                    </p:animEffect>
                                  </p:childTnLst>
                                  <p:subTnLst>
                                    <p:audio>
                                      <p:cMediaNode>
                                        <p:cTn display="0" masterRel="sameClick">
                                          <p:stCondLst>
                                            <p:cond evt="begin" delay="0">
                                              <p:tn val="38"/>
                                            </p:cond>
                                          </p:stCondLst>
                                          <p:endCondLst>
                                            <p:cond evt="onStopAudio" delay="0">
                                              <p:tgtEl>
                                                <p:sldTgt/>
                                              </p:tgtEl>
                                            </p:cond>
                                          </p:endCondLst>
                                        </p:cTn>
                                        <p:tgtEl>
                                          <p:sndTgt r:embed="rId7" name="Explosion"/>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79954">
                                            <p:txEl>
                                              <p:pRg st="2" end="2"/>
                                            </p:txEl>
                                          </p:spTgt>
                                        </p:tgtEl>
                                        <p:attrNameLst>
                                          <p:attrName>style.visibility</p:attrName>
                                        </p:attrNameLst>
                                      </p:cBhvr>
                                      <p:to>
                                        <p:strVal val="visible"/>
                                      </p:to>
                                    </p:set>
                                    <p:anim calcmode="lin" valueType="num">
                                      <p:cBhvr additive="base">
                                        <p:cTn id="45" dur="500" fill="hold"/>
                                        <p:tgtEl>
                                          <p:spTgt spid="379954">
                                            <p:txEl>
                                              <p:pRg st="2" end="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7995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79954">
                                            <p:txEl>
                                              <p:pRg st="3" end="3"/>
                                            </p:txEl>
                                          </p:spTgt>
                                        </p:tgtEl>
                                        <p:attrNameLst>
                                          <p:attrName>style.visibility</p:attrName>
                                        </p:attrNameLst>
                                      </p:cBhvr>
                                      <p:to>
                                        <p:strVal val="visible"/>
                                      </p:to>
                                    </p:set>
                                    <p:anim calcmode="lin" valueType="num">
                                      <p:cBhvr additive="base">
                                        <p:cTn id="51" dur="500" fill="hold"/>
                                        <p:tgtEl>
                                          <p:spTgt spid="379954">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7995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79954">
                                            <p:txEl>
                                              <p:pRg st="4" end="4"/>
                                            </p:txEl>
                                          </p:spTgt>
                                        </p:tgtEl>
                                        <p:attrNameLst>
                                          <p:attrName>style.visibility</p:attrName>
                                        </p:attrNameLst>
                                      </p:cBhvr>
                                      <p:to>
                                        <p:strVal val="visible"/>
                                      </p:to>
                                    </p:set>
                                    <p:anim calcmode="lin" valueType="num">
                                      <p:cBhvr additive="base">
                                        <p:cTn id="57" dur="500" fill="hold"/>
                                        <p:tgtEl>
                                          <p:spTgt spid="379954">
                                            <p:txEl>
                                              <p:pRg st="4" end="4"/>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7995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79954">
                                            <p:txEl>
                                              <p:pRg st="5" end="5"/>
                                            </p:txEl>
                                          </p:spTgt>
                                        </p:tgtEl>
                                        <p:attrNameLst>
                                          <p:attrName>style.visibility</p:attrName>
                                        </p:attrNameLst>
                                      </p:cBhvr>
                                      <p:to>
                                        <p:strVal val="visible"/>
                                      </p:to>
                                    </p:set>
                                    <p:anim calcmode="lin" valueType="num">
                                      <p:cBhvr additive="base">
                                        <p:cTn id="63" dur="500" fill="hold"/>
                                        <p:tgtEl>
                                          <p:spTgt spid="379954">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7995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79954">
                                            <p:txEl>
                                              <p:pRg st="6" end="6"/>
                                            </p:txEl>
                                          </p:spTgt>
                                        </p:tgtEl>
                                        <p:attrNameLst>
                                          <p:attrName>style.visibility</p:attrName>
                                        </p:attrNameLst>
                                      </p:cBhvr>
                                      <p:to>
                                        <p:strVal val="visible"/>
                                      </p:to>
                                    </p:set>
                                    <p:anim calcmode="lin" valueType="num">
                                      <p:cBhvr additive="base">
                                        <p:cTn id="69" dur="500" fill="hold"/>
                                        <p:tgtEl>
                                          <p:spTgt spid="379954">
                                            <p:txEl>
                                              <p:pRg st="6" end="6"/>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7995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79954">
                                            <p:txEl>
                                              <p:pRg st="7" end="7"/>
                                            </p:txEl>
                                          </p:spTgt>
                                        </p:tgtEl>
                                        <p:attrNameLst>
                                          <p:attrName>style.visibility</p:attrName>
                                        </p:attrNameLst>
                                      </p:cBhvr>
                                      <p:to>
                                        <p:strVal val="visible"/>
                                      </p:to>
                                    </p:set>
                                    <p:anim calcmode="lin" valueType="num">
                                      <p:cBhvr additive="base">
                                        <p:cTn id="75" dur="500" fill="hold"/>
                                        <p:tgtEl>
                                          <p:spTgt spid="379954">
                                            <p:txEl>
                                              <p:pRg st="7" end="7"/>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7995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37" grpId="0" animBg="1" autoUpdateAnimBg="0"/>
      <p:bldP spid="379944" grpId="0" build="p" autoUpdateAnimBg="0"/>
      <p:bldP spid="379954" grpId="0" build="p" autoUpdateAnimBg="0"/>
      <p:bldP spid="379956" grpId="0" build="allAtOnce" autoUpdateAnimBg="0"/>
      <p:bldP spid="37995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9" name="Rectangle 17">
            <a:extLst>
              <a:ext uri="{FF2B5EF4-FFF2-40B4-BE49-F238E27FC236}">
                <a16:creationId xmlns:a16="http://schemas.microsoft.com/office/drawing/2014/main" id="{C325085B-136F-634D-8294-866DC8F9D643}"/>
              </a:ext>
            </a:extLst>
          </p:cNvPr>
          <p:cNvSpPr>
            <a:spLocks noChangeArrowheads="1"/>
          </p:cNvSpPr>
          <p:nvPr/>
        </p:nvSpPr>
        <p:spPr bwMode="auto">
          <a:xfrm>
            <a:off x="90488" y="1293813"/>
            <a:ext cx="4349750" cy="3262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38138" indent="-223838">
              <a:defRPr sz="2400">
                <a:solidFill>
                  <a:schemeClr val="tx1"/>
                </a:solidFill>
                <a:latin typeface="Arial" panose="020B0604020202020204" pitchFamily="34" charset="0"/>
                <a:ea typeface="ＭＳ Ｐゴシック" panose="020B0600070205080204" pitchFamily="34" charset="-128"/>
              </a:defRPr>
            </a:lvl2pPr>
            <a:lvl3pPr marL="684213" indent="-231775">
              <a:defRPr sz="2400">
                <a:solidFill>
                  <a:schemeClr val="tx1"/>
                </a:solidFill>
                <a:latin typeface="Arial" panose="020B0604020202020204" pitchFamily="34" charset="0"/>
                <a:ea typeface="ＭＳ Ｐゴシック" panose="020B0600070205080204" pitchFamily="34" charset="-128"/>
              </a:defRPr>
            </a:lvl3pPr>
            <a:lvl4pPr marL="973138" indent="-174625">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u="sng" dirty="0">
                <a:solidFill>
                  <a:srgbClr val="00B050"/>
                </a:solidFill>
              </a:rPr>
              <a:t>Can</a:t>
            </a:r>
            <a:r>
              <a:rPr lang="ja-JP" altLang="en-US" sz="3000" b="1" u="sng">
                <a:solidFill>
                  <a:srgbClr val="00B050"/>
                </a:solidFill>
              </a:rPr>
              <a:t>’</a:t>
            </a:r>
            <a:r>
              <a:rPr lang="en-US" altLang="ja-JP" sz="3000" b="1" u="sng" dirty="0">
                <a:solidFill>
                  <a:srgbClr val="00B050"/>
                </a:solidFill>
              </a:rPr>
              <a:t>t store ATP</a:t>
            </a:r>
            <a:endParaRPr lang="en-US" altLang="ja-JP" sz="2000" b="1" dirty="0">
              <a:solidFill>
                <a:srgbClr val="00B050"/>
              </a:solidFill>
            </a:endParaRPr>
          </a:p>
          <a:p>
            <a:pPr lvl="1" algn="l">
              <a:buFont typeface="Wingdings" pitchFamily="2" charset="2"/>
              <a:buChar char="§"/>
            </a:pPr>
            <a:r>
              <a:rPr lang="en-US" altLang="en-US" b="1" dirty="0">
                <a:solidFill>
                  <a:srgbClr val="0F116A"/>
                </a:solidFill>
              </a:rPr>
              <a:t>good energy donor, </a:t>
            </a:r>
            <a:br>
              <a:rPr lang="en-US" altLang="en-US" b="1" dirty="0">
                <a:solidFill>
                  <a:srgbClr val="0F116A"/>
                </a:solidFill>
              </a:rPr>
            </a:br>
            <a:r>
              <a:rPr lang="en-US" altLang="en-US" b="1" dirty="0">
                <a:solidFill>
                  <a:srgbClr val="0F116A"/>
                </a:solidFill>
              </a:rPr>
              <a:t>not good energy storage</a:t>
            </a:r>
          </a:p>
          <a:p>
            <a:pPr lvl="2" algn="l">
              <a:lnSpc>
                <a:spcPct val="110000"/>
              </a:lnSpc>
              <a:buFont typeface="Wingdings" pitchFamily="2" charset="2"/>
              <a:buChar char="ü"/>
            </a:pPr>
            <a:r>
              <a:rPr lang="en-US" altLang="en-US" sz="2000" b="1" dirty="0">
                <a:solidFill>
                  <a:srgbClr val="0F116A"/>
                </a:solidFill>
              </a:rPr>
              <a:t>too reactive</a:t>
            </a:r>
          </a:p>
          <a:p>
            <a:pPr lvl="2" algn="l">
              <a:lnSpc>
                <a:spcPct val="110000"/>
              </a:lnSpc>
              <a:buFont typeface="Wingdings" pitchFamily="2" charset="2"/>
              <a:buChar char="ü"/>
            </a:pPr>
            <a:r>
              <a:rPr lang="en-US" altLang="en-US" sz="2000" b="1" dirty="0">
                <a:solidFill>
                  <a:srgbClr val="0F116A"/>
                </a:solidFill>
              </a:rPr>
              <a:t>transfers P</a:t>
            </a:r>
            <a:r>
              <a:rPr lang="en-US" altLang="en-US" sz="2000" b="1" baseline="-25000" dirty="0">
                <a:solidFill>
                  <a:srgbClr val="0F116A"/>
                </a:solidFill>
              </a:rPr>
              <a:t>i</a:t>
            </a:r>
            <a:r>
              <a:rPr lang="en-US" altLang="en-US" sz="2000" b="1" dirty="0">
                <a:solidFill>
                  <a:srgbClr val="0F116A"/>
                </a:solidFill>
              </a:rPr>
              <a:t> too easily</a:t>
            </a:r>
          </a:p>
          <a:p>
            <a:pPr lvl="2" algn="l">
              <a:lnSpc>
                <a:spcPct val="110000"/>
              </a:lnSpc>
              <a:buFont typeface="Wingdings" pitchFamily="2" charset="2"/>
              <a:buChar char="ü"/>
            </a:pPr>
            <a:r>
              <a:rPr lang="en-US" altLang="en-US" sz="2000" b="1" dirty="0">
                <a:solidFill>
                  <a:srgbClr val="0F116A"/>
                </a:solidFill>
              </a:rPr>
              <a:t>only short term energy storage</a:t>
            </a:r>
          </a:p>
          <a:p>
            <a:pPr lvl="3" algn="l">
              <a:buClr>
                <a:schemeClr val="hlink"/>
              </a:buClr>
              <a:buFont typeface="Wingdings" pitchFamily="2" charset="2"/>
              <a:buChar char="§"/>
            </a:pPr>
            <a:r>
              <a:rPr lang="en-US" altLang="en-US" sz="2000" b="1" dirty="0">
                <a:solidFill>
                  <a:srgbClr val="FF0000"/>
                </a:solidFill>
              </a:rPr>
              <a:t>carbohydrates</a:t>
            </a:r>
            <a:r>
              <a:rPr lang="en-US" altLang="en-US" sz="2000" b="1" dirty="0"/>
              <a:t> &amp; fats are long term energy storage</a:t>
            </a:r>
            <a:endParaRPr lang="en-US" altLang="en-US" sz="1800" b="1" dirty="0"/>
          </a:p>
        </p:txBody>
      </p:sp>
      <p:pic>
        <p:nvPicPr>
          <p:cNvPr id="381964" name="Picture 12">
            <a:extLst>
              <a:ext uri="{FF2B5EF4-FFF2-40B4-BE49-F238E27FC236}">
                <a16:creationId xmlns:a16="http://schemas.microsoft.com/office/drawing/2014/main" id="{5DCFF89C-3B17-ED43-8AE6-86F0B2BC58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1250" y="4692650"/>
            <a:ext cx="2819400" cy="201295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B8B55763-534A-5A48-BF3B-D0BE1D077D0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ATP / ADP cycle</a:t>
            </a:r>
          </a:p>
        </p:txBody>
      </p:sp>
      <p:pic>
        <p:nvPicPr>
          <p:cNvPr id="381960" name="Picture 8">
            <a:extLst>
              <a:ext uri="{FF2B5EF4-FFF2-40B4-BE49-F238E27FC236}">
                <a16:creationId xmlns:a16="http://schemas.microsoft.com/office/drawing/2014/main" id="{D092C719-4472-B947-9795-631D98F03F85}"/>
              </a:ext>
            </a:extLst>
          </p:cNvPr>
          <p:cNvPicPr>
            <a:picLocks noChangeAspect="1" noChangeArrowheads="1"/>
          </p:cNvPicPr>
          <p:nvPr/>
        </p:nvPicPr>
        <p:blipFill>
          <a:blip r:embed="rId11"/>
          <a:srcRect l="6676" r="8011" b="2003"/>
          <a:stretch>
            <a:fillRect/>
          </a:stretch>
        </p:blipFill>
        <p:spPr bwMode="auto">
          <a:xfrm>
            <a:off x="4308475" y="1258888"/>
            <a:ext cx="4741863" cy="2468562"/>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1965" name="Picture 13">
            <a:extLst>
              <a:ext uri="{FF2B5EF4-FFF2-40B4-BE49-F238E27FC236}">
                <a16:creationId xmlns:a16="http://schemas.microsoft.com/office/drawing/2014/main" id="{036DF890-09B9-9444-9570-FF762E75C6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4525" y="4648200"/>
            <a:ext cx="1646238" cy="20574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966" name="Picture 14">
            <a:extLst>
              <a:ext uri="{FF2B5EF4-FFF2-40B4-BE49-F238E27FC236}">
                <a16:creationId xmlns:a16="http://schemas.microsoft.com/office/drawing/2014/main" id="{9301FBDD-FAB5-2847-8C91-E455286655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2725" y="4648200"/>
            <a:ext cx="1235075" cy="20574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99" name="Rectangle 47">
            <a:extLst>
              <a:ext uri="{FF2B5EF4-FFF2-40B4-BE49-F238E27FC236}">
                <a16:creationId xmlns:a16="http://schemas.microsoft.com/office/drawing/2014/main" id="{CA02C334-E3F9-E545-8C39-4A26A54E705D}"/>
              </a:ext>
            </a:extLst>
          </p:cNvPr>
          <p:cNvSpPr>
            <a:spLocks noChangeArrowheads="1"/>
          </p:cNvSpPr>
          <p:nvPr/>
        </p:nvSpPr>
        <p:spPr bwMode="auto">
          <a:xfrm>
            <a:off x="4327525" y="3817938"/>
            <a:ext cx="4710113" cy="7620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A working muscle recycles over </a:t>
            </a:r>
            <a:br>
              <a:rPr lang="en-US" altLang="en-US" sz="2200" b="1">
                <a:solidFill>
                  <a:srgbClr val="0F116A"/>
                </a:solidFill>
              </a:rPr>
            </a:br>
            <a:r>
              <a:rPr lang="en-US" altLang="en-US" sz="2200" b="1">
                <a:solidFill>
                  <a:srgbClr val="0F116A"/>
                </a:solidFill>
              </a:rPr>
              <a:t>10 million ATPs per second</a:t>
            </a:r>
          </a:p>
        </p:txBody>
      </p:sp>
      <p:pic>
        <p:nvPicPr>
          <p:cNvPr id="382000" name="Picture 48" descr="penguinL">
            <a:extLst>
              <a:ext uri="{FF2B5EF4-FFF2-40B4-BE49-F238E27FC236}">
                <a16:creationId xmlns:a16="http://schemas.microsoft.com/office/drawing/2014/main" id="{FD4476C8-8145-0D4B-81AC-2D9F44B959C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001" name="AutoShape 49">
            <a:extLst>
              <a:ext uri="{FF2B5EF4-FFF2-40B4-BE49-F238E27FC236}">
                <a16:creationId xmlns:a16="http://schemas.microsoft.com/office/drawing/2014/main" id="{86FFE439-6072-E748-B9A1-06CFDE02B729}"/>
              </a:ext>
            </a:extLst>
          </p:cNvPr>
          <p:cNvSpPr>
            <a:spLocks noChangeArrowheads="1"/>
          </p:cNvSpPr>
          <p:nvPr/>
        </p:nvSpPr>
        <p:spPr bwMode="auto">
          <a:xfrm flipH="1">
            <a:off x="1568450" y="4752975"/>
            <a:ext cx="1857375" cy="1406525"/>
          </a:xfrm>
          <a:prstGeom prst="wedgeEllipseCallout">
            <a:avLst>
              <a:gd name="adj1" fmla="val 78458"/>
              <a:gd name="adj2" fmla="val 22005"/>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Whoa</a:t>
            </a:r>
            <a:r>
              <a:rPr lang="en-US" altLang="en-US" sz="1800" b="1" i="1">
                <a:solidFill>
                  <a:srgbClr val="0F116A"/>
                </a:solidFill>
                <a:latin typeface="Comic Sans MS" panose="030F0902030302020204" pitchFamily="66" charset="0"/>
              </a:rPr>
              <a: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Pass me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the glucose</a:t>
            </a:r>
          </a:p>
          <a:p>
            <a:pPr>
              <a:lnSpc>
                <a:spcPct val="90000"/>
              </a:lnSpc>
            </a:pPr>
            <a:r>
              <a:rPr lang="en-US" altLang="en-US" sz="1800" b="1">
                <a:solidFill>
                  <a:srgbClr val="0F116A"/>
                </a:solidFill>
                <a:latin typeface="Comic Sans MS" panose="030F0902030302020204" pitchFamily="66" charset="0"/>
              </a:rPr>
              <a:t>(and O</a:t>
            </a:r>
            <a:r>
              <a:rPr lang="en-US" altLang="en-US" sz="1800" b="1" baseline="-25000">
                <a:solidFill>
                  <a:srgbClr val="0F116A"/>
                </a:solidFill>
                <a:latin typeface="Comic Sans MS" panose="030F0902030302020204" pitchFamily="66" charset="0"/>
              </a:rPr>
              <a:t>2</a:t>
            </a:r>
            <a:r>
              <a:rPr lang="en-US" altLang="en-US" sz="1800" b="1">
                <a:solidFill>
                  <a:srgbClr val="0F116A"/>
                </a:solidFill>
                <a:latin typeface="Comic Sans MS" panose="030F0902030302020204" pitchFamily="66" charset="0"/>
              </a:rPr>
              <a:t>)</a:t>
            </a:r>
            <a:r>
              <a:rPr lang="en-US" altLang="en-US" sz="1800" b="1" i="1">
                <a:solidFill>
                  <a:srgbClr val="0F116A"/>
                </a:solidFill>
                <a:latin typeface="Comic Sans MS" panose="030F0902030302020204" pitchFamily="66" charset="0"/>
              </a:rPr>
              <a:t>!</a:t>
            </a:r>
          </a:p>
        </p:txBody>
      </p:sp>
      <p:sp>
        <p:nvSpPr>
          <p:cNvPr id="381976" name="AutoShape 24">
            <a:extLst>
              <a:ext uri="{FF2B5EF4-FFF2-40B4-BE49-F238E27FC236}">
                <a16:creationId xmlns:a16="http://schemas.microsoft.com/office/drawing/2014/main" id="{B9798161-73EE-FB42-8B7C-D3A3EEC22AC1}"/>
              </a:ext>
            </a:extLst>
          </p:cNvPr>
          <p:cNvSpPr>
            <a:spLocks noChangeArrowheads="1"/>
          </p:cNvSpPr>
          <p:nvPr/>
        </p:nvSpPr>
        <p:spPr bwMode="auto">
          <a:xfrm>
            <a:off x="6046788" y="1260475"/>
            <a:ext cx="1300162" cy="852488"/>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ATP</a:t>
            </a:r>
            <a:endParaRPr lang="en-US" altLang="en-US" sz="4400" b="1">
              <a:solidFill>
                <a:schemeClr val="tx2"/>
              </a:solidFill>
            </a:endParaRPr>
          </a:p>
        </p:txBody>
      </p:sp>
      <p:sp>
        <p:nvSpPr>
          <p:cNvPr id="381979" name="AutoShape 27">
            <a:extLst>
              <a:ext uri="{FF2B5EF4-FFF2-40B4-BE49-F238E27FC236}">
                <a16:creationId xmlns:a16="http://schemas.microsoft.com/office/drawing/2014/main" id="{F71B138D-471D-3942-8CB7-BA197EFC5AC5}"/>
              </a:ext>
            </a:extLst>
          </p:cNvPr>
          <p:cNvSpPr>
            <a:spLocks noChangeArrowheads="1"/>
          </p:cNvSpPr>
          <p:nvPr/>
        </p:nvSpPr>
        <p:spPr bwMode="auto">
          <a:xfrm>
            <a:off x="6111875" y="3133725"/>
            <a:ext cx="1022350" cy="514350"/>
          </a:xfrm>
          <a:prstGeom prst="star24">
            <a:avLst>
              <a:gd name="adj" fmla="val 37500"/>
            </a:avLst>
          </a:prstGeom>
          <a:solidFill>
            <a:srgbClr val="FF6404"/>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ADP</a:t>
            </a:r>
            <a:endParaRPr lang="en-US" altLang="en-US" sz="4400" b="1">
              <a:solidFill>
                <a:schemeClr val="tx2"/>
              </a:solidFill>
            </a:endParaRPr>
          </a:p>
        </p:txBody>
      </p:sp>
      <p:grpSp>
        <p:nvGrpSpPr>
          <p:cNvPr id="2" name="Group 43">
            <a:extLst>
              <a:ext uri="{FF2B5EF4-FFF2-40B4-BE49-F238E27FC236}">
                <a16:creationId xmlns:a16="http://schemas.microsoft.com/office/drawing/2014/main" id="{FEA4594E-8E8B-7647-B37B-5F3891116EC9}"/>
              </a:ext>
            </a:extLst>
          </p:cNvPr>
          <p:cNvGrpSpPr>
            <a:grpSpLocks/>
          </p:cNvGrpSpPr>
          <p:nvPr/>
        </p:nvGrpSpPr>
        <p:grpSpPr bwMode="auto">
          <a:xfrm>
            <a:off x="7137400" y="3206750"/>
            <a:ext cx="673100" cy="457200"/>
            <a:chOff x="4070" y="2061"/>
            <a:chExt cx="424" cy="288"/>
          </a:xfrm>
        </p:grpSpPr>
        <p:sp>
          <p:nvSpPr>
            <p:cNvPr id="33807" name="Oval 40">
              <a:extLst>
                <a:ext uri="{FF2B5EF4-FFF2-40B4-BE49-F238E27FC236}">
                  <a16:creationId xmlns:a16="http://schemas.microsoft.com/office/drawing/2014/main" id="{C1401C26-5376-4F4A-A7CF-47A2B588E931}"/>
                </a:ext>
              </a:extLst>
            </p:cNvPr>
            <p:cNvSpPr>
              <a:spLocks noChangeArrowheads="1"/>
            </p:cNvSpPr>
            <p:nvPr/>
          </p:nvSpPr>
          <p:spPr bwMode="auto">
            <a:xfrm>
              <a:off x="4243" y="2080"/>
              <a:ext cx="251" cy="251"/>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P</a:t>
              </a:r>
              <a:r>
                <a:rPr lang="en-US" altLang="en-US" b="1" baseline="-25000">
                  <a:solidFill>
                    <a:srgbClr val="FFEA18"/>
                  </a:solidFill>
                </a:rPr>
                <a:t>i</a:t>
              </a:r>
              <a:endParaRPr lang="en-US" altLang="en-US" sz="1600" b="1">
                <a:solidFill>
                  <a:srgbClr val="0F116A"/>
                </a:solidFill>
              </a:endParaRPr>
            </a:p>
          </p:txBody>
        </p:sp>
        <p:sp>
          <p:nvSpPr>
            <p:cNvPr id="33808" name="Rectangle 42">
              <a:extLst>
                <a:ext uri="{FF2B5EF4-FFF2-40B4-BE49-F238E27FC236}">
                  <a16:creationId xmlns:a16="http://schemas.microsoft.com/office/drawing/2014/main" id="{F9C7D127-C6DA-2F42-8886-573B904BEF65}"/>
                </a:ext>
              </a:extLst>
            </p:cNvPr>
            <p:cNvSpPr>
              <a:spLocks noChangeArrowheads="1"/>
            </p:cNvSpPr>
            <p:nvPr/>
          </p:nvSpPr>
          <p:spPr bwMode="auto">
            <a:xfrm>
              <a:off x="4070" y="2061"/>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a:t>
              </a:r>
            </a:p>
          </p:txBody>
        </p:sp>
      </p:grpSp>
      <p:sp>
        <p:nvSpPr>
          <p:cNvPr id="381996" name="Rectangle 44">
            <a:extLst>
              <a:ext uri="{FF2B5EF4-FFF2-40B4-BE49-F238E27FC236}">
                <a16:creationId xmlns:a16="http://schemas.microsoft.com/office/drawing/2014/main" id="{C20C7AA9-49BD-C144-9EA3-E8A38D0BEC06}"/>
              </a:ext>
            </a:extLst>
          </p:cNvPr>
          <p:cNvSpPr>
            <a:spLocks noChangeArrowheads="1"/>
          </p:cNvSpPr>
          <p:nvPr/>
        </p:nvSpPr>
        <p:spPr bwMode="auto">
          <a:xfrm>
            <a:off x="7635875" y="1857375"/>
            <a:ext cx="1341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2000" b="1">
                <a:solidFill>
                  <a:srgbClr val="000000"/>
                </a:solidFill>
              </a:rPr>
              <a:t>7.3 </a:t>
            </a:r>
            <a:br>
              <a:rPr lang="en-US" altLang="en-US" sz="2000" b="1">
                <a:solidFill>
                  <a:srgbClr val="000000"/>
                </a:solidFill>
              </a:rPr>
            </a:br>
            <a:r>
              <a:rPr lang="en-US" altLang="en-US" sz="2000" b="1">
                <a:solidFill>
                  <a:srgbClr val="000000"/>
                </a:solidFill>
              </a:rPr>
              <a:t>kcal/mole</a:t>
            </a:r>
          </a:p>
        </p:txBody>
      </p:sp>
      <p:sp>
        <p:nvSpPr>
          <p:cNvPr id="382006" name="Rectangle 54">
            <a:extLst>
              <a:ext uri="{FF2B5EF4-FFF2-40B4-BE49-F238E27FC236}">
                <a16:creationId xmlns:a16="http://schemas.microsoft.com/office/drawing/2014/main" id="{067410FE-8801-BD41-BF51-B95B5BB1AB93}"/>
              </a:ext>
            </a:extLst>
          </p:cNvPr>
          <p:cNvSpPr>
            <a:spLocks noChangeArrowheads="1"/>
          </p:cNvSpPr>
          <p:nvPr/>
        </p:nvSpPr>
        <p:spPr bwMode="auto">
          <a:xfrm>
            <a:off x="4283075" y="1797050"/>
            <a:ext cx="1497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rgbClr val="000000"/>
                </a:solidFill>
              </a:rPr>
              <a:t>cellular</a:t>
            </a:r>
            <a:br>
              <a:rPr lang="en-US" altLang="en-US" sz="2000" b="1">
                <a:solidFill>
                  <a:srgbClr val="000000"/>
                </a:solidFill>
              </a:rPr>
            </a:br>
            <a:r>
              <a:rPr lang="en-US" altLang="en-US" sz="2000" b="1">
                <a:solidFill>
                  <a:srgbClr val="000000"/>
                </a:solidFill>
              </a:rPr>
              <a:t>respiration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69">
                                            <p:txEl>
                                              <p:pRg st="0" end="0"/>
                                            </p:txEl>
                                          </p:spTgt>
                                        </p:tgtEl>
                                        <p:attrNameLst>
                                          <p:attrName>style.visibility</p:attrName>
                                        </p:attrNameLst>
                                      </p:cBhvr>
                                      <p:to>
                                        <p:strVal val="visible"/>
                                      </p:to>
                                    </p:set>
                                    <p:anim calcmode="lin" valueType="num">
                                      <p:cBhvr additive="base">
                                        <p:cTn id="7" dur="500" fill="hold"/>
                                        <p:tgtEl>
                                          <p:spTgt spid="3819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69">
                                            <p:txEl>
                                              <p:pRg st="1" end="1"/>
                                            </p:txEl>
                                          </p:spTgt>
                                        </p:tgtEl>
                                        <p:attrNameLst>
                                          <p:attrName>style.visibility</p:attrName>
                                        </p:attrNameLst>
                                      </p:cBhvr>
                                      <p:to>
                                        <p:strVal val="visible"/>
                                      </p:to>
                                    </p:set>
                                    <p:anim calcmode="lin" valueType="num">
                                      <p:cBhvr additive="base">
                                        <p:cTn id="13" dur="500" fill="hold"/>
                                        <p:tgtEl>
                                          <p:spTgt spid="3819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1969">
                                            <p:txEl>
                                              <p:pRg st="2" end="2"/>
                                            </p:txEl>
                                          </p:spTgt>
                                        </p:tgtEl>
                                        <p:attrNameLst>
                                          <p:attrName>style.visibility</p:attrName>
                                        </p:attrNameLst>
                                      </p:cBhvr>
                                      <p:to>
                                        <p:strVal val="visible"/>
                                      </p:to>
                                    </p:set>
                                    <p:anim calcmode="lin" valueType="num">
                                      <p:cBhvr additive="base">
                                        <p:cTn id="19" dur="500" fill="hold"/>
                                        <p:tgtEl>
                                          <p:spTgt spid="38196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1969">
                                            <p:txEl>
                                              <p:pRg st="3" end="3"/>
                                            </p:txEl>
                                          </p:spTgt>
                                        </p:tgtEl>
                                        <p:attrNameLst>
                                          <p:attrName>style.visibility</p:attrName>
                                        </p:attrNameLst>
                                      </p:cBhvr>
                                      <p:to>
                                        <p:strVal val="visible"/>
                                      </p:to>
                                    </p:set>
                                    <p:anim calcmode="lin" valueType="num">
                                      <p:cBhvr additive="base">
                                        <p:cTn id="25" dur="500" fill="hold"/>
                                        <p:tgtEl>
                                          <p:spTgt spid="38196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Pencil Check"/>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1969">
                                            <p:txEl>
                                              <p:pRg st="4" end="4"/>
                                            </p:txEl>
                                          </p:spTgt>
                                        </p:tgtEl>
                                        <p:attrNameLst>
                                          <p:attrName>style.visibility</p:attrName>
                                        </p:attrNameLst>
                                      </p:cBhvr>
                                      <p:to>
                                        <p:strVal val="visible"/>
                                      </p:to>
                                    </p:set>
                                    <p:anim calcmode="lin" valueType="num">
                                      <p:cBhvr additive="base">
                                        <p:cTn id="31" dur="500" fill="hold"/>
                                        <p:tgtEl>
                                          <p:spTgt spid="38196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196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Pencil Check"/>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1969">
                                            <p:txEl>
                                              <p:pRg st="5" end="5"/>
                                            </p:txEl>
                                          </p:spTgt>
                                        </p:tgtEl>
                                        <p:attrNameLst>
                                          <p:attrName>style.visibility</p:attrName>
                                        </p:attrNameLst>
                                      </p:cBhvr>
                                      <p:to>
                                        <p:strVal val="visible"/>
                                      </p:to>
                                    </p:set>
                                    <p:anim calcmode="lin" valueType="num">
                                      <p:cBhvr additive="base">
                                        <p:cTn id="37" dur="500" fill="hold"/>
                                        <p:tgtEl>
                                          <p:spTgt spid="38196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196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381976"/>
                                        </p:tgtEl>
                                        <p:attrNameLst>
                                          <p:attrName>style.visibility</p:attrName>
                                        </p:attrNameLst>
                                      </p:cBhvr>
                                      <p:to>
                                        <p:strVal val="visible"/>
                                      </p:to>
                                    </p:set>
                                    <p:animEffect transition="in" filter="circle(out)">
                                      <p:cBhvr>
                                        <p:cTn id="43" dur="500"/>
                                        <p:tgtEl>
                                          <p:spTgt spid="381976"/>
                                        </p:tgtEl>
                                      </p:cBhvr>
                                    </p:animEffect>
                                  </p:childTnLst>
                                  <p:subTnLst>
                                    <p:audio>
                                      <p:cMediaNode>
                                        <p:cTn display="0" masterRel="sameClick">
                                          <p:stCondLst>
                                            <p:cond evt="begin" delay="0">
                                              <p:tn val="41"/>
                                            </p:cond>
                                          </p:stCondLst>
                                          <p:endCondLst>
                                            <p:cond evt="onStopAudio" delay="0">
                                              <p:tgtEl>
                                                <p:sldTgt/>
                                              </p:tgtEl>
                                            </p:cond>
                                          </p:endCondLst>
                                        </p:cTn>
                                        <p:tgtEl>
                                          <p:sndTgt r:embed="rId5" name="Explosion"/>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32" fill="hold" grpId="0" nodeType="clickEffect">
                                  <p:stCondLst>
                                    <p:cond delay="0"/>
                                  </p:stCondLst>
                                  <p:childTnLst>
                                    <p:set>
                                      <p:cBhvr>
                                        <p:cTn id="47" dur="1" fill="hold">
                                          <p:stCondLst>
                                            <p:cond delay="0"/>
                                          </p:stCondLst>
                                        </p:cTn>
                                        <p:tgtEl>
                                          <p:spTgt spid="381979"/>
                                        </p:tgtEl>
                                        <p:attrNameLst>
                                          <p:attrName>style.visibility</p:attrName>
                                        </p:attrNameLst>
                                      </p:cBhvr>
                                      <p:to>
                                        <p:strVal val="visible"/>
                                      </p:to>
                                    </p:set>
                                    <p:animEffect transition="in" filter="circle(out)">
                                      <p:cBhvr>
                                        <p:cTn id="48" dur="500"/>
                                        <p:tgtEl>
                                          <p:spTgt spid="381979"/>
                                        </p:tgtEl>
                                      </p:cBhvr>
                                    </p:animEffect>
                                  </p:childTnLst>
                                  <p:subTnLst>
                                    <p:audio>
                                      <p:cMediaNode>
                                        <p:cTn display="0" masterRel="sameClick">
                                          <p:stCondLst>
                                            <p:cond evt="begin" delay="0">
                                              <p:tn val="46"/>
                                            </p:cond>
                                          </p:stCondLst>
                                          <p:endCondLst>
                                            <p:cond evt="onStopAudio" delay="0">
                                              <p:tgtEl>
                                                <p:sldTgt/>
                                              </p:tgtEl>
                                            </p:cond>
                                          </p:endCondLst>
                                        </p:cTn>
                                        <p:tgtEl>
                                          <p:sndTgt r:embed="rId6" name="String"/>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7" name="Vibro Up"/>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81996">
                                            <p:txEl>
                                              <p:pRg st="0" end="0"/>
                                            </p:txEl>
                                          </p:spTgt>
                                        </p:tgtEl>
                                        <p:attrNameLst>
                                          <p:attrName>style.visibility</p:attrName>
                                        </p:attrNameLst>
                                      </p:cBhvr>
                                      <p:to>
                                        <p:strVal val="visible"/>
                                      </p:to>
                                    </p:set>
                                    <p:animEffect transition="in" filter="wipe(left)">
                                      <p:cBhvr>
                                        <p:cTn id="58" dur="500"/>
                                        <p:tgtEl>
                                          <p:spTgt spid="381996">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8" name="Chimes"/>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82006">
                                            <p:txEl>
                                              <p:pRg st="0" end="0"/>
                                            </p:txEl>
                                          </p:spTgt>
                                        </p:tgtEl>
                                        <p:attrNameLst>
                                          <p:attrName>style.visibility</p:attrName>
                                        </p:attrNameLst>
                                      </p:cBhvr>
                                      <p:to>
                                        <p:strVal val="visible"/>
                                      </p:to>
                                    </p:set>
                                    <p:animEffect transition="in" filter="wipe(left)">
                                      <p:cBhvr>
                                        <p:cTn id="63" dur="500"/>
                                        <p:tgtEl>
                                          <p:spTgt spid="382006">
                                            <p:txEl>
                                              <p:pRg st="0" end="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8" name="Chimes"/>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81999"/>
                                        </p:tgtEl>
                                        <p:attrNameLst>
                                          <p:attrName>style.visibility</p:attrName>
                                        </p:attrNameLst>
                                      </p:cBhvr>
                                      <p:to>
                                        <p:strVal val="visible"/>
                                      </p:to>
                                    </p:set>
                                    <p:animEffect transition="in" filter="wipe(left)">
                                      <p:cBhvr>
                                        <p:cTn id="68" dur="500"/>
                                        <p:tgtEl>
                                          <p:spTgt spid="381999"/>
                                        </p:tgtEl>
                                      </p:cBhvr>
                                    </p:animEffect>
                                  </p:childTnLst>
                                  <p:subTnLst>
                                    <p:audio>
                                      <p:cMediaNode>
                                        <p:cTn display="0" masterRel="sameClick">
                                          <p:stCondLst>
                                            <p:cond evt="begin" delay="0">
                                              <p:tn val="66"/>
                                            </p:cond>
                                          </p:stCondLst>
                                          <p:endCondLst>
                                            <p:cond evt="onStopAudio" delay="0">
                                              <p:tgtEl>
                                                <p:sldTgt/>
                                              </p:tgtEl>
                                            </p:cond>
                                          </p:endCondLst>
                                        </p:cTn>
                                        <p:tgtEl>
                                          <p:sndTgt r:embed="rId7" name="Vibro Up"/>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nodeType="clickEffect">
                                  <p:stCondLst>
                                    <p:cond delay="0"/>
                                  </p:stCondLst>
                                  <p:childTnLst>
                                    <p:set>
                                      <p:cBhvr>
                                        <p:cTn id="72" dur="1" fill="hold">
                                          <p:stCondLst>
                                            <p:cond delay="0"/>
                                          </p:stCondLst>
                                        </p:cTn>
                                        <p:tgtEl>
                                          <p:spTgt spid="382000"/>
                                        </p:tgtEl>
                                        <p:attrNameLst>
                                          <p:attrName>style.visibility</p:attrName>
                                        </p:attrNameLst>
                                      </p:cBhvr>
                                      <p:to>
                                        <p:strVal val="visible"/>
                                      </p:to>
                                    </p:set>
                                    <p:animEffect transition="in" filter="wipe(down)">
                                      <p:cBhvr>
                                        <p:cTn id="73" dur="500"/>
                                        <p:tgtEl>
                                          <p:spTgt spid="382000"/>
                                        </p:tgtEl>
                                      </p:cBhvr>
                                    </p:animEffect>
                                  </p:childTnLst>
                                </p:cTn>
                              </p:par>
                            </p:childTnLst>
                          </p:cTn>
                        </p:par>
                        <p:par>
                          <p:cTn id="74" fill="hold" nodeType="afterGroup">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382001"/>
                                        </p:tgtEl>
                                        <p:attrNameLst>
                                          <p:attrName>style.visibility</p:attrName>
                                        </p:attrNameLst>
                                      </p:cBhvr>
                                      <p:to>
                                        <p:strVal val="visible"/>
                                      </p:to>
                                    </p:set>
                                    <p:animEffect transition="in" filter="wipe(left)">
                                      <p:cBhvr>
                                        <p:cTn id="77" dur="500"/>
                                        <p:tgtEl>
                                          <p:spTgt spid="382001"/>
                                        </p:tgtEl>
                                      </p:cBhvr>
                                    </p:animEffect>
                                  </p:childTnLst>
                                  <p:subTnLst>
                                    <p:audio>
                                      <p:cMediaNode>
                                        <p:cTn display="0" masterRel="sameClick">
                                          <p:stCondLst>
                                            <p:cond evt="begin" delay="0">
                                              <p:tn val="75"/>
                                            </p:cond>
                                          </p:stCondLst>
                                          <p:endCondLst>
                                            <p:cond evt="onStopAudio" delay="0">
                                              <p:tgtEl>
                                                <p:sldTgt/>
                                              </p:tgtEl>
                                            </p:cond>
                                          </p:endCondLst>
                                        </p:cTn>
                                        <p:tgtEl>
                                          <p:sndTgt r:embed="rId9"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9" grpId="0" build="p" bldLvl="2" autoUpdateAnimBg="0"/>
      <p:bldP spid="381999" grpId="0" animBg="1" autoUpdateAnimBg="0"/>
      <p:bldP spid="382001" grpId="0" animBg="1" autoUpdateAnimBg="0"/>
      <p:bldP spid="381976" grpId="0" animBg="1" autoUpdateAnimBg="0"/>
      <p:bldP spid="381979" grpId="0" animBg="1" autoUpdateAnimBg="0"/>
      <p:bldP spid="381996" grpId="0" build="p" autoUpdateAnimBg="0"/>
      <p:bldP spid="38200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descr="Rectangle: Click to edit Master text styles&#13;&#10;Second level&#13;&#10;Third level&#13;&#10;Fourth level&#13;&#10;Fifth level">
            <a:extLst>
              <a:ext uri="{FF2B5EF4-FFF2-40B4-BE49-F238E27FC236}">
                <a16:creationId xmlns:a16="http://schemas.microsoft.com/office/drawing/2014/main" id="{4EB1573F-AED1-6444-87F5-95CC1346D903}"/>
              </a:ext>
            </a:extLst>
          </p:cNvPr>
          <p:cNvSpPr>
            <a:spLocks noGrp="1" noChangeArrowheads="1"/>
          </p:cNvSpPr>
          <p:nvPr>
            <p:ph type="body" idx="1"/>
          </p:nvPr>
        </p:nvSpPr>
        <p:spPr>
          <a:xfrm>
            <a:off x="766763" y="419100"/>
            <a:ext cx="7772400" cy="704850"/>
          </a:xfrm>
          <a:solidFill>
            <a:srgbClr val="CC0000"/>
          </a:solidFill>
        </p:spPr>
        <p:txBody>
          <a:bodyPr anchor="ctr"/>
          <a:lstStyle/>
          <a:p>
            <a:pPr algn="ctr" eaLnBrk="1" hangingPunct="1">
              <a:lnSpc>
                <a:spcPct val="90000"/>
              </a:lnSpc>
              <a:buFont typeface="Wingdings" pitchFamily="2" charset="2"/>
              <a:buNone/>
            </a:pPr>
            <a:r>
              <a:rPr lang="en-US" altLang="en-US">
                <a:solidFill>
                  <a:schemeClr val="bg1"/>
                </a:solidFill>
                <a:ea typeface="ＭＳ Ｐゴシック" panose="020B0600070205080204" pitchFamily="34" charset="-128"/>
              </a:rPr>
              <a:t>Cells spend a lot of time making ATP</a:t>
            </a:r>
            <a:r>
              <a:rPr lang="en-US" altLang="en-US" i="1">
                <a:solidFill>
                  <a:schemeClr val="bg1"/>
                </a:solidFill>
                <a:ea typeface="ＭＳ Ｐゴシック" panose="020B0600070205080204" pitchFamily="34" charset="-128"/>
              </a:rPr>
              <a:t>!</a:t>
            </a:r>
            <a:endParaRPr lang="en-US" altLang="en-US">
              <a:solidFill>
                <a:schemeClr val="bg1"/>
              </a:solidFill>
              <a:ea typeface="ＭＳ Ｐゴシック" panose="020B0600070205080204" pitchFamily="34" charset="-128"/>
            </a:endParaRPr>
          </a:p>
        </p:txBody>
      </p:sp>
      <p:pic>
        <p:nvPicPr>
          <p:cNvPr id="384010" name="Picture 10" descr="05_02b">
            <a:extLst>
              <a:ext uri="{FF2B5EF4-FFF2-40B4-BE49-F238E27FC236}">
                <a16:creationId xmlns:a16="http://schemas.microsoft.com/office/drawing/2014/main" id="{FC4B28FF-8250-E64C-8CCA-82A56335B935}"/>
              </a:ext>
            </a:extLst>
          </p:cNvPr>
          <p:cNvPicPr>
            <a:picLocks noChangeAspect="1" noChangeArrowheads="1"/>
          </p:cNvPicPr>
          <p:nvPr/>
        </p:nvPicPr>
        <p:blipFill>
          <a:blip r:embed="rId6">
            <a:clrChange>
              <a:clrFrom>
                <a:srgbClr val="FFFFFF"/>
              </a:clrFrom>
              <a:clrTo>
                <a:srgbClr val="FFFFFF">
                  <a:alpha val="0"/>
                </a:srgbClr>
              </a:clrTo>
            </a:clrChange>
          </a:blip>
          <a:srcRect r="41624"/>
          <a:stretch>
            <a:fillRect/>
          </a:stretch>
        </p:blipFill>
        <p:spPr bwMode="auto">
          <a:xfrm rot="1283852">
            <a:off x="5970588" y="3054350"/>
            <a:ext cx="2805112" cy="36004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4012" name="Picture 12" descr="penguinL">
            <a:extLst>
              <a:ext uri="{FF2B5EF4-FFF2-40B4-BE49-F238E27FC236}">
                <a16:creationId xmlns:a16="http://schemas.microsoft.com/office/drawing/2014/main" id="{F053FE80-AF9A-6644-B65D-69E35128F2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013" name="AutoShape 13">
            <a:extLst>
              <a:ext uri="{FF2B5EF4-FFF2-40B4-BE49-F238E27FC236}">
                <a16:creationId xmlns:a16="http://schemas.microsoft.com/office/drawing/2014/main" id="{F935EC54-C717-564C-82DA-9DA06856F180}"/>
              </a:ext>
            </a:extLst>
          </p:cNvPr>
          <p:cNvSpPr>
            <a:spLocks noChangeArrowheads="1"/>
          </p:cNvSpPr>
          <p:nvPr/>
        </p:nvSpPr>
        <p:spPr bwMode="auto">
          <a:xfrm flipH="1">
            <a:off x="1620838" y="4117975"/>
            <a:ext cx="1949450" cy="1581150"/>
          </a:xfrm>
          <a:prstGeom prst="wedgeEllipseCallout">
            <a:avLst>
              <a:gd name="adj1" fmla="val 80778"/>
              <a:gd name="adj2" fmla="val 51806"/>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b="1">
                <a:solidFill>
                  <a:srgbClr val="0F116A"/>
                </a:solidFill>
                <a:latin typeface="Comic Sans MS" panose="030F0902030302020204" pitchFamily="66" charset="0"/>
              </a:rPr>
              <a:t>What</a:t>
            </a:r>
            <a:r>
              <a:rPr lang="ja-JP" altLang="en-US" b="1">
                <a:solidFill>
                  <a:srgbClr val="0F116A"/>
                </a:solidFill>
                <a:latin typeface="Comic Sans MS" panose="030F0902030302020204" pitchFamily="66" charset="0"/>
              </a:rPr>
              <a:t>’</a:t>
            </a:r>
            <a:r>
              <a:rPr lang="en-US" altLang="ja-JP" b="1">
                <a:solidFill>
                  <a:srgbClr val="0F116A"/>
                </a:solidFill>
                <a:latin typeface="Comic Sans MS" panose="030F0902030302020204" pitchFamily="66" charset="0"/>
              </a:rPr>
              <a:t>s the</a:t>
            </a:r>
            <a:br>
              <a:rPr lang="en-US" altLang="ja-JP" b="1">
                <a:solidFill>
                  <a:srgbClr val="0F116A"/>
                </a:solidFill>
                <a:latin typeface="Comic Sans MS" panose="030F0902030302020204" pitchFamily="66" charset="0"/>
              </a:rPr>
            </a:br>
            <a:r>
              <a:rPr lang="en-US" altLang="ja-JP" b="1">
                <a:solidFill>
                  <a:srgbClr val="0F116A"/>
                </a:solidFill>
                <a:latin typeface="Comic Sans MS" panose="030F0902030302020204" pitchFamily="66" charset="0"/>
              </a:rPr>
              <a:t>point?</a:t>
            </a:r>
            <a:endParaRPr lang="en-US" altLang="en-US" b="1" i="1">
              <a:solidFill>
                <a:srgbClr val="0F116A"/>
              </a:solidFill>
              <a:latin typeface="Comic Sans MS" panose="030F0902030302020204" pitchFamily="66" charset="0"/>
            </a:endParaRPr>
          </a:p>
        </p:txBody>
      </p:sp>
      <p:sp>
        <p:nvSpPr>
          <p:cNvPr id="384014" name="AutoShape 14">
            <a:extLst>
              <a:ext uri="{FF2B5EF4-FFF2-40B4-BE49-F238E27FC236}">
                <a16:creationId xmlns:a16="http://schemas.microsoft.com/office/drawing/2014/main" id="{3BEE32C0-699E-874B-870E-F7A81FCBD0CA}"/>
              </a:ext>
            </a:extLst>
          </p:cNvPr>
          <p:cNvSpPr>
            <a:spLocks noChangeArrowheads="1"/>
          </p:cNvSpPr>
          <p:nvPr/>
        </p:nvSpPr>
        <p:spPr bwMode="auto">
          <a:xfrm flipH="1">
            <a:off x="1484313" y="1536700"/>
            <a:ext cx="4919662" cy="2297113"/>
          </a:xfrm>
          <a:prstGeom prst="wedgeEllipseCallout">
            <a:avLst>
              <a:gd name="adj1" fmla="val -54167"/>
              <a:gd name="adj2" fmla="val 8213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4000" b="1">
                <a:solidFill>
                  <a:srgbClr val="0F116A"/>
                </a:solidFill>
                <a:latin typeface="Comic Sans MS" panose="030F0902030302020204" pitchFamily="66" charset="0"/>
              </a:rPr>
              <a:t>The</a:t>
            </a:r>
            <a:br>
              <a:rPr lang="en-US" altLang="en-US" sz="4000" b="1">
                <a:solidFill>
                  <a:srgbClr val="0F116A"/>
                </a:solidFill>
                <a:latin typeface="Comic Sans MS" panose="030F0902030302020204" pitchFamily="66" charset="0"/>
              </a:rPr>
            </a:br>
            <a:r>
              <a:rPr lang="en-US" altLang="en-US" sz="4000" b="1">
                <a:solidFill>
                  <a:srgbClr val="0F116A"/>
                </a:solidFill>
                <a:latin typeface="Comic Sans MS" panose="030F0902030302020204" pitchFamily="66" charset="0"/>
              </a:rPr>
              <a:t>point is to make</a:t>
            </a:r>
            <a:br>
              <a:rPr lang="en-US" altLang="en-US" sz="4000" b="1">
                <a:solidFill>
                  <a:srgbClr val="0F116A"/>
                </a:solidFill>
                <a:latin typeface="Comic Sans MS" panose="030F0902030302020204" pitchFamily="66" charset="0"/>
              </a:rPr>
            </a:br>
            <a:r>
              <a:rPr lang="en-US" altLang="en-US" sz="4000" b="1">
                <a:solidFill>
                  <a:srgbClr val="CC0000"/>
                </a:solidFill>
                <a:latin typeface="Comic Sans MS" panose="030F0902030302020204" pitchFamily="66" charset="0"/>
              </a:rPr>
              <a:t>ATP</a:t>
            </a:r>
            <a:r>
              <a:rPr lang="en-US" altLang="en-US" sz="4000" b="1" i="1">
                <a:solidFill>
                  <a:srgbClr val="0F116A"/>
                </a:solidFill>
                <a:latin typeface="Comic Sans MS" panose="030F0902030302020204" pitchFamily="66" charset="0"/>
              </a:rPr>
              <a:t>!</a:t>
            </a:r>
            <a:endParaRPr lang="en-US" altLang="en-US" sz="3600" b="1" i="1">
              <a:solidFill>
                <a:srgbClr val="0F116A"/>
              </a:solidFill>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4003"/>
                                        </p:tgtEl>
                                        <p:attrNameLst>
                                          <p:attrName>style.visibility</p:attrName>
                                        </p:attrNameLst>
                                      </p:cBhvr>
                                      <p:to>
                                        <p:strVal val="visible"/>
                                      </p:to>
                                    </p:set>
                                    <p:animEffect transition="in" filter="wipe(left)">
                                      <p:cBhvr>
                                        <p:cTn id="7" dur="500"/>
                                        <p:tgtEl>
                                          <p:spTgt spid="38400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84012"/>
                                        </p:tgtEl>
                                        <p:attrNameLst>
                                          <p:attrName>style.visibility</p:attrName>
                                        </p:attrNameLst>
                                      </p:cBhvr>
                                      <p:to>
                                        <p:strVal val="visible"/>
                                      </p:to>
                                    </p:set>
                                    <p:animEffect transition="in" filter="wipe(down)">
                                      <p:cBhvr>
                                        <p:cTn id="11" dur="500"/>
                                        <p:tgtEl>
                                          <p:spTgt spid="38401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4013"/>
                                        </p:tgtEl>
                                        <p:attrNameLst>
                                          <p:attrName>style.visibility</p:attrName>
                                        </p:attrNameLst>
                                      </p:cBhvr>
                                      <p:to>
                                        <p:strVal val="visible"/>
                                      </p:to>
                                    </p:set>
                                    <p:animEffect transition="in" filter="wipe(left)">
                                      <p:cBhvr>
                                        <p:cTn id="15" dur="500"/>
                                        <p:tgtEl>
                                          <p:spTgt spid="384013"/>
                                        </p:tgtEl>
                                      </p:cBhvr>
                                    </p:animEffect>
                                  </p:childTnLst>
                                  <p:subTnLst>
                                    <p:audio>
                                      <p:cMediaNode>
                                        <p:cTn display="0" masterRel="sameClick">
                                          <p:stCondLst>
                                            <p:cond evt="begin" delay="0">
                                              <p:tn val="13"/>
                                            </p:cond>
                                          </p:stCondLst>
                                          <p:endCondLst>
                                            <p:cond evt="onStopAudio" delay="0">
                                              <p:tgtEl>
                                                <p:sldTgt/>
                                              </p:tgtEl>
                                            </p:cond>
                                          </p:endCondLst>
                                        </p:cTn>
                                        <p:tgtEl>
                                          <p:sndTgt r:embed="rId4" name="Quack"/>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384010"/>
                                        </p:tgtEl>
                                        <p:attrNameLst>
                                          <p:attrName>style.visibility</p:attrName>
                                        </p:attrNameLst>
                                      </p:cBhvr>
                                      <p:to>
                                        <p:strVal val="visible"/>
                                      </p:to>
                                    </p:set>
                                    <p:animEffect transition="in" filter="wipe(right)">
                                      <p:cBhvr>
                                        <p:cTn id="20" dur="500"/>
                                        <p:tgtEl>
                                          <p:spTgt spid="384010"/>
                                        </p:tgtEl>
                                      </p:cBhvr>
                                    </p:animEffect>
                                  </p:childTnLst>
                                </p:cTn>
                              </p:par>
                            </p:childTnLst>
                          </p:cTn>
                        </p:par>
                        <p:par>
                          <p:cTn id="21" fill="hold" nodeType="afterGroup">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384014"/>
                                        </p:tgtEl>
                                        <p:attrNameLst>
                                          <p:attrName>style.visibility</p:attrName>
                                        </p:attrNameLst>
                                      </p:cBhvr>
                                      <p:to>
                                        <p:strVal val="visible"/>
                                      </p:to>
                                    </p:set>
                                    <p:animEffect transition="in" filter="wipe(right)">
                                      <p:cBhvr>
                                        <p:cTn id="24" dur="500"/>
                                        <p:tgtEl>
                                          <p:spTgt spid="384014"/>
                                        </p:tgtEl>
                                      </p:cBhvr>
                                    </p:animEffect>
                                  </p:childTnLst>
                                  <p:subTnLst>
                                    <p:audio>
                                      <p:cMediaNode>
                                        <p:cTn display="0" masterRel="sameClick">
                                          <p:stCondLst>
                                            <p:cond evt="begin" delay="0">
                                              <p:tn val="22"/>
                                            </p:cond>
                                          </p:stCondLst>
                                          <p:endCondLst>
                                            <p:cond evt="onStopAudio" delay="0">
                                              <p:tgtEl>
                                                <p:sldTgt/>
                                              </p:tgtEl>
                                            </p:cond>
                                          </p:endCondLst>
                                        </p:cTn>
                                        <p:tgtEl>
                                          <p:sndTgt r:embed="rId5"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animBg="1"/>
      <p:bldP spid="384013" grpId="0" animBg="1" autoUpdateAnimBg="0"/>
      <p:bldP spid="38401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FA90-3367-3B4C-9E4A-A954DB7A1ADC}"/>
              </a:ext>
            </a:extLst>
          </p:cNvPr>
          <p:cNvSpPr>
            <a:spLocks noGrp="1"/>
          </p:cNvSpPr>
          <p:nvPr>
            <p:ph type="title"/>
          </p:nvPr>
        </p:nvSpPr>
        <p:spPr>
          <a:xfrm>
            <a:off x="147263" y="326204"/>
            <a:ext cx="7772400" cy="762000"/>
          </a:xfrm>
        </p:spPr>
        <p:txBody>
          <a:bodyPr/>
          <a:lstStyle/>
          <a:p>
            <a:r>
              <a:rPr lang="en-US" dirty="0"/>
              <a:t>Enzymes as Catalysts</a:t>
            </a:r>
          </a:p>
        </p:txBody>
      </p:sp>
      <p:sp>
        <p:nvSpPr>
          <p:cNvPr id="3" name="Content Placeholder 2">
            <a:extLst>
              <a:ext uri="{FF2B5EF4-FFF2-40B4-BE49-F238E27FC236}">
                <a16:creationId xmlns:a16="http://schemas.microsoft.com/office/drawing/2014/main" id="{96DDD195-D5C6-EB42-9E2F-D749E81E625B}"/>
              </a:ext>
            </a:extLst>
          </p:cNvPr>
          <p:cNvSpPr>
            <a:spLocks noGrp="1"/>
          </p:cNvSpPr>
          <p:nvPr>
            <p:ph idx="1"/>
          </p:nvPr>
        </p:nvSpPr>
        <p:spPr>
          <a:xfrm>
            <a:off x="332197" y="929810"/>
            <a:ext cx="8811803" cy="5840859"/>
          </a:xfrm>
        </p:spPr>
        <p:txBody>
          <a:bodyPr/>
          <a:lstStyle/>
          <a:p>
            <a:r>
              <a:rPr lang="en-US" sz="1800" dirty="0">
                <a:solidFill>
                  <a:srgbClr val="FF0000"/>
                </a:solidFill>
              </a:rPr>
              <a:t>Catalysts</a:t>
            </a:r>
            <a:r>
              <a:rPr lang="en-US" sz="1800" dirty="0"/>
              <a:t> are substances that can change the rate of a reaction without being altered in the process.</a:t>
            </a:r>
          </a:p>
          <a:p>
            <a:r>
              <a:rPr lang="en-US" sz="1800" dirty="0"/>
              <a:t>Enzymes are macromolecules that are biological catalysts. They accomplish this by lowering the activation energy and helping the transition state to form. Thus, the reaction can occur more quickly because the transition state is not as much of a hurdle to overcome. Enzymes do NOT change the energy of the starting point or the ending point of the reaction. They only lower the activation energy. </a:t>
            </a:r>
          </a:p>
          <a:p>
            <a:r>
              <a:rPr lang="en-US" sz="1800" dirty="0"/>
              <a:t>The activation energy of a reaction is the amount of energy it takes to </a:t>
            </a:r>
            <a:r>
              <a:rPr lang="en-US" sz="1800" dirty="0">
                <a:solidFill>
                  <a:srgbClr val="FF0000"/>
                </a:solidFill>
              </a:rPr>
              <a:t>start</a:t>
            </a:r>
            <a:r>
              <a:rPr lang="en-US" sz="1800" dirty="0"/>
              <a:t> a reaction-the amount of energy it takes to break the bonds of the reactant molecules. Enzymes speed up reactions by lowering the activation energy of the reaction=but without changing the free-energy change of the reaction. The reactant that the enzyme acts on is called a </a:t>
            </a:r>
            <a:r>
              <a:rPr lang="en-US" sz="1800" dirty="0">
                <a:solidFill>
                  <a:srgbClr val="FF0000"/>
                </a:solidFill>
              </a:rPr>
              <a:t>substrate</a:t>
            </a:r>
            <a:r>
              <a:rPr lang="en-US" sz="1800" dirty="0"/>
              <a:t>. </a:t>
            </a:r>
          </a:p>
          <a:p>
            <a:r>
              <a:rPr lang="en-US" sz="1800" dirty="0"/>
              <a:t> The </a:t>
            </a:r>
            <a:r>
              <a:rPr lang="en-US" sz="1800" u="sng" dirty="0"/>
              <a:t>active site </a:t>
            </a:r>
            <a:r>
              <a:rPr lang="en-US" sz="1800" dirty="0"/>
              <a:t>is the part of the enzyme that binds to the substrate. The enzyme and substrate form a complex called an enzyme-substrate complex that is generally held together by weak interactions. The substrate is then converted into products, and the products are released from the enzyme. </a:t>
            </a:r>
          </a:p>
        </p:txBody>
      </p:sp>
    </p:spTree>
    <p:extLst>
      <p:ext uri="{BB962C8B-B14F-4D97-AF65-F5344CB8AC3E}">
        <p14:creationId xmlns:p14="http://schemas.microsoft.com/office/powerpoint/2010/main" val="137669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EA9E-A69C-1B43-A406-D6D54FA6230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82648CB-4E21-8246-99AF-606524BF8F20}"/>
              </a:ext>
            </a:extLst>
          </p:cNvPr>
          <p:cNvPicPr>
            <a:picLocks noGrp="1" noChangeAspect="1"/>
          </p:cNvPicPr>
          <p:nvPr>
            <p:ph idx="1"/>
          </p:nvPr>
        </p:nvPicPr>
        <p:blipFill>
          <a:blip r:embed="rId2"/>
          <a:stretch>
            <a:fillRect/>
          </a:stretch>
        </p:blipFill>
        <p:spPr>
          <a:xfrm>
            <a:off x="0" y="-1"/>
            <a:ext cx="8784404" cy="6884603"/>
          </a:xfrm>
          <a:prstGeom prst="rect">
            <a:avLst/>
          </a:prstGeom>
        </p:spPr>
      </p:pic>
    </p:spTree>
    <p:extLst>
      <p:ext uri="{BB962C8B-B14F-4D97-AF65-F5344CB8AC3E}">
        <p14:creationId xmlns:p14="http://schemas.microsoft.com/office/powerpoint/2010/main" val="218690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3AEE-9992-0C4E-AB16-7E3CC9C433F5}"/>
              </a:ext>
            </a:extLst>
          </p:cNvPr>
          <p:cNvSpPr>
            <a:spLocks noGrp="1"/>
          </p:cNvSpPr>
          <p:nvPr>
            <p:ph type="title"/>
          </p:nvPr>
        </p:nvSpPr>
        <p:spPr/>
        <p:txBody>
          <a:bodyPr/>
          <a:lstStyle/>
          <a:p>
            <a:r>
              <a:rPr lang="en-US" dirty="0"/>
              <a:t>Cells need enzymes</a:t>
            </a:r>
          </a:p>
        </p:txBody>
      </p:sp>
      <p:sp>
        <p:nvSpPr>
          <p:cNvPr id="3" name="Content Placeholder 2">
            <a:extLst>
              <a:ext uri="{FF2B5EF4-FFF2-40B4-BE49-F238E27FC236}">
                <a16:creationId xmlns:a16="http://schemas.microsoft.com/office/drawing/2014/main" id="{318CA2FD-DD69-3046-A427-5C4EB12BE48B}"/>
              </a:ext>
            </a:extLst>
          </p:cNvPr>
          <p:cNvSpPr>
            <a:spLocks noGrp="1"/>
          </p:cNvSpPr>
          <p:nvPr>
            <p:ph idx="1"/>
          </p:nvPr>
        </p:nvSpPr>
        <p:spPr>
          <a:xfrm>
            <a:off x="609600" y="1222625"/>
            <a:ext cx="8113160" cy="5455577"/>
          </a:xfrm>
        </p:spPr>
        <p:txBody>
          <a:bodyPr/>
          <a:lstStyle/>
          <a:p>
            <a:r>
              <a:rPr lang="en-US" sz="2000" dirty="0"/>
              <a:t>Most of the crucial reactions that occur in the cell require enzymes. Yet enzymes themselves are highly specific-in fact, each enzyme catalyzes only one kind of reaction. This is known as </a:t>
            </a:r>
            <a:r>
              <a:rPr lang="en-US" sz="2000" u="sng" dirty="0"/>
              <a:t>enzyme specificity</a:t>
            </a:r>
            <a:r>
              <a:rPr lang="en-US" sz="2000" dirty="0"/>
              <a:t>. </a:t>
            </a:r>
          </a:p>
          <a:p>
            <a:r>
              <a:rPr lang="en-US" sz="2000" dirty="0"/>
              <a:t>Because of this, enzymes are usually named after the molecules they target. In enzymatic reactions, the targeted molecules are known as substrates. For example, maltose, a disaccharide, can be broken down into two glucose molecules. Our substrate, maltose, gives its name to the enzyme that catalyzes this reaction: maltase.</a:t>
            </a:r>
          </a:p>
          <a:p>
            <a:r>
              <a:rPr lang="en-US" sz="2000" dirty="0"/>
              <a:t>Many enzymes are named simply by replacing the suffix of the substrate with –</a:t>
            </a:r>
            <a:r>
              <a:rPr lang="en-US" sz="2000" dirty="0" err="1"/>
              <a:t>ase</a:t>
            </a:r>
            <a:r>
              <a:rPr lang="en-US" sz="2000" dirty="0"/>
              <a:t>. Using this nomenclature, maltose becomes maltase. </a:t>
            </a:r>
          </a:p>
          <a:p>
            <a:endParaRPr lang="en-US" sz="2000" dirty="0"/>
          </a:p>
        </p:txBody>
      </p:sp>
    </p:spTree>
    <p:extLst>
      <p:ext uri="{BB962C8B-B14F-4D97-AF65-F5344CB8AC3E}">
        <p14:creationId xmlns:p14="http://schemas.microsoft.com/office/powerpoint/2010/main" val="31336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6EA1-BAAF-7B49-BB68-FBBE16F80E35}"/>
              </a:ext>
            </a:extLst>
          </p:cNvPr>
          <p:cNvSpPr>
            <a:spLocks noGrp="1"/>
          </p:cNvSpPr>
          <p:nvPr>
            <p:ph type="title"/>
          </p:nvPr>
        </p:nvSpPr>
        <p:spPr>
          <a:xfrm>
            <a:off x="198634" y="274834"/>
            <a:ext cx="7772400" cy="762000"/>
          </a:xfrm>
        </p:spPr>
        <p:txBody>
          <a:bodyPr/>
          <a:lstStyle/>
          <a:p>
            <a:r>
              <a:rPr lang="en-US" dirty="0"/>
              <a:t>Enzyme Activity</a:t>
            </a:r>
          </a:p>
        </p:txBody>
      </p:sp>
      <p:sp>
        <p:nvSpPr>
          <p:cNvPr id="3" name="Content Placeholder 2">
            <a:extLst>
              <a:ext uri="{FF2B5EF4-FFF2-40B4-BE49-F238E27FC236}">
                <a16:creationId xmlns:a16="http://schemas.microsoft.com/office/drawing/2014/main" id="{DE2425FF-9E40-1E4A-A2DA-1A137D48CD70}"/>
              </a:ext>
            </a:extLst>
          </p:cNvPr>
          <p:cNvSpPr>
            <a:spLocks noGrp="1"/>
          </p:cNvSpPr>
          <p:nvPr>
            <p:ph idx="1"/>
          </p:nvPr>
        </p:nvSpPr>
        <p:spPr>
          <a:xfrm>
            <a:off x="820648" y="847618"/>
            <a:ext cx="8220611" cy="5296328"/>
          </a:xfrm>
        </p:spPr>
        <p:txBody>
          <a:bodyPr/>
          <a:lstStyle/>
          <a:p>
            <a:r>
              <a:rPr lang="en-US" sz="1800" dirty="0"/>
              <a:t>The activity of an enzyme can be affected by several factors:</a:t>
            </a:r>
          </a:p>
          <a:p>
            <a:r>
              <a:rPr lang="en-US" sz="1800" dirty="0"/>
              <a:t>	-Protein enzymes have complicated </a:t>
            </a:r>
            <a:r>
              <a:rPr lang="en-US" sz="1800" dirty="0">
                <a:solidFill>
                  <a:srgbClr val="FF0000"/>
                </a:solidFill>
              </a:rPr>
              <a:t>three</a:t>
            </a:r>
            <a:r>
              <a:rPr lang="en-US" sz="1800" dirty="0"/>
              <a:t>-dimensional shapes that are dramatically affected by changes in pH and temperature. Changes in the precise shape of an enzyme usually mean the enzyme will not be effective.</a:t>
            </a:r>
          </a:p>
          <a:p>
            <a:r>
              <a:rPr lang="en-US" sz="1800" dirty="0"/>
              <a:t>	-Many enzymes require nonprotein helpers, termed </a:t>
            </a:r>
            <a:r>
              <a:rPr lang="en-US" sz="1800" dirty="0">
                <a:solidFill>
                  <a:srgbClr val="FF0000"/>
                </a:solidFill>
              </a:rPr>
              <a:t>cofactors</a:t>
            </a:r>
            <a:r>
              <a:rPr lang="en-US" sz="1800" dirty="0"/>
              <a:t>, to function properly. Cofactors include metal ions like zinc, iron, and copper and function in some crucial way to allow catalysis to occur. If the cofactor is organic, it is more properly referred to as a </a:t>
            </a:r>
            <a:r>
              <a:rPr lang="en-US" sz="1800" u="sng" dirty="0"/>
              <a:t>coenzyme</a:t>
            </a:r>
            <a:r>
              <a:rPr lang="en-US" sz="1800" dirty="0"/>
              <a:t>. Coenzymes are organic cofactors; vitamins are examples of coenzymes.</a:t>
            </a:r>
          </a:p>
          <a:p>
            <a:r>
              <a:rPr lang="en-US" sz="1800" dirty="0"/>
              <a:t>	-</a:t>
            </a:r>
            <a:r>
              <a:rPr lang="en-US" sz="1800" u="sng" dirty="0"/>
              <a:t>Competitive</a:t>
            </a:r>
            <a:r>
              <a:rPr lang="en-US" sz="1800" dirty="0"/>
              <a:t> inhibitors are reversible inhibitors that compete with the substrate for the active site on the enzyme. Competitive inhibitors are often chemically very similar to the normal substrate molecule and reduce the efficiency of the enzyme as it competes for the active site.</a:t>
            </a:r>
          </a:p>
          <a:p>
            <a:r>
              <a:rPr lang="en-US" sz="1800" dirty="0"/>
              <a:t>	-</a:t>
            </a:r>
            <a:r>
              <a:rPr lang="en-US" sz="1800" u="sng" dirty="0"/>
              <a:t>Noncompetitive</a:t>
            </a:r>
            <a:r>
              <a:rPr lang="en-US" sz="1800" dirty="0"/>
              <a:t> inhibitors do not directly compete with the substrate molecule; instead, they impede enzyme activity by binding to another part of the enzyme. This causes the enzyme to change its shape, rendering the active site nonfunctional. </a:t>
            </a:r>
          </a:p>
          <a:p>
            <a:endParaRPr lang="en-US" sz="1400" dirty="0"/>
          </a:p>
        </p:txBody>
      </p:sp>
    </p:spTree>
    <p:extLst>
      <p:ext uri="{BB962C8B-B14F-4D97-AF65-F5344CB8AC3E}">
        <p14:creationId xmlns:p14="http://schemas.microsoft.com/office/powerpoint/2010/main" val="68467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9DF97-7ACF-5F4C-AA0F-522517431266}"/>
              </a:ext>
            </a:extLst>
          </p:cNvPr>
          <p:cNvSpPr>
            <a:spLocks noGrp="1"/>
          </p:cNvSpPr>
          <p:nvPr>
            <p:ph type="title"/>
          </p:nvPr>
        </p:nvSpPr>
        <p:spPr/>
        <p:txBody>
          <a:bodyPr/>
          <a:lstStyle/>
          <a:p>
            <a:r>
              <a:rPr lang="en-US" dirty="0"/>
              <a:t>Enzyme Regulation</a:t>
            </a:r>
          </a:p>
        </p:txBody>
      </p:sp>
      <p:sp>
        <p:nvSpPr>
          <p:cNvPr id="3" name="Content Placeholder 2">
            <a:extLst>
              <a:ext uri="{FF2B5EF4-FFF2-40B4-BE49-F238E27FC236}">
                <a16:creationId xmlns:a16="http://schemas.microsoft.com/office/drawing/2014/main" id="{44CFEC5B-2453-044E-A3C0-D735BD589FC1}"/>
              </a:ext>
            </a:extLst>
          </p:cNvPr>
          <p:cNvSpPr>
            <a:spLocks noGrp="1"/>
          </p:cNvSpPr>
          <p:nvPr>
            <p:ph idx="1"/>
          </p:nvPr>
        </p:nvSpPr>
        <p:spPr/>
        <p:txBody>
          <a:bodyPr/>
          <a:lstStyle/>
          <a:p>
            <a:r>
              <a:rPr lang="en-US" sz="2000" dirty="0"/>
              <a:t>Many enzyme regulators bind to an </a:t>
            </a:r>
            <a:r>
              <a:rPr lang="en-US" sz="2000" dirty="0">
                <a:solidFill>
                  <a:srgbClr val="00B050"/>
                </a:solidFill>
              </a:rPr>
              <a:t>allosteric</a:t>
            </a:r>
            <a:r>
              <a:rPr lang="en-US" sz="2000" dirty="0"/>
              <a:t> site on the enzyme, which is </a:t>
            </a:r>
            <a:r>
              <a:rPr lang="en-US" sz="2000" dirty="0">
                <a:solidFill>
                  <a:srgbClr val="00B050"/>
                </a:solidFill>
              </a:rPr>
              <a:t>a specific binding site</a:t>
            </a:r>
            <a:r>
              <a:rPr lang="en-US" sz="2000" dirty="0"/>
              <a:t>, but not the active site. Once bound, the shape of the enzyme is </a:t>
            </a:r>
            <a:r>
              <a:rPr lang="en-US" sz="2000" dirty="0">
                <a:solidFill>
                  <a:srgbClr val="FF0000"/>
                </a:solidFill>
              </a:rPr>
              <a:t>changed</a:t>
            </a:r>
            <a:r>
              <a:rPr lang="en-US" sz="2000" dirty="0"/>
              <a:t>, and this can either stimulate or inhibit enzyme activity. </a:t>
            </a:r>
          </a:p>
          <a:p>
            <a:r>
              <a:rPr lang="en-US" sz="2000" dirty="0"/>
              <a:t>The end product on an enzymatic pathway can switch off its pathway by binding to the allosteric site of the enzyme in the pathway. This type of allosteric inhibition is termed feedback inhibition. </a:t>
            </a:r>
          </a:p>
          <a:p>
            <a:r>
              <a:rPr lang="en-US" sz="2000" u="sng" dirty="0"/>
              <a:t>Feedback inhibition </a:t>
            </a:r>
            <a:r>
              <a:rPr lang="en-US" sz="2000" dirty="0"/>
              <a:t>increases the efficiency of the pathway by turning it off when the end product accumulates in the cell. </a:t>
            </a:r>
          </a:p>
          <a:p>
            <a:endParaRPr lang="en-US" sz="1800" dirty="0"/>
          </a:p>
        </p:txBody>
      </p:sp>
    </p:spTree>
    <p:extLst>
      <p:ext uri="{BB962C8B-B14F-4D97-AF65-F5344CB8AC3E}">
        <p14:creationId xmlns:p14="http://schemas.microsoft.com/office/powerpoint/2010/main" val="160228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089601-B6FE-0A45-BA10-E72CE68FDADE}"/>
              </a:ext>
            </a:extLst>
          </p:cNvPr>
          <p:cNvPicPr>
            <a:picLocks noGrp="1" noChangeAspect="1"/>
          </p:cNvPicPr>
          <p:nvPr>
            <p:ph idx="1"/>
          </p:nvPr>
        </p:nvPicPr>
        <p:blipFill>
          <a:blip r:embed="rId2"/>
          <a:stretch>
            <a:fillRect/>
          </a:stretch>
        </p:blipFill>
        <p:spPr>
          <a:xfrm>
            <a:off x="848981" y="-739740"/>
            <a:ext cx="6342929" cy="8208497"/>
          </a:xfrm>
        </p:spPr>
      </p:pic>
    </p:spTree>
    <p:extLst>
      <p:ext uri="{BB962C8B-B14F-4D97-AF65-F5344CB8AC3E}">
        <p14:creationId xmlns:p14="http://schemas.microsoft.com/office/powerpoint/2010/main" val="51975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9EDE-DF54-8747-8B65-87BBF7DD021F}"/>
              </a:ext>
            </a:extLst>
          </p:cNvPr>
          <p:cNvSpPr>
            <a:spLocks noGrp="1"/>
          </p:cNvSpPr>
          <p:nvPr>
            <p:ph type="title"/>
          </p:nvPr>
        </p:nvSpPr>
        <p:spPr/>
        <p:txBody>
          <a:bodyPr/>
          <a:lstStyle/>
          <a:p>
            <a:r>
              <a:rPr lang="en-US" dirty="0"/>
              <a:t>Metabolism</a:t>
            </a:r>
          </a:p>
        </p:txBody>
      </p:sp>
      <p:sp>
        <p:nvSpPr>
          <p:cNvPr id="3" name="Content Placeholder 2">
            <a:extLst>
              <a:ext uri="{FF2B5EF4-FFF2-40B4-BE49-F238E27FC236}">
                <a16:creationId xmlns:a16="http://schemas.microsoft.com/office/drawing/2014/main" id="{E2D20F41-0183-A745-84B7-737F771B55FE}"/>
              </a:ext>
            </a:extLst>
          </p:cNvPr>
          <p:cNvSpPr>
            <a:spLocks noGrp="1"/>
          </p:cNvSpPr>
          <p:nvPr>
            <p:ph idx="1"/>
          </p:nvPr>
        </p:nvSpPr>
        <p:spPr>
          <a:xfrm>
            <a:off x="684087" y="1447800"/>
            <a:ext cx="7772400" cy="4419600"/>
          </a:xfrm>
        </p:spPr>
        <p:txBody>
          <a:bodyPr/>
          <a:lstStyle/>
          <a:p>
            <a:r>
              <a:rPr lang="en-US" sz="1800" dirty="0">
                <a:solidFill>
                  <a:srgbClr val="00B050"/>
                </a:solidFill>
              </a:rPr>
              <a:t>Metabolism</a:t>
            </a:r>
            <a:r>
              <a:rPr lang="en-US" sz="1800" dirty="0"/>
              <a:t> is the totality of an organisms chemical reactions. Metabolism as a whole manages the material and energy resources of the cell.</a:t>
            </a:r>
          </a:p>
          <a:p>
            <a:r>
              <a:rPr lang="en-US" sz="1800" dirty="0"/>
              <a:t>A </a:t>
            </a:r>
            <a:r>
              <a:rPr lang="en-US" sz="1800" dirty="0">
                <a:solidFill>
                  <a:srgbClr val="FF0000"/>
                </a:solidFill>
              </a:rPr>
              <a:t>catabolic</a:t>
            </a:r>
            <a:r>
              <a:rPr lang="en-US" sz="1800" dirty="0"/>
              <a:t> pathway leads to the release of energy by the breakdown of complex molecules to simpler compounds. Example: Catabolic pathway occur when your digestive enzymes break down food and release energy.</a:t>
            </a:r>
          </a:p>
          <a:p>
            <a:r>
              <a:rPr lang="en-US" sz="1800" dirty="0">
                <a:solidFill>
                  <a:srgbClr val="FF0000"/>
                </a:solidFill>
              </a:rPr>
              <a:t>Anabolic</a:t>
            </a:r>
            <a:r>
              <a:rPr lang="en-US" sz="1800" dirty="0"/>
              <a:t> pathways consume energy to build complicated molecules from simpler ones. Example: Anabolic pathways occur when your body links together amino acids to form muscle protein in response to physical exercise.</a:t>
            </a:r>
          </a:p>
        </p:txBody>
      </p:sp>
    </p:spTree>
    <p:extLst>
      <p:ext uri="{BB962C8B-B14F-4D97-AF65-F5344CB8AC3E}">
        <p14:creationId xmlns:p14="http://schemas.microsoft.com/office/powerpoint/2010/main" val="87929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E67B-A087-4F48-8198-3A2749FCC37B}"/>
              </a:ext>
            </a:extLst>
          </p:cNvPr>
          <p:cNvSpPr>
            <a:spLocks noGrp="1"/>
          </p:cNvSpPr>
          <p:nvPr>
            <p:ph type="title"/>
          </p:nvPr>
        </p:nvSpPr>
        <p:spPr/>
        <p:txBody>
          <a:bodyPr/>
          <a:lstStyle/>
          <a:p>
            <a:r>
              <a:rPr lang="en-US" dirty="0"/>
              <a:t>Energy Types</a:t>
            </a:r>
          </a:p>
        </p:txBody>
      </p:sp>
      <p:sp>
        <p:nvSpPr>
          <p:cNvPr id="3" name="Content Placeholder 2">
            <a:extLst>
              <a:ext uri="{FF2B5EF4-FFF2-40B4-BE49-F238E27FC236}">
                <a16:creationId xmlns:a16="http://schemas.microsoft.com/office/drawing/2014/main" id="{5324FAA3-9F69-7944-BCF7-75A3947A5491}"/>
              </a:ext>
            </a:extLst>
          </p:cNvPr>
          <p:cNvSpPr>
            <a:spLocks noGrp="1"/>
          </p:cNvSpPr>
          <p:nvPr>
            <p:ph idx="1"/>
          </p:nvPr>
        </p:nvSpPr>
        <p:spPr>
          <a:xfrm>
            <a:off x="262847" y="1289407"/>
            <a:ext cx="7772400" cy="5152490"/>
          </a:xfrm>
        </p:spPr>
        <p:txBody>
          <a:bodyPr/>
          <a:lstStyle/>
          <a:p>
            <a:r>
              <a:rPr lang="en-US" sz="1800" dirty="0">
                <a:solidFill>
                  <a:srgbClr val="002060"/>
                </a:solidFill>
              </a:rPr>
              <a:t>Energy is defined as the capacity to do </a:t>
            </a:r>
            <a:r>
              <a:rPr lang="en-US" sz="1800" dirty="0">
                <a:solidFill>
                  <a:srgbClr val="FF0000"/>
                </a:solidFill>
              </a:rPr>
              <a:t>work</a:t>
            </a:r>
            <a:r>
              <a:rPr lang="en-US" sz="1800" dirty="0">
                <a:solidFill>
                  <a:srgbClr val="002060"/>
                </a:solidFill>
              </a:rPr>
              <a:t>. </a:t>
            </a:r>
          </a:p>
          <a:p>
            <a:r>
              <a:rPr lang="en-US" sz="1800" dirty="0">
                <a:solidFill>
                  <a:srgbClr val="002060"/>
                </a:solidFill>
              </a:rPr>
              <a:t>Anything that is moving is said to possess kinetic energy. </a:t>
            </a:r>
          </a:p>
          <a:p>
            <a:r>
              <a:rPr lang="en-US" sz="1800" dirty="0">
                <a:solidFill>
                  <a:srgbClr val="002060"/>
                </a:solidFill>
              </a:rPr>
              <a:t>An object at rest can possess potential energy if it has stored energy as a result of its position or structure. </a:t>
            </a:r>
          </a:p>
          <a:p>
            <a:r>
              <a:rPr lang="en-US" sz="1800" dirty="0">
                <a:solidFill>
                  <a:srgbClr val="FF0000"/>
                </a:solidFill>
              </a:rPr>
              <a:t>Chemical</a:t>
            </a:r>
            <a:r>
              <a:rPr lang="en-US" sz="1800" dirty="0">
                <a:solidFill>
                  <a:srgbClr val="002060"/>
                </a:solidFill>
              </a:rPr>
              <a:t> energy, a form of potential energy, is stored in molecules, and the amount of chemical energy a molecule possesses depends on its chemical bonds. </a:t>
            </a:r>
          </a:p>
          <a:p>
            <a:r>
              <a:rPr lang="en-US" sz="1800" dirty="0">
                <a:solidFill>
                  <a:srgbClr val="002060"/>
                </a:solidFill>
              </a:rPr>
              <a:t>Thermodynamics is the study of energy transformations that occur in matter. </a:t>
            </a:r>
          </a:p>
          <a:p>
            <a:pPr lvl="1"/>
            <a:r>
              <a:rPr lang="en-US" sz="1800" dirty="0">
                <a:solidFill>
                  <a:srgbClr val="002060"/>
                </a:solidFill>
              </a:rPr>
              <a:t>The first law of thermodynamics states that the energy of the universe is constant and that energy can be transferred and transformed but it cannot be created or destroyed. </a:t>
            </a:r>
          </a:p>
          <a:p>
            <a:pPr lvl="1"/>
            <a:r>
              <a:rPr lang="en-US" sz="1800" dirty="0">
                <a:solidFill>
                  <a:srgbClr val="002060"/>
                </a:solidFill>
              </a:rPr>
              <a:t>The second law of thermodynamics states that every energy transfer or transformation increases the entropy, or the amount of disorder or randomness in the universe. </a:t>
            </a:r>
          </a:p>
          <a:p>
            <a:endParaRPr lang="en-US" sz="1200" dirty="0"/>
          </a:p>
        </p:txBody>
      </p:sp>
    </p:spTree>
    <p:extLst>
      <p:ext uri="{BB962C8B-B14F-4D97-AF65-F5344CB8AC3E}">
        <p14:creationId xmlns:p14="http://schemas.microsoft.com/office/powerpoint/2010/main" val="190720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A294-4C09-EF4F-A5D2-C4DF652F6785}"/>
              </a:ext>
            </a:extLst>
          </p:cNvPr>
          <p:cNvSpPr>
            <a:spLocks noGrp="1"/>
          </p:cNvSpPr>
          <p:nvPr>
            <p:ph type="title"/>
          </p:nvPr>
        </p:nvSpPr>
        <p:spPr/>
        <p:txBody>
          <a:bodyPr/>
          <a:lstStyle/>
          <a:p>
            <a:r>
              <a:rPr lang="en-US" dirty="0"/>
              <a:t>Gibbs Free Energy</a:t>
            </a:r>
          </a:p>
        </p:txBody>
      </p:sp>
      <p:sp>
        <p:nvSpPr>
          <p:cNvPr id="3" name="Content Placeholder 2">
            <a:extLst>
              <a:ext uri="{FF2B5EF4-FFF2-40B4-BE49-F238E27FC236}">
                <a16:creationId xmlns:a16="http://schemas.microsoft.com/office/drawing/2014/main" id="{5AA8B5F1-779D-4740-BB18-44C900F51AAE}"/>
              </a:ext>
            </a:extLst>
          </p:cNvPr>
          <p:cNvSpPr>
            <a:spLocks noGrp="1"/>
          </p:cNvSpPr>
          <p:nvPr>
            <p:ph idx="1"/>
          </p:nvPr>
        </p:nvSpPr>
        <p:spPr>
          <a:xfrm>
            <a:off x="609600" y="1238035"/>
            <a:ext cx="7772400" cy="5121667"/>
          </a:xfrm>
        </p:spPr>
        <p:txBody>
          <a:bodyPr/>
          <a:lstStyle/>
          <a:p>
            <a:r>
              <a:rPr lang="en-US" sz="1800" dirty="0">
                <a:solidFill>
                  <a:srgbClr val="002060"/>
                </a:solidFill>
              </a:rPr>
              <a:t>Free energy is defined as the part of a system’s energy that is able to perform work when the temperature of a system is </a:t>
            </a:r>
            <a:r>
              <a:rPr lang="en-US" sz="1800" dirty="0">
                <a:solidFill>
                  <a:srgbClr val="FF0000"/>
                </a:solidFill>
              </a:rPr>
              <a:t>uniform</a:t>
            </a:r>
            <a:r>
              <a:rPr lang="en-US" sz="1800" dirty="0">
                <a:solidFill>
                  <a:srgbClr val="002060"/>
                </a:solidFill>
              </a:rPr>
              <a:t>.</a:t>
            </a:r>
          </a:p>
          <a:p>
            <a:r>
              <a:rPr lang="en-US" sz="1800" dirty="0">
                <a:solidFill>
                  <a:srgbClr val="002060"/>
                </a:solidFill>
                <a:sym typeface="Symbol" pitchFamily="2" charset="2"/>
              </a:rPr>
              <a:t> </a:t>
            </a:r>
            <a:r>
              <a:rPr lang="en-US" sz="1800" dirty="0">
                <a:solidFill>
                  <a:srgbClr val="002060"/>
                </a:solidFill>
              </a:rPr>
              <a:t>G is a symbol for a change in free energy. </a:t>
            </a:r>
            <a:r>
              <a:rPr lang="en-US" sz="1800" dirty="0">
                <a:solidFill>
                  <a:srgbClr val="002060"/>
                </a:solidFill>
                <a:sym typeface="Symbol" pitchFamily="2" charset="2"/>
              </a:rPr>
              <a:t> </a:t>
            </a:r>
            <a:r>
              <a:rPr lang="en-US" sz="1800" dirty="0">
                <a:solidFill>
                  <a:srgbClr val="002060"/>
                </a:solidFill>
              </a:rPr>
              <a:t>G = </a:t>
            </a:r>
            <a:r>
              <a:rPr lang="en-US" sz="1800" dirty="0">
                <a:solidFill>
                  <a:srgbClr val="002060"/>
                </a:solidFill>
                <a:sym typeface="Symbol" pitchFamily="2" charset="2"/>
              </a:rPr>
              <a:t>H - TS</a:t>
            </a:r>
            <a:endParaRPr lang="en-US" sz="1800" dirty="0">
              <a:solidFill>
                <a:srgbClr val="002060"/>
              </a:solidFill>
            </a:endParaRPr>
          </a:p>
          <a:p>
            <a:pPr lvl="1"/>
            <a:r>
              <a:rPr lang="en-US" sz="1800" dirty="0">
                <a:solidFill>
                  <a:srgbClr val="002060"/>
                </a:solidFill>
              </a:rPr>
              <a:t>An </a:t>
            </a:r>
            <a:r>
              <a:rPr lang="en-US" sz="1800" dirty="0">
                <a:solidFill>
                  <a:srgbClr val="FF0000"/>
                </a:solidFill>
              </a:rPr>
              <a:t>exergonic</a:t>
            </a:r>
            <a:r>
              <a:rPr lang="en-US" sz="1800" dirty="0">
                <a:solidFill>
                  <a:srgbClr val="002060"/>
                </a:solidFill>
              </a:rPr>
              <a:t> reaction is one in which energy is released. Exergonic reactions occur spontaneously (that does not necessarily mean quickly) and release free energy to the system. </a:t>
            </a:r>
            <a:r>
              <a:rPr lang="en-US" sz="1800" dirty="0">
                <a:solidFill>
                  <a:srgbClr val="002060"/>
                </a:solidFill>
                <a:sym typeface="Symbol" pitchFamily="2" charset="2"/>
              </a:rPr>
              <a:t> </a:t>
            </a:r>
            <a:r>
              <a:rPr lang="en-US" sz="1800" dirty="0">
                <a:solidFill>
                  <a:srgbClr val="002060"/>
                </a:solidFill>
              </a:rPr>
              <a:t>G&lt;0.</a:t>
            </a:r>
          </a:p>
          <a:p>
            <a:pPr lvl="1"/>
            <a:r>
              <a:rPr lang="en-US" sz="1800" dirty="0">
                <a:solidFill>
                  <a:srgbClr val="002060"/>
                </a:solidFill>
              </a:rPr>
              <a:t>An </a:t>
            </a:r>
            <a:r>
              <a:rPr lang="en-US" sz="1800" dirty="0">
                <a:solidFill>
                  <a:srgbClr val="FF0000"/>
                </a:solidFill>
              </a:rPr>
              <a:t>endergonic</a:t>
            </a:r>
            <a:r>
              <a:rPr lang="en-US" sz="1800" dirty="0">
                <a:solidFill>
                  <a:srgbClr val="002060"/>
                </a:solidFill>
              </a:rPr>
              <a:t> reaction is one that requires energy in order to proceed. Endergonic reactions absorb free energy; that is they require free energy from the system. </a:t>
            </a:r>
            <a:r>
              <a:rPr lang="en-US" sz="1800" dirty="0">
                <a:solidFill>
                  <a:srgbClr val="002060"/>
                </a:solidFill>
                <a:sym typeface="Symbol" pitchFamily="2" charset="2"/>
              </a:rPr>
              <a:t> </a:t>
            </a:r>
            <a:r>
              <a:rPr lang="en-US" sz="1800" dirty="0">
                <a:solidFill>
                  <a:srgbClr val="002060"/>
                </a:solidFill>
              </a:rPr>
              <a:t>G&gt;0</a:t>
            </a:r>
          </a:p>
          <a:p>
            <a:pPr lvl="1"/>
            <a:r>
              <a:rPr lang="en-US" sz="1800" dirty="0">
                <a:solidFill>
                  <a:srgbClr val="002060"/>
                </a:solidFill>
              </a:rPr>
              <a:t>Is the breakdown of glucose in cellular respiration exergonic or endergonic? (</a:t>
            </a:r>
            <a:r>
              <a:rPr lang="en-US" sz="1800" dirty="0">
                <a:solidFill>
                  <a:srgbClr val="002060"/>
                </a:solidFill>
                <a:sym typeface="Symbol" pitchFamily="2" charset="2"/>
              </a:rPr>
              <a:t> </a:t>
            </a:r>
            <a:r>
              <a:rPr lang="en-US" sz="1800" dirty="0">
                <a:solidFill>
                  <a:srgbClr val="002060"/>
                </a:solidFill>
              </a:rPr>
              <a:t>G is -686kcal/mol.)</a:t>
            </a:r>
          </a:p>
          <a:p>
            <a:r>
              <a:rPr lang="en-US" sz="2000" dirty="0">
                <a:solidFill>
                  <a:srgbClr val="002060"/>
                </a:solidFill>
              </a:rPr>
              <a:t>T=Temperature, H=enthalpy (a measure of energy in a thermodynamic system), S denotes entropy.</a:t>
            </a:r>
          </a:p>
        </p:txBody>
      </p:sp>
    </p:spTree>
    <p:extLst>
      <p:ext uri="{BB962C8B-B14F-4D97-AF65-F5344CB8AC3E}">
        <p14:creationId xmlns:p14="http://schemas.microsoft.com/office/powerpoint/2010/main" val="127720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948B6816-46E9-8844-93CB-A8A754DA2B7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The energy needs of life</a:t>
            </a:r>
          </a:p>
        </p:txBody>
      </p:sp>
      <p:sp>
        <p:nvSpPr>
          <p:cNvPr id="369667" name="Rectangle 3" descr="Rectangle: Click to edit Master text styles&#13;&#10;Second level&#13;&#10;Third level&#13;&#10;Fourth level&#13;&#10;Fifth level">
            <a:extLst>
              <a:ext uri="{FF2B5EF4-FFF2-40B4-BE49-F238E27FC236}">
                <a16:creationId xmlns:a16="http://schemas.microsoft.com/office/drawing/2014/main" id="{47FB821F-E06C-524F-8695-DF90E78C8BA4}"/>
              </a:ext>
            </a:extLst>
          </p:cNvPr>
          <p:cNvSpPr>
            <a:spLocks noGrp="1" noChangeArrowheads="1"/>
          </p:cNvSpPr>
          <p:nvPr>
            <p:ph type="body" idx="1"/>
          </p:nvPr>
        </p:nvSpPr>
        <p:spPr>
          <a:xfrm>
            <a:off x="709613" y="1371600"/>
            <a:ext cx="7291387" cy="3643313"/>
          </a:xfrm>
        </p:spPr>
        <p:txBody>
          <a:bodyPr/>
          <a:lstStyle/>
          <a:p>
            <a:pPr eaLnBrk="1" hangingPunct="1"/>
            <a:r>
              <a:rPr lang="en-US" altLang="en-US">
                <a:ea typeface="ＭＳ Ｐゴシック" panose="020B0600070205080204" pitchFamily="34" charset="-128"/>
              </a:rPr>
              <a:t>Organisms are </a:t>
            </a:r>
            <a:r>
              <a:rPr lang="en-US" altLang="en-US" u="sng">
                <a:solidFill>
                  <a:srgbClr val="CC0000"/>
                </a:solidFill>
                <a:ea typeface="ＭＳ Ｐゴシック" panose="020B0600070205080204" pitchFamily="34" charset="-128"/>
              </a:rPr>
              <a:t>endergonic</a:t>
            </a:r>
            <a:r>
              <a:rPr lang="en-US" altLang="en-US">
                <a:ea typeface="ＭＳ Ｐゴシック" panose="020B0600070205080204" pitchFamily="34" charset="-128"/>
              </a:rPr>
              <a:t> systems</a:t>
            </a:r>
          </a:p>
          <a:p>
            <a:pPr lvl="1" eaLnBrk="1" hangingPunct="1"/>
            <a:r>
              <a:rPr lang="en-US" altLang="en-US" sz="2600">
                <a:ea typeface="ＭＳ Ｐゴシック" panose="020B0600070205080204" pitchFamily="34" charset="-128"/>
              </a:rPr>
              <a:t>What do we need energy for?</a:t>
            </a:r>
            <a:endParaRPr lang="en-US" altLang="en-US">
              <a:ea typeface="ＭＳ Ｐゴシック" panose="020B0600070205080204" pitchFamily="34" charset="-128"/>
            </a:endParaRPr>
          </a:p>
          <a:p>
            <a:pPr lvl="2" eaLnBrk="1" hangingPunct="1">
              <a:lnSpc>
                <a:spcPct val="90000"/>
              </a:lnSpc>
            </a:pPr>
            <a:r>
              <a:rPr lang="en-US" altLang="en-US">
                <a:ea typeface="ＭＳ Ｐゴシック" panose="020B0600070205080204" pitchFamily="34" charset="-128"/>
              </a:rPr>
              <a:t>synthesis </a:t>
            </a:r>
          </a:p>
          <a:p>
            <a:pPr lvl="3" eaLnBrk="1" hangingPunct="1">
              <a:lnSpc>
                <a:spcPct val="90000"/>
              </a:lnSpc>
            </a:pPr>
            <a:r>
              <a:rPr lang="en-US" altLang="en-US">
                <a:ea typeface="ＭＳ Ｐゴシック" panose="020B0600070205080204" pitchFamily="34" charset="-128"/>
              </a:rPr>
              <a:t>building biomolecules</a:t>
            </a:r>
          </a:p>
          <a:p>
            <a:pPr lvl="2" eaLnBrk="1" hangingPunct="1">
              <a:lnSpc>
                <a:spcPct val="90000"/>
              </a:lnSpc>
            </a:pPr>
            <a:r>
              <a:rPr lang="en-US" altLang="en-US">
                <a:ea typeface="ＭＳ Ｐゴシック" panose="020B0600070205080204" pitchFamily="34" charset="-128"/>
              </a:rPr>
              <a:t>reproduction</a:t>
            </a:r>
          </a:p>
          <a:p>
            <a:pPr lvl="2" eaLnBrk="1" hangingPunct="1">
              <a:lnSpc>
                <a:spcPct val="90000"/>
              </a:lnSpc>
            </a:pPr>
            <a:r>
              <a:rPr lang="en-US" altLang="en-US">
                <a:ea typeface="ＭＳ Ｐゴシック" panose="020B0600070205080204" pitchFamily="34" charset="-128"/>
              </a:rPr>
              <a:t>movement</a:t>
            </a:r>
          </a:p>
          <a:p>
            <a:pPr lvl="2" eaLnBrk="1" hangingPunct="1">
              <a:lnSpc>
                <a:spcPct val="90000"/>
              </a:lnSpc>
            </a:pPr>
            <a:r>
              <a:rPr lang="en-US" altLang="en-US">
                <a:ea typeface="ＭＳ Ｐゴシック" panose="020B0600070205080204" pitchFamily="34" charset="-128"/>
              </a:rPr>
              <a:t>active transport</a:t>
            </a:r>
          </a:p>
          <a:p>
            <a:pPr lvl="2" eaLnBrk="1" hangingPunct="1">
              <a:lnSpc>
                <a:spcPct val="90000"/>
              </a:lnSpc>
            </a:pPr>
            <a:r>
              <a:rPr lang="en-US" altLang="en-US">
                <a:ea typeface="ＭＳ Ｐゴシック" panose="020B0600070205080204" pitchFamily="34" charset="-128"/>
              </a:rPr>
              <a:t>temperature regulation</a:t>
            </a:r>
          </a:p>
        </p:txBody>
      </p:sp>
      <p:pic>
        <p:nvPicPr>
          <p:cNvPr id="369668" name="Picture 4">
            <a:extLst>
              <a:ext uri="{FF2B5EF4-FFF2-40B4-BE49-F238E27FC236}">
                <a16:creationId xmlns:a16="http://schemas.microsoft.com/office/drawing/2014/main" id="{1A447240-36E7-B74D-B497-653D9453D4CB}"/>
              </a:ext>
            </a:extLst>
          </p:cNvPr>
          <p:cNvPicPr>
            <a:picLocks noChangeAspect="1" noChangeArrowheads="1"/>
          </p:cNvPicPr>
          <p:nvPr/>
        </p:nvPicPr>
        <p:blipFill>
          <a:blip r:embed="rId4"/>
          <a:srcRect b="14328"/>
          <a:stretch>
            <a:fillRect/>
          </a:stretch>
        </p:blipFill>
        <p:spPr bwMode="auto">
          <a:xfrm>
            <a:off x="6696075" y="3978275"/>
            <a:ext cx="2178050" cy="282733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69669" name="Picture 5">
            <a:extLst>
              <a:ext uri="{FF2B5EF4-FFF2-40B4-BE49-F238E27FC236}">
                <a16:creationId xmlns:a16="http://schemas.microsoft.com/office/drawing/2014/main" id="{793F39C6-5008-724D-9148-64C1BBCF2B37}"/>
              </a:ext>
            </a:extLst>
          </p:cNvPr>
          <p:cNvPicPr>
            <a:picLocks noChangeAspect="1" noChangeArrowheads="1"/>
          </p:cNvPicPr>
          <p:nvPr/>
        </p:nvPicPr>
        <p:blipFill>
          <a:blip r:embed="rId5"/>
          <a:srcRect l="50211"/>
          <a:stretch>
            <a:fillRect/>
          </a:stretch>
        </p:blipFill>
        <p:spPr bwMode="auto">
          <a:xfrm>
            <a:off x="3460750" y="4732338"/>
            <a:ext cx="3135313" cy="20732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69670" name="Picture 6">
            <a:extLst>
              <a:ext uri="{FF2B5EF4-FFF2-40B4-BE49-F238E27FC236}">
                <a16:creationId xmlns:a16="http://schemas.microsoft.com/office/drawing/2014/main" id="{F2AE3495-3A02-284E-839A-4B190D49A775}"/>
              </a:ext>
            </a:extLst>
          </p:cNvPr>
          <p:cNvPicPr>
            <a:picLocks noChangeAspect="1" noChangeArrowheads="1"/>
          </p:cNvPicPr>
          <p:nvPr/>
        </p:nvPicPr>
        <p:blipFill>
          <a:blip r:embed="rId6"/>
          <a:srcRect l="42000" t="25455" r="12000" b="9091"/>
          <a:stretch>
            <a:fillRect/>
          </a:stretch>
        </p:blipFill>
        <p:spPr bwMode="auto">
          <a:xfrm>
            <a:off x="6707188" y="1863725"/>
            <a:ext cx="2174875" cy="204152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69672" name="Picture 8">
            <a:extLst>
              <a:ext uri="{FF2B5EF4-FFF2-40B4-BE49-F238E27FC236}">
                <a16:creationId xmlns:a16="http://schemas.microsoft.com/office/drawing/2014/main" id="{66C17F57-10E7-3748-8D28-061AC6391E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3" y="4738688"/>
            <a:ext cx="3048000" cy="206692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additive="base">
                                        <p:cTn id="7" dur="500" fill="hold"/>
                                        <p:tgtEl>
                                          <p:spTgt spid="369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7">
                                            <p:txEl>
                                              <p:pRg st="1" end="1"/>
                                            </p:txEl>
                                          </p:spTgt>
                                        </p:tgtEl>
                                        <p:attrNameLst>
                                          <p:attrName>style.visibility</p:attrName>
                                        </p:attrNameLst>
                                      </p:cBhvr>
                                      <p:to>
                                        <p:strVal val="visible"/>
                                      </p:to>
                                    </p:set>
                                    <p:anim calcmode="lin" valueType="num">
                                      <p:cBhvr additive="base">
                                        <p:cTn id="13" dur="500" fill="hold"/>
                                        <p:tgtEl>
                                          <p:spTgt spid="369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7">
                                            <p:txEl>
                                              <p:pRg st="2" end="2"/>
                                            </p:txEl>
                                          </p:spTgt>
                                        </p:tgtEl>
                                        <p:attrNameLst>
                                          <p:attrName>style.visibility</p:attrName>
                                        </p:attrNameLst>
                                      </p:cBhvr>
                                      <p:to>
                                        <p:strVal val="visible"/>
                                      </p:to>
                                    </p:set>
                                    <p:anim calcmode="lin" valueType="num">
                                      <p:cBhvr additive="base">
                                        <p:cTn id="19" dur="500" fill="hold"/>
                                        <p:tgtEl>
                                          <p:spTgt spid="369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69667">
                                            <p:txEl>
                                              <p:pRg st="3" end="3"/>
                                            </p:txEl>
                                          </p:spTgt>
                                        </p:tgtEl>
                                        <p:attrNameLst>
                                          <p:attrName>style.visibility</p:attrName>
                                        </p:attrNameLst>
                                      </p:cBhvr>
                                      <p:to>
                                        <p:strVal val="visible"/>
                                      </p:to>
                                    </p:set>
                                    <p:anim calcmode="lin" valueType="num">
                                      <p:cBhvr additive="base">
                                        <p:cTn id="23" dur="500" fill="hold"/>
                                        <p:tgtEl>
                                          <p:spTgt spid="36966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96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9667">
                                            <p:txEl>
                                              <p:pRg st="4" end="4"/>
                                            </p:txEl>
                                          </p:spTgt>
                                        </p:tgtEl>
                                        <p:attrNameLst>
                                          <p:attrName>style.visibility</p:attrName>
                                        </p:attrNameLst>
                                      </p:cBhvr>
                                      <p:to>
                                        <p:strVal val="visible"/>
                                      </p:to>
                                    </p:set>
                                    <p:anim calcmode="lin" valueType="num">
                                      <p:cBhvr additive="base">
                                        <p:cTn id="29" dur="500" fill="hold"/>
                                        <p:tgtEl>
                                          <p:spTgt spid="3696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96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69667">
                                            <p:txEl>
                                              <p:pRg st="5" end="5"/>
                                            </p:txEl>
                                          </p:spTgt>
                                        </p:tgtEl>
                                        <p:attrNameLst>
                                          <p:attrName>style.visibility</p:attrName>
                                        </p:attrNameLst>
                                      </p:cBhvr>
                                      <p:to>
                                        <p:strVal val="visible"/>
                                      </p:to>
                                    </p:set>
                                    <p:anim calcmode="lin" valueType="num">
                                      <p:cBhvr additive="base">
                                        <p:cTn id="35" dur="500" fill="hold"/>
                                        <p:tgtEl>
                                          <p:spTgt spid="36966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96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9667">
                                            <p:txEl>
                                              <p:pRg st="6" end="6"/>
                                            </p:txEl>
                                          </p:spTgt>
                                        </p:tgtEl>
                                        <p:attrNameLst>
                                          <p:attrName>style.visibility</p:attrName>
                                        </p:attrNameLst>
                                      </p:cBhvr>
                                      <p:to>
                                        <p:strVal val="visible"/>
                                      </p:to>
                                    </p:set>
                                    <p:anim calcmode="lin" valueType="num">
                                      <p:cBhvr additive="base">
                                        <p:cTn id="41" dur="500" fill="hold"/>
                                        <p:tgtEl>
                                          <p:spTgt spid="36966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96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69667">
                                            <p:txEl>
                                              <p:pRg st="7" end="7"/>
                                            </p:txEl>
                                          </p:spTgt>
                                        </p:tgtEl>
                                        <p:attrNameLst>
                                          <p:attrName>style.visibility</p:attrName>
                                        </p:attrNameLst>
                                      </p:cBhvr>
                                      <p:to>
                                        <p:strVal val="visible"/>
                                      </p:to>
                                    </p:set>
                                    <p:anim calcmode="lin" valueType="num">
                                      <p:cBhvr additive="base">
                                        <p:cTn id="47" dur="500" fill="hold"/>
                                        <p:tgtEl>
                                          <p:spTgt spid="36966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696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4">
            <a:extLst>
              <a:ext uri="{FF2B5EF4-FFF2-40B4-BE49-F238E27FC236}">
                <a16:creationId xmlns:a16="http://schemas.microsoft.com/office/drawing/2014/main" id="{E7A570AE-F093-0647-870F-E36C4F0E7B8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Where do we get the energy from?</a:t>
            </a:r>
          </a:p>
        </p:txBody>
      </p:sp>
      <p:sp>
        <p:nvSpPr>
          <p:cNvPr id="371717" name="Rectangle 5" descr="Rectangle: Click to edit Master text styles&#13;&#10;Second level&#13;&#10;Third level&#13;&#10;Fourth level&#13;&#10;Fifth level">
            <a:extLst>
              <a:ext uri="{FF2B5EF4-FFF2-40B4-BE49-F238E27FC236}">
                <a16:creationId xmlns:a16="http://schemas.microsoft.com/office/drawing/2014/main" id="{B58EB632-A135-F241-AF53-97D6323E61FA}"/>
              </a:ext>
            </a:extLst>
          </p:cNvPr>
          <p:cNvSpPr>
            <a:spLocks noGrp="1" noChangeArrowheads="1"/>
          </p:cNvSpPr>
          <p:nvPr>
            <p:ph type="body" idx="1"/>
          </p:nvPr>
        </p:nvSpPr>
        <p:spPr>
          <a:xfrm>
            <a:off x="838200" y="1371600"/>
            <a:ext cx="7772400" cy="1676400"/>
          </a:xfrm>
        </p:spPr>
        <p:txBody>
          <a:bodyPr/>
          <a:lstStyle/>
          <a:p>
            <a:pPr eaLnBrk="1" hangingPunct="1"/>
            <a:r>
              <a:rPr lang="en-US" altLang="en-US" dirty="0">
                <a:ea typeface="ＭＳ Ｐゴシック" panose="020B0600070205080204" pitchFamily="34" charset="-128"/>
              </a:rPr>
              <a:t>Work of life is done by </a:t>
            </a:r>
            <a:r>
              <a:rPr lang="en-US" altLang="en-US" u="sng" dirty="0">
                <a:solidFill>
                  <a:srgbClr val="CC0000"/>
                </a:solidFill>
                <a:ea typeface="ＭＳ Ｐゴシック" panose="020B0600070205080204" pitchFamily="34" charset="-128"/>
              </a:rPr>
              <a:t>energy coupling</a:t>
            </a:r>
          </a:p>
          <a:p>
            <a:pPr lvl="1" eaLnBrk="1" hangingPunct="1"/>
            <a:r>
              <a:rPr lang="en-US" altLang="en-US" dirty="0">
                <a:solidFill>
                  <a:srgbClr val="002060"/>
                </a:solidFill>
                <a:ea typeface="ＭＳ Ｐゴシック" panose="020B0600070205080204" pitchFamily="34" charset="-128"/>
              </a:rPr>
              <a:t>use </a:t>
            </a:r>
            <a:r>
              <a:rPr lang="en-US" altLang="en-US" u="sng" dirty="0">
                <a:solidFill>
                  <a:srgbClr val="002060"/>
                </a:solidFill>
                <a:ea typeface="ＭＳ Ｐゴシック" panose="020B0600070205080204" pitchFamily="34" charset="-128"/>
              </a:rPr>
              <a:t>exergonic</a:t>
            </a:r>
            <a:r>
              <a:rPr lang="en-US" altLang="en-US" dirty="0">
                <a:solidFill>
                  <a:srgbClr val="002060"/>
                </a:solidFill>
                <a:ea typeface="ＭＳ Ｐゴシック" panose="020B0600070205080204" pitchFamily="34" charset="-128"/>
              </a:rPr>
              <a:t> (catabolic) reactions to fuel </a:t>
            </a:r>
            <a:r>
              <a:rPr lang="en-US" altLang="en-US" u="sng" dirty="0">
                <a:solidFill>
                  <a:srgbClr val="002060"/>
                </a:solidFill>
                <a:ea typeface="ＭＳ Ｐゴシック" panose="020B0600070205080204" pitchFamily="34" charset="-128"/>
              </a:rPr>
              <a:t>endergonic</a:t>
            </a:r>
            <a:r>
              <a:rPr lang="en-US" altLang="en-US" dirty="0">
                <a:solidFill>
                  <a:srgbClr val="002060"/>
                </a:solidFill>
                <a:ea typeface="ＭＳ Ｐゴシック" panose="020B0600070205080204" pitchFamily="34" charset="-128"/>
              </a:rPr>
              <a:t> (anabolic) reactions</a:t>
            </a:r>
            <a:endParaRPr lang="en-US" altLang="en-US" sz="2200" dirty="0">
              <a:solidFill>
                <a:srgbClr val="002060"/>
              </a:solidFill>
              <a:ea typeface="ＭＳ Ｐゴシック" panose="020B0600070205080204" pitchFamily="34" charset="-128"/>
            </a:endParaRPr>
          </a:p>
        </p:txBody>
      </p:sp>
      <p:sp>
        <p:nvSpPr>
          <p:cNvPr id="19459" name="AutoShape 23">
            <a:extLst>
              <a:ext uri="{FF2B5EF4-FFF2-40B4-BE49-F238E27FC236}">
                <a16:creationId xmlns:a16="http://schemas.microsoft.com/office/drawing/2014/main" id="{1D08B12E-382E-1F4E-A3C4-60DB15AFECCB}"/>
              </a:ext>
            </a:extLst>
          </p:cNvPr>
          <p:cNvSpPr>
            <a:spLocks noChangeArrowheads="1"/>
          </p:cNvSpPr>
          <p:nvPr/>
        </p:nvSpPr>
        <p:spPr bwMode="auto">
          <a:xfrm>
            <a:off x="1295400" y="3581400"/>
            <a:ext cx="990600" cy="85725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0" name="AutoShape 24">
            <a:extLst>
              <a:ext uri="{FF2B5EF4-FFF2-40B4-BE49-F238E27FC236}">
                <a16:creationId xmlns:a16="http://schemas.microsoft.com/office/drawing/2014/main" id="{DA5C0B9A-6B71-6B40-AB06-EF479584F85F}"/>
              </a:ext>
            </a:extLst>
          </p:cNvPr>
          <p:cNvSpPr>
            <a:spLocks noChangeArrowheads="1"/>
          </p:cNvSpPr>
          <p:nvPr/>
        </p:nvSpPr>
        <p:spPr bwMode="auto">
          <a:xfrm>
            <a:off x="2286000" y="3581400"/>
            <a:ext cx="990600" cy="857250"/>
          </a:xfrm>
          <a:prstGeom prst="hexagon">
            <a:avLst>
              <a:gd name="adj" fmla="val 28889"/>
              <a:gd name="vf" fmla="val 115470"/>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1" name="AutoShape 25">
            <a:extLst>
              <a:ext uri="{FF2B5EF4-FFF2-40B4-BE49-F238E27FC236}">
                <a16:creationId xmlns:a16="http://schemas.microsoft.com/office/drawing/2014/main" id="{DE373015-AF7B-864F-81C2-4D072DAA0862}"/>
              </a:ext>
            </a:extLst>
          </p:cNvPr>
          <p:cNvSpPr>
            <a:spLocks noChangeArrowheads="1"/>
          </p:cNvSpPr>
          <p:nvPr/>
        </p:nvSpPr>
        <p:spPr bwMode="auto">
          <a:xfrm>
            <a:off x="4572000" y="3581400"/>
            <a:ext cx="990600" cy="85725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2" name="AutoShape 26">
            <a:extLst>
              <a:ext uri="{FF2B5EF4-FFF2-40B4-BE49-F238E27FC236}">
                <a16:creationId xmlns:a16="http://schemas.microsoft.com/office/drawing/2014/main" id="{176B44B7-C940-9740-8D15-5E841E6F8E86}"/>
              </a:ext>
            </a:extLst>
          </p:cNvPr>
          <p:cNvSpPr>
            <a:spLocks noChangeArrowheads="1"/>
          </p:cNvSpPr>
          <p:nvPr/>
        </p:nvSpPr>
        <p:spPr bwMode="auto">
          <a:xfrm>
            <a:off x="5905500" y="3581400"/>
            <a:ext cx="990600" cy="857250"/>
          </a:xfrm>
          <a:prstGeom prst="hexagon">
            <a:avLst>
              <a:gd name="adj" fmla="val 28889"/>
              <a:gd name="vf" fmla="val 115470"/>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3" name="Text Box 27">
            <a:extLst>
              <a:ext uri="{FF2B5EF4-FFF2-40B4-BE49-F238E27FC236}">
                <a16:creationId xmlns:a16="http://schemas.microsoft.com/office/drawing/2014/main" id="{B273CC08-512A-2E41-88CB-387524D2FE70}"/>
              </a:ext>
            </a:extLst>
          </p:cNvPr>
          <p:cNvSpPr txBox="1">
            <a:spLocks noChangeArrowheads="1"/>
          </p:cNvSpPr>
          <p:nvPr/>
        </p:nvSpPr>
        <p:spPr bwMode="auto">
          <a:xfrm>
            <a:off x="5553075" y="37814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a:t>
            </a:r>
            <a:endParaRPr lang="en-US" altLang="en-US"/>
          </a:p>
        </p:txBody>
      </p:sp>
      <p:sp>
        <p:nvSpPr>
          <p:cNvPr id="19464" name="AutoShape 28">
            <a:extLst>
              <a:ext uri="{FF2B5EF4-FFF2-40B4-BE49-F238E27FC236}">
                <a16:creationId xmlns:a16="http://schemas.microsoft.com/office/drawing/2014/main" id="{D63CA42D-1E2D-2B42-B4F2-C6750587A4E7}"/>
              </a:ext>
            </a:extLst>
          </p:cNvPr>
          <p:cNvSpPr>
            <a:spLocks noChangeArrowheads="1"/>
          </p:cNvSpPr>
          <p:nvPr/>
        </p:nvSpPr>
        <p:spPr bwMode="auto">
          <a:xfrm>
            <a:off x="3505200" y="3819525"/>
            <a:ext cx="838200" cy="381000"/>
          </a:xfrm>
          <a:prstGeom prst="notchedRightArrow">
            <a:avLst>
              <a:gd name="adj1" fmla="val 50000"/>
              <a:gd name="adj2" fmla="val 550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5" name="Text Box 29">
            <a:extLst>
              <a:ext uri="{FF2B5EF4-FFF2-40B4-BE49-F238E27FC236}">
                <a16:creationId xmlns:a16="http://schemas.microsoft.com/office/drawing/2014/main" id="{152831FB-74CF-8347-9B06-1F8277CC86E6}"/>
              </a:ext>
            </a:extLst>
          </p:cNvPr>
          <p:cNvSpPr txBox="1">
            <a:spLocks noChangeArrowheads="1"/>
          </p:cNvSpPr>
          <p:nvPr/>
        </p:nvSpPr>
        <p:spPr bwMode="auto">
          <a:xfrm>
            <a:off x="6886575" y="37814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a:t>
            </a:r>
            <a:endParaRPr lang="en-US" altLang="en-US"/>
          </a:p>
        </p:txBody>
      </p:sp>
      <p:sp>
        <p:nvSpPr>
          <p:cNvPr id="19466" name="AutoShape 30">
            <a:extLst>
              <a:ext uri="{FF2B5EF4-FFF2-40B4-BE49-F238E27FC236}">
                <a16:creationId xmlns:a16="http://schemas.microsoft.com/office/drawing/2014/main" id="{3D754BEF-20CB-7F4F-9DC5-96BD7066DEAE}"/>
              </a:ext>
            </a:extLst>
          </p:cNvPr>
          <p:cNvSpPr>
            <a:spLocks noChangeArrowheads="1"/>
          </p:cNvSpPr>
          <p:nvPr/>
        </p:nvSpPr>
        <p:spPr bwMode="auto">
          <a:xfrm>
            <a:off x="4572000" y="3581400"/>
            <a:ext cx="990600" cy="85725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1743" name="AutoShape 31">
            <a:extLst>
              <a:ext uri="{FF2B5EF4-FFF2-40B4-BE49-F238E27FC236}">
                <a16:creationId xmlns:a16="http://schemas.microsoft.com/office/drawing/2014/main" id="{6D4CAA28-E70A-B148-A005-8A595D401597}"/>
              </a:ext>
            </a:extLst>
          </p:cNvPr>
          <p:cNvSpPr>
            <a:spLocks noChangeArrowheads="1"/>
          </p:cNvSpPr>
          <p:nvPr/>
        </p:nvSpPr>
        <p:spPr bwMode="auto">
          <a:xfrm>
            <a:off x="7239000" y="3505200"/>
            <a:ext cx="1600200" cy="933450"/>
          </a:xfrm>
          <a:prstGeom prst="irregularSeal1">
            <a:avLst/>
          </a:prstGeom>
          <a:solidFill>
            <a:srgbClr val="FFEA18"/>
          </a:solidFill>
          <a:ln w="2857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energy</a:t>
            </a:r>
            <a:endParaRPr lang="en-US" altLang="en-US" sz="3000" b="1">
              <a:solidFill>
                <a:srgbClr val="0F116A"/>
              </a:solidFill>
            </a:endParaRPr>
          </a:p>
        </p:txBody>
      </p:sp>
      <p:sp>
        <p:nvSpPr>
          <p:cNvPr id="19468" name="Oval 32">
            <a:extLst>
              <a:ext uri="{FF2B5EF4-FFF2-40B4-BE49-F238E27FC236}">
                <a16:creationId xmlns:a16="http://schemas.microsoft.com/office/drawing/2014/main" id="{BA55E9F6-73A8-054A-AD7C-40425D4D4AD1}"/>
              </a:ext>
            </a:extLst>
          </p:cNvPr>
          <p:cNvSpPr>
            <a:spLocks noChangeArrowheads="1"/>
          </p:cNvSpPr>
          <p:nvPr/>
        </p:nvSpPr>
        <p:spPr bwMode="auto">
          <a:xfrm>
            <a:off x="1143000" y="5524500"/>
            <a:ext cx="990600" cy="85725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9" name="Oval 33">
            <a:extLst>
              <a:ext uri="{FF2B5EF4-FFF2-40B4-BE49-F238E27FC236}">
                <a16:creationId xmlns:a16="http://schemas.microsoft.com/office/drawing/2014/main" id="{61B18FF1-6393-CE44-B241-68016BEA11E5}"/>
              </a:ext>
            </a:extLst>
          </p:cNvPr>
          <p:cNvSpPr>
            <a:spLocks noChangeArrowheads="1"/>
          </p:cNvSpPr>
          <p:nvPr/>
        </p:nvSpPr>
        <p:spPr bwMode="auto">
          <a:xfrm>
            <a:off x="2514600" y="5524500"/>
            <a:ext cx="990600" cy="857250"/>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70" name="Text Box 34">
            <a:extLst>
              <a:ext uri="{FF2B5EF4-FFF2-40B4-BE49-F238E27FC236}">
                <a16:creationId xmlns:a16="http://schemas.microsoft.com/office/drawing/2014/main" id="{A6DD02A9-09C6-8C4B-961A-0557CBAACEA9}"/>
              </a:ext>
            </a:extLst>
          </p:cNvPr>
          <p:cNvSpPr txBox="1">
            <a:spLocks noChangeArrowheads="1"/>
          </p:cNvSpPr>
          <p:nvPr/>
        </p:nvSpPr>
        <p:spPr bwMode="auto">
          <a:xfrm>
            <a:off x="2143125" y="57245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a:t>
            </a:r>
            <a:endParaRPr lang="en-US" altLang="en-US"/>
          </a:p>
        </p:txBody>
      </p:sp>
      <p:sp>
        <p:nvSpPr>
          <p:cNvPr id="19471" name="AutoShape 35">
            <a:extLst>
              <a:ext uri="{FF2B5EF4-FFF2-40B4-BE49-F238E27FC236}">
                <a16:creationId xmlns:a16="http://schemas.microsoft.com/office/drawing/2014/main" id="{7E7906EC-0BF1-E940-885C-EB6B7E3B3209}"/>
              </a:ext>
            </a:extLst>
          </p:cNvPr>
          <p:cNvSpPr>
            <a:spLocks noChangeArrowheads="1"/>
          </p:cNvSpPr>
          <p:nvPr/>
        </p:nvSpPr>
        <p:spPr bwMode="auto">
          <a:xfrm>
            <a:off x="5638800" y="5724525"/>
            <a:ext cx="838200" cy="381000"/>
          </a:xfrm>
          <a:prstGeom prst="notchedRightArrow">
            <a:avLst>
              <a:gd name="adj1" fmla="val 50000"/>
              <a:gd name="adj2" fmla="val 550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72" name="Oval 36">
            <a:extLst>
              <a:ext uri="{FF2B5EF4-FFF2-40B4-BE49-F238E27FC236}">
                <a16:creationId xmlns:a16="http://schemas.microsoft.com/office/drawing/2014/main" id="{94004C9A-3710-BB4E-919D-4D80B282DD65}"/>
              </a:ext>
            </a:extLst>
          </p:cNvPr>
          <p:cNvSpPr>
            <a:spLocks noChangeArrowheads="1"/>
          </p:cNvSpPr>
          <p:nvPr/>
        </p:nvSpPr>
        <p:spPr bwMode="auto">
          <a:xfrm>
            <a:off x="6629400" y="5486400"/>
            <a:ext cx="990600" cy="85725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73" name="Oval 37">
            <a:extLst>
              <a:ext uri="{FF2B5EF4-FFF2-40B4-BE49-F238E27FC236}">
                <a16:creationId xmlns:a16="http://schemas.microsoft.com/office/drawing/2014/main" id="{096D8C71-C3D3-3A4D-B026-03A49725CB01}"/>
              </a:ext>
            </a:extLst>
          </p:cNvPr>
          <p:cNvSpPr>
            <a:spLocks noChangeArrowheads="1"/>
          </p:cNvSpPr>
          <p:nvPr/>
        </p:nvSpPr>
        <p:spPr bwMode="auto">
          <a:xfrm>
            <a:off x="7620000" y="5486400"/>
            <a:ext cx="990600" cy="857250"/>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1750" name="AutoShape 38">
            <a:extLst>
              <a:ext uri="{FF2B5EF4-FFF2-40B4-BE49-F238E27FC236}">
                <a16:creationId xmlns:a16="http://schemas.microsoft.com/office/drawing/2014/main" id="{0A46CBFE-34D6-174C-884B-AA6282921012}"/>
              </a:ext>
            </a:extLst>
          </p:cNvPr>
          <p:cNvSpPr>
            <a:spLocks noChangeArrowheads="1"/>
          </p:cNvSpPr>
          <p:nvPr/>
        </p:nvSpPr>
        <p:spPr bwMode="auto">
          <a:xfrm>
            <a:off x="3886200" y="5486400"/>
            <a:ext cx="1600200" cy="933450"/>
          </a:xfrm>
          <a:prstGeom prst="irregularSeal1">
            <a:avLst/>
          </a:prstGeom>
          <a:solidFill>
            <a:srgbClr val="FFEA18"/>
          </a:solidFill>
          <a:ln w="2857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energy</a:t>
            </a:r>
            <a:endParaRPr lang="en-US" altLang="en-US" sz="3000" b="1">
              <a:solidFill>
                <a:srgbClr val="0F116A"/>
              </a:solidFill>
            </a:endParaRPr>
          </a:p>
        </p:txBody>
      </p:sp>
      <p:sp>
        <p:nvSpPr>
          <p:cNvPr id="19475" name="Text Box 39">
            <a:extLst>
              <a:ext uri="{FF2B5EF4-FFF2-40B4-BE49-F238E27FC236}">
                <a16:creationId xmlns:a16="http://schemas.microsoft.com/office/drawing/2014/main" id="{07CECC50-F96C-2743-93EA-5A9DF1F4689F}"/>
              </a:ext>
            </a:extLst>
          </p:cNvPr>
          <p:cNvSpPr txBox="1">
            <a:spLocks noChangeArrowheads="1"/>
          </p:cNvSpPr>
          <p:nvPr/>
        </p:nvSpPr>
        <p:spPr bwMode="auto">
          <a:xfrm>
            <a:off x="3514725" y="57245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F116A"/>
                </a:solidFill>
              </a:rPr>
              <a:t>+</a:t>
            </a:r>
            <a:endParaRPr lang="en-US" altLang="en-US"/>
          </a:p>
        </p:txBody>
      </p:sp>
      <p:sp>
        <p:nvSpPr>
          <p:cNvPr id="371752" name="Freeform 40">
            <a:extLst>
              <a:ext uri="{FF2B5EF4-FFF2-40B4-BE49-F238E27FC236}">
                <a16:creationId xmlns:a16="http://schemas.microsoft.com/office/drawing/2014/main" id="{05144368-B23B-2647-8A18-7B631316CC1C}"/>
              </a:ext>
            </a:extLst>
          </p:cNvPr>
          <p:cNvSpPr>
            <a:spLocks/>
          </p:cNvSpPr>
          <p:nvPr/>
        </p:nvSpPr>
        <p:spPr bwMode="auto">
          <a:xfrm>
            <a:off x="4706938" y="4365625"/>
            <a:ext cx="3859212" cy="1270000"/>
          </a:xfrm>
          <a:custGeom>
            <a:avLst/>
            <a:gdLst>
              <a:gd name="T0" fmla="*/ 2147483647 w 2431"/>
              <a:gd name="T1" fmla="*/ 0 h 800"/>
              <a:gd name="T2" fmla="*/ 2147483647 w 2431"/>
              <a:gd name="T3" fmla="*/ 2147483647 h 800"/>
              <a:gd name="T4" fmla="*/ 2147483647 w 2431"/>
              <a:gd name="T5" fmla="*/ 2147483647 h 800"/>
              <a:gd name="T6" fmla="*/ 0 w 2431"/>
              <a:gd name="T7" fmla="*/ 2147483647 h 800"/>
              <a:gd name="T8" fmla="*/ 0 60000 65536"/>
              <a:gd name="T9" fmla="*/ 0 60000 65536"/>
              <a:gd name="T10" fmla="*/ 0 60000 65536"/>
              <a:gd name="T11" fmla="*/ 0 60000 65536"/>
              <a:gd name="T12" fmla="*/ 0 w 2431"/>
              <a:gd name="T13" fmla="*/ 0 h 800"/>
              <a:gd name="T14" fmla="*/ 2431 w 2431"/>
              <a:gd name="T15" fmla="*/ 800 h 800"/>
            </a:gdLst>
            <a:ahLst/>
            <a:cxnLst>
              <a:cxn ang="T8">
                <a:pos x="T0" y="T1"/>
              </a:cxn>
              <a:cxn ang="T9">
                <a:pos x="T2" y="T3"/>
              </a:cxn>
              <a:cxn ang="T10">
                <a:pos x="T4" y="T5"/>
              </a:cxn>
              <a:cxn ang="T11">
                <a:pos x="T6" y="T7"/>
              </a:cxn>
            </a:cxnLst>
            <a:rect l="T12" t="T13" r="T14" b="T15"/>
            <a:pathLst>
              <a:path w="2431" h="800">
                <a:moveTo>
                  <a:pt x="2118" y="0"/>
                </a:moveTo>
                <a:cubicBezTo>
                  <a:pt x="2274" y="126"/>
                  <a:pt x="2431" y="253"/>
                  <a:pt x="2151" y="345"/>
                </a:cubicBezTo>
                <a:cubicBezTo>
                  <a:pt x="1871" y="437"/>
                  <a:pt x="794" y="475"/>
                  <a:pt x="436" y="551"/>
                </a:cubicBezTo>
                <a:cubicBezTo>
                  <a:pt x="78" y="627"/>
                  <a:pt x="39" y="713"/>
                  <a:pt x="0" y="800"/>
                </a:cubicBezTo>
              </a:path>
            </a:pathLst>
          </a:custGeom>
          <a:noFill/>
          <a:ln w="762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1753" name="AutoShape 41">
            <a:extLst>
              <a:ext uri="{FF2B5EF4-FFF2-40B4-BE49-F238E27FC236}">
                <a16:creationId xmlns:a16="http://schemas.microsoft.com/office/drawing/2014/main" id="{CB0D772C-1C56-DC40-B549-CC8BC1DF34E2}"/>
              </a:ext>
            </a:extLst>
          </p:cNvPr>
          <p:cNvSpPr>
            <a:spLocks noChangeArrowheads="1"/>
          </p:cNvSpPr>
          <p:nvPr/>
        </p:nvSpPr>
        <p:spPr bwMode="auto">
          <a:xfrm>
            <a:off x="95250" y="3409950"/>
            <a:ext cx="1368425" cy="373063"/>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u="sng">
                <a:solidFill>
                  <a:schemeClr val="bg1"/>
                </a:solidFill>
              </a:rPr>
              <a:t>digestion</a:t>
            </a:r>
          </a:p>
        </p:txBody>
      </p:sp>
      <p:sp>
        <p:nvSpPr>
          <p:cNvPr id="371754" name="AutoShape 42">
            <a:extLst>
              <a:ext uri="{FF2B5EF4-FFF2-40B4-BE49-F238E27FC236}">
                <a16:creationId xmlns:a16="http://schemas.microsoft.com/office/drawing/2014/main" id="{933AE515-E286-E94D-97C6-C36911FE6D80}"/>
              </a:ext>
            </a:extLst>
          </p:cNvPr>
          <p:cNvSpPr>
            <a:spLocks noChangeArrowheads="1"/>
          </p:cNvSpPr>
          <p:nvPr/>
        </p:nvSpPr>
        <p:spPr bwMode="auto">
          <a:xfrm>
            <a:off x="92075" y="5165725"/>
            <a:ext cx="1416050" cy="373063"/>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u="sng">
                <a:solidFill>
                  <a:schemeClr val="bg1"/>
                </a:solidFill>
              </a:rPr>
              <a:t>synthesis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1717">
                                            <p:txEl>
                                              <p:pRg st="0" end="0"/>
                                            </p:txEl>
                                          </p:spTgt>
                                        </p:tgtEl>
                                        <p:attrNameLst>
                                          <p:attrName>style.visibility</p:attrName>
                                        </p:attrNameLst>
                                      </p:cBhvr>
                                      <p:to>
                                        <p:strVal val="visible"/>
                                      </p:to>
                                    </p:set>
                                    <p:anim calcmode="lin" valueType="num">
                                      <p:cBhvr additive="base">
                                        <p:cTn id="7" dur="500" fill="hold"/>
                                        <p:tgtEl>
                                          <p:spTgt spid="3717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371717">
                                            <p:txEl>
                                              <p:pRg st="1" end="1"/>
                                            </p:txEl>
                                          </p:spTgt>
                                        </p:tgtEl>
                                        <p:attrNameLst>
                                          <p:attrName>style.visibility</p:attrName>
                                        </p:attrNameLst>
                                      </p:cBhvr>
                                      <p:to>
                                        <p:strVal val="visible"/>
                                      </p:to>
                                    </p:set>
                                    <p:anim calcmode="lin" valueType="num">
                                      <p:cBhvr additive="base">
                                        <p:cTn id="11" dur="500" fill="hold"/>
                                        <p:tgtEl>
                                          <p:spTgt spid="37171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7171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1753"/>
                                        </p:tgtEl>
                                        <p:attrNameLst>
                                          <p:attrName>style.visibility</p:attrName>
                                        </p:attrNameLst>
                                      </p:cBhvr>
                                      <p:to>
                                        <p:strVal val="visible"/>
                                      </p:to>
                                    </p:set>
                                    <p:animEffect transition="in" filter="wipe(left)">
                                      <p:cBhvr>
                                        <p:cTn id="17" dur="500"/>
                                        <p:tgtEl>
                                          <p:spTgt spid="371753"/>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32" fill="hold" grpId="1" nodeType="clickEffect">
                                  <p:stCondLst>
                                    <p:cond delay="0"/>
                                  </p:stCondLst>
                                  <p:childTnLst>
                                    <p:set>
                                      <p:cBhvr>
                                        <p:cTn id="21" dur="1" fill="hold">
                                          <p:stCondLst>
                                            <p:cond delay="0"/>
                                          </p:stCondLst>
                                        </p:cTn>
                                        <p:tgtEl>
                                          <p:spTgt spid="371743"/>
                                        </p:tgtEl>
                                        <p:attrNameLst>
                                          <p:attrName>style.visibility</p:attrName>
                                        </p:attrNameLst>
                                      </p:cBhvr>
                                      <p:to>
                                        <p:strVal val="visible"/>
                                      </p:to>
                                    </p:set>
                                    <p:animEffect transition="in" filter="circle(out)">
                                      <p:cBhvr>
                                        <p:cTn id="22" dur="500"/>
                                        <p:tgtEl>
                                          <p:spTgt spid="371743"/>
                                        </p:tgtEl>
                                      </p:cBhvr>
                                    </p:animEffect>
                                  </p:childTnLst>
                                  <p:subTnLst>
                                    <p:audio>
                                      <p:cMediaNode>
                                        <p:cTn display="0" masterRel="sameClick">
                                          <p:stCondLst>
                                            <p:cond evt="begin" delay="0">
                                              <p:tn val="20"/>
                                            </p:cond>
                                          </p:stCondLst>
                                          <p:endCondLst>
                                            <p:cond evt="onStopAudio" delay="0">
                                              <p:tgtEl>
                                                <p:sldTgt/>
                                              </p:tgtEl>
                                            </p:cond>
                                          </p:endCondLst>
                                        </p:cTn>
                                        <p:tgtEl>
                                          <p:sndTgt r:embed="rId5" name="Explosion"/>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1754"/>
                                        </p:tgtEl>
                                        <p:attrNameLst>
                                          <p:attrName>style.visibility</p:attrName>
                                        </p:attrNameLst>
                                      </p:cBhvr>
                                      <p:to>
                                        <p:strVal val="visible"/>
                                      </p:to>
                                    </p:set>
                                    <p:animEffect transition="in" filter="wipe(left)">
                                      <p:cBhvr>
                                        <p:cTn id="27" dur="500"/>
                                        <p:tgtEl>
                                          <p:spTgt spid="371754"/>
                                        </p:tgtEl>
                                      </p:cBhvr>
                                    </p:animEffect>
                                  </p:childTnLst>
                                  <p:subTnLst>
                                    <p:audio>
                                      <p:cMediaNode>
                                        <p:cTn display="0" masterRel="sameClick">
                                          <p:stCondLst>
                                            <p:cond evt="begin" delay="0">
                                              <p:tn val="25"/>
                                            </p:cond>
                                          </p:stCondLst>
                                          <p:endCondLst>
                                            <p:cond evt="onStopAudio" delay="0">
                                              <p:tgtEl>
                                                <p:sldTgt/>
                                              </p:tgtEl>
                                            </p:cond>
                                          </p:endCondLst>
                                        </p:cTn>
                                        <p:tgtEl>
                                          <p:sndTgt r:embed="rId4"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grpId="0" nodeType="clickEffect">
                                  <p:stCondLst>
                                    <p:cond delay="0"/>
                                  </p:stCondLst>
                                  <p:childTnLst>
                                    <p:animEffect transition="out" filter="dissolve">
                                      <p:cBhvr>
                                        <p:cTn id="31" dur="500"/>
                                        <p:tgtEl>
                                          <p:spTgt spid="371743"/>
                                        </p:tgtEl>
                                      </p:cBhvr>
                                    </p:animEffect>
                                    <p:set>
                                      <p:cBhvr>
                                        <p:cTn id="32" dur="1" fill="hold">
                                          <p:stCondLst>
                                            <p:cond delay="499"/>
                                          </p:stCondLst>
                                        </p:cTn>
                                        <p:tgtEl>
                                          <p:spTgt spid="371743"/>
                                        </p:tgtEl>
                                        <p:attrNameLst>
                                          <p:attrName>style.visibility</p:attrName>
                                        </p:attrNameLst>
                                      </p:cBhvr>
                                      <p:to>
                                        <p:strVal val="hidden"/>
                                      </p:to>
                                    </p:set>
                                  </p:childTnLst>
                                </p:cTn>
                              </p:par>
                            </p:childTnLst>
                          </p:cTn>
                        </p:par>
                        <p:par>
                          <p:cTn id="33" fill="hold" nodeType="afterGroup">
                            <p:stCondLst>
                              <p:cond delay="500"/>
                            </p:stCondLst>
                            <p:childTnLst>
                              <p:par>
                                <p:cTn id="34" presetID="22" presetClass="entr" presetSubtype="2" fill="hold" nodeType="afterEffect">
                                  <p:stCondLst>
                                    <p:cond delay="0"/>
                                  </p:stCondLst>
                                  <p:childTnLst>
                                    <p:set>
                                      <p:cBhvr>
                                        <p:cTn id="35" dur="1" fill="hold">
                                          <p:stCondLst>
                                            <p:cond delay="0"/>
                                          </p:stCondLst>
                                        </p:cTn>
                                        <p:tgtEl>
                                          <p:spTgt spid="371752"/>
                                        </p:tgtEl>
                                        <p:attrNameLst>
                                          <p:attrName>style.visibility</p:attrName>
                                        </p:attrNameLst>
                                      </p:cBhvr>
                                      <p:to>
                                        <p:strVal val="visible"/>
                                      </p:to>
                                    </p:set>
                                    <p:animEffect transition="in" filter="wipe(right)">
                                      <p:cBhvr>
                                        <p:cTn id="36" dur="500"/>
                                        <p:tgtEl>
                                          <p:spTgt spid="371752"/>
                                        </p:tgtEl>
                                      </p:cBhvr>
                                    </p:animEffect>
                                  </p:childTnLst>
                                  <p:subTnLst>
                                    <p:audio>
                                      <p:cMediaNode>
                                        <p:cTn display="0" masterRel="sameClick">
                                          <p:stCondLst>
                                            <p:cond evt="begin" delay="0">
                                              <p:tn val="34"/>
                                            </p:cond>
                                          </p:stCondLst>
                                          <p:endCondLst>
                                            <p:cond evt="onStopAudio" delay="0">
                                              <p:tgtEl>
                                                <p:sldTgt/>
                                              </p:tgtEl>
                                            </p:cond>
                                          </p:endCondLst>
                                        </p:cTn>
                                        <p:tgtEl>
                                          <p:sndTgt r:embed="rId4" name="Pencil Check"/>
                                        </p:tgtEl>
                                      </p:cMediaNode>
                                    </p:audio>
                                  </p:subTnLst>
                                </p:cTn>
                              </p:par>
                            </p:childTnLst>
                          </p:cTn>
                        </p:par>
                        <p:par>
                          <p:cTn id="37" fill="hold" nodeType="afterGroup">
                            <p:stCondLst>
                              <p:cond delay="1000"/>
                            </p:stCondLst>
                            <p:childTnLst>
                              <p:par>
                                <p:cTn id="38" presetID="6" presetClass="entr" presetSubtype="32" fill="hold" grpId="0" nodeType="afterEffect">
                                  <p:stCondLst>
                                    <p:cond delay="0"/>
                                  </p:stCondLst>
                                  <p:childTnLst>
                                    <p:set>
                                      <p:cBhvr>
                                        <p:cTn id="39" dur="1" fill="hold">
                                          <p:stCondLst>
                                            <p:cond delay="0"/>
                                          </p:stCondLst>
                                        </p:cTn>
                                        <p:tgtEl>
                                          <p:spTgt spid="371750"/>
                                        </p:tgtEl>
                                        <p:attrNameLst>
                                          <p:attrName>style.visibility</p:attrName>
                                        </p:attrNameLst>
                                      </p:cBhvr>
                                      <p:to>
                                        <p:strVal val="visible"/>
                                      </p:to>
                                    </p:set>
                                    <p:animEffect transition="in" filter="circle(out)">
                                      <p:cBhvr>
                                        <p:cTn id="40" dur="500"/>
                                        <p:tgtEl>
                                          <p:spTgt spid="371750"/>
                                        </p:tgtEl>
                                      </p:cBhvr>
                                    </p:animEffect>
                                  </p:childTnLst>
                                  <p:subTnLst>
                                    <p:audio>
                                      <p:cMediaNode>
                                        <p:cTn display="0" masterRel="sameClick">
                                          <p:stCondLst>
                                            <p:cond evt="begin" delay="0">
                                              <p:tn val="38"/>
                                            </p:cond>
                                          </p:stCondLst>
                                          <p:endCondLst>
                                            <p:cond evt="onStopAudio" delay="0">
                                              <p:tgtEl>
                                                <p:sldTgt/>
                                              </p:tgtEl>
                                            </p:cond>
                                          </p:endCondLst>
                                        </p:cTn>
                                        <p:tgtEl>
                                          <p:sndTgt r:embed="rId5"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build="p" autoUpdateAnimBg="0"/>
      <p:bldP spid="371743" grpId="0" animBg="1"/>
      <p:bldP spid="371743" grpId="1" animBg="1"/>
      <p:bldP spid="371750" grpId="0" animBg="1"/>
      <p:bldP spid="371753" grpId="0" animBg="1" autoUpdateAnimBg="0"/>
      <p:bldP spid="37175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75" name="Picture 15" descr="dollar">
            <a:extLst>
              <a:ext uri="{FF2B5EF4-FFF2-40B4-BE49-F238E27FC236}">
                <a16:creationId xmlns:a16="http://schemas.microsoft.com/office/drawing/2014/main" id="{67E25A84-2ABE-C249-87F9-C6BAD810B1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0288" y="4235450"/>
            <a:ext cx="2395537"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771" name="AutoShape 11">
            <a:extLst>
              <a:ext uri="{FF2B5EF4-FFF2-40B4-BE49-F238E27FC236}">
                <a16:creationId xmlns:a16="http://schemas.microsoft.com/office/drawing/2014/main" id="{F8AD50C6-C90F-274A-9A11-2902851ED3C0}"/>
              </a:ext>
            </a:extLst>
          </p:cNvPr>
          <p:cNvSpPr>
            <a:spLocks noChangeArrowheads="1"/>
          </p:cNvSpPr>
          <p:nvPr/>
        </p:nvSpPr>
        <p:spPr bwMode="auto">
          <a:xfrm>
            <a:off x="5222875" y="4171950"/>
            <a:ext cx="3921125" cy="2520950"/>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0" b="1">
                <a:solidFill>
                  <a:srgbClr val="FFEA18"/>
                </a:solidFill>
              </a:rPr>
              <a:t>ATP</a:t>
            </a:r>
            <a:endParaRPr lang="en-US" altLang="en-US" sz="6000" b="1">
              <a:solidFill>
                <a:schemeClr val="tx2"/>
              </a:solidFill>
            </a:endParaRPr>
          </a:p>
        </p:txBody>
      </p:sp>
      <p:sp>
        <p:nvSpPr>
          <p:cNvPr id="21507" name="Rectangle 2">
            <a:extLst>
              <a:ext uri="{FF2B5EF4-FFF2-40B4-BE49-F238E27FC236}">
                <a16:creationId xmlns:a16="http://schemas.microsoft.com/office/drawing/2014/main" id="{007135D1-E876-CC40-938D-9ACCECBCDC3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Living economy</a:t>
            </a:r>
          </a:p>
        </p:txBody>
      </p:sp>
      <p:sp>
        <p:nvSpPr>
          <p:cNvPr id="373763" name="Rectangle 3" descr="Rectangle: Click to edit Master text styles&#13;&#10;Second level&#13;&#10;Third level&#13;&#10;Fourth level&#13;&#10;Fifth level">
            <a:extLst>
              <a:ext uri="{FF2B5EF4-FFF2-40B4-BE49-F238E27FC236}">
                <a16:creationId xmlns:a16="http://schemas.microsoft.com/office/drawing/2014/main" id="{1E4E4A84-1359-6842-AE3B-4AFD79C0185B}"/>
              </a:ext>
            </a:extLst>
          </p:cNvPr>
          <p:cNvSpPr>
            <a:spLocks noGrp="1" noChangeArrowheads="1"/>
          </p:cNvSpPr>
          <p:nvPr>
            <p:ph type="body" idx="1"/>
          </p:nvPr>
        </p:nvSpPr>
        <p:spPr>
          <a:xfrm>
            <a:off x="700088" y="1371600"/>
            <a:ext cx="8291512" cy="4403725"/>
          </a:xfrm>
          <a:noFill/>
        </p:spPr>
        <p:txBody>
          <a:bodyPr/>
          <a:lstStyle/>
          <a:p>
            <a:pPr eaLnBrk="1" hangingPunct="1">
              <a:buClrTx/>
            </a:pPr>
            <a:r>
              <a:rPr lang="en-US" altLang="en-US" sz="2600" dirty="0">
                <a:ea typeface="ＭＳ Ｐゴシック" panose="020B0600070205080204" pitchFamily="34" charset="-128"/>
              </a:rPr>
              <a:t>Fueling the body</a:t>
            </a:r>
            <a:r>
              <a:rPr lang="ja-JP" altLang="en-US" sz="2600">
                <a:ea typeface="ＭＳ Ｐゴシック" panose="020B0600070205080204" pitchFamily="34" charset="-128"/>
              </a:rPr>
              <a:t>’</a:t>
            </a:r>
            <a:r>
              <a:rPr lang="en-US" altLang="ja-JP" sz="2600" dirty="0">
                <a:ea typeface="ＭＳ Ｐゴシック" panose="020B0600070205080204" pitchFamily="34" charset="-128"/>
              </a:rPr>
              <a:t>s economy</a:t>
            </a:r>
            <a:endParaRPr lang="en-US" altLang="ja-JP" sz="2200" dirty="0">
              <a:ea typeface="ＭＳ Ｐゴシック" panose="020B0600070205080204" pitchFamily="34" charset="-128"/>
            </a:endParaRPr>
          </a:p>
          <a:p>
            <a:pPr lvl="1" eaLnBrk="1" hangingPunct="1">
              <a:lnSpc>
                <a:spcPct val="90000"/>
              </a:lnSpc>
              <a:buClrTx/>
            </a:pPr>
            <a:r>
              <a:rPr lang="en-US" altLang="en-US" sz="2400" dirty="0">
                <a:solidFill>
                  <a:srgbClr val="002060"/>
                </a:solidFill>
                <a:ea typeface="ＭＳ Ｐゴシック" panose="020B0600070205080204" pitchFamily="34" charset="-128"/>
              </a:rPr>
              <a:t>eat high energy </a:t>
            </a:r>
            <a:r>
              <a:rPr lang="en-US" altLang="en-US" sz="2400" u="sng" dirty="0">
                <a:solidFill>
                  <a:srgbClr val="002060"/>
                </a:solidFill>
                <a:ea typeface="ＭＳ Ｐゴシック" panose="020B0600070205080204" pitchFamily="34" charset="-128"/>
              </a:rPr>
              <a:t>organic molecules</a:t>
            </a:r>
            <a:r>
              <a:rPr lang="en-US" altLang="en-US" sz="2000" dirty="0">
                <a:solidFill>
                  <a:srgbClr val="002060"/>
                </a:solidFill>
                <a:ea typeface="ＭＳ Ｐゴシック" panose="020B0600070205080204" pitchFamily="34" charset="-128"/>
              </a:rPr>
              <a:t> </a:t>
            </a:r>
          </a:p>
          <a:p>
            <a:pPr lvl="2" eaLnBrk="1" hangingPunct="1">
              <a:lnSpc>
                <a:spcPct val="90000"/>
              </a:lnSpc>
            </a:pPr>
            <a:r>
              <a:rPr lang="en-US" altLang="en-US" sz="2000" dirty="0">
                <a:solidFill>
                  <a:srgbClr val="002060"/>
                </a:solidFill>
                <a:ea typeface="ＭＳ Ｐゴシック" panose="020B0600070205080204" pitchFamily="34" charset="-128"/>
              </a:rPr>
              <a:t>food = carbohydrates, lipids, proteins, nucleic acids</a:t>
            </a:r>
            <a:endParaRPr lang="en-US" altLang="en-US" sz="1800" dirty="0">
              <a:solidFill>
                <a:srgbClr val="002060"/>
              </a:solidFill>
              <a:ea typeface="ＭＳ Ｐゴシック" panose="020B0600070205080204" pitchFamily="34" charset="-128"/>
            </a:endParaRPr>
          </a:p>
          <a:p>
            <a:pPr lvl="1" eaLnBrk="1" hangingPunct="1">
              <a:lnSpc>
                <a:spcPct val="90000"/>
              </a:lnSpc>
              <a:buClrTx/>
            </a:pPr>
            <a:r>
              <a:rPr lang="en-US" altLang="en-US" sz="2400" dirty="0">
                <a:solidFill>
                  <a:srgbClr val="002060"/>
                </a:solidFill>
                <a:ea typeface="ＭＳ Ｐゴシック" panose="020B0600070205080204" pitchFamily="34" charset="-128"/>
              </a:rPr>
              <a:t>break them down</a:t>
            </a:r>
          </a:p>
          <a:p>
            <a:pPr lvl="2" eaLnBrk="1" hangingPunct="1">
              <a:lnSpc>
                <a:spcPct val="90000"/>
              </a:lnSpc>
            </a:pPr>
            <a:r>
              <a:rPr lang="en-US" altLang="en-US" sz="2000" dirty="0">
                <a:solidFill>
                  <a:srgbClr val="002060"/>
                </a:solidFill>
                <a:ea typeface="ＭＳ Ｐゴシック" panose="020B0600070205080204" pitchFamily="34" charset="-128"/>
              </a:rPr>
              <a:t>digest = </a:t>
            </a:r>
            <a:r>
              <a:rPr lang="en-US" altLang="en-US" sz="2000" u="sng" dirty="0">
                <a:solidFill>
                  <a:srgbClr val="002060"/>
                </a:solidFill>
                <a:ea typeface="ＭＳ Ｐゴシック" panose="020B0600070205080204" pitchFamily="34" charset="-128"/>
              </a:rPr>
              <a:t>catabolism</a:t>
            </a:r>
            <a:endParaRPr lang="en-US" altLang="en-US" sz="1800" dirty="0">
              <a:solidFill>
                <a:srgbClr val="002060"/>
              </a:solidFill>
              <a:ea typeface="ＭＳ Ｐゴシック" panose="020B0600070205080204" pitchFamily="34" charset="-128"/>
            </a:endParaRPr>
          </a:p>
          <a:p>
            <a:pPr lvl="1" eaLnBrk="1" hangingPunct="1">
              <a:lnSpc>
                <a:spcPct val="90000"/>
              </a:lnSpc>
              <a:buClrTx/>
            </a:pPr>
            <a:r>
              <a:rPr lang="en-US" altLang="en-US" sz="2400" dirty="0">
                <a:solidFill>
                  <a:srgbClr val="002060"/>
                </a:solidFill>
                <a:ea typeface="ＭＳ Ｐゴシック" panose="020B0600070205080204" pitchFamily="34" charset="-128"/>
              </a:rPr>
              <a:t>capture released energy in a form the cell can use</a:t>
            </a:r>
            <a:endParaRPr lang="en-US" altLang="en-US" sz="2000" dirty="0">
              <a:solidFill>
                <a:srgbClr val="002060"/>
              </a:solidFill>
              <a:ea typeface="ＭＳ Ｐゴシック" panose="020B0600070205080204" pitchFamily="34" charset="-128"/>
            </a:endParaRPr>
          </a:p>
          <a:p>
            <a:pPr eaLnBrk="1" hangingPunct="1"/>
            <a:r>
              <a:rPr lang="en-US" altLang="en-US" sz="2600" dirty="0">
                <a:solidFill>
                  <a:srgbClr val="002060"/>
                </a:solidFill>
                <a:ea typeface="ＭＳ Ｐゴシック" panose="020B0600070205080204" pitchFamily="34" charset="-128"/>
              </a:rPr>
              <a:t>Need an </a:t>
            </a:r>
            <a:r>
              <a:rPr lang="en-US" altLang="en-US" sz="2600" u="sng" dirty="0">
                <a:solidFill>
                  <a:srgbClr val="002060"/>
                </a:solidFill>
                <a:ea typeface="ＭＳ Ｐゴシック" panose="020B0600070205080204" pitchFamily="34" charset="-128"/>
              </a:rPr>
              <a:t>energy currency</a:t>
            </a:r>
            <a:endParaRPr lang="en-US" altLang="en-US" sz="2200" dirty="0">
              <a:solidFill>
                <a:srgbClr val="002060"/>
              </a:solidFill>
              <a:ea typeface="ＭＳ Ｐゴシック" panose="020B0600070205080204" pitchFamily="34" charset="-128"/>
            </a:endParaRPr>
          </a:p>
          <a:p>
            <a:pPr lvl="1" eaLnBrk="1" hangingPunct="1"/>
            <a:r>
              <a:rPr lang="en-US" altLang="en-US" sz="2400" dirty="0">
                <a:solidFill>
                  <a:srgbClr val="002060"/>
                </a:solidFill>
                <a:ea typeface="ＭＳ Ｐゴシック" panose="020B0600070205080204" pitchFamily="34" charset="-128"/>
              </a:rPr>
              <a:t>a way to pass energy around</a:t>
            </a:r>
          </a:p>
          <a:p>
            <a:pPr lvl="1" eaLnBrk="1" hangingPunct="1"/>
            <a:r>
              <a:rPr lang="en-US" altLang="en-US" sz="2400" dirty="0">
                <a:solidFill>
                  <a:srgbClr val="002060"/>
                </a:solidFill>
                <a:ea typeface="ＭＳ Ｐゴシック" panose="020B0600070205080204" pitchFamily="34" charset="-128"/>
              </a:rPr>
              <a:t>need a short term energy </a:t>
            </a:r>
            <a:br>
              <a:rPr lang="en-US" altLang="en-US" sz="2400" dirty="0">
                <a:solidFill>
                  <a:srgbClr val="002060"/>
                </a:solidFill>
                <a:ea typeface="ＭＳ Ｐゴシック" panose="020B0600070205080204" pitchFamily="34" charset="-128"/>
              </a:rPr>
            </a:br>
            <a:r>
              <a:rPr lang="en-US" altLang="en-US" sz="2400" dirty="0">
                <a:solidFill>
                  <a:srgbClr val="002060"/>
                </a:solidFill>
                <a:ea typeface="ＭＳ Ｐゴシック" panose="020B0600070205080204" pitchFamily="34" charset="-128"/>
              </a:rPr>
              <a:t>storage molecule</a:t>
            </a:r>
          </a:p>
        </p:txBody>
      </p:sp>
      <p:sp>
        <p:nvSpPr>
          <p:cNvPr id="21509" name="Rectangle 8">
            <a:extLst>
              <a:ext uri="{FF2B5EF4-FFF2-40B4-BE49-F238E27FC236}">
                <a16:creationId xmlns:a16="http://schemas.microsoft.com/office/drawing/2014/main" id="{56EFCDF8-3383-4540-93CC-EF5BCA910F44}"/>
              </a:ext>
            </a:extLst>
          </p:cNvPr>
          <p:cNvSpPr>
            <a:spLocks noChangeArrowheads="1"/>
          </p:cNvSpPr>
          <p:nvPr/>
        </p:nvSpPr>
        <p:spPr bwMode="auto">
          <a:xfrm>
            <a:off x="9513888" y="572135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800"/>
          </a:p>
        </p:txBody>
      </p:sp>
      <p:pic>
        <p:nvPicPr>
          <p:cNvPr id="373772" name="Picture 12" descr="penguinL">
            <a:extLst>
              <a:ext uri="{FF2B5EF4-FFF2-40B4-BE49-F238E27FC236}">
                <a16:creationId xmlns:a16="http://schemas.microsoft.com/office/drawing/2014/main" id="{2E97FFB3-71A0-3141-845D-28DB870D9B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773" name="AutoShape 13">
            <a:extLst>
              <a:ext uri="{FF2B5EF4-FFF2-40B4-BE49-F238E27FC236}">
                <a16:creationId xmlns:a16="http://schemas.microsoft.com/office/drawing/2014/main" id="{A9038794-8A3C-8A40-903C-1940945143C9}"/>
              </a:ext>
            </a:extLst>
          </p:cNvPr>
          <p:cNvSpPr>
            <a:spLocks noChangeArrowheads="1"/>
          </p:cNvSpPr>
          <p:nvPr/>
        </p:nvSpPr>
        <p:spPr bwMode="auto">
          <a:xfrm flipH="1">
            <a:off x="2030413" y="5667375"/>
            <a:ext cx="2195512" cy="1027113"/>
          </a:xfrm>
          <a:prstGeom prst="wedgeEllipseCallout">
            <a:avLst>
              <a:gd name="adj1" fmla="val 93745"/>
              <a:gd name="adj2" fmla="val -3130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Whoa</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Hot stuff</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additive="base">
                                        <p:cTn id="7" dur="500" fill="hold"/>
                                        <p:tgtEl>
                                          <p:spTgt spid="373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3">
                                            <p:txEl>
                                              <p:pRg st="1" end="1"/>
                                            </p:txEl>
                                          </p:spTgt>
                                        </p:tgtEl>
                                        <p:attrNameLst>
                                          <p:attrName>style.visibility</p:attrName>
                                        </p:attrNameLst>
                                      </p:cBhvr>
                                      <p:to>
                                        <p:strVal val="visible"/>
                                      </p:to>
                                    </p:set>
                                    <p:anim calcmode="lin" valueType="num">
                                      <p:cBhvr additive="base">
                                        <p:cTn id="13"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3763">
                                            <p:txEl>
                                              <p:pRg st="2" end="2"/>
                                            </p:txEl>
                                          </p:spTgt>
                                        </p:tgtEl>
                                        <p:attrNameLst>
                                          <p:attrName>style.visibility</p:attrName>
                                        </p:attrNameLst>
                                      </p:cBhvr>
                                      <p:to>
                                        <p:strVal val="visible"/>
                                      </p:to>
                                    </p:set>
                                    <p:anim calcmode="lin" valueType="num">
                                      <p:cBhvr additive="base">
                                        <p:cTn id="19"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3763">
                                            <p:txEl>
                                              <p:pRg st="3" end="3"/>
                                            </p:txEl>
                                          </p:spTgt>
                                        </p:tgtEl>
                                        <p:attrNameLst>
                                          <p:attrName>style.visibility</p:attrName>
                                        </p:attrNameLst>
                                      </p:cBhvr>
                                      <p:to>
                                        <p:strVal val="visible"/>
                                      </p:to>
                                    </p:set>
                                    <p:anim calcmode="lin" valueType="num">
                                      <p:cBhvr additive="base">
                                        <p:cTn id="25"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3763">
                                            <p:txEl>
                                              <p:pRg st="4" end="4"/>
                                            </p:txEl>
                                          </p:spTgt>
                                        </p:tgtEl>
                                        <p:attrNameLst>
                                          <p:attrName>style.visibility</p:attrName>
                                        </p:attrNameLst>
                                      </p:cBhvr>
                                      <p:to>
                                        <p:strVal val="visible"/>
                                      </p:to>
                                    </p:set>
                                    <p:anim calcmode="lin" valueType="num">
                                      <p:cBhvr additive="base">
                                        <p:cTn id="31"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3763">
                                            <p:txEl>
                                              <p:pRg st="5" end="5"/>
                                            </p:txEl>
                                          </p:spTgt>
                                        </p:tgtEl>
                                        <p:attrNameLst>
                                          <p:attrName>style.visibility</p:attrName>
                                        </p:attrNameLst>
                                      </p:cBhvr>
                                      <p:to>
                                        <p:strVal val="visible"/>
                                      </p:to>
                                    </p:set>
                                    <p:anim calcmode="lin" valueType="num">
                                      <p:cBhvr additive="base">
                                        <p:cTn id="37" dur="500" fill="hold"/>
                                        <p:tgtEl>
                                          <p:spTgt spid="3737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37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3763">
                                            <p:txEl>
                                              <p:pRg st="6" end="6"/>
                                            </p:txEl>
                                          </p:spTgt>
                                        </p:tgtEl>
                                        <p:attrNameLst>
                                          <p:attrName>style.visibility</p:attrName>
                                        </p:attrNameLst>
                                      </p:cBhvr>
                                      <p:to>
                                        <p:strVal val="visible"/>
                                      </p:to>
                                    </p:set>
                                    <p:anim calcmode="lin" valueType="num">
                                      <p:cBhvr additive="base">
                                        <p:cTn id="43" dur="500" fill="hold"/>
                                        <p:tgtEl>
                                          <p:spTgt spid="3737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37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0" presetClass="entr" presetSubtype="0" fill="hold" nodeType="clickEffect">
                                  <p:stCondLst>
                                    <p:cond delay="0"/>
                                  </p:stCondLst>
                                  <p:childTnLst>
                                    <p:set>
                                      <p:cBhvr>
                                        <p:cTn id="48" dur="1" fill="hold">
                                          <p:stCondLst>
                                            <p:cond delay="0"/>
                                          </p:stCondLst>
                                        </p:cTn>
                                        <p:tgtEl>
                                          <p:spTgt spid="373775"/>
                                        </p:tgtEl>
                                        <p:attrNameLst>
                                          <p:attrName>style.visibility</p:attrName>
                                        </p:attrNameLst>
                                      </p:cBhvr>
                                      <p:to>
                                        <p:strVal val="visible"/>
                                      </p:to>
                                    </p:set>
                                    <p:animEffect transition="in" filter="fade">
                                      <p:cBhvr>
                                        <p:cTn id="49" dur="800" decel="100000"/>
                                        <p:tgtEl>
                                          <p:spTgt spid="373775"/>
                                        </p:tgtEl>
                                      </p:cBhvr>
                                    </p:animEffect>
                                    <p:anim calcmode="lin" valueType="num">
                                      <p:cBhvr>
                                        <p:cTn id="50" dur="800" decel="100000" fill="hold"/>
                                        <p:tgtEl>
                                          <p:spTgt spid="373775"/>
                                        </p:tgtEl>
                                        <p:attrNameLst>
                                          <p:attrName>style.rotation</p:attrName>
                                        </p:attrNameLst>
                                      </p:cBhvr>
                                      <p:tavLst>
                                        <p:tav tm="0">
                                          <p:val>
                                            <p:fltVal val="-90"/>
                                          </p:val>
                                        </p:tav>
                                        <p:tav tm="100000">
                                          <p:val>
                                            <p:fltVal val="0"/>
                                          </p:val>
                                        </p:tav>
                                      </p:tavLst>
                                    </p:anim>
                                    <p:anim calcmode="lin" valueType="num">
                                      <p:cBhvr>
                                        <p:cTn id="51" dur="800" decel="100000" fill="hold"/>
                                        <p:tgtEl>
                                          <p:spTgt spid="373775"/>
                                        </p:tgtEl>
                                        <p:attrNameLst>
                                          <p:attrName>ppt_x</p:attrName>
                                        </p:attrNameLst>
                                      </p:cBhvr>
                                      <p:tavLst>
                                        <p:tav tm="0">
                                          <p:val>
                                            <p:strVal val="#ppt_x+0.4"/>
                                          </p:val>
                                        </p:tav>
                                        <p:tav tm="100000">
                                          <p:val>
                                            <p:strVal val="#ppt_x-0.05"/>
                                          </p:val>
                                        </p:tav>
                                      </p:tavLst>
                                    </p:anim>
                                    <p:anim calcmode="lin" valueType="num">
                                      <p:cBhvr>
                                        <p:cTn id="52" dur="800" decel="100000" fill="hold"/>
                                        <p:tgtEl>
                                          <p:spTgt spid="37377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7377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7377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himes"/>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3763">
                                            <p:txEl>
                                              <p:pRg st="7" end="7"/>
                                            </p:txEl>
                                          </p:spTgt>
                                        </p:tgtEl>
                                        <p:attrNameLst>
                                          <p:attrName>style.visibility</p:attrName>
                                        </p:attrNameLst>
                                      </p:cBhvr>
                                      <p:to>
                                        <p:strVal val="visible"/>
                                      </p:to>
                                    </p:set>
                                    <p:anim calcmode="lin" valueType="num">
                                      <p:cBhvr additive="base">
                                        <p:cTn id="59" dur="500" fill="hold"/>
                                        <p:tgtEl>
                                          <p:spTgt spid="373763">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737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73763">
                                            <p:txEl>
                                              <p:pRg st="8" end="8"/>
                                            </p:txEl>
                                          </p:spTgt>
                                        </p:tgtEl>
                                        <p:attrNameLst>
                                          <p:attrName>style.visibility</p:attrName>
                                        </p:attrNameLst>
                                      </p:cBhvr>
                                      <p:to>
                                        <p:strVal val="visible"/>
                                      </p:to>
                                    </p:set>
                                    <p:anim calcmode="lin" valueType="num">
                                      <p:cBhvr additive="base">
                                        <p:cTn id="65" dur="500" fill="hold"/>
                                        <p:tgtEl>
                                          <p:spTgt spid="373763">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737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xit" presetSubtype="0" fill="hold" nodeType="clickEffect">
                                  <p:stCondLst>
                                    <p:cond delay="0"/>
                                  </p:stCondLst>
                                  <p:childTnLst>
                                    <p:animEffect transition="out" filter="dissolve">
                                      <p:cBhvr>
                                        <p:cTn id="70" dur="500"/>
                                        <p:tgtEl>
                                          <p:spTgt spid="373775"/>
                                        </p:tgtEl>
                                      </p:cBhvr>
                                    </p:animEffect>
                                    <p:set>
                                      <p:cBhvr>
                                        <p:cTn id="71" dur="1" fill="hold">
                                          <p:stCondLst>
                                            <p:cond delay="499"/>
                                          </p:stCondLst>
                                        </p:cTn>
                                        <p:tgtEl>
                                          <p:spTgt spid="373775"/>
                                        </p:tgtEl>
                                        <p:attrNameLst>
                                          <p:attrName>style.visibility</p:attrName>
                                        </p:attrNameLst>
                                      </p:cBhvr>
                                      <p:to>
                                        <p:strVal val="hidden"/>
                                      </p:to>
                                    </p:set>
                                  </p:childTnLst>
                                </p:cTn>
                              </p:par>
                              <p:par>
                                <p:cTn id="72" presetID="6" presetClass="entr" presetSubtype="32" fill="hold" grpId="0" nodeType="withEffect">
                                  <p:stCondLst>
                                    <p:cond delay="0"/>
                                  </p:stCondLst>
                                  <p:childTnLst>
                                    <p:set>
                                      <p:cBhvr>
                                        <p:cTn id="73" dur="1" fill="hold">
                                          <p:stCondLst>
                                            <p:cond delay="0"/>
                                          </p:stCondLst>
                                        </p:cTn>
                                        <p:tgtEl>
                                          <p:spTgt spid="373771"/>
                                        </p:tgtEl>
                                        <p:attrNameLst>
                                          <p:attrName>style.visibility</p:attrName>
                                        </p:attrNameLst>
                                      </p:cBhvr>
                                      <p:to>
                                        <p:strVal val="visible"/>
                                      </p:to>
                                    </p:set>
                                    <p:animEffect transition="in" filter="circle(out)">
                                      <p:cBhvr>
                                        <p:cTn id="74" dur="500"/>
                                        <p:tgtEl>
                                          <p:spTgt spid="373771"/>
                                        </p:tgtEl>
                                      </p:cBhvr>
                                    </p:animEffect>
                                  </p:childTnLst>
                                  <p:subTnLst>
                                    <p:audio>
                                      <p:cMediaNode>
                                        <p:cTn display="0" masterRel="sameClick">
                                          <p:stCondLst>
                                            <p:cond evt="begin" delay="0">
                                              <p:tn val="72"/>
                                            </p:cond>
                                          </p:stCondLst>
                                          <p:endCondLst>
                                            <p:cond evt="onStopAudio" delay="0">
                                              <p:tgtEl>
                                                <p:sldTgt/>
                                              </p:tgtEl>
                                            </p:cond>
                                          </p:endCondLst>
                                        </p:cTn>
                                        <p:tgtEl>
                                          <p:sndTgt r:embed="rId5" name="Explosion"/>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373772"/>
                                        </p:tgtEl>
                                        <p:attrNameLst>
                                          <p:attrName>style.visibility</p:attrName>
                                        </p:attrNameLst>
                                      </p:cBhvr>
                                      <p:to>
                                        <p:strVal val="visible"/>
                                      </p:to>
                                    </p:set>
                                    <p:animEffect transition="in" filter="wipe(left)">
                                      <p:cBhvr>
                                        <p:cTn id="79" dur="500"/>
                                        <p:tgtEl>
                                          <p:spTgt spid="373772"/>
                                        </p:tgtEl>
                                      </p:cBhvr>
                                    </p:animEffect>
                                  </p:childTnLst>
                                </p:cTn>
                              </p:par>
                            </p:childTnLst>
                          </p:cTn>
                        </p:par>
                        <p:par>
                          <p:cTn id="80" fill="hold" nodeType="afterGroup">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73773"/>
                                        </p:tgtEl>
                                        <p:attrNameLst>
                                          <p:attrName>style.visibility</p:attrName>
                                        </p:attrNameLst>
                                      </p:cBhvr>
                                      <p:to>
                                        <p:strVal val="visible"/>
                                      </p:to>
                                    </p:set>
                                    <p:animEffect transition="in" filter="wipe(left)">
                                      <p:cBhvr>
                                        <p:cTn id="83" dur="500"/>
                                        <p:tgtEl>
                                          <p:spTgt spid="373773"/>
                                        </p:tgtEl>
                                      </p:cBhvr>
                                    </p:animEffect>
                                  </p:childTnLst>
                                  <p:subTnLst>
                                    <p:audio>
                                      <p:cMediaNode>
                                        <p:cTn display="0" masterRel="sameClick">
                                          <p:stCondLst>
                                            <p:cond evt="begin" delay="0">
                                              <p:tn val="81"/>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71" grpId="0" animBg="1"/>
      <p:bldP spid="373763" grpId="0" build="p" autoUpdateAnimBg="0"/>
      <p:bldP spid="37377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a:extLst>
              <a:ext uri="{FF2B5EF4-FFF2-40B4-BE49-F238E27FC236}">
                <a16:creationId xmlns:a16="http://schemas.microsoft.com/office/drawing/2014/main" id="{56F03212-26C5-E546-A86D-40BAF3ADB9E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ATP</a:t>
            </a:r>
          </a:p>
        </p:txBody>
      </p:sp>
      <p:sp>
        <p:nvSpPr>
          <p:cNvPr id="23554" name="Rectangle 5">
            <a:extLst>
              <a:ext uri="{FF2B5EF4-FFF2-40B4-BE49-F238E27FC236}">
                <a16:creationId xmlns:a16="http://schemas.microsoft.com/office/drawing/2014/main" id="{BCBF779E-25BC-0C40-A9C3-E80DB4A436C9}"/>
              </a:ext>
            </a:extLst>
          </p:cNvPr>
          <p:cNvSpPr>
            <a:spLocks noChangeArrowheads="1"/>
          </p:cNvSpPr>
          <p:nvPr/>
        </p:nvSpPr>
        <p:spPr bwMode="auto">
          <a:xfrm>
            <a:off x="0" y="6248400"/>
            <a:ext cx="609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3555" name="Group 18">
            <a:extLst>
              <a:ext uri="{FF2B5EF4-FFF2-40B4-BE49-F238E27FC236}">
                <a16:creationId xmlns:a16="http://schemas.microsoft.com/office/drawing/2014/main" id="{C8401E87-FA94-3441-B7D5-8A7810F63CA7}"/>
              </a:ext>
            </a:extLst>
          </p:cNvPr>
          <p:cNvGrpSpPr>
            <a:grpSpLocks/>
          </p:cNvGrpSpPr>
          <p:nvPr/>
        </p:nvGrpSpPr>
        <p:grpSpPr bwMode="auto">
          <a:xfrm>
            <a:off x="6399213" y="357188"/>
            <a:ext cx="2554287" cy="2241550"/>
            <a:chOff x="240" y="1008"/>
            <a:chExt cx="1488" cy="1307"/>
          </a:xfrm>
        </p:grpSpPr>
        <p:pic>
          <p:nvPicPr>
            <p:cNvPr id="23568" name="Picture 19" descr="f8-14a_the_atp_molecule_c">
              <a:extLst>
                <a:ext uri="{FF2B5EF4-FFF2-40B4-BE49-F238E27FC236}">
                  <a16:creationId xmlns:a16="http://schemas.microsoft.com/office/drawing/2014/main" id="{7CB53C85-C8A6-664B-820B-A170223488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2375" t="3000" r="12375" b="6000"/>
            <a:stretch>
              <a:fillRect/>
            </a:stretch>
          </p:blipFill>
          <p:spPr bwMode="auto">
            <a:xfrm>
              <a:off x="288" y="1008"/>
              <a:ext cx="1440"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Rectangle 20">
              <a:extLst>
                <a:ext uri="{FF2B5EF4-FFF2-40B4-BE49-F238E27FC236}">
                  <a16:creationId xmlns:a16="http://schemas.microsoft.com/office/drawing/2014/main" id="{B9A7FDDA-D35B-A14B-9D6B-A542DA24F089}"/>
                </a:ext>
              </a:extLst>
            </p:cNvPr>
            <p:cNvSpPr>
              <a:spLocks noChangeArrowheads="1"/>
            </p:cNvSpPr>
            <p:nvPr/>
          </p:nvSpPr>
          <p:spPr bwMode="auto">
            <a:xfrm>
              <a:off x="240" y="2064"/>
              <a:ext cx="19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375829" name="Picture 21">
            <a:extLst>
              <a:ext uri="{FF2B5EF4-FFF2-40B4-BE49-F238E27FC236}">
                <a16:creationId xmlns:a16="http://schemas.microsoft.com/office/drawing/2014/main" id="{DB8563A3-B37F-384E-8D61-2E59927A18B7}"/>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r="35956" b="54565"/>
          <a:stretch>
            <a:fillRect/>
          </a:stretch>
        </p:blipFill>
        <p:spPr bwMode="auto">
          <a:xfrm>
            <a:off x="3492500" y="4368800"/>
            <a:ext cx="51816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33" name="Line 25">
            <a:extLst>
              <a:ext uri="{FF2B5EF4-FFF2-40B4-BE49-F238E27FC236}">
                <a16:creationId xmlns:a16="http://schemas.microsoft.com/office/drawing/2014/main" id="{BCC78F0E-DE19-9D41-B607-32359B2CC0A0}"/>
              </a:ext>
            </a:extLst>
          </p:cNvPr>
          <p:cNvSpPr>
            <a:spLocks noChangeShapeType="1"/>
          </p:cNvSpPr>
          <p:nvPr/>
        </p:nvSpPr>
        <p:spPr bwMode="auto">
          <a:xfrm>
            <a:off x="4111625" y="5643563"/>
            <a:ext cx="18256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5834" name="Line 26">
            <a:extLst>
              <a:ext uri="{FF2B5EF4-FFF2-40B4-BE49-F238E27FC236}">
                <a16:creationId xmlns:a16="http://schemas.microsoft.com/office/drawing/2014/main" id="{931F6F67-DA0C-974F-BEF8-D432A3416CF8}"/>
              </a:ext>
            </a:extLst>
          </p:cNvPr>
          <p:cNvSpPr>
            <a:spLocks noChangeShapeType="1"/>
          </p:cNvSpPr>
          <p:nvPr/>
        </p:nvSpPr>
        <p:spPr bwMode="auto">
          <a:xfrm>
            <a:off x="4794250" y="5643563"/>
            <a:ext cx="18256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9">
            <a:extLst>
              <a:ext uri="{FF2B5EF4-FFF2-40B4-BE49-F238E27FC236}">
                <a16:creationId xmlns:a16="http://schemas.microsoft.com/office/drawing/2014/main" id="{FCAF39AD-F19E-AE4E-9296-27D33F082138}"/>
              </a:ext>
            </a:extLst>
          </p:cNvPr>
          <p:cNvGrpSpPr>
            <a:grpSpLocks/>
          </p:cNvGrpSpPr>
          <p:nvPr/>
        </p:nvGrpSpPr>
        <p:grpSpPr bwMode="auto">
          <a:xfrm>
            <a:off x="3440113" y="4429125"/>
            <a:ext cx="2570162" cy="1119188"/>
            <a:chOff x="1852" y="2590"/>
            <a:chExt cx="1619" cy="705"/>
          </a:xfrm>
        </p:grpSpPr>
        <p:sp>
          <p:nvSpPr>
            <p:cNvPr id="23565" name="Rectangle 22">
              <a:extLst>
                <a:ext uri="{FF2B5EF4-FFF2-40B4-BE49-F238E27FC236}">
                  <a16:creationId xmlns:a16="http://schemas.microsoft.com/office/drawing/2014/main" id="{2447C7B9-2EFC-E845-B67C-08D61E0B2D8D}"/>
                </a:ext>
              </a:extLst>
            </p:cNvPr>
            <p:cNvSpPr>
              <a:spLocks noChangeArrowheads="1"/>
            </p:cNvSpPr>
            <p:nvPr/>
          </p:nvSpPr>
          <p:spPr bwMode="auto">
            <a:xfrm>
              <a:off x="1852" y="2590"/>
              <a:ext cx="1619"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100" b="1">
                  <a:solidFill>
                    <a:srgbClr val="CC0000"/>
                  </a:solidFill>
                </a:rPr>
                <a:t>high energy bonds</a:t>
              </a:r>
            </a:p>
          </p:txBody>
        </p:sp>
        <p:sp>
          <p:nvSpPr>
            <p:cNvPr id="23566" name="Line 27">
              <a:extLst>
                <a:ext uri="{FF2B5EF4-FFF2-40B4-BE49-F238E27FC236}">
                  <a16:creationId xmlns:a16="http://schemas.microsoft.com/office/drawing/2014/main" id="{B278E7E1-6983-EF45-9BB7-0A3FC240B842}"/>
                </a:ext>
              </a:extLst>
            </p:cNvPr>
            <p:cNvSpPr>
              <a:spLocks noChangeShapeType="1"/>
            </p:cNvSpPr>
            <p:nvPr/>
          </p:nvSpPr>
          <p:spPr bwMode="auto">
            <a:xfrm>
              <a:off x="2330" y="2815"/>
              <a:ext cx="0" cy="48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28">
              <a:extLst>
                <a:ext uri="{FF2B5EF4-FFF2-40B4-BE49-F238E27FC236}">
                  <a16:creationId xmlns:a16="http://schemas.microsoft.com/office/drawing/2014/main" id="{039B67BD-3798-5D40-BEEC-DDD27C5B7AE8}"/>
                </a:ext>
              </a:extLst>
            </p:cNvPr>
            <p:cNvSpPr>
              <a:spLocks noChangeShapeType="1"/>
            </p:cNvSpPr>
            <p:nvPr/>
          </p:nvSpPr>
          <p:spPr bwMode="auto">
            <a:xfrm>
              <a:off x="2765" y="2815"/>
              <a:ext cx="0" cy="48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375838" name="Picture 30" descr="penguinL">
            <a:extLst>
              <a:ext uri="{FF2B5EF4-FFF2-40B4-BE49-F238E27FC236}">
                <a16:creationId xmlns:a16="http://schemas.microsoft.com/office/drawing/2014/main" id="{806C7F29-A1C5-7948-83E4-A30146ADF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39" name="AutoShape 31">
            <a:extLst>
              <a:ext uri="{FF2B5EF4-FFF2-40B4-BE49-F238E27FC236}">
                <a16:creationId xmlns:a16="http://schemas.microsoft.com/office/drawing/2014/main" id="{4D1F6F07-B6B2-D141-984F-6F03C18742A7}"/>
              </a:ext>
            </a:extLst>
          </p:cNvPr>
          <p:cNvSpPr>
            <a:spLocks noChangeArrowheads="1"/>
          </p:cNvSpPr>
          <p:nvPr/>
        </p:nvSpPr>
        <p:spPr bwMode="auto">
          <a:xfrm flipH="1">
            <a:off x="1041400" y="4367213"/>
            <a:ext cx="2081213" cy="1273175"/>
          </a:xfrm>
          <a:prstGeom prst="wedgeEllipseCallout">
            <a:avLst>
              <a:gd name="adj1" fmla="val 50759"/>
              <a:gd name="adj2" fmla="val 59722"/>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How efficient!</a:t>
            </a:r>
          </a:p>
          <a:p>
            <a:pPr>
              <a:lnSpc>
                <a:spcPct val="90000"/>
              </a:lnSpc>
            </a:pPr>
            <a:r>
              <a:rPr lang="en-US" altLang="en-US" sz="1800" b="1">
                <a:solidFill>
                  <a:srgbClr val="0F116A"/>
                </a:solidFill>
                <a:latin typeface="Comic Sans MS" panose="030F0902030302020204" pitchFamily="66" charset="0"/>
              </a:rPr>
              <a:t>Build once,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use many ways</a:t>
            </a:r>
            <a:endParaRPr lang="en-US" altLang="en-US" sz="1600" b="1">
              <a:solidFill>
                <a:srgbClr val="0F116A"/>
              </a:solidFill>
              <a:latin typeface="Comic Sans MS" panose="030F0902030302020204" pitchFamily="66" charset="0"/>
            </a:endParaRPr>
          </a:p>
        </p:txBody>
      </p:sp>
      <p:sp>
        <p:nvSpPr>
          <p:cNvPr id="375843" name="Rectangle 35">
            <a:extLst>
              <a:ext uri="{FF2B5EF4-FFF2-40B4-BE49-F238E27FC236}">
                <a16:creationId xmlns:a16="http://schemas.microsoft.com/office/drawing/2014/main" id="{D5AE7F99-B803-2540-B9E8-C1E3472A9C4D}"/>
              </a:ext>
            </a:extLst>
          </p:cNvPr>
          <p:cNvSpPr>
            <a:spLocks noChangeArrowheads="1"/>
          </p:cNvSpPr>
          <p:nvPr/>
        </p:nvSpPr>
        <p:spPr bwMode="auto">
          <a:xfrm>
            <a:off x="3371850" y="5076825"/>
            <a:ext cx="923925" cy="1069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5844" name="Rectangle 36">
            <a:extLst>
              <a:ext uri="{FF2B5EF4-FFF2-40B4-BE49-F238E27FC236}">
                <a16:creationId xmlns:a16="http://schemas.microsoft.com/office/drawing/2014/main" id="{B07F48A9-CE2F-B048-82C8-938788B739CA}"/>
              </a:ext>
            </a:extLst>
          </p:cNvPr>
          <p:cNvSpPr>
            <a:spLocks noChangeArrowheads="1"/>
          </p:cNvSpPr>
          <p:nvPr/>
        </p:nvSpPr>
        <p:spPr bwMode="auto">
          <a:xfrm>
            <a:off x="3333750" y="4922838"/>
            <a:ext cx="1646238" cy="1300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5812" name="Rectangle 4" descr="Rectangle: Click to edit Master text styles&#13;&#10;Second level&#13;&#10;Third level&#13;&#10;Fourth level&#13;&#10;Fifth level">
            <a:extLst>
              <a:ext uri="{FF2B5EF4-FFF2-40B4-BE49-F238E27FC236}">
                <a16:creationId xmlns:a16="http://schemas.microsoft.com/office/drawing/2014/main" id="{4631E1CE-7675-1043-9CE8-DBE08E50A430}"/>
              </a:ext>
            </a:extLst>
          </p:cNvPr>
          <p:cNvSpPr>
            <a:spLocks noGrp="1" noChangeArrowheads="1"/>
          </p:cNvSpPr>
          <p:nvPr>
            <p:ph type="body" idx="1"/>
          </p:nvPr>
        </p:nvSpPr>
        <p:spPr>
          <a:xfrm>
            <a:off x="533400" y="1295400"/>
            <a:ext cx="6975475" cy="3143250"/>
          </a:xfrm>
        </p:spPr>
        <p:txBody>
          <a:bodyPr/>
          <a:lstStyle/>
          <a:p>
            <a:pPr eaLnBrk="1" hangingPunct="1">
              <a:lnSpc>
                <a:spcPct val="90000"/>
              </a:lnSpc>
            </a:pPr>
            <a:r>
              <a:rPr lang="en-US" altLang="en-US" u="sng" dirty="0">
                <a:solidFill>
                  <a:srgbClr val="002060"/>
                </a:solidFill>
                <a:ea typeface="ＭＳ Ｐゴシック" panose="020B0600070205080204" pitchFamily="34" charset="-128"/>
              </a:rPr>
              <a:t>Adenosine </a:t>
            </a:r>
            <a:r>
              <a:rPr lang="en-US" altLang="en-US" u="sng" dirty="0" err="1">
                <a:solidFill>
                  <a:srgbClr val="002060"/>
                </a:solidFill>
                <a:ea typeface="ＭＳ Ｐゴシック" panose="020B0600070205080204" pitchFamily="34" charset="-128"/>
              </a:rPr>
              <a:t>TriPhosphate</a:t>
            </a:r>
            <a:endParaRPr lang="en-US" altLang="en-US" u="sng" dirty="0">
              <a:solidFill>
                <a:srgbClr val="002060"/>
              </a:solidFill>
              <a:ea typeface="ＭＳ Ｐゴシック" panose="020B0600070205080204" pitchFamily="34" charset="-128"/>
            </a:endParaRPr>
          </a:p>
          <a:p>
            <a:pPr lvl="1" eaLnBrk="1" hangingPunct="1">
              <a:lnSpc>
                <a:spcPct val="90000"/>
              </a:lnSpc>
            </a:pPr>
            <a:r>
              <a:rPr lang="en-US" altLang="en-US" dirty="0">
                <a:solidFill>
                  <a:srgbClr val="002060"/>
                </a:solidFill>
                <a:ea typeface="ＭＳ Ｐゴシック" panose="020B0600070205080204" pitchFamily="34" charset="-128"/>
              </a:rPr>
              <a:t>modified nucleotide</a:t>
            </a:r>
          </a:p>
          <a:p>
            <a:pPr lvl="2" eaLnBrk="1" hangingPunct="1">
              <a:lnSpc>
                <a:spcPct val="90000"/>
              </a:lnSpc>
            </a:pPr>
            <a:r>
              <a:rPr lang="en-US" altLang="en-US" sz="2600" dirty="0">
                <a:solidFill>
                  <a:srgbClr val="002060"/>
                </a:solidFill>
                <a:ea typeface="ＭＳ Ｐゴシック" panose="020B0600070205080204" pitchFamily="34" charset="-128"/>
              </a:rPr>
              <a:t>nucleotide = </a:t>
            </a:r>
            <a:br>
              <a:rPr lang="en-US" altLang="en-US" sz="2600" dirty="0">
                <a:solidFill>
                  <a:srgbClr val="002060"/>
                </a:solidFill>
                <a:ea typeface="ＭＳ Ｐゴシック" panose="020B0600070205080204" pitchFamily="34" charset="-128"/>
              </a:rPr>
            </a:br>
            <a:r>
              <a:rPr lang="en-US" altLang="en-US" sz="2600" dirty="0">
                <a:solidFill>
                  <a:srgbClr val="002060"/>
                </a:solidFill>
                <a:ea typeface="ＭＳ Ｐゴシック" panose="020B0600070205080204" pitchFamily="34" charset="-128"/>
              </a:rPr>
              <a:t>adenine + ribose + P</a:t>
            </a:r>
            <a:r>
              <a:rPr lang="en-US" altLang="en-US" sz="2600" baseline="-25000" dirty="0">
                <a:solidFill>
                  <a:srgbClr val="002060"/>
                </a:solidFill>
                <a:ea typeface="ＭＳ Ｐゴシック" panose="020B0600070205080204" pitchFamily="34" charset="-128"/>
              </a:rPr>
              <a:t>i</a:t>
            </a:r>
            <a:r>
              <a:rPr lang="en-US" altLang="en-US" sz="2600" dirty="0">
                <a:solidFill>
                  <a:srgbClr val="002060"/>
                </a:solidFill>
                <a:ea typeface="ＭＳ Ｐゴシック" panose="020B0600070205080204" pitchFamily="34" charset="-128"/>
              </a:rPr>
              <a:t> </a:t>
            </a:r>
            <a:r>
              <a:rPr lang="en-US" altLang="en-US" sz="2600" dirty="0">
                <a:solidFill>
                  <a:srgbClr val="002060"/>
                </a:solidFill>
                <a:ea typeface="ＭＳ Ｐゴシック" panose="020B0600070205080204" pitchFamily="34" charset="-128"/>
                <a:sym typeface="Symbol" pitchFamily="2" charset="2"/>
              </a:rPr>
              <a:t> </a:t>
            </a:r>
            <a:r>
              <a:rPr lang="en-US" altLang="en-US" sz="2600" u="sng" dirty="0">
                <a:solidFill>
                  <a:srgbClr val="002060"/>
                </a:solidFill>
                <a:ea typeface="ＭＳ Ｐゴシック" panose="020B0600070205080204" pitchFamily="34" charset="-128"/>
                <a:sym typeface="Symbol" pitchFamily="2" charset="2"/>
              </a:rPr>
              <a:t>AMP</a:t>
            </a:r>
            <a:endParaRPr lang="en-US" altLang="en-US" sz="2600" dirty="0">
              <a:solidFill>
                <a:srgbClr val="002060"/>
              </a:solidFill>
              <a:ea typeface="ＭＳ Ｐゴシック" panose="020B0600070205080204" pitchFamily="34" charset="-128"/>
              <a:sym typeface="Symbol" pitchFamily="2" charset="2"/>
            </a:endParaRPr>
          </a:p>
          <a:p>
            <a:pPr lvl="2" eaLnBrk="1" hangingPunct="1">
              <a:lnSpc>
                <a:spcPct val="90000"/>
              </a:lnSpc>
            </a:pPr>
            <a:r>
              <a:rPr lang="en-US" altLang="en-US" sz="2600" dirty="0">
                <a:solidFill>
                  <a:srgbClr val="002060"/>
                </a:solidFill>
                <a:ea typeface="ＭＳ Ｐゴシック" panose="020B0600070205080204" pitchFamily="34" charset="-128"/>
              </a:rPr>
              <a:t>AMP + P</a:t>
            </a:r>
            <a:r>
              <a:rPr lang="en-US" altLang="en-US" sz="2600" baseline="-25000" dirty="0">
                <a:solidFill>
                  <a:srgbClr val="002060"/>
                </a:solidFill>
                <a:ea typeface="ＭＳ Ｐゴシック" panose="020B0600070205080204" pitchFamily="34" charset="-128"/>
              </a:rPr>
              <a:t>i</a:t>
            </a:r>
            <a:r>
              <a:rPr lang="en-US" altLang="en-US" sz="2600" dirty="0">
                <a:solidFill>
                  <a:srgbClr val="002060"/>
                </a:solidFill>
                <a:ea typeface="ＭＳ Ｐゴシック" panose="020B0600070205080204" pitchFamily="34" charset="-128"/>
              </a:rPr>
              <a:t> </a:t>
            </a:r>
            <a:r>
              <a:rPr lang="en-US" altLang="en-US" sz="2600" dirty="0">
                <a:solidFill>
                  <a:srgbClr val="002060"/>
                </a:solidFill>
                <a:ea typeface="ＭＳ Ｐゴシック" panose="020B0600070205080204" pitchFamily="34" charset="-128"/>
                <a:sym typeface="Symbol" pitchFamily="2" charset="2"/>
              </a:rPr>
              <a:t> </a:t>
            </a:r>
            <a:r>
              <a:rPr lang="en-US" altLang="en-US" sz="2600" u="sng" dirty="0">
                <a:solidFill>
                  <a:srgbClr val="002060"/>
                </a:solidFill>
                <a:ea typeface="ＭＳ Ｐゴシック" panose="020B0600070205080204" pitchFamily="34" charset="-128"/>
                <a:sym typeface="Symbol" pitchFamily="2" charset="2"/>
              </a:rPr>
              <a:t>ADP</a:t>
            </a:r>
            <a:endParaRPr lang="en-US" altLang="en-US" sz="2600" dirty="0">
              <a:solidFill>
                <a:srgbClr val="002060"/>
              </a:solidFill>
              <a:ea typeface="ＭＳ Ｐゴシック" panose="020B0600070205080204" pitchFamily="34" charset="-128"/>
              <a:sym typeface="Symbol" pitchFamily="2" charset="2"/>
            </a:endParaRPr>
          </a:p>
          <a:p>
            <a:pPr lvl="2" eaLnBrk="1" hangingPunct="1">
              <a:lnSpc>
                <a:spcPct val="90000"/>
              </a:lnSpc>
            </a:pPr>
            <a:r>
              <a:rPr lang="en-US" altLang="en-US" sz="2600" dirty="0">
                <a:solidFill>
                  <a:srgbClr val="002060"/>
                </a:solidFill>
                <a:ea typeface="ＭＳ Ｐゴシック" panose="020B0600070205080204" pitchFamily="34" charset="-128"/>
              </a:rPr>
              <a:t>ADP + P</a:t>
            </a:r>
            <a:r>
              <a:rPr lang="en-US" altLang="en-US" sz="2600" baseline="-25000" dirty="0">
                <a:solidFill>
                  <a:srgbClr val="002060"/>
                </a:solidFill>
                <a:ea typeface="ＭＳ Ｐゴシック" panose="020B0600070205080204" pitchFamily="34" charset="-128"/>
              </a:rPr>
              <a:t>i</a:t>
            </a:r>
            <a:r>
              <a:rPr lang="en-US" altLang="en-US" sz="2600" dirty="0">
                <a:solidFill>
                  <a:srgbClr val="002060"/>
                </a:solidFill>
                <a:ea typeface="ＭＳ Ｐゴシック" panose="020B0600070205080204" pitchFamily="34" charset="-128"/>
              </a:rPr>
              <a:t> </a:t>
            </a:r>
            <a:r>
              <a:rPr lang="en-US" altLang="en-US" sz="2600" dirty="0">
                <a:solidFill>
                  <a:srgbClr val="002060"/>
                </a:solidFill>
                <a:ea typeface="ＭＳ Ｐゴシック" panose="020B0600070205080204" pitchFamily="34" charset="-128"/>
                <a:sym typeface="Symbol" pitchFamily="2" charset="2"/>
              </a:rPr>
              <a:t> </a:t>
            </a:r>
            <a:r>
              <a:rPr lang="en-US" altLang="en-US" sz="2600" u="sng" dirty="0">
                <a:solidFill>
                  <a:srgbClr val="FF0000"/>
                </a:solidFill>
                <a:ea typeface="ＭＳ Ｐゴシック" panose="020B0600070205080204" pitchFamily="34" charset="-128"/>
                <a:sym typeface="Symbol" pitchFamily="2" charset="2"/>
              </a:rPr>
              <a:t>ATP</a:t>
            </a:r>
          </a:p>
          <a:p>
            <a:pPr lvl="1" eaLnBrk="1" hangingPunct="1">
              <a:lnSpc>
                <a:spcPct val="90000"/>
              </a:lnSpc>
            </a:pPr>
            <a:r>
              <a:rPr lang="en-US" altLang="en-US" sz="2600" dirty="0">
                <a:solidFill>
                  <a:srgbClr val="002060"/>
                </a:solidFill>
                <a:ea typeface="ＭＳ Ｐゴシック" panose="020B0600070205080204" pitchFamily="34" charset="-128"/>
                <a:sym typeface="Symbol" pitchFamily="2" charset="2"/>
              </a:rPr>
              <a:t>adding phosphates is </a:t>
            </a:r>
            <a:r>
              <a:rPr lang="en-US" altLang="en-US" sz="2600" u="sng" dirty="0">
                <a:solidFill>
                  <a:srgbClr val="002060"/>
                </a:solidFill>
                <a:ea typeface="ＭＳ Ｐゴシック" panose="020B0600070205080204" pitchFamily="34" charset="-128"/>
                <a:sym typeface="Symbol" pitchFamily="2" charset="2"/>
              </a:rPr>
              <a:t>endergonic</a:t>
            </a:r>
            <a:endParaRPr lang="en-US" altLang="en-US" sz="2600" dirty="0">
              <a:solidFill>
                <a:srgbClr val="002060"/>
              </a:solidFill>
              <a:ea typeface="ＭＳ Ｐゴシック" panose="020B0600070205080204" pitchFamily="34" charset="-128"/>
              <a:sym typeface="Symbol"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 presetClass="entr" presetSubtype="8" fill="hold" grpId="0" nodeType="afterEffect">
                                  <p:stCondLst>
                                    <p:cond delay="0"/>
                                  </p:stCondLst>
                                  <p:childTnLst>
                                    <p:set>
                                      <p:cBhvr>
                                        <p:cTn id="6" dur="1" fill="hold">
                                          <p:stCondLst>
                                            <p:cond delay="0"/>
                                          </p:stCondLst>
                                        </p:cTn>
                                        <p:tgtEl>
                                          <p:spTgt spid="375812">
                                            <p:txEl>
                                              <p:pRg st="0" end="0"/>
                                            </p:txEl>
                                          </p:spTgt>
                                        </p:tgtEl>
                                        <p:attrNameLst>
                                          <p:attrName>style.visibility</p:attrName>
                                        </p:attrNameLst>
                                      </p:cBhvr>
                                      <p:to>
                                        <p:strVal val="visible"/>
                                      </p:to>
                                    </p:set>
                                    <p:anim calcmode="lin" valueType="num">
                                      <p:cBhvr additive="base">
                                        <p:cTn id="7" dur="500" fill="hold"/>
                                        <p:tgtEl>
                                          <p:spTgt spid="3758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58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75829"/>
                                        </p:tgtEl>
                                        <p:attrNameLst>
                                          <p:attrName>style.visibility</p:attrName>
                                        </p:attrNameLst>
                                      </p:cBhvr>
                                      <p:to>
                                        <p:strVal val="visible"/>
                                      </p:to>
                                    </p:set>
                                    <p:animEffect transition="in" filter="wipe(right)">
                                      <p:cBhvr>
                                        <p:cTn id="13" dur="500"/>
                                        <p:tgtEl>
                                          <p:spTgt spid="375829"/>
                                        </p:tgtEl>
                                      </p:cBhvr>
                                    </p:animEffect>
                                  </p:childTnLst>
                                  <p:subTnLst>
                                    <p:audio>
                                      <p:cMediaNode>
                                        <p:cTn display="0" masterRel="sameClick">
                                          <p:stCondLst>
                                            <p:cond evt="begin" delay="0">
                                              <p:tn val="11"/>
                                            </p:cond>
                                          </p:stCondLst>
                                          <p:endCondLst>
                                            <p:cond evt="onStopAudio" delay="0">
                                              <p:tgtEl>
                                                <p:sldTgt/>
                                              </p:tgtEl>
                                            </p:cond>
                                          </p:endCondLst>
                                        </p:cTn>
                                        <p:tgtEl>
                                          <p:sndTgt r:embed="rId4" name="Explosio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5812">
                                            <p:txEl>
                                              <p:pRg st="1" end="1"/>
                                            </p:txEl>
                                          </p:spTgt>
                                        </p:tgtEl>
                                        <p:attrNameLst>
                                          <p:attrName>style.visibility</p:attrName>
                                        </p:attrNameLst>
                                      </p:cBhvr>
                                      <p:to>
                                        <p:strVal val="visible"/>
                                      </p:to>
                                    </p:set>
                                    <p:anim calcmode="lin" valueType="num">
                                      <p:cBhvr additive="base">
                                        <p:cTn id="18" dur="500" fill="hold"/>
                                        <p:tgtEl>
                                          <p:spTgt spid="37581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58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75844"/>
                                        </p:tgtEl>
                                        <p:attrNameLst>
                                          <p:attrName>style.visibility</p:attrName>
                                        </p:attrNameLst>
                                      </p:cBhvr>
                                      <p:to>
                                        <p:strVal val="visible"/>
                                      </p:to>
                                    </p:set>
                                    <p:animEffect transition="in" filter="wipe(left)">
                                      <p:cBhvr>
                                        <p:cTn id="24" dur="500"/>
                                        <p:tgtEl>
                                          <p:spTgt spid="375844"/>
                                        </p:tgtEl>
                                      </p:cBhvr>
                                    </p:animEffect>
                                  </p:childTnLst>
                                  <p:subTnLst>
                                    <p:audio>
                                      <p:cMediaNode>
                                        <p:cTn display="0" masterRel="sameClick">
                                          <p:stCondLst>
                                            <p:cond evt="begin" delay="0">
                                              <p:tn val="22"/>
                                            </p:cond>
                                          </p:stCondLst>
                                          <p:endCondLst>
                                            <p:cond evt="onStopAudio" delay="0">
                                              <p:tgtEl>
                                                <p:sldTgt/>
                                              </p:tgtEl>
                                            </p:cond>
                                          </p:endCondLst>
                                        </p:cTn>
                                        <p:tgtEl>
                                          <p:sndTgt r:embed="rId5" name="Vibro Up"/>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75812">
                                            <p:txEl>
                                              <p:pRg st="2" end="2"/>
                                            </p:txEl>
                                          </p:spTgt>
                                        </p:tgtEl>
                                        <p:attrNameLst>
                                          <p:attrName>style.visibility</p:attrName>
                                        </p:attrNameLst>
                                      </p:cBhvr>
                                      <p:to>
                                        <p:strVal val="visible"/>
                                      </p:to>
                                    </p:set>
                                    <p:anim calcmode="lin" valueType="num">
                                      <p:cBhvr additive="base">
                                        <p:cTn id="29" dur="500" fill="hold"/>
                                        <p:tgtEl>
                                          <p:spTgt spid="37581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758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375838"/>
                                        </p:tgtEl>
                                        <p:attrNameLst>
                                          <p:attrName>style.visibility</p:attrName>
                                        </p:attrNameLst>
                                      </p:cBhvr>
                                      <p:to>
                                        <p:strVal val="visible"/>
                                      </p:to>
                                    </p:set>
                                    <p:animEffect transition="in" filter="wipe(down)">
                                      <p:cBhvr>
                                        <p:cTn id="35" dur="500"/>
                                        <p:tgtEl>
                                          <p:spTgt spid="375838"/>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75839"/>
                                        </p:tgtEl>
                                        <p:attrNameLst>
                                          <p:attrName>style.visibility</p:attrName>
                                        </p:attrNameLst>
                                      </p:cBhvr>
                                      <p:to>
                                        <p:strVal val="visible"/>
                                      </p:to>
                                    </p:set>
                                    <p:animEffect transition="in" filter="wipe(left)">
                                      <p:cBhvr>
                                        <p:cTn id="39" dur="500"/>
                                        <p:tgtEl>
                                          <p:spTgt spid="375839"/>
                                        </p:tgtEl>
                                      </p:cBhvr>
                                    </p:animEffect>
                                  </p:childTnLst>
                                  <p:subTnLst>
                                    <p:audio>
                                      <p:cMediaNode>
                                        <p:cTn display="0" masterRel="sameClick">
                                          <p:stCondLst>
                                            <p:cond evt="begin" delay="0">
                                              <p:tn val="37"/>
                                            </p:cond>
                                          </p:stCondLst>
                                          <p:endCondLst>
                                            <p:cond evt="onStopAudio" delay="0">
                                              <p:tgtEl>
                                                <p:sldTgt/>
                                              </p:tgtEl>
                                            </p:cond>
                                          </p:endCondLst>
                                        </p:cTn>
                                        <p:tgtEl>
                                          <p:sndTgt r:embed="rId6" name="Quack"/>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75812">
                                            <p:txEl>
                                              <p:pRg st="3" end="3"/>
                                            </p:txEl>
                                          </p:spTgt>
                                        </p:tgtEl>
                                        <p:attrNameLst>
                                          <p:attrName>style.visibility</p:attrName>
                                        </p:attrNameLst>
                                      </p:cBhvr>
                                      <p:to>
                                        <p:strVal val="visible"/>
                                      </p:to>
                                    </p:set>
                                    <p:anim calcmode="lin" valueType="num">
                                      <p:cBhvr additive="base">
                                        <p:cTn id="44" dur="500" fill="hold"/>
                                        <p:tgtEl>
                                          <p:spTgt spid="375812">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7581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xit" presetSubtype="8" fill="hold" grpId="1" nodeType="clickEffect">
                                  <p:stCondLst>
                                    <p:cond delay="0"/>
                                  </p:stCondLst>
                                  <p:childTnLst>
                                    <p:animEffect transition="out" filter="wipe(left)">
                                      <p:cBhvr>
                                        <p:cTn id="49" dur="500"/>
                                        <p:tgtEl>
                                          <p:spTgt spid="375844"/>
                                        </p:tgtEl>
                                      </p:cBhvr>
                                    </p:animEffect>
                                    <p:set>
                                      <p:cBhvr>
                                        <p:cTn id="50" dur="1" fill="hold">
                                          <p:stCondLst>
                                            <p:cond delay="499"/>
                                          </p:stCondLst>
                                        </p:cTn>
                                        <p:tgtEl>
                                          <p:spTgt spid="375844"/>
                                        </p:tgtEl>
                                        <p:attrNameLst>
                                          <p:attrName>style.visibility</p:attrName>
                                        </p:attrNameLst>
                                      </p:cBhvr>
                                      <p:to>
                                        <p:strVal val="hidden"/>
                                      </p:to>
                                    </p:set>
                                  </p:childTnLst>
                                </p:cTn>
                              </p:par>
                              <p:par>
                                <p:cTn id="51" presetID="22" presetClass="entr" presetSubtype="2" fill="hold" grpId="0" nodeType="withEffect">
                                  <p:stCondLst>
                                    <p:cond delay="0"/>
                                  </p:stCondLst>
                                  <p:childTnLst>
                                    <p:set>
                                      <p:cBhvr>
                                        <p:cTn id="52" dur="1" fill="hold">
                                          <p:stCondLst>
                                            <p:cond delay="0"/>
                                          </p:stCondLst>
                                        </p:cTn>
                                        <p:tgtEl>
                                          <p:spTgt spid="375843"/>
                                        </p:tgtEl>
                                        <p:attrNameLst>
                                          <p:attrName>style.visibility</p:attrName>
                                        </p:attrNameLst>
                                      </p:cBhvr>
                                      <p:to>
                                        <p:strVal val="visible"/>
                                      </p:to>
                                    </p:set>
                                    <p:animEffect transition="in" filter="wipe(right)">
                                      <p:cBhvr>
                                        <p:cTn id="53" dur="500"/>
                                        <p:tgtEl>
                                          <p:spTgt spid="375843"/>
                                        </p:tgtEl>
                                      </p:cBhvr>
                                    </p:animEffect>
                                  </p:childTnLst>
                                  <p:subTnLst>
                                    <p:audio>
                                      <p:cMediaNode>
                                        <p:cTn display="0" masterRel="sameClick">
                                          <p:stCondLst>
                                            <p:cond evt="begin" delay="0">
                                              <p:tn val="51"/>
                                            </p:cond>
                                          </p:stCondLst>
                                          <p:endCondLst>
                                            <p:cond evt="onStopAudio" delay="0">
                                              <p:tgtEl>
                                                <p:sldTgt/>
                                              </p:tgtEl>
                                            </p:cond>
                                          </p:endCondLst>
                                        </p:cTn>
                                        <p:tgtEl>
                                          <p:sndTgt r:embed="rId5" name="Vibro Up"/>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75812">
                                            <p:txEl>
                                              <p:pRg st="4" end="4"/>
                                            </p:txEl>
                                          </p:spTgt>
                                        </p:tgtEl>
                                        <p:attrNameLst>
                                          <p:attrName>style.visibility</p:attrName>
                                        </p:attrNameLst>
                                      </p:cBhvr>
                                      <p:to>
                                        <p:strVal val="visible"/>
                                      </p:to>
                                    </p:set>
                                    <p:anim calcmode="lin" valueType="num">
                                      <p:cBhvr additive="base">
                                        <p:cTn id="58" dur="500" fill="hold"/>
                                        <p:tgtEl>
                                          <p:spTgt spid="375812">
                                            <p:txEl>
                                              <p:pRg st="4" end="4"/>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7581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xit" presetSubtype="8" fill="hold" grpId="1" nodeType="clickEffect">
                                  <p:stCondLst>
                                    <p:cond delay="0"/>
                                  </p:stCondLst>
                                  <p:childTnLst>
                                    <p:animEffect transition="out" filter="wipe(left)">
                                      <p:cBhvr>
                                        <p:cTn id="63" dur="500"/>
                                        <p:tgtEl>
                                          <p:spTgt spid="375843"/>
                                        </p:tgtEl>
                                      </p:cBhvr>
                                    </p:animEffect>
                                    <p:set>
                                      <p:cBhvr>
                                        <p:cTn id="64" dur="1" fill="hold">
                                          <p:stCondLst>
                                            <p:cond delay="499"/>
                                          </p:stCondLst>
                                        </p:cTn>
                                        <p:tgtEl>
                                          <p:spTgt spid="375843"/>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Vibro Up"/>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75812">
                                            <p:txEl>
                                              <p:pRg st="5" end="5"/>
                                            </p:txEl>
                                          </p:spTgt>
                                        </p:tgtEl>
                                        <p:attrNameLst>
                                          <p:attrName>style.visibility</p:attrName>
                                        </p:attrNameLst>
                                      </p:cBhvr>
                                      <p:to>
                                        <p:strVal val="visible"/>
                                      </p:to>
                                    </p:set>
                                    <p:anim calcmode="lin" valueType="num">
                                      <p:cBhvr additive="base">
                                        <p:cTn id="69" dur="500" fill="hold"/>
                                        <p:tgtEl>
                                          <p:spTgt spid="375812">
                                            <p:txEl>
                                              <p:pRg st="5" end="5"/>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7581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up)">
                                      <p:cBhvr>
                                        <p:cTn id="75" dur="500"/>
                                        <p:tgtEl>
                                          <p:spTgt spid="3"/>
                                        </p:tgtEl>
                                      </p:cBhvr>
                                    </p:animEffect>
                                  </p:childTnLst>
                                  <p:subTnLst>
                                    <p:audio>
                                      <p:cMediaNode>
                                        <p:cTn display="0" masterRel="sameClick">
                                          <p:stCondLst>
                                            <p:cond evt="begin" delay="0">
                                              <p:tn val="73"/>
                                            </p:cond>
                                          </p:stCondLst>
                                          <p:endCondLst>
                                            <p:cond evt="onStopAudio" delay="0">
                                              <p:tgtEl>
                                                <p:sldTgt/>
                                              </p:tgtEl>
                                            </p:cond>
                                          </p:endCondLst>
                                        </p:cTn>
                                        <p:tgtEl>
                                          <p:sndTgt r:embed="rId4" name="Explosion"/>
                                        </p:tgtEl>
                                      </p:cMediaNode>
                                    </p:audio>
                                  </p:subTnLst>
                                </p:cTn>
                              </p:par>
                              <p:par>
                                <p:cTn id="76" presetID="22" presetClass="entr" presetSubtype="4" fill="hold" nodeType="withEffect">
                                  <p:stCondLst>
                                    <p:cond delay="0"/>
                                  </p:stCondLst>
                                  <p:childTnLst>
                                    <p:set>
                                      <p:cBhvr>
                                        <p:cTn id="77" dur="1" fill="hold">
                                          <p:stCondLst>
                                            <p:cond delay="0"/>
                                          </p:stCondLst>
                                        </p:cTn>
                                        <p:tgtEl>
                                          <p:spTgt spid="375833"/>
                                        </p:tgtEl>
                                        <p:attrNameLst>
                                          <p:attrName>style.visibility</p:attrName>
                                        </p:attrNameLst>
                                      </p:cBhvr>
                                      <p:to>
                                        <p:strVal val="visible"/>
                                      </p:to>
                                    </p:set>
                                    <p:animEffect transition="in" filter="wipe(down)">
                                      <p:cBhvr>
                                        <p:cTn id="78" dur="500"/>
                                        <p:tgtEl>
                                          <p:spTgt spid="375833"/>
                                        </p:tgtEl>
                                      </p:cBhvr>
                                    </p:animEffect>
                                  </p:childTnLst>
                                </p:cTn>
                              </p:par>
                              <p:par>
                                <p:cTn id="79" presetID="22" presetClass="entr" presetSubtype="4" fill="hold" nodeType="withEffect">
                                  <p:stCondLst>
                                    <p:cond delay="0"/>
                                  </p:stCondLst>
                                  <p:childTnLst>
                                    <p:set>
                                      <p:cBhvr>
                                        <p:cTn id="80" dur="1" fill="hold">
                                          <p:stCondLst>
                                            <p:cond delay="0"/>
                                          </p:stCondLst>
                                        </p:cTn>
                                        <p:tgtEl>
                                          <p:spTgt spid="375834"/>
                                        </p:tgtEl>
                                        <p:attrNameLst>
                                          <p:attrName>style.visibility</p:attrName>
                                        </p:attrNameLst>
                                      </p:cBhvr>
                                      <p:to>
                                        <p:strVal val="visible"/>
                                      </p:to>
                                    </p:set>
                                    <p:animEffect transition="in" filter="wipe(down)">
                                      <p:cBhvr>
                                        <p:cTn id="81" dur="500"/>
                                        <p:tgtEl>
                                          <p:spTgt spid="375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39" grpId="0" animBg="1" autoUpdateAnimBg="0"/>
      <p:bldP spid="375843" grpId="0" animBg="1"/>
      <p:bldP spid="375843" grpId="1" animBg="1"/>
      <p:bldP spid="375844" grpId="0" animBg="1"/>
      <p:bldP spid="375844" grpId="1" animBg="1"/>
      <p:bldP spid="37581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DDC434BE-3283-3648-8F1F-DC5DDDA580F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How does ATP store energy?</a:t>
            </a:r>
          </a:p>
        </p:txBody>
      </p:sp>
      <p:grpSp>
        <p:nvGrpSpPr>
          <p:cNvPr id="25602" name="Group 3">
            <a:extLst>
              <a:ext uri="{FF2B5EF4-FFF2-40B4-BE49-F238E27FC236}">
                <a16:creationId xmlns:a16="http://schemas.microsoft.com/office/drawing/2014/main" id="{92FCEFEE-0080-A449-BCFC-33C204925026}"/>
              </a:ext>
            </a:extLst>
          </p:cNvPr>
          <p:cNvGrpSpPr>
            <a:grpSpLocks/>
          </p:cNvGrpSpPr>
          <p:nvPr/>
        </p:nvGrpSpPr>
        <p:grpSpPr bwMode="auto">
          <a:xfrm>
            <a:off x="685800" y="1524000"/>
            <a:ext cx="2133600" cy="1524000"/>
            <a:chOff x="432" y="1152"/>
            <a:chExt cx="1344" cy="960"/>
          </a:xfrm>
        </p:grpSpPr>
        <p:sp>
          <p:nvSpPr>
            <p:cNvPr id="25681" name="Line 4">
              <a:extLst>
                <a:ext uri="{FF2B5EF4-FFF2-40B4-BE49-F238E27FC236}">
                  <a16:creationId xmlns:a16="http://schemas.microsoft.com/office/drawing/2014/main" id="{F8663EB8-C0F4-2744-82C0-C406E435A9A0}"/>
                </a:ext>
              </a:extLst>
            </p:cNvPr>
            <p:cNvSpPr>
              <a:spLocks noChangeShapeType="1"/>
            </p:cNvSpPr>
            <p:nvPr/>
          </p:nvSpPr>
          <p:spPr bwMode="auto">
            <a:xfrm>
              <a:off x="1776" y="177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82" name="Group 5">
              <a:extLst>
                <a:ext uri="{FF2B5EF4-FFF2-40B4-BE49-F238E27FC236}">
                  <a16:creationId xmlns:a16="http://schemas.microsoft.com/office/drawing/2014/main" id="{9E4864F4-5139-7A42-A675-C2860CF579BA}"/>
                </a:ext>
              </a:extLst>
            </p:cNvPr>
            <p:cNvGrpSpPr>
              <a:grpSpLocks/>
            </p:cNvGrpSpPr>
            <p:nvPr/>
          </p:nvGrpSpPr>
          <p:grpSpPr bwMode="auto">
            <a:xfrm>
              <a:off x="432" y="1152"/>
              <a:ext cx="1344" cy="960"/>
              <a:chOff x="432" y="1152"/>
              <a:chExt cx="1344" cy="960"/>
            </a:xfrm>
          </p:grpSpPr>
          <p:sp>
            <p:nvSpPr>
              <p:cNvPr id="25683" name="Line 6">
                <a:extLst>
                  <a:ext uri="{FF2B5EF4-FFF2-40B4-BE49-F238E27FC236}">
                    <a16:creationId xmlns:a16="http://schemas.microsoft.com/office/drawing/2014/main" id="{C6B1D8DA-A52C-F444-B548-88B39E2756FF}"/>
                  </a:ext>
                </a:extLst>
              </p:cNvPr>
              <p:cNvSpPr>
                <a:spLocks noChangeShapeType="1"/>
              </p:cNvSpPr>
              <p:nvPr/>
            </p:nvSpPr>
            <p:spPr bwMode="auto">
              <a:xfrm>
                <a:off x="1324" y="163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84" name="Group 7">
                <a:extLst>
                  <a:ext uri="{FF2B5EF4-FFF2-40B4-BE49-F238E27FC236}">
                    <a16:creationId xmlns:a16="http://schemas.microsoft.com/office/drawing/2014/main" id="{A46D368B-5786-A04B-956F-BB95A491DB88}"/>
                  </a:ext>
                </a:extLst>
              </p:cNvPr>
              <p:cNvGrpSpPr>
                <a:grpSpLocks/>
              </p:cNvGrpSpPr>
              <p:nvPr/>
            </p:nvGrpSpPr>
            <p:grpSpPr bwMode="auto">
              <a:xfrm>
                <a:off x="432" y="1152"/>
                <a:ext cx="1091" cy="540"/>
                <a:chOff x="432" y="1152"/>
                <a:chExt cx="1091" cy="540"/>
              </a:xfrm>
            </p:grpSpPr>
            <p:sp>
              <p:nvSpPr>
                <p:cNvPr id="25686" name="AutoShape 8">
                  <a:extLst>
                    <a:ext uri="{FF2B5EF4-FFF2-40B4-BE49-F238E27FC236}">
                      <a16:creationId xmlns:a16="http://schemas.microsoft.com/office/drawing/2014/main" id="{B30D65B3-313F-2D4E-B5C5-A7FE78618DE8}"/>
                    </a:ext>
                  </a:extLst>
                </p:cNvPr>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87" name="AutoShape 9">
                  <a:extLst>
                    <a:ext uri="{FF2B5EF4-FFF2-40B4-BE49-F238E27FC236}">
                      <a16:creationId xmlns:a16="http://schemas.microsoft.com/office/drawing/2014/main" id="{192D0CEA-0D18-9D48-B8A1-DE1E35640BB0}"/>
                    </a:ext>
                  </a:extLst>
                </p:cNvPr>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5685" name="AutoShape 10">
                <a:extLst>
                  <a:ext uri="{FF2B5EF4-FFF2-40B4-BE49-F238E27FC236}">
                    <a16:creationId xmlns:a16="http://schemas.microsoft.com/office/drawing/2014/main" id="{3A376E67-727E-5F4A-A41D-A27F3A525EE6}"/>
                  </a:ext>
                </a:extLst>
              </p:cNvPr>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25603" name="Group 11">
            <a:extLst>
              <a:ext uri="{FF2B5EF4-FFF2-40B4-BE49-F238E27FC236}">
                <a16:creationId xmlns:a16="http://schemas.microsoft.com/office/drawing/2014/main" id="{AA4639FE-A46B-4645-AE08-D1E036C38985}"/>
              </a:ext>
            </a:extLst>
          </p:cNvPr>
          <p:cNvGrpSpPr>
            <a:grpSpLocks/>
          </p:cNvGrpSpPr>
          <p:nvPr/>
        </p:nvGrpSpPr>
        <p:grpSpPr bwMode="auto">
          <a:xfrm>
            <a:off x="2667000" y="1828800"/>
            <a:ext cx="1296988" cy="1143000"/>
            <a:chOff x="1680" y="1344"/>
            <a:chExt cx="817" cy="720"/>
          </a:xfrm>
        </p:grpSpPr>
        <p:sp>
          <p:nvSpPr>
            <p:cNvPr id="25676" name="Oval 12">
              <a:extLst>
                <a:ext uri="{FF2B5EF4-FFF2-40B4-BE49-F238E27FC236}">
                  <a16:creationId xmlns:a16="http://schemas.microsoft.com/office/drawing/2014/main" id="{0B914E4C-61AF-1C4F-9530-F7C0C9FF0956}"/>
                </a:ext>
              </a:extLst>
            </p:cNvPr>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5677" name="Text Box 13">
              <a:extLst>
                <a:ext uri="{FF2B5EF4-FFF2-40B4-BE49-F238E27FC236}">
                  <a16:creationId xmlns:a16="http://schemas.microsoft.com/office/drawing/2014/main" id="{B5CBCE6E-58D7-FE41-AFCD-17C4051CB1E2}"/>
                </a:ext>
              </a:extLst>
            </p:cNvPr>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5678" name="Rectangle 14">
              <a:extLst>
                <a:ext uri="{FF2B5EF4-FFF2-40B4-BE49-F238E27FC236}">
                  <a16:creationId xmlns:a16="http://schemas.microsoft.com/office/drawing/2014/main" id="{4831A920-9A04-7A4F-8BCA-1B63F7364352}"/>
                </a:ext>
              </a:extLst>
            </p:cNvPr>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5679" name="Rectangle 15">
              <a:extLst>
                <a:ext uri="{FF2B5EF4-FFF2-40B4-BE49-F238E27FC236}">
                  <a16:creationId xmlns:a16="http://schemas.microsoft.com/office/drawing/2014/main" id="{99F9A0A2-9B5F-B545-883A-2C8A91EC700E}"/>
                </a:ext>
              </a:extLst>
            </p:cNvPr>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5680" name="Rectangle 16">
              <a:extLst>
                <a:ext uri="{FF2B5EF4-FFF2-40B4-BE49-F238E27FC236}">
                  <a16:creationId xmlns:a16="http://schemas.microsoft.com/office/drawing/2014/main" id="{4765F387-9667-5E4D-8026-0F34B826EF45}"/>
                </a:ext>
              </a:extLst>
            </p:cNvPr>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6" name="Group 17">
            <a:extLst>
              <a:ext uri="{FF2B5EF4-FFF2-40B4-BE49-F238E27FC236}">
                <a16:creationId xmlns:a16="http://schemas.microsoft.com/office/drawing/2014/main" id="{E5AAFA09-5288-754D-8E4B-94E79AD156F3}"/>
              </a:ext>
            </a:extLst>
          </p:cNvPr>
          <p:cNvGrpSpPr>
            <a:grpSpLocks/>
          </p:cNvGrpSpPr>
          <p:nvPr/>
        </p:nvGrpSpPr>
        <p:grpSpPr bwMode="auto">
          <a:xfrm>
            <a:off x="4419600" y="1828800"/>
            <a:ext cx="1296988" cy="1143000"/>
            <a:chOff x="2748" y="1344"/>
            <a:chExt cx="817" cy="720"/>
          </a:xfrm>
        </p:grpSpPr>
        <p:sp>
          <p:nvSpPr>
            <p:cNvPr id="25671" name="Oval 18">
              <a:extLst>
                <a:ext uri="{FF2B5EF4-FFF2-40B4-BE49-F238E27FC236}">
                  <a16:creationId xmlns:a16="http://schemas.microsoft.com/office/drawing/2014/main" id="{4B0D1450-7E42-BF48-B7EB-4503D94AA1B7}"/>
                </a:ext>
              </a:extLst>
            </p:cNvPr>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5672" name="Text Box 19">
              <a:extLst>
                <a:ext uri="{FF2B5EF4-FFF2-40B4-BE49-F238E27FC236}">
                  <a16:creationId xmlns:a16="http://schemas.microsoft.com/office/drawing/2014/main" id="{A480374D-8C42-AF47-8528-A77D2403EBC5}"/>
                </a:ext>
              </a:extLst>
            </p:cNvPr>
            <p:cNvSpPr txBox="1">
              <a:spLocks noChangeArrowheads="1"/>
            </p:cNvSpPr>
            <p:nvPr/>
          </p:nvSpPr>
          <p:spPr bwMode="auto">
            <a:xfrm>
              <a:off x="3036"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5673" name="Rectangle 20">
              <a:extLst>
                <a:ext uri="{FF2B5EF4-FFF2-40B4-BE49-F238E27FC236}">
                  <a16:creationId xmlns:a16="http://schemas.microsoft.com/office/drawing/2014/main" id="{B7A1DE6A-D887-B946-BA6F-6CBFFF98E0DB}"/>
                </a:ext>
              </a:extLst>
            </p:cNvPr>
            <p:cNvSpPr>
              <a:spLocks noChangeArrowheads="1"/>
            </p:cNvSpPr>
            <p:nvPr/>
          </p:nvSpPr>
          <p:spPr bwMode="auto">
            <a:xfrm>
              <a:off x="3228"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5674" name="Rectangle 21">
              <a:extLst>
                <a:ext uri="{FF2B5EF4-FFF2-40B4-BE49-F238E27FC236}">
                  <a16:creationId xmlns:a16="http://schemas.microsoft.com/office/drawing/2014/main" id="{FF5D98CB-B8CF-D542-8455-060CCF4D0764}"/>
                </a:ext>
              </a:extLst>
            </p:cNvPr>
            <p:cNvSpPr>
              <a:spLocks noChangeArrowheads="1"/>
            </p:cNvSpPr>
            <p:nvPr/>
          </p:nvSpPr>
          <p:spPr bwMode="auto">
            <a:xfrm>
              <a:off x="3024"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5675" name="Rectangle 22">
              <a:extLst>
                <a:ext uri="{FF2B5EF4-FFF2-40B4-BE49-F238E27FC236}">
                  <a16:creationId xmlns:a16="http://schemas.microsoft.com/office/drawing/2014/main" id="{20B869C2-7ECA-9147-A471-92D84FA6EADF}"/>
                </a:ext>
              </a:extLst>
            </p:cNvPr>
            <p:cNvSpPr>
              <a:spLocks noChangeArrowheads="1"/>
            </p:cNvSpPr>
            <p:nvPr/>
          </p:nvSpPr>
          <p:spPr bwMode="auto">
            <a:xfrm>
              <a:off x="2748"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7" name="Group 23">
            <a:extLst>
              <a:ext uri="{FF2B5EF4-FFF2-40B4-BE49-F238E27FC236}">
                <a16:creationId xmlns:a16="http://schemas.microsoft.com/office/drawing/2014/main" id="{DF0129CD-0217-014B-8224-B624350F4568}"/>
              </a:ext>
            </a:extLst>
          </p:cNvPr>
          <p:cNvGrpSpPr>
            <a:grpSpLocks/>
          </p:cNvGrpSpPr>
          <p:nvPr/>
        </p:nvGrpSpPr>
        <p:grpSpPr bwMode="auto">
          <a:xfrm>
            <a:off x="5105400" y="1828800"/>
            <a:ext cx="1296988" cy="1143000"/>
            <a:chOff x="3792" y="1344"/>
            <a:chExt cx="817" cy="720"/>
          </a:xfrm>
        </p:grpSpPr>
        <p:sp>
          <p:nvSpPr>
            <p:cNvPr id="25666" name="Oval 24">
              <a:extLst>
                <a:ext uri="{FF2B5EF4-FFF2-40B4-BE49-F238E27FC236}">
                  <a16:creationId xmlns:a16="http://schemas.microsoft.com/office/drawing/2014/main" id="{0DC182FD-A458-194A-B56E-041782C82F58}"/>
                </a:ext>
              </a:extLst>
            </p:cNvPr>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5667" name="Text Box 25">
              <a:extLst>
                <a:ext uri="{FF2B5EF4-FFF2-40B4-BE49-F238E27FC236}">
                  <a16:creationId xmlns:a16="http://schemas.microsoft.com/office/drawing/2014/main" id="{DC5E7E81-0F63-1848-9016-77A1728E8AC3}"/>
                </a:ext>
              </a:extLst>
            </p:cNvPr>
            <p:cNvSpPr txBox="1">
              <a:spLocks noChangeArrowheads="1"/>
            </p:cNvSpPr>
            <p:nvPr/>
          </p:nvSpPr>
          <p:spPr bwMode="auto">
            <a:xfrm>
              <a:off x="4080"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5668" name="Rectangle 26">
              <a:extLst>
                <a:ext uri="{FF2B5EF4-FFF2-40B4-BE49-F238E27FC236}">
                  <a16:creationId xmlns:a16="http://schemas.microsoft.com/office/drawing/2014/main" id="{553BAC64-6018-2A49-A597-9560A756AD60}"/>
                </a:ext>
              </a:extLst>
            </p:cNvPr>
            <p:cNvSpPr>
              <a:spLocks noChangeArrowheads="1"/>
            </p:cNvSpPr>
            <p:nvPr/>
          </p:nvSpPr>
          <p:spPr bwMode="auto">
            <a:xfrm>
              <a:off x="4272"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5669" name="Rectangle 27">
              <a:extLst>
                <a:ext uri="{FF2B5EF4-FFF2-40B4-BE49-F238E27FC236}">
                  <a16:creationId xmlns:a16="http://schemas.microsoft.com/office/drawing/2014/main" id="{C5500764-3818-C847-AF57-967717E8146D}"/>
                </a:ext>
              </a:extLst>
            </p:cNvPr>
            <p:cNvSpPr>
              <a:spLocks noChangeArrowheads="1"/>
            </p:cNvSpPr>
            <p:nvPr/>
          </p:nvSpPr>
          <p:spPr bwMode="auto">
            <a:xfrm>
              <a:off x="4068"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5670" name="Rectangle 28">
              <a:extLst>
                <a:ext uri="{FF2B5EF4-FFF2-40B4-BE49-F238E27FC236}">
                  <a16:creationId xmlns:a16="http://schemas.microsoft.com/office/drawing/2014/main" id="{676F34F3-5A13-5A4E-AC09-E29B0BF3B6FE}"/>
                </a:ext>
              </a:extLst>
            </p:cNvPr>
            <p:cNvSpPr>
              <a:spLocks noChangeArrowheads="1"/>
            </p:cNvSpPr>
            <p:nvPr/>
          </p:nvSpPr>
          <p:spPr bwMode="auto">
            <a:xfrm>
              <a:off x="3792"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8" name="Group 29">
            <a:extLst>
              <a:ext uri="{FF2B5EF4-FFF2-40B4-BE49-F238E27FC236}">
                <a16:creationId xmlns:a16="http://schemas.microsoft.com/office/drawing/2014/main" id="{EDA8122D-061C-8B47-A0EA-1B5345F79A9D}"/>
              </a:ext>
            </a:extLst>
          </p:cNvPr>
          <p:cNvGrpSpPr>
            <a:grpSpLocks/>
          </p:cNvGrpSpPr>
          <p:nvPr/>
        </p:nvGrpSpPr>
        <p:grpSpPr bwMode="auto">
          <a:xfrm>
            <a:off x="685800" y="1524000"/>
            <a:ext cx="4192588" cy="1752600"/>
            <a:chOff x="432" y="1152"/>
            <a:chExt cx="2641" cy="1104"/>
          </a:xfrm>
        </p:grpSpPr>
        <p:sp>
          <p:nvSpPr>
            <p:cNvPr id="25644" name="AutoShape 30">
              <a:extLst>
                <a:ext uri="{FF2B5EF4-FFF2-40B4-BE49-F238E27FC236}">
                  <a16:creationId xmlns:a16="http://schemas.microsoft.com/office/drawing/2014/main" id="{E321D18C-8ECE-0149-AC2A-ED0CDD6042F6}"/>
                </a:ext>
              </a:extLst>
            </p:cNvPr>
            <p:cNvSpPr>
              <a:spLocks noChangeArrowheads="1"/>
            </p:cNvSpPr>
            <p:nvPr/>
          </p:nvSpPr>
          <p:spPr bwMode="auto">
            <a:xfrm>
              <a:off x="1969" y="1152"/>
              <a:ext cx="1104" cy="1104"/>
            </a:xfrm>
            <a:prstGeom prst="sun">
              <a:avLst>
                <a:gd name="adj" fmla="val 25000"/>
              </a:avLst>
            </a:prstGeom>
            <a:solidFill>
              <a:srgbClr val="FFF798"/>
            </a:solidFill>
            <a:ln w="9525">
              <a:solidFill>
                <a:srgbClr val="FFF79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5645" name="Group 31">
              <a:extLst>
                <a:ext uri="{FF2B5EF4-FFF2-40B4-BE49-F238E27FC236}">
                  <a16:creationId xmlns:a16="http://schemas.microsoft.com/office/drawing/2014/main" id="{F3FC8E39-A0C5-6D4C-B4AB-346F2923BE79}"/>
                </a:ext>
              </a:extLst>
            </p:cNvPr>
            <p:cNvGrpSpPr>
              <a:grpSpLocks/>
            </p:cNvGrpSpPr>
            <p:nvPr/>
          </p:nvGrpSpPr>
          <p:grpSpPr bwMode="auto">
            <a:xfrm>
              <a:off x="432" y="1152"/>
              <a:ext cx="2497" cy="960"/>
              <a:chOff x="432" y="1152"/>
              <a:chExt cx="2497" cy="960"/>
            </a:xfrm>
          </p:grpSpPr>
          <p:grpSp>
            <p:nvGrpSpPr>
              <p:cNvPr id="25646" name="Group 32">
                <a:extLst>
                  <a:ext uri="{FF2B5EF4-FFF2-40B4-BE49-F238E27FC236}">
                    <a16:creationId xmlns:a16="http://schemas.microsoft.com/office/drawing/2014/main" id="{6F393478-8F07-1648-8594-9CDD759F3271}"/>
                  </a:ext>
                </a:extLst>
              </p:cNvPr>
              <p:cNvGrpSpPr>
                <a:grpSpLocks/>
              </p:cNvGrpSpPr>
              <p:nvPr/>
            </p:nvGrpSpPr>
            <p:grpSpPr bwMode="auto">
              <a:xfrm>
                <a:off x="432" y="1152"/>
                <a:ext cx="1344" cy="960"/>
                <a:chOff x="432" y="1152"/>
                <a:chExt cx="1344" cy="960"/>
              </a:xfrm>
            </p:grpSpPr>
            <p:sp>
              <p:nvSpPr>
                <p:cNvPr id="25659" name="Line 33">
                  <a:extLst>
                    <a:ext uri="{FF2B5EF4-FFF2-40B4-BE49-F238E27FC236}">
                      <a16:creationId xmlns:a16="http://schemas.microsoft.com/office/drawing/2014/main" id="{5AC294BA-5FD0-FC47-A8EE-40104397A1C4}"/>
                    </a:ext>
                  </a:extLst>
                </p:cNvPr>
                <p:cNvSpPr>
                  <a:spLocks noChangeShapeType="1"/>
                </p:cNvSpPr>
                <p:nvPr/>
              </p:nvSpPr>
              <p:spPr bwMode="auto">
                <a:xfrm>
                  <a:off x="1776" y="177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60" name="Group 34">
                  <a:extLst>
                    <a:ext uri="{FF2B5EF4-FFF2-40B4-BE49-F238E27FC236}">
                      <a16:creationId xmlns:a16="http://schemas.microsoft.com/office/drawing/2014/main" id="{D88C5674-4602-9B4E-A431-3F36E7F3E8D4}"/>
                    </a:ext>
                  </a:extLst>
                </p:cNvPr>
                <p:cNvGrpSpPr>
                  <a:grpSpLocks/>
                </p:cNvGrpSpPr>
                <p:nvPr/>
              </p:nvGrpSpPr>
              <p:grpSpPr bwMode="auto">
                <a:xfrm>
                  <a:off x="432" y="1152"/>
                  <a:ext cx="1344" cy="960"/>
                  <a:chOff x="432" y="1152"/>
                  <a:chExt cx="1344" cy="960"/>
                </a:xfrm>
              </p:grpSpPr>
              <p:sp>
                <p:nvSpPr>
                  <p:cNvPr id="25661" name="Line 35">
                    <a:extLst>
                      <a:ext uri="{FF2B5EF4-FFF2-40B4-BE49-F238E27FC236}">
                        <a16:creationId xmlns:a16="http://schemas.microsoft.com/office/drawing/2014/main" id="{07C63286-CFAD-6E4E-9F30-730B38571842}"/>
                      </a:ext>
                    </a:extLst>
                  </p:cNvPr>
                  <p:cNvSpPr>
                    <a:spLocks noChangeShapeType="1"/>
                  </p:cNvSpPr>
                  <p:nvPr/>
                </p:nvSpPr>
                <p:spPr bwMode="auto">
                  <a:xfrm>
                    <a:off x="1324" y="163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62" name="Group 36">
                    <a:extLst>
                      <a:ext uri="{FF2B5EF4-FFF2-40B4-BE49-F238E27FC236}">
                        <a16:creationId xmlns:a16="http://schemas.microsoft.com/office/drawing/2014/main" id="{C8A487A7-E8D6-0040-8339-375906760208}"/>
                      </a:ext>
                    </a:extLst>
                  </p:cNvPr>
                  <p:cNvGrpSpPr>
                    <a:grpSpLocks/>
                  </p:cNvGrpSpPr>
                  <p:nvPr/>
                </p:nvGrpSpPr>
                <p:grpSpPr bwMode="auto">
                  <a:xfrm>
                    <a:off x="432" y="1152"/>
                    <a:ext cx="1091" cy="540"/>
                    <a:chOff x="432" y="1152"/>
                    <a:chExt cx="1091" cy="540"/>
                  </a:xfrm>
                </p:grpSpPr>
                <p:sp>
                  <p:nvSpPr>
                    <p:cNvPr id="25664" name="AutoShape 37">
                      <a:extLst>
                        <a:ext uri="{FF2B5EF4-FFF2-40B4-BE49-F238E27FC236}">
                          <a16:creationId xmlns:a16="http://schemas.microsoft.com/office/drawing/2014/main" id="{2D9BE051-3CDC-344F-933C-9FC4B7989D87}"/>
                        </a:ext>
                      </a:extLst>
                    </p:cNvPr>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65" name="AutoShape 38">
                      <a:extLst>
                        <a:ext uri="{FF2B5EF4-FFF2-40B4-BE49-F238E27FC236}">
                          <a16:creationId xmlns:a16="http://schemas.microsoft.com/office/drawing/2014/main" id="{E08CB32B-B33C-9D43-8AF1-0F4064DB8894}"/>
                        </a:ext>
                      </a:extLst>
                    </p:cNvPr>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5663" name="AutoShape 39">
                    <a:extLst>
                      <a:ext uri="{FF2B5EF4-FFF2-40B4-BE49-F238E27FC236}">
                        <a16:creationId xmlns:a16="http://schemas.microsoft.com/office/drawing/2014/main" id="{8E57E86E-DDA5-6C4D-9787-33A064154E5B}"/>
                      </a:ext>
                    </a:extLst>
                  </p:cNvPr>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25647" name="Group 40">
                <a:extLst>
                  <a:ext uri="{FF2B5EF4-FFF2-40B4-BE49-F238E27FC236}">
                    <a16:creationId xmlns:a16="http://schemas.microsoft.com/office/drawing/2014/main" id="{1E5CED59-F932-BF4D-8FFE-ED880BB056A5}"/>
                  </a:ext>
                </a:extLst>
              </p:cNvPr>
              <p:cNvGrpSpPr>
                <a:grpSpLocks/>
              </p:cNvGrpSpPr>
              <p:nvPr/>
            </p:nvGrpSpPr>
            <p:grpSpPr bwMode="auto">
              <a:xfrm>
                <a:off x="1680" y="1344"/>
                <a:ext cx="817" cy="720"/>
                <a:chOff x="1680" y="1344"/>
                <a:chExt cx="817" cy="720"/>
              </a:xfrm>
            </p:grpSpPr>
            <p:sp>
              <p:nvSpPr>
                <p:cNvPr id="25654" name="Oval 41">
                  <a:extLst>
                    <a:ext uri="{FF2B5EF4-FFF2-40B4-BE49-F238E27FC236}">
                      <a16:creationId xmlns:a16="http://schemas.microsoft.com/office/drawing/2014/main" id="{F6FA6345-C4E5-2241-B55F-56157E91673D}"/>
                    </a:ext>
                  </a:extLst>
                </p:cNvPr>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5655" name="Text Box 42">
                  <a:extLst>
                    <a:ext uri="{FF2B5EF4-FFF2-40B4-BE49-F238E27FC236}">
                      <a16:creationId xmlns:a16="http://schemas.microsoft.com/office/drawing/2014/main" id="{6908E03A-4F25-9244-8CED-CC784115E825}"/>
                    </a:ext>
                  </a:extLst>
                </p:cNvPr>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5656" name="Rectangle 43">
                  <a:extLst>
                    <a:ext uri="{FF2B5EF4-FFF2-40B4-BE49-F238E27FC236}">
                      <a16:creationId xmlns:a16="http://schemas.microsoft.com/office/drawing/2014/main" id="{60462CD8-F5BF-974E-A356-BC7E5F13074B}"/>
                    </a:ext>
                  </a:extLst>
                </p:cNvPr>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5657" name="Rectangle 44">
                  <a:extLst>
                    <a:ext uri="{FF2B5EF4-FFF2-40B4-BE49-F238E27FC236}">
                      <a16:creationId xmlns:a16="http://schemas.microsoft.com/office/drawing/2014/main" id="{979DCBEF-8C98-A548-9E37-F39EE08298E4}"/>
                    </a:ext>
                  </a:extLst>
                </p:cNvPr>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5658" name="Rectangle 45">
                  <a:extLst>
                    <a:ext uri="{FF2B5EF4-FFF2-40B4-BE49-F238E27FC236}">
                      <a16:creationId xmlns:a16="http://schemas.microsoft.com/office/drawing/2014/main" id="{56D7D770-241F-224E-9A1C-C34D65E57682}"/>
                    </a:ext>
                  </a:extLst>
                </p:cNvPr>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25648" name="Group 46">
                <a:extLst>
                  <a:ext uri="{FF2B5EF4-FFF2-40B4-BE49-F238E27FC236}">
                    <a16:creationId xmlns:a16="http://schemas.microsoft.com/office/drawing/2014/main" id="{17809FF7-9D39-4E4B-948F-0D86864CAB24}"/>
                  </a:ext>
                </a:extLst>
              </p:cNvPr>
              <p:cNvGrpSpPr>
                <a:grpSpLocks/>
              </p:cNvGrpSpPr>
              <p:nvPr/>
            </p:nvGrpSpPr>
            <p:grpSpPr bwMode="auto">
              <a:xfrm>
                <a:off x="2112" y="1344"/>
                <a:ext cx="817" cy="720"/>
                <a:chOff x="2748" y="1344"/>
                <a:chExt cx="817" cy="720"/>
              </a:xfrm>
            </p:grpSpPr>
            <p:sp>
              <p:nvSpPr>
                <p:cNvPr id="25649" name="Oval 47">
                  <a:extLst>
                    <a:ext uri="{FF2B5EF4-FFF2-40B4-BE49-F238E27FC236}">
                      <a16:creationId xmlns:a16="http://schemas.microsoft.com/office/drawing/2014/main" id="{BD06F6A8-2E9F-8941-B4C0-F9BA9C4FB990}"/>
                    </a:ext>
                  </a:extLst>
                </p:cNvPr>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5650" name="Text Box 48">
                  <a:extLst>
                    <a:ext uri="{FF2B5EF4-FFF2-40B4-BE49-F238E27FC236}">
                      <a16:creationId xmlns:a16="http://schemas.microsoft.com/office/drawing/2014/main" id="{9D54082E-A73B-7A48-B9CC-937E55E41CCF}"/>
                    </a:ext>
                  </a:extLst>
                </p:cNvPr>
                <p:cNvSpPr txBox="1">
                  <a:spLocks noChangeArrowheads="1"/>
                </p:cNvSpPr>
                <p:nvPr/>
              </p:nvSpPr>
              <p:spPr bwMode="auto">
                <a:xfrm>
                  <a:off x="3036"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5651" name="Rectangle 49">
                  <a:extLst>
                    <a:ext uri="{FF2B5EF4-FFF2-40B4-BE49-F238E27FC236}">
                      <a16:creationId xmlns:a16="http://schemas.microsoft.com/office/drawing/2014/main" id="{915687B3-056C-6648-8FC2-02991D83FA97}"/>
                    </a:ext>
                  </a:extLst>
                </p:cNvPr>
                <p:cNvSpPr>
                  <a:spLocks noChangeArrowheads="1"/>
                </p:cNvSpPr>
                <p:nvPr/>
              </p:nvSpPr>
              <p:spPr bwMode="auto">
                <a:xfrm>
                  <a:off x="3228"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5652" name="Rectangle 50">
                  <a:extLst>
                    <a:ext uri="{FF2B5EF4-FFF2-40B4-BE49-F238E27FC236}">
                      <a16:creationId xmlns:a16="http://schemas.microsoft.com/office/drawing/2014/main" id="{901EB846-0CDF-DC40-9744-8CB340D86A6E}"/>
                    </a:ext>
                  </a:extLst>
                </p:cNvPr>
                <p:cNvSpPr>
                  <a:spLocks noChangeArrowheads="1"/>
                </p:cNvSpPr>
                <p:nvPr/>
              </p:nvSpPr>
              <p:spPr bwMode="auto">
                <a:xfrm>
                  <a:off x="3024"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5653" name="Rectangle 51">
                  <a:extLst>
                    <a:ext uri="{FF2B5EF4-FFF2-40B4-BE49-F238E27FC236}">
                      <a16:creationId xmlns:a16="http://schemas.microsoft.com/office/drawing/2014/main" id="{A18214DD-75EA-1646-8FA9-46F1D1E87986}"/>
                    </a:ext>
                  </a:extLst>
                </p:cNvPr>
                <p:cNvSpPr>
                  <a:spLocks noChangeArrowheads="1"/>
                </p:cNvSpPr>
                <p:nvPr/>
              </p:nvSpPr>
              <p:spPr bwMode="auto">
                <a:xfrm>
                  <a:off x="2748"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grpSp>
      <p:grpSp>
        <p:nvGrpSpPr>
          <p:cNvPr id="15" name="Group 52">
            <a:extLst>
              <a:ext uri="{FF2B5EF4-FFF2-40B4-BE49-F238E27FC236}">
                <a16:creationId xmlns:a16="http://schemas.microsoft.com/office/drawing/2014/main" id="{C217E18B-D817-AA4E-B3C8-923188C0A987}"/>
              </a:ext>
            </a:extLst>
          </p:cNvPr>
          <p:cNvGrpSpPr>
            <a:grpSpLocks/>
          </p:cNvGrpSpPr>
          <p:nvPr/>
        </p:nvGrpSpPr>
        <p:grpSpPr bwMode="auto">
          <a:xfrm>
            <a:off x="685800" y="1524000"/>
            <a:ext cx="4876800" cy="1752600"/>
            <a:chOff x="432" y="1152"/>
            <a:chExt cx="3072" cy="1104"/>
          </a:xfrm>
        </p:grpSpPr>
        <p:sp>
          <p:nvSpPr>
            <p:cNvPr id="25615" name="AutoShape 53">
              <a:extLst>
                <a:ext uri="{FF2B5EF4-FFF2-40B4-BE49-F238E27FC236}">
                  <a16:creationId xmlns:a16="http://schemas.microsoft.com/office/drawing/2014/main" id="{CB639BA6-70F8-A244-A3ED-69AEDB6A98DF}"/>
                </a:ext>
              </a:extLst>
            </p:cNvPr>
            <p:cNvSpPr>
              <a:spLocks noChangeArrowheads="1"/>
            </p:cNvSpPr>
            <p:nvPr/>
          </p:nvSpPr>
          <p:spPr bwMode="auto">
            <a:xfrm>
              <a:off x="1969" y="1152"/>
              <a:ext cx="1104" cy="1104"/>
            </a:xfrm>
            <a:prstGeom prst="sun">
              <a:avLst>
                <a:gd name="adj" fmla="val 25000"/>
              </a:avLst>
            </a:prstGeom>
            <a:solidFill>
              <a:srgbClr val="FFF798"/>
            </a:solidFill>
            <a:ln w="9525">
              <a:solidFill>
                <a:srgbClr val="FFF79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16" name="AutoShape 54">
              <a:extLst>
                <a:ext uri="{FF2B5EF4-FFF2-40B4-BE49-F238E27FC236}">
                  <a16:creationId xmlns:a16="http://schemas.microsoft.com/office/drawing/2014/main" id="{3C74E696-0564-DB43-8930-3C4DCA9AA505}"/>
                </a:ext>
              </a:extLst>
            </p:cNvPr>
            <p:cNvSpPr>
              <a:spLocks noChangeArrowheads="1"/>
            </p:cNvSpPr>
            <p:nvPr/>
          </p:nvSpPr>
          <p:spPr bwMode="auto">
            <a:xfrm>
              <a:off x="2400" y="1152"/>
              <a:ext cx="1104" cy="1104"/>
            </a:xfrm>
            <a:prstGeom prst="sun">
              <a:avLst>
                <a:gd name="adj" fmla="val 25000"/>
              </a:avLst>
            </a:prstGeom>
            <a:solidFill>
              <a:srgbClr val="FFF798"/>
            </a:solidFill>
            <a:ln w="9525">
              <a:solidFill>
                <a:srgbClr val="FFF79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5617" name="Group 55">
              <a:extLst>
                <a:ext uri="{FF2B5EF4-FFF2-40B4-BE49-F238E27FC236}">
                  <a16:creationId xmlns:a16="http://schemas.microsoft.com/office/drawing/2014/main" id="{6C7DFDBB-1A2A-F446-A813-09612544B3DC}"/>
                </a:ext>
              </a:extLst>
            </p:cNvPr>
            <p:cNvGrpSpPr>
              <a:grpSpLocks/>
            </p:cNvGrpSpPr>
            <p:nvPr/>
          </p:nvGrpSpPr>
          <p:grpSpPr bwMode="auto">
            <a:xfrm>
              <a:off x="432" y="1152"/>
              <a:ext cx="2929" cy="960"/>
              <a:chOff x="432" y="1152"/>
              <a:chExt cx="2929" cy="960"/>
            </a:xfrm>
          </p:grpSpPr>
          <p:grpSp>
            <p:nvGrpSpPr>
              <p:cNvPr id="25618" name="Group 56">
                <a:extLst>
                  <a:ext uri="{FF2B5EF4-FFF2-40B4-BE49-F238E27FC236}">
                    <a16:creationId xmlns:a16="http://schemas.microsoft.com/office/drawing/2014/main" id="{F57F0D50-66A9-684F-9748-83F58A5D4C66}"/>
                  </a:ext>
                </a:extLst>
              </p:cNvPr>
              <p:cNvGrpSpPr>
                <a:grpSpLocks/>
              </p:cNvGrpSpPr>
              <p:nvPr/>
            </p:nvGrpSpPr>
            <p:grpSpPr bwMode="auto">
              <a:xfrm>
                <a:off x="432" y="1152"/>
                <a:ext cx="1344" cy="960"/>
                <a:chOff x="432" y="1152"/>
                <a:chExt cx="1344" cy="960"/>
              </a:xfrm>
            </p:grpSpPr>
            <p:sp>
              <p:nvSpPr>
                <p:cNvPr id="25637" name="Line 57">
                  <a:extLst>
                    <a:ext uri="{FF2B5EF4-FFF2-40B4-BE49-F238E27FC236}">
                      <a16:creationId xmlns:a16="http://schemas.microsoft.com/office/drawing/2014/main" id="{AFF2BEDD-92B1-8443-B5F3-1DEDC9324513}"/>
                    </a:ext>
                  </a:extLst>
                </p:cNvPr>
                <p:cNvSpPr>
                  <a:spLocks noChangeShapeType="1"/>
                </p:cNvSpPr>
                <p:nvPr/>
              </p:nvSpPr>
              <p:spPr bwMode="auto">
                <a:xfrm>
                  <a:off x="1776" y="177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38" name="Group 58">
                  <a:extLst>
                    <a:ext uri="{FF2B5EF4-FFF2-40B4-BE49-F238E27FC236}">
                      <a16:creationId xmlns:a16="http://schemas.microsoft.com/office/drawing/2014/main" id="{1FDF6ECD-7E6F-9A47-8D0F-A6558B611F76}"/>
                    </a:ext>
                  </a:extLst>
                </p:cNvPr>
                <p:cNvGrpSpPr>
                  <a:grpSpLocks/>
                </p:cNvGrpSpPr>
                <p:nvPr/>
              </p:nvGrpSpPr>
              <p:grpSpPr bwMode="auto">
                <a:xfrm>
                  <a:off x="432" y="1152"/>
                  <a:ext cx="1344" cy="960"/>
                  <a:chOff x="432" y="1152"/>
                  <a:chExt cx="1344" cy="960"/>
                </a:xfrm>
              </p:grpSpPr>
              <p:sp>
                <p:nvSpPr>
                  <p:cNvPr id="25639" name="Line 59">
                    <a:extLst>
                      <a:ext uri="{FF2B5EF4-FFF2-40B4-BE49-F238E27FC236}">
                        <a16:creationId xmlns:a16="http://schemas.microsoft.com/office/drawing/2014/main" id="{2C8B9709-D6FD-6A42-9BCD-5FE7DC16B594}"/>
                      </a:ext>
                    </a:extLst>
                  </p:cNvPr>
                  <p:cNvSpPr>
                    <a:spLocks noChangeShapeType="1"/>
                  </p:cNvSpPr>
                  <p:nvPr/>
                </p:nvSpPr>
                <p:spPr bwMode="auto">
                  <a:xfrm>
                    <a:off x="1324" y="163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40" name="Group 60">
                    <a:extLst>
                      <a:ext uri="{FF2B5EF4-FFF2-40B4-BE49-F238E27FC236}">
                        <a16:creationId xmlns:a16="http://schemas.microsoft.com/office/drawing/2014/main" id="{882B0E62-1E1F-594F-8364-DB4506A700A3}"/>
                      </a:ext>
                    </a:extLst>
                  </p:cNvPr>
                  <p:cNvGrpSpPr>
                    <a:grpSpLocks/>
                  </p:cNvGrpSpPr>
                  <p:nvPr/>
                </p:nvGrpSpPr>
                <p:grpSpPr bwMode="auto">
                  <a:xfrm>
                    <a:off x="432" y="1152"/>
                    <a:ext cx="1091" cy="540"/>
                    <a:chOff x="432" y="1152"/>
                    <a:chExt cx="1091" cy="540"/>
                  </a:xfrm>
                </p:grpSpPr>
                <p:sp>
                  <p:nvSpPr>
                    <p:cNvPr id="25642" name="AutoShape 61">
                      <a:extLst>
                        <a:ext uri="{FF2B5EF4-FFF2-40B4-BE49-F238E27FC236}">
                          <a16:creationId xmlns:a16="http://schemas.microsoft.com/office/drawing/2014/main" id="{14B2F95B-7274-E44A-9099-0BE8F9E55C39}"/>
                        </a:ext>
                      </a:extLst>
                    </p:cNvPr>
                    <p:cNvSpPr>
                      <a:spLocks noChangeArrowheads="1"/>
                    </p:cNvSpPr>
                    <p:nvPr/>
                  </p:nvSpPr>
                  <p:spPr bwMode="auto">
                    <a:xfrm rot="-1800000">
                      <a:off x="432" y="115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43" name="AutoShape 62">
                      <a:extLst>
                        <a:ext uri="{FF2B5EF4-FFF2-40B4-BE49-F238E27FC236}">
                          <a16:creationId xmlns:a16="http://schemas.microsoft.com/office/drawing/2014/main" id="{33ADF681-E720-0143-B45D-5447BA5255D9}"/>
                        </a:ext>
                      </a:extLst>
                    </p:cNvPr>
                    <p:cNvSpPr>
                      <a:spLocks noChangeArrowheads="1"/>
                    </p:cNvSpPr>
                    <p:nvPr/>
                  </p:nvSpPr>
                  <p:spPr bwMode="auto">
                    <a:xfrm rot="5400000">
                      <a:off x="1008" y="1165"/>
                      <a:ext cx="528" cy="502"/>
                    </a:xfrm>
                    <a:prstGeom prst="pentagon">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5641" name="AutoShape 63">
                    <a:extLst>
                      <a:ext uri="{FF2B5EF4-FFF2-40B4-BE49-F238E27FC236}">
                        <a16:creationId xmlns:a16="http://schemas.microsoft.com/office/drawing/2014/main" id="{5E745B54-EC30-2E46-B149-7B56DB595C41}"/>
                      </a:ext>
                    </a:extLst>
                  </p:cNvPr>
                  <p:cNvSpPr>
                    <a:spLocks noChangeArrowheads="1"/>
                  </p:cNvSpPr>
                  <p:nvPr/>
                </p:nvSpPr>
                <p:spPr bwMode="auto">
                  <a:xfrm>
                    <a:off x="1296" y="1728"/>
                    <a:ext cx="480" cy="384"/>
                  </a:xfrm>
                  <a:prstGeom prst="pentagon">
                    <a:avLst/>
                  </a:prstGeom>
                  <a:solidFill>
                    <a:srgbClr val="0C8F0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25619" name="Group 64">
                <a:extLst>
                  <a:ext uri="{FF2B5EF4-FFF2-40B4-BE49-F238E27FC236}">
                    <a16:creationId xmlns:a16="http://schemas.microsoft.com/office/drawing/2014/main" id="{779807BE-C5A4-4D49-944D-6A76E474D167}"/>
                  </a:ext>
                </a:extLst>
              </p:cNvPr>
              <p:cNvGrpSpPr>
                <a:grpSpLocks/>
              </p:cNvGrpSpPr>
              <p:nvPr/>
            </p:nvGrpSpPr>
            <p:grpSpPr bwMode="auto">
              <a:xfrm>
                <a:off x="1680" y="1344"/>
                <a:ext cx="817" cy="720"/>
                <a:chOff x="1680" y="1344"/>
                <a:chExt cx="817" cy="720"/>
              </a:xfrm>
            </p:grpSpPr>
            <p:sp>
              <p:nvSpPr>
                <p:cNvPr id="25632" name="Oval 65">
                  <a:extLst>
                    <a:ext uri="{FF2B5EF4-FFF2-40B4-BE49-F238E27FC236}">
                      <a16:creationId xmlns:a16="http://schemas.microsoft.com/office/drawing/2014/main" id="{EEE99724-B8AF-1141-ABC5-CE5FCD1A6600}"/>
                    </a:ext>
                  </a:extLst>
                </p:cNvPr>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5633" name="Text Box 66">
                  <a:extLst>
                    <a:ext uri="{FF2B5EF4-FFF2-40B4-BE49-F238E27FC236}">
                      <a16:creationId xmlns:a16="http://schemas.microsoft.com/office/drawing/2014/main" id="{99CA12AF-F6B5-7542-8AAA-41988740B85A}"/>
                    </a:ext>
                  </a:extLst>
                </p:cNvPr>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5634" name="Rectangle 67">
                  <a:extLst>
                    <a:ext uri="{FF2B5EF4-FFF2-40B4-BE49-F238E27FC236}">
                      <a16:creationId xmlns:a16="http://schemas.microsoft.com/office/drawing/2014/main" id="{BD92E12C-834C-4A4B-92DD-72DC82584335}"/>
                    </a:ext>
                  </a:extLst>
                </p:cNvPr>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5635" name="Rectangle 68">
                  <a:extLst>
                    <a:ext uri="{FF2B5EF4-FFF2-40B4-BE49-F238E27FC236}">
                      <a16:creationId xmlns:a16="http://schemas.microsoft.com/office/drawing/2014/main" id="{BADF7EA5-E205-BB49-9EEB-2745D6F6677A}"/>
                    </a:ext>
                  </a:extLst>
                </p:cNvPr>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5636" name="Rectangle 69">
                  <a:extLst>
                    <a:ext uri="{FF2B5EF4-FFF2-40B4-BE49-F238E27FC236}">
                      <a16:creationId xmlns:a16="http://schemas.microsoft.com/office/drawing/2014/main" id="{08B04C76-5010-3D46-956B-82E2D8546038}"/>
                    </a:ext>
                  </a:extLst>
                </p:cNvPr>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25620" name="Group 70">
                <a:extLst>
                  <a:ext uri="{FF2B5EF4-FFF2-40B4-BE49-F238E27FC236}">
                    <a16:creationId xmlns:a16="http://schemas.microsoft.com/office/drawing/2014/main" id="{5C59FF1C-B383-D847-82F7-E1CC7380EA4A}"/>
                  </a:ext>
                </a:extLst>
              </p:cNvPr>
              <p:cNvGrpSpPr>
                <a:grpSpLocks/>
              </p:cNvGrpSpPr>
              <p:nvPr/>
            </p:nvGrpSpPr>
            <p:grpSpPr bwMode="auto">
              <a:xfrm>
                <a:off x="2112" y="1344"/>
                <a:ext cx="817" cy="720"/>
                <a:chOff x="2748" y="1344"/>
                <a:chExt cx="817" cy="720"/>
              </a:xfrm>
            </p:grpSpPr>
            <p:sp>
              <p:nvSpPr>
                <p:cNvPr id="25627" name="Oval 71">
                  <a:extLst>
                    <a:ext uri="{FF2B5EF4-FFF2-40B4-BE49-F238E27FC236}">
                      <a16:creationId xmlns:a16="http://schemas.microsoft.com/office/drawing/2014/main" id="{5710DC9F-3C9E-4C42-8A1A-390E69B9C256}"/>
                    </a:ext>
                  </a:extLst>
                </p:cNvPr>
                <p:cNvSpPr>
                  <a:spLocks noChangeArrowheads="1"/>
                </p:cNvSpPr>
                <p:nvPr/>
              </p:nvSpPr>
              <p:spPr bwMode="auto">
                <a:xfrm>
                  <a:off x="2844" y="1392"/>
                  <a:ext cx="624" cy="624"/>
                </a:xfrm>
                <a:prstGeom prst="ellipse">
                  <a:avLst/>
                </a:prstGeom>
                <a:solidFill>
                  <a:srgbClr val="FFCC66"/>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5628" name="Text Box 72">
                  <a:extLst>
                    <a:ext uri="{FF2B5EF4-FFF2-40B4-BE49-F238E27FC236}">
                      <a16:creationId xmlns:a16="http://schemas.microsoft.com/office/drawing/2014/main" id="{D5501391-E89F-BC42-97A2-13D3F6075F9D}"/>
                    </a:ext>
                  </a:extLst>
                </p:cNvPr>
                <p:cNvSpPr txBox="1">
                  <a:spLocks noChangeArrowheads="1"/>
                </p:cNvSpPr>
                <p:nvPr/>
              </p:nvSpPr>
              <p:spPr bwMode="auto">
                <a:xfrm>
                  <a:off x="3036"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5629" name="Rectangle 73">
                  <a:extLst>
                    <a:ext uri="{FF2B5EF4-FFF2-40B4-BE49-F238E27FC236}">
                      <a16:creationId xmlns:a16="http://schemas.microsoft.com/office/drawing/2014/main" id="{55AA586A-CED8-B94A-8BF0-C45FA300B423}"/>
                    </a:ext>
                  </a:extLst>
                </p:cNvPr>
                <p:cNvSpPr>
                  <a:spLocks noChangeArrowheads="1"/>
                </p:cNvSpPr>
                <p:nvPr/>
              </p:nvSpPr>
              <p:spPr bwMode="auto">
                <a:xfrm>
                  <a:off x="3228"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5630" name="Rectangle 74">
                  <a:extLst>
                    <a:ext uri="{FF2B5EF4-FFF2-40B4-BE49-F238E27FC236}">
                      <a16:creationId xmlns:a16="http://schemas.microsoft.com/office/drawing/2014/main" id="{C025C33E-B5CF-2549-8C04-C166C6834E91}"/>
                    </a:ext>
                  </a:extLst>
                </p:cNvPr>
                <p:cNvSpPr>
                  <a:spLocks noChangeArrowheads="1"/>
                </p:cNvSpPr>
                <p:nvPr/>
              </p:nvSpPr>
              <p:spPr bwMode="auto">
                <a:xfrm>
                  <a:off x="3024"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5631" name="Rectangle 75">
                  <a:extLst>
                    <a:ext uri="{FF2B5EF4-FFF2-40B4-BE49-F238E27FC236}">
                      <a16:creationId xmlns:a16="http://schemas.microsoft.com/office/drawing/2014/main" id="{BC38F8D4-68CC-2443-A2C4-62A744E4071E}"/>
                    </a:ext>
                  </a:extLst>
                </p:cNvPr>
                <p:cNvSpPr>
                  <a:spLocks noChangeArrowheads="1"/>
                </p:cNvSpPr>
                <p:nvPr/>
              </p:nvSpPr>
              <p:spPr bwMode="auto">
                <a:xfrm>
                  <a:off x="2748"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25621" name="Group 76">
                <a:extLst>
                  <a:ext uri="{FF2B5EF4-FFF2-40B4-BE49-F238E27FC236}">
                    <a16:creationId xmlns:a16="http://schemas.microsoft.com/office/drawing/2014/main" id="{5D8C60AB-B0D0-1D4F-A14B-FC2ED68B1406}"/>
                  </a:ext>
                </a:extLst>
              </p:cNvPr>
              <p:cNvGrpSpPr>
                <a:grpSpLocks/>
              </p:cNvGrpSpPr>
              <p:nvPr/>
            </p:nvGrpSpPr>
            <p:grpSpPr bwMode="auto">
              <a:xfrm>
                <a:off x="2544" y="1344"/>
                <a:ext cx="817" cy="720"/>
                <a:chOff x="3792" y="1344"/>
                <a:chExt cx="817" cy="720"/>
              </a:xfrm>
            </p:grpSpPr>
            <p:sp>
              <p:nvSpPr>
                <p:cNvPr id="25622" name="Oval 77">
                  <a:extLst>
                    <a:ext uri="{FF2B5EF4-FFF2-40B4-BE49-F238E27FC236}">
                      <a16:creationId xmlns:a16="http://schemas.microsoft.com/office/drawing/2014/main" id="{B31B9E15-E97B-8649-8789-6C9C06380550}"/>
                    </a:ext>
                  </a:extLst>
                </p:cNvPr>
                <p:cNvSpPr>
                  <a:spLocks noChangeArrowheads="1"/>
                </p:cNvSpPr>
                <p:nvPr/>
              </p:nvSpPr>
              <p:spPr bwMode="auto">
                <a:xfrm>
                  <a:off x="3888" y="1392"/>
                  <a:ext cx="624" cy="624"/>
                </a:xfrm>
                <a:prstGeom prst="ellipse">
                  <a:avLst/>
                </a:prstGeom>
                <a:solidFill>
                  <a:srgbClr val="FF80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25623" name="Text Box 78">
                  <a:extLst>
                    <a:ext uri="{FF2B5EF4-FFF2-40B4-BE49-F238E27FC236}">
                      <a16:creationId xmlns:a16="http://schemas.microsoft.com/office/drawing/2014/main" id="{1DC5A827-0505-7D43-A709-85A9E1EAEE3D}"/>
                    </a:ext>
                  </a:extLst>
                </p:cNvPr>
                <p:cNvSpPr txBox="1">
                  <a:spLocks noChangeArrowheads="1"/>
                </p:cNvSpPr>
                <p:nvPr/>
              </p:nvSpPr>
              <p:spPr bwMode="auto">
                <a:xfrm>
                  <a:off x="4080"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25624" name="Rectangle 79">
                  <a:extLst>
                    <a:ext uri="{FF2B5EF4-FFF2-40B4-BE49-F238E27FC236}">
                      <a16:creationId xmlns:a16="http://schemas.microsoft.com/office/drawing/2014/main" id="{D3E21988-6BEB-0C41-B55E-150798595DAF}"/>
                    </a:ext>
                  </a:extLst>
                </p:cNvPr>
                <p:cNvSpPr>
                  <a:spLocks noChangeArrowheads="1"/>
                </p:cNvSpPr>
                <p:nvPr/>
              </p:nvSpPr>
              <p:spPr bwMode="auto">
                <a:xfrm>
                  <a:off x="4272"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25625" name="Rectangle 80">
                  <a:extLst>
                    <a:ext uri="{FF2B5EF4-FFF2-40B4-BE49-F238E27FC236}">
                      <a16:creationId xmlns:a16="http://schemas.microsoft.com/office/drawing/2014/main" id="{DD97EBEB-AAA9-DB48-B107-E585875C94A8}"/>
                    </a:ext>
                  </a:extLst>
                </p:cNvPr>
                <p:cNvSpPr>
                  <a:spLocks noChangeArrowheads="1"/>
                </p:cNvSpPr>
                <p:nvPr/>
              </p:nvSpPr>
              <p:spPr bwMode="auto">
                <a:xfrm>
                  <a:off x="4068"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25626" name="Rectangle 81">
                  <a:extLst>
                    <a:ext uri="{FF2B5EF4-FFF2-40B4-BE49-F238E27FC236}">
                      <a16:creationId xmlns:a16="http://schemas.microsoft.com/office/drawing/2014/main" id="{84AB2724-AD1C-D645-AD69-46CB07C19EB3}"/>
                    </a:ext>
                  </a:extLst>
                </p:cNvPr>
                <p:cNvSpPr>
                  <a:spLocks noChangeArrowheads="1"/>
                </p:cNvSpPr>
                <p:nvPr/>
              </p:nvSpPr>
              <p:spPr bwMode="auto">
                <a:xfrm>
                  <a:off x="3792"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grpSp>
      <p:sp>
        <p:nvSpPr>
          <p:cNvPr id="377938" name="Rectangle 82" descr="Rectangle: Click to edit Master text styles&#13;&#10;Second level&#13;&#10;Third level&#13;&#10;Fourth level&#13;&#10;Fifth level">
            <a:extLst>
              <a:ext uri="{FF2B5EF4-FFF2-40B4-BE49-F238E27FC236}">
                <a16:creationId xmlns:a16="http://schemas.microsoft.com/office/drawing/2014/main" id="{D035C3C8-958C-5946-8481-8351A5092DA1}"/>
              </a:ext>
            </a:extLst>
          </p:cNvPr>
          <p:cNvSpPr>
            <a:spLocks noGrp="1" noChangeArrowheads="1"/>
          </p:cNvSpPr>
          <p:nvPr>
            <p:ph type="body" idx="1"/>
          </p:nvPr>
        </p:nvSpPr>
        <p:spPr>
          <a:xfrm>
            <a:off x="609600" y="3494088"/>
            <a:ext cx="8315325" cy="2770187"/>
          </a:xfrm>
          <a:noFill/>
        </p:spPr>
        <p:txBody>
          <a:bodyPr/>
          <a:lstStyle/>
          <a:p>
            <a:pPr eaLnBrk="1" hangingPunct="1">
              <a:lnSpc>
                <a:spcPct val="90000"/>
              </a:lnSpc>
            </a:pPr>
            <a:r>
              <a:rPr lang="en-US" altLang="en-US" sz="2600" dirty="0">
                <a:solidFill>
                  <a:srgbClr val="002060"/>
                </a:solidFill>
                <a:ea typeface="ＭＳ Ｐゴシック" panose="020B0600070205080204" pitchFamily="34" charset="-128"/>
              </a:rPr>
              <a:t>Each negative PO</a:t>
            </a:r>
            <a:r>
              <a:rPr lang="en-US" altLang="en-US" sz="2600" baseline="-25000" dirty="0">
                <a:solidFill>
                  <a:srgbClr val="002060"/>
                </a:solidFill>
                <a:ea typeface="ＭＳ Ｐゴシック" panose="020B0600070205080204" pitchFamily="34" charset="-128"/>
              </a:rPr>
              <a:t>4</a:t>
            </a:r>
            <a:r>
              <a:rPr lang="en-US" altLang="en-US" sz="2600" dirty="0">
                <a:solidFill>
                  <a:srgbClr val="002060"/>
                </a:solidFill>
                <a:ea typeface="ＭＳ Ｐゴシック" panose="020B0600070205080204" pitchFamily="34" charset="-128"/>
              </a:rPr>
              <a:t> more difficult to add</a:t>
            </a:r>
          </a:p>
          <a:p>
            <a:pPr lvl="1" eaLnBrk="1" hangingPunct="1">
              <a:lnSpc>
                <a:spcPct val="90000"/>
              </a:lnSpc>
            </a:pPr>
            <a:r>
              <a:rPr lang="en-US" altLang="en-US" sz="2400" dirty="0">
                <a:solidFill>
                  <a:srgbClr val="002060"/>
                </a:solidFill>
                <a:ea typeface="ＭＳ Ｐゴシック" panose="020B0600070205080204" pitchFamily="34" charset="-128"/>
              </a:rPr>
              <a:t>a lot of stored energy in each </a:t>
            </a:r>
            <a:r>
              <a:rPr lang="en-US" altLang="en-US" sz="2400" dirty="0">
                <a:solidFill>
                  <a:srgbClr val="FF0000"/>
                </a:solidFill>
                <a:ea typeface="ＭＳ Ｐゴシック" panose="020B0600070205080204" pitchFamily="34" charset="-128"/>
              </a:rPr>
              <a:t>bond</a:t>
            </a:r>
          </a:p>
          <a:p>
            <a:pPr marL="1085850" lvl="2" eaLnBrk="1" hangingPunct="1">
              <a:lnSpc>
                <a:spcPct val="90000"/>
              </a:lnSpc>
            </a:pPr>
            <a:r>
              <a:rPr lang="en-US" altLang="en-US" sz="2000" dirty="0">
                <a:solidFill>
                  <a:srgbClr val="002060"/>
                </a:solidFill>
                <a:ea typeface="ＭＳ Ｐゴシック" panose="020B0600070205080204" pitchFamily="34" charset="-128"/>
              </a:rPr>
              <a:t>most energy stored in 3rd P</a:t>
            </a:r>
            <a:r>
              <a:rPr lang="en-US" altLang="en-US" sz="2000" baseline="-25000" dirty="0">
                <a:solidFill>
                  <a:srgbClr val="002060"/>
                </a:solidFill>
                <a:ea typeface="ＭＳ Ｐゴシック" panose="020B0600070205080204" pitchFamily="34" charset="-128"/>
              </a:rPr>
              <a:t>i</a:t>
            </a:r>
          </a:p>
          <a:p>
            <a:pPr marL="1085850" lvl="2" eaLnBrk="1" hangingPunct="1">
              <a:lnSpc>
                <a:spcPct val="90000"/>
              </a:lnSpc>
            </a:pPr>
            <a:r>
              <a:rPr lang="en-US" altLang="en-US" sz="2000" dirty="0">
                <a:solidFill>
                  <a:srgbClr val="002060"/>
                </a:solidFill>
                <a:ea typeface="ＭＳ Ｐゴシック" panose="020B0600070205080204" pitchFamily="34" charset="-128"/>
              </a:rPr>
              <a:t>3rd P</a:t>
            </a:r>
            <a:r>
              <a:rPr lang="en-US" altLang="en-US" sz="2000" baseline="-25000" dirty="0">
                <a:solidFill>
                  <a:srgbClr val="002060"/>
                </a:solidFill>
                <a:ea typeface="ＭＳ Ｐゴシック" panose="020B0600070205080204" pitchFamily="34" charset="-128"/>
              </a:rPr>
              <a:t>i</a:t>
            </a:r>
            <a:r>
              <a:rPr lang="en-US" altLang="en-US" sz="2000" dirty="0">
                <a:solidFill>
                  <a:srgbClr val="002060"/>
                </a:solidFill>
                <a:ea typeface="ＭＳ Ｐゴシック" panose="020B0600070205080204" pitchFamily="34" charset="-128"/>
              </a:rPr>
              <a:t> is hardest group to keep bonded to molecule </a:t>
            </a:r>
          </a:p>
          <a:p>
            <a:pPr eaLnBrk="1" hangingPunct="1">
              <a:lnSpc>
                <a:spcPct val="90000"/>
              </a:lnSpc>
            </a:pPr>
            <a:r>
              <a:rPr lang="en-US" altLang="en-US" sz="2600" dirty="0">
                <a:solidFill>
                  <a:srgbClr val="002060"/>
                </a:solidFill>
                <a:ea typeface="ＭＳ Ｐゴシック" panose="020B0600070205080204" pitchFamily="34" charset="-128"/>
              </a:rPr>
              <a:t>Bonding of negative P</a:t>
            </a:r>
            <a:r>
              <a:rPr lang="en-US" altLang="en-US" sz="2600" baseline="-25000" dirty="0">
                <a:solidFill>
                  <a:srgbClr val="002060"/>
                </a:solidFill>
                <a:ea typeface="ＭＳ Ｐゴシック" panose="020B0600070205080204" pitchFamily="34" charset="-128"/>
              </a:rPr>
              <a:t>i </a:t>
            </a:r>
            <a:r>
              <a:rPr lang="en-US" altLang="en-US" sz="2600" dirty="0">
                <a:solidFill>
                  <a:srgbClr val="002060"/>
                </a:solidFill>
                <a:ea typeface="ＭＳ Ｐゴシック" panose="020B0600070205080204" pitchFamily="34" charset="-128"/>
              </a:rPr>
              <a:t>groups is unstable</a:t>
            </a:r>
          </a:p>
          <a:p>
            <a:pPr lvl="1" eaLnBrk="1" hangingPunct="1">
              <a:lnSpc>
                <a:spcPct val="90000"/>
              </a:lnSpc>
            </a:pPr>
            <a:r>
              <a:rPr lang="en-US" altLang="en-US" sz="2400" i="1" dirty="0">
                <a:solidFill>
                  <a:srgbClr val="002060"/>
                </a:solidFill>
                <a:ea typeface="ＭＳ Ｐゴシック" panose="020B0600070205080204" pitchFamily="34" charset="-128"/>
              </a:rPr>
              <a:t>spring-loaded</a:t>
            </a:r>
          </a:p>
          <a:p>
            <a:pPr lvl="1" eaLnBrk="1" hangingPunct="1">
              <a:lnSpc>
                <a:spcPct val="90000"/>
              </a:lnSpc>
            </a:pPr>
            <a:r>
              <a:rPr lang="en-US" altLang="en-US" sz="2400" dirty="0">
                <a:solidFill>
                  <a:srgbClr val="002060"/>
                </a:solidFill>
                <a:ea typeface="ＭＳ Ｐゴシック" panose="020B0600070205080204" pitchFamily="34" charset="-128"/>
              </a:rPr>
              <a:t>P</a:t>
            </a:r>
            <a:r>
              <a:rPr lang="en-US" altLang="en-US" sz="2400" baseline="-25000" dirty="0">
                <a:solidFill>
                  <a:srgbClr val="002060"/>
                </a:solidFill>
                <a:ea typeface="ＭＳ Ｐゴシック" panose="020B0600070205080204" pitchFamily="34" charset="-128"/>
              </a:rPr>
              <a:t>i </a:t>
            </a:r>
            <a:r>
              <a:rPr lang="en-US" altLang="en-US" sz="2400" dirty="0">
                <a:solidFill>
                  <a:srgbClr val="002060"/>
                </a:solidFill>
                <a:ea typeface="ＭＳ Ｐゴシック" panose="020B0600070205080204" pitchFamily="34" charset="-128"/>
              </a:rPr>
              <a:t>groups </a:t>
            </a:r>
            <a:r>
              <a:rPr lang="ja-JP" altLang="en-US" sz="2400">
                <a:solidFill>
                  <a:srgbClr val="002060"/>
                </a:solidFill>
                <a:ea typeface="ＭＳ Ｐゴシック" panose="020B0600070205080204" pitchFamily="34" charset="-128"/>
              </a:rPr>
              <a:t>“</a:t>
            </a:r>
            <a:r>
              <a:rPr lang="en-US" altLang="ja-JP" sz="2400" dirty="0">
                <a:solidFill>
                  <a:srgbClr val="002060"/>
                </a:solidFill>
                <a:ea typeface="ＭＳ Ｐゴシック" panose="020B0600070205080204" pitchFamily="34" charset="-128"/>
              </a:rPr>
              <a:t>pop</a:t>
            </a:r>
            <a:r>
              <a:rPr lang="ja-JP" altLang="en-US" sz="2400">
                <a:solidFill>
                  <a:srgbClr val="002060"/>
                </a:solidFill>
                <a:ea typeface="ＭＳ Ｐゴシック" panose="020B0600070205080204" pitchFamily="34" charset="-128"/>
              </a:rPr>
              <a:t>”</a:t>
            </a:r>
            <a:r>
              <a:rPr lang="en-US" altLang="ja-JP" sz="2400" dirty="0">
                <a:solidFill>
                  <a:srgbClr val="002060"/>
                </a:solidFill>
                <a:ea typeface="ＭＳ Ｐゴシック" panose="020B0600070205080204" pitchFamily="34" charset="-128"/>
              </a:rPr>
              <a:t> off easily &amp; release energy</a:t>
            </a:r>
            <a:endParaRPr lang="en-US" altLang="en-US" sz="2400" dirty="0">
              <a:solidFill>
                <a:srgbClr val="002060"/>
              </a:solidFill>
              <a:ea typeface="ＭＳ Ｐゴシック" panose="020B0600070205080204" pitchFamily="34" charset="-128"/>
            </a:endParaRPr>
          </a:p>
        </p:txBody>
      </p:sp>
      <p:sp>
        <p:nvSpPr>
          <p:cNvPr id="377944" name="Rectangle 88">
            <a:extLst>
              <a:ext uri="{FF2B5EF4-FFF2-40B4-BE49-F238E27FC236}">
                <a16:creationId xmlns:a16="http://schemas.microsoft.com/office/drawing/2014/main" id="{47789369-36E6-2F45-8C2F-FE26B1547ABA}"/>
              </a:ext>
            </a:extLst>
          </p:cNvPr>
          <p:cNvSpPr>
            <a:spLocks noChangeArrowheads="1"/>
          </p:cNvSpPr>
          <p:nvPr/>
        </p:nvSpPr>
        <p:spPr bwMode="auto">
          <a:xfrm>
            <a:off x="781050" y="6415088"/>
            <a:ext cx="7580313" cy="36671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0F116A"/>
                </a:solidFill>
              </a:rPr>
              <a:t>Instability of its P bonds makes ATP an excellent energy donor</a:t>
            </a:r>
          </a:p>
        </p:txBody>
      </p:sp>
      <p:pic>
        <p:nvPicPr>
          <p:cNvPr id="377948" name="Picture 92" descr="penguinL">
            <a:extLst>
              <a:ext uri="{FF2B5EF4-FFF2-40B4-BE49-F238E27FC236}">
                <a16:creationId xmlns:a16="http://schemas.microsoft.com/office/drawing/2014/main" id="{29AFEF4E-5F97-6E4B-BFD3-FD07ACE5ED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9238" y="244157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949" name="AutoShape 93">
            <a:extLst>
              <a:ext uri="{FF2B5EF4-FFF2-40B4-BE49-F238E27FC236}">
                <a16:creationId xmlns:a16="http://schemas.microsoft.com/office/drawing/2014/main" id="{BD569FA9-9552-3143-A947-0558D0E7B84F}"/>
              </a:ext>
            </a:extLst>
          </p:cNvPr>
          <p:cNvSpPr>
            <a:spLocks noChangeArrowheads="1"/>
          </p:cNvSpPr>
          <p:nvPr/>
        </p:nvSpPr>
        <p:spPr bwMode="auto">
          <a:xfrm>
            <a:off x="7110413" y="417513"/>
            <a:ext cx="1841500" cy="1397000"/>
          </a:xfrm>
          <a:prstGeom prst="wedgeEllipseCallout">
            <a:avLst>
              <a:gd name="adj1" fmla="val 4569"/>
              <a:gd name="adj2" fmla="val 109319"/>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I think</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he</a:t>
            </a:r>
            <a:r>
              <a:rPr lang="ja-JP" altLang="en-US" sz="1800" b="1">
                <a:solidFill>
                  <a:srgbClr val="0F116A"/>
                </a:solidFill>
                <a:latin typeface="Comic Sans MS" panose="030F0902030302020204" pitchFamily="66" charset="0"/>
              </a:rPr>
              <a:t>’</a:t>
            </a:r>
            <a:r>
              <a:rPr lang="en-US" altLang="ja-JP" sz="1800" b="1">
                <a:solidFill>
                  <a:srgbClr val="0F116A"/>
                </a:solidFill>
                <a:latin typeface="Comic Sans MS" panose="030F0902030302020204" pitchFamily="66" charset="0"/>
              </a:rPr>
              <a:t>s a bit</a:t>
            </a:r>
            <a:br>
              <a:rPr lang="en-US" altLang="ja-JP" sz="1800" b="1">
                <a:solidFill>
                  <a:srgbClr val="0F116A"/>
                </a:solidFill>
                <a:latin typeface="Comic Sans MS" panose="030F0902030302020204" pitchFamily="66" charset="0"/>
              </a:rPr>
            </a:br>
            <a:r>
              <a:rPr lang="en-US" altLang="ja-JP" sz="1800" b="1">
                <a:solidFill>
                  <a:srgbClr val="0F116A"/>
                </a:solidFill>
                <a:latin typeface="Comic Sans MS" panose="030F0902030302020204" pitchFamily="66" charset="0"/>
              </a:rPr>
              <a:t>unstable…</a:t>
            </a:r>
            <a:br>
              <a:rPr lang="en-US" altLang="ja-JP" sz="1800" b="1">
                <a:solidFill>
                  <a:srgbClr val="0F116A"/>
                </a:solidFill>
                <a:latin typeface="Comic Sans MS" panose="030F0902030302020204" pitchFamily="66" charset="0"/>
              </a:rPr>
            </a:br>
            <a:r>
              <a:rPr lang="en-US" altLang="ja-JP" sz="1800" b="1">
                <a:solidFill>
                  <a:srgbClr val="0F116A"/>
                </a:solidFill>
                <a:latin typeface="Comic Sans MS" panose="030F0902030302020204" pitchFamily="66" charset="0"/>
              </a:rPr>
              <a:t>don</a:t>
            </a:r>
            <a:r>
              <a:rPr lang="ja-JP" altLang="en-US" sz="1800" b="1">
                <a:solidFill>
                  <a:srgbClr val="0F116A"/>
                </a:solidFill>
                <a:latin typeface="Comic Sans MS" panose="030F0902030302020204" pitchFamily="66" charset="0"/>
              </a:rPr>
              <a:t>’</a:t>
            </a:r>
            <a:r>
              <a:rPr lang="en-US" altLang="ja-JP" sz="1800" b="1">
                <a:solidFill>
                  <a:srgbClr val="0F116A"/>
                </a:solidFill>
                <a:latin typeface="Comic Sans MS" panose="030F0902030302020204" pitchFamily="66" charset="0"/>
              </a:rPr>
              <a:t>t you?</a:t>
            </a:r>
            <a:endParaRPr lang="en-US" altLang="en-US" sz="1800" b="1">
              <a:solidFill>
                <a:srgbClr val="0F116A"/>
              </a:solidFill>
              <a:latin typeface="Comic Sans MS" panose="030F0902030302020204" pitchFamily="66" charset="0"/>
            </a:endParaRPr>
          </a:p>
        </p:txBody>
      </p:sp>
      <p:sp>
        <p:nvSpPr>
          <p:cNvPr id="377950" name="Rectangle 94">
            <a:extLst>
              <a:ext uri="{FF2B5EF4-FFF2-40B4-BE49-F238E27FC236}">
                <a16:creationId xmlns:a16="http://schemas.microsoft.com/office/drawing/2014/main" id="{9E7FACEA-28A4-9948-AD66-7BDF205B2925}"/>
              </a:ext>
            </a:extLst>
          </p:cNvPr>
          <p:cNvSpPr>
            <a:spLocks noChangeArrowheads="1"/>
          </p:cNvSpPr>
          <p:nvPr/>
        </p:nvSpPr>
        <p:spPr bwMode="auto">
          <a:xfrm>
            <a:off x="822325" y="2646363"/>
            <a:ext cx="917575" cy="488950"/>
          </a:xfrm>
          <a:prstGeom prst="rect">
            <a:avLst/>
          </a:prstGeom>
          <a:noFill/>
          <a:ln>
            <a:noFill/>
          </a:ln>
          <a:effectLst>
            <a:outerShdw blurRad="12700"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r>
              <a:rPr lang="en-US" sz="2600" b="1">
                <a:solidFill>
                  <a:srgbClr val="FFEA18"/>
                </a:solidFill>
                <a:latin typeface="Arial" charset="0"/>
                <a:ea typeface="ＭＳ Ｐゴシック" charset="0"/>
                <a:cs typeface="ＭＳ Ｐゴシック" charset="0"/>
              </a:rPr>
              <a:t>AMP</a:t>
            </a:r>
            <a:endParaRPr lang="en-US" sz="2600" b="1">
              <a:solidFill>
                <a:srgbClr val="FFEA18"/>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377951" name="Rectangle 95">
            <a:extLst>
              <a:ext uri="{FF2B5EF4-FFF2-40B4-BE49-F238E27FC236}">
                <a16:creationId xmlns:a16="http://schemas.microsoft.com/office/drawing/2014/main" id="{D2B7F318-F575-9347-AB8C-504F6DBBB342}"/>
              </a:ext>
            </a:extLst>
          </p:cNvPr>
          <p:cNvSpPr>
            <a:spLocks noChangeArrowheads="1"/>
          </p:cNvSpPr>
          <p:nvPr/>
        </p:nvSpPr>
        <p:spPr bwMode="auto">
          <a:xfrm>
            <a:off x="822325" y="2646363"/>
            <a:ext cx="881063" cy="488950"/>
          </a:xfrm>
          <a:prstGeom prst="rect">
            <a:avLst/>
          </a:prstGeom>
          <a:noFill/>
          <a:ln w="9525">
            <a:noFill/>
            <a:miter lim="800000"/>
            <a:headEnd/>
            <a:tailEnd/>
          </a:ln>
          <a:effectLst/>
        </p:spPr>
        <p:txBody>
          <a:bodyPr wrap="none" anchor="ctr">
            <a:spAutoFit/>
          </a:bodyPr>
          <a:lstStyle/>
          <a:p>
            <a:pPr>
              <a:defRPr/>
            </a:pPr>
            <a:r>
              <a:rPr lang="en-US" sz="2600" b="1">
                <a:solidFill>
                  <a:srgbClr val="FF6404"/>
                </a:solidFill>
                <a:latin typeface="Arial" charset="0"/>
                <a:ea typeface="ＭＳ Ｐゴシック" charset="0"/>
                <a:cs typeface="ＭＳ Ｐゴシック" charset="0"/>
              </a:rPr>
              <a:t>ADP</a:t>
            </a:r>
            <a:endParaRPr lang="en-US" sz="2600" b="1">
              <a:solidFill>
                <a:srgbClr val="FF6404"/>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377952" name="Rectangle 96">
            <a:extLst>
              <a:ext uri="{FF2B5EF4-FFF2-40B4-BE49-F238E27FC236}">
                <a16:creationId xmlns:a16="http://schemas.microsoft.com/office/drawing/2014/main" id="{F27319F4-A530-354C-9CDE-EE9F01785993}"/>
              </a:ext>
            </a:extLst>
          </p:cNvPr>
          <p:cNvSpPr>
            <a:spLocks noChangeArrowheads="1"/>
          </p:cNvSpPr>
          <p:nvPr/>
        </p:nvSpPr>
        <p:spPr bwMode="auto">
          <a:xfrm>
            <a:off x="841375" y="2646363"/>
            <a:ext cx="844550" cy="488950"/>
          </a:xfrm>
          <a:prstGeom prst="rect">
            <a:avLst/>
          </a:prstGeom>
          <a:noFill/>
          <a:ln w="9525">
            <a:noFill/>
            <a:miter lim="800000"/>
            <a:headEnd/>
            <a:tailEnd/>
          </a:ln>
          <a:effectLst/>
        </p:spPr>
        <p:txBody>
          <a:bodyPr wrap="none" anchor="ctr">
            <a:spAutoFit/>
          </a:bodyPr>
          <a:lstStyle/>
          <a:p>
            <a:pPr>
              <a:defRPr/>
            </a:pPr>
            <a:r>
              <a:rPr lang="en-US" sz="2600" b="1">
                <a:solidFill>
                  <a:srgbClr val="CC0000"/>
                </a:solidFill>
                <a:latin typeface="Arial" charset="0"/>
                <a:ea typeface="ＭＳ Ｐゴシック" charset="0"/>
                <a:cs typeface="ＭＳ Ｐゴシック" charset="0"/>
              </a:rPr>
              <a:t>ATP</a:t>
            </a:r>
            <a:endParaRPr lang="en-US" sz="2600" b="1">
              <a:solidFill>
                <a:srgbClr val="FF6404"/>
              </a:solidFill>
              <a:effectLst>
                <a:outerShdw blurRad="38100" dist="38100" dir="2700000" algn="tl">
                  <a:srgbClr val="DDDDDD"/>
                </a:outerShdw>
              </a:effectLst>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xit" presetSubtype="8" fill="hold" nodeType="clickEffect">
                                  <p:stCondLst>
                                    <p:cond delay="0"/>
                                  </p:stCondLst>
                                  <p:childTnLst>
                                    <p:anim calcmode="lin" valueType="num">
                                      <p:cBhvr>
                                        <p:cTn id="14" dur="500"/>
                                        <p:tgtEl>
                                          <p:spTgt spid="6"/>
                                        </p:tgtEl>
                                        <p:attrNameLst>
                                          <p:attrName>ppt_x</p:attrName>
                                        </p:attrNameLst>
                                      </p:cBhvr>
                                      <p:tavLst>
                                        <p:tav tm="0">
                                          <p:val>
                                            <p:strVal val="ppt_x"/>
                                          </p:val>
                                        </p:tav>
                                        <p:tav tm="100000">
                                          <p:val>
                                            <p:strVal val="ppt_x-ppt_w/2"/>
                                          </p:val>
                                        </p:tav>
                                      </p:tavLst>
                                    </p:anim>
                                    <p:anim calcmode="lin" valueType="num">
                                      <p:cBhvr>
                                        <p:cTn id="15" dur="500"/>
                                        <p:tgtEl>
                                          <p:spTgt spid="6"/>
                                        </p:tgtEl>
                                        <p:attrNameLst>
                                          <p:attrName>ppt_y</p:attrName>
                                        </p:attrNameLst>
                                      </p:cBhvr>
                                      <p:tavLst>
                                        <p:tav tm="0">
                                          <p:val>
                                            <p:strVal val="ppt_y"/>
                                          </p:val>
                                        </p:tav>
                                        <p:tav tm="100000">
                                          <p:val>
                                            <p:strVal val="ppt_y"/>
                                          </p:val>
                                        </p:tav>
                                      </p:tavLst>
                                    </p:anim>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strVal val="ppt_h"/>
                                          </p:val>
                                        </p:tav>
                                      </p:tavLst>
                                    </p:anim>
                                    <p:set>
                                      <p:cBhvr>
                                        <p:cTn id="18"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Laser"/>
                                        </p:tgtEl>
                                      </p:cMediaNode>
                                    </p:audio>
                                  </p:sub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5" name="String"/>
                                        </p:tgtEl>
                                      </p:cMediaNode>
                                    </p:audio>
                                  </p:subTnLst>
                                </p:cTn>
                              </p:par>
                            </p:childTnLst>
                          </p:cTn>
                        </p:par>
                        <p:par>
                          <p:cTn id="23" fill="hold" nodeType="afterGroup">
                            <p:stCondLst>
                              <p:cond delay="1000"/>
                            </p:stCondLst>
                            <p:childTnLst>
                              <p:par>
                                <p:cTn id="24" presetID="22" presetClass="exit" presetSubtype="2" fill="hold" grpId="0" nodeType="afterEffect">
                                  <p:stCondLst>
                                    <p:cond delay="0"/>
                                  </p:stCondLst>
                                  <p:childTnLst>
                                    <p:animEffect transition="out" filter="wipe(right)">
                                      <p:cBhvr>
                                        <p:cTn id="25" dur="500"/>
                                        <p:tgtEl>
                                          <p:spTgt spid="377950">
                                            <p:txEl>
                                              <p:pRg st="0" end="0"/>
                                            </p:txEl>
                                          </p:spTgt>
                                        </p:tgtEl>
                                      </p:cBhvr>
                                    </p:animEffect>
                                    <p:set>
                                      <p:cBhvr>
                                        <p:cTn id="26" dur="1" fill="hold">
                                          <p:stCondLst>
                                            <p:cond delay="499"/>
                                          </p:stCondLst>
                                        </p:cTn>
                                        <p:tgtEl>
                                          <p:spTgt spid="377950">
                                            <p:txEl>
                                              <p:pRg st="0" end="0"/>
                                            </p:txEl>
                                          </p:spTgt>
                                        </p:tgtEl>
                                        <p:attrNameLst>
                                          <p:attrName>style.visibility</p:attrName>
                                        </p:attrNameLst>
                                      </p:cBhvr>
                                      <p:to>
                                        <p:strVal val="hidden"/>
                                      </p:to>
                                    </p:set>
                                  </p:childTnLst>
                                </p:cTn>
                              </p:par>
                              <p:par>
                                <p:cTn id="27" presetID="22" presetClass="entr" presetSubtype="2" fill="hold" grpId="1" nodeType="withEffect">
                                  <p:stCondLst>
                                    <p:cond delay="0"/>
                                  </p:stCondLst>
                                  <p:childTnLst>
                                    <p:set>
                                      <p:cBhvr>
                                        <p:cTn id="28" dur="1" fill="hold">
                                          <p:stCondLst>
                                            <p:cond delay="0"/>
                                          </p:stCondLst>
                                        </p:cTn>
                                        <p:tgtEl>
                                          <p:spTgt spid="377951">
                                            <p:txEl>
                                              <p:pRg st="0" end="0"/>
                                            </p:txEl>
                                          </p:spTgt>
                                        </p:tgtEl>
                                        <p:attrNameLst>
                                          <p:attrName>style.visibility</p:attrName>
                                        </p:attrNameLst>
                                      </p:cBhvr>
                                      <p:to>
                                        <p:strVal val="visible"/>
                                      </p:to>
                                    </p:set>
                                    <p:animEffect transition="in" filter="wipe(right)">
                                      <p:cBhvr>
                                        <p:cTn id="29" dur="500"/>
                                        <p:tgtEl>
                                          <p:spTgt spid="377951">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5"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2"/>
                                            </p:cond>
                                          </p:stCondLst>
                                          <p:endCondLst>
                                            <p:cond evt="onStopAudio" delay="0">
                                              <p:tgtEl>
                                                <p:sldTgt/>
                                              </p:tgtEl>
                                            </p:cond>
                                          </p:endCondLst>
                                        </p:cTn>
                                        <p:tgtEl>
                                          <p:sndTgt r:embed="rId3" name="Vibro Up"/>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xit" presetSubtype="8" fill="hold" nodeType="clickEffect">
                                  <p:stCondLst>
                                    <p:cond delay="0"/>
                                  </p:stCondLst>
                                  <p:childTnLst>
                                    <p:anim calcmode="lin" valueType="num">
                                      <p:cBhvr>
                                        <p:cTn id="41" dur="500"/>
                                        <p:tgtEl>
                                          <p:spTgt spid="7"/>
                                        </p:tgtEl>
                                        <p:attrNameLst>
                                          <p:attrName>ppt_x</p:attrName>
                                        </p:attrNameLst>
                                      </p:cBhvr>
                                      <p:tavLst>
                                        <p:tav tm="0">
                                          <p:val>
                                            <p:strVal val="ppt_x"/>
                                          </p:val>
                                        </p:tav>
                                        <p:tav tm="100000">
                                          <p:val>
                                            <p:strVal val="ppt_x-ppt_w/2"/>
                                          </p:val>
                                        </p:tav>
                                      </p:tavLst>
                                    </p:anim>
                                    <p:anim calcmode="lin" valueType="num">
                                      <p:cBhvr>
                                        <p:cTn id="42" dur="500"/>
                                        <p:tgtEl>
                                          <p:spTgt spid="7"/>
                                        </p:tgtEl>
                                        <p:attrNameLst>
                                          <p:attrName>ppt_y</p:attrName>
                                        </p:attrNameLst>
                                      </p:cBhvr>
                                      <p:tavLst>
                                        <p:tav tm="0">
                                          <p:val>
                                            <p:strVal val="ppt_y"/>
                                          </p:val>
                                        </p:tav>
                                        <p:tav tm="100000">
                                          <p:val>
                                            <p:strVal val="ppt_y"/>
                                          </p:val>
                                        </p:tav>
                                      </p:tavLst>
                                    </p:anim>
                                    <p:anim calcmode="lin" valueType="num">
                                      <p:cBhvr>
                                        <p:cTn id="43" dur="500"/>
                                        <p:tgtEl>
                                          <p:spTgt spid="7"/>
                                        </p:tgtEl>
                                        <p:attrNameLst>
                                          <p:attrName>ppt_w</p:attrName>
                                        </p:attrNameLst>
                                      </p:cBhvr>
                                      <p:tavLst>
                                        <p:tav tm="0">
                                          <p:val>
                                            <p:strVal val="ppt_w"/>
                                          </p:val>
                                        </p:tav>
                                        <p:tav tm="100000">
                                          <p:val>
                                            <p:fltVal val="0"/>
                                          </p:val>
                                        </p:tav>
                                      </p:tavLst>
                                    </p:anim>
                                    <p:anim calcmode="lin" valueType="num">
                                      <p:cBhvr>
                                        <p:cTn id="44" dur="500"/>
                                        <p:tgtEl>
                                          <p:spTgt spid="7"/>
                                        </p:tgtEl>
                                        <p:attrNameLst>
                                          <p:attrName>ppt_h</p:attrName>
                                        </p:attrNameLst>
                                      </p:cBhvr>
                                      <p:tavLst>
                                        <p:tav tm="0">
                                          <p:val>
                                            <p:strVal val="ppt_h"/>
                                          </p:val>
                                        </p:tav>
                                        <p:tav tm="100000">
                                          <p:val>
                                            <p:strVal val="ppt_h"/>
                                          </p:val>
                                        </p:tav>
                                      </p:tavLst>
                                    </p:anim>
                                    <p:set>
                                      <p:cBhvr>
                                        <p:cTn id="45" dur="1" fill="hold">
                                          <p:stCondLst>
                                            <p:cond delay="499"/>
                                          </p:stCondLst>
                                        </p:cTn>
                                        <p:tgtEl>
                                          <p:spTgt spid="7"/>
                                        </p:tgtEl>
                                        <p:attrNameLst>
                                          <p:attrName>style.visibility</p:attrName>
                                        </p:attrNameLst>
                                      </p:cBhvr>
                                      <p:to>
                                        <p:strVal val="hidden"/>
                                      </p:to>
                                    </p:set>
                                  </p:childTnLst>
                                </p:cTn>
                              </p:par>
                            </p:childTnLst>
                          </p:cTn>
                        </p:par>
                        <p:par>
                          <p:cTn id="46" fill="hold" nodeType="afterGroup">
                            <p:stCondLst>
                              <p:cond delay="500"/>
                            </p:stCondLst>
                            <p:childTnLst>
                              <p:par>
                                <p:cTn id="47" presetID="2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5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5" name="String"/>
                                        </p:tgtEl>
                                      </p:cMediaNode>
                                    </p:audio>
                                  </p:subTnLst>
                                </p:cTn>
                              </p:par>
                            </p:childTnLst>
                          </p:cTn>
                        </p:par>
                        <p:par>
                          <p:cTn id="50" fill="hold" nodeType="afterGroup">
                            <p:stCondLst>
                              <p:cond delay="1000"/>
                            </p:stCondLst>
                            <p:childTnLst>
                              <p:par>
                                <p:cTn id="51" presetID="22" presetClass="exit" presetSubtype="2" fill="hold" grpId="0" nodeType="afterEffect">
                                  <p:stCondLst>
                                    <p:cond delay="0"/>
                                  </p:stCondLst>
                                  <p:childTnLst>
                                    <p:animEffect transition="out" filter="wipe(right)">
                                      <p:cBhvr>
                                        <p:cTn id="52" dur="500"/>
                                        <p:tgtEl>
                                          <p:spTgt spid="377951">
                                            <p:txEl>
                                              <p:pRg st="0" end="0"/>
                                            </p:txEl>
                                          </p:spTgt>
                                        </p:tgtEl>
                                      </p:cBhvr>
                                    </p:animEffect>
                                    <p:set>
                                      <p:cBhvr>
                                        <p:cTn id="53" dur="1" fill="hold">
                                          <p:stCondLst>
                                            <p:cond delay="499"/>
                                          </p:stCondLst>
                                        </p:cTn>
                                        <p:tgtEl>
                                          <p:spTgt spid="377951">
                                            <p:txEl>
                                              <p:pRg st="0" end="0"/>
                                            </p:txEl>
                                          </p:spTgt>
                                        </p:tgtEl>
                                        <p:attrNameLst>
                                          <p:attrName>style.visibility</p:attrName>
                                        </p:attrNameLst>
                                      </p:cBhvr>
                                      <p:to>
                                        <p:strVal val="hidden"/>
                                      </p:to>
                                    </p:set>
                                  </p:childTnLst>
                                </p:cTn>
                              </p:par>
                              <p:par>
                                <p:cTn id="54" presetID="22" presetClass="entr" presetSubtype="2" fill="hold" grpId="0" nodeType="withEffect">
                                  <p:stCondLst>
                                    <p:cond delay="0"/>
                                  </p:stCondLst>
                                  <p:childTnLst>
                                    <p:set>
                                      <p:cBhvr>
                                        <p:cTn id="55" dur="1" fill="hold">
                                          <p:stCondLst>
                                            <p:cond delay="0"/>
                                          </p:stCondLst>
                                        </p:cTn>
                                        <p:tgtEl>
                                          <p:spTgt spid="377952">
                                            <p:txEl>
                                              <p:pRg st="0" end="0"/>
                                            </p:txEl>
                                          </p:spTgt>
                                        </p:tgtEl>
                                        <p:attrNameLst>
                                          <p:attrName>style.visibility</p:attrName>
                                        </p:attrNameLst>
                                      </p:cBhvr>
                                      <p:to>
                                        <p:strVal val="visible"/>
                                      </p:to>
                                    </p:set>
                                    <p:animEffect transition="in" filter="wipe(right)">
                                      <p:cBhvr>
                                        <p:cTn id="56" dur="500"/>
                                        <p:tgtEl>
                                          <p:spTgt spid="377952">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77938">
                                            <p:txEl>
                                              <p:pRg st="0" end="0"/>
                                            </p:txEl>
                                          </p:spTgt>
                                        </p:tgtEl>
                                        <p:attrNameLst>
                                          <p:attrName>style.visibility</p:attrName>
                                        </p:attrNameLst>
                                      </p:cBhvr>
                                      <p:to>
                                        <p:strVal val="visible"/>
                                      </p:to>
                                    </p:set>
                                    <p:anim calcmode="lin" valueType="num">
                                      <p:cBhvr additive="base">
                                        <p:cTn id="61" dur="500" fill="hold"/>
                                        <p:tgtEl>
                                          <p:spTgt spid="377938">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779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77938">
                                            <p:txEl>
                                              <p:pRg st="1" end="1"/>
                                            </p:txEl>
                                          </p:spTgt>
                                        </p:tgtEl>
                                        <p:attrNameLst>
                                          <p:attrName>style.visibility</p:attrName>
                                        </p:attrNameLst>
                                      </p:cBhvr>
                                      <p:to>
                                        <p:strVal val="visible"/>
                                      </p:to>
                                    </p:set>
                                    <p:anim calcmode="lin" valueType="num">
                                      <p:cBhvr additive="base">
                                        <p:cTn id="67" dur="500" fill="hold"/>
                                        <p:tgtEl>
                                          <p:spTgt spid="377938">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7793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77938">
                                            <p:txEl>
                                              <p:pRg st="2" end="2"/>
                                            </p:txEl>
                                          </p:spTgt>
                                        </p:tgtEl>
                                        <p:attrNameLst>
                                          <p:attrName>style.visibility</p:attrName>
                                        </p:attrNameLst>
                                      </p:cBhvr>
                                      <p:to>
                                        <p:strVal val="visible"/>
                                      </p:to>
                                    </p:set>
                                    <p:anim calcmode="lin" valueType="num">
                                      <p:cBhvr additive="base">
                                        <p:cTn id="73" dur="500" fill="hold"/>
                                        <p:tgtEl>
                                          <p:spTgt spid="377938">
                                            <p:txEl>
                                              <p:pRg st="2" end="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7793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Whoosh"/>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77938">
                                            <p:txEl>
                                              <p:pRg st="3" end="3"/>
                                            </p:txEl>
                                          </p:spTgt>
                                        </p:tgtEl>
                                        <p:attrNameLst>
                                          <p:attrName>style.visibility</p:attrName>
                                        </p:attrNameLst>
                                      </p:cBhvr>
                                      <p:to>
                                        <p:strVal val="visible"/>
                                      </p:to>
                                    </p:set>
                                    <p:anim calcmode="lin" valueType="num">
                                      <p:cBhvr additive="base">
                                        <p:cTn id="79" dur="500" fill="hold"/>
                                        <p:tgtEl>
                                          <p:spTgt spid="377938">
                                            <p:txEl>
                                              <p:pRg st="3" end="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7793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Whoosh"/>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77938">
                                            <p:txEl>
                                              <p:pRg st="4" end="4"/>
                                            </p:txEl>
                                          </p:spTgt>
                                        </p:tgtEl>
                                        <p:attrNameLst>
                                          <p:attrName>style.visibility</p:attrName>
                                        </p:attrNameLst>
                                      </p:cBhvr>
                                      <p:to>
                                        <p:strVal val="visible"/>
                                      </p:to>
                                    </p:set>
                                    <p:anim calcmode="lin" valueType="num">
                                      <p:cBhvr additive="base">
                                        <p:cTn id="85" dur="500" fill="hold"/>
                                        <p:tgtEl>
                                          <p:spTgt spid="377938">
                                            <p:txEl>
                                              <p:pRg st="4" end="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7793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Whoosh"/>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4" presetClass="entr" presetSubtype="0" fill="hold" grpId="0" nodeType="clickEffect">
                                  <p:stCondLst>
                                    <p:cond delay="0"/>
                                  </p:stCondLst>
                                  <p:childTnLst>
                                    <p:set>
                                      <p:cBhvr>
                                        <p:cTn id="90" dur="1" fill="hold">
                                          <p:stCondLst>
                                            <p:cond delay="0"/>
                                          </p:stCondLst>
                                        </p:cTn>
                                        <p:tgtEl>
                                          <p:spTgt spid="377938">
                                            <p:txEl>
                                              <p:pRg st="5" end="5"/>
                                            </p:txEl>
                                          </p:spTgt>
                                        </p:tgtEl>
                                        <p:attrNameLst>
                                          <p:attrName>style.visibility</p:attrName>
                                        </p:attrNameLst>
                                      </p:cBhvr>
                                      <p:to>
                                        <p:strVal val="visible"/>
                                      </p:to>
                                    </p:set>
                                    <p:anim from="(-#ppt_w/2)" to="(#ppt_x)" calcmode="lin" valueType="num">
                                      <p:cBhvr>
                                        <p:cTn id="91" dur="300" fill="hold">
                                          <p:stCondLst>
                                            <p:cond delay="0"/>
                                          </p:stCondLst>
                                        </p:cTn>
                                        <p:tgtEl>
                                          <p:spTgt spid="377938">
                                            <p:txEl>
                                              <p:pRg st="5" end="5"/>
                                            </p:txEl>
                                          </p:spTgt>
                                        </p:tgtEl>
                                        <p:attrNameLst>
                                          <p:attrName>ppt_x</p:attrName>
                                        </p:attrNameLst>
                                      </p:cBhvr>
                                    </p:anim>
                                    <p:anim from="0" to="-1.0" calcmode="lin" valueType="num">
                                      <p:cBhvr>
                                        <p:cTn id="92" dur="100" decel="50000" autoRev="1" fill="hold">
                                          <p:stCondLst>
                                            <p:cond delay="300"/>
                                          </p:stCondLst>
                                        </p:cTn>
                                        <p:tgtEl>
                                          <p:spTgt spid="377938">
                                            <p:txEl>
                                              <p:pRg st="5" end="5"/>
                                            </p:txEl>
                                          </p:spTgt>
                                        </p:tgtEl>
                                        <p:attrNameLst>
                                          <p:attrName>xshear</p:attrName>
                                        </p:attrNameLst>
                                      </p:cBhvr>
                                    </p:anim>
                                    <p:animScale>
                                      <p:cBhvr>
                                        <p:cTn id="93" dur="100" decel="100000" autoRev="1" fill="hold">
                                          <p:stCondLst>
                                            <p:cond delay="300"/>
                                          </p:stCondLst>
                                        </p:cTn>
                                        <p:tgtEl>
                                          <p:spTgt spid="377938">
                                            <p:txEl>
                                              <p:pRg st="5" end="5"/>
                                            </p:txEl>
                                          </p:spTgt>
                                        </p:tgtEl>
                                      </p:cBhvr>
                                      <p:from x="100000" y="100000"/>
                                      <p:to x="80000" y="100000"/>
                                    </p:animScale>
                                    <p:anim by="(#ppt_h/3+#ppt_w*0.1)" calcmode="lin" valueType="num">
                                      <p:cBhvr additive="sum">
                                        <p:cTn id="94" dur="100" decel="100000" autoRev="1" fill="hold">
                                          <p:stCondLst>
                                            <p:cond delay="300"/>
                                          </p:stCondLst>
                                        </p:cTn>
                                        <p:tgtEl>
                                          <p:spTgt spid="377938">
                                            <p:txEl>
                                              <p:pRg st="5" end="5"/>
                                            </p:txEl>
                                          </p:spTgt>
                                        </p:tgtEl>
                                        <p:attrNameLst>
                                          <p:attrName>ppt_x</p:attrName>
                                        </p:attrNameLst>
                                      </p:cBhvr>
                                    </p:anim>
                                  </p:childTnLst>
                                  <p:subTnLst>
                                    <p:audio>
                                      <p:cMediaNode>
                                        <p:cTn display="0" masterRel="sameClick">
                                          <p:stCondLst>
                                            <p:cond evt="begin" delay="0">
                                              <p:tn val="89"/>
                                            </p:cond>
                                          </p:stCondLst>
                                          <p:endCondLst>
                                            <p:cond evt="onStopAudio" delay="0">
                                              <p:tgtEl>
                                                <p:sldTgt/>
                                              </p:tgtEl>
                                            </p:cond>
                                          </p:endCondLst>
                                        </p:cTn>
                                        <p:tgtEl>
                                          <p:sndTgt r:embed="rId5" name="String"/>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377938">
                                            <p:txEl>
                                              <p:pRg st="6" end="6"/>
                                            </p:txEl>
                                          </p:spTgt>
                                        </p:tgtEl>
                                        <p:attrNameLst>
                                          <p:attrName>style.visibility</p:attrName>
                                        </p:attrNameLst>
                                      </p:cBhvr>
                                      <p:to>
                                        <p:strVal val="visible"/>
                                      </p:to>
                                    </p:set>
                                    <p:anim calcmode="lin" valueType="num">
                                      <p:cBhvr additive="base">
                                        <p:cTn id="99" dur="500" fill="hold"/>
                                        <p:tgtEl>
                                          <p:spTgt spid="377938">
                                            <p:txEl>
                                              <p:pRg st="6" end="6"/>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37793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6" name="Whoosh"/>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nodeType="clickEffect">
                                  <p:stCondLst>
                                    <p:cond delay="0"/>
                                  </p:stCondLst>
                                  <p:childTnLst>
                                    <p:set>
                                      <p:cBhvr>
                                        <p:cTn id="104" dur="1" fill="hold">
                                          <p:stCondLst>
                                            <p:cond delay="0"/>
                                          </p:stCondLst>
                                        </p:cTn>
                                        <p:tgtEl>
                                          <p:spTgt spid="377948"/>
                                        </p:tgtEl>
                                        <p:attrNameLst>
                                          <p:attrName>style.visibility</p:attrName>
                                        </p:attrNameLst>
                                      </p:cBhvr>
                                      <p:to>
                                        <p:strVal val="visible"/>
                                      </p:to>
                                    </p:set>
                                    <p:animEffect transition="in" filter="wipe(down)">
                                      <p:cBhvr>
                                        <p:cTn id="105" dur="500"/>
                                        <p:tgtEl>
                                          <p:spTgt spid="377948"/>
                                        </p:tgtEl>
                                      </p:cBhvr>
                                    </p:animEffect>
                                  </p:childTnLst>
                                </p:cTn>
                              </p:par>
                            </p:childTnLst>
                          </p:cTn>
                        </p:par>
                        <p:par>
                          <p:cTn id="106" fill="hold" nodeType="afterGroup">
                            <p:stCondLst>
                              <p:cond delay="500"/>
                            </p:stCondLst>
                            <p:childTnLst>
                              <p:par>
                                <p:cTn id="107" presetID="22" presetClass="entr" presetSubtype="4" fill="hold" grpId="0" nodeType="afterEffect">
                                  <p:stCondLst>
                                    <p:cond delay="0"/>
                                  </p:stCondLst>
                                  <p:childTnLst>
                                    <p:set>
                                      <p:cBhvr>
                                        <p:cTn id="108" dur="1" fill="hold">
                                          <p:stCondLst>
                                            <p:cond delay="0"/>
                                          </p:stCondLst>
                                        </p:cTn>
                                        <p:tgtEl>
                                          <p:spTgt spid="377949"/>
                                        </p:tgtEl>
                                        <p:attrNameLst>
                                          <p:attrName>style.visibility</p:attrName>
                                        </p:attrNameLst>
                                      </p:cBhvr>
                                      <p:to>
                                        <p:strVal val="visible"/>
                                      </p:to>
                                    </p:set>
                                    <p:animEffect transition="in" filter="wipe(down)">
                                      <p:cBhvr>
                                        <p:cTn id="109" dur="500"/>
                                        <p:tgtEl>
                                          <p:spTgt spid="377949"/>
                                        </p:tgtEl>
                                      </p:cBhvr>
                                    </p:animEffect>
                                  </p:childTnLst>
                                  <p:subTnLst>
                                    <p:audio>
                                      <p:cMediaNode>
                                        <p:cTn display="0" masterRel="sameClick">
                                          <p:stCondLst>
                                            <p:cond evt="begin" delay="0">
                                              <p:tn val="107"/>
                                            </p:cond>
                                          </p:stCondLst>
                                          <p:endCondLst>
                                            <p:cond evt="onStopAudio" delay="0">
                                              <p:tgtEl>
                                                <p:sldTgt/>
                                              </p:tgtEl>
                                            </p:cond>
                                          </p:endCondLst>
                                        </p:cTn>
                                        <p:tgtEl>
                                          <p:sndTgt r:embed="rId7" name="Quack"/>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7944"/>
                                        </p:tgtEl>
                                        <p:attrNameLst>
                                          <p:attrName>style.visibility</p:attrName>
                                        </p:attrNameLst>
                                      </p:cBhvr>
                                      <p:to>
                                        <p:strVal val="visible"/>
                                      </p:to>
                                    </p:set>
                                    <p:animEffect transition="in" filter="wipe(left)">
                                      <p:cBhvr>
                                        <p:cTn id="114" dur="500"/>
                                        <p:tgtEl>
                                          <p:spTgt spid="377944"/>
                                        </p:tgtEl>
                                      </p:cBhvr>
                                    </p:animEffect>
                                  </p:childTnLst>
                                  <p:subTnLst>
                                    <p:audio>
                                      <p:cMediaNode>
                                        <p:cTn display="0" masterRel="sameClick">
                                          <p:stCondLst>
                                            <p:cond evt="begin" delay="0">
                                              <p:tn val="112"/>
                                            </p:cond>
                                          </p:stCondLst>
                                          <p:endCondLst>
                                            <p:cond evt="onStopAudio" delay="0">
                                              <p:tgtEl>
                                                <p:sldTgt/>
                                              </p:tgtEl>
                                            </p:cond>
                                          </p:endCondLst>
                                        </p:cTn>
                                        <p:tgtEl>
                                          <p:sndTgt r:embed="rId8"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938" grpId="0" build="p" autoUpdateAnimBg="0"/>
      <p:bldP spid="377944" grpId="0" animBg="1" autoUpdateAnimBg="0"/>
      <p:bldP spid="377949" grpId="0" animBg="1" autoUpdateAnimBg="0"/>
      <p:bldP spid="377950" grpId="0" build="p" autoUpdateAnimBg="0"/>
      <p:bldP spid="377951" grpId="0" build="p" autoUpdateAnimBg="0"/>
      <p:bldP spid="377951" grpId="1" build="allAtOnce" autoUpdateAnimBg="0"/>
      <p:bldP spid="377952" grpId="0" build="p" autoUpdateAnimBg="0"/>
    </p:bldLst>
  </p:timing>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3506</TotalTime>
  <Words>1458</Words>
  <Application>Microsoft Macintosh PowerPoint</Application>
  <PresentationFormat>On-screen Show (4:3)</PresentationFormat>
  <Paragraphs>219</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Comic Sans MS</vt:lpstr>
      <vt:lpstr>Symbol</vt:lpstr>
      <vt:lpstr>Times</vt:lpstr>
      <vt:lpstr>Wingdings</vt:lpstr>
      <vt:lpstr> template2005</vt:lpstr>
      <vt:lpstr>PowerPoint Presentation</vt:lpstr>
      <vt:lpstr>Metabolism</vt:lpstr>
      <vt:lpstr>Energy Types</vt:lpstr>
      <vt:lpstr>Gibbs Free Energy</vt:lpstr>
      <vt:lpstr>The energy needs of life</vt:lpstr>
      <vt:lpstr>Where do we get the energy from?</vt:lpstr>
      <vt:lpstr>Living economy</vt:lpstr>
      <vt:lpstr>ATP</vt:lpstr>
      <vt:lpstr>How does ATP store energy?</vt:lpstr>
      <vt:lpstr>How does ATP transfer energy? </vt:lpstr>
      <vt:lpstr>ATP / ADP cycle</vt:lpstr>
      <vt:lpstr>PowerPoint Presentation</vt:lpstr>
      <vt:lpstr>Enzymes as Catalysts</vt:lpstr>
      <vt:lpstr>PowerPoint Presentation</vt:lpstr>
      <vt:lpstr>Cells need enzymes</vt:lpstr>
      <vt:lpstr>Enzyme Activity</vt:lpstr>
      <vt:lpstr>Enzyme Regulation</vt:lpstr>
      <vt:lpstr>PowerPoint Presentation</vt:lpstr>
    </vt:vector>
  </TitlesOfParts>
  <Company>Kim Foglia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Cellular Respiration Harvesting Chemical Energy</dc:title>
  <cp:lastModifiedBy>Walker, Dale</cp:lastModifiedBy>
  <cp:revision>76</cp:revision>
  <dcterms:modified xsi:type="dcterms:W3CDTF">2019-03-04T18:32:18Z</dcterms:modified>
</cp:coreProperties>
</file>