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438" r:id="rId2"/>
    <p:sldId id="440" r:id="rId3"/>
    <p:sldId id="441" r:id="rId4"/>
    <p:sldId id="389" r:id="rId5"/>
    <p:sldId id="391" r:id="rId6"/>
    <p:sldId id="392" r:id="rId7"/>
    <p:sldId id="408" r:id="rId8"/>
    <p:sldId id="414" r:id="rId9"/>
    <p:sldId id="413" r:id="rId10"/>
    <p:sldId id="419" r:id="rId11"/>
    <p:sldId id="418" r:id="rId12"/>
    <p:sldId id="416" r:id="rId13"/>
    <p:sldId id="442" r:id="rId14"/>
    <p:sldId id="420" r:id="rId15"/>
    <p:sldId id="428" r:id="rId16"/>
    <p:sldId id="432" r:id="rId17"/>
    <p:sldId id="429" r:id="rId18"/>
    <p:sldId id="431" r:id="rId19"/>
    <p:sldId id="430" r:id="rId20"/>
    <p:sldId id="433" r:id="rId21"/>
    <p:sldId id="365" r:id="rId2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93"/>
    <p:restoredTop sz="94750"/>
  </p:normalViewPr>
  <p:slideViewPr>
    <p:cSldViewPr snapToGrid="0">
      <p:cViewPr varScale="1">
        <p:scale>
          <a:sx n="134" d="100"/>
          <a:sy n="134" d="100"/>
        </p:scale>
        <p:origin x="176" y="1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6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>
            <a:extLst>
              <a:ext uri="{FF2B5EF4-FFF2-40B4-BE49-F238E27FC236}">
                <a16:creationId xmlns:a16="http://schemas.microsoft.com/office/drawing/2014/main" id="{9A2D2101-0781-8444-9BBA-687C66EAEFC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96000" y="8686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B092D2BA-E1D7-1E4A-B554-5C481FD15501}" type="slidenum">
              <a:rPr lang="en-US" altLang="en-US"/>
              <a:pPr/>
              <a:t>‹#›</a:t>
            </a:fld>
            <a:endParaRPr lang="en-US" altLang="en-US" sz="1200"/>
          </a:p>
        </p:txBody>
      </p:sp>
      <p:sp>
        <p:nvSpPr>
          <p:cNvPr id="13315" name="Text Box 7">
            <a:extLst>
              <a:ext uri="{FF2B5EF4-FFF2-40B4-BE49-F238E27FC236}">
                <a16:creationId xmlns:a16="http://schemas.microsoft.com/office/drawing/2014/main" id="{70377DDF-7505-3B4C-8D5D-75207E95F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1288"/>
            <a:ext cx="64008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170613" algn="r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100" b="1"/>
              <a:t>Division Ave. High School	Ms. Foglia</a:t>
            </a:r>
            <a:endParaRPr lang="en-US" sz="1800" b="1"/>
          </a:p>
          <a:p>
            <a:pPr>
              <a:defRPr/>
            </a:pPr>
            <a:r>
              <a:rPr lang="en-US" sz="1400" b="1"/>
              <a:t>AP Biology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CFC10D87-6F3E-1E4A-95DA-E662BF26EC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CAA5E6BD-415E-E547-8CB7-4080301C7D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endParaRPr lang="en-US" noProof="0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6453FA89-A7C7-584A-A87C-D1642BAFE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fld id="{D5E4C123-5198-2149-8574-4F010C781B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227013" indent="-112713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463550" indent="-122238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57785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59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50F517E-594B-544A-859E-8A2BF285F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CBB5A0-51A5-3648-BA93-2474B096401A}" type="slidenum">
              <a:rPr lang="en-US" altLang="en-US" sz="1200">
                <a:latin typeface="Times" pitchFamily="2" charset="0"/>
              </a:rPr>
              <a:pPr/>
              <a:t>10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E9023BB-887F-BE43-97BB-D2DFA6B1E94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099E358-56BD-9342-8A65-8C7BE4AE5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4FC6A37-5771-B24B-997E-49F832737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FBD756-B20A-A747-9824-D282C031821B}" type="slidenum">
              <a:rPr lang="en-US" altLang="en-US" sz="1200">
                <a:latin typeface="Times" pitchFamily="2" charset="0"/>
              </a:rPr>
              <a:pPr/>
              <a:t>11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D28907A-DBFE-A240-8197-BB5C857B089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37AFCBC-83F3-A445-8F9F-82633FECB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1711C3D-DA24-BE4D-8C8A-FB026730E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E91F00-FD64-004A-8757-BB9EC68D03D3}" type="slidenum">
              <a:rPr lang="en-US" altLang="en-US" sz="1200">
                <a:latin typeface="Times" pitchFamily="2" charset="0"/>
              </a:rPr>
              <a:pPr/>
              <a:t>12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4EE0F40-49E4-0D4D-9772-C6107FB27E3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6B31E2A-5D4D-5B42-BA8C-479735AB5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8C3D2A8B-FD0D-734F-88AB-2C5B86A96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B0417C5-E88D-6C43-B8D4-08A8F8A7E76C}" type="slidenum">
              <a:rPr lang="en-US" altLang="en-US" sz="1200">
                <a:latin typeface="Times" pitchFamily="2" charset="0"/>
              </a:rPr>
              <a:pPr/>
              <a:t>14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A279FAB-BF2E-3F4B-876A-F81F62BBC79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70BD25D-200D-9943-9D8D-9322078F39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21628D6B-B9F4-7847-8BA3-BA7DCF72C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DE4938-563F-3647-AECD-9042DA03A057}" type="slidenum">
              <a:rPr lang="en-US" altLang="en-US" sz="1200">
                <a:latin typeface="Times" pitchFamily="2" charset="0"/>
              </a:rPr>
              <a:pPr/>
              <a:t>15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5A4A71B-2FC1-5E48-8D37-60B41E84BF1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58B376E-E688-DD4C-9185-1D561E36B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441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24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17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800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93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743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7AAF6877-53F5-A849-80A7-9C761D598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46C521-5E31-FE4E-B3EB-BBECB614C93D}" type="slidenum">
              <a:rPr lang="en-US" altLang="en-US" sz="1200">
                <a:latin typeface="Times" pitchFamily="2" charset="0"/>
              </a:rPr>
              <a:pPr/>
              <a:t>21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7BE09079-8C62-F245-8990-869DC8891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9EFB843-1559-C242-A372-D6EC03E49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4C123-5198-2149-8574-4F010C781B2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99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496EBAE7-E6B8-BA42-BB7E-FA2F934E9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DE56F4-3FFF-7A48-9C26-6A38C21BAAAE}" type="slidenum">
              <a:rPr lang="en-US" altLang="en-US" sz="1200">
                <a:latin typeface="Times" pitchFamily="2" charset="0"/>
              </a:rPr>
              <a:pPr/>
              <a:t>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CD98CD3-264F-5F43-A945-F9F86DD0C70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D780DBA-F75A-4146-B5B2-19D6E58A7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C7F819A-49FA-864A-95AC-10F6836586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1B575C-85E7-6744-977F-51B2CF9A78B0}" type="slidenum">
              <a:rPr lang="en-US" altLang="en-US" sz="1200">
                <a:latin typeface="Times" pitchFamily="2" charset="0"/>
              </a:rPr>
              <a:pPr/>
              <a:t>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B23F17B-2AD4-D64D-B26E-A93832B93E9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5042B2A-7DDC-7A41-BA9A-DCCC5E78E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DB4525C1-0ACB-AD4B-BFE8-7F75C18114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AD72AC-6042-1749-BF1C-8691F18BA1B6}" type="slidenum">
              <a:rPr lang="en-US" altLang="en-US" sz="1200">
                <a:latin typeface="Times" pitchFamily="2" charset="0"/>
              </a:rPr>
              <a:pPr/>
              <a:t>6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9529B95-68D8-6C47-926E-A9B6B58796D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65B3323-A3F5-254B-BB7D-486565FC7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BD6A4A43-65D7-D74E-B21D-279FACB96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52AB50-6CEE-EB47-970A-48E58590EA80}" type="slidenum">
              <a:rPr lang="en-US" altLang="en-US" sz="1200">
                <a:latin typeface="Times" pitchFamily="2" charset="0"/>
              </a:rPr>
              <a:pPr/>
              <a:t>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BE0F38CC-E733-314F-ABA4-227FC945568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0F93BD0-A60C-C747-800D-453D31DA3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513A8D09-8969-4A44-B31A-02EC34018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86B39A-5B3F-254B-8AD3-A7D7EBA03A5D}" type="slidenum">
              <a:rPr lang="en-US" altLang="en-US" sz="1200">
                <a:latin typeface="Times" pitchFamily="2" charset="0"/>
              </a:rPr>
              <a:pPr/>
              <a:t>8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E1CB2280-8FB0-1648-9176-D78F6586E5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3D51049-F548-B740-AF93-9117B4466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69DEDB36-D544-314B-825B-343EFA8A2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299963-99CA-624D-ACA0-44C6BB3EE917}" type="slidenum">
              <a:rPr lang="en-US" altLang="en-US" sz="1200">
                <a:latin typeface="Times" pitchFamily="2" charset="0"/>
              </a:rPr>
              <a:pPr/>
              <a:t>9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F2A3957-0343-214F-91BB-3D67823FE9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40204F5-366F-3544-AE5C-7B5A99CA1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>
            <a:extLst>
              <a:ext uri="{FF2B5EF4-FFF2-40B4-BE49-F238E27FC236}">
                <a16:creationId xmlns:a16="http://schemas.microsoft.com/office/drawing/2014/main" id="{A855AAC3-AF96-6F4A-86EE-9374763B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5" name="Rectangle 74">
            <a:extLst>
              <a:ext uri="{FF2B5EF4-FFF2-40B4-BE49-F238E27FC236}">
                <a16:creationId xmlns:a16="http://schemas.microsoft.com/office/drawing/2014/main" id="{A5FDE9B4-C281-9245-BCD8-CAFEB98AE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" name="Group 78">
            <a:extLst>
              <a:ext uri="{FF2B5EF4-FFF2-40B4-BE49-F238E27FC236}">
                <a16:creationId xmlns:a16="http://schemas.microsoft.com/office/drawing/2014/main" id="{678062C4-54F5-0947-808F-6F60B90058F1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524000"/>
            <a:ext cx="6324600" cy="2590800"/>
            <a:chOff x="240" y="960"/>
            <a:chExt cx="3984" cy="1632"/>
          </a:xfrm>
        </p:grpSpPr>
        <p:sp>
          <p:nvSpPr>
            <p:cNvPr id="7" name="Line 75">
              <a:extLst>
                <a:ext uri="{FF2B5EF4-FFF2-40B4-BE49-F238E27FC236}">
                  <a16:creationId xmlns:a16="http://schemas.microsoft.com/office/drawing/2014/main" id="{AA3E28BC-2384-B144-AE0A-CB09ECAE692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0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76">
              <a:extLst>
                <a:ext uri="{FF2B5EF4-FFF2-40B4-BE49-F238E27FC236}">
                  <a16:creationId xmlns:a16="http://schemas.microsoft.com/office/drawing/2014/main" id="{F7AD3E70-C16B-2E46-A04F-2AF30F8309A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7">
              <a:extLst>
                <a:ext uri="{FF2B5EF4-FFF2-40B4-BE49-F238E27FC236}">
                  <a16:creationId xmlns:a16="http://schemas.microsoft.com/office/drawing/2014/main" id="{04B4F37E-D455-9A43-B46C-C61D1064EE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" name="Group 79">
            <a:extLst>
              <a:ext uri="{FF2B5EF4-FFF2-40B4-BE49-F238E27FC236}">
                <a16:creationId xmlns:a16="http://schemas.microsoft.com/office/drawing/2014/main" id="{4109576E-8AF8-C842-8DF2-C789A5F8DD7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86000" y="2819400"/>
            <a:ext cx="6324600" cy="2590800"/>
            <a:chOff x="240" y="960"/>
            <a:chExt cx="3984" cy="1632"/>
          </a:xfrm>
        </p:grpSpPr>
        <p:sp>
          <p:nvSpPr>
            <p:cNvPr id="11" name="Line 80">
              <a:extLst>
                <a:ext uri="{FF2B5EF4-FFF2-40B4-BE49-F238E27FC236}">
                  <a16:creationId xmlns:a16="http://schemas.microsoft.com/office/drawing/2014/main" id="{A989D2AC-6933-EA4F-8FD7-BF41CBFF88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1" y="1153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81">
              <a:extLst>
                <a:ext uri="{FF2B5EF4-FFF2-40B4-BE49-F238E27FC236}">
                  <a16:creationId xmlns:a16="http://schemas.microsoft.com/office/drawing/2014/main" id="{BBC0E2CE-7B5C-EB46-9473-F3DC3F021D4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5" y="961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82">
              <a:extLst>
                <a:ext uri="{FF2B5EF4-FFF2-40B4-BE49-F238E27FC236}">
                  <a16:creationId xmlns:a16="http://schemas.microsoft.com/office/drawing/2014/main" id="{355ECAFE-52F9-6E4E-93EC-B0CD32529F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7" y="1105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" name="Text Box 83">
            <a:extLst>
              <a:ext uri="{FF2B5EF4-FFF2-40B4-BE49-F238E27FC236}">
                <a16:creationId xmlns:a16="http://schemas.microsoft.com/office/drawing/2014/main" id="{1A665E02-BBE7-A842-A8D3-B8E13217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b="1"/>
              <a:t>AP Biology</a:t>
            </a:r>
            <a:endParaRPr lang="en-US">
              <a:latin typeface="Times" charset="0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981200"/>
            <a:ext cx="7239000" cy="91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0C215A52-A39F-804C-9A21-89257075C84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34200" y="6264275"/>
            <a:ext cx="1524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2006-2007</a:t>
            </a:r>
          </a:p>
        </p:txBody>
      </p:sp>
      <p:sp>
        <p:nvSpPr>
          <p:cNvPr id="16" name="Rectangle 70">
            <a:extLst>
              <a:ext uri="{FF2B5EF4-FFF2-40B4-BE49-F238E27FC236}">
                <a16:creationId xmlns:a16="http://schemas.microsoft.com/office/drawing/2014/main" id="{280FBF0A-7374-B342-824A-AC9E5336E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4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765CF034-FA5F-7845-BCF4-44C59B9324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70004-6F3D-6A4D-95A6-B7117FE00C33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0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EE4D1FD6-77CA-C442-A788-5D757D4EBA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17AEF-FF11-584E-8864-1E6227D0DFAF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4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A2E5206B-80AF-6B47-BBA8-379478EAB1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F88C5-B7A3-C04E-8FFC-B423F21E2437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7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6D431AC3-59ED-0240-8284-BBB1D7C71E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DACFA-FDDC-8F47-BB97-CF9F7957120E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B5871FDC-024E-3A45-AB55-1DFDF4679C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8B45C-C160-684F-9115-13B3ED8E862A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2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12E8D199-1B20-B845-8531-ABAECB8C8D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978F8-F96A-E346-82EA-DFE42F027D05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5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23ADA164-6162-0348-BA65-12F0C13865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93484-E247-0742-92B4-820C97C59163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2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E54F429F-C24C-3C45-AFC8-CEE675F73A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FF717-69BE-0C4D-9541-7D483D121DB4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2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C39CB8C6-E277-ED4C-A297-E73D1D6B93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1750F-CAB4-4A46-A69D-E1AA466AF02A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3E7CB973-EA13-A943-ADDB-0D58043889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FBD2-3970-7342-9A39-31105FBADB16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8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>
            <a:extLst>
              <a:ext uri="{FF2B5EF4-FFF2-40B4-BE49-F238E27FC236}">
                <a16:creationId xmlns:a16="http://schemas.microsoft.com/office/drawing/2014/main" id="{D1DB3F4A-6E00-7E4A-8155-7967808D4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6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64D3185-76B7-564B-8FBA-578DDFD58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3A5A290D-E82B-CA4F-B22E-48E9F6DCF9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92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820FB76F-35C6-1047-860B-0E57C7175A54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  <p:sp>
        <p:nvSpPr>
          <p:cNvPr id="1029" name="Line 75">
            <a:extLst>
              <a:ext uri="{FF2B5EF4-FFF2-40B4-BE49-F238E27FC236}">
                <a16:creationId xmlns:a16="http://schemas.microsoft.com/office/drawing/2014/main" id="{5B9B6A53-9311-BC4A-BF18-18081C0DE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219200"/>
            <a:ext cx="6324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Line 76">
            <a:extLst>
              <a:ext uri="{FF2B5EF4-FFF2-40B4-BE49-F238E27FC236}">
                <a16:creationId xmlns:a16="http://schemas.microsoft.com/office/drawing/2014/main" id="{ACF00D67-3D0F-9B4F-BAA7-D586FF6C4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914400"/>
            <a:ext cx="0" cy="2590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Oval 77">
            <a:extLst>
              <a:ext uri="{FF2B5EF4-FFF2-40B4-BE49-F238E27FC236}">
                <a16:creationId xmlns:a16="http://schemas.microsoft.com/office/drawing/2014/main" id="{10FB9FDF-963A-794C-B7DD-95B35431D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152400" cy="1524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32" name="Rectangle 78">
            <a:extLst>
              <a:ext uri="{FF2B5EF4-FFF2-40B4-BE49-F238E27FC236}">
                <a16:creationId xmlns:a16="http://schemas.microsoft.com/office/drawing/2014/main" id="{AC436135-3DC2-D24A-AF9A-97AA771A9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1033" name="Rectangle 79">
            <a:extLst>
              <a:ext uri="{FF2B5EF4-FFF2-40B4-BE49-F238E27FC236}">
                <a16:creationId xmlns:a16="http://schemas.microsoft.com/office/drawing/2014/main" id="{2BAFE926-1C55-F44A-B240-946AE803A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53" name="Text Box 81">
            <a:extLst>
              <a:ext uri="{FF2B5EF4-FFF2-40B4-BE49-F238E27FC236}">
                <a16:creationId xmlns:a16="http://schemas.microsoft.com/office/drawing/2014/main" id="{73B083C1-3183-5541-BAF3-D726900B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b="1"/>
              <a:t>AP Biology</a:t>
            </a:r>
            <a:endParaRPr lang="en-US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116A"/>
        </a:buClr>
        <a:buSzPct val="120000"/>
        <a:buFont typeface="Wingdings" pitchFamily="2" charset="2"/>
        <a:buChar char="§"/>
        <a:defRPr sz="3000" b="1">
          <a:solidFill>
            <a:srgbClr val="0F116A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§"/>
        <a:defRPr sz="2400" b="1">
          <a:solidFill>
            <a:srgbClr val="0F116A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pitchFamily="2" charset="2"/>
        <a:buChar char="w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bin"/><Relationship Id="rId7" Type="http://schemas.openxmlformats.org/officeDocument/2006/relationships/audio" Target="../media/audio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5" Type="http://schemas.openxmlformats.org/officeDocument/2006/relationships/audio" Target="../media/audio6.bin"/><Relationship Id="rId4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5" Type="http://schemas.openxmlformats.org/officeDocument/2006/relationships/audio" Target="../media/audio6.bin"/><Relationship Id="rId4" Type="http://schemas.openxmlformats.org/officeDocument/2006/relationships/audio" Target="../media/audio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audio" Target="../media/audio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bin"/><Relationship Id="rId5" Type="http://schemas.openxmlformats.org/officeDocument/2006/relationships/audio" Target="../media/audio4.bin"/><Relationship Id="rId4" Type="http://schemas.openxmlformats.org/officeDocument/2006/relationships/audio" Target="../media/audio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bin"/><Relationship Id="rId5" Type="http://schemas.openxmlformats.org/officeDocument/2006/relationships/audio" Target="../media/audio4.bin"/><Relationship Id="rId4" Type="http://schemas.openxmlformats.org/officeDocument/2006/relationships/audio" Target="../media/audio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audio" Target="../media/audio1.bin"/><Relationship Id="rId4" Type="http://schemas.openxmlformats.org/officeDocument/2006/relationships/audio" Target="../media/audio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7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5" Type="http://schemas.openxmlformats.org/officeDocument/2006/relationships/audio" Target="../media/audio3.bin"/><Relationship Id="rId4" Type="http://schemas.openxmlformats.org/officeDocument/2006/relationships/audio" Target="../media/audio2.bin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5.bin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bin"/><Relationship Id="rId5" Type="http://schemas.openxmlformats.org/officeDocument/2006/relationships/audio" Target="../media/audio3.bin"/><Relationship Id="rId4" Type="http://schemas.openxmlformats.org/officeDocument/2006/relationships/audio" Target="../media/audio2.bin"/><Relationship Id="rId9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audio" Target="../media/audio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audio" Target="../media/audio3.bin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5" Type="http://schemas.openxmlformats.org/officeDocument/2006/relationships/audio" Target="../media/audio2.bin"/><Relationship Id="rId4" Type="http://schemas.openxmlformats.org/officeDocument/2006/relationships/audio" Target="../media/audio1.bin"/><Relationship Id="rId9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5" Type="http://schemas.openxmlformats.org/officeDocument/2006/relationships/audio" Target="../media/audio4.bin"/><Relationship Id="rId4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audio" Target="../media/audio2.bin"/><Relationship Id="rId4" Type="http://schemas.openxmlformats.org/officeDocument/2006/relationships/audio" Target="../media/audio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A979A30-3CE3-8E4A-9B82-39594CD6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326" y="408398"/>
            <a:ext cx="7772400" cy="7620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Unit 8: Ecology Ecosystems and Energy</a:t>
            </a:r>
          </a:p>
        </p:txBody>
      </p:sp>
      <p:sp>
        <p:nvSpPr>
          <p:cNvPr id="17410" name="Content Placeholder 2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A937299-772E-E749-A3BE-870508B95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326" y="1170398"/>
            <a:ext cx="8472754" cy="5510374"/>
          </a:xfrm>
        </p:spPr>
        <p:txBody>
          <a:bodyPr/>
          <a:lstStyle/>
          <a:p>
            <a:r>
              <a:rPr lang="en-US" altLang="en-US" sz="1800" dirty="0">
                <a:ea typeface="ＭＳ Ｐゴシック" panose="020B0600070205080204" pitchFamily="34" charset="-128"/>
              </a:rPr>
              <a:t>Organisms use energy to maintain organization, grow, and reproduce—</a:t>
            </a: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Explain how changes in energy availability affect populations and ecosystems.</a:t>
            </a:r>
          </a:p>
          <a:p>
            <a:r>
              <a:rPr lang="en-US" altLang="en-US" sz="1800" dirty="0">
                <a:ea typeface="ＭＳ Ｐゴシック" panose="020B0600070205080204" pitchFamily="34" charset="-128"/>
              </a:rPr>
              <a:t>Explain how the activities of autotrophs and heterotrophs enable the flow of energy within an ecosystem.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C1F856A7-B187-254C-A46D-790778BF82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4999" r="4500" b="12000"/>
          <a:stretch>
            <a:fillRect/>
          </a:stretch>
        </p:blipFill>
        <p:spPr bwMode="auto">
          <a:xfrm>
            <a:off x="1668463" y="2160588"/>
            <a:ext cx="6821487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>
            <a:extLst>
              <a:ext uri="{FF2B5EF4-FFF2-40B4-BE49-F238E27FC236}">
                <a16:creationId xmlns:a16="http://schemas.microsoft.com/office/drawing/2014/main" id="{E2962C24-9E24-3A4F-AA45-D01DF57E2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Inefficiency of energy transfer</a:t>
            </a:r>
          </a:p>
        </p:txBody>
      </p:sp>
      <p:sp>
        <p:nvSpPr>
          <p:cNvPr id="474116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AB8340D-B5DA-E447-B2A1-1F91BF708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001000" cy="1239838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Loss of energy between levels of food chain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To where is the energy lost? </a:t>
            </a:r>
            <a:r>
              <a:rPr lang="en-US" altLang="en-US" sz="2400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The cost of living!</a:t>
            </a:r>
          </a:p>
        </p:txBody>
      </p:sp>
      <p:sp>
        <p:nvSpPr>
          <p:cNvPr id="474117" name="Oval 5">
            <a:extLst>
              <a:ext uri="{FF2B5EF4-FFF2-40B4-BE49-F238E27FC236}">
                <a16:creationId xmlns:a16="http://schemas.microsoft.com/office/drawing/2014/main" id="{64BEBCC0-D7CB-4345-B602-DF0A4AA3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3" y="3690938"/>
            <a:ext cx="1674812" cy="107950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4118" name="AutoShape 6">
            <a:extLst>
              <a:ext uri="{FF2B5EF4-FFF2-40B4-BE49-F238E27FC236}">
                <a16:creationId xmlns:a16="http://schemas.microsoft.com/office/drawing/2014/main" id="{3996EF63-9653-5E40-814A-A68FCA2F0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5000625"/>
            <a:ext cx="2182812" cy="1706563"/>
          </a:xfrm>
          <a:prstGeom prst="wedgeRoundRectCallout">
            <a:avLst>
              <a:gd name="adj1" fmla="val -255"/>
              <a:gd name="adj2" fmla="val -83676"/>
              <a:gd name="adj3" fmla="val 16667"/>
            </a:avLst>
          </a:prstGeom>
          <a:solidFill>
            <a:srgbClr val="FFFF66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CC0000"/>
                </a:solidFill>
              </a:rPr>
              <a:t>only this energy</a:t>
            </a:r>
            <a:br>
              <a:rPr lang="en-US" altLang="en-US" sz="2000" b="1">
                <a:solidFill>
                  <a:srgbClr val="CC0000"/>
                </a:solidFill>
              </a:rPr>
            </a:br>
            <a:r>
              <a:rPr lang="en-US" altLang="en-US" sz="2000" b="1">
                <a:solidFill>
                  <a:srgbClr val="CC0000"/>
                </a:solidFill>
              </a:rPr>
              <a:t>moves on to the</a:t>
            </a:r>
            <a:br>
              <a:rPr lang="en-US" altLang="en-US" sz="2000" b="1">
                <a:solidFill>
                  <a:srgbClr val="CC0000"/>
                </a:solidFill>
              </a:rPr>
            </a:br>
            <a:r>
              <a:rPr lang="en-US" altLang="en-US" sz="2000" b="1">
                <a:solidFill>
                  <a:srgbClr val="CC0000"/>
                </a:solidFill>
              </a:rPr>
              <a:t> next level in </a:t>
            </a:r>
            <a:br>
              <a:rPr lang="en-US" altLang="en-US" sz="2000" b="1">
                <a:solidFill>
                  <a:srgbClr val="CC0000"/>
                </a:solidFill>
              </a:rPr>
            </a:br>
            <a:r>
              <a:rPr lang="en-US" altLang="en-US" sz="2000" b="1">
                <a:solidFill>
                  <a:srgbClr val="CC0000"/>
                </a:solidFill>
              </a:rPr>
              <a:t>the food chain</a:t>
            </a:r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8CB6F959-7177-6246-ACED-25C7A4922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3922713"/>
            <a:ext cx="93186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17%</a:t>
            </a:r>
          </a:p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growth</a:t>
            </a:r>
            <a:endParaRPr lang="en-US" altLang="en-US" sz="2000"/>
          </a:p>
        </p:txBody>
      </p:sp>
      <p:sp>
        <p:nvSpPr>
          <p:cNvPr id="474120" name="Oval 8">
            <a:extLst>
              <a:ext uri="{FF2B5EF4-FFF2-40B4-BE49-F238E27FC236}">
                <a16:creationId xmlns:a16="http://schemas.microsoft.com/office/drawing/2014/main" id="{5C9F5C35-83AA-5C44-A731-ECB0DA995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5453063"/>
            <a:ext cx="1976437" cy="1262062"/>
          </a:xfrm>
          <a:prstGeom prst="ellipse">
            <a:avLst/>
          </a:prstGeom>
          <a:solidFill>
            <a:schemeClr val="bg2"/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4121" name="Oval 9">
            <a:extLst>
              <a:ext uri="{FF2B5EF4-FFF2-40B4-BE49-F238E27FC236}">
                <a16:creationId xmlns:a16="http://schemas.microsoft.com/office/drawing/2014/main" id="{354FB207-6E30-0840-B2C7-05117E171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6072188"/>
            <a:ext cx="2317750" cy="785812"/>
          </a:xfrm>
          <a:prstGeom prst="ellipse">
            <a:avLst/>
          </a:prstGeom>
          <a:solidFill>
            <a:schemeClr val="bg2"/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094B488B-EF14-2549-8C08-C668CFC3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13" y="6194425"/>
            <a:ext cx="175418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50%</a:t>
            </a:r>
          </a:p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waste (feces)</a:t>
            </a:r>
            <a:endParaRPr lang="en-US" altLang="en-US" sz="2000"/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11CD7D2-91D2-6D44-9A74-18CD53D0B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738" y="5649913"/>
            <a:ext cx="14446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33%</a:t>
            </a:r>
          </a:p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cellular</a:t>
            </a:r>
          </a:p>
          <a:p>
            <a:pPr algn="l">
              <a:lnSpc>
                <a:spcPct val="85000"/>
              </a:lnSpc>
            </a:pPr>
            <a:r>
              <a:rPr lang="en-US" altLang="en-US" sz="2200" b="1">
                <a:solidFill>
                  <a:srgbClr val="000000"/>
                </a:solidFill>
              </a:rPr>
              <a:t>respiration</a:t>
            </a:r>
            <a:endParaRPr lang="en-US" altLang="en-US" sz="2000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F1297DA8-7FA3-D949-B93A-0E7E220B2F5B}"/>
              </a:ext>
            </a:extLst>
          </p:cNvPr>
          <p:cNvGrpSpPr>
            <a:grpSpLocks/>
          </p:cNvGrpSpPr>
          <p:nvPr/>
        </p:nvGrpSpPr>
        <p:grpSpPr bwMode="auto">
          <a:xfrm>
            <a:off x="6699250" y="4827588"/>
            <a:ext cx="2200275" cy="881062"/>
            <a:chOff x="4220" y="3041"/>
            <a:chExt cx="1386" cy="555"/>
          </a:xfrm>
        </p:grpSpPr>
        <p:grpSp>
          <p:nvGrpSpPr>
            <p:cNvPr id="31757" name="Group 13">
              <a:extLst>
                <a:ext uri="{FF2B5EF4-FFF2-40B4-BE49-F238E27FC236}">
                  <a16:creationId xmlns:a16="http://schemas.microsoft.com/office/drawing/2014/main" id="{A5638547-19E1-A644-A433-D5FED37397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1" y="3041"/>
              <a:ext cx="1375" cy="555"/>
              <a:chOff x="4231" y="3041"/>
              <a:chExt cx="1375" cy="555"/>
            </a:xfrm>
          </p:grpSpPr>
          <p:sp>
            <p:nvSpPr>
              <p:cNvPr id="31759" name="AutoShape 14">
                <a:extLst>
                  <a:ext uri="{FF2B5EF4-FFF2-40B4-BE49-F238E27FC236}">
                    <a16:creationId xmlns:a16="http://schemas.microsoft.com/office/drawing/2014/main" id="{3FAED0B0-5121-3C40-B7FA-3D4A79C44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1" y="3041"/>
                <a:ext cx="1375" cy="555"/>
              </a:xfrm>
              <a:prstGeom prst="wedgeRoundRectCallout">
                <a:avLst>
                  <a:gd name="adj1" fmla="val -142074"/>
                  <a:gd name="adj2" fmla="val 78468"/>
                  <a:gd name="adj3" fmla="val 16667"/>
                </a:avLst>
              </a:prstGeom>
              <a:solidFill>
                <a:schemeClr val="bg2"/>
              </a:solidFill>
              <a:ln w="38100">
                <a:solidFill>
                  <a:srgbClr val="66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 b="1">
                    <a:solidFill>
                      <a:srgbClr val="660000"/>
                    </a:solidFill>
                  </a:rPr>
                  <a:t>energy lost to</a:t>
                </a:r>
                <a:br>
                  <a:rPr lang="en-US" altLang="en-US" sz="2000" b="1">
                    <a:solidFill>
                      <a:srgbClr val="660000"/>
                    </a:solidFill>
                  </a:rPr>
                </a:br>
                <a:r>
                  <a:rPr lang="en-US" altLang="en-US" sz="2000" b="1">
                    <a:solidFill>
                      <a:srgbClr val="660000"/>
                    </a:solidFill>
                  </a:rPr>
                  <a:t>daily living</a:t>
                </a:r>
                <a:endParaRPr lang="en-US" altLang="en-US">
                  <a:solidFill>
                    <a:srgbClr val="660000"/>
                  </a:solidFill>
                </a:endParaRPr>
              </a:p>
            </p:txBody>
          </p:sp>
          <p:sp>
            <p:nvSpPr>
              <p:cNvPr id="31760" name="AutoShape 15">
                <a:extLst>
                  <a:ext uri="{FF2B5EF4-FFF2-40B4-BE49-F238E27FC236}">
                    <a16:creationId xmlns:a16="http://schemas.microsoft.com/office/drawing/2014/main" id="{FFCD6C24-3FA5-424F-97FE-F27ED1B8B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1" y="3041"/>
                <a:ext cx="1375" cy="555"/>
              </a:xfrm>
              <a:prstGeom prst="wedgeRoundRectCallout">
                <a:avLst>
                  <a:gd name="adj1" fmla="val -48981"/>
                  <a:gd name="adj2" fmla="val 101894"/>
                  <a:gd name="adj3" fmla="val 16667"/>
                </a:avLst>
              </a:prstGeom>
              <a:solidFill>
                <a:schemeClr val="bg2"/>
              </a:solidFill>
              <a:ln w="38100">
                <a:solidFill>
                  <a:srgbClr val="66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 b="1">
                    <a:solidFill>
                      <a:srgbClr val="660000"/>
                    </a:solidFill>
                  </a:rPr>
                  <a:t>energy lost to</a:t>
                </a:r>
                <a:br>
                  <a:rPr lang="en-US" altLang="en-US" sz="2000" b="1">
                    <a:solidFill>
                      <a:srgbClr val="660000"/>
                    </a:solidFill>
                  </a:rPr>
                </a:br>
                <a:r>
                  <a:rPr lang="en-US" altLang="en-US" sz="2000" b="1">
                    <a:solidFill>
                      <a:srgbClr val="660000"/>
                    </a:solidFill>
                  </a:rPr>
                  <a:t>daily living</a:t>
                </a:r>
                <a:endParaRPr lang="en-US" altLang="en-US">
                  <a:solidFill>
                    <a:srgbClr val="660000"/>
                  </a:solidFill>
                </a:endParaRPr>
              </a:p>
            </p:txBody>
          </p:sp>
        </p:grpSp>
        <p:sp>
          <p:nvSpPr>
            <p:cNvPr id="31758" name="Rectangle 16">
              <a:extLst>
                <a:ext uri="{FF2B5EF4-FFF2-40B4-BE49-F238E27FC236}">
                  <a16:creationId xmlns:a16="http://schemas.microsoft.com/office/drawing/2014/main" id="{DBBB420E-E5F2-5D40-872D-43323A2E5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3380"/>
              <a:ext cx="70" cy="1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74130" name="AutoShape 18">
            <a:extLst>
              <a:ext uri="{FF2B5EF4-FFF2-40B4-BE49-F238E27FC236}">
                <a16:creationId xmlns:a16="http://schemas.microsoft.com/office/drawing/2014/main" id="{90AED261-E3B8-D741-9100-7BE69AB29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3338" y="-627063"/>
            <a:ext cx="2293937" cy="2293938"/>
          </a:xfrm>
          <a:prstGeom prst="sun">
            <a:avLst>
              <a:gd name="adj" fmla="val 25000"/>
            </a:avLst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sun</a:t>
            </a:r>
            <a:endParaRPr lang="en-US" altLang="en-US" u="sng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4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474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4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4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4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4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4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4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6" grpId="0" build="p" autoUpdateAnimBg="0"/>
      <p:bldP spid="474117" grpId="0" animBg="1"/>
      <p:bldP spid="474118" grpId="0" animBg="1"/>
      <p:bldP spid="474120" grpId="0" animBg="1"/>
      <p:bldP spid="474121" grpId="0" animBg="1"/>
      <p:bldP spid="4741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26">
            <a:extLst>
              <a:ext uri="{FF2B5EF4-FFF2-40B4-BE49-F238E27FC236}">
                <a16:creationId xmlns:a16="http://schemas.microsoft.com/office/drawing/2014/main" id="{429A54E3-1E19-394A-A73A-B5BA44AE8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Ecological pyramid</a:t>
            </a:r>
          </a:p>
        </p:txBody>
      </p:sp>
      <p:pic>
        <p:nvPicPr>
          <p:cNvPr id="33794" name="Picture 1027">
            <a:extLst>
              <a:ext uri="{FF2B5EF4-FFF2-40B4-BE49-F238E27FC236}">
                <a16:creationId xmlns:a16="http://schemas.microsoft.com/office/drawing/2014/main" id="{9E5CC202-52B5-E14E-B7BE-34EA69A8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"/>
          <a:stretch>
            <a:fillRect/>
          </a:stretch>
        </p:blipFill>
        <p:spPr bwMode="auto">
          <a:xfrm>
            <a:off x="393700" y="2455863"/>
            <a:ext cx="84582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68" name="Rectangle 1028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86EF1568-95DE-E741-B0AD-BD6E31DDE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0010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Loss of energy between levels of food chain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can feed fewer animals in each level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72069" name="AutoShape 1029">
            <a:extLst>
              <a:ext uri="{FF2B5EF4-FFF2-40B4-BE49-F238E27FC236}">
                <a16:creationId xmlns:a16="http://schemas.microsoft.com/office/drawing/2014/main" id="{BC9479BF-8F45-D449-80AC-96FEA4D24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8" y="2182813"/>
            <a:ext cx="6143625" cy="4675187"/>
          </a:xfrm>
          <a:prstGeom prst="triangle">
            <a:avLst>
              <a:gd name="adj" fmla="val 50000"/>
            </a:avLst>
          </a:prstGeom>
          <a:solidFill>
            <a:srgbClr val="FFEA18">
              <a:alpha val="20000"/>
            </a:srgbClr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72070" name="AutoShape 1030">
            <a:extLst>
              <a:ext uri="{FF2B5EF4-FFF2-40B4-BE49-F238E27FC236}">
                <a16:creationId xmlns:a16="http://schemas.microsoft.com/office/drawing/2014/main" id="{F481A3E7-04F1-D947-B2D5-83DE2903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783263"/>
            <a:ext cx="1741488" cy="34925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27432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CC0000"/>
                </a:solidFill>
              </a:rPr>
              <a:t>1,000,000,000</a:t>
            </a:r>
          </a:p>
        </p:txBody>
      </p:sp>
      <p:sp>
        <p:nvSpPr>
          <p:cNvPr id="472071" name="AutoShape 1031">
            <a:extLst>
              <a:ext uri="{FF2B5EF4-FFF2-40B4-BE49-F238E27FC236}">
                <a16:creationId xmlns:a16="http://schemas.microsoft.com/office/drawing/2014/main" id="{BBBADFD1-7F52-9543-A14E-3A0BA9C5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4740275"/>
            <a:ext cx="1035050" cy="34925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27432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CC0000"/>
                </a:solidFill>
              </a:rPr>
              <a:t>100,000</a:t>
            </a:r>
          </a:p>
        </p:txBody>
      </p:sp>
      <p:sp>
        <p:nvSpPr>
          <p:cNvPr id="472072" name="AutoShape 1032">
            <a:extLst>
              <a:ext uri="{FF2B5EF4-FFF2-40B4-BE49-F238E27FC236}">
                <a16:creationId xmlns:a16="http://schemas.microsoft.com/office/drawing/2014/main" id="{DD1E4510-F32E-3649-BCAC-E226276C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38" y="3697288"/>
            <a:ext cx="538162" cy="34925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27432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CC0000"/>
                </a:solidFill>
              </a:rPr>
              <a:t>100</a:t>
            </a:r>
          </a:p>
        </p:txBody>
      </p:sp>
      <p:sp>
        <p:nvSpPr>
          <p:cNvPr id="472073" name="AutoShape 1033">
            <a:extLst>
              <a:ext uri="{FF2B5EF4-FFF2-40B4-BE49-F238E27FC236}">
                <a16:creationId xmlns:a16="http://schemas.microsoft.com/office/drawing/2014/main" id="{A720FCD9-B4A0-9043-AF38-AC318523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775" y="2660650"/>
            <a:ext cx="266700" cy="339725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27432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472076" name="AutoShape 1036">
            <a:extLst>
              <a:ext uri="{FF2B5EF4-FFF2-40B4-BE49-F238E27FC236}">
                <a16:creationId xmlns:a16="http://schemas.microsoft.com/office/drawing/2014/main" id="{20AED6BA-A8D0-5048-9270-B3282A4F1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-512763"/>
            <a:ext cx="2293938" cy="2293938"/>
          </a:xfrm>
          <a:prstGeom prst="sun">
            <a:avLst>
              <a:gd name="adj" fmla="val 25000"/>
            </a:avLst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sun</a:t>
            </a:r>
            <a:endParaRPr lang="en-US" altLang="en-US" u="sng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472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20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20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build="p" autoUpdateAnimBg="0"/>
      <p:bldP spid="472069" grpId="0" animBg="1"/>
      <p:bldP spid="472070" grpId="0" animBg="1"/>
      <p:bldP spid="472071" grpId="0" animBg="1"/>
      <p:bldP spid="472072" grpId="0" animBg="1"/>
      <p:bldP spid="472073" grpId="0" animBg="1"/>
      <p:bldP spid="4720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8295972-12BC-4B4C-A143-0BD5CF1E3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Food webs</a:t>
            </a:r>
          </a:p>
        </p:txBody>
      </p:sp>
      <p:pic>
        <p:nvPicPr>
          <p:cNvPr id="35842" name="Picture 3">
            <a:extLst>
              <a:ext uri="{FF2B5EF4-FFF2-40B4-BE49-F238E27FC236}">
                <a16:creationId xmlns:a16="http://schemas.microsoft.com/office/drawing/2014/main" id="{CBDE69E1-DC71-D141-805E-7D161F547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 b="3000"/>
          <a:stretch>
            <a:fillRect/>
          </a:stretch>
        </p:blipFill>
        <p:spPr bwMode="auto">
          <a:xfrm>
            <a:off x="4029075" y="609600"/>
            <a:ext cx="51149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2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8A38258-CA8F-0B42-9E7C-025C2D0C8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300" y="1468438"/>
            <a:ext cx="4325938" cy="4854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Food chains are linked together into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food webs</a:t>
            </a:r>
            <a:endParaRPr lang="en-US" altLang="en-US" u="sng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Who eats whom?</a:t>
            </a:r>
          </a:p>
          <a:p>
            <a:pPr lvl="1" eaLnBrk="1" hangingPunct="1">
              <a:lnSpc>
                <a:spcPct val="90000"/>
              </a:lnSpc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a species may weave into web at more than one level</a:t>
            </a:r>
          </a:p>
          <a:p>
            <a:pPr marL="1085850"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bears</a:t>
            </a:r>
          </a:p>
          <a:p>
            <a:pPr marL="1085850"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humans</a:t>
            </a:r>
          </a:p>
          <a:p>
            <a:pPr marL="1428750" lvl="3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F116A"/>
                </a:solidFill>
                <a:ea typeface="ＭＳ Ｐゴシック" panose="020B0600070205080204" pitchFamily="34" charset="-128"/>
              </a:rPr>
              <a:t>eating meat?</a:t>
            </a:r>
          </a:p>
          <a:p>
            <a:pPr marL="1428750" lvl="3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F116A"/>
                </a:solidFill>
                <a:ea typeface="ＭＳ Ｐゴシック" panose="020B0600070205080204" pitchFamily="34" charset="-128"/>
              </a:rPr>
              <a:t>eating plants?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7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7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7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7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7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7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7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7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7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7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79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79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79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79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462E-2CC7-BB47-B231-EB64E41F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sz="2800" dirty="0"/>
              <a:t>Energy Consumption and Trophic Cascade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5066-AF8C-AC43-832F-D95A56EA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142514" cy="53340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A net gain in energy results in energy storage or the 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growth</a:t>
            </a:r>
            <a:r>
              <a:rPr lang="en-US" altLang="en-US" sz="2200" dirty="0">
                <a:ea typeface="ＭＳ Ｐゴシック" panose="020B0600070205080204" pitchFamily="34" charset="-128"/>
              </a:rPr>
              <a:t> of an organism.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A net loss of energy results in loss of mass and, ultimately, the death of an organism.</a:t>
            </a:r>
          </a:p>
          <a:p>
            <a:r>
              <a:rPr lang="en-US" sz="2000" dirty="0"/>
              <a:t>Changes in energy availability can result in disruptions to an ecosystem— </a:t>
            </a:r>
          </a:p>
          <a:p>
            <a:r>
              <a:rPr lang="en-US" sz="2000" dirty="0"/>
              <a:t>A change in energy resources such as sunlight can affect the number and size of the trophic levels. </a:t>
            </a:r>
          </a:p>
          <a:p>
            <a:r>
              <a:rPr lang="en-US" sz="2000" dirty="0"/>
              <a:t>A change in the producer level can affect the number and size of other trophic levels.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277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EAB13991-F64A-B744-BF95-68DC1D425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Humans in food chains</a:t>
            </a:r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DE8C8586-34C8-0148-A53C-21B83BB4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2"/>
          <a:stretch>
            <a:fillRect/>
          </a:stretch>
        </p:blipFill>
        <p:spPr bwMode="auto">
          <a:xfrm>
            <a:off x="188913" y="3160713"/>
            <a:ext cx="87630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4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030D2135-6B94-C74C-A131-56A461200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0888" y="1371600"/>
            <a:ext cx="8393112" cy="2582863"/>
          </a:xfrm>
          <a:noFill/>
        </p:spPr>
        <p:txBody>
          <a:bodyPr rIns="0"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Dynamics of energy through ecosystems have important implications for human populations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how much energy does it take to feed a human?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if we are meat eaters?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if we are vegetarian?</a:t>
            </a:r>
          </a:p>
        </p:txBody>
      </p:sp>
      <p:pic>
        <p:nvPicPr>
          <p:cNvPr id="476170" name="Picture 10" descr="penguinL">
            <a:extLst>
              <a:ext uri="{FF2B5EF4-FFF2-40B4-BE49-F238E27FC236}">
                <a16:creationId xmlns:a16="http://schemas.microsoft.com/office/drawing/2014/main" id="{A655E07F-5373-7A4A-8125-C32F5213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50" y="5559425"/>
            <a:ext cx="1274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71" name="AutoShape 11">
            <a:extLst>
              <a:ext uri="{FF2B5EF4-FFF2-40B4-BE49-F238E27FC236}">
                <a16:creationId xmlns:a16="http://schemas.microsoft.com/office/drawing/2014/main" id="{AA78EACB-1F6E-7B4A-90ED-880D6822C5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749" y="4224130"/>
            <a:ext cx="1369667" cy="797892"/>
          </a:xfrm>
          <a:prstGeom prst="wedgeEllipseCallout">
            <a:avLst>
              <a:gd name="adj1" fmla="val -5588"/>
              <a:gd name="adj2" fmla="val 98583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F116A"/>
                </a:solidFill>
                <a:latin typeface="Comic Sans MS" panose="030F0902030302020204" pitchFamily="66" charset="0"/>
              </a:rPr>
              <a:t>What is your</a:t>
            </a:r>
            <a:br>
              <a:rPr lang="en-US" altLang="en-US" sz="1800" b="1" dirty="0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 dirty="0">
                <a:solidFill>
                  <a:srgbClr val="0F116A"/>
                </a:solidFill>
                <a:latin typeface="Comic Sans MS" panose="030F0902030302020204" pitchFamily="66" charset="0"/>
              </a:rPr>
              <a:t>ecological </a:t>
            </a:r>
            <a:br>
              <a:rPr lang="en-US" altLang="en-US" sz="1800" b="1" dirty="0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 dirty="0">
                <a:solidFill>
                  <a:srgbClr val="0F116A"/>
                </a:solidFill>
                <a:latin typeface="Comic Sans MS" panose="030F0902030302020204" pitchFamily="66" charset="0"/>
              </a:rPr>
              <a:t>footprint?</a:t>
            </a:r>
            <a:r>
              <a:rPr lang="en-US" altLang="en-US" sz="1800" b="1" i="1" dirty="0">
                <a:solidFill>
                  <a:srgbClr val="0F116A"/>
                </a:solidFill>
                <a:latin typeface="Comic Sans MS" panose="030F0902030302020204" pitchFamily="66" charset="0"/>
              </a:rPr>
              <a:t>!</a:t>
            </a:r>
            <a:r>
              <a:rPr lang="en-US" altLang="en-US" sz="1600" b="1" dirty="0">
                <a:solidFill>
                  <a:srgbClr val="0F116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6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6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6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6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6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6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6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4" grpId="0" build="p" autoUpdateAnimBg="0"/>
      <p:bldP spid="4761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54_03DecomposingTree_UP">
            <a:extLst>
              <a:ext uri="{FF2B5EF4-FFF2-40B4-BE49-F238E27FC236}">
                <a16:creationId xmlns:a16="http://schemas.microsoft.com/office/drawing/2014/main" id="{E75BE01A-EF63-B74F-AEC5-D42D231E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29605"/>
          <a:stretch>
            <a:fillRect/>
          </a:stretch>
        </p:blipFill>
        <p:spPr bwMode="auto">
          <a:xfrm>
            <a:off x="50800" y="1858963"/>
            <a:ext cx="2633663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9938" name="Picture 8">
            <a:extLst>
              <a:ext uri="{FF2B5EF4-FFF2-40B4-BE49-F238E27FC236}">
                <a16:creationId xmlns:a16="http://schemas.microsoft.com/office/drawing/2014/main" id="{CBD27F3C-D49A-914E-A02B-BBCC88AE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19088"/>
            <a:ext cx="6265862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8">
            <a:extLst>
              <a:ext uri="{FF2B5EF4-FFF2-40B4-BE49-F238E27FC236}">
                <a16:creationId xmlns:a16="http://schemas.microsoft.com/office/drawing/2014/main" id="{B74DC8F3-1C6D-2940-B494-65AFC0360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057275"/>
            <a:ext cx="1447800" cy="5127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consumers</a:t>
            </a:r>
          </a:p>
        </p:txBody>
      </p:sp>
      <p:sp>
        <p:nvSpPr>
          <p:cNvPr id="39940" name="Rectangle 19">
            <a:extLst>
              <a:ext uri="{FF2B5EF4-FFF2-40B4-BE49-F238E27FC236}">
                <a16:creationId xmlns:a16="http://schemas.microsoft.com/office/drawing/2014/main" id="{40D6F71D-238F-EA42-8733-96E77DB1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2752725"/>
            <a:ext cx="1720850" cy="488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decomposers</a:t>
            </a:r>
          </a:p>
        </p:txBody>
      </p:sp>
      <p:sp>
        <p:nvSpPr>
          <p:cNvPr id="39941" name="Rectangle 20">
            <a:extLst>
              <a:ext uri="{FF2B5EF4-FFF2-40B4-BE49-F238E27FC236}">
                <a16:creationId xmlns:a16="http://schemas.microsoft.com/office/drawing/2014/main" id="{B8D61057-4535-484C-B297-50634944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4818063"/>
            <a:ext cx="15367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abiotic</a:t>
            </a:r>
            <a:br>
              <a:rPr lang="en-US" altLang="en-US" sz="2000" b="1">
                <a:solidFill>
                  <a:schemeClr val="bg1"/>
                </a:solidFill>
              </a:rPr>
            </a:br>
            <a:r>
              <a:rPr lang="en-US" altLang="en-US" sz="2000" b="1">
                <a:solidFill>
                  <a:schemeClr val="bg1"/>
                </a:solidFill>
              </a:rPr>
              <a:t>reservoir</a:t>
            </a:r>
          </a:p>
        </p:txBody>
      </p:sp>
      <p:sp>
        <p:nvSpPr>
          <p:cNvPr id="39942" name="Rectangle 21">
            <a:extLst>
              <a:ext uri="{FF2B5EF4-FFF2-40B4-BE49-F238E27FC236}">
                <a16:creationId xmlns:a16="http://schemas.microsoft.com/office/drawing/2014/main" id="{28F88D39-A7C2-E940-A1E5-C323AD41C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3289300"/>
            <a:ext cx="1550987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</a:rPr>
              <a:t>nutrients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made available</a:t>
            </a:r>
            <a:br>
              <a:rPr lang="en-US" altLang="en-US" sz="1600" b="1">
                <a:solidFill>
                  <a:schemeClr val="bg1"/>
                </a:solidFill>
              </a:rPr>
            </a:br>
            <a:r>
              <a:rPr lang="en-US" altLang="en-US" sz="1600" b="1">
                <a:solidFill>
                  <a:schemeClr val="bg1"/>
                </a:solidFill>
              </a:rPr>
              <a:t>to producers</a:t>
            </a:r>
          </a:p>
        </p:txBody>
      </p:sp>
      <p:sp>
        <p:nvSpPr>
          <p:cNvPr id="39943" name="Rectangle 22">
            <a:extLst>
              <a:ext uri="{FF2B5EF4-FFF2-40B4-BE49-F238E27FC236}">
                <a16:creationId xmlns:a16="http://schemas.microsoft.com/office/drawing/2014/main" id="{F34015A7-F99E-674D-A5F8-A8FDA01C8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6096000"/>
            <a:ext cx="15367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geologic</a:t>
            </a:r>
            <a:br>
              <a:rPr lang="en-US" altLang="en-US" sz="2000" b="1">
                <a:solidFill>
                  <a:schemeClr val="bg1"/>
                </a:solidFill>
              </a:rPr>
            </a:br>
            <a:r>
              <a:rPr lang="en-US" altLang="en-US" sz="2000" b="1">
                <a:solidFill>
                  <a:schemeClr val="bg1"/>
                </a:solidFill>
              </a:rPr>
              <a:t>processes</a:t>
            </a:r>
          </a:p>
        </p:txBody>
      </p:sp>
      <p:sp>
        <p:nvSpPr>
          <p:cNvPr id="39944" name="Rectangle 3">
            <a:extLst>
              <a:ext uri="{FF2B5EF4-FFF2-40B4-BE49-F238E27FC236}">
                <a16:creationId xmlns:a16="http://schemas.microsoft.com/office/drawing/2014/main" id="{116AF2B9-E8BA-E049-87C1-BD2C9EB4C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92100"/>
            <a:ext cx="3165475" cy="1336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Generalized Nutrient cycling</a:t>
            </a:r>
          </a:p>
        </p:txBody>
      </p:sp>
      <p:sp>
        <p:nvSpPr>
          <p:cNvPr id="39945" name="Rectangle 11">
            <a:extLst>
              <a:ext uri="{FF2B5EF4-FFF2-40B4-BE49-F238E27FC236}">
                <a16:creationId xmlns:a16="http://schemas.microsoft.com/office/drawing/2014/main" id="{062FA579-97EF-CF43-9633-5DD2F7885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2157413"/>
            <a:ext cx="1447800" cy="496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</a:rPr>
              <a:t>consumers</a:t>
            </a:r>
          </a:p>
        </p:txBody>
      </p:sp>
      <p:sp>
        <p:nvSpPr>
          <p:cNvPr id="425993" name="AutoShape 9">
            <a:extLst>
              <a:ext uri="{FF2B5EF4-FFF2-40B4-BE49-F238E27FC236}">
                <a16:creationId xmlns:a16="http://schemas.microsoft.com/office/drawing/2014/main" id="{50DDB45F-42D9-1344-B9E6-528056532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988" y="1033463"/>
            <a:ext cx="1447800" cy="48895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consumers</a:t>
            </a:r>
          </a:p>
        </p:txBody>
      </p:sp>
      <p:sp>
        <p:nvSpPr>
          <p:cNvPr id="425994" name="AutoShape 10">
            <a:extLst>
              <a:ext uri="{FF2B5EF4-FFF2-40B4-BE49-F238E27FC236}">
                <a16:creationId xmlns:a16="http://schemas.microsoft.com/office/drawing/2014/main" id="{14223DD5-9B8F-7141-B166-42878D84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2125663"/>
            <a:ext cx="1447800" cy="488950"/>
          </a:xfrm>
          <a:prstGeom prst="roundRect">
            <a:avLst>
              <a:gd name="adj" fmla="val 16667"/>
            </a:avLst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producers</a:t>
            </a:r>
          </a:p>
        </p:txBody>
      </p:sp>
      <p:sp>
        <p:nvSpPr>
          <p:cNvPr id="425997" name="AutoShape 13">
            <a:extLst>
              <a:ext uri="{FF2B5EF4-FFF2-40B4-BE49-F238E27FC236}">
                <a16:creationId xmlns:a16="http://schemas.microsoft.com/office/drawing/2014/main" id="{5DD2C106-E90E-7E42-9680-F2A863D1C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200" y="2752725"/>
            <a:ext cx="1720850" cy="4889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decomposers</a:t>
            </a:r>
          </a:p>
        </p:txBody>
      </p:sp>
      <p:sp>
        <p:nvSpPr>
          <p:cNvPr id="425998" name="AutoShape 14">
            <a:extLst>
              <a:ext uri="{FF2B5EF4-FFF2-40B4-BE49-F238E27FC236}">
                <a16:creationId xmlns:a16="http://schemas.microsoft.com/office/drawing/2014/main" id="{633A9679-B5E0-8041-9BD4-091FF69F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63" y="4818063"/>
            <a:ext cx="15367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abiotic</a:t>
            </a:r>
            <a:br>
              <a:rPr lang="en-US" altLang="en-US" sz="2000" b="1">
                <a:solidFill>
                  <a:srgbClr val="000000"/>
                </a:solidFill>
              </a:rPr>
            </a:br>
            <a:r>
              <a:rPr lang="en-US" altLang="en-US" sz="2000" b="1">
                <a:solidFill>
                  <a:srgbClr val="000000"/>
                </a:solidFill>
              </a:rPr>
              <a:t>reservoir</a:t>
            </a:r>
          </a:p>
        </p:txBody>
      </p:sp>
      <p:sp>
        <p:nvSpPr>
          <p:cNvPr id="425999" name="AutoShape 15">
            <a:extLst>
              <a:ext uri="{FF2B5EF4-FFF2-40B4-BE49-F238E27FC236}">
                <a16:creationId xmlns:a16="http://schemas.microsoft.com/office/drawing/2014/main" id="{BA7BB24A-A0D4-014C-915F-D0F4C0F6F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3235325"/>
            <a:ext cx="2128837" cy="954088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000000"/>
                </a:solidFill>
              </a:rPr>
              <a:t>nutrients</a:t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CC0000"/>
                </a:solidFill>
              </a:rPr>
              <a:t>ENTER FOOD CHAIN</a:t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>= made available</a:t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>to producers</a:t>
            </a:r>
          </a:p>
        </p:txBody>
      </p:sp>
      <p:sp>
        <p:nvSpPr>
          <p:cNvPr id="426000" name="AutoShape 16">
            <a:extLst>
              <a:ext uri="{FF2B5EF4-FFF2-40B4-BE49-F238E27FC236}">
                <a16:creationId xmlns:a16="http://schemas.microsoft.com/office/drawing/2014/main" id="{E1C3EBC9-C39F-A944-A00F-45D7B9FBD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963" y="6064250"/>
            <a:ext cx="15367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geologic</a:t>
            </a:r>
            <a:br>
              <a:rPr lang="en-US" altLang="en-US" sz="2000" b="1">
                <a:solidFill>
                  <a:srgbClr val="000000"/>
                </a:solidFill>
              </a:rPr>
            </a:br>
            <a:r>
              <a:rPr lang="en-US" altLang="en-US" sz="2000" b="1">
                <a:solidFill>
                  <a:srgbClr val="000000"/>
                </a:solidFill>
              </a:rPr>
              <a:t>processes</a:t>
            </a: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2815CE98-FF8F-354D-97CD-0072E82D1109}"/>
              </a:ext>
            </a:extLst>
          </p:cNvPr>
          <p:cNvGrpSpPr>
            <a:grpSpLocks/>
          </p:cNvGrpSpPr>
          <p:nvPr/>
        </p:nvGrpSpPr>
        <p:grpSpPr bwMode="auto">
          <a:xfrm>
            <a:off x="1052513" y="4265613"/>
            <a:ext cx="2595562" cy="1454150"/>
            <a:chOff x="792" y="2707"/>
            <a:chExt cx="1448" cy="892"/>
          </a:xfrm>
        </p:grpSpPr>
        <p:sp>
          <p:nvSpPr>
            <p:cNvPr id="425990" name="Oval 6">
              <a:extLst>
                <a:ext uri="{FF2B5EF4-FFF2-40B4-BE49-F238E27FC236}">
                  <a16:creationId xmlns:a16="http://schemas.microsoft.com/office/drawing/2014/main" id="{25A04076-A569-A24E-99AF-F380C8E31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07"/>
              <a:ext cx="1448" cy="892"/>
            </a:xfrm>
            <a:prstGeom prst="ellipse">
              <a:avLst/>
            </a:prstGeom>
            <a:solidFill>
              <a:srgbClr val="D3D3D3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39955" name="Rectangle 7">
              <a:extLst>
                <a:ext uri="{FF2B5EF4-FFF2-40B4-BE49-F238E27FC236}">
                  <a16:creationId xmlns:a16="http://schemas.microsoft.com/office/drawing/2014/main" id="{AD80928B-9BFC-3343-906E-FCDC29D27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17"/>
              <a:ext cx="1228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200" b="1">
                  <a:solidFill>
                    <a:srgbClr val="000000"/>
                  </a:solidFill>
                </a:rPr>
                <a:t>Decomposition</a:t>
              </a:r>
              <a:br>
                <a:rPr lang="en-US" altLang="en-US" sz="2200" b="1">
                  <a:solidFill>
                    <a:srgbClr val="000000"/>
                  </a:solidFill>
                </a:rPr>
              </a:br>
              <a:r>
                <a:rPr lang="en-US" altLang="en-US" sz="2200" b="1">
                  <a:solidFill>
                    <a:srgbClr val="000000"/>
                  </a:solidFill>
                </a:rPr>
                <a:t>connects all</a:t>
              </a:r>
              <a:br>
                <a:rPr lang="en-US" altLang="en-US" sz="2200" b="1">
                  <a:solidFill>
                    <a:srgbClr val="000000"/>
                  </a:solidFill>
                </a:rPr>
              </a:br>
              <a:r>
                <a:rPr lang="en-US" altLang="en-US" sz="2200" b="1">
                  <a:solidFill>
                    <a:srgbClr val="000000"/>
                  </a:solidFill>
                </a:rPr>
                <a:t> trophic levels</a:t>
              </a:r>
            </a:p>
          </p:txBody>
        </p:sp>
      </p:grpSp>
      <p:sp>
        <p:nvSpPr>
          <p:cNvPr id="426009" name="AutoShape 25">
            <a:extLst>
              <a:ext uri="{FF2B5EF4-FFF2-40B4-BE49-F238E27FC236}">
                <a16:creationId xmlns:a16="http://schemas.microsoft.com/office/drawing/2014/main" id="{FEA8BD39-B5D0-7441-AC39-905BCD7CE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4208463"/>
            <a:ext cx="15367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return to</a:t>
            </a:r>
            <a:br>
              <a:rPr lang="en-US" altLang="en-US" sz="1800" b="1">
                <a:solidFill>
                  <a:srgbClr val="000000"/>
                </a:solidFill>
              </a:rPr>
            </a:br>
            <a:r>
              <a:rPr lang="en-US" altLang="en-US" sz="1800" b="1">
                <a:solidFill>
                  <a:srgbClr val="000000"/>
                </a:solidFill>
              </a:rPr>
              <a:t>abiotic</a:t>
            </a:r>
            <a:br>
              <a:rPr lang="en-US" altLang="en-US" sz="1800" b="1">
                <a:solidFill>
                  <a:srgbClr val="000000"/>
                </a:solidFill>
              </a:rPr>
            </a:br>
            <a:r>
              <a:rPr lang="en-US" altLang="en-US" sz="1800" b="1">
                <a:solidFill>
                  <a:srgbClr val="000000"/>
                </a:solidFill>
              </a:rPr>
              <a:t>reservoir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6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59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5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5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3" grpId="0" animBg="1"/>
      <p:bldP spid="425994" grpId="0" animBg="1"/>
      <p:bldP spid="425997" grpId="0" animBg="1"/>
      <p:bldP spid="425998" grpId="0" animBg="1"/>
      <p:bldP spid="425999" grpId="0" animBg="1"/>
      <p:bldP spid="425999" grpId="1" animBg="1"/>
      <p:bldP spid="426000" grpId="0" animBg="1"/>
      <p:bldP spid="4260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>
            <a:extLst>
              <a:ext uri="{FF2B5EF4-FFF2-40B4-BE49-F238E27FC236}">
                <a16:creationId xmlns:a16="http://schemas.microsoft.com/office/drawing/2014/main" id="{BA314206-DF99-7D44-9886-F9C0EF3A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>
            <a:fillRect/>
          </a:stretch>
        </p:blipFill>
        <p:spPr bwMode="auto">
          <a:xfrm>
            <a:off x="328613" y="1735138"/>
            <a:ext cx="841057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5">
            <a:extLst>
              <a:ext uri="{FF2B5EF4-FFF2-40B4-BE49-F238E27FC236}">
                <a16:creationId xmlns:a16="http://schemas.microsoft.com/office/drawing/2014/main" id="{25561896-17BB-FA46-A882-01F2B77AF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5638800"/>
            <a:ext cx="900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Lakes</a:t>
            </a:r>
            <a:endParaRPr lang="en-US" altLang="en-US"/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DAA0CADE-32BC-6645-B801-813D8F4B6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5057775"/>
            <a:ext cx="1022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Runoff</a:t>
            </a:r>
            <a:endParaRPr lang="en-US" altLang="en-US"/>
          </a:p>
        </p:txBody>
      </p:sp>
      <p:sp>
        <p:nvSpPr>
          <p:cNvPr id="41988" name="Rectangle 7">
            <a:extLst>
              <a:ext uri="{FF2B5EF4-FFF2-40B4-BE49-F238E27FC236}">
                <a16:creationId xmlns:a16="http://schemas.microsoft.com/office/drawing/2014/main" id="{88F64D31-13C4-3B45-ABC6-956584E5B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663" y="5889625"/>
            <a:ext cx="2735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Percolation in soil</a:t>
            </a:r>
            <a:endParaRPr lang="en-US" altLang="en-US"/>
          </a:p>
        </p:txBody>
      </p:sp>
      <p:sp>
        <p:nvSpPr>
          <p:cNvPr id="41989" name="Rectangle 8">
            <a:extLst>
              <a:ext uri="{FF2B5EF4-FFF2-40B4-BE49-F238E27FC236}">
                <a16:creationId xmlns:a16="http://schemas.microsoft.com/office/drawing/2014/main" id="{7D915C09-0850-054A-B73A-8E8CFAA71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587625"/>
            <a:ext cx="1835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Evaporation</a:t>
            </a:r>
            <a:endParaRPr lang="en-US" altLang="en-US"/>
          </a:p>
        </p:txBody>
      </p:sp>
      <p:sp>
        <p:nvSpPr>
          <p:cNvPr id="41990" name="Rectangle 9">
            <a:extLst>
              <a:ext uri="{FF2B5EF4-FFF2-40B4-BE49-F238E27FC236}">
                <a16:creationId xmlns:a16="http://schemas.microsoft.com/office/drawing/2014/main" id="{37021BB5-9D1A-C849-AD21-7F1D1DDE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2005013"/>
            <a:ext cx="2028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Transpiration</a:t>
            </a:r>
            <a:endParaRPr lang="en-US" altLang="en-US"/>
          </a:p>
        </p:txBody>
      </p:sp>
      <p:sp>
        <p:nvSpPr>
          <p:cNvPr id="41991" name="Rectangle 10">
            <a:extLst>
              <a:ext uri="{FF2B5EF4-FFF2-40B4-BE49-F238E27FC236}">
                <a16:creationId xmlns:a16="http://schemas.microsoft.com/office/drawing/2014/main" id="{7EBD7CF0-35FA-2447-A18C-0B4654685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5" y="3233738"/>
            <a:ext cx="19224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Precipitation</a:t>
            </a:r>
            <a:endParaRPr lang="en-US" altLang="en-US"/>
          </a:p>
        </p:txBody>
      </p:sp>
      <p:sp>
        <p:nvSpPr>
          <p:cNvPr id="41992" name="Rectangle 11">
            <a:extLst>
              <a:ext uri="{FF2B5EF4-FFF2-40B4-BE49-F238E27FC236}">
                <a16:creationId xmlns:a16="http://schemas.microsoft.com/office/drawing/2014/main" id="{D34EECD3-D8CA-A74A-9DDA-505CE91F2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4278313"/>
            <a:ext cx="11477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Oceans</a:t>
            </a:r>
            <a:endParaRPr lang="en-US" altLang="en-US"/>
          </a:p>
        </p:txBody>
      </p:sp>
      <p:sp>
        <p:nvSpPr>
          <p:cNvPr id="41993" name="Rectangle 12">
            <a:extLst>
              <a:ext uri="{FF2B5EF4-FFF2-40B4-BE49-F238E27FC236}">
                <a16:creationId xmlns:a16="http://schemas.microsoft.com/office/drawing/2014/main" id="{5542B006-51AD-C846-8E4C-2829F8C49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113" y="1833563"/>
            <a:ext cx="1924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Solar energy</a:t>
            </a:r>
          </a:p>
        </p:txBody>
      </p:sp>
      <p:sp>
        <p:nvSpPr>
          <p:cNvPr id="41994" name="Rectangle 13">
            <a:extLst>
              <a:ext uri="{FF2B5EF4-FFF2-40B4-BE49-F238E27FC236}">
                <a16:creationId xmlns:a16="http://schemas.microsoft.com/office/drawing/2014/main" id="{9319FD51-D779-1D4E-9A10-021360A09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275" y="6035675"/>
            <a:ext cx="1111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Aquifer</a:t>
            </a:r>
            <a:endParaRPr lang="en-US" altLang="en-US"/>
          </a:p>
        </p:txBody>
      </p:sp>
      <p:sp>
        <p:nvSpPr>
          <p:cNvPr id="41995" name="Line 14">
            <a:extLst>
              <a:ext uri="{FF2B5EF4-FFF2-40B4-BE49-F238E27FC236}">
                <a16:creationId xmlns:a16="http://schemas.microsoft.com/office/drawing/2014/main" id="{0E76ED24-E7C5-E741-AA32-5B5AA15533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6188075"/>
            <a:ext cx="342900" cy="225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Rectangle 15">
            <a:extLst>
              <a:ext uri="{FF2B5EF4-FFF2-40B4-BE49-F238E27FC236}">
                <a16:creationId xmlns:a16="http://schemas.microsoft.com/office/drawing/2014/main" id="{534D987A-55CB-3E49-A6B5-C3850B08E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563" y="6326188"/>
            <a:ext cx="19764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500" b="1">
                <a:solidFill>
                  <a:srgbClr val="000000"/>
                </a:solidFill>
              </a:rPr>
              <a:t>Groundwater</a:t>
            </a:r>
            <a:endParaRPr lang="en-US" altLang="en-US"/>
          </a:p>
        </p:txBody>
      </p:sp>
      <p:sp>
        <p:nvSpPr>
          <p:cNvPr id="41997" name="Rectangle 16">
            <a:extLst>
              <a:ext uri="{FF2B5EF4-FFF2-40B4-BE49-F238E27FC236}">
                <a16:creationId xmlns:a16="http://schemas.microsoft.com/office/drawing/2014/main" id="{BF53B96F-2F18-754A-8BBE-C2416BE76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2735263" cy="666750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3600" b="1">
                <a:solidFill>
                  <a:schemeClr val="tx2"/>
                </a:solidFill>
              </a:rPr>
              <a:t>Water cycle</a:t>
            </a:r>
          </a:p>
        </p:txBody>
      </p:sp>
      <p:sp>
        <p:nvSpPr>
          <p:cNvPr id="454673" name="Oval 17">
            <a:extLst>
              <a:ext uri="{FF2B5EF4-FFF2-40B4-BE49-F238E27FC236}">
                <a16:creationId xmlns:a16="http://schemas.microsoft.com/office/drawing/2014/main" id="{646015BE-1B84-C84F-AB14-98F3FC614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4013200"/>
            <a:ext cx="1855787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74" name="Oval 18">
            <a:extLst>
              <a:ext uri="{FF2B5EF4-FFF2-40B4-BE49-F238E27FC236}">
                <a16:creationId xmlns:a16="http://schemas.microsoft.com/office/drawing/2014/main" id="{89402366-9D39-3244-BE49-CBBB4BC80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5394325"/>
            <a:ext cx="1855787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75" name="Oval 19">
            <a:extLst>
              <a:ext uri="{FF2B5EF4-FFF2-40B4-BE49-F238E27FC236}">
                <a16:creationId xmlns:a16="http://schemas.microsoft.com/office/drawing/2014/main" id="{2F9C3A9A-8213-154E-91BA-4D0AC7543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900738"/>
            <a:ext cx="5284787" cy="854075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76" name="Oval 20">
            <a:extLst>
              <a:ext uri="{FF2B5EF4-FFF2-40B4-BE49-F238E27FC236}">
                <a16:creationId xmlns:a16="http://schemas.microsoft.com/office/drawing/2014/main" id="{F7E10B60-221A-CE4A-AF7D-6481789C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1870075"/>
            <a:ext cx="2482850" cy="560388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77" name="Oval 21">
            <a:extLst>
              <a:ext uri="{FF2B5EF4-FFF2-40B4-BE49-F238E27FC236}">
                <a16:creationId xmlns:a16="http://schemas.microsoft.com/office/drawing/2014/main" id="{910EA501-4C3A-424A-819B-EFB9031C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3028950"/>
            <a:ext cx="2482850" cy="719138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2003" name="Rectangle 22">
            <a:extLst>
              <a:ext uri="{FF2B5EF4-FFF2-40B4-BE49-F238E27FC236}">
                <a16:creationId xmlns:a16="http://schemas.microsoft.com/office/drawing/2014/main" id="{804582D7-4461-204B-A1F7-98C8A3A07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2413000"/>
            <a:ext cx="15414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100" b="1">
                <a:solidFill>
                  <a:srgbClr val="000000"/>
                </a:solidFill>
              </a:rPr>
              <a:t>Water vapor</a:t>
            </a:r>
            <a:endParaRPr lang="en-US" altLang="en-US" sz="2000"/>
          </a:p>
        </p:txBody>
      </p:sp>
      <p:sp>
        <p:nvSpPr>
          <p:cNvPr id="454679" name="Oval 23">
            <a:extLst>
              <a:ext uri="{FF2B5EF4-FFF2-40B4-BE49-F238E27FC236}">
                <a16:creationId xmlns:a16="http://schemas.microsoft.com/office/drawing/2014/main" id="{4D0AC5DB-B45A-BD47-B394-56775EFB8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43138"/>
            <a:ext cx="1855788" cy="584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81" name="Oval 25">
            <a:extLst>
              <a:ext uri="{FF2B5EF4-FFF2-40B4-BE49-F238E27FC236}">
                <a16:creationId xmlns:a16="http://schemas.microsoft.com/office/drawing/2014/main" id="{3F8874E5-2947-114C-9142-69CD848A8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063" y="2478088"/>
            <a:ext cx="2482850" cy="560387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82" name="Oval 26">
            <a:extLst>
              <a:ext uri="{FF2B5EF4-FFF2-40B4-BE49-F238E27FC236}">
                <a16:creationId xmlns:a16="http://schemas.microsoft.com/office/drawing/2014/main" id="{6115FA01-FA13-BE42-8765-70F28ADF1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4935538"/>
            <a:ext cx="2482850" cy="560387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4685" name="AutoShape 29">
            <a:extLst>
              <a:ext uri="{FF2B5EF4-FFF2-40B4-BE49-F238E27FC236}">
                <a16:creationId xmlns:a16="http://schemas.microsoft.com/office/drawing/2014/main" id="{6822553E-440C-264E-907C-55BD58DD4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988" y="114300"/>
            <a:ext cx="3054350" cy="308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/>
          <a:lstStyle/>
          <a:p>
            <a:pPr algn="l">
              <a:defRPr/>
            </a:pPr>
            <a:r>
              <a:rPr lang="en-US" sz="1800" b="1" u="sng">
                <a:solidFill>
                  <a:srgbClr val="660000"/>
                </a:solidFill>
                <a:latin typeface="Arial" charset="0"/>
                <a:ea typeface="Geneva" charset="0"/>
                <a:cs typeface="Geneva" charset="0"/>
              </a:rPr>
              <a:t>abiotic reservoir</a:t>
            </a:r>
            <a:r>
              <a:rPr lang="en-US" sz="1800" b="1">
                <a:solidFill>
                  <a:srgbClr val="660000"/>
                </a:solidFill>
                <a:latin typeface="Arial" charset="0"/>
                <a:ea typeface="Geneva" charset="0"/>
                <a:cs typeface="Geneva" charset="0"/>
              </a:rPr>
              <a:t>:</a:t>
            </a:r>
            <a:endParaRPr lang="en-US" sz="1800" b="1">
              <a:solidFill>
                <a:srgbClr val="000000"/>
              </a:solidFill>
              <a:latin typeface="Arial" charset="0"/>
              <a:ea typeface="Geneva" charset="0"/>
              <a:cs typeface="Geneva" charset="0"/>
            </a:endParaRPr>
          </a:p>
          <a:p>
            <a:pPr marL="288925" lvl="1" indent="-174625" algn="l">
              <a:buFont typeface="Wingdings" charset="2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surface &amp; atmospheric water</a:t>
            </a:r>
          </a:p>
          <a:p>
            <a:pPr algn="l">
              <a:defRPr/>
            </a:pPr>
            <a:r>
              <a:rPr lang="en-US" sz="1800" b="1" u="sng">
                <a:solidFill>
                  <a:srgbClr val="008000"/>
                </a:solidFill>
                <a:latin typeface="Arial" charset="0"/>
                <a:ea typeface="Geneva" charset="0"/>
                <a:cs typeface="Geneva" charset="0"/>
              </a:rPr>
              <a:t>enter food chain</a:t>
            </a:r>
            <a:r>
              <a:rPr lang="en-US" sz="1800" b="1">
                <a:solidFill>
                  <a:srgbClr val="008000"/>
                </a:solidFill>
                <a:latin typeface="Arial" charset="0"/>
                <a:ea typeface="Geneva" charset="0"/>
                <a:cs typeface="Geneva" charset="0"/>
              </a:rPr>
              <a:t>:</a:t>
            </a:r>
          </a:p>
          <a:p>
            <a:pPr marL="288925" lvl="1" indent="-174625" algn="l">
              <a:buFont typeface="Wingdings" charset="2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precipitation &amp; plant uptake</a:t>
            </a:r>
          </a:p>
          <a:p>
            <a:pPr algn="l">
              <a:defRPr/>
            </a:pPr>
            <a:r>
              <a:rPr lang="en-US" sz="1800" b="1" u="sng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recycle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:</a:t>
            </a:r>
          </a:p>
          <a:p>
            <a:pPr marL="288925" lvl="1" indent="-174625" algn="l">
              <a:buFont typeface="Wingdings" charset="2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transpiration</a:t>
            </a:r>
          </a:p>
          <a:p>
            <a:pPr algn="l">
              <a:defRPr/>
            </a:pPr>
            <a:r>
              <a:rPr lang="en-US" sz="1800" b="1" u="sng">
                <a:solidFill>
                  <a:srgbClr val="CC0000"/>
                </a:solidFill>
                <a:latin typeface="Arial" charset="0"/>
                <a:ea typeface="Geneva" charset="0"/>
                <a:cs typeface="Geneva" charset="0"/>
              </a:rPr>
              <a:t>return to abiotic</a:t>
            </a:r>
            <a:r>
              <a:rPr lang="en-US" sz="1800" b="1">
                <a:solidFill>
                  <a:srgbClr val="CC0000"/>
                </a:solidFill>
                <a:latin typeface="Arial" charset="0"/>
                <a:ea typeface="Geneva" charset="0"/>
                <a:cs typeface="Geneva" charset="0"/>
              </a:rPr>
              <a:t>:</a:t>
            </a:r>
          </a:p>
          <a:p>
            <a:pPr marL="288925" lvl="1" indent="-174625" algn="l">
              <a:buFont typeface="Wingdings" charset="2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rPr>
              <a:t>evaporation &amp; runoff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4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4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4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4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4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4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4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46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46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4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4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4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4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4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4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4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4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4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4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4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4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4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4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4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4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73" grpId="0" animBg="1"/>
      <p:bldP spid="454674" grpId="0" animBg="1"/>
      <p:bldP spid="454675" grpId="0" animBg="1"/>
      <p:bldP spid="454676" grpId="0" animBg="1"/>
      <p:bldP spid="454677" grpId="0" animBg="1"/>
      <p:bldP spid="454679" grpId="0" animBg="1"/>
      <p:bldP spid="454681" grpId="0" animBg="1"/>
      <p:bldP spid="454682" grpId="0" animBg="1"/>
      <p:bldP spid="454685" grpId="0" build="p" bldLvl="2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4">
            <a:extLst>
              <a:ext uri="{FF2B5EF4-FFF2-40B4-BE49-F238E27FC236}">
                <a16:creationId xmlns:a16="http://schemas.microsoft.com/office/drawing/2014/main" id="{C168C77C-7B28-3A44-8903-7CD622F37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106738" cy="619125"/>
          </a:xfrm>
          <a:solidFill>
            <a:srgbClr val="FFEA18"/>
          </a:solidFill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Carbon cycle</a:t>
            </a:r>
          </a:p>
        </p:txBody>
      </p:sp>
      <p:grpSp>
        <p:nvGrpSpPr>
          <p:cNvPr id="43010" name="Group 25">
            <a:extLst>
              <a:ext uri="{FF2B5EF4-FFF2-40B4-BE49-F238E27FC236}">
                <a16:creationId xmlns:a16="http://schemas.microsoft.com/office/drawing/2014/main" id="{08A2E64E-9236-A64E-89ED-7618598F15C5}"/>
              </a:ext>
            </a:extLst>
          </p:cNvPr>
          <p:cNvGrpSpPr>
            <a:grpSpLocks/>
          </p:cNvGrpSpPr>
          <p:nvPr/>
        </p:nvGrpSpPr>
        <p:grpSpPr bwMode="auto">
          <a:xfrm>
            <a:off x="349250" y="928688"/>
            <a:ext cx="8366125" cy="5929312"/>
            <a:chOff x="220" y="585"/>
            <a:chExt cx="5270" cy="3735"/>
          </a:xfrm>
        </p:grpSpPr>
        <p:pic>
          <p:nvPicPr>
            <p:cNvPr id="43015" name="Picture 4">
              <a:extLst>
                <a:ext uri="{FF2B5EF4-FFF2-40B4-BE49-F238E27FC236}">
                  <a16:creationId xmlns:a16="http://schemas.microsoft.com/office/drawing/2014/main" id="{3A724172-83E5-9B41-9202-CF039F018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3000" b="3000"/>
            <a:stretch>
              <a:fillRect/>
            </a:stretch>
          </p:blipFill>
          <p:spPr bwMode="auto">
            <a:xfrm>
              <a:off x="252" y="585"/>
              <a:ext cx="5238" cy="3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" name="Rectangle 5">
              <a:extLst>
                <a:ext uri="{FF2B5EF4-FFF2-40B4-BE49-F238E27FC236}">
                  <a16:creationId xmlns:a16="http://schemas.microsoft.com/office/drawing/2014/main" id="{BD2F1C46-95EC-B141-9EFA-3D0FB1723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622"/>
              <a:ext cx="77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1">
                  <a:solidFill>
                    <a:srgbClr val="000000"/>
                  </a:solidFill>
                </a:rPr>
                <a:t>CO</a:t>
              </a:r>
              <a:r>
                <a:rPr lang="en-US" altLang="en-US" sz="17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1700" b="1">
                  <a:solidFill>
                    <a:srgbClr val="000000"/>
                  </a:solidFill>
                </a:rPr>
                <a:t> in</a:t>
              </a:r>
            </a:p>
            <a:p>
              <a:r>
                <a:rPr lang="en-US" altLang="en-US" sz="1700" b="1">
                  <a:solidFill>
                    <a:srgbClr val="000000"/>
                  </a:solidFill>
                </a:rPr>
                <a:t>atmosphere</a:t>
              </a:r>
            </a:p>
          </p:txBody>
        </p:sp>
        <p:sp>
          <p:nvSpPr>
            <p:cNvPr id="43017" name="Rectangle 6">
              <a:extLst>
                <a:ext uri="{FF2B5EF4-FFF2-40B4-BE49-F238E27FC236}">
                  <a16:creationId xmlns:a16="http://schemas.microsoft.com/office/drawing/2014/main" id="{05B328D2-D491-A046-A2EF-EC2D48868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" y="1237"/>
              <a:ext cx="58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Diffusion</a:t>
              </a:r>
              <a:endParaRPr lang="en-US" altLang="en-US" sz="2000"/>
            </a:p>
          </p:txBody>
        </p:sp>
        <p:sp>
          <p:nvSpPr>
            <p:cNvPr id="43018" name="Rectangle 7">
              <a:extLst>
                <a:ext uri="{FF2B5EF4-FFF2-40B4-BE49-F238E27FC236}">
                  <a16:creationId xmlns:a16="http://schemas.microsoft.com/office/drawing/2014/main" id="{F1CF7D99-9BAB-BF48-AC89-B50DDD08C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1242"/>
              <a:ext cx="74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Respiration</a:t>
              </a:r>
              <a:endParaRPr lang="en-US" altLang="en-US" sz="2000"/>
            </a:p>
          </p:txBody>
        </p:sp>
        <p:sp>
          <p:nvSpPr>
            <p:cNvPr id="43019" name="Rectangle 8">
              <a:extLst>
                <a:ext uri="{FF2B5EF4-FFF2-40B4-BE49-F238E27FC236}">
                  <a16:creationId xmlns:a16="http://schemas.microsoft.com/office/drawing/2014/main" id="{813E4202-D26F-9048-B57C-882AFEC84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144"/>
              <a:ext cx="101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Photosynthesis</a:t>
              </a:r>
              <a:endParaRPr lang="en-US" altLang="en-US" sz="2000"/>
            </a:p>
          </p:txBody>
        </p:sp>
        <p:sp>
          <p:nvSpPr>
            <p:cNvPr id="43020" name="Rectangle 9">
              <a:extLst>
                <a:ext uri="{FF2B5EF4-FFF2-40B4-BE49-F238E27FC236}">
                  <a16:creationId xmlns:a16="http://schemas.microsoft.com/office/drawing/2014/main" id="{607E258A-BD4D-A941-BD48-D7CF30174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3119"/>
              <a:ext cx="101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Photosynthesis</a:t>
              </a:r>
              <a:endParaRPr lang="en-US" altLang="en-US" sz="2000"/>
            </a:p>
          </p:txBody>
        </p:sp>
        <p:sp>
          <p:nvSpPr>
            <p:cNvPr id="43021" name="Rectangle 10">
              <a:extLst>
                <a:ext uri="{FF2B5EF4-FFF2-40B4-BE49-F238E27FC236}">
                  <a16:creationId xmlns:a16="http://schemas.microsoft.com/office/drawing/2014/main" id="{5E8CB460-91EF-FF4E-B002-81E05F1E5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3563"/>
              <a:ext cx="107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Plants and algae</a:t>
              </a:r>
              <a:endParaRPr lang="en-US" altLang="en-US" sz="2000"/>
            </a:p>
          </p:txBody>
        </p:sp>
        <p:sp>
          <p:nvSpPr>
            <p:cNvPr id="43022" name="Rectangle 11">
              <a:extLst>
                <a:ext uri="{FF2B5EF4-FFF2-40B4-BE49-F238E27FC236}">
                  <a16:creationId xmlns:a16="http://schemas.microsoft.com/office/drawing/2014/main" id="{D75A2BDB-2669-7740-B8F3-9FDD94AA8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1743"/>
              <a:ext cx="40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Plants</a:t>
              </a:r>
              <a:endParaRPr lang="en-US" altLang="en-US" sz="2000"/>
            </a:p>
          </p:txBody>
        </p:sp>
        <p:sp>
          <p:nvSpPr>
            <p:cNvPr id="43023" name="Rectangle 12">
              <a:extLst>
                <a:ext uri="{FF2B5EF4-FFF2-40B4-BE49-F238E27FC236}">
                  <a16:creationId xmlns:a16="http://schemas.microsoft.com/office/drawing/2014/main" id="{31361B0F-25A6-7840-8B29-F041FA64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1929"/>
              <a:ext cx="52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Animals</a:t>
              </a:r>
              <a:endParaRPr lang="en-US" altLang="en-US" sz="2000"/>
            </a:p>
          </p:txBody>
        </p:sp>
        <p:sp>
          <p:nvSpPr>
            <p:cNvPr id="43024" name="Rectangle 13">
              <a:extLst>
                <a:ext uri="{FF2B5EF4-FFF2-40B4-BE49-F238E27FC236}">
                  <a16:creationId xmlns:a16="http://schemas.microsoft.com/office/drawing/2014/main" id="{C2492BEC-7A14-014D-A205-B31A93E4B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51"/>
              <a:ext cx="121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Industry and home</a:t>
              </a:r>
              <a:endParaRPr lang="en-US" altLang="en-US" sz="2000"/>
            </a:p>
          </p:txBody>
        </p:sp>
        <p:sp>
          <p:nvSpPr>
            <p:cNvPr id="43025" name="Rectangle 14">
              <a:extLst>
                <a:ext uri="{FF2B5EF4-FFF2-40B4-BE49-F238E27FC236}">
                  <a16:creationId xmlns:a16="http://schemas.microsoft.com/office/drawing/2014/main" id="{6242F7EE-D0E4-104E-9E87-10B123CD4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622"/>
              <a:ext cx="131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Combustion of fuels</a:t>
              </a:r>
              <a:endParaRPr lang="en-US" altLang="en-US" sz="2000"/>
            </a:p>
          </p:txBody>
        </p:sp>
        <p:sp>
          <p:nvSpPr>
            <p:cNvPr id="43026" name="Rectangle 15">
              <a:extLst>
                <a:ext uri="{FF2B5EF4-FFF2-40B4-BE49-F238E27FC236}">
                  <a16:creationId xmlns:a16="http://schemas.microsoft.com/office/drawing/2014/main" id="{E422BAF3-DC97-DD41-A3A4-1330A4045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386"/>
              <a:ext cx="52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Animals</a:t>
              </a:r>
              <a:endParaRPr lang="en-US" altLang="en-US" sz="2000"/>
            </a:p>
          </p:txBody>
        </p:sp>
        <p:sp>
          <p:nvSpPr>
            <p:cNvPr id="43027" name="Rectangle 16">
              <a:extLst>
                <a:ext uri="{FF2B5EF4-FFF2-40B4-BE49-F238E27FC236}">
                  <a16:creationId xmlns:a16="http://schemas.microsoft.com/office/drawing/2014/main" id="{27BC2E62-A4C0-B240-AA34-4441E6CC7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4144"/>
              <a:ext cx="15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Carbonates in sediment</a:t>
              </a:r>
              <a:endParaRPr lang="en-US" altLang="en-US" sz="2000"/>
            </a:p>
          </p:txBody>
        </p:sp>
        <p:sp>
          <p:nvSpPr>
            <p:cNvPr id="43028" name="Rectangle 17">
              <a:extLst>
                <a:ext uri="{FF2B5EF4-FFF2-40B4-BE49-F238E27FC236}">
                  <a16:creationId xmlns:a16="http://schemas.microsoft.com/office/drawing/2014/main" id="{827FF7EB-EBDA-AA4E-B322-CC5952F46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2888"/>
              <a:ext cx="86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Bicarbonates</a:t>
              </a:r>
              <a:endParaRPr lang="en-US" altLang="en-US" sz="2000"/>
            </a:p>
          </p:txBody>
        </p:sp>
        <p:sp>
          <p:nvSpPr>
            <p:cNvPr id="43029" name="Rectangle 18">
              <a:extLst>
                <a:ext uri="{FF2B5EF4-FFF2-40B4-BE49-F238E27FC236}">
                  <a16:creationId xmlns:a16="http://schemas.microsoft.com/office/drawing/2014/main" id="{DA365C44-C7F8-B647-9A4C-39DD38B1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3993"/>
              <a:ext cx="87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Deposition of</a:t>
              </a:r>
            </a:p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dead material</a:t>
              </a:r>
              <a:endParaRPr lang="en-US" altLang="en-US" sz="2000"/>
            </a:p>
          </p:txBody>
        </p:sp>
        <p:sp>
          <p:nvSpPr>
            <p:cNvPr id="43030" name="Rectangle 19">
              <a:extLst>
                <a:ext uri="{FF2B5EF4-FFF2-40B4-BE49-F238E27FC236}">
                  <a16:creationId xmlns:a16="http://schemas.microsoft.com/office/drawing/2014/main" id="{2BA2C8D2-302E-8347-A691-3ADC8BC33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6" y="3158"/>
              <a:ext cx="70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1">
                  <a:solidFill>
                    <a:srgbClr val="000000"/>
                  </a:solidFill>
                </a:rPr>
                <a:t>Deposition</a:t>
              </a:r>
            </a:p>
            <a:p>
              <a:r>
                <a:rPr lang="en-US" altLang="en-US" sz="1700" b="1">
                  <a:solidFill>
                    <a:srgbClr val="000000"/>
                  </a:solidFill>
                </a:rPr>
                <a:t>of dead</a:t>
              </a:r>
            </a:p>
            <a:p>
              <a:r>
                <a:rPr lang="en-US" altLang="en-US" sz="1700" b="1">
                  <a:solidFill>
                    <a:srgbClr val="000000"/>
                  </a:solidFill>
                </a:rPr>
                <a:t>material</a:t>
              </a:r>
              <a:endParaRPr lang="en-US" altLang="en-US" sz="2000"/>
            </a:p>
          </p:txBody>
        </p:sp>
        <p:sp>
          <p:nvSpPr>
            <p:cNvPr id="43031" name="Rectangle 20">
              <a:extLst>
                <a:ext uri="{FF2B5EF4-FFF2-40B4-BE49-F238E27FC236}">
                  <a16:creationId xmlns:a16="http://schemas.microsoft.com/office/drawing/2014/main" id="{4802DA24-3457-164E-AFF7-5884B1429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" y="3921"/>
              <a:ext cx="90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1">
                  <a:solidFill>
                    <a:srgbClr val="000000"/>
                  </a:solidFill>
                </a:rPr>
                <a:t>Fossil fuels</a:t>
              </a:r>
            </a:p>
            <a:p>
              <a:r>
                <a:rPr lang="en-US" altLang="en-US" sz="1700" b="1">
                  <a:solidFill>
                    <a:srgbClr val="000000"/>
                  </a:solidFill>
                </a:rPr>
                <a:t>(oil, gas, coal)</a:t>
              </a:r>
              <a:endParaRPr lang="en-US" altLang="en-US" sz="2000"/>
            </a:p>
          </p:txBody>
        </p:sp>
        <p:sp>
          <p:nvSpPr>
            <p:cNvPr id="43032" name="Rectangle 21">
              <a:extLst>
                <a:ext uri="{FF2B5EF4-FFF2-40B4-BE49-F238E27FC236}">
                  <a16:creationId xmlns:a16="http://schemas.microsoft.com/office/drawing/2014/main" id="{54F6384A-5BDF-C046-A432-234832E5B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2341"/>
              <a:ext cx="93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700" b="1">
                  <a:solidFill>
                    <a:srgbClr val="000000"/>
                  </a:solidFill>
                </a:rPr>
                <a:t>Dissolved CO</a:t>
              </a:r>
              <a:r>
                <a:rPr lang="en-US" altLang="en-US" sz="1700" b="1" baseline="-25000">
                  <a:solidFill>
                    <a:srgbClr val="000000"/>
                  </a:solidFill>
                </a:rPr>
                <a:t>2</a:t>
              </a:r>
              <a:endParaRPr lang="en-US" altLang="en-US" sz="2000"/>
            </a:p>
          </p:txBody>
        </p:sp>
      </p:grpSp>
      <p:sp>
        <p:nvSpPr>
          <p:cNvPr id="448538" name="Oval 26">
            <a:extLst>
              <a:ext uri="{FF2B5EF4-FFF2-40B4-BE49-F238E27FC236}">
                <a16:creationId xmlns:a16="http://schemas.microsoft.com/office/drawing/2014/main" id="{ADFBEAD8-D002-2945-9B29-BA30970E7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838200"/>
            <a:ext cx="2514600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8540" name="Oval 28">
            <a:extLst>
              <a:ext uri="{FF2B5EF4-FFF2-40B4-BE49-F238E27FC236}">
                <a16:creationId xmlns:a16="http://schemas.microsoft.com/office/drawing/2014/main" id="{8076D7E5-0B34-0844-9F35-E7573A1AD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524000"/>
            <a:ext cx="2514600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8541" name="Oval 29">
            <a:extLst>
              <a:ext uri="{FF2B5EF4-FFF2-40B4-BE49-F238E27FC236}">
                <a16:creationId xmlns:a16="http://schemas.microsoft.com/office/drawing/2014/main" id="{2DBCC25D-DB23-FE4F-94C2-DEB518E5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150" y="1684338"/>
            <a:ext cx="1731963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8542" name="AutoShape 30">
            <a:extLst>
              <a:ext uri="{FF2B5EF4-FFF2-40B4-BE49-F238E27FC236}">
                <a16:creationId xmlns:a16="http://schemas.microsoft.com/office/drawing/2014/main" id="{70603337-7D26-574C-93E8-9BF2C37A7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111125"/>
            <a:ext cx="2781300" cy="3340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/>
          <a:lstStyle/>
          <a:p>
            <a:pPr algn="l">
              <a:defRPr/>
            </a:pPr>
            <a:r>
              <a:rPr lang="en-US" sz="1800" b="1" u="sng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abiotic reservoir</a:t>
            </a:r>
            <a:r>
              <a:rPr lang="en-US" sz="1800" b="1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sz="18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in atmosphere</a:t>
            </a:r>
          </a:p>
          <a:p>
            <a:pPr algn="l">
              <a:defRPr/>
            </a:pPr>
            <a:r>
              <a:rPr lang="en-US" sz="1800" b="1" u="sng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enter food chain</a:t>
            </a:r>
            <a:r>
              <a:rPr lang="en-US" sz="1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photosynthesis = carbon fixation in Calvin cycle</a:t>
            </a:r>
          </a:p>
          <a:p>
            <a:pPr algn="l">
              <a:defRPr/>
            </a:pPr>
            <a:r>
              <a:rPr lang="en-US" sz="18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recycle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l">
              <a:defRPr/>
            </a:pPr>
            <a:r>
              <a:rPr lang="en-US" sz="1800" b="1" u="sng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return to abiotic</a:t>
            </a:r>
            <a:r>
              <a:rPr lang="en-US" sz="1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respiration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combustion</a:t>
            </a:r>
            <a:endParaRPr lang="en-US" sz="18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8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8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8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85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85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8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8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8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85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85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8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8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8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85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85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85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8" grpId="0" animBg="1"/>
      <p:bldP spid="448540" grpId="0" animBg="1"/>
      <p:bldP spid="448541" grpId="0" animBg="1"/>
      <p:bldP spid="448542" grpId="0" build="p" bldLvl="2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B6B5374-A501-B64D-872D-A8B20AFEA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267200" cy="762000"/>
          </a:xfrm>
          <a:solidFill>
            <a:srgbClr val="FFEA18"/>
          </a:solidFill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Phosphorus cycle</a:t>
            </a:r>
          </a:p>
        </p:txBody>
      </p:sp>
      <p:pic>
        <p:nvPicPr>
          <p:cNvPr id="44034" name="Picture 26">
            <a:extLst>
              <a:ext uri="{FF2B5EF4-FFF2-40B4-BE49-F238E27FC236}">
                <a16:creationId xmlns:a16="http://schemas.microsoft.com/office/drawing/2014/main" id="{FDF762E4-3C02-4B47-BDEE-B91F8EAC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6000" b="3000"/>
          <a:stretch>
            <a:fillRect/>
          </a:stretch>
        </p:blipFill>
        <p:spPr bwMode="auto">
          <a:xfrm>
            <a:off x="461963" y="1122363"/>
            <a:ext cx="8315325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7">
            <a:extLst>
              <a:ext uri="{FF2B5EF4-FFF2-40B4-BE49-F238E27FC236}">
                <a16:creationId xmlns:a16="http://schemas.microsoft.com/office/drawing/2014/main" id="{A6CB9273-2112-8F43-8C36-4BDE0714D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6605588"/>
            <a:ext cx="233997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Loss to deep sediment</a:t>
            </a:r>
            <a:endParaRPr lang="en-US" altLang="en-US" sz="2000"/>
          </a:p>
        </p:txBody>
      </p:sp>
      <p:sp>
        <p:nvSpPr>
          <p:cNvPr id="44036" name="Rectangle 28">
            <a:extLst>
              <a:ext uri="{FF2B5EF4-FFF2-40B4-BE49-F238E27FC236}">
                <a16:creationId xmlns:a16="http://schemas.microsoft.com/office/drawing/2014/main" id="{4C26D89F-B92B-A846-AD52-136F53EA1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3849688"/>
            <a:ext cx="1092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Rocks and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minerals</a:t>
            </a:r>
            <a:endParaRPr lang="en-US" altLang="en-US" sz="2000"/>
          </a:p>
        </p:txBody>
      </p:sp>
      <p:sp>
        <p:nvSpPr>
          <p:cNvPr id="44037" name="Rectangle 29">
            <a:extLst>
              <a:ext uri="{FF2B5EF4-FFF2-40B4-BE49-F238E27FC236}">
                <a16:creationId xmlns:a16="http://schemas.microsoft.com/office/drawing/2014/main" id="{425D1090-09E6-CE4B-9347-FA27CD2BB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2895600"/>
            <a:ext cx="12112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Soluble soil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phosphate</a:t>
            </a:r>
          </a:p>
        </p:txBody>
      </p:sp>
      <p:sp>
        <p:nvSpPr>
          <p:cNvPr id="44038" name="Rectangle 30">
            <a:extLst>
              <a:ext uri="{FF2B5EF4-FFF2-40B4-BE49-F238E27FC236}">
                <a16:creationId xmlns:a16="http://schemas.microsoft.com/office/drawing/2014/main" id="{5868F775-A0BE-C24B-B801-C01314117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5424488"/>
            <a:ext cx="1092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Plants and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algae</a:t>
            </a:r>
          </a:p>
        </p:txBody>
      </p:sp>
      <p:sp>
        <p:nvSpPr>
          <p:cNvPr id="44039" name="Rectangle 31">
            <a:extLst>
              <a:ext uri="{FF2B5EF4-FFF2-40B4-BE49-F238E27FC236}">
                <a16:creationId xmlns:a16="http://schemas.microsoft.com/office/drawing/2014/main" id="{7E867137-9104-0840-AD54-418861D84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2405063"/>
            <a:ext cx="70802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Plants </a:t>
            </a:r>
            <a:endParaRPr lang="en-US" altLang="en-US" sz="2000"/>
          </a:p>
        </p:txBody>
      </p:sp>
      <p:sp>
        <p:nvSpPr>
          <p:cNvPr id="44040" name="Rectangle 32">
            <a:extLst>
              <a:ext uri="{FF2B5EF4-FFF2-40B4-BE49-F238E27FC236}">
                <a16:creationId xmlns:a16="http://schemas.microsoft.com/office/drawing/2014/main" id="{BD1EA7ED-0A95-474D-9000-9FE954A2C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2630488"/>
            <a:ext cx="5524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Urine</a:t>
            </a:r>
            <a:endParaRPr lang="en-US" altLang="en-US" sz="2000"/>
          </a:p>
        </p:txBody>
      </p:sp>
      <p:sp>
        <p:nvSpPr>
          <p:cNvPr id="44041" name="Rectangle 33">
            <a:extLst>
              <a:ext uri="{FF2B5EF4-FFF2-40B4-BE49-F238E27FC236}">
                <a16:creationId xmlns:a16="http://schemas.microsoft.com/office/drawing/2014/main" id="{AE288851-27FC-8545-B1EE-A896CE3E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8225"/>
            <a:ext cx="803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Land 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animals</a:t>
            </a:r>
          </a:p>
        </p:txBody>
      </p:sp>
      <p:sp>
        <p:nvSpPr>
          <p:cNvPr id="44042" name="Rectangle 34">
            <a:extLst>
              <a:ext uri="{FF2B5EF4-FFF2-40B4-BE49-F238E27FC236}">
                <a16:creationId xmlns:a16="http://schemas.microsoft.com/office/drawing/2014/main" id="{63F88CC5-BE79-6A4A-A2DC-1DB2F3D58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5903913"/>
            <a:ext cx="12239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Precipitates</a:t>
            </a:r>
            <a:endParaRPr lang="en-US" altLang="en-US" sz="2000"/>
          </a:p>
        </p:txBody>
      </p:sp>
      <p:sp>
        <p:nvSpPr>
          <p:cNvPr id="44043" name="Rectangle 35">
            <a:extLst>
              <a:ext uri="{FF2B5EF4-FFF2-40B4-BE49-F238E27FC236}">
                <a16:creationId xmlns:a16="http://schemas.microsoft.com/office/drawing/2014/main" id="{F3D95813-D852-4E4A-8798-5664BA0C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63" y="5438775"/>
            <a:ext cx="803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Aquatic</a:t>
            </a:r>
          </a:p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animals</a:t>
            </a:r>
            <a:endParaRPr lang="en-US" altLang="en-US" sz="2000"/>
          </a:p>
        </p:txBody>
      </p:sp>
      <p:sp>
        <p:nvSpPr>
          <p:cNvPr id="44044" name="Rectangle 36">
            <a:extLst>
              <a:ext uri="{FF2B5EF4-FFF2-40B4-BE49-F238E27FC236}">
                <a16:creationId xmlns:a16="http://schemas.microsoft.com/office/drawing/2014/main" id="{EA14ECB4-6B08-AF4E-9777-EC328815E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5176838"/>
            <a:ext cx="1403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Animal tissue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and feces</a:t>
            </a:r>
            <a:endParaRPr lang="en-US" altLang="en-US" sz="2000"/>
          </a:p>
        </p:txBody>
      </p:sp>
      <p:sp>
        <p:nvSpPr>
          <p:cNvPr id="44045" name="Rectangle 37">
            <a:extLst>
              <a:ext uri="{FF2B5EF4-FFF2-40B4-BE49-F238E27FC236}">
                <a16:creationId xmlns:a16="http://schemas.microsoft.com/office/drawing/2014/main" id="{F454BFFE-C48F-3845-B8F2-F50FC2E2C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2441575"/>
            <a:ext cx="1403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Animal tissue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and feces</a:t>
            </a:r>
            <a:endParaRPr lang="en-US" altLang="en-US" sz="2000"/>
          </a:p>
        </p:txBody>
      </p:sp>
      <p:sp>
        <p:nvSpPr>
          <p:cNvPr id="44046" name="Rectangle 38">
            <a:extLst>
              <a:ext uri="{FF2B5EF4-FFF2-40B4-BE49-F238E27FC236}">
                <a16:creationId xmlns:a16="http://schemas.microsoft.com/office/drawing/2014/main" id="{52A8683B-DDCA-834E-9F3E-83241338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738" y="3027363"/>
            <a:ext cx="142716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Decomposers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(bacteria and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fungi)</a:t>
            </a:r>
            <a:endParaRPr lang="en-US" altLang="en-US" sz="2000"/>
          </a:p>
        </p:txBody>
      </p:sp>
      <p:sp>
        <p:nvSpPr>
          <p:cNvPr id="44047" name="Rectangle 39">
            <a:extLst>
              <a:ext uri="{FF2B5EF4-FFF2-40B4-BE49-F238E27FC236}">
                <a16:creationId xmlns:a16="http://schemas.microsoft.com/office/drawing/2014/main" id="{D1EF65CA-86F0-CE41-B04A-BF5EDD72E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4284663"/>
            <a:ext cx="1774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Decomposers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(bacteria &amp; fungi)</a:t>
            </a:r>
            <a:endParaRPr lang="en-US" altLang="en-US" sz="2000"/>
          </a:p>
        </p:txBody>
      </p:sp>
      <p:sp>
        <p:nvSpPr>
          <p:cNvPr id="44048" name="Rectangle 40">
            <a:extLst>
              <a:ext uri="{FF2B5EF4-FFF2-40B4-BE49-F238E27FC236}">
                <a16:creationId xmlns:a16="http://schemas.microsoft.com/office/drawing/2014/main" id="{780BD1EA-1609-0844-8F37-E3BB67E6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206875"/>
            <a:ext cx="12239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Phosphates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in solution</a:t>
            </a:r>
            <a:endParaRPr lang="en-US" altLang="en-US" sz="2000"/>
          </a:p>
        </p:txBody>
      </p:sp>
      <p:sp>
        <p:nvSpPr>
          <p:cNvPr id="44049" name="Rectangle 41">
            <a:extLst>
              <a:ext uri="{FF2B5EF4-FFF2-40B4-BE49-F238E27FC236}">
                <a16:creationId xmlns:a16="http://schemas.microsoft.com/office/drawing/2014/main" id="{70E636DA-48AF-4348-978F-3C4BBF7F5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3352800"/>
            <a:ext cx="9001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Loss in</a:t>
            </a:r>
            <a:endParaRPr lang="en-US" altLang="en-US" sz="2000"/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drainage</a:t>
            </a:r>
          </a:p>
        </p:txBody>
      </p:sp>
      <p:sp>
        <p:nvSpPr>
          <p:cNvPr id="450582" name="Oval 22">
            <a:extLst>
              <a:ext uri="{FF2B5EF4-FFF2-40B4-BE49-F238E27FC236}">
                <a16:creationId xmlns:a16="http://schemas.microsoft.com/office/drawing/2014/main" id="{BA64C4B4-8887-3246-BB6E-B7DF8C867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3632200"/>
            <a:ext cx="1855788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583" name="Oval 23">
            <a:extLst>
              <a:ext uri="{FF2B5EF4-FFF2-40B4-BE49-F238E27FC236}">
                <a16:creationId xmlns:a16="http://schemas.microsoft.com/office/drawing/2014/main" id="{52A94EF9-FF38-DE4D-8478-994AB282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3973513"/>
            <a:ext cx="1728788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584" name="Oval 24">
            <a:extLst>
              <a:ext uri="{FF2B5EF4-FFF2-40B4-BE49-F238E27FC236}">
                <a16:creationId xmlns:a16="http://schemas.microsoft.com/office/drawing/2014/main" id="{BFC3C9FB-DEF8-8545-9D95-396ABF79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2878138"/>
            <a:ext cx="2038350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602" name="Oval 42">
            <a:extLst>
              <a:ext uri="{FF2B5EF4-FFF2-40B4-BE49-F238E27FC236}">
                <a16:creationId xmlns:a16="http://schemas.microsoft.com/office/drawing/2014/main" id="{066B4014-1DFD-B74C-AEF3-51BC1DF1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813" y="4083050"/>
            <a:ext cx="1982787" cy="93345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603" name="Oval 43">
            <a:extLst>
              <a:ext uri="{FF2B5EF4-FFF2-40B4-BE49-F238E27FC236}">
                <a16:creationId xmlns:a16="http://schemas.microsoft.com/office/drawing/2014/main" id="{3ED603F5-B1CA-5940-B965-383BDD8B4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2760663"/>
            <a:ext cx="1792287" cy="727075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0604" name="AutoShape 44">
            <a:extLst>
              <a:ext uri="{FF2B5EF4-FFF2-40B4-BE49-F238E27FC236}">
                <a16:creationId xmlns:a16="http://schemas.microsoft.com/office/drawing/2014/main" id="{F0F041AC-B356-674F-A69F-173DBD4DD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123825"/>
            <a:ext cx="3054350" cy="3509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/>
          <a:lstStyle/>
          <a:p>
            <a:pPr algn="l">
              <a:defRPr/>
            </a:pPr>
            <a:r>
              <a:rPr lang="en-US" sz="1800" b="1" u="sng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abiotic reservoir</a:t>
            </a:r>
            <a:r>
              <a:rPr lang="en-US" sz="1800" b="1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sz="18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rocks, minerals, soil</a:t>
            </a:r>
          </a:p>
          <a:p>
            <a:pPr algn="l">
              <a:defRPr/>
            </a:pPr>
            <a:r>
              <a:rPr lang="en-US" sz="1800" b="1" u="sng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enter food chain</a:t>
            </a:r>
            <a:r>
              <a:rPr lang="en-US" sz="1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erosion releases soluble phosphate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uptake by plants</a:t>
            </a:r>
          </a:p>
          <a:p>
            <a:pPr algn="l">
              <a:defRPr/>
            </a:pPr>
            <a:r>
              <a:rPr lang="en-US" sz="18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recycle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decomposing bacteria &amp; fungi</a:t>
            </a:r>
          </a:p>
          <a:p>
            <a:pPr algn="l">
              <a:defRPr/>
            </a:pPr>
            <a:r>
              <a:rPr lang="en-US" sz="1800" b="1" u="sng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return to abiotic</a:t>
            </a:r>
            <a:r>
              <a:rPr lang="en-US" sz="1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loss to ocean sediment</a:t>
            </a:r>
            <a:endParaRPr lang="en-US" sz="18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5" name="Oval 45">
            <a:extLst>
              <a:ext uri="{FF2B5EF4-FFF2-40B4-BE49-F238E27FC236}">
                <a16:creationId xmlns:a16="http://schemas.microsoft.com/office/drawing/2014/main" id="{E4260648-6C74-9C43-8B67-59699730C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6453188"/>
            <a:ext cx="3033713" cy="481012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0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0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0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60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0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0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0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0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0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0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0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0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0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0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0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0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0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2" grpId="0" animBg="1"/>
      <p:bldP spid="450583" grpId="0" animBg="1"/>
      <p:bldP spid="450584" grpId="0" animBg="1"/>
      <p:bldP spid="450602" grpId="0" animBg="1"/>
      <p:bldP spid="450603" grpId="0" animBg="1"/>
      <p:bldP spid="450604" grpId="0" build="p" bldLvl="2" animBg="1" autoUpdateAnimBg="0"/>
      <p:bldP spid="4506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7">
            <a:extLst>
              <a:ext uri="{FF2B5EF4-FFF2-40B4-BE49-F238E27FC236}">
                <a16:creationId xmlns:a16="http://schemas.microsoft.com/office/drawing/2014/main" id="{D4F3CA13-760A-CC4B-8503-E205428B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500"/>
          <a:stretch>
            <a:fillRect/>
          </a:stretch>
        </p:blipFill>
        <p:spPr bwMode="auto">
          <a:xfrm>
            <a:off x="0" y="1392238"/>
            <a:ext cx="91440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8">
            <a:extLst>
              <a:ext uri="{FF2B5EF4-FFF2-40B4-BE49-F238E27FC236}">
                <a16:creationId xmlns:a16="http://schemas.microsoft.com/office/drawing/2014/main" id="{94702F88-9BED-544B-87BC-BA9E94B34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3579813"/>
            <a:ext cx="6175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Birds</a:t>
            </a:r>
            <a:endParaRPr lang="en-US" altLang="en-US"/>
          </a:p>
        </p:txBody>
      </p:sp>
      <p:sp>
        <p:nvSpPr>
          <p:cNvPr id="45059" name="Rectangle 29">
            <a:extLst>
              <a:ext uri="{FF2B5EF4-FFF2-40B4-BE49-F238E27FC236}">
                <a16:creationId xmlns:a16="http://schemas.microsoft.com/office/drawing/2014/main" id="{7D333B4D-30BF-0945-B61C-44BBF9F3D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2085975"/>
            <a:ext cx="1260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Herbivores</a:t>
            </a:r>
            <a:endParaRPr lang="en-US" altLang="en-US"/>
          </a:p>
        </p:txBody>
      </p:sp>
      <p:sp>
        <p:nvSpPr>
          <p:cNvPr id="45060" name="Rectangle 30">
            <a:extLst>
              <a:ext uri="{FF2B5EF4-FFF2-40B4-BE49-F238E27FC236}">
                <a16:creationId xmlns:a16="http://schemas.microsoft.com/office/drawing/2014/main" id="{E0F39D02-1DAA-3A40-A0EC-6C9FB8FC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3760788"/>
            <a:ext cx="723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Plants</a:t>
            </a:r>
            <a:endParaRPr lang="en-US" altLang="en-US"/>
          </a:p>
        </p:txBody>
      </p:sp>
      <p:sp>
        <p:nvSpPr>
          <p:cNvPr id="45061" name="Rectangle 31">
            <a:extLst>
              <a:ext uri="{FF2B5EF4-FFF2-40B4-BE49-F238E27FC236}">
                <a16:creationId xmlns:a16="http://schemas.microsoft.com/office/drawing/2014/main" id="{7AC594A5-CAA5-4C4C-AE7C-8615582E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475" y="4991100"/>
            <a:ext cx="12477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amino acids</a:t>
            </a:r>
            <a:endParaRPr lang="en-US" altLang="en-US"/>
          </a:p>
        </p:txBody>
      </p:sp>
      <p:sp>
        <p:nvSpPr>
          <p:cNvPr id="45062" name="Rectangle 32">
            <a:extLst>
              <a:ext uri="{FF2B5EF4-FFF2-40B4-BE49-F238E27FC236}">
                <a16:creationId xmlns:a16="http://schemas.microsoft.com/office/drawing/2014/main" id="{6BD76CB9-B7E6-9140-B208-9A19EF4D0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1525588"/>
            <a:ext cx="1260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Carnivores</a:t>
            </a:r>
            <a:endParaRPr lang="en-US" altLang="en-US"/>
          </a:p>
        </p:txBody>
      </p:sp>
      <p:sp>
        <p:nvSpPr>
          <p:cNvPr id="45063" name="Rectangle 33">
            <a:extLst>
              <a:ext uri="{FF2B5EF4-FFF2-40B4-BE49-F238E27FC236}">
                <a16:creationId xmlns:a16="http://schemas.microsoft.com/office/drawing/2014/main" id="{D39BCA4E-0E7F-1144-938D-6EB3E27A1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1309688"/>
            <a:ext cx="14747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Atmospheric</a:t>
            </a:r>
          </a:p>
          <a:p>
            <a:pPr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nitrogen</a:t>
            </a:r>
          </a:p>
        </p:txBody>
      </p:sp>
      <p:sp>
        <p:nvSpPr>
          <p:cNvPr id="45064" name="Rectangle 34">
            <a:extLst>
              <a:ext uri="{FF2B5EF4-FFF2-40B4-BE49-F238E27FC236}">
                <a16:creationId xmlns:a16="http://schemas.microsoft.com/office/drawing/2014/main" id="{2CB15754-D6B9-5A48-B490-34EEF0DA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578475"/>
            <a:ext cx="2668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loss to deep sediments</a:t>
            </a:r>
            <a:endParaRPr lang="en-US" altLang="en-US"/>
          </a:p>
        </p:txBody>
      </p:sp>
      <p:sp>
        <p:nvSpPr>
          <p:cNvPr id="45065" name="Rectangle 35">
            <a:extLst>
              <a:ext uri="{FF2B5EF4-FFF2-40B4-BE49-F238E27FC236}">
                <a16:creationId xmlns:a16="http://schemas.microsoft.com/office/drawing/2014/main" id="{B4DB5CF0-0A89-5247-9F24-EC1CF8A4C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4449763"/>
            <a:ext cx="495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Fish</a:t>
            </a:r>
            <a:endParaRPr lang="en-US" altLang="en-US"/>
          </a:p>
        </p:txBody>
      </p:sp>
      <p:sp>
        <p:nvSpPr>
          <p:cNvPr id="45066" name="Rectangle 36">
            <a:extLst>
              <a:ext uri="{FF2B5EF4-FFF2-40B4-BE49-F238E27FC236}">
                <a16:creationId xmlns:a16="http://schemas.microsoft.com/office/drawing/2014/main" id="{2929B5CC-D06E-F14B-AFA9-09045FA22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03650"/>
            <a:ext cx="15113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Plankton with</a:t>
            </a:r>
          </a:p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nitrogen-fixing</a:t>
            </a:r>
          </a:p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bacteria</a:t>
            </a:r>
            <a:endParaRPr lang="en-US" altLang="en-US" sz="1700"/>
          </a:p>
        </p:txBody>
      </p:sp>
      <p:sp>
        <p:nvSpPr>
          <p:cNvPr id="45067" name="Rectangle 37">
            <a:extLst>
              <a:ext uri="{FF2B5EF4-FFF2-40B4-BE49-F238E27FC236}">
                <a16:creationId xmlns:a16="http://schemas.microsoft.com/office/drawing/2014/main" id="{21C720D0-4B7C-7D42-B0EE-CF6A1F284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432300"/>
            <a:ext cx="15922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Nitrogen-fixing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bacteria</a:t>
            </a:r>
            <a:endParaRPr lang="en-US" altLang="en-US" sz="1700" b="1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(plant roots)</a:t>
            </a:r>
            <a:endParaRPr lang="en-US" altLang="en-US"/>
          </a:p>
        </p:txBody>
      </p:sp>
      <p:sp>
        <p:nvSpPr>
          <p:cNvPr id="45068" name="Rectangle 38">
            <a:extLst>
              <a:ext uri="{FF2B5EF4-FFF2-40B4-BE49-F238E27FC236}">
                <a16:creationId xmlns:a16="http://schemas.microsoft.com/office/drawing/2014/main" id="{8555E03D-A3DA-CF48-9301-C279F08D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5260975"/>
            <a:ext cx="153511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Nitrogen-fixing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bacteria</a:t>
            </a:r>
            <a:r>
              <a:rPr lang="en-US" altLang="en-US" sz="1700" b="1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(soil)</a:t>
            </a:r>
            <a:endParaRPr lang="en-US" altLang="en-US" sz="1700"/>
          </a:p>
        </p:txBody>
      </p:sp>
      <p:sp>
        <p:nvSpPr>
          <p:cNvPr id="45069" name="Rectangle 39">
            <a:extLst>
              <a:ext uri="{FF2B5EF4-FFF2-40B4-BE49-F238E27FC236}">
                <a16:creationId xmlns:a16="http://schemas.microsoft.com/office/drawing/2014/main" id="{7A695935-2068-AA46-937C-26A96E285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6211888"/>
            <a:ext cx="12001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Denitrifying</a:t>
            </a:r>
          </a:p>
          <a:p>
            <a:pPr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bacteria</a:t>
            </a:r>
            <a:endParaRPr lang="en-US" altLang="en-US"/>
          </a:p>
        </p:txBody>
      </p:sp>
      <p:sp>
        <p:nvSpPr>
          <p:cNvPr id="45070" name="Rectangle 40">
            <a:extLst>
              <a:ext uri="{FF2B5EF4-FFF2-40B4-BE49-F238E27FC236}">
                <a16:creationId xmlns:a16="http://schemas.microsoft.com/office/drawing/2014/main" id="{2A0F27CA-802D-B34E-B8F3-E42E69ED3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4184650"/>
            <a:ext cx="23526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Death, excretion, feces</a:t>
            </a:r>
            <a:endParaRPr lang="en-US" altLang="en-US"/>
          </a:p>
        </p:txBody>
      </p:sp>
      <p:sp>
        <p:nvSpPr>
          <p:cNvPr id="45071" name="Rectangle 41">
            <a:extLst>
              <a:ext uri="{FF2B5EF4-FFF2-40B4-BE49-F238E27FC236}">
                <a16:creationId xmlns:a16="http://schemas.microsoft.com/office/drawing/2014/main" id="{F45A7D9C-2484-1F42-B4A3-9FEE06BDA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910263"/>
            <a:ext cx="18351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Nitrifying bacteria</a:t>
            </a:r>
            <a:endParaRPr lang="en-US" altLang="en-US" sz="1700" b="1"/>
          </a:p>
        </p:txBody>
      </p:sp>
      <p:sp>
        <p:nvSpPr>
          <p:cNvPr id="45072" name="Rectangle 42">
            <a:extLst>
              <a:ext uri="{FF2B5EF4-FFF2-40B4-BE49-F238E27FC236}">
                <a16:creationId xmlns:a16="http://schemas.microsoft.com/office/drawing/2014/main" id="{15AA2D11-5BA4-8E43-806B-F8CAA8C2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6427788"/>
            <a:ext cx="12112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rgbClr val="000000"/>
                </a:solidFill>
              </a:rPr>
              <a:t>soil nitrates</a:t>
            </a:r>
            <a:endParaRPr lang="en-US" altLang="en-US"/>
          </a:p>
        </p:txBody>
      </p:sp>
      <p:sp>
        <p:nvSpPr>
          <p:cNvPr id="45073" name="Rectangle 43">
            <a:extLst>
              <a:ext uri="{FF2B5EF4-FFF2-40B4-BE49-F238E27FC236}">
                <a16:creationId xmlns:a16="http://schemas.microsoft.com/office/drawing/2014/main" id="{E648AE03-373D-2847-9AE6-D7255040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5091113"/>
            <a:ext cx="1073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900" b="1">
                <a:solidFill>
                  <a:srgbClr val="000000"/>
                </a:solidFill>
              </a:rPr>
              <a:t>excretion</a:t>
            </a:r>
            <a:endParaRPr lang="en-US" altLang="en-US"/>
          </a:p>
        </p:txBody>
      </p:sp>
      <p:sp>
        <p:nvSpPr>
          <p:cNvPr id="45074" name="Rectangle 44">
            <a:extLst>
              <a:ext uri="{FF2B5EF4-FFF2-40B4-BE49-F238E27FC236}">
                <a16:creationId xmlns:a16="http://schemas.microsoft.com/office/drawing/2014/main" id="{B6107A16-248B-F947-BC7B-983D00788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4668838"/>
            <a:ext cx="25003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Decomposing bacteria</a:t>
            </a:r>
            <a:endParaRPr lang="en-US" altLang="en-US" sz="1700" b="1"/>
          </a:p>
        </p:txBody>
      </p:sp>
      <p:sp>
        <p:nvSpPr>
          <p:cNvPr id="45075" name="Rectangle 45">
            <a:extLst>
              <a:ext uri="{FF2B5EF4-FFF2-40B4-BE49-F238E27FC236}">
                <a16:creationId xmlns:a16="http://schemas.microsoft.com/office/drawing/2014/main" id="{B778D55A-9A4C-E142-9AA7-03A228750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5268913"/>
            <a:ext cx="24511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700" b="1">
                <a:solidFill>
                  <a:schemeClr val="tx2"/>
                </a:solidFill>
              </a:rPr>
              <a:t>Ammonifying bacteria</a:t>
            </a:r>
            <a:endParaRPr lang="en-US" altLang="en-US" sz="1700" b="1"/>
          </a:p>
        </p:txBody>
      </p:sp>
      <p:sp>
        <p:nvSpPr>
          <p:cNvPr id="45076" name="Rectangle 2">
            <a:extLst>
              <a:ext uri="{FF2B5EF4-FFF2-40B4-BE49-F238E27FC236}">
                <a16:creationId xmlns:a16="http://schemas.microsoft.com/office/drawing/2014/main" id="{FD84C599-3A46-7644-850E-FFC0B2855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429000" cy="762000"/>
          </a:xfrm>
          <a:solidFill>
            <a:srgbClr val="FFEA18"/>
          </a:solidFill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Nitrogen cycle</a:t>
            </a:r>
          </a:p>
        </p:txBody>
      </p:sp>
      <p:sp>
        <p:nvSpPr>
          <p:cNvPr id="449558" name="Oval 22">
            <a:extLst>
              <a:ext uri="{FF2B5EF4-FFF2-40B4-BE49-F238E27FC236}">
                <a16:creationId xmlns:a16="http://schemas.microsoft.com/office/drawing/2014/main" id="{CE4C1F4F-39B7-7041-9A97-BF550E5B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143000"/>
            <a:ext cx="2514600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9559" name="AutoShape 23">
            <a:extLst>
              <a:ext uri="{FF2B5EF4-FFF2-40B4-BE49-F238E27FC236}">
                <a16:creationId xmlns:a16="http://schemas.microsoft.com/office/drawing/2014/main" id="{2568C40F-5F33-F64E-84F0-96990E22B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975" y="3997325"/>
            <a:ext cx="2724150" cy="2706688"/>
          </a:xfrm>
          <a:prstGeom prst="roundRect">
            <a:avLst>
              <a:gd name="adj" fmla="val 16667"/>
            </a:avLst>
          </a:prstGeom>
          <a:solidFill>
            <a:srgbClr val="FFFF00">
              <a:alpha val="20000"/>
            </a:srgbClr>
          </a:solidFill>
          <a:ln w="5715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9583" name="Oval 47">
            <a:extLst>
              <a:ext uri="{FF2B5EF4-FFF2-40B4-BE49-F238E27FC236}">
                <a16:creationId xmlns:a16="http://schemas.microsoft.com/office/drawing/2014/main" id="{2BE6DF09-EA2D-0E47-A6B6-43772B97D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188" y="3563938"/>
            <a:ext cx="1890713" cy="1112837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9584" name="Oval 48">
            <a:extLst>
              <a:ext uri="{FF2B5EF4-FFF2-40B4-BE49-F238E27FC236}">
                <a16:creationId xmlns:a16="http://schemas.microsoft.com/office/drawing/2014/main" id="{CE089861-AC8F-0244-B44F-AC9FD9A0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019800"/>
            <a:ext cx="1752600" cy="8382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49586" name="AutoShape 50">
            <a:extLst>
              <a:ext uri="{FF2B5EF4-FFF2-40B4-BE49-F238E27FC236}">
                <a16:creationId xmlns:a16="http://schemas.microsoft.com/office/drawing/2014/main" id="{B7BB414C-FE6D-E04E-8899-6B8A7B20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413" y="341313"/>
            <a:ext cx="3054350" cy="308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/>
          <a:lstStyle/>
          <a:p>
            <a:pPr algn="l">
              <a:defRPr/>
            </a:pPr>
            <a:r>
              <a:rPr lang="en-US" sz="1800" b="1" u="sng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abiotic reservoir</a:t>
            </a:r>
            <a:r>
              <a:rPr lang="en-US" sz="1800" b="1">
                <a:solidFill>
                  <a:srgbClr val="66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endParaRPr lang="en-US" sz="18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 in atmosphere</a:t>
            </a:r>
          </a:p>
          <a:p>
            <a:pPr algn="l">
              <a:defRPr/>
            </a:pPr>
            <a:r>
              <a:rPr lang="en-US" sz="1800" b="1" u="sng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enter food chain</a:t>
            </a:r>
            <a:r>
              <a:rPr lang="en-US" sz="1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nitrogen fixation by soil &amp; aquatic bacteria</a:t>
            </a:r>
          </a:p>
          <a:p>
            <a:pPr algn="l">
              <a:defRPr/>
            </a:pPr>
            <a:r>
              <a:rPr lang="en-US" sz="1800" b="1" u="sng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recycle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decomposing &amp; nitrifying bacteria</a:t>
            </a:r>
          </a:p>
          <a:p>
            <a:pPr algn="l">
              <a:defRPr/>
            </a:pPr>
            <a:r>
              <a:rPr lang="en-US" sz="1800" b="1" u="sng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return to abiotic</a:t>
            </a:r>
            <a:r>
              <a:rPr lang="en-US" sz="1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8925" lvl="1" indent="-174625" algn="l">
              <a:buFont typeface="Wingdings" charset="0"/>
              <a:buChar char="§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denitrifying bacteria</a:t>
            </a:r>
            <a:endParaRPr lang="en-US" sz="18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9587" name="Picture 51" descr="37_10RootNodules_LP">
            <a:extLst>
              <a:ext uri="{FF2B5EF4-FFF2-40B4-BE49-F238E27FC236}">
                <a16:creationId xmlns:a16="http://schemas.microsoft.com/office/drawing/2014/main" id="{4068A616-2B7E-AC40-B03D-B2EF44FB3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19934" r="60329" b="29900"/>
          <a:stretch>
            <a:fillRect/>
          </a:stretch>
        </p:blipFill>
        <p:spPr bwMode="auto">
          <a:xfrm>
            <a:off x="7594600" y="2330450"/>
            <a:ext cx="144621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49560" name="Oval 24">
            <a:extLst>
              <a:ext uri="{FF2B5EF4-FFF2-40B4-BE49-F238E27FC236}">
                <a16:creationId xmlns:a16="http://schemas.microsoft.com/office/drawing/2014/main" id="{5A1ADC9F-67BE-FC43-A63E-E1192A51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78300"/>
            <a:ext cx="2286000" cy="1879600"/>
          </a:xfrm>
          <a:prstGeom prst="ellipse">
            <a:avLst/>
          </a:prstGeom>
          <a:solidFill>
            <a:srgbClr val="FFFF00">
              <a:alpha val="20000"/>
            </a:srgbClr>
          </a:solidFill>
          <a:ln w="571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9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9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9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9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9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9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95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95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9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9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9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9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9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9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9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9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9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9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9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9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9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9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9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9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58" grpId="0" animBg="1"/>
      <p:bldP spid="449559" grpId="0" animBg="1"/>
      <p:bldP spid="449583" grpId="0" animBg="1"/>
      <p:bldP spid="449584" grpId="0" animBg="1"/>
      <p:bldP spid="449586" grpId="0" build="p" bldLvl="2" animBg="1" autoUpdateAnimBg="0"/>
      <p:bldP spid="4495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3864-61D1-B94E-A0FB-2E8CEE33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Autotrophs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FA867-BB2A-7A49-AEF3-8053F99B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8028398" cy="5486400"/>
          </a:xfrm>
        </p:spPr>
        <p:txBody>
          <a:bodyPr/>
          <a:lstStyle/>
          <a:p>
            <a:r>
              <a:rPr lang="en-US" dirty="0"/>
              <a:t>Autotrophs capture energy from physical or chemical sources in the environment— </a:t>
            </a:r>
            <a:endParaRPr lang="en-US" dirty="0">
              <a:effectLst/>
            </a:endParaRPr>
          </a:p>
          <a:p>
            <a:pPr lvl="1"/>
            <a:r>
              <a:rPr lang="en-US" dirty="0"/>
              <a:t>Photosynthetic organisms capture energy present in </a:t>
            </a:r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sunlight</a:t>
            </a:r>
            <a:r>
              <a:rPr lang="en-US" dirty="0"/>
              <a:t>. </a:t>
            </a:r>
            <a:endParaRPr lang="en-US" dirty="0">
              <a:effectLst/>
            </a:endParaRPr>
          </a:p>
          <a:p>
            <a:pPr lvl="1"/>
            <a:r>
              <a:rPr lang="en-US" dirty="0"/>
              <a:t>Chemosynthetic organisms capture energy from small </a:t>
            </a:r>
            <a:r>
              <a:rPr lang="en-US" dirty="0">
                <a:solidFill>
                  <a:srgbClr val="FF0000"/>
                </a:solidFill>
              </a:rPr>
              <a:t>inorganic</a:t>
            </a:r>
            <a:r>
              <a:rPr lang="en-US" dirty="0"/>
              <a:t> molecules present in their environment, and this process can occur in the absence of oxygen.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3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89" name="Picture 17" descr="36_13XylemSapFlow_U">
            <a:extLst>
              <a:ext uri="{FF2B5EF4-FFF2-40B4-BE49-F238E27FC236}">
                <a16:creationId xmlns:a16="http://schemas.microsoft.com/office/drawing/2014/main" id="{B8FA3E6F-47DB-E646-ADF2-DCFE92E4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33488"/>
            <a:ext cx="4003675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50F606C4-691C-614B-AD9E-7D1BEAFD1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Transpiration</a:t>
            </a:r>
          </a:p>
        </p:txBody>
      </p:sp>
      <p:sp>
        <p:nvSpPr>
          <p:cNvPr id="489477" name="Freeform 5">
            <a:extLst>
              <a:ext uri="{FF2B5EF4-FFF2-40B4-BE49-F238E27FC236}">
                <a16:creationId xmlns:a16="http://schemas.microsoft.com/office/drawing/2014/main" id="{3052B31E-5833-5749-8BDA-8151DBD0DB54}"/>
              </a:ext>
            </a:extLst>
          </p:cNvPr>
          <p:cNvSpPr>
            <a:spLocks noChangeAspect="1"/>
          </p:cNvSpPr>
          <p:nvPr/>
        </p:nvSpPr>
        <p:spPr bwMode="auto">
          <a:xfrm rot="1508412" flipH="1">
            <a:off x="4086225" y="1187450"/>
            <a:ext cx="1279525" cy="839788"/>
          </a:xfrm>
          <a:custGeom>
            <a:avLst/>
            <a:gdLst>
              <a:gd name="T0" fmla="*/ 0 w 745"/>
              <a:gd name="T1" fmla="*/ 2147483647 h 482"/>
              <a:gd name="T2" fmla="*/ 2147483647 w 745"/>
              <a:gd name="T3" fmla="*/ 2147483647 h 482"/>
              <a:gd name="T4" fmla="*/ 2147483647 w 745"/>
              <a:gd name="T5" fmla="*/ 2147483647 h 482"/>
              <a:gd name="T6" fmla="*/ 2147483647 w 745"/>
              <a:gd name="T7" fmla="*/ 2147483647 h 482"/>
              <a:gd name="T8" fmla="*/ 2147483647 w 745"/>
              <a:gd name="T9" fmla="*/ 2147483647 h 482"/>
              <a:gd name="T10" fmla="*/ 2147483647 w 745"/>
              <a:gd name="T11" fmla="*/ 2147483647 h 482"/>
              <a:gd name="T12" fmla="*/ 2147483647 w 745"/>
              <a:gd name="T13" fmla="*/ 2147483647 h 482"/>
              <a:gd name="T14" fmla="*/ 2147483647 w 745"/>
              <a:gd name="T15" fmla="*/ 2147483647 h 482"/>
              <a:gd name="T16" fmla="*/ 2147483647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63500">
            <a:solidFill>
              <a:schemeClr val="hlink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9483" name="Line 11">
            <a:extLst>
              <a:ext uri="{FF2B5EF4-FFF2-40B4-BE49-F238E27FC236}">
                <a16:creationId xmlns:a16="http://schemas.microsoft.com/office/drawing/2014/main" id="{0B74187C-51D1-B340-B209-CA756A1202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550" y="1108075"/>
            <a:ext cx="0" cy="5649913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9485" name="Freeform 13">
            <a:extLst>
              <a:ext uri="{FF2B5EF4-FFF2-40B4-BE49-F238E27FC236}">
                <a16:creationId xmlns:a16="http://schemas.microsoft.com/office/drawing/2014/main" id="{0FF6C9C2-F3F9-B746-9100-BDCA1EB8D7B2}"/>
              </a:ext>
            </a:extLst>
          </p:cNvPr>
          <p:cNvSpPr>
            <a:spLocks noChangeAspect="1"/>
          </p:cNvSpPr>
          <p:nvPr/>
        </p:nvSpPr>
        <p:spPr bwMode="auto">
          <a:xfrm rot="-1800000">
            <a:off x="3205163" y="1225550"/>
            <a:ext cx="1279525" cy="839788"/>
          </a:xfrm>
          <a:custGeom>
            <a:avLst/>
            <a:gdLst>
              <a:gd name="T0" fmla="*/ 0 w 745"/>
              <a:gd name="T1" fmla="*/ 2147483647 h 482"/>
              <a:gd name="T2" fmla="*/ 2147483647 w 745"/>
              <a:gd name="T3" fmla="*/ 2147483647 h 482"/>
              <a:gd name="T4" fmla="*/ 2147483647 w 745"/>
              <a:gd name="T5" fmla="*/ 2147483647 h 482"/>
              <a:gd name="T6" fmla="*/ 2147483647 w 745"/>
              <a:gd name="T7" fmla="*/ 2147483647 h 482"/>
              <a:gd name="T8" fmla="*/ 2147483647 w 745"/>
              <a:gd name="T9" fmla="*/ 2147483647 h 482"/>
              <a:gd name="T10" fmla="*/ 2147483647 w 745"/>
              <a:gd name="T11" fmla="*/ 2147483647 h 482"/>
              <a:gd name="T12" fmla="*/ 2147483647 w 745"/>
              <a:gd name="T13" fmla="*/ 2147483647 h 482"/>
              <a:gd name="T14" fmla="*/ 2147483647 w 745"/>
              <a:gd name="T15" fmla="*/ 2147483647 h 482"/>
              <a:gd name="T16" fmla="*/ 2147483647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63500">
            <a:solidFill>
              <a:schemeClr val="hlink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086" name="Picture 4" descr="36_02VascPlantTransport_4_L">
            <a:extLst>
              <a:ext uri="{FF2B5EF4-FFF2-40B4-BE49-F238E27FC236}">
                <a16:creationId xmlns:a16="http://schemas.microsoft.com/office/drawing/2014/main" id="{472458F7-4AAD-B242-BF02-5A9B5662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6894" b="1248"/>
          <a:stretch>
            <a:fillRect/>
          </a:stretch>
        </p:blipFill>
        <p:spPr bwMode="auto">
          <a:xfrm>
            <a:off x="4779963" y="1198563"/>
            <a:ext cx="4364037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9" name="AutoShape 7">
            <a:extLst>
              <a:ext uri="{FF2B5EF4-FFF2-40B4-BE49-F238E27FC236}">
                <a16:creationId xmlns:a16="http://schemas.microsoft.com/office/drawing/2014/main" id="{99B6D0B5-9A32-634D-B56C-D906F932864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64413" y="3941763"/>
            <a:ext cx="1779587" cy="1052512"/>
          </a:xfrm>
          <a:prstGeom prst="wedgeEllipseCallout">
            <a:avLst>
              <a:gd name="adj1" fmla="val 5125"/>
              <a:gd name="adj2" fmla="val 118171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Remember</a:t>
            </a:r>
            <a:b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transpiration? </a:t>
            </a:r>
          </a:p>
        </p:txBody>
      </p:sp>
      <p:pic>
        <p:nvPicPr>
          <p:cNvPr id="489478" name="Picture 6" descr="penguinL">
            <a:extLst>
              <a:ext uri="{FF2B5EF4-FFF2-40B4-BE49-F238E27FC236}">
                <a16:creationId xmlns:a16="http://schemas.microsoft.com/office/drawing/2014/main" id="{84BD288C-0713-9445-9A46-76B311E4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5562600"/>
            <a:ext cx="1274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9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89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9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9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89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9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9">
            <a:extLst>
              <a:ext uri="{FF2B5EF4-FFF2-40B4-BE49-F238E27FC236}">
                <a16:creationId xmlns:a16="http://schemas.microsoft.com/office/drawing/2014/main" id="{A9773BE0-B8F2-044D-A69C-0EDED9DA7B1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2006-2007</a:t>
            </a:r>
            <a:endParaRPr lang="en-US" altLang="en-US" sz="1400" b="0"/>
          </a:p>
        </p:txBody>
      </p:sp>
      <p:pic>
        <p:nvPicPr>
          <p:cNvPr id="365572" name="Picture 4">
            <a:extLst>
              <a:ext uri="{FF2B5EF4-FFF2-40B4-BE49-F238E27FC236}">
                <a16:creationId xmlns:a16="http://schemas.microsoft.com/office/drawing/2014/main" id="{2F8B6671-8C14-6B40-9B29-64F63D4F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2284413"/>
            <a:ext cx="4570412" cy="3427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3" name="Picture 5">
            <a:extLst>
              <a:ext uri="{FF2B5EF4-FFF2-40B4-BE49-F238E27FC236}">
                <a16:creationId xmlns:a16="http://schemas.microsoft.com/office/drawing/2014/main" id="{6A706613-E500-9549-B7FF-8CF7AA4E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74800"/>
            <a:ext cx="2128837" cy="2836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4" name="Picture 6">
            <a:extLst>
              <a:ext uri="{FF2B5EF4-FFF2-40B4-BE49-F238E27FC236}">
                <a16:creationId xmlns:a16="http://schemas.microsoft.com/office/drawing/2014/main" id="{C45D1E7E-6640-C246-B593-7FE72EF7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746625"/>
            <a:ext cx="3027362" cy="1966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5" name="Picture 7">
            <a:extLst>
              <a:ext uri="{FF2B5EF4-FFF2-40B4-BE49-F238E27FC236}">
                <a16:creationId xmlns:a16="http://schemas.microsoft.com/office/drawing/2014/main" id="{C3441FC8-9AC3-7142-8AA0-88421C6F8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4578350"/>
            <a:ext cx="3227387" cy="2147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6" name="Picture 8">
            <a:extLst>
              <a:ext uri="{FF2B5EF4-FFF2-40B4-BE49-F238E27FC236}">
                <a16:creationId xmlns:a16="http://schemas.microsoft.com/office/drawing/2014/main" id="{A0DBD518-7E22-1841-85F3-5470093B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819275"/>
            <a:ext cx="3048000" cy="202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7" name="AutoShape 9">
            <a:extLst>
              <a:ext uri="{FF2B5EF4-FFF2-40B4-BE49-F238E27FC236}">
                <a16:creationId xmlns:a16="http://schemas.microsoft.com/office/drawing/2014/main" id="{64986231-D39F-794B-AEA9-323C2E3AC29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93975" y="0"/>
            <a:ext cx="3878263" cy="2830513"/>
          </a:xfrm>
          <a:prstGeom prst="wedgeEllipseCallout">
            <a:avLst>
              <a:gd name="adj1" fmla="val 49301"/>
              <a:gd name="adj2" fmla="val 137435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>
                <a:solidFill>
                  <a:schemeClr val="tx2"/>
                </a:solidFill>
              </a:rPr>
              <a:t>Any </a:t>
            </a:r>
            <a:br>
              <a:rPr lang="en-US" altLang="en-US" sz="3600" b="1">
                <a:solidFill>
                  <a:schemeClr val="tx2"/>
                </a:solidFill>
              </a:rPr>
            </a:br>
            <a:r>
              <a:rPr lang="en-US" altLang="en-US" sz="3600" b="1">
                <a:solidFill>
                  <a:schemeClr val="tx2"/>
                </a:solidFill>
              </a:rPr>
              <a:t>Questions??</a:t>
            </a:r>
            <a:br>
              <a:rPr lang="en-US" altLang="en-US" sz="3600" b="1">
                <a:solidFill>
                  <a:schemeClr val="tx2"/>
                </a:solidFill>
              </a:rPr>
            </a:br>
            <a:r>
              <a:rPr lang="en-US" altLang="en-US" sz="3600" b="1">
                <a:solidFill>
                  <a:schemeClr val="tx2"/>
                </a:solidFill>
              </a:rPr>
              <a:t>We</a:t>
            </a:r>
            <a:r>
              <a:rPr lang="ja-JP" altLang="en-US" sz="3600" b="1">
                <a:solidFill>
                  <a:schemeClr val="tx2"/>
                </a:solidFill>
              </a:rPr>
              <a:t>’</a:t>
            </a:r>
            <a:r>
              <a:rPr lang="en-US" altLang="ja-JP" sz="3600" b="1">
                <a:solidFill>
                  <a:schemeClr val="tx2"/>
                </a:solidFill>
              </a:rPr>
              <a:t>re working</a:t>
            </a:r>
            <a:br>
              <a:rPr lang="en-US" altLang="ja-JP" sz="3600" b="1">
                <a:solidFill>
                  <a:schemeClr val="tx2"/>
                </a:solidFill>
              </a:rPr>
            </a:br>
            <a:r>
              <a:rPr lang="en-US" altLang="ja-JP" sz="3600" b="1">
                <a:solidFill>
                  <a:schemeClr val="tx2"/>
                </a:solidFill>
              </a:rPr>
              <a:t>on a lot</a:t>
            </a:r>
            <a:br>
              <a:rPr lang="en-US" altLang="ja-JP" sz="3600" b="1">
                <a:solidFill>
                  <a:schemeClr val="tx2"/>
                </a:solidFill>
              </a:rPr>
            </a:br>
            <a:r>
              <a:rPr lang="en-US" altLang="ja-JP" sz="3600" b="1">
                <a:solidFill>
                  <a:schemeClr val="tx2"/>
                </a:solidFill>
              </a:rPr>
              <a:t>of them</a:t>
            </a:r>
            <a:r>
              <a:rPr lang="en-US" altLang="ja-JP" sz="3600" b="1" i="1">
                <a:solidFill>
                  <a:schemeClr val="tx2"/>
                </a:solidFill>
              </a:rPr>
              <a:t>!</a:t>
            </a:r>
            <a:endParaRPr lang="en-US" altLang="en-US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21814-161F-BD49-A8E3-4423F3C2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Heterotrophs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F75E-B7C9-8E40-9505-D1FFA87A7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Heterotrophs capture energy present in carbon compounds produced by other organisms. </a:t>
            </a:r>
            <a:endParaRPr lang="en-US" dirty="0">
              <a:effectLst/>
            </a:endParaRPr>
          </a:p>
          <a:p>
            <a:r>
              <a:rPr lang="en-US" dirty="0"/>
              <a:t>Heterotrophs may metabolize carbohydrates, lipids, and proteins as sources of energy by </a:t>
            </a:r>
            <a:r>
              <a:rPr lang="en-US" dirty="0">
                <a:solidFill>
                  <a:srgbClr val="FF0000"/>
                </a:solidFill>
              </a:rPr>
              <a:t>hydrolysis</a:t>
            </a:r>
            <a:r>
              <a:rPr lang="en-US" dirty="0"/>
              <a:t>.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Oval 2">
            <a:extLst>
              <a:ext uri="{FF2B5EF4-FFF2-40B4-BE49-F238E27FC236}">
                <a16:creationId xmlns:a16="http://schemas.microsoft.com/office/drawing/2014/main" id="{725ED8D3-720E-BC46-9B01-25005930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1060450"/>
            <a:ext cx="5715000" cy="5715000"/>
          </a:xfrm>
          <a:prstGeom prst="ellipse">
            <a:avLst/>
          </a:prstGeom>
          <a:solidFill>
            <a:srgbClr val="0F116A"/>
          </a:solidFill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r>
              <a:rPr lang="en-US" altLang="en-US" sz="2000" b="1">
                <a:solidFill>
                  <a:schemeClr val="bg1"/>
                </a:solidFill>
              </a:rPr>
              <a:t>biosphere</a:t>
            </a:r>
          </a:p>
        </p:txBody>
      </p:sp>
      <p:pic>
        <p:nvPicPr>
          <p:cNvPr id="18434" name="Picture 3" descr="20714142">
            <a:extLst>
              <a:ext uri="{FF2B5EF4-FFF2-40B4-BE49-F238E27FC236}">
                <a16:creationId xmlns:a16="http://schemas.microsoft.com/office/drawing/2014/main" id="{D9CA02EC-BBD9-8345-AF12-87C09113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735013"/>
            <a:ext cx="62896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8" name="Oval 4">
            <a:extLst>
              <a:ext uri="{FF2B5EF4-FFF2-40B4-BE49-F238E27FC236}">
                <a16:creationId xmlns:a16="http://schemas.microsoft.com/office/drawing/2014/main" id="{E964ACEB-AC0D-5848-A457-284CF7E7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708150"/>
            <a:ext cx="4419600" cy="4419600"/>
          </a:xfrm>
          <a:prstGeom prst="ellipse">
            <a:avLst/>
          </a:prstGeom>
          <a:solidFill>
            <a:srgbClr val="00A7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r>
              <a:rPr lang="en-US" altLang="en-US" sz="2000" b="1">
                <a:solidFill>
                  <a:schemeClr val="bg1"/>
                </a:solidFill>
              </a:rPr>
              <a:t>ecosystem</a:t>
            </a:r>
          </a:p>
        </p:txBody>
      </p:sp>
      <p:sp>
        <p:nvSpPr>
          <p:cNvPr id="415749" name="Oval 5">
            <a:extLst>
              <a:ext uri="{FF2B5EF4-FFF2-40B4-BE49-F238E27FC236}">
                <a16:creationId xmlns:a16="http://schemas.microsoft.com/office/drawing/2014/main" id="{6D7C480C-F5FC-0447-9BE1-4E2FFE4E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5" y="2279650"/>
            <a:ext cx="3276600" cy="3276600"/>
          </a:xfrm>
          <a:prstGeom prst="ellipse">
            <a:avLst/>
          </a:prstGeom>
          <a:solidFill>
            <a:srgbClr val="660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r>
              <a:rPr lang="en-US" altLang="en-US" sz="2000" b="1">
                <a:solidFill>
                  <a:schemeClr val="bg1"/>
                </a:solidFill>
              </a:rPr>
              <a:t>community</a:t>
            </a:r>
          </a:p>
        </p:txBody>
      </p:sp>
      <p:sp>
        <p:nvSpPr>
          <p:cNvPr id="415750" name="Oval 6">
            <a:extLst>
              <a:ext uri="{FF2B5EF4-FFF2-40B4-BE49-F238E27FC236}">
                <a16:creationId xmlns:a16="http://schemas.microsoft.com/office/drawing/2014/main" id="{0BE3831A-3680-5E42-91E1-CCBC5C63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75" y="2832100"/>
            <a:ext cx="2171700" cy="2171700"/>
          </a:xfrm>
          <a:prstGeom prst="ellipse">
            <a:avLst/>
          </a:prstGeom>
          <a:solidFill>
            <a:srgbClr val="FF8000"/>
          </a:solidFill>
          <a:ln w="3810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>
              <a:solidFill>
                <a:srgbClr val="0F116A"/>
              </a:solidFill>
            </a:endParaRPr>
          </a:p>
          <a:p>
            <a:endParaRPr lang="en-US" altLang="en-US" sz="2000" b="1">
              <a:solidFill>
                <a:srgbClr val="0F116A"/>
              </a:solidFill>
            </a:endParaRPr>
          </a:p>
          <a:p>
            <a:endParaRPr lang="en-US" altLang="en-US" sz="2000" b="1">
              <a:solidFill>
                <a:srgbClr val="0F116A"/>
              </a:solidFill>
            </a:endParaRPr>
          </a:p>
          <a:p>
            <a:endParaRPr lang="en-US" altLang="en-US" sz="2000" b="1">
              <a:solidFill>
                <a:srgbClr val="0F116A"/>
              </a:solidFill>
            </a:endParaRPr>
          </a:p>
          <a:p>
            <a:r>
              <a:rPr lang="en-US" altLang="en-US" sz="2000" b="1">
                <a:solidFill>
                  <a:srgbClr val="0F116A"/>
                </a:solidFill>
              </a:rPr>
              <a:t>population</a:t>
            </a:r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FD410A62-E73B-D245-8D26-039EBA749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Studying organisms in their environment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5752" name="Oval 8">
            <a:extLst>
              <a:ext uri="{FF2B5EF4-FFF2-40B4-BE49-F238E27FC236}">
                <a16:creationId xmlns:a16="http://schemas.microsoft.com/office/drawing/2014/main" id="{70221449-A392-9D47-B272-0F7FCA693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050" y="3394075"/>
            <a:ext cx="1047750" cy="1047750"/>
          </a:xfrm>
          <a:prstGeom prst="ellipse">
            <a:avLst/>
          </a:prstGeom>
          <a:solidFill>
            <a:srgbClr val="FFCC18"/>
          </a:solidFill>
          <a:ln w="38100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F116A"/>
                </a:solidFill>
              </a:rPr>
              <a:t>organism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157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6" grpId="0" animBg="1"/>
      <p:bldP spid="415748" grpId="0" animBg="1"/>
      <p:bldP spid="415749" grpId="0" animBg="1"/>
      <p:bldP spid="415750" grpId="0" animBg="1"/>
      <p:bldP spid="4157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1B2A154-C9F2-F241-84C5-82215D5C3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93738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questions</a:t>
            </a:r>
          </a:p>
        </p:txBody>
      </p:sp>
      <p:sp>
        <p:nvSpPr>
          <p:cNvPr id="41984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D498F1A8-D47F-AD48-885E-D5E0612354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162925" cy="20478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What limits the production in ecosystems?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How do nutrients move in the ecosystem?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How does energy move through the ecosystem?</a:t>
            </a:r>
          </a:p>
        </p:txBody>
      </p:sp>
      <p:pic>
        <p:nvPicPr>
          <p:cNvPr id="21507" name="Picture 4" descr="54_15GreenEcosystem_UP">
            <a:extLst>
              <a:ext uri="{FF2B5EF4-FFF2-40B4-BE49-F238E27FC236}">
                <a16:creationId xmlns:a16="http://schemas.microsoft.com/office/drawing/2014/main" id="{821A1313-CC55-4541-89E9-EACF169A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925"/>
            <a:ext cx="91440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F2AC655-4E32-9644-9B8F-705897D14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Ecosystem</a:t>
            </a:r>
          </a:p>
        </p:txBody>
      </p:sp>
      <p:sp>
        <p:nvSpPr>
          <p:cNvPr id="42189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663C44B6-0F9E-5F41-8BD7-18D8AE1BD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242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All the organisms in a community plus abiotic factors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ecosystems are </a:t>
            </a:r>
            <a:r>
              <a:rPr lang="en-US" altLang="en-US" sz="2400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transformers of energy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&amp; </a:t>
            </a:r>
            <a:r>
              <a:rPr lang="en-US" altLang="en-US" sz="2400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processors of matter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Ecosystems are self-sustaining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what is needed?</a:t>
            </a:r>
          </a:p>
        </p:txBody>
      </p:sp>
      <p:pic>
        <p:nvPicPr>
          <p:cNvPr id="421892" name="Picture 4">
            <a:extLst>
              <a:ext uri="{FF2B5EF4-FFF2-40B4-BE49-F238E27FC236}">
                <a16:creationId xmlns:a16="http://schemas.microsoft.com/office/drawing/2014/main" id="{6194636A-3536-A644-B4F8-45AF9728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854575" cy="3222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3" name="Rectangle 5">
            <a:extLst>
              <a:ext uri="{FF2B5EF4-FFF2-40B4-BE49-F238E27FC236}">
                <a16:creationId xmlns:a16="http://schemas.microsoft.com/office/drawing/2014/main" id="{872D965D-64E2-8543-90E3-1BD0539E9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648200"/>
            <a:ext cx="2814638" cy="1401763"/>
          </a:xfrm>
          <a:prstGeom prst="rect">
            <a:avLst/>
          </a:prstGeom>
          <a:solidFill>
            <a:srgbClr val="FFCC18"/>
          </a:solidFill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27013" indent="-227013" algn="l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6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capture energy</a:t>
            </a:r>
          </a:p>
          <a:p>
            <a:pPr marL="227013" indent="-227013" algn="l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6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transfer energy</a:t>
            </a:r>
          </a:p>
          <a:p>
            <a:pPr marL="227013" indent="-227013" algn="l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6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cycle nutrients</a:t>
            </a:r>
            <a:endParaRPr lang="en-US" sz="3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1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1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1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1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1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1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1" grpId="0" build="p" autoUpdateAnimBg="0"/>
      <p:bldP spid="42189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val 2">
            <a:extLst>
              <a:ext uri="{FF2B5EF4-FFF2-40B4-BE49-F238E27FC236}">
                <a16:creationId xmlns:a16="http://schemas.microsoft.com/office/drawing/2014/main" id="{02D7580A-39BA-844F-A955-F37ED26C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700" y="1076325"/>
            <a:ext cx="5715000" cy="5715000"/>
          </a:xfrm>
          <a:prstGeom prst="ellipse">
            <a:avLst/>
          </a:prstGeom>
          <a:solidFill>
            <a:srgbClr val="0F116A"/>
          </a:solidFill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endParaRPr lang="en-US" altLang="en-US" sz="2000" b="1">
              <a:solidFill>
                <a:schemeClr val="bg1"/>
              </a:solidFill>
            </a:endParaRPr>
          </a:p>
          <a:p>
            <a:r>
              <a:rPr lang="en-US" altLang="en-US" sz="2000" b="1">
                <a:solidFill>
                  <a:schemeClr val="bg1"/>
                </a:solidFill>
              </a:rPr>
              <a:t>biosphere</a:t>
            </a:r>
          </a:p>
        </p:txBody>
      </p:sp>
      <p:pic>
        <p:nvPicPr>
          <p:cNvPr id="25602" name="Picture 3" descr="20714142">
            <a:extLst>
              <a:ext uri="{FF2B5EF4-FFF2-40B4-BE49-F238E27FC236}">
                <a16:creationId xmlns:a16="http://schemas.microsoft.com/office/drawing/2014/main" id="{D207FEAD-9BC8-B04A-85E9-944BF018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0888"/>
            <a:ext cx="62896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7">
            <a:extLst>
              <a:ext uri="{FF2B5EF4-FFF2-40B4-BE49-F238E27FC236}">
                <a16:creationId xmlns:a16="http://schemas.microsoft.com/office/drawing/2014/main" id="{3354E2EB-2109-A549-9B4A-B411933CF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6019800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Ecosystem inputs</a:t>
            </a:r>
          </a:p>
        </p:txBody>
      </p:sp>
      <p:sp>
        <p:nvSpPr>
          <p:cNvPr id="452618" name="AutoShape 10">
            <a:extLst>
              <a:ext uri="{FF2B5EF4-FFF2-40B4-BE49-F238E27FC236}">
                <a16:creationId xmlns:a16="http://schemas.microsoft.com/office/drawing/2014/main" id="{0EEECE69-CD5C-8C48-A0CC-24113FCF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-685800"/>
            <a:ext cx="3200400" cy="3200400"/>
          </a:xfrm>
          <a:prstGeom prst="sun">
            <a:avLst>
              <a:gd name="adj" fmla="val 25000"/>
            </a:avLst>
          </a:prstGeom>
          <a:solidFill>
            <a:srgbClr val="FFEA18"/>
          </a:solidFill>
          <a:ln w="762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52621" name="AutoShape 13">
            <a:extLst>
              <a:ext uri="{FF2B5EF4-FFF2-40B4-BE49-F238E27FC236}">
                <a16:creationId xmlns:a16="http://schemas.microsoft.com/office/drawing/2014/main" id="{428C54A5-4BA1-A74D-9F8F-E001690AC1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34000" y="1600200"/>
            <a:ext cx="3200400" cy="990600"/>
          </a:xfrm>
          <a:prstGeom prst="homePlate">
            <a:avLst>
              <a:gd name="adj" fmla="val 80769"/>
            </a:avLst>
          </a:prstGeom>
          <a:solidFill>
            <a:srgbClr val="FFEA18"/>
          </a:solidFill>
          <a:ln w="762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C0000"/>
                </a:solidFill>
              </a:rPr>
              <a:t>constant input</a:t>
            </a:r>
            <a:br>
              <a:rPr lang="en-US" altLang="en-US" b="1">
                <a:solidFill>
                  <a:srgbClr val="CC0000"/>
                </a:solidFill>
              </a:rPr>
            </a:br>
            <a:r>
              <a:rPr lang="en-US" altLang="en-US" b="1">
                <a:solidFill>
                  <a:srgbClr val="CC0000"/>
                </a:solidFill>
              </a:rPr>
              <a:t>of energy</a:t>
            </a:r>
          </a:p>
        </p:txBody>
      </p:sp>
      <p:sp>
        <p:nvSpPr>
          <p:cNvPr id="452627" name="Freeform 19">
            <a:extLst>
              <a:ext uri="{FF2B5EF4-FFF2-40B4-BE49-F238E27FC236}">
                <a16:creationId xmlns:a16="http://schemas.microsoft.com/office/drawing/2014/main" id="{0781931F-0997-A042-B3AD-528B71E3C272}"/>
              </a:ext>
            </a:extLst>
          </p:cNvPr>
          <p:cNvSpPr>
            <a:spLocks/>
          </p:cNvSpPr>
          <p:nvPr/>
        </p:nvSpPr>
        <p:spPr bwMode="auto">
          <a:xfrm rot="17100000" flipH="1">
            <a:off x="1561307" y="2629693"/>
            <a:ext cx="5105400" cy="3351213"/>
          </a:xfrm>
          <a:custGeom>
            <a:avLst/>
            <a:gdLst>
              <a:gd name="T0" fmla="*/ 0 w 745"/>
              <a:gd name="T1" fmla="*/ 2147483647 h 482"/>
              <a:gd name="T2" fmla="*/ 2147483647 w 745"/>
              <a:gd name="T3" fmla="*/ 2147483647 h 482"/>
              <a:gd name="T4" fmla="*/ 2147483647 w 745"/>
              <a:gd name="T5" fmla="*/ 2147483647 h 482"/>
              <a:gd name="T6" fmla="*/ 2147483647 w 745"/>
              <a:gd name="T7" fmla="*/ 2147483647 h 482"/>
              <a:gd name="T8" fmla="*/ 2147483647 w 745"/>
              <a:gd name="T9" fmla="*/ 2147483647 h 482"/>
              <a:gd name="T10" fmla="*/ 2147483647 w 745"/>
              <a:gd name="T11" fmla="*/ 2147483647 h 482"/>
              <a:gd name="T12" fmla="*/ 2147483647 w 745"/>
              <a:gd name="T13" fmla="*/ 2147483647 h 482"/>
              <a:gd name="T14" fmla="*/ 2147483647 w 745"/>
              <a:gd name="T15" fmla="*/ 2147483647 h 482"/>
              <a:gd name="T16" fmla="*/ 2147483647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254000">
            <a:solidFill>
              <a:srgbClr val="CC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8" name="AutoShape 20">
            <a:extLst>
              <a:ext uri="{FF2B5EF4-FFF2-40B4-BE49-F238E27FC236}">
                <a16:creationId xmlns:a16="http://schemas.microsoft.com/office/drawing/2014/main" id="{076C0D3E-34B7-6543-B352-B96D7EADE80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34000" y="1600200"/>
            <a:ext cx="3200400" cy="990600"/>
          </a:xfrm>
          <a:prstGeom prst="homePlate">
            <a:avLst>
              <a:gd name="adj" fmla="val 80769"/>
            </a:avLst>
          </a:prstGeom>
          <a:solidFill>
            <a:srgbClr val="FFEA18"/>
          </a:solidFill>
          <a:ln w="762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energy flows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through</a:t>
            </a:r>
            <a:endParaRPr lang="en-US" altLang="en-US" b="1">
              <a:solidFill>
                <a:srgbClr val="CC0000"/>
              </a:solidFill>
            </a:endParaRPr>
          </a:p>
        </p:txBody>
      </p:sp>
      <p:sp>
        <p:nvSpPr>
          <p:cNvPr id="452623" name="AutoShape 15">
            <a:extLst>
              <a:ext uri="{FF2B5EF4-FFF2-40B4-BE49-F238E27FC236}">
                <a16:creationId xmlns:a16="http://schemas.microsoft.com/office/drawing/2014/main" id="{89C1B090-B21A-F64A-A2BA-05F744DB4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057400"/>
            <a:ext cx="3810000" cy="3810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3782"/>
                  <a:pt x="7817" y="16200"/>
                  <a:pt x="10800" y="16200"/>
                </a:cubicBezTo>
                <a:cubicBezTo>
                  <a:pt x="12015" y="16200"/>
                  <a:pt x="13195" y="15789"/>
                  <a:pt x="14148" y="15036"/>
                </a:cubicBezTo>
                <a:lnTo>
                  <a:pt x="17497" y="19272"/>
                </a:lnTo>
                <a:cubicBezTo>
                  <a:pt x="15590" y="20779"/>
                  <a:pt x="13230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8000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2624" name="Text Box 16">
            <a:extLst>
              <a:ext uri="{FF2B5EF4-FFF2-40B4-BE49-F238E27FC236}">
                <a16:creationId xmlns:a16="http://schemas.microsoft.com/office/drawing/2014/main" id="{0CAA5001-948B-A349-99FD-3E47AAAF6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2408238"/>
            <a:ext cx="2693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</a:rPr>
              <a:t>nutrients cycle</a:t>
            </a:r>
          </a:p>
        </p:txBody>
      </p:sp>
      <p:sp>
        <p:nvSpPr>
          <p:cNvPr id="452625" name="Oval 17">
            <a:extLst>
              <a:ext uri="{FF2B5EF4-FFF2-40B4-BE49-F238E27FC236}">
                <a16:creationId xmlns:a16="http://schemas.microsoft.com/office/drawing/2014/main" id="{0F321799-4877-BA41-B741-F7881622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5064125"/>
            <a:ext cx="2251075" cy="1717675"/>
          </a:xfrm>
          <a:prstGeom prst="ellipse">
            <a:avLst/>
          </a:prstGeom>
          <a:solidFill>
            <a:srgbClr val="FFEA18"/>
          </a:solidFill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C0000"/>
                </a:solidFill>
              </a:rPr>
              <a:t>nutrients</a:t>
            </a:r>
            <a:br>
              <a:rPr lang="en-US" altLang="en-US" b="1">
                <a:solidFill>
                  <a:srgbClr val="CC0000"/>
                </a:solidFill>
              </a:rPr>
            </a:br>
            <a:r>
              <a:rPr lang="en-US" altLang="en-US" b="1">
                <a:solidFill>
                  <a:srgbClr val="CC0000"/>
                </a:solidFill>
              </a:rPr>
              <a:t> can only </a:t>
            </a:r>
            <a:br>
              <a:rPr lang="en-US" altLang="en-US" b="1">
                <a:solidFill>
                  <a:srgbClr val="CC0000"/>
                </a:solidFill>
              </a:rPr>
            </a:br>
            <a:r>
              <a:rPr lang="en-US" altLang="en-US" b="1">
                <a:solidFill>
                  <a:srgbClr val="CC0000"/>
                </a:solidFill>
              </a:rPr>
              <a:t>cycle</a:t>
            </a:r>
          </a:p>
        </p:txBody>
      </p:sp>
      <p:sp>
        <p:nvSpPr>
          <p:cNvPr id="452629" name="Freeform 21">
            <a:extLst>
              <a:ext uri="{FF2B5EF4-FFF2-40B4-BE49-F238E27FC236}">
                <a16:creationId xmlns:a16="http://schemas.microsoft.com/office/drawing/2014/main" id="{75291758-BE65-234F-B0CC-7E3E54FCEC17}"/>
              </a:ext>
            </a:extLst>
          </p:cNvPr>
          <p:cNvSpPr>
            <a:spLocks/>
          </p:cNvSpPr>
          <p:nvPr/>
        </p:nvSpPr>
        <p:spPr bwMode="auto">
          <a:xfrm rot="17100000" flipH="1">
            <a:off x="1561307" y="2629693"/>
            <a:ext cx="5105400" cy="3351213"/>
          </a:xfrm>
          <a:custGeom>
            <a:avLst/>
            <a:gdLst>
              <a:gd name="T0" fmla="*/ 0 w 745"/>
              <a:gd name="T1" fmla="*/ 2147483647 h 482"/>
              <a:gd name="T2" fmla="*/ 2147483647 w 745"/>
              <a:gd name="T3" fmla="*/ 2147483647 h 482"/>
              <a:gd name="T4" fmla="*/ 2147483647 w 745"/>
              <a:gd name="T5" fmla="*/ 2147483647 h 482"/>
              <a:gd name="T6" fmla="*/ 2147483647 w 745"/>
              <a:gd name="T7" fmla="*/ 2147483647 h 482"/>
              <a:gd name="T8" fmla="*/ 2147483647 w 745"/>
              <a:gd name="T9" fmla="*/ 2147483647 h 482"/>
              <a:gd name="T10" fmla="*/ 2147483647 w 745"/>
              <a:gd name="T11" fmla="*/ 2147483647 h 482"/>
              <a:gd name="T12" fmla="*/ 2147483647 w 745"/>
              <a:gd name="T13" fmla="*/ 2147483647 h 482"/>
              <a:gd name="T14" fmla="*/ 2147483647 w 745"/>
              <a:gd name="T15" fmla="*/ 2147483647 h 482"/>
              <a:gd name="T16" fmla="*/ 2147483647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254000">
            <a:solidFill>
              <a:srgbClr val="CC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30" name="Rectangle 22">
            <a:extLst>
              <a:ext uri="{FF2B5EF4-FFF2-40B4-BE49-F238E27FC236}">
                <a16:creationId xmlns:a16="http://schemas.microsoft.com/office/drawing/2014/main" id="{8144F235-BB6D-9346-9E90-FD263ADAA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257800"/>
            <a:ext cx="1824038" cy="1401763"/>
          </a:xfrm>
          <a:prstGeom prst="rect">
            <a:avLst/>
          </a:prstGeom>
          <a:solidFill>
            <a:srgbClr val="FFCC18"/>
          </a:solidFill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27013" indent="-227013" algn="l">
              <a:lnSpc>
                <a:spcPct val="110000"/>
              </a:lnSpc>
              <a:buFont typeface="Wingdings" charset="0"/>
              <a:buNone/>
              <a:defRPr/>
            </a:pPr>
            <a:r>
              <a:rPr lang="en-US"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inputs</a:t>
            </a:r>
            <a:endParaRPr lang="en-US" sz="2600" b="1">
              <a:solidFill>
                <a:srgbClr val="0F116A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7013" indent="-227013" algn="l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energy</a:t>
            </a:r>
          </a:p>
          <a:p>
            <a:pPr marL="227013" indent="-227013" algn="l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nutrients</a:t>
            </a:r>
            <a:endParaRPr lang="en-US" sz="3000" b="1">
              <a:solidFill>
                <a:srgbClr val="0F116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2631" name="Picture 23" descr="penguinL">
            <a:extLst>
              <a:ext uri="{FF2B5EF4-FFF2-40B4-BE49-F238E27FC236}">
                <a16:creationId xmlns:a16="http://schemas.microsoft.com/office/drawing/2014/main" id="{9C2DF856-1154-A24A-B87C-61177D99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50" y="5561013"/>
            <a:ext cx="1274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32" name="AutoShape 24">
            <a:extLst>
              <a:ext uri="{FF2B5EF4-FFF2-40B4-BE49-F238E27FC236}">
                <a16:creationId xmlns:a16="http://schemas.microsoft.com/office/drawing/2014/main" id="{2747DD50-A0DA-204A-8E44-F7EEDE23D2C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3522663"/>
            <a:ext cx="1890713" cy="1512887"/>
          </a:xfrm>
          <a:prstGeom prst="wedgeEllipseCallout">
            <a:avLst>
              <a:gd name="adj1" fmla="val -5588"/>
              <a:gd name="adj2" fmla="val 98583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0F116A"/>
                </a:solidFill>
                <a:latin typeface="Comic Sans MS" panose="030F0902030302020204" pitchFamily="66" charset="0"/>
              </a:rPr>
              <a:t>Don</a:t>
            </a:r>
            <a:r>
              <a:rPr lang="ja-JP" altLang="en-US" sz="1600" b="1">
                <a:solidFill>
                  <a:srgbClr val="0F116A"/>
                </a:solidFill>
                <a:latin typeface="Comic Sans MS" panose="030F0902030302020204" pitchFamily="66" charset="0"/>
              </a:rPr>
              <a:t>’</a:t>
            </a:r>
            <a:r>
              <a:rPr lang="en-US" altLang="ja-JP" sz="1600" b="1">
                <a:solidFill>
                  <a:srgbClr val="0F116A"/>
                </a:solidFill>
                <a:latin typeface="Comic Sans MS" panose="030F0902030302020204" pitchFamily="66" charset="0"/>
              </a:rPr>
              <a:t>t forget</a:t>
            </a:r>
            <a:br>
              <a:rPr lang="en-US" altLang="ja-JP" sz="16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ja-JP" sz="1600" b="1">
                <a:solidFill>
                  <a:srgbClr val="0F116A"/>
                </a:solidFill>
                <a:latin typeface="Comic Sans MS" panose="030F0902030302020204" pitchFamily="66" charset="0"/>
              </a:rPr>
              <a:t>the laws of </a:t>
            </a:r>
            <a:br>
              <a:rPr lang="en-US" altLang="ja-JP" sz="16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ja-JP" sz="1600" b="1">
                <a:solidFill>
                  <a:srgbClr val="0F116A"/>
                </a:solidFill>
                <a:latin typeface="Comic Sans MS" panose="030F0902030302020204" pitchFamily="66" charset="0"/>
              </a:rPr>
              <a:t>Physics! </a:t>
            </a:r>
            <a:endParaRPr lang="en-US" altLang="en-US" sz="1600" b="1">
              <a:solidFill>
                <a:srgbClr val="0F116A"/>
              </a:solidFill>
              <a:latin typeface="Comic Sans MS" panose="030F0902030302020204" pitchFamily="66" charset="0"/>
            </a:endParaRPr>
          </a:p>
        </p:txBody>
      </p:sp>
      <p:sp>
        <p:nvSpPr>
          <p:cNvPr id="452633" name="AutoShape 25">
            <a:extLst>
              <a:ext uri="{FF2B5EF4-FFF2-40B4-BE49-F238E27FC236}">
                <a16:creationId xmlns:a16="http://schemas.microsoft.com/office/drawing/2014/main" id="{23193392-2B9D-DE47-A1D2-086B50F360B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3522663"/>
            <a:ext cx="1890713" cy="1512887"/>
          </a:xfrm>
          <a:prstGeom prst="wedgeEllipseCallout">
            <a:avLst>
              <a:gd name="adj1" fmla="val -5588"/>
              <a:gd name="adj2" fmla="val 98583"/>
            </a:avLst>
          </a:prstGeom>
          <a:solidFill>
            <a:schemeClr val="folHlink"/>
          </a:solidFill>
          <a:ln w="38100">
            <a:solidFill>
              <a:srgbClr val="0F116A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CC0000"/>
                </a:solidFill>
                <a:latin typeface="Comic Sans MS" panose="030F0902030302020204" pitchFamily="66" charset="0"/>
              </a:rPr>
              <a:t>Matter cannot</a:t>
            </a:r>
          </a:p>
          <a:p>
            <a:r>
              <a:rPr lang="en-US" altLang="en-US" sz="1800" b="1">
                <a:solidFill>
                  <a:srgbClr val="CC0000"/>
                </a:solidFill>
                <a:latin typeface="Comic Sans MS" panose="030F0902030302020204" pitchFamily="66" charset="0"/>
              </a:rPr>
              <a:t>be created or</a:t>
            </a:r>
            <a:br>
              <a:rPr lang="en-US" altLang="en-US" sz="1800" b="1">
                <a:solidFill>
                  <a:srgbClr val="CC0000"/>
                </a:solidFill>
                <a:latin typeface="Comic Sans MS" panose="030F0902030302020204" pitchFamily="66" charset="0"/>
              </a:rPr>
            </a:br>
            <a:r>
              <a:rPr lang="en-US" altLang="en-US" sz="1800" b="1">
                <a:solidFill>
                  <a:srgbClr val="CC0000"/>
                </a:solidFill>
                <a:latin typeface="Comic Sans MS" panose="030F0902030302020204" pitchFamily="66" charset="0"/>
              </a:rPr>
              <a:t>destroyed </a:t>
            </a:r>
          </a:p>
        </p:txBody>
      </p:sp>
      <p:sp>
        <p:nvSpPr>
          <p:cNvPr id="25616" name="Rectangle 26">
            <a:extLst>
              <a:ext uri="{FF2B5EF4-FFF2-40B4-BE49-F238E27FC236}">
                <a16:creationId xmlns:a16="http://schemas.microsoft.com/office/drawing/2014/main" id="{D4FAACB1-5C63-DF42-BD9C-7D2BDA754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025" y="-39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52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52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2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2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2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452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2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8" grpId="0" animBg="1"/>
      <p:bldP spid="452621" grpId="0" animBg="1"/>
      <p:bldP spid="452628" grpId="0" animBg="1"/>
      <p:bldP spid="452628" grpId="1" animBg="1"/>
      <p:bldP spid="452624" grpId="0"/>
      <p:bldP spid="452624" grpId="1"/>
      <p:bldP spid="452625" grpId="0" animBg="1"/>
      <p:bldP spid="452632" grpId="0" animBg="1"/>
      <p:bldP spid="4526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7292E59-AAFD-CD47-84A3-0778CC77F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Energy flows through ecosystems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1176E5F-300B-9D4B-AF34-EA572515E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95400"/>
            <a:ext cx="8305800" cy="53340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28" name="AutoShape 4">
            <a:extLst>
              <a:ext uri="{FF2B5EF4-FFF2-40B4-BE49-F238E27FC236}">
                <a16:creationId xmlns:a16="http://schemas.microsoft.com/office/drawing/2014/main" id="{CEF69C4C-138A-CB45-9DA8-F846E9787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926013"/>
            <a:ext cx="381000" cy="914400"/>
          </a:xfrm>
          <a:prstGeom prst="upArrow">
            <a:avLst>
              <a:gd name="adj1" fmla="val 50000"/>
              <a:gd name="adj2" fmla="val 60000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29" name="AutoShape 5">
            <a:extLst>
              <a:ext uri="{FF2B5EF4-FFF2-40B4-BE49-F238E27FC236}">
                <a16:creationId xmlns:a16="http://schemas.microsoft.com/office/drawing/2014/main" id="{FF27F85D-34A6-E94D-BEBA-812D62D31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922588"/>
            <a:ext cx="381000" cy="914400"/>
          </a:xfrm>
          <a:prstGeom prst="upArrow">
            <a:avLst>
              <a:gd name="adj1" fmla="val 50000"/>
              <a:gd name="adj2" fmla="val 60000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1830" name="AutoShape 6">
            <a:extLst>
              <a:ext uri="{FF2B5EF4-FFF2-40B4-BE49-F238E27FC236}">
                <a16:creationId xmlns:a16="http://schemas.microsoft.com/office/drawing/2014/main" id="{60B9070B-8FF2-7A45-BC98-B3ED404B5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287463"/>
            <a:ext cx="2293937" cy="2293937"/>
          </a:xfrm>
          <a:prstGeom prst="sun">
            <a:avLst>
              <a:gd name="adj" fmla="val 25000"/>
            </a:avLst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sun</a:t>
            </a:r>
            <a:endParaRPr lang="en-US" altLang="en-US" u="sng">
              <a:solidFill>
                <a:srgbClr val="008000"/>
              </a:solidFill>
            </a:endParaRPr>
          </a:p>
        </p:txBody>
      </p:sp>
      <p:sp>
        <p:nvSpPr>
          <p:cNvPr id="461831" name="AutoShape 7">
            <a:extLst>
              <a:ext uri="{FF2B5EF4-FFF2-40B4-BE49-F238E27FC236}">
                <a16:creationId xmlns:a16="http://schemas.microsoft.com/office/drawing/2014/main" id="{58506BAC-D844-554E-9E4B-6D98B93A34F5}"/>
              </a:ext>
            </a:extLst>
          </p:cNvPr>
          <p:cNvSpPr>
            <a:spLocks noChangeArrowheads="1"/>
          </p:cNvSpPr>
          <p:nvPr/>
        </p:nvSpPr>
        <p:spPr bwMode="auto">
          <a:xfrm rot="3786423">
            <a:off x="1554957" y="4477543"/>
            <a:ext cx="2590800" cy="3857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35" name="Freeform 11">
            <a:extLst>
              <a:ext uri="{FF2B5EF4-FFF2-40B4-BE49-F238E27FC236}">
                <a16:creationId xmlns:a16="http://schemas.microsoft.com/office/drawing/2014/main" id="{49E3FB7B-BCCF-3A4B-A8D9-809547CE048B}"/>
              </a:ext>
            </a:extLst>
          </p:cNvPr>
          <p:cNvSpPr>
            <a:spLocks/>
          </p:cNvSpPr>
          <p:nvPr/>
        </p:nvSpPr>
        <p:spPr bwMode="auto">
          <a:xfrm>
            <a:off x="7500938" y="5413375"/>
            <a:ext cx="1238250" cy="812800"/>
          </a:xfrm>
          <a:custGeom>
            <a:avLst/>
            <a:gdLst>
              <a:gd name="T0" fmla="*/ 0 w 745"/>
              <a:gd name="T1" fmla="*/ 2147483647 h 482"/>
              <a:gd name="T2" fmla="*/ 2147483647 w 745"/>
              <a:gd name="T3" fmla="*/ 2147483647 h 482"/>
              <a:gd name="T4" fmla="*/ 2147483647 w 745"/>
              <a:gd name="T5" fmla="*/ 2147483647 h 482"/>
              <a:gd name="T6" fmla="*/ 2147483647 w 745"/>
              <a:gd name="T7" fmla="*/ 2147483647 h 482"/>
              <a:gd name="T8" fmla="*/ 2147483647 w 745"/>
              <a:gd name="T9" fmla="*/ 2147483647 h 482"/>
              <a:gd name="T10" fmla="*/ 2147483647 w 745"/>
              <a:gd name="T11" fmla="*/ 2147483647 h 482"/>
              <a:gd name="T12" fmla="*/ 2147483647 w 745"/>
              <a:gd name="T13" fmla="*/ 2147483647 h 482"/>
              <a:gd name="T14" fmla="*/ 2147483647 w 745"/>
              <a:gd name="T15" fmla="*/ 2147483647 h 482"/>
              <a:gd name="T16" fmla="*/ 2147483647 w 745"/>
              <a:gd name="T17" fmla="*/ 0 h 4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5"/>
              <a:gd name="T28" fmla="*/ 0 h 482"/>
              <a:gd name="T29" fmla="*/ 745 w 745"/>
              <a:gd name="T30" fmla="*/ 482 h 4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5" h="482">
                <a:moveTo>
                  <a:pt x="0" y="335"/>
                </a:moveTo>
                <a:cubicBezTo>
                  <a:pt x="72" y="408"/>
                  <a:pt x="145" y="482"/>
                  <a:pt x="180" y="465"/>
                </a:cubicBezTo>
                <a:cubicBezTo>
                  <a:pt x="215" y="448"/>
                  <a:pt x="178" y="257"/>
                  <a:pt x="210" y="235"/>
                </a:cubicBezTo>
                <a:cubicBezTo>
                  <a:pt x="242" y="213"/>
                  <a:pt x="342" y="347"/>
                  <a:pt x="370" y="335"/>
                </a:cubicBezTo>
                <a:cubicBezTo>
                  <a:pt x="398" y="323"/>
                  <a:pt x="353" y="181"/>
                  <a:pt x="380" y="160"/>
                </a:cubicBezTo>
                <a:cubicBezTo>
                  <a:pt x="407" y="139"/>
                  <a:pt x="505" y="224"/>
                  <a:pt x="530" y="210"/>
                </a:cubicBezTo>
                <a:cubicBezTo>
                  <a:pt x="555" y="196"/>
                  <a:pt x="511" y="90"/>
                  <a:pt x="530" y="75"/>
                </a:cubicBezTo>
                <a:cubicBezTo>
                  <a:pt x="549" y="60"/>
                  <a:pt x="609" y="132"/>
                  <a:pt x="645" y="120"/>
                </a:cubicBezTo>
                <a:cubicBezTo>
                  <a:pt x="681" y="108"/>
                  <a:pt x="713" y="54"/>
                  <a:pt x="745" y="0"/>
                </a:cubicBezTo>
              </a:path>
            </a:pathLst>
          </a:custGeom>
          <a:noFill/>
          <a:ln w="57150">
            <a:solidFill>
              <a:srgbClr val="CC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7" name="Rectangle 13">
            <a:extLst>
              <a:ext uri="{FF2B5EF4-FFF2-40B4-BE49-F238E27FC236}">
                <a16:creationId xmlns:a16="http://schemas.microsoft.com/office/drawing/2014/main" id="{C3DA7751-669A-AE4E-9FCE-A45EF7709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943600"/>
            <a:ext cx="5638800" cy="549275"/>
          </a:xfrm>
          <a:prstGeom prst="rect">
            <a:avLst/>
          </a:prstGeom>
          <a:solidFill>
            <a:srgbClr val="39DB4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000" b="1">
                <a:solidFill>
                  <a:srgbClr val="0F116A"/>
                </a:solidFill>
                <a:latin typeface="Arial" charset="0"/>
                <a:ea typeface="+mn-ea"/>
              </a:rPr>
              <a:t>producers (plants)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0AC1D38E-FB65-FF4F-B560-9A3FD5CBD662}"/>
              </a:ext>
            </a:extLst>
          </p:cNvPr>
          <p:cNvGrpSpPr>
            <a:grpSpLocks/>
          </p:cNvGrpSpPr>
          <p:nvPr/>
        </p:nvGrpSpPr>
        <p:grpSpPr bwMode="auto">
          <a:xfrm>
            <a:off x="6738938" y="1516063"/>
            <a:ext cx="1731962" cy="995362"/>
            <a:chOff x="4245" y="955"/>
            <a:chExt cx="1091" cy="627"/>
          </a:xfrm>
        </p:grpSpPr>
        <p:sp>
          <p:nvSpPr>
            <p:cNvPr id="27663" name="Freeform 8">
              <a:extLst>
                <a:ext uri="{FF2B5EF4-FFF2-40B4-BE49-F238E27FC236}">
                  <a16:creationId xmlns:a16="http://schemas.microsoft.com/office/drawing/2014/main" id="{28DDCC92-D6D8-A647-8F4B-1938AE1A0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" y="955"/>
              <a:ext cx="780" cy="512"/>
            </a:xfrm>
            <a:custGeom>
              <a:avLst/>
              <a:gdLst>
                <a:gd name="T0" fmla="*/ 0 w 745"/>
                <a:gd name="T1" fmla="*/ 482 h 482"/>
                <a:gd name="T2" fmla="*/ 237 w 745"/>
                <a:gd name="T3" fmla="*/ 669 h 482"/>
                <a:gd name="T4" fmla="*/ 276 w 745"/>
                <a:gd name="T5" fmla="*/ 340 h 482"/>
                <a:gd name="T6" fmla="*/ 487 w 745"/>
                <a:gd name="T7" fmla="*/ 482 h 482"/>
                <a:gd name="T8" fmla="*/ 503 w 745"/>
                <a:gd name="T9" fmla="*/ 231 h 482"/>
                <a:gd name="T10" fmla="*/ 698 w 745"/>
                <a:gd name="T11" fmla="*/ 303 h 482"/>
                <a:gd name="T12" fmla="*/ 698 w 745"/>
                <a:gd name="T13" fmla="*/ 108 h 482"/>
                <a:gd name="T14" fmla="*/ 849 w 745"/>
                <a:gd name="T15" fmla="*/ 171 h 482"/>
                <a:gd name="T16" fmla="*/ 981 w 745"/>
                <a:gd name="T17" fmla="*/ 0 h 4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5"/>
                <a:gd name="T28" fmla="*/ 0 h 482"/>
                <a:gd name="T29" fmla="*/ 745 w 745"/>
                <a:gd name="T30" fmla="*/ 482 h 4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5" h="482">
                  <a:moveTo>
                    <a:pt x="0" y="335"/>
                  </a:moveTo>
                  <a:cubicBezTo>
                    <a:pt x="72" y="408"/>
                    <a:pt x="145" y="482"/>
                    <a:pt x="180" y="465"/>
                  </a:cubicBezTo>
                  <a:cubicBezTo>
                    <a:pt x="215" y="448"/>
                    <a:pt x="178" y="257"/>
                    <a:pt x="210" y="235"/>
                  </a:cubicBezTo>
                  <a:cubicBezTo>
                    <a:pt x="242" y="213"/>
                    <a:pt x="342" y="347"/>
                    <a:pt x="370" y="335"/>
                  </a:cubicBezTo>
                  <a:cubicBezTo>
                    <a:pt x="398" y="323"/>
                    <a:pt x="353" y="181"/>
                    <a:pt x="380" y="160"/>
                  </a:cubicBezTo>
                  <a:cubicBezTo>
                    <a:pt x="407" y="139"/>
                    <a:pt x="505" y="224"/>
                    <a:pt x="530" y="210"/>
                  </a:cubicBezTo>
                  <a:cubicBezTo>
                    <a:pt x="555" y="196"/>
                    <a:pt x="511" y="90"/>
                    <a:pt x="530" y="75"/>
                  </a:cubicBezTo>
                  <a:cubicBezTo>
                    <a:pt x="549" y="60"/>
                    <a:pt x="609" y="132"/>
                    <a:pt x="645" y="120"/>
                  </a:cubicBezTo>
                  <a:cubicBezTo>
                    <a:pt x="681" y="108"/>
                    <a:pt x="713" y="54"/>
                    <a:pt x="745" y="0"/>
                  </a:cubicBezTo>
                </a:path>
              </a:pathLst>
            </a:custGeom>
            <a:noFill/>
            <a:ln w="57150">
              <a:solidFill>
                <a:srgbClr val="CC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4">
              <a:extLst>
                <a:ext uri="{FF2B5EF4-FFF2-40B4-BE49-F238E27FC236}">
                  <a16:creationId xmlns:a16="http://schemas.microsoft.com/office/drawing/2014/main" id="{E9B43D11-021A-D04A-A685-968F899B2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1178"/>
              <a:ext cx="6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CC0000"/>
                  </a:solidFill>
                </a:rPr>
                <a:t>loss of </a:t>
              </a:r>
              <a:br>
                <a:rPr lang="en-US" altLang="en-US" sz="1800" b="1">
                  <a:solidFill>
                    <a:srgbClr val="CC0000"/>
                  </a:solidFill>
                </a:rPr>
              </a:br>
              <a:r>
                <a:rPr lang="en-US" altLang="en-US" sz="1800" b="1">
                  <a:solidFill>
                    <a:srgbClr val="CC0000"/>
                  </a:solidFill>
                </a:rPr>
                <a:t>energy</a:t>
              </a: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6780B276-CEB9-1E42-A307-AFD0B0ABA3D2}"/>
              </a:ext>
            </a:extLst>
          </p:cNvPr>
          <p:cNvGrpSpPr>
            <a:grpSpLocks/>
          </p:cNvGrpSpPr>
          <p:nvPr/>
        </p:nvGrpSpPr>
        <p:grpSpPr bwMode="auto">
          <a:xfrm>
            <a:off x="7254875" y="3746500"/>
            <a:ext cx="1238250" cy="1384300"/>
            <a:chOff x="4570" y="2360"/>
            <a:chExt cx="780" cy="872"/>
          </a:xfrm>
        </p:grpSpPr>
        <p:sp>
          <p:nvSpPr>
            <p:cNvPr id="27661" name="Freeform 10">
              <a:extLst>
                <a:ext uri="{FF2B5EF4-FFF2-40B4-BE49-F238E27FC236}">
                  <a16:creationId xmlns:a16="http://schemas.microsoft.com/office/drawing/2014/main" id="{C381DA28-E234-6545-B8E5-6846F461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" y="2360"/>
              <a:ext cx="780" cy="512"/>
            </a:xfrm>
            <a:custGeom>
              <a:avLst/>
              <a:gdLst>
                <a:gd name="T0" fmla="*/ 0 w 745"/>
                <a:gd name="T1" fmla="*/ 482 h 482"/>
                <a:gd name="T2" fmla="*/ 237 w 745"/>
                <a:gd name="T3" fmla="*/ 669 h 482"/>
                <a:gd name="T4" fmla="*/ 276 w 745"/>
                <a:gd name="T5" fmla="*/ 340 h 482"/>
                <a:gd name="T6" fmla="*/ 487 w 745"/>
                <a:gd name="T7" fmla="*/ 482 h 482"/>
                <a:gd name="T8" fmla="*/ 503 w 745"/>
                <a:gd name="T9" fmla="*/ 231 h 482"/>
                <a:gd name="T10" fmla="*/ 698 w 745"/>
                <a:gd name="T11" fmla="*/ 303 h 482"/>
                <a:gd name="T12" fmla="*/ 698 w 745"/>
                <a:gd name="T13" fmla="*/ 108 h 482"/>
                <a:gd name="T14" fmla="*/ 849 w 745"/>
                <a:gd name="T15" fmla="*/ 171 h 482"/>
                <a:gd name="T16" fmla="*/ 981 w 745"/>
                <a:gd name="T17" fmla="*/ 0 h 4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5"/>
                <a:gd name="T28" fmla="*/ 0 h 482"/>
                <a:gd name="T29" fmla="*/ 745 w 745"/>
                <a:gd name="T30" fmla="*/ 482 h 4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5" h="482">
                  <a:moveTo>
                    <a:pt x="0" y="335"/>
                  </a:moveTo>
                  <a:cubicBezTo>
                    <a:pt x="72" y="408"/>
                    <a:pt x="145" y="482"/>
                    <a:pt x="180" y="465"/>
                  </a:cubicBezTo>
                  <a:cubicBezTo>
                    <a:pt x="215" y="448"/>
                    <a:pt x="178" y="257"/>
                    <a:pt x="210" y="235"/>
                  </a:cubicBezTo>
                  <a:cubicBezTo>
                    <a:pt x="242" y="213"/>
                    <a:pt x="342" y="347"/>
                    <a:pt x="370" y="335"/>
                  </a:cubicBezTo>
                  <a:cubicBezTo>
                    <a:pt x="398" y="323"/>
                    <a:pt x="353" y="181"/>
                    <a:pt x="380" y="160"/>
                  </a:cubicBezTo>
                  <a:cubicBezTo>
                    <a:pt x="407" y="139"/>
                    <a:pt x="505" y="224"/>
                    <a:pt x="530" y="210"/>
                  </a:cubicBezTo>
                  <a:cubicBezTo>
                    <a:pt x="555" y="196"/>
                    <a:pt x="511" y="90"/>
                    <a:pt x="530" y="75"/>
                  </a:cubicBezTo>
                  <a:cubicBezTo>
                    <a:pt x="549" y="60"/>
                    <a:pt x="609" y="132"/>
                    <a:pt x="645" y="120"/>
                  </a:cubicBezTo>
                  <a:cubicBezTo>
                    <a:pt x="681" y="108"/>
                    <a:pt x="713" y="54"/>
                    <a:pt x="745" y="0"/>
                  </a:cubicBezTo>
                </a:path>
              </a:pathLst>
            </a:custGeom>
            <a:noFill/>
            <a:ln w="57150">
              <a:solidFill>
                <a:srgbClr val="CC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5">
              <a:extLst>
                <a:ext uri="{FF2B5EF4-FFF2-40B4-BE49-F238E27FC236}">
                  <a16:creationId xmlns:a16="http://schemas.microsoft.com/office/drawing/2014/main" id="{74894EED-6B0D-9540-AFAE-F652C971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828"/>
              <a:ext cx="6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CC0000"/>
                  </a:solidFill>
                </a:rPr>
                <a:t>loss of </a:t>
              </a:r>
              <a:br>
                <a:rPr lang="en-US" altLang="en-US" sz="1800" b="1">
                  <a:solidFill>
                    <a:srgbClr val="CC0000"/>
                  </a:solidFill>
                </a:rPr>
              </a:br>
              <a:r>
                <a:rPr lang="en-US" altLang="en-US" sz="1800" b="1">
                  <a:solidFill>
                    <a:srgbClr val="CC0000"/>
                  </a:solidFill>
                </a:rPr>
                <a:t>energy</a:t>
              </a:r>
            </a:p>
          </p:txBody>
        </p:sp>
      </p:grpSp>
      <p:sp>
        <p:nvSpPr>
          <p:cNvPr id="461833" name="Rectangle 9">
            <a:extLst>
              <a:ext uri="{FF2B5EF4-FFF2-40B4-BE49-F238E27FC236}">
                <a16:creationId xmlns:a16="http://schemas.microsoft.com/office/drawing/2014/main" id="{299D2291-855B-CC48-BFE4-0F787D786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3" y="1538288"/>
            <a:ext cx="2074862" cy="12827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secondary </a:t>
            </a:r>
            <a:b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consumers</a:t>
            </a:r>
          </a:p>
          <a:p>
            <a:pPr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(carnivores)</a:t>
            </a:r>
            <a:endParaRPr lang="en-US" sz="3000" b="1">
              <a:solidFill>
                <a:srgbClr val="0F116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836" name="Rectangle 12">
            <a:extLst>
              <a:ext uri="{FF2B5EF4-FFF2-40B4-BE49-F238E27FC236}">
                <a16:creationId xmlns:a16="http://schemas.microsoft.com/office/drawing/2014/main" id="{D324E722-E361-FF48-9959-402846D3C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3938588"/>
            <a:ext cx="3276600" cy="885825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primary consumers</a:t>
            </a:r>
          </a:p>
          <a:p>
            <a:pPr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0"/>
                <a:cs typeface="ＭＳ Ｐゴシック" charset="0"/>
              </a:rPr>
              <a:t>(herbivores)</a:t>
            </a:r>
            <a:endParaRPr lang="en-US" sz="3000" b="1">
              <a:solidFill>
                <a:srgbClr val="0F116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61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6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8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1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18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1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8" grpId="0" animBg="1"/>
      <p:bldP spid="461829" grpId="0" animBg="1"/>
      <p:bldP spid="461830" grpId="0" animBg="1"/>
      <p:bldP spid="461837" grpId="0" animBg="1"/>
      <p:bldP spid="461833" grpId="0" animBg="1"/>
      <p:bldP spid="4618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C41FC54-9541-C741-9EAD-269DE7037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95413"/>
            <a:ext cx="5492750" cy="546258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Trophic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feeding relationships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start with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energy from </a:t>
            </a:r>
            <a:b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the sun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captured by</a:t>
            </a:r>
            <a:r>
              <a:rPr lang="en-US" altLang="en-US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u="sng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plants</a:t>
            </a:r>
          </a:p>
          <a:p>
            <a:pPr marL="1085850"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1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dirty="0">
                <a:ea typeface="ＭＳ Ｐゴシック" panose="020B0600070205080204" pitchFamily="34" charset="-128"/>
              </a:rPr>
              <a:t> level of all food chains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food chains usually go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up only 4 or 5 levels</a:t>
            </a:r>
          </a:p>
          <a:p>
            <a:pPr marL="1085850"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inefficiency of energy transfer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all levels connect to </a:t>
            </a:r>
            <a:r>
              <a:rPr lang="en-US" altLang="en-US" u="sng" dirty="0">
                <a:solidFill>
                  <a:srgbClr val="660000"/>
                </a:solidFill>
                <a:ea typeface="ＭＳ Ｐゴシック" panose="020B0600070205080204" pitchFamily="34" charset="-128"/>
              </a:rPr>
              <a:t>decomposers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BFC3FEEA-24E5-8240-B809-6F1A4C7C1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Food chains</a:t>
            </a: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3111B3A8-D724-784A-ADE6-709D4749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r="23625"/>
          <a:stretch>
            <a:fillRect/>
          </a:stretch>
        </p:blipFill>
        <p:spPr bwMode="auto">
          <a:xfrm>
            <a:off x="4613275" y="550863"/>
            <a:ext cx="4530725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5">
            <a:extLst>
              <a:ext uri="{FF2B5EF4-FFF2-40B4-BE49-F238E27FC236}">
                <a16:creationId xmlns:a16="http://schemas.microsoft.com/office/drawing/2014/main" id="{2099D430-4641-8B4D-B9EC-195FC8FF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00" y="5764213"/>
            <a:ext cx="6223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Fungi</a:t>
            </a:r>
            <a:endParaRPr lang="en-US" altLang="en-US" sz="1800"/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4C4CD572-4B6F-F74C-A7D3-568321A1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434975"/>
            <a:ext cx="774700" cy="233363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6401"/>
                </a:solidFill>
              </a:rPr>
              <a:t>Level 4</a:t>
            </a:r>
            <a:endParaRPr lang="en-US" altLang="en-US" sz="1800">
              <a:solidFill>
                <a:srgbClr val="006401"/>
              </a:solidFill>
            </a:endParaRPr>
          </a:p>
        </p:txBody>
      </p:sp>
      <p:sp>
        <p:nvSpPr>
          <p:cNvPr id="29702" name="Rectangle 7">
            <a:extLst>
              <a:ext uri="{FF2B5EF4-FFF2-40B4-BE49-F238E27FC236}">
                <a16:creationId xmlns:a16="http://schemas.microsoft.com/office/drawing/2014/main" id="{15BED5E4-A61D-094E-A585-9CE51E031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1730375"/>
            <a:ext cx="774700" cy="233363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6401"/>
                </a:solidFill>
              </a:rPr>
              <a:t>Level 3</a:t>
            </a:r>
            <a:endParaRPr lang="en-US" altLang="en-US" sz="1800">
              <a:solidFill>
                <a:srgbClr val="006401"/>
              </a:solidFill>
            </a:endParaRPr>
          </a:p>
        </p:txBody>
      </p:sp>
      <p:sp>
        <p:nvSpPr>
          <p:cNvPr id="29703" name="Rectangle 8">
            <a:extLst>
              <a:ext uri="{FF2B5EF4-FFF2-40B4-BE49-F238E27FC236}">
                <a16:creationId xmlns:a16="http://schemas.microsoft.com/office/drawing/2014/main" id="{BAC5C98F-3C45-AE41-B72D-E3E1A273A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2987675"/>
            <a:ext cx="774700" cy="233363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6401"/>
                </a:solidFill>
              </a:rPr>
              <a:t>Level 2</a:t>
            </a:r>
            <a:endParaRPr lang="en-US" altLang="en-US" sz="1800">
              <a:solidFill>
                <a:srgbClr val="006401"/>
              </a:solidFill>
            </a:endParaRPr>
          </a:p>
        </p:txBody>
      </p:sp>
      <p:sp>
        <p:nvSpPr>
          <p:cNvPr id="29704" name="Rectangle 9">
            <a:extLst>
              <a:ext uri="{FF2B5EF4-FFF2-40B4-BE49-F238E27FC236}">
                <a16:creationId xmlns:a16="http://schemas.microsoft.com/office/drawing/2014/main" id="{96907E5F-661F-CD4C-B30B-51D8233F8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4283075"/>
            <a:ext cx="774700" cy="233363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6401"/>
                </a:solidFill>
              </a:rPr>
              <a:t>Level 1</a:t>
            </a:r>
            <a:endParaRPr lang="en-US" altLang="en-US" sz="1800">
              <a:solidFill>
                <a:srgbClr val="006401"/>
              </a:solidFill>
            </a:endParaRPr>
          </a:p>
        </p:txBody>
      </p:sp>
      <p:sp>
        <p:nvSpPr>
          <p:cNvPr id="459786" name="Rectangle 10">
            <a:extLst>
              <a:ext uri="{FF2B5EF4-FFF2-40B4-BE49-F238E27FC236}">
                <a16:creationId xmlns:a16="http://schemas.microsoft.com/office/drawing/2014/main" id="{7CCE056F-EC0C-4448-B417-0F48E915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943600"/>
            <a:ext cx="15113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Decomposers</a:t>
            </a:r>
            <a:endParaRPr lang="en-US" altLang="en-US" sz="1800"/>
          </a:p>
        </p:txBody>
      </p:sp>
      <p:sp>
        <p:nvSpPr>
          <p:cNvPr id="459787" name="Rectangle 11">
            <a:extLst>
              <a:ext uri="{FF2B5EF4-FFF2-40B4-BE49-F238E27FC236}">
                <a16:creationId xmlns:a16="http://schemas.microsoft.com/office/drawing/2014/main" id="{48A8703B-879D-3D42-BEAB-18FC92BD0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4489450"/>
            <a:ext cx="10033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Producer</a:t>
            </a:r>
            <a:endParaRPr lang="en-US" altLang="en-US" sz="1800"/>
          </a:p>
        </p:txBody>
      </p:sp>
      <p:sp>
        <p:nvSpPr>
          <p:cNvPr id="459788" name="Rectangle 12">
            <a:extLst>
              <a:ext uri="{FF2B5EF4-FFF2-40B4-BE49-F238E27FC236}">
                <a16:creationId xmlns:a16="http://schemas.microsoft.com/office/drawing/2014/main" id="{872B6DF9-A892-064F-8FA9-D9821BFB3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3171825"/>
            <a:ext cx="200818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Primary consumer</a:t>
            </a:r>
            <a:endParaRPr lang="en-US" altLang="en-US" sz="1800"/>
          </a:p>
        </p:txBody>
      </p:sp>
      <p:sp>
        <p:nvSpPr>
          <p:cNvPr id="459789" name="Rectangle 13">
            <a:extLst>
              <a:ext uri="{FF2B5EF4-FFF2-40B4-BE49-F238E27FC236}">
                <a16:creationId xmlns:a16="http://schemas.microsoft.com/office/drawing/2014/main" id="{0FFD597A-8A75-1F45-909D-BDF79E972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1985963"/>
            <a:ext cx="232568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Secondary consumer</a:t>
            </a:r>
            <a:endParaRPr lang="en-US" altLang="en-US" sz="1800"/>
          </a:p>
        </p:txBody>
      </p:sp>
      <p:sp>
        <p:nvSpPr>
          <p:cNvPr id="459790" name="Rectangle 14">
            <a:extLst>
              <a:ext uri="{FF2B5EF4-FFF2-40B4-BE49-F238E27FC236}">
                <a16:creationId xmlns:a16="http://schemas.microsoft.com/office/drawing/2014/main" id="{1C263352-C932-2E4A-BCFE-1184DD62F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655638"/>
            <a:ext cx="19939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Tertiary consumer</a:t>
            </a:r>
            <a:endParaRPr lang="en-US" altLang="en-US" sz="1800"/>
          </a:p>
        </p:txBody>
      </p:sp>
      <p:sp>
        <p:nvSpPr>
          <p:cNvPr id="459791" name="Rectangle 15">
            <a:extLst>
              <a:ext uri="{FF2B5EF4-FFF2-40B4-BE49-F238E27FC236}">
                <a16:creationId xmlns:a16="http://schemas.microsoft.com/office/drawing/2014/main" id="{DA1824E6-7518-2944-AA0D-ED5756A8B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1425575"/>
            <a:ext cx="15525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CC0000"/>
                </a:solidFill>
              </a:rPr>
              <a:t>top carnivore</a:t>
            </a: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459792" name="Rectangle 16">
            <a:extLst>
              <a:ext uri="{FF2B5EF4-FFF2-40B4-BE49-F238E27FC236}">
                <a16:creationId xmlns:a16="http://schemas.microsoft.com/office/drawing/2014/main" id="{801B10B3-F9BB-264A-A4E5-CCF2BDFF0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2643188"/>
            <a:ext cx="10287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CC0000"/>
                </a:solidFill>
              </a:rPr>
              <a:t>carnivore</a:t>
            </a: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459793" name="Rectangle 17">
            <a:extLst>
              <a:ext uri="{FF2B5EF4-FFF2-40B4-BE49-F238E27FC236}">
                <a16:creationId xmlns:a16="http://schemas.microsoft.com/office/drawing/2014/main" id="{45A6EF78-5D9B-E24E-BF3F-1E3E339B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3922713"/>
            <a:ext cx="1041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CC0000"/>
                </a:solidFill>
              </a:rPr>
              <a:t>herbivore</a:t>
            </a: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29713" name="Rectangle 19">
            <a:extLst>
              <a:ext uri="{FF2B5EF4-FFF2-40B4-BE49-F238E27FC236}">
                <a16:creationId xmlns:a16="http://schemas.microsoft.com/office/drawing/2014/main" id="{B664CB5D-E0E8-6646-956E-E93821973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888" y="6284913"/>
            <a:ext cx="9017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Bacteria</a:t>
            </a:r>
            <a:endParaRPr lang="en-US" altLang="en-US" sz="1800"/>
          </a:p>
        </p:txBody>
      </p:sp>
      <p:sp>
        <p:nvSpPr>
          <p:cNvPr id="459796" name="Rectangle 20">
            <a:extLst>
              <a:ext uri="{FF2B5EF4-FFF2-40B4-BE49-F238E27FC236}">
                <a16:creationId xmlns:a16="http://schemas.microsoft.com/office/drawing/2014/main" id="{069436BD-161A-0A48-8FE2-C8921F66C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5205413"/>
            <a:ext cx="1193800" cy="23336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008000"/>
                </a:solidFill>
              </a:rPr>
              <a:t>autotrophs</a:t>
            </a: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459797" name="Rectangle 21">
            <a:extLst>
              <a:ext uri="{FF2B5EF4-FFF2-40B4-BE49-F238E27FC236}">
                <a16:creationId xmlns:a16="http://schemas.microsoft.com/office/drawing/2014/main" id="{7003046C-31DE-D144-89C8-B82736EC1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3624263"/>
            <a:ext cx="1409700" cy="2333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 b="1">
                <a:solidFill>
                  <a:srgbClr val="660000"/>
                </a:solidFill>
              </a:rPr>
              <a:t>heterotrophs</a:t>
            </a:r>
            <a:endParaRPr lang="en-US" altLang="en-US" sz="1800">
              <a:solidFill>
                <a:srgbClr val="CC0000"/>
              </a:solidFill>
            </a:endParaRPr>
          </a:p>
        </p:txBody>
      </p:sp>
      <p:sp>
        <p:nvSpPr>
          <p:cNvPr id="459798" name="AutoShape 22">
            <a:extLst>
              <a:ext uri="{FF2B5EF4-FFF2-40B4-BE49-F238E27FC236}">
                <a16:creationId xmlns:a16="http://schemas.microsoft.com/office/drawing/2014/main" id="{6CFC2FB5-CD73-E445-B228-25F032230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100" y="-460375"/>
            <a:ext cx="2293938" cy="2293938"/>
          </a:xfrm>
          <a:prstGeom prst="sun">
            <a:avLst>
              <a:gd name="adj" fmla="val 25000"/>
            </a:avLst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>
                <a:solidFill>
                  <a:srgbClr val="CC0000"/>
                </a:solidFill>
              </a:rPr>
              <a:t>sun</a:t>
            </a:r>
            <a:endParaRPr lang="en-US" altLang="en-US" u="sng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9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9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9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9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9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9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9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9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9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9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9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9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9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9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9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9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9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9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9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9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9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9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9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9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9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9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1000"/>
                                        <p:tgtEl>
                                          <p:spTgt spid="459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78" grpId="0" build="p" autoUpdateAnimBg="0"/>
      <p:bldP spid="459786" grpId="0" build="p" autoUpdateAnimBg="0"/>
      <p:bldP spid="459787" grpId="0" build="p" autoUpdateAnimBg="0"/>
      <p:bldP spid="459788" grpId="0" build="p" autoUpdateAnimBg="0"/>
      <p:bldP spid="459789" grpId="0" build="p" autoUpdateAnimBg="0"/>
      <p:bldP spid="459790" grpId="0" build="p" autoUpdateAnimBg="0"/>
      <p:bldP spid="459791" grpId="0" build="p" autoUpdateAnimBg="0"/>
      <p:bldP spid="459792" grpId="0" build="p" autoUpdateAnimBg="0"/>
      <p:bldP spid="459793" grpId="0" build="p" autoUpdateAnimBg="0"/>
      <p:bldP spid="459796" grpId="0" build="p" autoUpdateAnimBg="0"/>
      <p:bldP spid="459797" grpId="0" build="p" autoUpdateAnimBg="0"/>
      <p:bldP spid="459798" grpId="0" animBg="1"/>
    </p:bldLst>
  </p:timing>
</p:sld>
</file>

<file path=ppt/theme/theme1.xml><?xml version="1.0" encoding="utf-8"?>
<a:theme xmlns:a="http://schemas.openxmlformats.org/drawingml/2006/main" name="AP PPT template.dot">
  <a:themeElements>
    <a:clrScheme name="AP PPT template.do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AP PPT template.d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P PPT template.do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794</Words>
  <Application>Microsoft Macintosh PowerPoint</Application>
  <PresentationFormat>On-screen Show (4:3)</PresentationFormat>
  <Paragraphs>337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Comic Sans MS</vt:lpstr>
      <vt:lpstr>Times</vt:lpstr>
      <vt:lpstr>Wingdings</vt:lpstr>
      <vt:lpstr>AP PPT template.dot</vt:lpstr>
      <vt:lpstr>Unit 8: Ecology Ecosystems and Energy</vt:lpstr>
      <vt:lpstr>Autotrophs</vt:lpstr>
      <vt:lpstr>Heterotrophs</vt:lpstr>
      <vt:lpstr>Studying organisms in their environment</vt:lpstr>
      <vt:lpstr>Essential questions</vt:lpstr>
      <vt:lpstr>Ecosystem</vt:lpstr>
      <vt:lpstr>Ecosystem inputs</vt:lpstr>
      <vt:lpstr>Energy flows through ecosystems</vt:lpstr>
      <vt:lpstr>Food chains</vt:lpstr>
      <vt:lpstr>Inefficiency of energy transfer</vt:lpstr>
      <vt:lpstr>Ecological pyramid</vt:lpstr>
      <vt:lpstr>Food webs</vt:lpstr>
      <vt:lpstr>Energy Consumption and Trophic Cascade</vt:lpstr>
      <vt:lpstr>Humans in food chains</vt:lpstr>
      <vt:lpstr>Generalized Nutrient cycling</vt:lpstr>
      <vt:lpstr>PowerPoint Presentation</vt:lpstr>
      <vt:lpstr>Carbon cycle</vt:lpstr>
      <vt:lpstr>Phosphorus cycle</vt:lpstr>
      <vt:lpstr>Nitrogen cycle</vt:lpstr>
      <vt:lpstr>Transpiration</vt:lpstr>
      <vt:lpstr>PowerPoint Presentation</vt:lpstr>
    </vt:vector>
  </TitlesOfParts>
  <Company>Kim Foglia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117</cp:revision>
  <cp:lastPrinted>2014-04-01T16:19:28Z</cp:lastPrinted>
  <dcterms:modified xsi:type="dcterms:W3CDTF">2019-06-18T16:29:58Z</dcterms:modified>
</cp:coreProperties>
</file>