
<file path=[Content_Types].xml><?xml version="1.0" encoding="utf-8"?>
<Types xmlns="http://schemas.openxmlformats.org/package/2006/content-types">
  <Default Extension="bin" ContentType="audio/unknown"/>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267" r:id="rId3"/>
    <p:sldId id="280" r:id="rId4"/>
    <p:sldId id="275" r:id="rId5"/>
    <p:sldId id="258" r:id="rId6"/>
    <p:sldId id="259" r:id="rId7"/>
    <p:sldId id="260" r:id="rId8"/>
    <p:sldId id="261" r:id="rId9"/>
    <p:sldId id="262" r:id="rId10"/>
    <p:sldId id="274" r:id="rId11"/>
    <p:sldId id="263" r:id="rId12"/>
    <p:sldId id="278" r:id="rId13"/>
    <p:sldId id="265" r:id="rId14"/>
    <p:sldId id="268" r:id="rId15"/>
    <p:sldId id="269" r:id="rId16"/>
    <p:sldId id="270" r:id="rId17"/>
    <p:sldId id="271" r:id="rId18"/>
    <p:sldId id="277" r:id="rId19"/>
    <p:sldId id="266" r:id="rId20"/>
    <p:sldId id="279" r:id="rId21"/>
  </p:sldIdLst>
  <p:sldSz cx="9144000" cy="6858000" type="screen4x3"/>
  <p:notesSz cx="6858000" cy="9144000"/>
  <p:defaultTextStyle>
    <a:defPPr>
      <a:defRPr lang="en-US"/>
    </a:defPPr>
    <a:lvl1pPr algn="l" rtl="0" eaLnBrk="0" fontAlgn="base" hangingPunct="0">
      <a:spcBef>
        <a:spcPct val="0"/>
      </a:spcBef>
      <a:spcAft>
        <a:spcPct val="0"/>
      </a:spcAft>
      <a:defRPr sz="2400" b="1" kern="1200">
        <a:solidFill>
          <a:schemeClr val="tx1"/>
        </a:solidFill>
        <a:latin typeface="Comic Sans MS" charset="0"/>
        <a:ea typeface="+mn-ea"/>
        <a:cs typeface="+mn-cs"/>
      </a:defRPr>
    </a:lvl1pPr>
    <a:lvl2pPr marL="457200" algn="l" rtl="0" eaLnBrk="0" fontAlgn="base" hangingPunct="0">
      <a:spcBef>
        <a:spcPct val="0"/>
      </a:spcBef>
      <a:spcAft>
        <a:spcPct val="0"/>
      </a:spcAft>
      <a:defRPr sz="2400" b="1" kern="1200">
        <a:solidFill>
          <a:schemeClr val="tx1"/>
        </a:solidFill>
        <a:latin typeface="Comic Sans MS" charset="0"/>
        <a:ea typeface="+mn-ea"/>
        <a:cs typeface="+mn-cs"/>
      </a:defRPr>
    </a:lvl2pPr>
    <a:lvl3pPr marL="914400" algn="l" rtl="0" eaLnBrk="0" fontAlgn="base" hangingPunct="0">
      <a:spcBef>
        <a:spcPct val="0"/>
      </a:spcBef>
      <a:spcAft>
        <a:spcPct val="0"/>
      </a:spcAft>
      <a:defRPr sz="2400" b="1" kern="1200">
        <a:solidFill>
          <a:schemeClr val="tx1"/>
        </a:solidFill>
        <a:latin typeface="Comic Sans MS" charset="0"/>
        <a:ea typeface="+mn-ea"/>
        <a:cs typeface="+mn-cs"/>
      </a:defRPr>
    </a:lvl3pPr>
    <a:lvl4pPr marL="1371600" algn="l" rtl="0" eaLnBrk="0" fontAlgn="base" hangingPunct="0">
      <a:spcBef>
        <a:spcPct val="0"/>
      </a:spcBef>
      <a:spcAft>
        <a:spcPct val="0"/>
      </a:spcAft>
      <a:defRPr sz="2400" b="1" kern="1200">
        <a:solidFill>
          <a:schemeClr val="tx1"/>
        </a:solidFill>
        <a:latin typeface="Comic Sans MS" charset="0"/>
        <a:ea typeface="+mn-ea"/>
        <a:cs typeface="+mn-cs"/>
      </a:defRPr>
    </a:lvl4pPr>
    <a:lvl5pPr marL="1828800" algn="l" rtl="0" eaLnBrk="0" fontAlgn="base" hangingPunct="0">
      <a:spcBef>
        <a:spcPct val="0"/>
      </a:spcBef>
      <a:spcAft>
        <a:spcPct val="0"/>
      </a:spcAft>
      <a:defRPr sz="2400" b="1" kern="1200">
        <a:solidFill>
          <a:schemeClr val="tx1"/>
        </a:solidFill>
        <a:latin typeface="Comic Sans MS" charset="0"/>
        <a:ea typeface="+mn-ea"/>
        <a:cs typeface="+mn-cs"/>
      </a:defRPr>
    </a:lvl5pPr>
    <a:lvl6pPr marL="2286000" algn="l" defTabSz="914400" rtl="0" eaLnBrk="1" latinLnBrk="0" hangingPunct="1">
      <a:defRPr sz="2400" b="1" kern="1200">
        <a:solidFill>
          <a:schemeClr val="tx1"/>
        </a:solidFill>
        <a:latin typeface="Comic Sans MS" charset="0"/>
        <a:ea typeface="+mn-ea"/>
        <a:cs typeface="+mn-cs"/>
      </a:defRPr>
    </a:lvl6pPr>
    <a:lvl7pPr marL="2743200" algn="l" defTabSz="914400" rtl="0" eaLnBrk="1" latinLnBrk="0" hangingPunct="1">
      <a:defRPr sz="2400" b="1" kern="1200">
        <a:solidFill>
          <a:schemeClr val="tx1"/>
        </a:solidFill>
        <a:latin typeface="Comic Sans MS" charset="0"/>
        <a:ea typeface="+mn-ea"/>
        <a:cs typeface="+mn-cs"/>
      </a:defRPr>
    </a:lvl7pPr>
    <a:lvl8pPr marL="3200400" algn="l" defTabSz="914400" rtl="0" eaLnBrk="1" latinLnBrk="0" hangingPunct="1">
      <a:defRPr sz="2400" b="1" kern="1200">
        <a:solidFill>
          <a:schemeClr val="tx1"/>
        </a:solidFill>
        <a:latin typeface="Comic Sans MS" charset="0"/>
        <a:ea typeface="+mn-ea"/>
        <a:cs typeface="+mn-cs"/>
      </a:defRPr>
    </a:lvl8pPr>
    <a:lvl9pPr marL="3657600" algn="l" defTabSz="914400" rtl="0" eaLnBrk="1" latinLnBrk="0" hangingPunct="1">
      <a:defRPr sz="2400" b="1" kern="1200">
        <a:solidFill>
          <a:schemeClr val="tx1"/>
        </a:solidFill>
        <a:latin typeface="Comic Sans MS"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99"/>
    <a:srgbClr val="FFCCCC"/>
    <a:srgbClr val="CCFF66"/>
    <a:srgbClr val="FFFFCC"/>
    <a:srgbClr val="FFFF00"/>
    <a:srgbClr val="660066"/>
    <a:srgbClr val="CC0000"/>
    <a:srgbClr val="C7C2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348"/>
    <p:restoredTop sz="86418"/>
  </p:normalViewPr>
  <p:slideViewPr>
    <p:cSldViewPr snapToGrid="0">
      <p:cViewPr varScale="1">
        <p:scale>
          <a:sx n="112" d="100"/>
          <a:sy n="112" d="100"/>
        </p:scale>
        <p:origin x="1176"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omic Sans MS" pitchFamily="66" charset="0"/>
              </a:defRPr>
            </a:lvl1pPr>
          </a:lstStyle>
          <a:p>
            <a:pPr>
              <a:defRPr/>
            </a:pPr>
            <a:endParaRPr lang="en-US"/>
          </a:p>
        </p:txBody>
      </p:sp>
      <p:sp>
        <p:nvSpPr>
          <p:cNvPr id="3993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omic Sans MS" pitchFamily="66" charset="0"/>
              </a:defRPr>
            </a:lvl1pPr>
          </a:lstStyle>
          <a:p>
            <a:pPr>
              <a:defRPr/>
            </a:pPr>
            <a:endParaRPr lang="en-US"/>
          </a:p>
        </p:txBody>
      </p:sp>
      <p:sp>
        <p:nvSpPr>
          <p:cNvPr id="3994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omic Sans MS" pitchFamily="66" charset="0"/>
              </a:defRPr>
            </a:lvl1pPr>
          </a:lstStyle>
          <a:p>
            <a:pPr>
              <a:defRPr/>
            </a:pPr>
            <a:endParaRPr lang="en-US"/>
          </a:p>
        </p:txBody>
      </p:sp>
      <p:sp>
        <p:nvSpPr>
          <p:cNvPr id="3994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D791EFE-9904-8E45-AB79-09647B868DCC}" type="slidenum">
              <a:rPr lang="en-US" altLang="x-none"/>
              <a:pPr/>
              <a:t>‹#›</a:t>
            </a:fld>
            <a:endParaRPr lang="en-US" altLang="x-none"/>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atin typeface="Comic Sans MS" pitchFamily="66" charset="0"/>
              </a:defRPr>
            </a:lvl1pPr>
          </a:lstStyle>
          <a:p>
            <a:pPr>
              <a:defRPr/>
            </a:pPr>
            <a:endParaRPr lang="en-US"/>
          </a:p>
        </p:txBody>
      </p:sp>
      <p:sp>
        <p:nvSpPr>
          <p:cNvPr id="1331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atin typeface="Comic Sans MS" pitchFamily="66"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331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331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atin typeface="Comic Sans MS" pitchFamily="66" charset="0"/>
              </a:defRPr>
            </a:lvl1pPr>
          </a:lstStyle>
          <a:p>
            <a:pPr>
              <a:defRPr/>
            </a:pPr>
            <a:endParaRPr lang="en-US"/>
          </a:p>
        </p:txBody>
      </p:sp>
      <p:sp>
        <p:nvSpPr>
          <p:cNvPr id="1331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vl1pPr>
          </a:lstStyle>
          <a:p>
            <a:fld id="{FDEA1583-89D3-2849-B52A-7CEFE2C45BA2}" type="slidenum">
              <a:rPr lang="en-US" altLang="x-none"/>
              <a:pPr/>
              <a:t>‹#›</a:t>
            </a:fld>
            <a:endParaRPr lang="en-US" altLang="x-non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omic Sans MS" pitchFamily="66" charset="0"/>
        <a:ea typeface="+mn-ea"/>
        <a:cs typeface="+mn-cs"/>
      </a:defRPr>
    </a:lvl1pPr>
    <a:lvl2pPr marL="457200" algn="l" rtl="0" eaLnBrk="0" fontAlgn="base" hangingPunct="0">
      <a:spcBef>
        <a:spcPct val="30000"/>
      </a:spcBef>
      <a:spcAft>
        <a:spcPct val="0"/>
      </a:spcAft>
      <a:defRPr sz="1200" kern="1200">
        <a:solidFill>
          <a:schemeClr val="tx1"/>
        </a:solidFill>
        <a:latin typeface="Comic Sans MS" pitchFamily="66" charset="0"/>
        <a:ea typeface="+mn-ea"/>
        <a:cs typeface="+mn-cs"/>
      </a:defRPr>
    </a:lvl2pPr>
    <a:lvl3pPr marL="914400" algn="l" rtl="0" eaLnBrk="0" fontAlgn="base" hangingPunct="0">
      <a:spcBef>
        <a:spcPct val="30000"/>
      </a:spcBef>
      <a:spcAft>
        <a:spcPct val="0"/>
      </a:spcAft>
      <a:defRPr sz="1200" kern="1200">
        <a:solidFill>
          <a:schemeClr val="tx1"/>
        </a:solidFill>
        <a:latin typeface="Comic Sans MS" pitchFamily="66" charset="0"/>
        <a:ea typeface="+mn-ea"/>
        <a:cs typeface="+mn-cs"/>
      </a:defRPr>
    </a:lvl3pPr>
    <a:lvl4pPr marL="1371600" algn="l" rtl="0" eaLnBrk="0" fontAlgn="base" hangingPunct="0">
      <a:spcBef>
        <a:spcPct val="30000"/>
      </a:spcBef>
      <a:spcAft>
        <a:spcPct val="0"/>
      </a:spcAft>
      <a:defRPr sz="1200" kern="1200">
        <a:solidFill>
          <a:schemeClr val="tx1"/>
        </a:solidFill>
        <a:latin typeface="Comic Sans MS" pitchFamily="66" charset="0"/>
        <a:ea typeface="+mn-ea"/>
        <a:cs typeface="+mn-cs"/>
      </a:defRPr>
    </a:lvl4pPr>
    <a:lvl5pPr marL="1828800" algn="l" rtl="0" eaLnBrk="0" fontAlgn="base" hangingPunct="0">
      <a:spcBef>
        <a:spcPct val="30000"/>
      </a:spcBef>
      <a:spcAft>
        <a:spcPct val="0"/>
      </a:spcAft>
      <a:defRPr sz="1200" kern="1200">
        <a:solidFill>
          <a:schemeClr val="tx1"/>
        </a:solidFill>
        <a:latin typeface="Comic Sans MS" pitchFamily="6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fld id="{859738AA-41F1-204A-9413-CB4CC41E9DE6}" type="slidenum">
              <a:rPr lang="en-US" altLang="x-none" sz="1200" b="0"/>
              <a:pPr/>
              <a:t>1</a:t>
            </a:fld>
            <a:endParaRPr lang="en-US" altLang="x-none" sz="1200" b="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x-none" dirty="0">
                <a:latin typeface="Comic Sans MS" charset="0"/>
              </a:rPr>
              <a:t>All life on earth uses a chemical called DNA to carry its genetic code or blueprint.  In this lesson we be examining the structure of this unique molecule.</a:t>
            </a:r>
          </a:p>
          <a:p>
            <a:r>
              <a:rPr lang="en-US" altLang="x-none" i="1" dirty="0">
                <a:latin typeface="Comic Sans MS" charset="0"/>
              </a:rPr>
              <a:t>{Point out the alligator’s eyes in the first picture.} </a:t>
            </a:r>
            <a:r>
              <a:rPr lang="en-US" altLang="x-none" dirty="0">
                <a:latin typeface="Comic Sans MS" charset="0"/>
              </a:rPr>
              <a:t>By the way, can you make out what this is?</a:t>
            </a:r>
            <a:endParaRPr lang="en-US" altLang="x-none" i="1" dirty="0">
              <a:latin typeface="Comic Sans MS" charset="0"/>
            </a:endParaRPr>
          </a:p>
          <a:p>
            <a:endParaRPr lang="en-US" altLang="x-none" i="1" dirty="0">
              <a:latin typeface="Comic Sans MS" charset="0"/>
            </a:endParaRPr>
          </a:p>
          <a:p>
            <a:endParaRPr lang="en-US" altLang="x-none" i="1" dirty="0">
              <a:latin typeface="Comic Sans MS" charset="0"/>
            </a:endParaRPr>
          </a:p>
          <a:p>
            <a:r>
              <a:rPr lang="en-US" altLang="x-none" i="1" dirty="0">
                <a:latin typeface="Comic Sans MS" charset="0"/>
              </a:rPr>
              <a:t>***************************************************************</a:t>
            </a:r>
          </a:p>
          <a:p>
            <a:r>
              <a:rPr lang="en-US" altLang="x-none" sz="1000" dirty="0">
                <a:latin typeface="Comic Sans MS" charset="0"/>
              </a:rPr>
              <a:t>[The goal of this presentation is to introduce high school biology students to the chemical structure of DNA.  It is meant to be presented in the classroom while accompanying the teacher’s lecture, under the control of the teacher.]</a:t>
            </a:r>
            <a:endParaRPr lang="en-US" altLang="x-none" dirty="0">
              <a:latin typeface="Comic Sans MS"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fld id="{72BEE571-FDCE-DD41-B8BE-8EB05D77FD04}" type="slidenum">
              <a:rPr lang="en-US" altLang="x-none" sz="1200" b="0"/>
              <a:pPr/>
              <a:t>10</a:t>
            </a:fld>
            <a:endParaRPr lang="en-US" altLang="x-none" sz="1200" b="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x-none" i="1">
                <a:latin typeface="Comic Sans MS" charset="0"/>
              </a:rPr>
              <a:t>{Point to the 3-D mode, if you have one, to show the parts as you discuss them.}</a:t>
            </a:r>
            <a:endParaRPr lang="en-US" altLang="x-none">
              <a:latin typeface="Comic Sans MS"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fld id="{6F8954B1-E7BD-834F-B268-3EC8BE04A90C}" type="slidenum">
              <a:rPr lang="en-US" altLang="x-none" sz="1200" b="0"/>
              <a:pPr/>
              <a:t>11</a:t>
            </a:fld>
            <a:endParaRPr lang="en-US" altLang="x-none" sz="1200" b="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x-none">
                <a:latin typeface="Comic Sans MS" charset="0"/>
              </a:rPr>
              <a:t>These four bases are abbreviated by using their respective first letters.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x-none" altLang="x-none">
              <a:latin typeface="Comic Sans MS" charset="0"/>
            </a:endParaRPr>
          </a:p>
        </p:txBody>
      </p:sp>
      <p:sp>
        <p:nvSpPr>
          <p:cNvPr id="348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fld id="{04B79D98-696B-6746-8A53-D055C06088EE}" type="slidenum">
              <a:rPr lang="en-US" altLang="x-none" sz="1200" b="0"/>
              <a:pPr/>
              <a:t>12</a:t>
            </a:fld>
            <a:endParaRPr lang="en-US" altLang="x-none" sz="1200" b="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fld id="{B5054D1F-E41D-1E4E-97FE-EDD046EBA3F1}" type="slidenum">
              <a:rPr lang="en-US" altLang="x-none" sz="1200" b="0"/>
              <a:pPr/>
              <a:t>13</a:t>
            </a:fld>
            <a:endParaRPr lang="en-US" altLang="x-none" sz="1200" b="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x-none" altLang="x-none">
              <a:latin typeface="Comic Sans MS"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fld id="{2E8B93CA-0E5A-6146-ACB2-7982BA3A8515}" type="slidenum">
              <a:rPr lang="en-US" altLang="x-none" sz="1200" b="0"/>
              <a:pPr/>
              <a:t>14</a:t>
            </a:fld>
            <a:endParaRPr lang="en-US" altLang="x-none" sz="1200" b="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x-none" altLang="x-none">
              <a:latin typeface="Comic Sans MS"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fld id="{4B92311B-2A57-E949-B48E-CEA10A305F5C}" type="slidenum">
              <a:rPr lang="en-US" altLang="x-none" sz="1200" b="0"/>
              <a:pPr/>
              <a:t>15</a:t>
            </a:fld>
            <a:endParaRPr lang="en-US" altLang="x-none" sz="1200" b="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x-none" i="1">
                <a:latin typeface="Comic Sans MS" charset="0"/>
              </a:rPr>
              <a:t>{Point to the 3-D model to show the parts as you discuss them.}</a:t>
            </a:r>
            <a:endParaRPr lang="en-US" altLang="x-none">
              <a:latin typeface="Comic Sans MS"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fld id="{19FF208B-6918-AB47-A4E7-8B1E1BE30AE3}" type="slidenum">
              <a:rPr lang="en-US" altLang="x-none" sz="1200" b="0"/>
              <a:pPr/>
              <a:t>16</a:t>
            </a:fld>
            <a:endParaRPr lang="en-US" altLang="x-none" sz="1200" b="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x-none" altLang="x-none">
              <a:latin typeface="Comic Sans MS"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fld id="{FD0A3EE5-D5D5-CF49-86FF-9534FAF0994B}" type="slidenum">
              <a:rPr lang="en-US" altLang="x-none" sz="1200" b="0"/>
              <a:pPr/>
              <a:t>17</a:t>
            </a:fld>
            <a:endParaRPr lang="en-US" altLang="x-none" sz="1200" b="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x-none" altLang="x-none">
              <a:latin typeface="Comic Sans MS"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fld id="{6FC91EC5-852C-4542-958D-B8E8534A8B10}" type="slidenum">
              <a:rPr lang="en-US" altLang="x-none" sz="1200" b="0"/>
              <a:pPr/>
              <a:t>18</a:t>
            </a:fld>
            <a:endParaRPr lang="en-US" altLang="x-none" sz="1200" b="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x-none" altLang="x-none">
              <a:latin typeface="Comic Sans MS"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fld id="{C77C5FC5-8CF8-C045-9676-77D2C3F717A4}" type="slidenum">
              <a:rPr lang="en-US" altLang="x-none" sz="1200" b="0"/>
              <a:pPr/>
              <a:t>19</a:t>
            </a:fld>
            <a:endParaRPr lang="en-US" altLang="x-none" sz="1200" b="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x-none">
                <a:latin typeface="Comic Sans MS" charset="0"/>
              </a:rPr>
              <a:t>If you unravel all the DNA in the chromosomes of one of your cells, it would stretch out 2 meters.  If you did this to the DNA in all your cells, it would stretch from here to sun more than 400 hundred times!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fld id="{CDA46E44-004B-DD4A-96BF-AA7FBC3DF8BC}" type="slidenum">
              <a:rPr lang="en-US" altLang="x-none" sz="1200" b="0"/>
              <a:pPr/>
              <a:t>2</a:t>
            </a:fld>
            <a:endParaRPr lang="en-US" altLang="x-none" sz="1200" b="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x-none">
                <a:latin typeface="Comic Sans MS" charset="0"/>
              </a:rPr>
              <a:t>Why is DNA called the blueprint of life?</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x-none" altLang="x-none">
              <a:latin typeface="Comic Sans MS" charset="0"/>
            </a:endParaRPr>
          </a:p>
        </p:txBody>
      </p:sp>
      <p:sp>
        <p:nvSpPr>
          <p:cNvPr id="430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fld id="{D6681D54-11AB-BE45-B26A-8E795DB26930}" type="slidenum">
              <a:rPr lang="en-US" altLang="x-none" sz="1200" b="0"/>
              <a:pPr/>
              <a:t>20</a:t>
            </a:fld>
            <a:endParaRPr lang="en-US" altLang="x-none" sz="1200" b="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x-none" altLang="x-none">
              <a:latin typeface="Comic Sans MS" charset="0"/>
            </a:endParaRPr>
          </a:p>
        </p:txBody>
      </p:sp>
      <p:sp>
        <p:nvSpPr>
          <p:cNvPr id="256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fld id="{B1C090FC-1FDE-F747-AC2F-159068B36BED}" type="slidenum">
              <a:rPr lang="en-US" altLang="x-none" sz="1200" b="0"/>
              <a:pPr/>
              <a:t>3</a:t>
            </a:fld>
            <a:endParaRPr lang="en-US" altLang="x-none" sz="1200" b="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fld id="{17633E6E-FF61-AC49-B791-8634B69392DF}" type="slidenum">
              <a:rPr lang="en-US" altLang="x-none" sz="1200" b="0"/>
              <a:pPr/>
              <a:t>4</a:t>
            </a:fld>
            <a:endParaRPr lang="en-US" altLang="x-none" sz="1200" b="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x-none">
                <a:latin typeface="Comic Sans MS" charset="0"/>
              </a:rPr>
              <a:t>About better food crops, this area is controversial. There is a Dr. Charles Arntzen who is working on bioengineering foods with vaccines in them.  People in poor countries could be immunized against diseases just by eating a banana, for instance.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fld id="{66CB8090-5FE0-354B-8F94-AC65998A4C2C}" type="slidenum">
              <a:rPr lang="en-US" altLang="x-none" sz="1200" b="0"/>
              <a:pPr/>
              <a:t>5</a:t>
            </a:fld>
            <a:endParaRPr lang="en-US" altLang="x-none" sz="1200" b="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x-none">
                <a:latin typeface="Comic Sans MS" charset="0"/>
              </a:rPr>
              <a:t>{</a:t>
            </a:r>
            <a:r>
              <a:rPr lang="en-US" altLang="x-none" i="1">
                <a:latin typeface="Comic Sans MS" charset="0"/>
              </a:rPr>
              <a:t>Ask students where the chromosomes are in this picture.  Or ask them where the DNA is.  Remind them that the mitochondria also have DNA</a:t>
            </a:r>
            <a:r>
              <a:rPr lang="en-US" altLang="x-none">
                <a:latin typeface="Comic Sans MS" charset="0"/>
              </a:rPr>
              <a:t>.}</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fld id="{6B72B620-AD31-C54A-94DC-5B4C5DC7B425}" type="slidenum">
              <a:rPr lang="en-US" altLang="x-none" sz="1200" b="0"/>
              <a:pPr/>
              <a:t>6</a:t>
            </a:fld>
            <a:endParaRPr lang="en-US" altLang="x-none" sz="1200" b="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x-none" i="1">
                <a:latin typeface="Comic Sans MS" charset="0"/>
              </a:rPr>
              <a:t>{Show students a model of the double helix.  Explain what a spiral is and a helix is.}</a:t>
            </a:r>
            <a:endParaRPr lang="en-US" altLang="x-none">
              <a:latin typeface="Comic Sans MS"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fld id="{8B2F9533-FC74-9E4D-8536-CAC2DF9A3416}" type="slidenum">
              <a:rPr lang="en-US" altLang="x-none" sz="1200" b="0"/>
              <a:pPr/>
              <a:t>7</a:t>
            </a:fld>
            <a:endParaRPr lang="en-US" altLang="x-none" sz="1200" b="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x-none">
                <a:latin typeface="Comic Sans MS" charset="0"/>
              </a:rPr>
              <a:t>We will take apart the DNA molecule to see how it is put together.</a:t>
            </a:r>
          </a:p>
          <a:p>
            <a:r>
              <a:rPr lang="en-US" altLang="x-none">
                <a:latin typeface="Comic Sans MS" charset="0"/>
              </a:rPr>
              <a:t>First, we will look at one strand.</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fld id="{2A31D9F7-1299-9045-9FF6-84BE3A727BD3}" type="slidenum">
              <a:rPr lang="en-US" altLang="x-none" sz="1200" b="0"/>
              <a:pPr/>
              <a:t>8</a:t>
            </a:fld>
            <a:endParaRPr lang="en-US" altLang="x-none" sz="1200" b="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x-none" i="1">
                <a:latin typeface="Comic Sans MS" charset="0"/>
              </a:rPr>
              <a:t>{Point to the 3-D mode, if you have one, to show the parts as you discuss them.}</a:t>
            </a:r>
            <a:endParaRPr lang="en-US" altLang="x-none">
              <a:latin typeface="Comic Sans MS"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fld id="{862A04A1-126A-4E4C-9683-CCFE4FB08928}" type="slidenum">
              <a:rPr lang="en-US" altLang="x-none" sz="1200" b="0"/>
              <a:pPr/>
              <a:t>9</a:t>
            </a:fld>
            <a:endParaRPr lang="en-US" altLang="x-none" sz="1200" b="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x-none" i="1">
                <a:latin typeface="Comic Sans MS" charset="0"/>
              </a:rPr>
              <a:t>{Ask students where they have seen a similar molecule before in this class.</a:t>
            </a:r>
          </a:p>
          <a:p>
            <a:r>
              <a:rPr lang="en-US" altLang="x-none" i="1">
                <a:latin typeface="Comic Sans MS" charset="0"/>
              </a:rPr>
              <a:t>Answer: ATP .     Emphasize that nucleotides are the basic building blocks or units of a DNA molecule and that a single molecule has many millions of nucleotides.}</a:t>
            </a:r>
            <a:endParaRPr lang="en-US" altLang="x-none">
              <a:latin typeface="Comic Sans MS"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792152B2-F10C-0040-9E94-A4ACF197F18E}" type="slidenum">
              <a:rPr lang="en-US" altLang="x-none"/>
              <a:pPr/>
              <a:t>‹#›</a:t>
            </a:fld>
            <a:endParaRPr lang="en-US" altLang="x-none"/>
          </a:p>
        </p:txBody>
      </p:sp>
    </p:spTree>
    <p:extLst>
      <p:ext uri="{BB962C8B-B14F-4D97-AF65-F5344CB8AC3E}">
        <p14:creationId xmlns:p14="http://schemas.microsoft.com/office/powerpoint/2010/main" val="661210456"/>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079495CF-B839-7D46-91DD-1B429C54BDC9}" type="slidenum">
              <a:rPr lang="en-US" altLang="x-none"/>
              <a:pPr/>
              <a:t>‹#›</a:t>
            </a:fld>
            <a:endParaRPr lang="en-US" altLang="x-none"/>
          </a:p>
        </p:txBody>
      </p:sp>
    </p:spTree>
    <p:extLst>
      <p:ext uri="{BB962C8B-B14F-4D97-AF65-F5344CB8AC3E}">
        <p14:creationId xmlns:p14="http://schemas.microsoft.com/office/powerpoint/2010/main" val="563472646"/>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89CD28C5-CC7A-964D-9CDB-BECF4F2E70ED}" type="slidenum">
              <a:rPr lang="en-US" altLang="x-none"/>
              <a:pPr/>
              <a:t>‹#›</a:t>
            </a:fld>
            <a:endParaRPr lang="en-US" altLang="x-none"/>
          </a:p>
        </p:txBody>
      </p:sp>
    </p:spTree>
    <p:extLst>
      <p:ext uri="{BB962C8B-B14F-4D97-AF65-F5344CB8AC3E}">
        <p14:creationId xmlns:p14="http://schemas.microsoft.com/office/powerpoint/2010/main" val="2029361699"/>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981200"/>
            <a:ext cx="3810000" cy="4114800"/>
          </a:xfrm>
        </p:spPr>
        <p:txBody>
          <a:bodyPr/>
          <a:lstStyle/>
          <a:p>
            <a:pPr lvl="0"/>
            <a:endParaRPr lang="en-US" noProof="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1E7CA8FA-D23C-0B4A-B928-D6707E543BA8}" type="slidenum">
              <a:rPr lang="en-US" altLang="x-none"/>
              <a:pPr/>
              <a:t>‹#›</a:t>
            </a:fld>
            <a:endParaRPr lang="en-US" altLang="x-none"/>
          </a:p>
        </p:txBody>
      </p:sp>
    </p:spTree>
    <p:extLst>
      <p:ext uri="{BB962C8B-B14F-4D97-AF65-F5344CB8AC3E}">
        <p14:creationId xmlns:p14="http://schemas.microsoft.com/office/powerpoint/2010/main" val="1146793439"/>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12772507-8710-D841-B0FD-DD21DBE137CA}" type="slidenum">
              <a:rPr lang="en-US" altLang="x-none"/>
              <a:pPr/>
              <a:t>‹#›</a:t>
            </a:fld>
            <a:endParaRPr lang="en-US" altLang="x-none"/>
          </a:p>
        </p:txBody>
      </p:sp>
    </p:spTree>
    <p:extLst>
      <p:ext uri="{BB962C8B-B14F-4D97-AF65-F5344CB8AC3E}">
        <p14:creationId xmlns:p14="http://schemas.microsoft.com/office/powerpoint/2010/main" val="1883744414"/>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4731C938-321D-2749-B59D-6894B3DB2F00}" type="slidenum">
              <a:rPr lang="en-US" altLang="x-none"/>
              <a:pPr/>
              <a:t>‹#›</a:t>
            </a:fld>
            <a:endParaRPr lang="en-US" altLang="x-none"/>
          </a:p>
        </p:txBody>
      </p:sp>
    </p:spTree>
    <p:extLst>
      <p:ext uri="{BB962C8B-B14F-4D97-AF65-F5344CB8AC3E}">
        <p14:creationId xmlns:p14="http://schemas.microsoft.com/office/powerpoint/2010/main" val="1888442024"/>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112124E3-19A0-0748-8721-B91E2B4BA770}" type="slidenum">
              <a:rPr lang="en-US" altLang="x-none"/>
              <a:pPr/>
              <a:t>‹#›</a:t>
            </a:fld>
            <a:endParaRPr lang="en-US" altLang="x-none"/>
          </a:p>
        </p:txBody>
      </p:sp>
    </p:spTree>
    <p:extLst>
      <p:ext uri="{BB962C8B-B14F-4D97-AF65-F5344CB8AC3E}">
        <p14:creationId xmlns:p14="http://schemas.microsoft.com/office/powerpoint/2010/main" val="1384278355"/>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6F631A23-40DF-4F4E-A95E-3661E1BFDEB5}" type="slidenum">
              <a:rPr lang="en-US" altLang="x-none"/>
              <a:pPr/>
              <a:t>‹#›</a:t>
            </a:fld>
            <a:endParaRPr lang="en-US" altLang="x-none"/>
          </a:p>
        </p:txBody>
      </p:sp>
    </p:spTree>
    <p:extLst>
      <p:ext uri="{BB962C8B-B14F-4D97-AF65-F5344CB8AC3E}">
        <p14:creationId xmlns:p14="http://schemas.microsoft.com/office/powerpoint/2010/main" val="1875964534"/>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07DFE3CB-8909-DE42-B589-68633D91C108}" type="slidenum">
              <a:rPr lang="en-US" altLang="x-none"/>
              <a:pPr/>
              <a:t>‹#›</a:t>
            </a:fld>
            <a:endParaRPr lang="en-US" altLang="x-none"/>
          </a:p>
        </p:txBody>
      </p:sp>
    </p:spTree>
    <p:extLst>
      <p:ext uri="{BB962C8B-B14F-4D97-AF65-F5344CB8AC3E}">
        <p14:creationId xmlns:p14="http://schemas.microsoft.com/office/powerpoint/2010/main" val="2128501331"/>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81C4B837-5C8C-174E-8ED8-A27E83095316}" type="slidenum">
              <a:rPr lang="en-US" altLang="x-none"/>
              <a:pPr/>
              <a:t>‹#›</a:t>
            </a:fld>
            <a:endParaRPr lang="en-US" altLang="x-none"/>
          </a:p>
        </p:txBody>
      </p:sp>
    </p:spTree>
    <p:extLst>
      <p:ext uri="{BB962C8B-B14F-4D97-AF65-F5344CB8AC3E}">
        <p14:creationId xmlns:p14="http://schemas.microsoft.com/office/powerpoint/2010/main" val="939278391"/>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87DD9E94-4D70-074F-959E-2D90F97B6AB9}" type="slidenum">
              <a:rPr lang="en-US" altLang="x-none"/>
              <a:pPr/>
              <a:t>‹#›</a:t>
            </a:fld>
            <a:endParaRPr lang="en-US" altLang="x-none"/>
          </a:p>
        </p:txBody>
      </p:sp>
    </p:spTree>
    <p:extLst>
      <p:ext uri="{BB962C8B-B14F-4D97-AF65-F5344CB8AC3E}">
        <p14:creationId xmlns:p14="http://schemas.microsoft.com/office/powerpoint/2010/main" val="299628440"/>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4C3DD587-6A37-644E-8892-F5B4AE68B72E}" type="slidenum">
              <a:rPr lang="en-US" altLang="x-none"/>
              <a:pPr/>
              <a:t>‹#›</a:t>
            </a:fld>
            <a:endParaRPr lang="en-US" altLang="x-none"/>
          </a:p>
        </p:txBody>
      </p:sp>
    </p:spTree>
    <p:extLst>
      <p:ext uri="{BB962C8B-B14F-4D97-AF65-F5344CB8AC3E}">
        <p14:creationId xmlns:p14="http://schemas.microsoft.com/office/powerpoint/2010/main" val="6038865"/>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x-none"/>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x-none"/>
              <a:t>Click to edit Master text styles</a:t>
            </a:r>
          </a:p>
          <a:p>
            <a:pPr lvl="1"/>
            <a:r>
              <a:rPr lang="en-US" altLang="x-none"/>
              <a:t>Second level</a:t>
            </a:r>
          </a:p>
          <a:p>
            <a:pPr lvl="2"/>
            <a:r>
              <a:rPr lang="en-US" altLang="x-none"/>
              <a:t>Third level</a:t>
            </a:r>
          </a:p>
          <a:p>
            <a:pPr lvl="3"/>
            <a:r>
              <a:rPr lang="en-US" altLang="x-none"/>
              <a:t>Fourth level</a:t>
            </a:r>
          </a:p>
          <a:p>
            <a:pPr lvl="4"/>
            <a:r>
              <a:rPr lang="en-US" altLang="x-none"/>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atin typeface="Comic Sans MS" pitchFamily="66" charset="0"/>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atin typeface="Comic Sans MS" pitchFamily="66"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vl1pPr>
          </a:lstStyle>
          <a:p>
            <a:fld id="{255DDFDD-617B-4C42-9905-677B1F980FF1}" type="slidenum">
              <a:rPr lang="en-US" altLang="x-none"/>
              <a:pPr/>
              <a:t>‹#›</a:t>
            </a:fld>
            <a:endParaRPr lang="en-US" altLang="x-non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mic Sans MS" pitchFamily="66" charset="0"/>
        </a:defRPr>
      </a:lvl2pPr>
      <a:lvl3pPr algn="ctr" rtl="0" eaLnBrk="0" fontAlgn="base" hangingPunct="0">
        <a:spcBef>
          <a:spcPct val="0"/>
        </a:spcBef>
        <a:spcAft>
          <a:spcPct val="0"/>
        </a:spcAft>
        <a:defRPr sz="4400">
          <a:solidFill>
            <a:schemeClr val="tx2"/>
          </a:solidFill>
          <a:latin typeface="Comic Sans MS" pitchFamily="66" charset="0"/>
        </a:defRPr>
      </a:lvl3pPr>
      <a:lvl4pPr algn="ctr" rtl="0" eaLnBrk="0" fontAlgn="base" hangingPunct="0">
        <a:spcBef>
          <a:spcPct val="0"/>
        </a:spcBef>
        <a:spcAft>
          <a:spcPct val="0"/>
        </a:spcAft>
        <a:defRPr sz="4400">
          <a:solidFill>
            <a:schemeClr val="tx2"/>
          </a:solidFill>
          <a:latin typeface="Comic Sans MS" pitchFamily="66" charset="0"/>
        </a:defRPr>
      </a:lvl4pPr>
      <a:lvl5pPr algn="ctr" rtl="0" eaLnBrk="0" fontAlgn="base" hangingPunct="0">
        <a:spcBef>
          <a:spcPct val="0"/>
        </a:spcBef>
        <a:spcAft>
          <a:spcPct val="0"/>
        </a:spcAft>
        <a:defRPr sz="4400">
          <a:solidFill>
            <a:schemeClr val="tx2"/>
          </a:solidFill>
          <a:latin typeface="Comic Sans MS" pitchFamily="66" charset="0"/>
        </a:defRPr>
      </a:lvl5pPr>
      <a:lvl6pPr marL="457200" algn="ctr" rtl="0" eaLnBrk="0" fontAlgn="base" hangingPunct="0">
        <a:spcBef>
          <a:spcPct val="0"/>
        </a:spcBef>
        <a:spcAft>
          <a:spcPct val="0"/>
        </a:spcAft>
        <a:defRPr sz="4400">
          <a:solidFill>
            <a:schemeClr val="tx2"/>
          </a:solidFill>
          <a:latin typeface="Comic Sans MS" pitchFamily="66" charset="0"/>
        </a:defRPr>
      </a:lvl6pPr>
      <a:lvl7pPr marL="914400" algn="ctr" rtl="0" eaLnBrk="0" fontAlgn="base" hangingPunct="0">
        <a:spcBef>
          <a:spcPct val="0"/>
        </a:spcBef>
        <a:spcAft>
          <a:spcPct val="0"/>
        </a:spcAft>
        <a:defRPr sz="4400">
          <a:solidFill>
            <a:schemeClr val="tx2"/>
          </a:solidFill>
          <a:latin typeface="Comic Sans MS" pitchFamily="66" charset="0"/>
        </a:defRPr>
      </a:lvl7pPr>
      <a:lvl8pPr marL="1371600" algn="ctr" rtl="0" eaLnBrk="0" fontAlgn="base" hangingPunct="0">
        <a:spcBef>
          <a:spcPct val="0"/>
        </a:spcBef>
        <a:spcAft>
          <a:spcPct val="0"/>
        </a:spcAft>
        <a:defRPr sz="4400">
          <a:solidFill>
            <a:schemeClr val="tx2"/>
          </a:solidFill>
          <a:latin typeface="Comic Sans MS" pitchFamily="66" charset="0"/>
        </a:defRPr>
      </a:lvl8pPr>
      <a:lvl9pPr marL="1828800" algn="ctr" rtl="0" eaLnBrk="0" fontAlgn="base" hangingPunct="0">
        <a:spcBef>
          <a:spcPct val="0"/>
        </a:spcBef>
        <a:spcAft>
          <a:spcPct val="0"/>
        </a:spcAft>
        <a:defRPr sz="4400">
          <a:solidFill>
            <a:schemeClr val="tx2"/>
          </a:solidFill>
          <a:latin typeface="Comic Sans MS" pitchFamily="6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notesSlide" Target="../notesSlides/notesSlide19.xml"/><Relationship Id="rId1" Type="http://schemas.openxmlformats.org/officeDocument/2006/relationships/slideLayout" Target="../slideLayouts/slideLayout12.xml"/><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audio" Target="../media/audio2.bin"/><Relationship Id="rId2" Type="http://schemas.openxmlformats.org/officeDocument/2006/relationships/notesSlide" Target="../notesSlides/notesSlide6.xml"/><Relationship Id="rId1" Type="http://schemas.openxmlformats.org/officeDocument/2006/relationships/slideLayout" Target="../slideLayouts/slideLayout1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fld id="{589ECDC3-E3A8-DA49-B721-38DF42944549}" type="slidenum">
              <a:rPr lang="en-US" altLang="x-none" sz="1400" b="0"/>
              <a:pPr/>
              <a:t>1</a:t>
            </a:fld>
            <a:endParaRPr lang="en-US" altLang="x-none" sz="1400" b="0"/>
          </a:p>
        </p:txBody>
      </p:sp>
      <p:sp>
        <p:nvSpPr>
          <p:cNvPr id="2051" name="WordArt 3"/>
          <p:cNvSpPr>
            <a:spLocks noChangeArrowheads="1" noChangeShapeType="1" noTextEdit="1"/>
          </p:cNvSpPr>
          <p:nvPr/>
        </p:nvSpPr>
        <p:spPr bwMode="auto">
          <a:xfrm>
            <a:off x="762000" y="762000"/>
            <a:ext cx="7696200" cy="914400"/>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0066CC"/>
                </a:solidFill>
                <a:effectLst>
                  <a:outerShdw blurRad="63500" dist="38099" dir="2700000" algn="ctr" rotWithShape="0">
                    <a:srgbClr val="990000">
                      <a:alpha val="74998"/>
                    </a:srgbClr>
                  </a:outerShdw>
                </a:effectLst>
                <a:latin typeface="Impact" charset="0"/>
                <a:ea typeface="Impact" charset="0"/>
                <a:cs typeface="Impact" charset="0"/>
              </a:rPr>
              <a:t>The Structure of DNA </a:t>
            </a:r>
          </a:p>
        </p:txBody>
      </p:sp>
      <p:pic>
        <p:nvPicPr>
          <p:cNvPr id="2052" name="Picture 4" descr="alli"/>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2590800"/>
            <a:ext cx="2146300" cy="325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5" descr="flami"/>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48400" y="2590800"/>
            <a:ext cx="2197100" cy="325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6" descr="DNA0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05200" y="2590800"/>
            <a:ext cx="2146300" cy="325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5" name="Text Box 8"/>
          <p:cNvSpPr txBox="1">
            <a:spLocks noChangeArrowheads="1"/>
          </p:cNvSpPr>
          <p:nvPr/>
        </p:nvSpPr>
        <p:spPr bwMode="auto">
          <a:xfrm>
            <a:off x="7705725" y="6210300"/>
            <a:ext cx="1841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pPr algn="ctr"/>
            <a:endParaRPr lang="x-none" altLang="x-none" sz="1200" b="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051"/>
                                        </p:tgtEl>
                                        <p:attrNameLst>
                                          <p:attrName>style.visibility</p:attrName>
                                        </p:attrNameLst>
                                      </p:cBhvr>
                                      <p:to>
                                        <p:strVal val="visible"/>
                                      </p:to>
                                    </p:set>
                                    <p:animEffect transition="in" filter="dissolve">
                                      <p:cBhvr>
                                        <p:cTn id="7" dur="500"/>
                                        <p:tgtEl>
                                          <p:spTgt spid="2051"/>
                                        </p:tgtEl>
                                      </p:cBhvr>
                                    </p:animEffect>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par>
                          <p:cTn id="8" fill="hold" nodeType="afterGroup">
                            <p:stCondLst>
                              <p:cond delay="500"/>
                            </p:stCondLst>
                            <p:childTnLst>
                              <p:par>
                                <p:cTn id="9" presetID="23" presetClass="entr" presetSubtype="528" fill="hold" nodeType="afterEffect">
                                  <p:stCondLst>
                                    <p:cond delay="1000"/>
                                  </p:stCondLst>
                                  <p:childTnLst>
                                    <p:set>
                                      <p:cBhvr>
                                        <p:cTn id="10" dur="1" fill="hold">
                                          <p:stCondLst>
                                            <p:cond delay="0"/>
                                          </p:stCondLst>
                                        </p:cTn>
                                        <p:tgtEl>
                                          <p:spTgt spid="2054"/>
                                        </p:tgtEl>
                                        <p:attrNameLst>
                                          <p:attrName>style.visibility</p:attrName>
                                        </p:attrNameLst>
                                      </p:cBhvr>
                                      <p:to>
                                        <p:strVal val="visible"/>
                                      </p:to>
                                    </p:set>
                                    <p:anim calcmode="lin" valueType="num">
                                      <p:cBhvr>
                                        <p:cTn id="11" dur="500" fill="hold"/>
                                        <p:tgtEl>
                                          <p:spTgt spid="2054"/>
                                        </p:tgtEl>
                                        <p:attrNameLst>
                                          <p:attrName>ppt_w</p:attrName>
                                        </p:attrNameLst>
                                      </p:cBhvr>
                                      <p:tavLst>
                                        <p:tav tm="0">
                                          <p:val>
                                            <p:fltVal val="0"/>
                                          </p:val>
                                        </p:tav>
                                        <p:tav tm="100000">
                                          <p:val>
                                            <p:strVal val="#ppt_w"/>
                                          </p:val>
                                        </p:tav>
                                      </p:tavLst>
                                    </p:anim>
                                    <p:anim calcmode="lin" valueType="num">
                                      <p:cBhvr>
                                        <p:cTn id="12" dur="500" fill="hold"/>
                                        <p:tgtEl>
                                          <p:spTgt spid="2054"/>
                                        </p:tgtEl>
                                        <p:attrNameLst>
                                          <p:attrName>ppt_h</p:attrName>
                                        </p:attrNameLst>
                                      </p:cBhvr>
                                      <p:tavLst>
                                        <p:tav tm="0">
                                          <p:val>
                                            <p:fltVal val="0"/>
                                          </p:val>
                                        </p:tav>
                                        <p:tav tm="100000">
                                          <p:val>
                                            <p:strVal val="#ppt_h"/>
                                          </p:val>
                                        </p:tav>
                                      </p:tavLst>
                                    </p:anim>
                                    <p:anim calcmode="lin" valueType="num">
                                      <p:cBhvr>
                                        <p:cTn id="13" dur="500" fill="hold"/>
                                        <p:tgtEl>
                                          <p:spTgt spid="2054"/>
                                        </p:tgtEl>
                                        <p:attrNameLst>
                                          <p:attrName>ppt_x</p:attrName>
                                        </p:attrNameLst>
                                      </p:cBhvr>
                                      <p:tavLst>
                                        <p:tav tm="0">
                                          <p:val>
                                            <p:fltVal val="0.5"/>
                                          </p:val>
                                        </p:tav>
                                        <p:tav tm="100000">
                                          <p:val>
                                            <p:strVal val="#ppt_x"/>
                                          </p:val>
                                        </p:tav>
                                      </p:tavLst>
                                    </p:anim>
                                    <p:anim calcmode="lin" valueType="num">
                                      <p:cBhvr>
                                        <p:cTn id="14" dur="500" fill="hold"/>
                                        <p:tgtEl>
                                          <p:spTgt spid="2054"/>
                                        </p:tgtEl>
                                        <p:attrNameLst>
                                          <p:attrName>ppt_y</p:attrName>
                                        </p:attrNameLst>
                                      </p:cBhvr>
                                      <p:tavLst>
                                        <p:tav tm="0">
                                          <p:val>
                                            <p:fltVal val="0.5"/>
                                          </p:val>
                                        </p:tav>
                                        <p:tav tm="100000">
                                          <p:val>
                                            <p:strVal val="#ppt_y"/>
                                          </p:val>
                                        </p:tav>
                                      </p:tavLst>
                                    </p:anim>
                                  </p:childTnLst>
                                </p:cTn>
                              </p:par>
                            </p:childTnLst>
                          </p:cTn>
                        </p:par>
                        <p:par>
                          <p:cTn id="15" fill="hold" nodeType="afterGroup">
                            <p:stCondLst>
                              <p:cond delay="2000"/>
                            </p:stCondLst>
                            <p:childTnLst>
                              <p:par>
                                <p:cTn id="16" presetID="2" presetClass="entr" presetSubtype="8" fill="hold" nodeType="afterEffect">
                                  <p:stCondLst>
                                    <p:cond delay="0"/>
                                  </p:stCondLst>
                                  <p:childTnLst>
                                    <p:set>
                                      <p:cBhvr>
                                        <p:cTn id="17" dur="1" fill="hold">
                                          <p:stCondLst>
                                            <p:cond delay="0"/>
                                          </p:stCondLst>
                                        </p:cTn>
                                        <p:tgtEl>
                                          <p:spTgt spid="2052"/>
                                        </p:tgtEl>
                                        <p:attrNameLst>
                                          <p:attrName>style.visibility</p:attrName>
                                        </p:attrNameLst>
                                      </p:cBhvr>
                                      <p:to>
                                        <p:strVal val="visible"/>
                                      </p:to>
                                    </p:set>
                                    <p:anim calcmode="lin" valueType="num">
                                      <p:cBhvr additive="base">
                                        <p:cTn id="18" dur="500" fill="hold"/>
                                        <p:tgtEl>
                                          <p:spTgt spid="2052"/>
                                        </p:tgtEl>
                                        <p:attrNameLst>
                                          <p:attrName>ppt_x</p:attrName>
                                        </p:attrNameLst>
                                      </p:cBhvr>
                                      <p:tavLst>
                                        <p:tav tm="0">
                                          <p:val>
                                            <p:strVal val="0-#ppt_w/2"/>
                                          </p:val>
                                        </p:tav>
                                        <p:tav tm="100000">
                                          <p:val>
                                            <p:strVal val="#ppt_x"/>
                                          </p:val>
                                        </p:tav>
                                      </p:tavLst>
                                    </p:anim>
                                    <p:anim calcmode="lin" valueType="num">
                                      <p:cBhvr additive="base">
                                        <p:cTn id="19" dur="500" fill="hold"/>
                                        <p:tgtEl>
                                          <p:spTgt spid="2052"/>
                                        </p:tgtEl>
                                        <p:attrNameLst>
                                          <p:attrName>ppt_y</p:attrName>
                                        </p:attrNameLst>
                                      </p:cBhvr>
                                      <p:tavLst>
                                        <p:tav tm="0">
                                          <p:val>
                                            <p:strVal val="#ppt_y"/>
                                          </p:val>
                                        </p:tav>
                                        <p:tav tm="100000">
                                          <p:val>
                                            <p:strVal val="#ppt_y"/>
                                          </p:val>
                                        </p:tav>
                                      </p:tavLst>
                                    </p:anim>
                                  </p:childTnLst>
                                </p:cTn>
                              </p:par>
                            </p:childTnLst>
                          </p:cTn>
                        </p:par>
                        <p:par>
                          <p:cTn id="20" fill="hold" nodeType="afterGroup">
                            <p:stCondLst>
                              <p:cond delay="2500"/>
                            </p:stCondLst>
                            <p:childTnLst>
                              <p:par>
                                <p:cTn id="21" presetID="2" presetClass="entr" presetSubtype="2" fill="hold" nodeType="afterEffect">
                                  <p:stCondLst>
                                    <p:cond delay="0"/>
                                  </p:stCondLst>
                                  <p:childTnLst>
                                    <p:set>
                                      <p:cBhvr>
                                        <p:cTn id="22" dur="1" fill="hold">
                                          <p:stCondLst>
                                            <p:cond delay="0"/>
                                          </p:stCondLst>
                                        </p:cTn>
                                        <p:tgtEl>
                                          <p:spTgt spid="2053"/>
                                        </p:tgtEl>
                                        <p:attrNameLst>
                                          <p:attrName>style.visibility</p:attrName>
                                        </p:attrNameLst>
                                      </p:cBhvr>
                                      <p:to>
                                        <p:strVal val="visible"/>
                                      </p:to>
                                    </p:set>
                                    <p:anim calcmode="lin" valueType="num">
                                      <p:cBhvr additive="base">
                                        <p:cTn id="23" dur="500" fill="hold"/>
                                        <p:tgtEl>
                                          <p:spTgt spid="2053"/>
                                        </p:tgtEl>
                                        <p:attrNameLst>
                                          <p:attrName>ppt_x</p:attrName>
                                        </p:attrNameLst>
                                      </p:cBhvr>
                                      <p:tavLst>
                                        <p:tav tm="0">
                                          <p:val>
                                            <p:strVal val="1+#ppt_w/2"/>
                                          </p:val>
                                        </p:tav>
                                        <p:tav tm="100000">
                                          <p:val>
                                            <p:strVal val="#ppt_x"/>
                                          </p:val>
                                        </p:tav>
                                      </p:tavLst>
                                    </p:anim>
                                    <p:anim calcmode="lin" valueType="num">
                                      <p:cBhvr additive="base">
                                        <p:cTn id="24" dur="500" fill="hold"/>
                                        <p:tgtEl>
                                          <p:spTgt spid="205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animBg="1"/>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fld id="{B241F877-A2A7-F748-9693-3D6F89B95889}" type="slidenum">
              <a:rPr lang="en-US" altLang="x-none" sz="1400" b="0"/>
              <a:pPr/>
              <a:t>10</a:t>
            </a:fld>
            <a:endParaRPr lang="en-US" altLang="x-none" sz="1400" b="0"/>
          </a:p>
        </p:txBody>
      </p:sp>
      <p:sp>
        <p:nvSpPr>
          <p:cNvPr id="43010" name="Rectangle 2"/>
          <p:cNvSpPr>
            <a:spLocks noGrp="1" noChangeArrowheads="1"/>
          </p:cNvSpPr>
          <p:nvPr>
            <p:ph type="title"/>
          </p:nvPr>
        </p:nvSpPr>
        <p:spPr>
          <a:xfrm>
            <a:off x="442426" y="-76200"/>
            <a:ext cx="7772400" cy="1143000"/>
          </a:xfrm>
        </p:spPr>
        <p:txBody>
          <a:bodyPr/>
          <a:lstStyle/>
          <a:p>
            <a:pPr>
              <a:defRPr/>
            </a:pPr>
            <a:r>
              <a:rPr lang="en-US" b="1" dirty="0">
                <a:effectLst>
                  <a:outerShdw blurRad="38100" dist="38100" dir="2700000" algn="tl">
                    <a:srgbClr val="000000"/>
                  </a:outerShdw>
                </a:effectLst>
              </a:rPr>
              <a:t>One Strand of DNA</a:t>
            </a:r>
          </a:p>
        </p:txBody>
      </p:sp>
      <p:sp>
        <p:nvSpPr>
          <p:cNvPr id="43011" name="Rectangle 3"/>
          <p:cNvSpPr>
            <a:spLocks noGrp="1" noChangeArrowheads="1"/>
          </p:cNvSpPr>
          <p:nvPr>
            <p:ph type="body" sz="half" idx="1"/>
          </p:nvPr>
        </p:nvSpPr>
        <p:spPr>
          <a:xfrm>
            <a:off x="61426" y="1066799"/>
            <a:ext cx="5287348" cy="5700207"/>
          </a:xfrm>
        </p:spPr>
        <p:txBody>
          <a:bodyPr/>
          <a:lstStyle/>
          <a:p>
            <a:r>
              <a:rPr lang="en-US" altLang="x-none" sz="4400" b="1" dirty="0"/>
              <a:t>One strand of DNA is a polymer of nucleotides.</a:t>
            </a:r>
          </a:p>
          <a:p>
            <a:r>
              <a:rPr lang="en-US" altLang="x-none" sz="4400" b="1" dirty="0"/>
              <a:t>One strand of DNA has many </a:t>
            </a:r>
            <a:r>
              <a:rPr lang="en-US" altLang="x-none" sz="4400" b="1" dirty="0">
                <a:solidFill>
                  <a:srgbClr val="FF0000"/>
                </a:solidFill>
              </a:rPr>
              <a:t>millions</a:t>
            </a:r>
            <a:r>
              <a:rPr lang="en-US" altLang="x-none" sz="4400" b="1" dirty="0"/>
              <a:t> of nucleotides.</a:t>
            </a:r>
          </a:p>
        </p:txBody>
      </p:sp>
      <p:sp>
        <p:nvSpPr>
          <p:cNvPr id="11269" name="AutoShape 4"/>
          <p:cNvSpPr>
            <a:spLocks noChangeArrowheads="1"/>
          </p:cNvSpPr>
          <p:nvPr/>
        </p:nvSpPr>
        <p:spPr bwMode="auto">
          <a:xfrm rot="2236122">
            <a:off x="5410200" y="1676400"/>
            <a:ext cx="685800" cy="685800"/>
          </a:xfrm>
          <a:prstGeom prst="pentagon">
            <a:avLst/>
          </a:prstGeom>
          <a:solidFill>
            <a:schemeClr val="accent1"/>
          </a:solidFill>
          <a:ln w="9525">
            <a:solidFill>
              <a:schemeClr val="tx1"/>
            </a:solidFill>
            <a:miter lim="800000"/>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endParaRPr lang="x-none" altLang="x-none"/>
          </a:p>
        </p:txBody>
      </p:sp>
      <p:sp>
        <p:nvSpPr>
          <p:cNvPr id="11270" name="AutoShape 5"/>
          <p:cNvSpPr>
            <a:spLocks noChangeArrowheads="1"/>
          </p:cNvSpPr>
          <p:nvPr/>
        </p:nvSpPr>
        <p:spPr bwMode="auto">
          <a:xfrm rot="2236122">
            <a:off x="5638800" y="2743200"/>
            <a:ext cx="685800" cy="685800"/>
          </a:xfrm>
          <a:prstGeom prst="pentagon">
            <a:avLst/>
          </a:prstGeom>
          <a:solidFill>
            <a:schemeClr val="accent1"/>
          </a:solidFill>
          <a:ln w="9525">
            <a:solidFill>
              <a:schemeClr val="tx1"/>
            </a:solidFill>
            <a:miter lim="800000"/>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endParaRPr lang="x-none" altLang="x-none"/>
          </a:p>
        </p:txBody>
      </p:sp>
      <p:sp>
        <p:nvSpPr>
          <p:cNvPr id="11271" name="AutoShape 6"/>
          <p:cNvSpPr>
            <a:spLocks noChangeArrowheads="1"/>
          </p:cNvSpPr>
          <p:nvPr/>
        </p:nvSpPr>
        <p:spPr bwMode="auto">
          <a:xfrm rot="2236122">
            <a:off x="5867400" y="3810000"/>
            <a:ext cx="685800" cy="685800"/>
          </a:xfrm>
          <a:prstGeom prst="pentagon">
            <a:avLst/>
          </a:prstGeom>
          <a:solidFill>
            <a:schemeClr val="accent1"/>
          </a:solidFill>
          <a:ln w="9525">
            <a:solidFill>
              <a:schemeClr val="tx1"/>
            </a:solidFill>
            <a:miter lim="800000"/>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endParaRPr lang="x-none" altLang="x-none"/>
          </a:p>
        </p:txBody>
      </p:sp>
      <p:sp>
        <p:nvSpPr>
          <p:cNvPr id="11272" name="AutoShape 7"/>
          <p:cNvSpPr>
            <a:spLocks noChangeArrowheads="1"/>
          </p:cNvSpPr>
          <p:nvPr/>
        </p:nvSpPr>
        <p:spPr bwMode="auto">
          <a:xfrm rot="2236122">
            <a:off x="6172200" y="4876800"/>
            <a:ext cx="685800" cy="685800"/>
          </a:xfrm>
          <a:prstGeom prst="pentagon">
            <a:avLst/>
          </a:prstGeom>
          <a:solidFill>
            <a:schemeClr val="accent1"/>
          </a:solidFill>
          <a:ln w="9525">
            <a:solidFill>
              <a:schemeClr val="tx1"/>
            </a:solidFill>
            <a:miter lim="800000"/>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endParaRPr lang="x-none" altLang="x-none"/>
          </a:p>
        </p:txBody>
      </p:sp>
      <p:sp>
        <p:nvSpPr>
          <p:cNvPr id="11273" name="AutoShape 8"/>
          <p:cNvSpPr>
            <a:spLocks noChangeArrowheads="1"/>
          </p:cNvSpPr>
          <p:nvPr/>
        </p:nvSpPr>
        <p:spPr bwMode="auto">
          <a:xfrm rot="2236122">
            <a:off x="6477000" y="5943600"/>
            <a:ext cx="685800" cy="685800"/>
          </a:xfrm>
          <a:prstGeom prst="pentagon">
            <a:avLst/>
          </a:prstGeom>
          <a:solidFill>
            <a:schemeClr val="accent1"/>
          </a:solidFill>
          <a:ln w="9525">
            <a:solidFill>
              <a:schemeClr val="tx1"/>
            </a:solidFill>
            <a:miter lim="800000"/>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endParaRPr lang="x-none" altLang="x-none"/>
          </a:p>
        </p:txBody>
      </p:sp>
      <p:sp>
        <p:nvSpPr>
          <p:cNvPr id="11274" name="Oval 9"/>
          <p:cNvSpPr>
            <a:spLocks noChangeArrowheads="1"/>
          </p:cNvSpPr>
          <p:nvPr/>
        </p:nvSpPr>
        <p:spPr bwMode="auto">
          <a:xfrm>
            <a:off x="5257800" y="1371600"/>
            <a:ext cx="381000" cy="381000"/>
          </a:xfrm>
          <a:prstGeom prst="ellipse">
            <a:avLst/>
          </a:prstGeom>
          <a:solidFill>
            <a:srgbClr val="FFFF00"/>
          </a:solidFill>
          <a:ln w="9525">
            <a:solidFill>
              <a:schemeClr val="tx1"/>
            </a:solidFill>
            <a:round/>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endParaRPr lang="x-none" altLang="x-none"/>
          </a:p>
        </p:txBody>
      </p:sp>
      <p:sp>
        <p:nvSpPr>
          <p:cNvPr id="11275" name="Oval 10"/>
          <p:cNvSpPr>
            <a:spLocks noChangeArrowheads="1"/>
          </p:cNvSpPr>
          <p:nvPr/>
        </p:nvSpPr>
        <p:spPr bwMode="auto">
          <a:xfrm>
            <a:off x="5562600" y="2438400"/>
            <a:ext cx="381000" cy="381000"/>
          </a:xfrm>
          <a:prstGeom prst="ellipse">
            <a:avLst/>
          </a:prstGeom>
          <a:solidFill>
            <a:srgbClr val="FFFF00"/>
          </a:solidFill>
          <a:ln w="9525">
            <a:solidFill>
              <a:schemeClr val="tx1"/>
            </a:solidFill>
            <a:round/>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endParaRPr lang="x-none" altLang="x-none"/>
          </a:p>
        </p:txBody>
      </p:sp>
      <p:sp>
        <p:nvSpPr>
          <p:cNvPr id="11276" name="Oval 11"/>
          <p:cNvSpPr>
            <a:spLocks noChangeArrowheads="1"/>
          </p:cNvSpPr>
          <p:nvPr/>
        </p:nvSpPr>
        <p:spPr bwMode="auto">
          <a:xfrm>
            <a:off x="5791200" y="3505200"/>
            <a:ext cx="381000" cy="381000"/>
          </a:xfrm>
          <a:prstGeom prst="ellipse">
            <a:avLst/>
          </a:prstGeom>
          <a:solidFill>
            <a:srgbClr val="FFFF00"/>
          </a:solidFill>
          <a:ln w="9525">
            <a:solidFill>
              <a:schemeClr val="tx1"/>
            </a:solidFill>
            <a:round/>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endParaRPr lang="x-none" altLang="x-none"/>
          </a:p>
        </p:txBody>
      </p:sp>
      <p:sp>
        <p:nvSpPr>
          <p:cNvPr id="11277" name="Oval 12"/>
          <p:cNvSpPr>
            <a:spLocks noChangeArrowheads="1"/>
          </p:cNvSpPr>
          <p:nvPr/>
        </p:nvSpPr>
        <p:spPr bwMode="auto">
          <a:xfrm>
            <a:off x="6019800" y="4572000"/>
            <a:ext cx="381000" cy="381000"/>
          </a:xfrm>
          <a:prstGeom prst="ellipse">
            <a:avLst/>
          </a:prstGeom>
          <a:solidFill>
            <a:srgbClr val="FFFF00"/>
          </a:solidFill>
          <a:ln w="9525">
            <a:solidFill>
              <a:schemeClr val="tx1"/>
            </a:solidFill>
            <a:round/>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endParaRPr lang="x-none" altLang="x-none"/>
          </a:p>
        </p:txBody>
      </p:sp>
      <p:sp>
        <p:nvSpPr>
          <p:cNvPr id="11278" name="Oval 13"/>
          <p:cNvSpPr>
            <a:spLocks noChangeArrowheads="1"/>
          </p:cNvSpPr>
          <p:nvPr/>
        </p:nvSpPr>
        <p:spPr bwMode="auto">
          <a:xfrm>
            <a:off x="6324600" y="5638800"/>
            <a:ext cx="381000" cy="381000"/>
          </a:xfrm>
          <a:prstGeom prst="ellipse">
            <a:avLst/>
          </a:prstGeom>
          <a:solidFill>
            <a:srgbClr val="FFFF00"/>
          </a:solidFill>
          <a:ln w="9525">
            <a:solidFill>
              <a:schemeClr val="tx1"/>
            </a:solidFill>
            <a:round/>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endParaRPr lang="x-none" altLang="x-none"/>
          </a:p>
        </p:txBody>
      </p:sp>
      <p:sp>
        <p:nvSpPr>
          <p:cNvPr id="11279" name="AutoShape 14"/>
          <p:cNvSpPr>
            <a:spLocks noChangeArrowheads="1"/>
          </p:cNvSpPr>
          <p:nvPr/>
        </p:nvSpPr>
        <p:spPr bwMode="auto">
          <a:xfrm>
            <a:off x="6096000" y="2133600"/>
            <a:ext cx="533400" cy="304800"/>
          </a:xfrm>
          <a:prstGeom prst="chevron">
            <a:avLst>
              <a:gd name="adj" fmla="val 43750"/>
            </a:avLst>
          </a:prstGeom>
          <a:solidFill>
            <a:srgbClr val="FFCC99"/>
          </a:solidFill>
          <a:ln w="9525">
            <a:solidFill>
              <a:schemeClr val="tx1"/>
            </a:solidFill>
            <a:miter lim="800000"/>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endParaRPr lang="x-none" altLang="x-none"/>
          </a:p>
        </p:txBody>
      </p:sp>
      <p:sp>
        <p:nvSpPr>
          <p:cNvPr id="11280" name="AutoShape 15"/>
          <p:cNvSpPr>
            <a:spLocks noChangeArrowheads="1"/>
          </p:cNvSpPr>
          <p:nvPr/>
        </p:nvSpPr>
        <p:spPr bwMode="auto">
          <a:xfrm rot="10800000">
            <a:off x="6553200" y="4114800"/>
            <a:ext cx="533400" cy="304800"/>
          </a:xfrm>
          <a:prstGeom prst="chevron">
            <a:avLst>
              <a:gd name="adj" fmla="val 43750"/>
            </a:avLst>
          </a:prstGeom>
          <a:solidFill>
            <a:srgbClr val="FFCC99"/>
          </a:solidFill>
          <a:ln w="9525">
            <a:solidFill>
              <a:schemeClr val="tx1"/>
            </a:solidFill>
            <a:miter lim="800000"/>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endParaRPr lang="x-none" altLang="x-none"/>
          </a:p>
        </p:txBody>
      </p:sp>
      <p:sp>
        <p:nvSpPr>
          <p:cNvPr id="11281" name="AutoShape 16"/>
          <p:cNvSpPr>
            <a:spLocks noChangeArrowheads="1"/>
          </p:cNvSpPr>
          <p:nvPr/>
        </p:nvSpPr>
        <p:spPr bwMode="auto">
          <a:xfrm rot="10800000">
            <a:off x="6858000" y="5181600"/>
            <a:ext cx="533400" cy="304800"/>
          </a:xfrm>
          <a:prstGeom prst="chevron">
            <a:avLst>
              <a:gd name="adj" fmla="val 43750"/>
            </a:avLst>
          </a:prstGeom>
          <a:solidFill>
            <a:srgbClr val="FFCC99"/>
          </a:solidFill>
          <a:ln w="9525">
            <a:solidFill>
              <a:schemeClr val="tx1"/>
            </a:solidFill>
            <a:miter lim="800000"/>
            <a:headEnd/>
            <a:tailEnd/>
          </a:ln>
        </p:spPr>
        <p:txBody>
          <a:bodyPr rot="10800000"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pPr algn="ctr"/>
            <a:endParaRPr lang="x-none" altLang="x-none" b="0">
              <a:solidFill>
                <a:srgbClr val="FFCC99"/>
              </a:solidFill>
            </a:endParaRPr>
          </a:p>
        </p:txBody>
      </p:sp>
      <p:sp>
        <p:nvSpPr>
          <p:cNvPr id="11282" name="AutoShape 17"/>
          <p:cNvSpPr>
            <a:spLocks noChangeArrowheads="1"/>
          </p:cNvSpPr>
          <p:nvPr/>
        </p:nvSpPr>
        <p:spPr bwMode="auto">
          <a:xfrm>
            <a:off x="6324600" y="3124200"/>
            <a:ext cx="533400" cy="228600"/>
          </a:xfrm>
          <a:prstGeom prst="homePlate">
            <a:avLst>
              <a:gd name="adj" fmla="val 58333"/>
            </a:avLst>
          </a:prstGeom>
          <a:solidFill>
            <a:srgbClr val="CCFF66"/>
          </a:solidFill>
          <a:ln w="9525">
            <a:solidFill>
              <a:schemeClr val="tx1"/>
            </a:solidFill>
            <a:miter lim="800000"/>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endParaRPr lang="x-none" altLang="x-none"/>
          </a:p>
        </p:txBody>
      </p:sp>
      <p:sp>
        <p:nvSpPr>
          <p:cNvPr id="11283" name="AutoShape 18"/>
          <p:cNvSpPr>
            <a:spLocks noChangeArrowheads="1"/>
          </p:cNvSpPr>
          <p:nvPr/>
        </p:nvSpPr>
        <p:spPr bwMode="auto">
          <a:xfrm>
            <a:off x="7162800" y="6172200"/>
            <a:ext cx="609600" cy="228600"/>
          </a:xfrm>
          <a:prstGeom prst="parallelogram">
            <a:avLst>
              <a:gd name="adj" fmla="val 66667"/>
            </a:avLst>
          </a:prstGeom>
          <a:solidFill>
            <a:srgbClr val="FFCCCC"/>
          </a:solidFill>
          <a:ln w="9525">
            <a:solidFill>
              <a:schemeClr val="tx1"/>
            </a:solidFill>
            <a:miter lim="800000"/>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endParaRPr lang="x-none" altLang="x-none"/>
          </a:p>
        </p:txBody>
      </p:sp>
      <p:sp>
        <p:nvSpPr>
          <p:cNvPr id="11284" name="Line 27"/>
          <p:cNvSpPr>
            <a:spLocks noChangeShapeType="1"/>
          </p:cNvSpPr>
          <p:nvPr/>
        </p:nvSpPr>
        <p:spPr bwMode="auto">
          <a:xfrm>
            <a:off x="5638800" y="1295400"/>
            <a:ext cx="762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85" name="Line 28"/>
          <p:cNvSpPr>
            <a:spLocks noChangeShapeType="1"/>
          </p:cNvSpPr>
          <p:nvPr/>
        </p:nvSpPr>
        <p:spPr bwMode="auto">
          <a:xfrm flipV="1">
            <a:off x="5791200" y="2438400"/>
            <a:ext cx="1295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86" name="Line 29"/>
          <p:cNvSpPr>
            <a:spLocks noChangeShapeType="1"/>
          </p:cNvSpPr>
          <p:nvPr/>
        </p:nvSpPr>
        <p:spPr bwMode="auto">
          <a:xfrm>
            <a:off x="6324600" y="1295400"/>
            <a:ext cx="114300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87" name="Line 30"/>
          <p:cNvSpPr>
            <a:spLocks noChangeShapeType="1"/>
          </p:cNvSpPr>
          <p:nvPr/>
        </p:nvSpPr>
        <p:spPr bwMode="auto">
          <a:xfrm flipV="1">
            <a:off x="7086600" y="1828800"/>
            <a:ext cx="381000" cy="609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88" name="Text Box 31"/>
          <p:cNvSpPr txBox="1">
            <a:spLocks noChangeArrowheads="1"/>
          </p:cNvSpPr>
          <p:nvPr/>
        </p:nvSpPr>
        <p:spPr bwMode="auto">
          <a:xfrm>
            <a:off x="7467600" y="1600200"/>
            <a:ext cx="1600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pPr>
              <a:spcBef>
                <a:spcPct val="50000"/>
              </a:spcBef>
            </a:pPr>
            <a:r>
              <a:rPr lang="en-US" altLang="x-none" sz="2000"/>
              <a:t>nucleotide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43010"/>
                                        </p:tgtEl>
                                        <p:attrNameLst>
                                          <p:attrName>style.visibility</p:attrName>
                                        </p:attrNameLst>
                                      </p:cBhvr>
                                      <p:to>
                                        <p:strVal val="visible"/>
                                      </p:to>
                                    </p:set>
                                    <p:animEffect transition="in" filter="dissolve">
                                      <p:cBhvr>
                                        <p:cTn id="7" dur="500"/>
                                        <p:tgtEl>
                                          <p:spTgt spid="430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43011">
                                            <p:txEl>
                                              <p:pRg st="0" end="0"/>
                                            </p:txEl>
                                          </p:spTgt>
                                        </p:tgtEl>
                                        <p:attrNameLst>
                                          <p:attrName>style.visibility</p:attrName>
                                        </p:attrNameLst>
                                      </p:cBhvr>
                                      <p:to>
                                        <p:strVal val="visible"/>
                                      </p:to>
                                    </p:set>
                                    <p:anim calcmode="lin" valueType="num">
                                      <p:cBhvr additive="base">
                                        <p:cTn id="12" dur="500" fill="hold"/>
                                        <p:tgtEl>
                                          <p:spTgt spid="43011">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430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43011">
                                            <p:txEl>
                                              <p:pRg st="1" end="1"/>
                                            </p:txEl>
                                          </p:spTgt>
                                        </p:tgtEl>
                                        <p:attrNameLst>
                                          <p:attrName>style.visibility</p:attrName>
                                        </p:attrNameLst>
                                      </p:cBhvr>
                                      <p:to>
                                        <p:strVal val="visible"/>
                                      </p:to>
                                    </p:set>
                                    <p:anim calcmode="lin" valueType="num">
                                      <p:cBhvr additive="base">
                                        <p:cTn id="18" dur="500" fill="hold"/>
                                        <p:tgtEl>
                                          <p:spTgt spid="43011">
                                            <p:txEl>
                                              <p:pRg st="1" end="1"/>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43011">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autoUpdateAnimBg="0"/>
      <p:bldP spid="43011"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fld id="{FA74757A-1488-B84C-BEF9-C5DC2FAFE0AA}" type="slidenum">
              <a:rPr lang="en-US" altLang="x-none" sz="1400" b="0"/>
              <a:pPr/>
              <a:t>11</a:t>
            </a:fld>
            <a:endParaRPr lang="en-US" altLang="x-none" sz="1400" b="0"/>
          </a:p>
        </p:txBody>
      </p:sp>
      <p:sp>
        <p:nvSpPr>
          <p:cNvPr id="10242" name="Rectangle 2"/>
          <p:cNvSpPr>
            <a:spLocks noGrp="1" noChangeArrowheads="1"/>
          </p:cNvSpPr>
          <p:nvPr>
            <p:ph type="title"/>
          </p:nvPr>
        </p:nvSpPr>
        <p:spPr/>
        <p:txBody>
          <a:bodyPr/>
          <a:lstStyle/>
          <a:p>
            <a:pPr>
              <a:defRPr/>
            </a:pPr>
            <a:r>
              <a:rPr lang="en-US" b="1">
                <a:effectLst>
                  <a:outerShdw blurRad="38100" dist="38100" dir="2700000" algn="tl">
                    <a:srgbClr val="000000"/>
                  </a:outerShdw>
                </a:effectLst>
              </a:rPr>
              <a:t>Four nitrogenous bases</a:t>
            </a:r>
            <a:endParaRPr lang="en-US"/>
          </a:p>
        </p:txBody>
      </p:sp>
      <p:sp>
        <p:nvSpPr>
          <p:cNvPr id="10243" name="Rectangle 3"/>
          <p:cNvSpPr>
            <a:spLocks noGrp="1" noChangeArrowheads="1"/>
          </p:cNvSpPr>
          <p:nvPr>
            <p:ph type="body" idx="1"/>
          </p:nvPr>
        </p:nvSpPr>
        <p:spPr>
          <a:xfrm>
            <a:off x="609600" y="2667000"/>
            <a:ext cx="7772400" cy="3429000"/>
          </a:xfrm>
        </p:spPr>
        <p:txBody>
          <a:bodyPr/>
          <a:lstStyle/>
          <a:p>
            <a:pPr algn="ctr"/>
            <a:r>
              <a:rPr lang="en-US" altLang="x-none"/>
              <a:t> </a:t>
            </a:r>
            <a:r>
              <a:rPr lang="en-US" altLang="x-none" sz="3600"/>
              <a:t>Cytosine  </a:t>
            </a:r>
            <a:r>
              <a:rPr lang="en-US" altLang="x-none" sz="3600" b="1"/>
              <a:t> </a:t>
            </a:r>
            <a:r>
              <a:rPr lang="en-US" altLang="x-none" sz="4000" b="1"/>
              <a:t>C</a:t>
            </a:r>
            <a:endParaRPr lang="en-US" altLang="x-none" sz="3600"/>
          </a:p>
          <a:p>
            <a:pPr algn="ctr"/>
            <a:r>
              <a:rPr lang="en-US" altLang="x-none" sz="3600"/>
              <a:t> Thymine   </a:t>
            </a:r>
            <a:r>
              <a:rPr lang="en-US" altLang="x-none" sz="4000" b="1"/>
              <a:t>T</a:t>
            </a:r>
            <a:endParaRPr lang="en-US" altLang="x-none" sz="3600"/>
          </a:p>
          <a:p>
            <a:pPr algn="ctr"/>
            <a:r>
              <a:rPr lang="en-US" altLang="x-none" sz="3600"/>
              <a:t> Adenine   </a:t>
            </a:r>
            <a:r>
              <a:rPr lang="en-US" altLang="x-none" sz="4000" b="1"/>
              <a:t>A</a:t>
            </a:r>
            <a:r>
              <a:rPr lang="en-US" altLang="x-none" sz="3600"/>
              <a:t>   </a:t>
            </a:r>
          </a:p>
          <a:p>
            <a:pPr algn="ctr"/>
            <a:r>
              <a:rPr lang="en-US" altLang="x-none" sz="3600"/>
              <a:t> Guanine   </a:t>
            </a:r>
            <a:r>
              <a:rPr lang="en-US" altLang="x-none" sz="4000" b="1"/>
              <a:t>G</a:t>
            </a:r>
            <a:endParaRPr lang="en-US" altLang="x-none"/>
          </a:p>
        </p:txBody>
      </p:sp>
      <p:sp>
        <p:nvSpPr>
          <p:cNvPr id="10244" name="Text Box 4"/>
          <p:cNvSpPr txBox="1">
            <a:spLocks noChangeArrowheads="1"/>
          </p:cNvSpPr>
          <p:nvPr/>
        </p:nvSpPr>
        <p:spPr bwMode="auto">
          <a:xfrm>
            <a:off x="1036638" y="1760538"/>
            <a:ext cx="71532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pPr algn="ctr"/>
            <a:r>
              <a:rPr lang="en-US" altLang="x-none" sz="3600"/>
              <a:t>DNA has four different bases: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box(out)">
                                      <p:cBhvr>
                                        <p:cTn id="7" dur="500"/>
                                        <p:tgtEl>
                                          <p:spTgt spid="10242"/>
                                        </p:tgtEl>
                                      </p:cBhvr>
                                    </p:animEffect>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par>
                          <p:cTn id="8" fill="hold" nodeType="afterGroup">
                            <p:stCondLst>
                              <p:cond delay="500"/>
                            </p:stCondLst>
                            <p:childTnLst>
                              <p:par>
                                <p:cTn id="9" presetID="17" presetClass="entr" presetSubtype="10" fill="hold" grpId="0" nodeType="afterEffect">
                                  <p:stCondLst>
                                    <p:cond delay="0"/>
                                  </p:stCondLst>
                                  <p:childTnLst>
                                    <p:set>
                                      <p:cBhvr>
                                        <p:cTn id="10" dur="1" fill="hold">
                                          <p:stCondLst>
                                            <p:cond delay="0"/>
                                          </p:stCondLst>
                                        </p:cTn>
                                        <p:tgtEl>
                                          <p:spTgt spid="10244"/>
                                        </p:tgtEl>
                                        <p:attrNameLst>
                                          <p:attrName>style.visibility</p:attrName>
                                        </p:attrNameLst>
                                      </p:cBhvr>
                                      <p:to>
                                        <p:strVal val="visible"/>
                                      </p:to>
                                    </p:set>
                                    <p:anim calcmode="lin" valueType="num">
                                      <p:cBhvr>
                                        <p:cTn id="11" dur="500" fill="hold"/>
                                        <p:tgtEl>
                                          <p:spTgt spid="10244"/>
                                        </p:tgtEl>
                                        <p:attrNameLst>
                                          <p:attrName>ppt_w</p:attrName>
                                        </p:attrNameLst>
                                      </p:cBhvr>
                                      <p:tavLst>
                                        <p:tav tm="0">
                                          <p:val>
                                            <p:fltVal val="0"/>
                                          </p:val>
                                        </p:tav>
                                        <p:tav tm="100000">
                                          <p:val>
                                            <p:strVal val="#ppt_w"/>
                                          </p:val>
                                        </p:tav>
                                      </p:tavLst>
                                    </p:anim>
                                    <p:anim calcmode="lin" valueType="num">
                                      <p:cBhvr>
                                        <p:cTn id="12" dur="500" fill="hold"/>
                                        <p:tgtEl>
                                          <p:spTgt spid="10244"/>
                                        </p:tgtEl>
                                        <p:attrNameLst>
                                          <p:attrName>ppt_h</p:attrName>
                                        </p:attrNameLst>
                                      </p:cBhvr>
                                      <p:tavLst>
                                        <p:tav tm="0">
                                          <p:val>
                                            <p:strVal val="#ppt_h"/>
                                          </p:val>
                                        </p:tav>
                                        <p:tav tm="100000">
                                          <p:val>
                                            <p:strVal val="#ppt_h"/>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17" presetClass="entr" presetSubtype="4" fill="hold" grpId="0" nodeType="clickEffect">
                                  <p:stCondLst>
                                    <p:cond delay="0"/>
                                  </p:stCondLst>
                                  <p:childTnLst>
                                    <p:set>
                                      <p:cBhvr>
                                        <p:cTn id="16" dur="1" fill="hold">
                                          <p:stCondLst>
                                            <p:cond delay="0"/>
                                          </p:stCondLst>
                                        </p:cTn>
                                        <p:tgtEl>
                                          <p:spTgt spid="10243">
                                            <p:txEl>
                                              <p:pRg st="0" end="0"/>
                                            </p:txEl>
                                          </p:spTgt>
                                        </p:tgtEl>
                                        <p:attrNameLst>
                                          <p:attrName>style.visibility</p:attrName>
                                        </p:attrNameLst>
                                      </p:cBhvr>
                                      <p:to>
                                        <p:strVal val="visible"/>
                                      </p:to>
                                    </p:set>
                                    <p:anim calcmode="lin" valueType="num">
                                      <p:cBhvr>
                                        <p:cTn id="17" dur="500" fill="hold"/>
                                        <p:tgtEl>
                                          <p:spTgt spid="10243">
                                            <p:txEl>
                                              <p:pRg st="0" end="0"/>
                                            </p:txEl>
                                          </p:spTgt>
                                        </p:tgtEl>
                                        <p:attrNameLst>
                                          <p:attrName>ppt_x</p:attrName>
                                        </p:attrNameLst>
                                      </p:cBhvr>
                                      <p:tavLst>
                                        <p:tav tm="0">
                                          <p:val>
                                            <p:strVal val="#ppt_x"/>
                                          </p:val>
                                        </p:tav>
                                        <p:tav tm="100000">
                                          <p:val>
                                            <p:strVal val="#ppt_x"/>
                                          </p:val>
                                        </p:tav>
                                      </p:tavLst>
                                    </p:anim>
                                    <p:anim calcmode="lin" valueType="num">
                                      <p:cBhvr>
                                        <p:cTn id="18" dur="500" fill="hold"/>
                                        <p:tgtEl>
                                          <p:spTgt spid="10243">
                                            <p:txEl>
                                              <p:pRg st="0" end="0"/>
                                            </p:txEl>
                                          </p:spTgt>
                                        </p:tgtEl>
                                        <p:attrNameLst>
                                          <p:attrName>ppt_y</p:attrName>
                                        </p:attrNameLst>
                                      </p:cBhvr>
                                      <p:tavLst>
                                        <p:tav tm="0">
                                          <p:val>
                                            <p:strVal val="#ppt_y+#ppt_h/2"/>
                                          </p:val>
                                        </p:tav>
                                        <p:tav tm="100000">
                                          <p:val>
                                            <p:strVal val="#ppt_y"/>
                                          </p:val>
                                        </p:tav>
                                      </p:tavLst>
                                    </p:anim>
                                    <p:anim calcmode="lin" valueType="num">
                                      <p:cBhvr>
                                        <p:cTn id="19" dur="500" fill="hold"/>
                                        <p:tgtEl>
                                          <p:spTgt spid="10243">
                                            <p:txEl>
                                              <p:pRg st="0" end="0"/>
                                            </p:txEl>
                                          </p:spTgt>
                                        </p:tgtEl>
                                        <p:attrNameLst>
                                          <p:attrName>ppt_w</p:attrName>
                                        </p:attrNameLst>
                                      </p:cBhvr>
                                      <p:tavLst>
                                        <p:tav tm="0">
                                          <p:val>
                                            <p:strVal val="#ppt_w"/>
                                          </p:val>
                                        </p:tav>
                                        <p:tav tm="100000">
                                          <p:val>
                                            <p:strVal val="#ppt_w"/>
                                          </p:val>
                                        </p:tav>
                                      </p:tavLst>
                                    </p:anim>
                                    <p:anim calcmode="lin" valueType="num">
                                      <p:cBhvr>
                                        <p:cTn id="20" dur="500" fill="hold"/>
                                        <p:tgtEl>
                                          <p:spTgt spid="1024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7" presetClass="entr" presetSubtype="4" fill="hold" grpId="0" nodeType="clickEffect">
                                  <p:stCondLst>
                                    <p:cond delay="0"/>
                                  </p:stCondLst>
                                  <p:childTnLst>
                                    <p:set>
                                      <p:cBhvr>
                                        <p:cTn id="24" dur="1" fill="hold">
                                          <p:stCondLst>
                                            <p:cond delay="0"/>
                                          </p:stCondLst>
                                        </p:cTn>
                                        <p:tgtEl>
                                          <p:spTgt spid="10243">
                                            <p:txEl>
                                              <p:pRg st="1" end="1"/>
                                            </p:txEl>
                                          </p:spTgt>
                                        </p:tgtEl>
                                        <p:attrNameLst>
                                          <p:attrName>style.visibility</p:attrName>
                                        </p:attrNameLst>
                                      </p:cBhvr>
                                      <p:to>
                                        <p:strVal val="visible"/>
                                      </p:to>
                                    </p:set>
                                    <p:anim calcmode="lin" valueType="num">
                                      <p:cBhvr>
                                        <p:cTn id="25" dur="500" fill="hold"/>
                                        <p:tgtEl>
                                          <p:spTgt spid="10243">
                                            <p:txEl>
                                              <p:pRg st="1" end="1"/>
                                            </p:txEl>
                                          </p:spTgt>
                                        </p:tgtEl>
                                        <p:attrNameLst>
                                          <p:attrName>ppt_x</p:attrName>
                                        </p:attrNameLst>
                                      </p:cBhvr>
                                      <p:tavLst>
                                        <p:tav tm="0">
                                          <p:val>
                                            <p:strVal val="#ppt_x"/>
                                          </p:val>
                                        </p:tav>
                                        <p:tav tm="100000">
                                          <p:val>
                                            <p:strVal val="#ppt_x"/>
                                          </p:val>
                                        </p:tav>
                                      </p:tavLst>
                                    </p:anim>
                                    <p:anim calcmode="lin" valueType="num">
                                      <p:cBhvr>
                                        <p:cTn id="26" dur="500" fill="hold"/>
                                        <p:tgtEl>
                                          <p:spTgt spid="10243">
                                            <p:txEl>
                                              <p:pRg st="1" end="1"/>
                                            </p:txEl>
                                          </p:spTgt>
                                        </p:tgtEl>
                                        <p:attrNameLst>
                                          <p:attrName>ppt_y</p:attrName>
                                        </p:attrNameLst>
                                      </p:cBhvr>
                                      <p:tavLst>
                                        <p:tav tm="0">
                                          <p:val>
                                            <p:strVal val="#ppt_y+#ppt_h/2"/>
                                          </p:val>
                                        </p:tav>
                                        <p:tav tm="100000">
                                          <p:val>
                                            <p:strVal val="#ppt_y"/>
                                          </p:val>
                                        </p:tav>
                                      </p:tavLst>
                                    </p:anim>
                                    <p:anim calcmode="lin" valueType="num">
                                      <p:cBhvr>
                                        <p:cTn id="27" dur="500" fill="hold"/>
                                        <p:tgtEl>
                                          <p:spTgt spid="10243">
                                            <p:txEl>
                                              <p:pRg st="1" end="1"/>
                                            </p:txEl>
                                          </p:spTgt>
                                        </p:tgtEl>
                                        <p:attrNameLst>
                                          <p:attrName>ppt_w</p:attrName>
                                        </p:attrNameLst>
                                      </p:cBhvr>
                                      <p:tavLst>
                                        <p:tav tm="0">
                                          <p:val>
                                            <p:strVal val="#ppt_w"/>
                                          </p:val>
                                        </p:tav>
                                        <p:tav tm="100000">
                                          <p:val>
                                            <p:strVal val="#ppt_w"/>
                                          </p:val>
                                        </p:tav>
                                      </p:tavLst>
                                    </p:anim>
                                    <p:anim calcmode="lin" valueType="num">
                                      <p:cBhvr>
                                        <p:cTn id="28" dur="500" fill="hold"/>
                                        <p:tgtEl>
                                          <p:spTgt spid="1024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17" presetClass="entr" presetSubtype="4" fill="hold" grpId="0" nodeType="clickEffect">
                                  <p:stCondLst>
                                    <p:cond delay="0"/>
                                  </p:stCondLst>
                                  <p:childTnLst>
                                    <p:set>
                                      <p:cBhvr>
                                        <p:cTn id="32" dur="1" fill="hold">
                                          <p:stCondLst>
                                            <p:cond delay="0"/>
                                          </p:stCondLst>
                                        </p:cTn>
                                        <p:tgtEl>
                                          <p:spTgt spid="10243">
                                            <p:txEl>
                                              <p:pRg st="2" end="2"/>
                                            </p:txEl>
                                          </p:spTgt>
                                        </p:tgtEl>
                                        <p:attrNameLst>
                                          <p:attrName>style.visibility</p:attrName>
                                        </p:attrNameLst>
                                      </p:cBhvr>
                                      <p:to>
                                        <p:strVal val="visible"/>
                                      </p:to>
                                    </p:set>
                                    <p:anim calcmode="lin" valueType="num">
                                      <p:cBhvr>
                                        <p:cTn id="33" dur="500" fill="hold"/>
                                        <p:tgtEl>
                                          <p:spTgt spid="10243">
                                            <p:txEl>
                                              <p:pRg st="2" end="2"/>
                                            </p:txEl>
                                          </p:spTgt>
                                        </p:tgtEl>
                                        <p:attrNameLst>
                                          <p:attrName>ppt_x</p:attrName>
                                        </p:attrNameLst>
                                      </p:cBhvr>
                                      <p:tavLst>
                                        <p:tav tm="0">
                                          <p:val>
                                            <p:strVal val="#ppt_x"/>
                                          </p:val>
                                        </p:tav>
                                        <p:tav tm="100000">
                                          <p:val>
                                            <p:strVal val="#ppt_x"/>
                                          </p:val>
                                        </p:tav>
                                      </p:tavLst>
                                    </p:anim>
                                    <p:anim calcmode="lin" valueType="num">
                                      <p:cBhvr>
                                        <p:cTn id="34" dur="500" fill="hold"/>
                                        <p:tgtEl>
                                          <p:spTgt spid="10243">
                                            <p:txEl>
                                              <p:pRg st="2" end="2"/>
                                            </p:txEl>
                                          </p:spTgt>
                                        </p:tgtEl>
                                        <p:attrNameLst>
                                          <p:attrName>ppt_y</p:attrName>
                                        </p:attrNameLst>
                                      </p:cBhvr>
                                      <p:tavLst>
                                        <p:tav tm="0">
                                          <p:val>
                                            <p:strVal val="#ppt_y+#ppt_h/2"/>
                                          </p:val>
                                        </p:tav>
                                        <p:tav tm="100000">
                                          <p:val>
                                            <p:strVal val="#ppt_y"/>
                                          </p:val>
                                        </p:tav>
                                      </p:tavLst>
                                    </p:anim>
                                    <p:anim calcmode="lin" valueType="num">
                                      <p:cBhvr>
                                        <p:cTn id="35" dur="500" fill="hold"/>
                                        <p:tgtEl>
                                          <p:spTgt spid="10243">
                                            <p:txEl>
                                              <p:pRg st="2" end="2"/>
                                            </p:txEl>
                                          </p:spTgt>
                                        </p:tgtEl>
                                        <p:attrNameLst>
                                          <p:attrName>ppt_w</p:attrName>
                                        </p:attrNameLst>
                                      </p:cBhvr>
                                      <p:tavLst>
                                        <p:tav tm="0">
                                          <p:val>
                                            <p:strVal val="#ppt_w"/>
                                          </p:val>
                                        </p:tav>
                                        <p:tav tm="100000">
                                          <p:val>
                                            <p:strVal val="#ppt_w"/>
                                          </p:val>
                                        </p:tav>
                                      </p:tavLst>
                                    </p:anim>
                                    <p:anim calcmode="lin" valueType="num">
                                      <p:cBhvr>
                                        <p:cTn id="36" dur="500" fill="hold"/>
                                        <p:tgtEl>
                                          <p:spTgt spid="1024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17" presetClass="entr" presetSubtype="4" fill="hold" grpId="0" nodeType="clickEffect">
                                  <p:stCondLst>
                                    <p:cond delay="0"/>
                                  </p:stCondLst>
                                  <p:childTnLst>
                                    <p:set>
                                      <p:cBhvr>
                                        <p:cTn id="40" dur="1" fill="hold">
                                          <p:stCondLst>
                                            <p:cond delay="0"/>
                                          </p:stCondLst>
                                        </p:cTn>
                                        <p:tgtEl>
                                          <p:spTgt spid="10243">
                                            <p:txEl>
                                              <p:pRg st="3" end="3"/>
                                            </p:txEl>
                                          </p:spTgt>
                                        </p:tgtEl>
                                        <p:attrNameLst>
                                          <p:attrName>style.visibility</p:attrName>
                                        </p:attrNameLst>
                                      </p:cBhvr>
                                      <p:to>
                                        <p:strVal val="visible"/>
                                      </p:to>
                                    </p:set>
                                    <p:anim calcmode="lin" valueType="num">
                                      <p:cBhvr>
                                        <p:cTn id="41" dur="500" fill="hold"/>
                                        <p:tgtEl>
                                          <p:spTgt spid="10243">
                                            <p:txEl>
                                              <p:pRg st="3" end="3"/>
                                            </p:txEl>
                                          </p:spTgt>
                                        </p:tgtEl>
                                        <p:attrNameLst>
                                          <p:attrName>ppt_x</p:attrName>
                                        </p:attrNameLst>
                                      </p:cBhvr>
                                      <p:tavLst>
                                        <p:tav tm="0">
                                          <p:val>
                                            <p:strVal val="#ppt_x"/>
                                          </p:val>
                                        </p:tav>
                                        <p:tav tm="100000">
                                          <p:val>
                                            <p:strVal val="#ppt_x"/>
                                          </p:val>
                                        </p:tav>
                                      </p:tavLst>
                                    </p:anim>
                                    <p:anim calcmode="lin" valueType="num">
                                      <p:cBhvr>
                                        <p:cTn id="42" dur="500" fill="hold"/>
                                        <p:tgtEl>
                                          <p:spTgt spid="10243">
                                            <p:txEl>
                                              <p:pRg st="3" end="3"/>
                                            </p:txEl>
                                          </p:spTgt>
                                        </p:tgtEl>
                                        <p:attrNameLst>
                                          <p:attrName>ppt_y</p:attrName>
                                        </p:attrNameLst>
                                      </p:cBhvr>
                                      <p:tavLst>
                                        <p:tav tm="0">
                                          <p:val>
                                            <p:strVal val="#ppt_y+#ppt_h/2"/>
                                          </p:val>
                                        </p:tav>
                                        <p:tav tm="100000">
                                          <p:val>
                                            <p:strVal val="#ppt_y"/>
                                          </p:val>
                                        </p:tav>
                                      </p:tavLst>
                                    </p:anim>
                                    <p:anim calcmode="lin" valueType="num">
                                      <p:cBhvr>
                                        <p:cTn id="43" dur="500" fill="hold"/>
                                        <p:tgtEl>
                                          <p:spTgt spid="10243">
                                            <p:txEl>
                                              <p:pRg st="3" end="3"/>
                                            </p:txEl>
                                          </p:spTgt>
                                        </p:tgtEl>
                                        <p:attrNameLst>
                                          <p:attrName>ppt_w</p:attrName>
                                        </p:attrNameLst>
                                      </p:cBhvr>
                                      <p:tavLst>
                                        <p:tav tm="0">
                                          <p:val>
                                            <p:strVal val="#ppt_w"/>
                                          </p:val>
                                        </p:tav>
                                        <p:tav tm="100000">
                                          <p:val>
                                            <p:strVal val="#ppt_w"/>
                                          </p:val>
                                        </p:tav>
                                      </p:tavLst>
                                    </p:anim>
                                    <p:anim calcmode="lin" valueType="num">
                                      <p:cBhvr>
                                        <p:cTn id="44" dur="500" fill="hold"/>
                                        <p:tgtEl>
                                          <p:spTgt spid="10243">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autoUpdateAnimBg="0"/>
      <p:bldP spid="10243" grpId="0" build="p" autoUpdateAnimBg="0"/>
      <p:bldP spid="10244"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fld id="{DF938DB9-2A91-5E44-8E53-5F0282007CDB}" type="slidenum">
              <a:rPr lang="en-US" altLang="x-none" sz="1400" b="0"/>
              <a:pPr/>
              <a:t>12</a:t>
            </a:fld>
            <a:endParaRPr lang="en-US" altLang="x-none" sz="1400" b="0"/>
          </a:p>
        </p:txBody>
      </p:sp>
      <p:sp>
        <p:nvSpPr>
          <p:cNvPr id="13315" name="Rectangle 2"/>
          <p:cNvSpPr>
            <a:spLocks noGrp="1" noChangeArrowheads="1"/>
          </p:cNvSpPr>
          <p:nvPr>
            <p:ph type="title"/>
          </p:nvPr>
        </p:nvSpPr>
        <p:spPr>
          <a:xfrm>
            <a:off x="800100" y="-76199"/>
            <a:ext cx="7772400" cy="1143000"/>
          </a:xfrm>
        </p:spPr>
        <p:txBody>
          <a:bodyPr/>
          <a:lstStyle/>
          <a:p>
            <a:r>
              <a:rPr lang="en-US" altLang="x-none" b="1" dirty="0"/>
              <a:t>Two Kinds of Bases in DNA</a:t>
            </a:r>
            <a:endParaRPr lang="en-US" altLang="x-none" dirty="0"/>
          </a:p>
        </p:txBody>
      </p:sp>
      <p:sp>
        <p:nvSpPr>
          <p:cNvPr id="51203" name="Rectangle 3"/>
          <p:cNvSpPr>
            <a:spLocks noGrp="1" noChangeArrowheads="1"/>
          </p:cNvSpPr>
          <p:nvPr>
            <p:ph type="body" idx="1"/>
          </p:nvPr>
        </p:nvSpPr>
        <p:spPr>
          <a:xfrm>
            <a:off x="91859" y="1006474"/>
            <a:ext cx="5456743" cy="5699103"/>
          </a:xfrm>
        </p:spPr>
        <p:txBody>
          <a:bodyPr/>
          <a:lstStyle/>
          <a:p>
            <a:pPr>
              <a:defRPr/>
            </a:pPr>
            <a:r>
              <a:rPr lang="en-US" sz="6000" b="1" i="1" dirty="0">
                <a:effectLst>
                  <a:outerShdw blurRad="38100" dist="38100" dir="2700000" algn="tl">
                    <a:srgbClr val="FFFFFF"/>
                  </a:outerShdw>
                </a:effectLst>
              </a:rPr>
              <a:t>Pyrimidines</a:t>
            </a:r>
            <a:r>
              <a:rPr lang="en-US" sz="6000" b="1" dirty="0">
                <a:effectLst>
                  <a:outerShdw blurRad="38100" dist="38100" dir="2700000" algn="tl">
                    <a:srgbClr val="FFFFFF"/>
                  </a:outerShdw>
                </a:effectLst>
              </a:rPr>
              <a:t> are single ring bases</a:t>
            </a:r>
            <a:r>
              <a:rPr lang="en-US" sz="6000" dirty="0">
                <a:effectLst>
                  <a:outerShdw blurRad="38100" dist="38100" dir="2700000" algn="tl">
                    <a:srgbClr val="FFFFFF"/>
                  </a:outerShdw>
                </a:effectLst>
              </a:rPr>
              <a:t>.</a:t>
            </a:r>
          </a:p>
          <a:p>
            <a:pPr>
              <a:lnSpc>
                <a:spcPct val="90000"/>
              </a:lnSpc>
              <a:defRPr/>
            </a:pPr>
            <a:r>
              <a:rPr lang="en-US" sz="6000" b="1" i="1" dirty="0">
                <a:solidFill>
                  <a:srgbClr val="FF0000"/>
                </a:solidFill>
                <a:effectLst>
                  <a:outerShdw blurRad="38100" dist="38100" dir="2700000" algn="tl">
                    <a:srgbClr val="FFFFFF"/>
                  </a:outerShdw>
                </a:effectLst>
              </a:rPr>
              <a:t>Purines</a:t>
            </a:r>
            <a:r>
              <a:rPr lang="en-US" sz="6000" b="1" dirty="0">
                <a:effectLst>
                  <a:outerShdw blurRad="38100" dist="38100" dir="2700000" algn="tl">
                    <a:srgbClr val="FFFFFF"/>
                  </a:outerShdw>
                </a:effectLst>
              </a:rPr>
              <a:t> are double ring bases.</a:t>
            </a:r>
          </a:p>
          <a:p>
            <a:pPr>
              <a:defRPr/>
            </a:pPr>
            <a:endParaRPr lang="en-US" sz="5400" b="1" dirty="0">
              <a:effectLst>
                <a:outerShdw blurRad="38100" dist="38100" dir="2700000" algn="tl">
                  <a:srgbClr val="FFFFFF"/>
                </a:outerShdw>
              </a:effectLst>
            </a:endParaRPr>
          </a:p>
          <a:p>
            <a:pPr>
              <a:defRPr/>
            </a:pPr>
            <a:endParaRPr lang="en-US" sz="5400" dirty="0">
              <a:effectLst>
                <a:outerShdw blurRad="38100" dist="38100" dir="2700000" algn="tl">
                  <a:srgbClr val="FFFFFF"/>
                </a:outerShdw>
              </a:effectLst>
            </a:endParaRPr>
          </a:p>
        </p:txBody>
      </p:sp>
      <p:sp>
        <p:nvSpPr>
          <p:cNvPr id="13317" name="AutoShape 5"/>
          <p:cNvSpPr>
            <a:spLocks noChangeArrowheads="1"/>
          </p:cNvSpPr>
          <p:nvPr/>
        </p:nvSpPr>
        <p:spPr bwMode="auto">
          <a:xfrm>
            <a:off x="5929313" y="2273300"/>
            <a:ext cx="1003300" cy="930275"/>
          </a:xfrm>
          <a:prstGeom prst="hexagon">
            <a:avLst>
              <a:gd name="adj" fmla="val 26962"/>
              <a:gd name="vf" fmla="val 115470"/>
            </a:avLst>
          </a:prstGeom>
          <a:solidFill>
            <a:srgbClr val="FFCCCC"/>
          </a:solidFill>
          <a:ln w="9525">
            <a:solidFill>
              <a:schemeClr val="tx1"/>
            </a:solidFill>
            <a:miter lim="800000"/>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endParaRPr lang="x-none" altLang="x-none"/>
          </a:p>
        </p:txBody>
      </p:sp>
      <p:sp>
        <p:nvSpPr>
          <p:cNvPr id="13318" name="Oval 6"/>
          <p:cNvSpPr>
            <a:spLocks noChangeArrowheads="1"/>
          </p:cNvSpPr>
          <p:nvPr/>
        </p:nvSpPr>
        <p:spPr bwMode="auto">
          <a:xfrm>
            <a:off x="6584950" y="2135188"/>
            <a:ext cx="301625" cy="206375"/>
          </a:xfrm>
          <a:prstGeom prst="ellipse">
            <a:avLst/>
          </a:prstGeom>
          <a:solidFill>
            <a:schemeClr val="tx1"/>
          </a:solidFill>
          <a:ln w="9525">
            <a:solidFill>
              <a:schemeClr val="tx1"/>
            </a:solidFill>
            <a:round/>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pPr algn="ctr"/>
            <a:r>
              <a:rPr lang="en-US" altLang="x-none" b="0">
                <a:solidFill>
                  <a:srgbClr val="FFFFFF"/>
                </a:solidFill>
              </a:rPr>
              <a:t>C</a:t>
            </a:r>
            <a:endParaRPr lang="en-US" altLang="x-none" b="0"/>
          </a:p>
        </p:txBody>
      </p:sp>
      <p:sp>
        <p:nvSpPr>
          <p:cNvPr id="13319" name="Oval 7"/>
          <p:cNvSpPr>
            <a:spLocks noChangeArrowheads="1"/>
          </p:cNvSpPr>
          <p:nvPr/>
        </p:nvSpPr>
        <p:spPr bwMode="auto">
          <a:xfrm>
            <a:off x="6786563" y="2600325"/>
            <a:ext cx="301625" cy="206375"/>
          </a:xfrm>
          <a:prstGeom prst="ellipse">
            <a:avLst/>
          </a:prstGeom>
          <a:solidFill>
            <a:schemeClr val="tx1"/>
          </a:solidFill>
          <a:ln w="9525">
            <a:solidFill>
              <a:schemeClr val="tx1"/>
            </a:solidFill>
            <a:round/>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pPr algn="ctr"/>
            <a:r>
              <a:rPr lang="en-US" altLang="x-none" b="0">
                <a:solidFill>
                  <a:srgbClr val="FFFFFF"/>
                </a:solidFill>
              </a:rPr>
              <a:t>C</a:t>
            </a:r>
            <a:endParaRPr lang="en-US" altLang="x-none" b="0"/>
          </a:p>
        </p:txBody>
      </p:sp>
      <p:sp>
        <p:nvSpPr>
          <p:cNvPr id="13320" name="Oval 8"/>
          <p:cNvSpPr>
            <a:spLocks noChangeArrowheads="1"/>
          </p:cNvSpPr>
          <p:nvPr/>
        </p:nvSpPr>
        <p:spPr bwMode="auto">
          <a:xfrm>
            <a:off x="6635750" y="3063875"/>
            <a:ext cx="301625" cy="207963"/>
          </a:xfrm>
          <a:prstGeom prst="ellipse">
            <a:avLst/>
          </a:prstGeom>
          <a:solidFill>
            <a:schemeClr val="tx1"/>
          </a:solidFill>
          <a:ln w="9525">
            <a:solidFill>
              <a:schemeClr val="tx1"/>
            </a:solidFill>
            <a:round/>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pPr algn="ctr"/>
            <a:r>
              <a:rPr lang="en-US" altLang="x-none" b="0">
                <a:solidFill>
                  <a:srgbClr val="FFFFFF"/>
                </a:solidFill>
              </a:rPr>
              <a:t>C</a:t>
            </a:r>
            <a:endParaRPr lang="en-US" altLang="x-none" b="0"/>
          </a:p>
        </p:txBody>
      </p:sp>
      <p:sp>
        <p:nvSpPr>
          <p:cNvPr id="13321" name="Oval 9"/>
          <p:cNvSpPr>
            <a:spLocks noChangeArrowheads="1"/>
          </p:cNvSpPr>
          <p:nvPr/>
        </p:nvSpPr>
        <p:spPr bwMode="auto">
          <a:xfrm>
            <a:off x="5832475" y="2600325"/>
            <a:ext cx="301625" cy="206375"/>
          </a:xfrm>
          <a:prstGeom prst="ellipse">
            <a:avLst/>
          </a:prstGeom>
          <a:solidFill>
            <a:schemeClr val="tx1"/>
          </a:solidFill>
          <a:ln w="9525">
            <a:solidFill>
              <a:schemeClr val="tx1"/>
            </a:solidFill>
            <a:round/>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pPr algn="ctr"/>
            <a:r>
              <a:rPr lang="en-US" altLang="x-none" b="0">
                <a:solidFill>
                  <a:srgbClr val="FFFFFF"/>
                </a:solidFill>
              </a:rPr>
              <a:t>C</a:t>
            </a:r>
            <a:endParaRPr lang="en-US" altLang="x-none" b="0"/>
          </a:p>
        </p:txBody>
      </p:sp>
      <p:sp>
        <p:nvSpPr>
          <p:cNvPr id="13322" name="Oval 10"/>
          <p:cNvSpPr>
            <a:spLocks noChangeArrowheads="1"/>
          </p:cNvSpPr>
          <p:nvPr/>
        </p:nvSpPr>
        <p:spPr bwMode="auto">
          <a:xfrm>
            <a:off x="6134100" y="3063875"/>
            <a:ext cx="250825" cy="207963"/>
          </a:xfrm>
          <a:prstGeom prst="ellipse">
            <a:avLst/>
          </a:prstGeom>
          <a:solidFill>
            <a:schemeClr val="accent1"/>
          </a:solidFill>
          <a:ln w="9525">
            <a:solidFill>
              <a:schemeClr val="tx1"/>
            </a:solidFill>
            <a:round/>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pPr algn="ctr"/>
            <a:r>
              <a:rPr lang="en-US" altLang="x-none" b="0"/>
              <a:t> N</a:t>
            </a:r>
          </a:p>
        </p:txBody>
      </p:sp>
      <p:sp>
        <p:nvSpPr>
          <p:cNvPr id="13323" name="Oval 11"/>
          <p:cNvSpPr>
            <a:spLocks noChangeArrowheads="1"/>
          </p:cNvSpPr>
          <p:nvPr/>
        </p:nvSpPr>
        <p:spPr bwMode="auto">
          <a:xfrm>
            <a:off x="6083300" y="2135188"/>
            <a:ext cx="250825" cy="206375"/>
          </a:xfrm>
          <a:prstGeom prst="ellipse">
            <a:avLst/>
          </a:prstGeom>
          <a:solidFill>
            <a:schemeClr val="accent1"/>
          </a:solidFill>
          <a:ln w="9525">
            <a:solidFill>
              <a:schemeClr val="tx1"/>
            </a:solidFill>
            <a:round/>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pPr algn="ctr"/>
            <a:r>
              <a:rPr lang="en-US" altLang="x-none" b="0"/>
              <a:t> N</a:t>
            </a:r>
          </a:p>
        </p:txBody>
      </p:sp>
      <p:sp>
        <p:nvSpPr>
          <p:cNvPr id="13324" name="Line 12"/>
          <p:cNvSpPr>
            <a:spLocks noChangeShapeType="1"/>
          </p:cNvSpPr>
          <p:nvPr/>
        </p:nvSpPr>
        <p:spPr bwMode="auto">
          <a:xfrm flipV="1">
            <a:off x="6786563" y="1928813"/>
            <a:ext cx="250825" cy="25717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25" name="Line 13"/>
          <p:cNvSpPr>
            <a:spLocks noChangeShapeType="1"/>
          </p:cNvSpPr>
          <p:nvPr/>
        </p:nvSpPr>
        <p:spPr bwMode="auto">
          <a:xfrm flipH="1">
            <a:off x="5681663" y="2703513"/>
            <a:ext cx="150812"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214" name="Oval 14"/>
          <p:cNvSpPr>
            <a:spLocks noChangeArrowheads="1"/>
          </p:cNvSpPr>
          <p:nvPr/>
        </p:nvSpPr>
        <p:spPr bwMode="auto">
          <a:xfrm>
            <a:off x="5430838" y="2600325"/>
            <a:ext cx="250825" cy="206375"/>
          </a:xfrm>
          <a:prstGeom prst="ellipse">
            <a:avLst/>
          </a:prstGeom>
          <a:solidFill>
            <a:srgbClr val="FFFF00"/>
          </a:solidFill>
          <a:ln w="9525">
            <a:solidFill>
              <a:schemeClr val="tx1"/>
            </a:solidFill>
            <a:round/>
            <a:headEnd/>
            <a:tailEnd/>
          </a:ln>
          <a:effectLst/>
        </p:spPr>
        <p:txBody>
          <a:bodyPr wrap="none" anchor="ctr"/>
          <a:lstStyle/>
          <a:p>
            <a:pPr algn="ctr">
              <a:defRPr/>
            </a:pPr>
            <a:r>
              <a:rPr lang="en-US">
                <a:effectLst>
                  <a:outerShdw blurRad="38100" dist="38100" dir="2700000" algn="tl">
                    <a:srgbClr val="FFFFFF"/>
                  </a:outerShdw>
                </a:effectLst>
                <a:latin typeface="Comic Sans MS" pitchFamily="66" charset="0"/>
              </a:rPr>
              <a:t>O</a:t>
            </a:r>
          </a:p>
        </p:txBody>
      </p:sp>
      <p:sp>
        <p:nvSpPr>
          <p:cNvPr id="13327" name="Line 15"/>
          <p:cNvSpPr>
            <a:spLocks noChangeShapeType="1"/>
          </p:cNvSpPr>
          <p:nvPr/>
        </p:nvSpPr>
        <p:spPr bwMode="auto">
          <a:xfrm flipH="1">
            <a:off x="5681663" y="2754313"/>
            <a:ext cx="150812"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28" name="Oval 16"/>
          <p:cNvSpPr>
            <a:spLocks noChangeArrowheads="1"/>
          </p:cNvSpPr>
          <p:nvPr/>
        </p:nvSpPr>
        <p:spPr bwMode="auto">
          <a:xfrm>
            <a:off x="6886575" y="1876425"/>
            <a:ext cx="250825" cy="206375"/>
          </a:xfrm>
          <a:prstGeom prst="ellipse">
            <a:avLst/>
          </a:prstGeom>
          <a:solidFill>
            <a:schemeClr val="accent1"/>
          </a:solidFill>
          <a:ln w="9525">
            <a:solidFill>
              <a:schemeClr val="tx1"/>
            </a:solidFill>
            <a:round/>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pPr algn="ctr"/>
            <a:r>
              <a:rPr lang="en-US" altLang="x-none" b="0"/>
              <a:t> N</a:t>
            </a:r>
          </a:p>
        </p:txBody>
      </p:sp>
      <p:grpSp>
        <p:nvGrpSpPr>
          <p:cNvPr id="13329" name="Group 35"/>
          <p:cNvGrpSpPr>
            <a:grpSpLocks/>
          </p:cNvGrpSpPr>
          <p:nvPr/>
        </p:nvGrpSpPr>
        <p:grpSpPr bwMode="auto">
          <a:xfrm>
            <a:off x="5686425" y="4121150"/>
            <a:ext cx="1544638" cy="1562100"/>
            <a:chOff x="3682" y="2341"/>
            <a:chExt cx="973" cy="984"/>
          </a:xfrm>
        </p:grpSpPr>
        <p:grpSp>
          <p:nvGrpSpPr>
            <p:cNvPr id="13330" name="Group 20"/>
            <p:cNvGrpSpPr>
              <a:grpSpLocks/>
            </p:cNvGrpSpPr>
            <p:nvPr/>
          </p:nvGrpSpPr>
          <p:grpSpPr bwMode="auto">
            <a:xfrm>
              <a:off x="3682" y="2341"/>
              <a:ext cx="892" cy="928"/>
              <a:chOff x="960" y="2352"/>
              <a:chExt cx="1584" cy="1584"/>
            </a:xfrm>
          </p:grpSpPr>
          <p:sp>
            <p:nvSpPr>
              <p:cNvPr id="13334" name="AutoShape 21"/>
              <p:cNvSpPr>
                <a:spLocks noChangeArrowheads="1"/>
              </p:cNvSpPr>
              <p:nvPr/>
            </p:nvSpPr>
            <p:spPr bwMode="auto">
              <a:xfrm rot="-1069610">
                <a:off x="1872" y="3168"/>
                <a:ext cx="672" cy="768"/>
              </a:xfrm>
              <a:prstGeom prst="pentagon">
                <a:avLst/>
              </a:prstGeom>
              <a:solidFill>
                <a:srgbClr val="FFCC99"/>
              </a:solidFill>
              <a:ln w="9525">
                <a:solidFill>
                  <a:schemeClr val="tx1"/>
                </a:solidFill>
                <a:miter lim="800000"/>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endParaRPr lang="x-none" altLang="x-none"/>
              </a:p>
            </p:txBody>
          </p:sp>
          <p:sp>
            <p:nvSpPr>
              <p:cNvPr id="13335" name="AutoShape 22"/>
              <p:cNvSpPr>
                <a:spLocks noChangeArrowheads="1"/>
              </p:cNvSpPr>
              <p:nvPr/>
            </p:nvSpPr>
            <p:spPr bwMode="auto">
              <a:xfrm>
                <a:off x="1104" y="2688"/>
                <a:ext cx="1008" cy="912"/>
              </a:xfrm>
              <a:prstGeom prst="hexagon">
                <a:avLst>
                  <a:gd name="adj" fmla="val 27632"/>
                  <a:gd name="vf" fmla="val 115470"/>
                </a:avLst>
              </a:prstGeom>
              <a:solidFill>
                <a:srgbClr val="FFCC99"/>
              </a:solidFill>
              <a:ln w="9525">
                <a:solidFill>
                  <a:schemeClr val="tx1"/>
                </a:solidFill>
                <a:miter lim="800000"/>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endParaRPr lang="x-none" altLang="x-none"/>
              </a:p>
            </p:txBody>
          </p:sp>
          <p:sp>
            <p:nvSpPr>
              <p:cNvPr id="13336" name="Oval 23"/>
              <p:cNvSpPr>
                <a:spLocks noChangeArrowheads="1"/>
              </p:cNvSpPr>
              <p:nvPr/>
            </p:nvSpPr>
            <p:spPr bwMode="auto">
              <a:xfrm>
                <a:off x="1776" y="2640"/>
                <a:ext cx="288" cy="192"/>
              </a:xfrm>
              <a:prstGeom prst="ellipse">
                <a:avLst/>
              </a:prstGeom>
              <a:solidFill>
                <a:schemeClr val="tx1"/>
              </a:solidFill>
              <a:ln w="9525">
                <a:solidFill>
                  <a:schemeClr val="tx1"/>
                </a:solidFill>
                <a:round/>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pPr algn="ctr"/>
                <a:r>
                  <a:rPr lang="en-US" altLang="x-none" b="0">
                    <a:solidFill>
                      <a:srgbClr val="FFFFFF"/>
                    </a:solidFill>
                  </a:rPr>
                  <a:t>C</a:t>
                </a:r>
                <a:endParaRPr lang="en-US" altLang="x-none" b="0"/>
              </a:p>
            </p:txBody>
          </p:sp>
          <p:sp>
            <p:nvSpPr>
              <p:cNvPr id="13337" name="Oval 24"/>
              <p:cNvSpPr>
                <a:spLocks noChangeArrowheads="1"/>
              </p:cNvSpPr>
              <p:nvPr/>
            </p:nvSpPr>
            <p:spPr bwMode="auto">
              <a:xfrm>
                <a:off x="1968" y="3072"/>
                <a:ext cx="288" cy="192"/>
              </a:xfrm>
              <a:prstGeom prst="ellipse">
                <a:avLst/>
              </a:prstGeom>
              <a:solidFill>
                <a:schemeClr val="tx1"/>
              </a:solidFill>
              <a:ln w="9525">
                <a:solidFill>
                  <a:schemeClr val="tx1"/>
                </a:solidFill>
                <a:round/>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pPr algn="ctr"/>
                <a:r>
                  <a:rPr lang="en-US" altLang="x-none" b="0">
                    <a:solidFill>
                      <a:srgbClr val="FFFFFF"/>
                    </a:solidFill>
                  </a:rPr>
                  <a:t>C</a:t>
                </a:r>
                <a:endParaRPr lang="en-US" altLang="x-none" b="0"/>
              </a:p>
            </p:txBody>
          </p:sp>
          <p:sp>
            <p:nvSpPr>
              <p:cNvPr id="13338" name="Oval 25"/>
              <p:cNvSpPr>
                <a:spLocks noChangeArrowheads="1"/>
              </p:cNvSpPr>
              <p:nvPr/>
            </p:nvSpPr>
            <p:spPr bwMode="auto">
              <a:xfrm>
                <a:off x="1728" y="3504"/>
                <a:ext cx="288" cy="192"/>
              </a:xfrm>
              <a:prstGeom prst="ellipse">
                <a:avLst/>
              </a:prstGeom>
              <a:solidFill>
                <a:schemeClr val="tx1"/>
              </a:solidFill>
              <a:ln w="9525">
                <a:solidFill>
                  <a:schemeClr val="tx1"/>
                </a:solidFill>
                <a:round/>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pPr algn="ctr"/>
                <a:r>
                  <a:rPr lang="en-US" altLang="x-none" b="0">
                    <a:solidFill>
                      <a:srgbClr val="FFFFFF"/>
                    </a:solidFill>
                  </a:rPr>
                  <a:t>C</a:t>
                </a:r>
                <a:endParaRPr lang="en-US" altLang="x-none" b="0"/>
              </a:p>
            </p:txBody>
          </p:sp>
          <p:sp>
            <p:nvSpPr>
              <p:cNvPr id="13339" name="Oval 26"/>
              <p:cNvSpPr>
                <a:spLocks noChangeArrowheads="1"/>
              </p:cNvSpPr>
              <p:nvPr/>
            </p:nvSpPr>
            <p:spPr bwMode="auto">
              <a:xfrm>
                <a:off x="960" y="3072"/>
                <a:ext cx="288" cy="192"/>
              </a:xfrm>
              <a:prstGeom prst="ellipse">
                <a:avLst/>
              </a:prstGeom>
              <a:solidFill>
                <a:schemeClr val="tx1"/>
              </a:solidFill>
              <a:ln w="9525">
                <a:solidFill>
                  <a:schemeClr val="tx1"/>
                </a:solidFill>
                <a:round/>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pPr algn="ctr"/>
                <a:r>
                  <a:rPr lang="en-US" altLang="x-none" b="0">
                    <a:solidFill>
                      <a:srgbClr val="FFFFFF"/>
                    </a:solidFill>
                  </a:rPr>
                  <a:t>C</a:t>
                </a:r>
                <a:endParaRPr lang="en-US" altLang="x-none" b="0"/>
              </a:p>
            </p:txBody>
          </p:sp>
          <p:sp>
            <p:nvSpPr>
              <p:cNvPr id="13340" name="Oval 27"/>
              <p:cNvSpPr>
                <a:spLocks noChangeArrowheads="1"/>
              </p:cNvSpPr>
              <p:nvPr/>
            </p:nvSpPr>
            <p:spPr bwMode="auto">
              <a:xfrm>
                <a:off x="1296" y="2592"/>
                <a:ext cx="240" cy="192"/>
              </a:xfrm>
              <a:prstGeom prst="ellipse">
                <a:avLst/>
              </a:prstGeom>
              <a:solidFill>
                <a:schemeClr val="accent1"/>
              </a:solidFill>
              <a:ln w="9525">
                <a:solidFill>
                  <a:schemeClr val="tx1"/>
                </a:solidFill>
                <a:round/>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pPr algn="ctr"/>
                <a:r>
                  <a:rPr lang="en-US" altLang="x-none" b="0"/>
                  <a:t> N</a:t>
                </a:r>
              </a:p>
            </p:txBody>
          </p:sp>
          <p:sp>
            <p:nvSpPr>
              <p:cNvPr id="13341" name="Oval 28"/>
              <p:cNvSpPr>
                <a:spLocks noChangeArrowheads="1"/>
              </p:cNvSpPr>
              <p:nvPr/>
            </p:nvSpPr>
            <p:spPr bwMode="auto">
              <a:xfrm>
                <a:off x="1200" y="3504"/>
                <a:ext cx="240" cy="192"/>
              </a:xfrm>
              <a:prstGeom prst="ellipse">
                <a:avLst/>
              </a:prstGeom>
              <a:solidFill>
                <a:schemeClr val="accent1"/>
              </a:solidFill>
              <a:ln w="9525">
                <a:solidFill>
                  <a:schemeClr val="tx1"/>
                </a:solidFill>
                <a:round/>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pPr algn="ctr"/>
                <a:r>
                  <a:rPr lang="en-US" altLang="x-none" b="0"/>
                  <a:t> N</a:t>
                </a:r>
              </a:p>
            </p:txBody>
          </p:sp>
          <p:sp>
            <p:nvSpPr>
              <p:cNvPr id="13342" name="Line 29"/>
              <p:cNvSpPr>
                <a:spLocks noChangeShapeType="1"/>
              </p:cNvSpPr>
              <p:nvPr/>
            </p:nvSpPr>
            <p:spPr bwMode="auto">
              <a:xfrm flipV="1">
                <a:off x="2016" y="2496"/>
                <a:ext cx="192" cy="19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43" name="Oval 30"/>
              <p:cNvSpPr>
                <a:spLocks noChangeArrowheads="1"/>
              </p:cNvSpPr>
              <p:nvPr/>
            </p:nvSpPr>
            <p:spPr bwMode="auto">
              <a:xfrm>
                <a:off x="2112" y="2352"/>
                <a:ext cx="240" cy="192"/>
              </a:xfrm>
              <a:prstGeom prst="ellipse">
                <a:avLst/>
              </a:prstGeom>
              <a:solidFill>
                <a:schemeClr val="accent1"/>
              </a:solidFill>
              <a:ln w="9525">
                <a:solidFill>
                  <a:schemeClr val="tx1"/>
                </a:solidFill>
                <a:round/>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pPr algn="ctr"/>
                <a:r>
                  <a:rPr lang="en-US" altLang="x-none" b="0"/>
                  <a:t> N</a:t>
                </a:r>
              </a:p>
            </p:txBody>
          </p:sp>
        </p:grpSp>
        <p:sp>
          <p:nvSpPr>
            <p:cNvPr id="51232" name="Oval 32"/>
            <p:cNvSpPr>
              <a:spLocks noChangeArrowheads="1"/>
            </p:cNvSpPr>
            <p:nvPr/>
          </p:nvSpPr>
          <p:spPr bwMode="auto">
            <a:xfrm>
              <a:off x="4304" y="3213"/>
              <a:ext cx="135" cy="112"/>
            </a:xfrm>
            <a:prstGeom prst="ellipse">
              <a:avLst/>
            </a:prstGeom>
            <a:solidFill>
              <a:schemeClr val="accent1"/>
            </a:solidFill>
            <a:ln w="9525">
              <a:solidFill>
                <a:schemeClr val="tx1"/>
              </a:solidFill>
              <a:round/>
              <a:headEnd/>
              <a:tailEnd/>
            </a:ln>
            <a:effectLst/>
          </p:spPr>
          <p:txBody>
            <a:bodyPr wrap="none" anchor="ctr"/>
            <a:lstStyle/>
            <a:p>
              <a:pPr algn="ctr">
                <a:defRPr/>
              </a:pPr>
              <a:r>
                <a:rPr lang="en-US">
                  <a:latin typeface="Comic Sans MS" pitchFamily="66" charset="0"/>
                </a:rPr>
                <a:t>N</a:t>
              </a:r>
              <a:endParaRPr lang="en-US">
                <a:effectLst>
                  <a:outerShdw blurRad="38100" dist="38100" dir="2700000" algn="tl">
                    <a:srgbClr val="FFFFFF"/>
                  </a:outerShdw>
                </a:effectLst>
                <a:latin typeface="Comic Sans MS" pitchFamily="66" charset="0"/>
              </a:endParaRPr>
            </a:p>
          </p:txBody>
        </p:sp>
        <p:sp>
          <p:nvSpPr>
            <p:cNvPr id="51233" name="Oval 33"/>
            <p:cNvSpPr>
              <a:spLocks noChangeArrowheads="1"/>
            </p:cNvSpPr>
            <p:nvPr/>
          </p:nvSpPr>
          <p:spPr bwMode="auto">
            <a:xfrm>
              <a:off x="4493" y="2875"/>
              <a:ext cx="135" cy="113"/>
            </a:xfrm>
            <a:prstGeom prst="ellipse">
              <a:avLst/>
            </a:prstGeom>
            <a:solidFill>
              <a:schemeClr val="accent1"/>
            </a:solidFill>
            <a:ln w="9525">
              <a:solidFill>
                <a:schemeClr val="tx1"/>
              </a:solidFill>
              <a:round/>
              <a:headEnd/>
              <a:tailEnd/>
            </a:ln>
            <a:effectLst/>
          </p:spPr>
          <p:txBody>
            <a:bodyPr wrap="none" anchor="ctr"/>
            <a:lstStyle/>
            <a:p>
              <a:pPr algn="ctr">
                <a:defRPr/>
              </a:pPr>
              <a:r>
                <a:rPr lang="en-US">
                  <a:latin typeface="Comic Sans MS" pitchFamily="66" charset="0"/>
                </a:rPr>
                <a:t>N</a:t>
              </a:r>
              <a:endParaRPr lang="en-US">
                <a:effectLst>
                  <a:outerShdw blurRad="38100" dist="38100" dir="2700000" algn="tl">
                    <a:srgbClr val="FFFFFF"/>
                  </a:outerShdw>
                </a:effectLst>
                <a:latin typeface="Comic Sans MS" pitchFamily="66" charset="0"/>
              </a:endParaRPr>
            </a:p>
          </p:txBody>
        </p:sp>
        <p:sp>
          <p:nvSpPr>
            <p:cNvPr id="13333" name="Oval 34"/>
            <p:cNvSpPr>
              <a:spLocks noChangeArrowheads="1"/>
            </p:cNvSpPr>
            <p:nvPr/>
          </p:nvSpPr>
          <p:spPr bwMode="auto">
            <a:xfrm>
              <a:off x="4520" y="3185"/>
              <a:ext cx="135" cy="112"/>
            </a:xfrm>
            <a:prstGeom prst="ellipse">
              <a:avLst/>
            </a:prstGeom>
            <a:solidFill>
              <a:schemeClr val="tx1"/>
            </a:solidFill>
            <a:ln w="9525">
              <a:solidFill>
                <a:schemeClr val="tx1"/>
              </a:solidFill>
              <a:round/>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pPr algn="ctr"/>
              <a:r>
                <a:rPr lang="en-US" altLang="x-none">
                  <a:solidFill>
                    <a:srgbClr val="FFFFFF"/>
                  </a:solidFill>
                </a:rPr>
                <a:t>C</a:t>
              </a: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animEffect transition="in" filter="strips(downLeft)">
                                      <p:cBhvr>
                                        <p:cTn id="7" dur="500"/>
                                        <p:tgtEl>
                                          <p:spTgt spid="5120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51203">
                                            <p:txEl>
                                              <p:pRg st="1" end="1"/>
                                            </p:txEl>
                                          </p:spTgt>
                                        </p:tgtEl>
                                        <p:attrNameLst>
                                          <p:attrName>style.visibility</p:attrName>
                                        </p:attrNameLst>
                                      </p:cBhvr>
                                      <p:to>
                                        <p:strVal val="visible"/>
                                      </p:to>
                                    </p:set>
                                    <p:animEffect transition="in" filter="strips(downLeft)">
                                      <p:cBhvr>
                                        <p:cTn id="12" dur="500"/>
                                        <p:tgtEl>
                                          <p:spTgt spid="5120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fld id="{2AC0326B-83D4-DB40-A69F-F44B9CCAC69D}" type="slidenum">
              <a:rPr lang="en-US" altLang="x-none" sz="1400" b="0"/>
              <a:pPr/>
              <a:t>13</a:t>
            </a:fld>
            <a:endParaRPr lang="en-US" altLang="x-none" sz="1400" b="0"/>
          </a:p>
        </p:txBody>
      </p:sp>
      <p:sp>
        <p:nvSpPr>
          <p:cNvPr id="12290" name="Rectangle 2"/>
          <p:cNvSpPr>
            <a:spLocks noGrp="1" noChangeArrowheads="1"/>
          </p:cNvSpPr>
          <p:nvPr>
            <p:ph type="title"/>
          </p:nvPr>
        </p:nvSpPr>
        <p:spPr>
          <a:xfrm>
            <a:off x="76200" y="82232"/>
            <a:ext cx="8884920" cy="1143000"/>
          </a:xfrm>
        </p:spPr>
        <p:txBody>
          <a:bodyPr/>
          <a:lstStyle/>
          <a:p>
            <a:pPr>
              <a:defRPr/>
            </a:pPr>
            <a:r>
              <a:rPr lang="en-US" b="1" dirty="0">
                <a:effectLst>
                  <a:outerShdw blurRad="38100" dist="38100" dir="2700000" algn="tl">
                    <a:srgbClr val="000000"/>
                  </a:outerShdw>
                </a:effectLst>
              </a:rPr>
              <a:t>Thymine and Cytosine are pyrimidines</a:t>
            </a:r>
            <a:endParaRPr lang="en-US" dirty="0"/>
          </a:p>
        </p:txBody>
      </p:sp>
      <p:sp>
        <p:nvSpPr>
          <p:cNvPr id="12291" name="Rectangle 3"/>
          <p:cNvSpPr>
            <a:spLocks noGrp="1" noChangeArrowheads="1"/>
          </p:cNvSpPr>
          <p:nvPr>
            <p:ph type="body" idx="1"/>
          </p:nvPr>
        </p:nvSpPr>
        <p:spPr>
          <a:xfrm>
            <a:off x="-106680" y="1326834"/>
            <a:ext cx="9067800" cy="2770504"/>
          </a:xfrm>
        </p:spPr>
        <p:txBody>
          <a:bodyPr/>
          <a:lstStyle/>
          <a:p>
            <a:pPr>
              <a:lnSpc>
                <a:spcPct val="90000"/>
              </a:lnSpc>
              <a:defRPr/>
            </a:pPr>
            <a:r>
              <a:rPr lang="en-US" sz="4800" b="1" dirty="0">
                <a:effectLst>
                  <a:outerShdw blurRad="38100" dist="38100" dir="2700000" algn="tl">
                    <a:srgbClr val="FFFFFF"/>
                  </a:outerShdw>
                </a:effectLst>
              </a:rPr>
              <a:t>Thymine and cytosine each have </a:t>
            </a:r>
            <a:r>
              <a:rPr lang="en-US" sz="4800" b="1" dirty="0">
                <a:solidFill>
                  <a:srgbClr val="FF0000"/>
                </a:solidFill>
                <a:effectLst>
                  <a:outerShdw blurRad="38100" dist="38100" dir="2700000" algn="tl">
                    <a:srgbClr val="FFFFFF"/>
                  </a:outerShdw>
                </a:effectLst>
              </a:rPr>
              <a:t>one</a:t>
            </a:r>
            <a:r>
              <a:rPr lang="en-US" sz="4800" b="1" dirty="0">
                <a:effectLst>
                  <a:outerShdw blurRad="38100" dist="38100" dir="2700000" algn="tl">
                    <a:srgbClr val="FFFFFF"/>
                  </a:outerShdw>
                </a:effectLst>
              </a:rPr>
              <a:t> ring of carbon and nitrogen atoms.</a:t>
            </a:r>
          </a:p>
        </p:txBody>
      </p:sp>
      <p:grpSp>
        <p:nvGrpSpPr>
          <p:cNvPr id="2" name="Group 38"/>
          <p:cNvGrpSpPr>
            <a:grpSpLocks/>
          </p:cNvGrpSpPr>
          <p:nvPr/>
        </p:nvGrpSpPr>
        <p:grpSpPr bwMode="auto">
          <a:xfrm>
            <a:off x="4724400" y="3657600"/>
            <a:ext cx="3070225" cy="2573338"/>
            <a:chOff x="2688" y="2352"/>
            <a:chExt cx="1934" cy="1621"/>
          </a:xfrm>
        </p:grpSpPr>
        <p:sp>
          <p:nvSpPr>
            <p:cNvPr id="14359" name="AutoShape 5"/>
            <p:cNvSpPr>
              <a:spLocks noChangeArrowheads="1"/>
            </p:cNvSpPr>
            <p:nvPr/>
          </p:nvSpPr>
          <p:spPr bwMode="auto">
            <a:xfrm>
              <a:off x="3216" y="2688"/>
              <a:ext cx="960" cy="864"/>
            </a:xfrm>
            <a:prstGeom prst="hexagon">
              <a:avLst>
                <a:gd name="adj" fmla="val 27778"/>
                <a:gd name="vf" fmla="val 115470"/>
              </a:avLst>
            </a:prstGeom>
            <a:solidFill>
              <a:srgbClr val="FFCCCC"/>
            </a:solidFill>
            <a:ln w="9525">
              <a:solidFill>
                <a:schemeClr val="tx1"/>
              </a:solidFill>
              <a:miter lim="800000"/>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endParaRPr lang="x-none" altLang="x-none"/>
            </a:p>
          </p:txBody>
        </p:sp>
        <p:sp>
          <p:nvSpPr>
            <p:cNvPr id="14360" name="Oval 11"/>
            <p:cNvSpPr>
              <a:spLocks noChangeArrowheads="1"/>
            </p:cNvSpPr>
            <p:nvPr/>
          </p:nvSpPr>
          <p:spPr bwMode="auto">
            <a:xfrm>
              <a:off x="3792" y="2592"/>
              <a:ext cx="288" cy="192"/>
            </a:xfrm>
            <a:prstGeom prst="ellipse">
              <a:avLst/>
            </a:prstGeom>
            <a:solidFill>
              <a:schemeClr val="tx1"/>
            </a:solidFill>
            <a:ln w="9525">
              <a:solidFill>
                <a:schemeClr val="tx1"/>
              </a:solidFill>
              <a:round/>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pPr algn="ctr"/>
              <a:r>
                <a:rPr lang="en-US" altLang="x-none" b="0">
                  <a:solidFill>
                    <a:srgbClr val="FFFFFF"/>
                  </a:solidFill>
                </a:rPr>
                <a:t>C</a:t>
              </a:r>
              <a:endParaRPr lang="en-US" altLang="x-none" b="0"/>
            </a:p>
          </p:txBody>
        </p:sp>
        <p:sp>
          <p:nvSpPr>
            <p:cNvPr id="14361" name="Oval 12"/>
            <p:cNvSpPr>
              <a:spLocks noChangeArrowheads="1"/>
            </p:cNvSpPr>
            <p:nvPr/>
          </p:nvSpPr>
          <p:spPr bwMode="auto">
            <a:xfrm>
              <a:off x="3984" y="3024"/>
              <a:ext cx="288" cy="192"/>
            </a:xfrm>
            <a:prstGeom prst="ellipse">
              <a:avLst/>
            </a:prstGeom>
            <a:solidFill>
              <a:schemeClr val="tx1"/>
            </a:solidFill>
            <a:ln w="9525">
              <a:solidFill>
                <a:schemeClr val="tx1"/>
              </a:solidFill>
              <a:round/>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pPr algn="ctr"/>
              <a:r>
                <a:rPr lang="en-US" altLang="x-none" b="0">
                  <a:solidFill>
                    <a:srgbClr val="FFFFFF"/>
                  </a:solidFill>
                </a:rPr>
                <a:t>C</a:t>
              </a:r>
              <a:endParaRPr lang="en-US" altLang="x-none" b="0"/>
            </a:p>
          </p:txBody>
        </p:sp>
        <p:sp>
          <p:nvSpPr>
            <p:cNvPr id="14362" name="Oval 13"/>
            <p:cNvSpPr>
              <a:spLocks noChangeArrowheads="1"/>
            </p:cNvSpPr>
            <p:nvPr/>
          </p:nvSpPr>
          <p:spPr bwMode="auto">
            <a:xfrm>
              <a:off x="3840" y="3456"/>
              <a:ext cx="288" cy="192"/>
            </a:xfrm>
            <a:prstGeom prst="ellipse">
              <a:avLst/>
            </a:prstGeom>
            <a:solidFill>
              <a:schemeClr val="tx1"/>
            </a:solidFill>
            <a:ln w="9525">
              <a:solidFill>
                <a:schemeClr val="tx1"/>
              </a:solidFill>
              <a:round/>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pPr algn="ctr"/>
              <a:r>
                <a:rPr lang="en-US" altLang="x-none" b="0">
                  <a:solidFill>
                    <a:srgbClr val="FFFFFF"/>
                  </a:solidFill>
                </a:rPr>
                <a:t>C</a:t>
              </a:r>
              <a:endParaRPr lang="en-US" altLang="x-none" b="0"/>
            </a:p>
          </p:txBody>
        </p:sp>
        <p:sp>
          <p:nvSpPr>
            <p:cNvPr id="14363" name="Oval 14"/>
            <p:cNvSpPr>
              <a:spLocks noChangeArrowheads="1"/>
            </p:cNvSpPr>
            <p:nvPr/>
          </p:nvSpPr>
          <p:spPr bwMode="auto">
            <a:xfrm>
              <a:off x="3072" y="3024"/>
              <a:ext cx="288" cy="192"/>
            </a:xfrm>
            <a:prstGeom prst="ellipse">
              <a:avLst/>
            </a:prstGeom>
            <a:solidFill>
              <a:schemeClr val="tx1"/>
            </a:solidFill>
            <a:ln w="9525">
              <a:solidFill>
                <a:schemeClr val="tx1"/>
              </a:solidFill>
              <a:round/>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pPr algn="ctr"/>
              <a:r>
                <a:rPr lang="en-US" altLang="x-none" b="0">
                  <a:solidFill>
                    <a:srgbClr val="FFFFFF"/>
                  </a:solidFill>
                </a:rPr>
                <a:t>C</a:t>
              </a:r>
              <a:endParaRPr lang="en-US" altLang="x-none" b="0"/>
            </a:p>
          </p:txBody>
        </p:sp>
        <p:sp>
          <p:nvSpPr>
            <p:cNvPr id="14364" name="Oval 18"/>
            <p:cNvSpPr>
              <a:spLocks noChangeArrowheads="1"/>
            </p:cNvSpPr>
            <p:nvPr/>
          </p:nvSpPr>
          <p:spPr bwMode="auto">
            <a:xfrm>
              <a:off x="3360" y="3456"/>
              <a:ext cx="240" cy="192"/>
            </a:xfrm>
            <a:prstGeom prst="ellipse">
              <a:avLst/>
            </a:prstGeom>
            <a:solidFill>
              <a:schemeClr val="accent1"/>
            </a:solidFill>
            <a:ln w="9525">
              <a:solidFill>
                <a:schemeClr val="tx1"/>
              </a:solidFill>
              <a:round/>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pPr algn="ctr"/>
              <a:r>
                <a:rPr lang="en-US" altLang="x-none" b="0"/>
                <a:t> N</a:t>
              </a:r>
            </a:p>
          </p:txBody>
        </p:sp>
        <p:sp>
          <p:nvSpPr>
            <p:cNvPr id="14365" name="Oval 19"/>
            <p:cNvSpPr>
              <a:spLocks noChangeArrowheads="1"/>
            </p:cNvSpPr>
            <p:nvPr/>
          </p:nvSpPr>
          <p:spPr bwMode="auto">
            <a:xfrm>
              <a:off x="3312" y="2592"/>
              <a:ext cx="240" cy="192"/>
            </a:xfrm>
            <a:prstGeom prst="ellipse">
              <a:avLst/>
            </a:prstGeom>
            <a:solidFill>
              <a:schemeClr val="accent1"/>
            </a:solidFill>
            <a:ln w="9525">
              <a:solidFill>
                <a:schemeClr val="tx1"/>
              </a:solidFill>
              <a:round/>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pPr algn="ctr"/>
              <a:r>
                <a:rPr lang="en-US" altLang="x-none" b="0"/>
                <a:t> N</a:t>
              </a:r>
            </a:p>
          </p:txBody>
        </p:sp>
        <p:sp>
          <p:nvSpPr>
            <p:cNvPr id="14366" name="Line 23"/>
            <p:cNvSpPr>
              <a:spLocks noChangeShapeType="1"/>
            </p:cNvSpPr>
            <p:nvPr/>
          </p:nvSpPr>
          <p:spPr bwMode="auto">
            <a:xfrm flipV="1">
              <a:off x="3984" y="2400"/>
              <a:ext cx="240" cy="24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67" name="Line 24"/>
            <p:cNvSpPr>
              <a:spLocks noChangeShapeType="1"/>
            </p:cNvSpPr>
            <p:nvPr/>
          </p:nvSpPr>
          <p:spPr bwMode="auto">
            <a:xfrm flipH="1">
              <a:off x="2928" y="3120"/>
              <a:ext cx="144"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18" name="Oval 30"/>
            <p:cNvSpPr>
              <a:spLocks noChangeArrowheads="1"/>
            </p:cNvSpPr>
            <p:nvPr/>
          </p:nvSpPr>
          <p:spPr bwMode="auto">
            <a:xfrm>
              <a:off x="2688" y="3024"/>
              <a:ext cx="240" cy="192"/>
            </a:xfrm>
            <a:prstGeom prst="ellipse">
              <a:avLst/>
            </a:prstGeom>
            <a:solidFill>
              <a:srgbClr val="FFFF00"/>
            </a:solidFill>
            <a:ln w="9525">
              <a:solidFill>
                <a:schemeClr val="tx1"/>
              </a:solidFill>
              <a:round/>
              <a:headEnd/>
              <a:tailEnd/>
            </a:ln>
            <a:effectLst/>
          </p:spPr>
          <p:txBody>
            <a:bodyPr wrap="none" anchor="ctr"/>
            <a:lstStyle/>
            <a:p>
              <a:pPr algn="ctr">
                <a:defRPr/>
              </a:pPr>
              <a:r>
                <a:rPr lang="en-US">
                  <a:effectLst>
                    <a:outerShdw blurRad="38100" dist="38100" dir="2700000" algn="tl">
                      <a:srgbClr val="FFFFFF"/>
                    </a:outerShdw>
                  </a:effectLst>
                  <a:latin typeface="Comic Sans MS" pitchFamily="66" charset="0"/>
                </a:rPr>
                <a:t>O</a:t>
              </a:r>
            </a:p>
          </p:txBody>
        </p:sp>
        <p:sp>
          <p:nvSpPr>
            <p:cNvPr id="14369" name="Line 33"/>
            <p:cNvSpPr>
              <a:spLocks noChangeShapeType="1"/>
            </p:cNvSpPr>
            <p:nvPr/>
          </p:nvSpPr>
          <p:spPr bwMode="auto">
            <a:xfrm flipH="1">
              <a:off x="2928" y="3168"/>
              <a:ext cx="144"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70" name="Oval 34"/>
            <p:cNvSpPr>
              <a:spLocks noChangeArrowheads="1"/>
            </p:cNvSpPr>
            <p:nvPr/>
          </p:nvSpPr>
          <p:spPr bwMode="auto">
            <a:xfrm>
              <a:off x="4080" y="2352"/>
              <a:ext cx="240" cy="192"/>
            </a:xfrm>
            <a:prstGeom prst="ellipse">
              <a:avLst/>
            </a:prstGeom>
            <a:solidFill>
              <a:schemeClr val="accent1"/>
            </a:solidFill>
            <a:ln w="9525">
              <a:solidFill>
                <a:schemeClr val="tx1"/>
              </a:solidFill>
              <a:round/>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pPr algn="ctr"/>
              <a:r>
                <a:rPr lang="en-US" altLang="x-none" b="0"/>
                <a:t> N</a:t>
              </a:r>
            </a:p>
          </p:txBody>
        </p:sp>
        <p:sp>
          <p:nvSpPr>
            <p:cNvPr id="12323" name="Text Box 35"/>
            <p:cNvSpPr txBox="1">
              <a:spLocks noChangeArrowheads="1"/>
            </p:cNvSpPr>
            <p:nvPr/>
          </p:nvSpPr>
          <p:spPr bwMode="auto">
            <a:xfrm>
              <a:off x="3638" y="3646"/>
              <a:ext cx="984" cy="327"/>
            </a:xfrm>
            <a:prstGeom prst="rect">
              <a:avLst/>
            </a:prstGeom>
            <a:noFill/>
            <a:ln w="9525">
              <a:noFill/>
              <a:miter lim="800000"/>
              <a:headEnd/>
              <a:tailEnd/>
            </a:ln>
            <a:effectLst/>
          </p:spPr>
          <p:txBody>
            <a:bodyPr wrap="none">
              <a:spAutoFit/>
            </a:bodyPr>
            <a:lstStyle/>
            <a:p>
              <a:pPr>
                <a:defRPr/>
              </a:pPr>
              <a:r>
                <a:rPr lang="en-US" sz="2800" b="0">
                  <a:effectLst>
                    <a:outerShdw blurRad="38100" dist="38100" dir="2700000" algn="tl">
                      <a:srgbClr val="FFFFFF"/>
                    </a:outerShdw>
                  </a:effectLst>
                  <a:latin typeface="Comic Sans MS" pitchFamily="66" charset="0"/>
                </a:rPr>
                <a:t>cytosine</a:t>
              </a:r>
            </a:p>
          </p:txBody>
        </p:sp>
      </p:grpSp>
      <p:grpSp>
        <p:nvGrpSpPr>
          <p:cNvPr id="3" name="Group 41"/>
          <p:cNvGrpSpPr>
            <a:grpSpLocks/>
          </p:cNvGrpSpPr>
          <p:nvPr/>
        </p:nvGrpSpPr>
        <p:grpSpPr bwMode="auto">
          <a:xfrm>
            <a:off x="990600" y="3810000"/>
            <a:ext cx="2971800" cy="2497138"/>
            <a:chOff x="624" y="2400"/>
            <a:chExt cx="1872" cy="1573"/>
          </a:xfrm>
        </p:grpSpPr>
        <p:grpSp>
          <p:nvGrpSpPr>
            <p:cNvPr id="14343" name="Group 40"/>
            <p:cNvGrpSpPr>
              <a:grpSpLocks/>
            </p:cNvGrpSpPr>
            <p:nvPr/>
          </p:nvGrpSpPr>
          <p:grpSpPr bwMode="auto">
            <a:xfrm>
              <a:off x="624" y="2400"/>
              <a:ext cx="1751" cy="1573"/>
              <a:chOff x="624" y="2400"/>
              <a:chExt cx="1751" cy="1573"/>
            </a:xfrm>
          </p:grpSpPr>
          <p:sp>
            <p:nvSpPr>
              <p:cNvPr id="14345" name="Line 32"/>
              <p:cNvSpPr>
                <a:spLocks noChangeShapeType="1"/>
              </p:cNvSpPr>
              <p:nvPr/>
            </p:nvSpPr>
            <p:spPr bwMode="auto">
              <a:xfrm flipV="1">
                <a:off x="2016" y="2496"/>
                <a:ext cx="192" cy="19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46" name="AutoShape 4"/>
              <p:cNvSpPr>
                <a:spLocks noChangeArrowheads="1"/>
              </p:cNvSpPr>
              <p:nvPr/>
            </p:nvSpPr>
            <p:spPr bwMode="auto">
              <a:xfrm>
                <a:off x="1104" y="2688"/>
                <a:ext cx="1008" cy="912"/>
              </a:xfrm>
              <a:prstGeom prst="hexagon">
                <a:avLst>
                  <a:gd name="adj" fmla="val 27632"/>
                  <a:gd name="vf" fmla="val 115470"/>
                </a:avLst>
              </a:prstGeom>
              <a:solidFill>
                <a:srgbClr val="FFCC99"/>
              </a:solidFill>
              <a:ln w="9525">
                <a:solidFill>
                  <a:schemeClr val="tx1"/>
                </a:solidFill>
                <a:miter lim="800000"/>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endParaRPr lang="x-none" altLang="x-none"/>
              </a:p>
            </p:txBody>
          </p:sp>
          <p:sp>
            <p:nvSpPr>
              <p:cNvPr id="14347" name="Oval 6"/>
              <p:cNvSpPr>
                <a:spLocks noChangeArrowheads="1"/>
              </p:cNvSpPr>
              <p:nvPr/>
            </p:nvSpPr>
            <p:spPr bwMode="auto">
              <a:xfrm>
                <a:off x="1776" y="2640"/>
                <a:ext cx="288" cy="192"/>
              </a:xfrm>
              <a:prstGeom prst="ellipse">
                <a:avLst/>
              </a:prstGeom>
              <a:solidFill>
                <a:schemeClr val="tx1"/>
              </a:solidFill>
              <a:ln w="9525">
                <a:solidFill>
                  <a:schemeClr val="tx1"/>
                </a:solidFill>
                <a:round/>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pPr algn="ctr"/>
                <a:r>
                  <a:rPr lang="en-US" altLang="x-none" b="0">
                    <a:solidFill>
                      <a:srgbClr val="FFFFFF"/>
                    </a:solidFill>
                  </a:rPr>
                  <a:t>C</a:t>
                </a:r>
                <a:endParaRPr lang="en-US" altLang="x-none" b="0"/>
              </a:p>
            </p:txBody>
          </p:sp>
          <p:sp>
            <p:nvSpPr>
              <p:cNvPr id="14348" name="Oval 8"/>
              <p:cNvSpPr>
                <a:spLocks noChangeArrowheads="1"/>
              </p:cNvSpPr>
              <p:nvPr/>
            </p:nvSpPr>
            <p:spPr bwMode="auto">
              <a:xfrm>
                <a:off x="1968" y="3072"/>
                <a:ext cx="288" cy="192"/>
              </a:xfrm>
              <a:prstGeom prst="ellipse">
                <a:avLst/>
              </a:prstGeom>
              <a:solidFill>
                <a:schemeClr val="tx1"/>
              </a:solidFill>
              <a:ln w="9525">
                <a:solidFill>
                  <a:schemeClr val="tx1"/>
                </a:solidFill>
                <a:round/>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pPr algn="ctr"/>
                <a:r>
                  <a:rPr lang="en-US" altLang="x-none" b="0">
                    <a:solidFill>
                      <a:srgbClr val="FFFFFF"/>
                    </a:solidFill>
                  </a:rPr>
                  <a:t>C</a:t>
                </a:r>
                <a:endParaRPr lang="en-US" altLang="x-none" b="0"/>
              </a:p>
            </p:txBody>
          </p:sp>
          <p:sp>
            <p:nvSpPr>
              <p:cNvPr id="14349" name="Oval 9"/>
              <p:cNvSpPr>
                <a:spLocks noChangeArrowheads="1"/>
              </p:cNvSpPr>
              <p:nvPr/>
            </p:nvSpPr>
            <p:spPr bwMode="auto">
              <a:xfrm>
                <a:off x="1728" y="3504"/>
                <a:ext cx="288" cy="192"/>
              </a:xfrm>
              <a:prstGeom prst="ellipse">
                <a:avLst/>
              </a:prstGeom>
              <a:solidFill>
                <a:schemeClr val="tx1"/>
              </a:solidFill>
              <a:ln w="9525">
                <a:solidFill>
                  <a:schemeClr val="tx1"/>
                </a:solidFill>
                <a:round/>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pPr algn="ctr"/>
                <a:r>
                  <a:rPr lang="en-US" altLang="x-none" b="0">
                    <a:solidFill>
                      <a:srgbClr val="FFFFFF"/>
                    </a:solidFill>
                  </a:rPr>
                  <a:t>C</a:t>
                </a:r>
                <a:endParaRPr lang="en-US" altLang="x-none" b="0"/>
              </a:p>
            </p:txBody>
          </p:sp>
          <p:sp>
            <p:nvSpPr>
              <p:cNvPr id="14350" name="Oval 10"/>
              <p:cNvSpPr>
                <a:spLocks noChangeArrowheads="1"/>
              </p:cNvSpPr>
              <p:nvPr/>
            </p:nvSpPr>
            <p:spPr bwMode="auto">
              <a:xfrm>
                <a:off x="960" y="3072"/>
                <a:ext cx="288" cy="192"/>
              </a:xfrm>
              <a:prstGeom prst="ellipse">
                <a:avLst/>
              </a:prstGeom>
              <a:solidFill>
                <a:schemeClr val="tx1"/>
              </a:solidFill>
              <a:ln w="9525">
                <a:solidFill>
                  <a:schemeClr val="tx1"/>
                </a:solidFill>
                <a:round/>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pPr algn="ctr"/>
                <a:r>
                  <a:rPr lang="en-US" altLang="x-none" b="0">
                    <a:solidFill>
                      <a:srgbClr val="FFFFFF"/>
                    </a:solidFill>
                  </a:rPr>
                  <a:t>C</a:t>
                </a:r>
                <a:endParaRPr lang="en-US" altLang="x-none" b="0"/>
              </a:p>
            </p:txBody>
          </p:sp>
          <p:sp>
            <p:nvSpPr>
              <p:cNvPr id="14351" name="Oval 15"/>
              <p:cNvSpPr>
                <a:spLocks noChangeArrowheads="1"/>
              </p:cNvSpPr>
              <p:nvPr/>
            </p:nvSpPr>
            <p:spPr bwMode="auto">
              <a:xfrm>
                <a:off x="1296" y="2592"/>
                <a:ext cx="240" cy="192"/>
              </a:xfrm>
              <a:prstGeom prst="ellipse">
                <a:avLst/>
              </a:prstGeom>
              <a:solidFill>
                <a:schemeClr val="accent1"/>
              </a:solidFill>
              <a:ln w="9525">
                <a:solidFill>
                  <a:schemeClr val="tx1"/>
                </a:solidFill>
                <a:round/>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pPr algn="ctr"/>
                <a:r>
                  <a:rPr lang="en-US" altLang="x-none" b="0"/>
                  <a:t> N</a:t>
                </a:r>
              </a:p>
            </p:txBody>
          </p:sp>
          <p:sp>
            <p:nvSpPr>
              <p:cNvPr id="14352" name="Oval 17"/>
              <p:cNvSpPr>
                <a:spLocks noChangeArrowheads="1"/>
              </p:cNvSpPr>
              <p:nvPr/>
            </p:nvSpPr>
            <p:spPr bwMode="auto">
              <a:xfrm>
                <a:off x="1200" y="3504"/>
                <a:ext cx="240" cy="192"/>
              </a:xfrm>
              <a:prstGeom prst="ellipse">
                <a:avLst/>
              </a:prstGeom>
              <a:solidFill>
                <a:schemeClr val="accent1"/>
              </a:solidFill>
              <a:ln w="9525">
                <a:solidFill>
                  <a:schemeClr val="tx1"/>
                </a:solidFill>
                <a:round/>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pPr algn="ctr"/>
                <a:r>
                  <a:rPr lang="en-US" altLang="x-none" b="0"/>
                  <a:t> N</a:t>
                </a:r>
              </a:p>
            </p:txBody>
          </p:sp>
          <p:sp>
            <p:nvSpPr>
              <p:cNvPr id="14353" name="Line 20"/>
              <p:cNvSpPr>
                <a:spLocks noChangeShapeType="1"/>
              </p:cNvSpPr>
              <p:nvPr/>
            </p:nvSpPr>
            <p:spPr bwMode="auto">
              <a:xfrm flipV="1">
                <a:off x="1968" y="2448"/>
                <a:ext cx="192" cy="19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54" name="Line 22"/>
              <p:cNvSpPr>
                <a:spLocks noChangeShapeType="1"/>
              </p:cNvSpPr>
              <p:nvPr/>
            </p:nvSpPr>
            <p:spPr bwMode="auto">
              <a:xfrm flipH="1">
                <a:off x="816" y="3216"/>
                <a:ext cx="144"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55" name="Line 26"/>
              <p:cNvSpPr>
                <a:spLocks noChangeShapeType="1"/>
              </p:cNvSpPr>
              <p:nvPr/>
            </p:nvSpPr>
            <p:spPr bwMode="auto">
              <a:xfrm flipH="1">
                <a:off x="816" y="3168"/>
                <a:ext cx="144"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315" name="Oval 27"/>
              <p:cNvSpPr>
                <a:spLocks noChangeArrowheads="1"/>
              </p:cNvSpPr>
              <p:nvPr/>
            </p:nvSpPr>
            <p:spPr bwMode="auto">
              <a:xfrm>
                <a:off x="624" y="3072"/>
                <a:ext cx="240" cy="192"/>
              </a:xfrm>
              <a:prstGeom prst="ellipse">
                <a:avLst/>
              </a:prstGeom>
              <a:solidFill>
                <a:srgbClr val="FFFF00"/>
              </a:solidFill>
              <a:ln w="9525">
                <a:solidFill>
                  <a:schemeClr val="tx1"/>
                </a:solidFill>
                <a:round/>
                <a:headEnd/>
                <a:tailEnd/>
              </a:ln>
              <a:effectLst/>
            </p:spPr>
            <p:txBody>
              <a:bodyPr wrap="none" anchor="ctr"/>
              <a:lstStyle/>
              <a:p>
                <a:pPr algn="ctr">
                  <a:defRPr/>
                </a:pPr>
                <a:r>
                  <a:rPr lang="en-US">
                    <a:effectLst>
                      <a:outerShdw blurRad="38100" dist="38100" dir="2700000" algn="tl">
                        <a:srgbClr val="FFFFFF"/>
                      </a:outerShdw>
                    </a:effectLst>
                    <a:latin typeface="Comic Sans MS" pitchFamily="66" charset="0"/>
                  </a:rPr>
                  <a:t>O</a:t>
                </a:r>
              </a:p>
            </p:txBody>
          </p:sp>
          <p:sp>
            <p:nvSpPr>
              <p:cNvPr id="12317" name="Oval 29"/>
              <p:cNvSpPr>
                <a:spLocks noChangeArrowheads="1"/>
              </p:cNvSpPr>
              <p:nvPr/>
            </p:nvSpPr>
            <p:spPr bwMode="auto">
              <a:xfrm>
                <a:off x="2064" y="2400"/>
                <a:ext cx="240" cy="192"/>
              </a:xfrm>
              <a:prstGeom prst="ellipse">
                <a:avLst/>
              </a:prstGeom>
              <a:solidFill>
                <a:srgbClr val="FFFF00"/>
              </a:solidFill>
              <a:ln w="9525">
                <a:solidFill>
                  <a:schemeClr val="tx1"/>
                </a:solidFill>
                <a:round/>
                <a:headEnd/>
                <a:tailEnd/>
              </a:ln>
              <a:effectLst/>
            </p:spPr>
            <p:txBody>
              <a:bodyPr wrap="none" anchor="ctr"/>
              <a:lstStyle/>
              <a:p>
                <a:pPr algn="ctr">
                  <a:defRPr/>
                </a:pPr>
                <a:r>
                  <a:rPr lang="en-US">
                    <a:effectLst>
                      <a:outerShdw blurRad="38100" dist="38100" dir="2700000" algn="tl">
                        <a:srgbClr val="FFFFFF"/>
                      </a:outerShdw>
                    </a:effectLst>
                    <a:latin typeface="Comic Sans MS" pitchFamily="66" charset="0"/>
                  </a:rPr>
                  <a:t>O</a:t>
                </a:r>
              </a:p>
            </p:txBody>
          </p:sp>
          <p:sp>
            <p:nvSpPr>
              <p:cNvPr id="12324" name="Text Box 36"/>
              <p:cNvSpPr txBox="1">
                <a:spLocks noChangeArrowheads="1"/>
              </p:cNvSpPr>
              <p:nvPr/>
            </p:nvSpPr>
            <p:spPr bwMode="auto">
              <a:xfrm>
                <a:off x="1430" y="3646"/>
                <a:ext cx="945" cy="327"/>
              </a:xfrm>
              <a:prstGeom prst="rect">
                <a:avLst/>
              </a:prstGeom>
              <a:noFill/>
              <a:ln w="9525">
                <a:noFill/>
                <a:miter lim="800000"/>
                <a:headEnd/>
                <a:tailEnd/>
              </a:ln>
              <a:effectLst/>
            </p:spPr>
            <p:txBody>
              <a:bodyPr wrap="none">
                <a:spAutoFit/>
              </a:bodyPr>
              <a:lstStyle/>
              <a:p>
                <a:pPr>
                  <a:defRPr/>
                </a:pPr>
                <a:r>
                  <a:rPr lang="en-US" sz="2800" b="0">
                    <a:effectLst>
                      <a:outerShdw blurRad="38100" dist="38100" dir="2700000" algn="tl">
                        <a:srgbClr val="FFFFFF"/>
                      </a:outerShdw>
                    </a:effectLst>
                    <a:latin typeface="Comic Sans MS" pitchFamily="66" charset="0"/>
                  </a:rPr>
                  <a:t>thymine</a:t>
                </a:r>
              </a:p>
            </p:txBody>
          </p:sp>
        </p:grpSp>
        <p:sp>
          <p:nvSpPr>
            <p:cNvPr id="14344" name="Oval 39"/>
            <p:cNvSpPr>
              <a:spLocks noChangeArrowheads="1"/>
            </p:cNvSpPr>
            <p:nvPr/>
          </p:nvSpPr>
          <p:spPr bwMode="auto">
            <a:xfrm>
              <a:off x="2208" y="3168"/>
              <a:ext cx="288" cy="192"/>
            </a:xfrm>
            <a:prstGeom prst="ellipse">
              <a:avLst/>
            </a:prstGeom>
            <a:solidFill>
              <a:schemeClr val="tx1"/>
            </a:solidFill>
            <a:ln w="9525">
              <a:solidFill>
                <a:schemeClr val="tx1"/>
              </a:solidFill>
              <a:round/>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pPr algn="ctr"/>
              <a:r>
                <a:rPr lang="en-US" altLang="x-none" b="0">
                  <a:solidFill>
                    <a:srgbClr val="FFFFFF"/>
                  </a:solidFill>
                </a:rPr>
                <a:t>C</a:t>
              </a:r>
              <a:endParaRPr lang="en-US" altLang="x-none" b="0"/>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dissolve">
                                      <p:cBhvr>
                                        <p:cTn id="7" dur="500"/>
                                        <p:tgtEl>
                                          <p:spTgt spid="122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12291">
                                            <p:txEl>
                                              <p:pRg st="0" end="0"/>
                                            </p:txEl>
                                          </p:spTgt>
                                        </p:tgtEl>
                                        <p:attrNameLst>
                                          <p:attrName>style.visibility</p:attrName>
                                        </p:attrNameLst>
                                      </p:cBhvr>
                                      <p:to>
                                        <p:strVal val="visible"/>
                                      </p:to>
                                    </p:set>
                                    <p:anim calcmode="lin" valueType="num">
                                      <p:cBhvr additive="base">
                                        <p:cTn id="12" dur="500" fill="hold"/>
                                        <p:tgtEl>
                                          <p:spTgt spid="12291">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12291">
                                            <p:txEl>
                                              <p:pRg st="0" end="0"/>
                                            </p:txEl>
                                          </p:spTgt>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500"/>
                            </p:stCondLst>
                            <p:childTnLst>
                              <p:par>
                                <p:cTn id="15" presetID="2" presetClass="entr" presetSubtype="8" fill="hold"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0-#ppt_w/2"/>
                                          </p:val>
                                        </p:tav>
                                        <p:tav tm="100000">
                                          <p:val>
                                            <p:strVal val="#ppt_x"/>
                                          </p:val>
                                        </p:tav>
                                      </p:tavLst>
                                    </p:anim>
                                    <p:anim calcmode="lin" valueType="num">
                                      <p:cBhvr additive="base">
                                        <p:cTn id="18" dur="500" fill="hold"/>
                                        <p:tgtEl>
                                          <p:spTgt spid="2"/>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1000"/>
                            </p:stCondLst>
                            <p:childTnLst>
                              <p:par>
                                <p:cTn id="20" presetID="2" presetClass="entr" presetSubtype="8" fill="hold" nodeType="afterEffect">
                                  <p:stCondLst>
                                    <p:cond delay="0"/>
                                  </p:stCondLst>
                                  <p:childTnLst>
                                    <p:set>
                                      <p:cBhvr>
                                        <p:cTn id="21" dur="1" fill="hold">
                                          <p:stCondLst>
                                            <p:cond delay="0"/>
                                          </p:stCondLst>
                                        </p:cTn>
                                        <p:tgtEl>
                                          <p:spTgt spid="3"/>
                                        </p:tgtEl>
                                        <p:attrNameLst>
                                          <p:attrName>style.visibility</p:attrName>
                                        </p:attrNameLst>
                                      </p:cBhvr>
                                      <p:to>
                                        <p:strVal val="visible"/>
                                      </p:to>
                                    </p:set>
                                    <p:anim calcmode="lin" valueType="num">
                                      <p:cBhvr additive="base">
                                        <p:cTn id="22" dur="500" fill="hold"/>
                                        <p:tgtEl>
                                          <p:spTgt spid="3"/>
                                        </p:tgtEl>
                                        <p:attrNameLst>
                                          <p:attrName>ppt_x</p:attrName>
                                        </p:attrNameLst>
                                      </p:cBhvr>
                                      <p:tavLst>
                                        <p:tav tm="0">
                                          <p:val>
                                            <p:strVal val="0-#ppt_w/2"/>
                                          </p:val>
                                        </p:tav>
                                        <p:tav tm="100000">
                                          <p:val>
                                            <p:strVal val="#ppt_x"/>
                                          </p:val>
                                        </p:tav>
                                      </p:tavLst>
                                    </p:anim>
                                    <p:anim calcmode="lin" valueType="num">
                                      <p:cBhvr additive="base">
                                        <p:cTn id="23"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autoUpdateAnimBg="0"/>
      <p:bldP spid="12291"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fld id="{9E04F16F-9A42-BF41-862C-05106DEAAC25}" type="slidenum">
              <a:rPr lang="en-US" altLang="x-none" sz="1400" b="0"/>
              <a:pPr/>
              <a:t>14</a:t>
            </a:fld>
            <a:endParaRPr lang="en-US" altLang="x-none" sz="1400" b="0"/>
          </a:p>
        </p:txBody>
      </p:sp>
      <p:sp>
        <p:nvSpPr>
          <p:cNvPr id="27650" name="Rectangle 2"/>
          <p:cNvSpPr>
            <a:spLocks noGrp="1" noChangeArrowheads="1"/>
          </p:cNvSpPr>
          <p:nvPr>
            <p:ph type="title"/>
          </p:nvPr>
        </p:nvSpPr>
        <p:spPr>
          <a:xfrm>
            <a:off x="0" y="56434"/>
            <a:ext cx="9018270" cy="1143000"/>
          </a:xfrm>
        </p:spPr>
        <p:txBody>
          <a:bodyPr/>
          <a:lstStyle/>
          <a:p>
            <a:pPr>
              <a:defRPr/>
            </a:pPr>
            <a:r>
              <a:rPr lang="en-US" b="1" dirty="0">
                <a:effectLst>
                  <a:outerShdw blurRad="38100" dist="38100" dir="2700000" algn="tl">
                    <a:srgbClr val="000000"/>
                  </a:outerShdw>
                </a:effectLst>
              </a:rPr>
              <a:t>Adenine and Guanine are purines</a:t>
            </a:r>
          </a:p>
        </p:txBody>
      </p:sp>
      <p:sp>
        <p:nvSpPr>
          <p:cNvPr id="27651" name="Rectangle 3"/>
          <p:cNvSpPr>
            <a:spLocks noGrp="1" noChangeArrowheads="1"/>
          </p:cNvSpPr>
          <p:nvPr>
            <p:ph type="body" idx="1"/>
          </p:nvPr>
        </p:nvSpPr>
        <p:spPr>
          <a:xfrm>
            <a:off x="-38100" y="1112633"/>
            <a:ext cx="9018270" cy="2598029"/>
          </a:xfrm>
        </p:spPr>
        <p:txBody>
          <a:bodyPr/>
          <a:lstStyle/>
          <a:p>
            <a:pPr>
              <a:lnSpc>
                <a:spcPct val="90000"/>
              </a:lnSpc>
              <a:defRPr/>
            </a:pPr>
            <a:r>
              <a:rPr lang="en-US" sz="4800" b="1" dirty="0">
                <a:effectLst>
                  <a:outerShdw blurRad="38100" dist="38100" dir="2700000" algn="tl">
                    <a:srgbClr val="FFFFFF"/>
                  </a:outerShdw>
                </a:effectLst>
              </a:rPr>
              <a:t>Adenine</a:t>
            </a:r>
            <a:r>
              <a:rPr lang="en-US" sz="5400" b="1" dirty="0">
                <a:effectLst>
                  <a:outerShdw blurRad="38100" dist="38100" dir="2700000" algn="tl">
                    <a:srgbClr val="FFFFFF"/>
                  </a:outerShdw>
                </a:effectLst>
              </a:rPr>
              <a:t> and </a:t>
            </a:r>
            <a:r>
              <a:rPr lang="en-US" sz="4800" b="1" dirty="0">
                <a:effectLst>
                  <a:outerShdw blurRad="38100" dist="38100" dir="2700000" algn="tl">
                    <a:srgbClr val="FFFFFF"/>
                  </a:outerShdw>
                </a:effectLst>
              </a:rPr>
              <a:t>guanine</a:t>
            </a:r>
            <a:r>
              <a:rPr lang="en-US" sz="5400" b="1" dirty="0">
                <a:effectLst>
                  <a:outerShdw blurRad="38100" dist="38100" dir="2700000" algn="tl">
                    <a:srgbClr val="FFFFFF"/>
                  </a:outerShdw>
                </a:effectLst>
              </a:rPr>
              <a:t> each have </a:t>
            </a:r>
            <a:r>
              <a:rPr lang="en-US" sz="5400" b="1" dirty="0">
                <a:solidFill>
                  <a:srgbClr val="FF0000"/>
                </a:solidFill>
                <a:effectLst>
                  <a:outerShdw blurRad="38100" dist="38100" dir="2700000" algn="tl">
                    <a:srgbClr val="FFFFFF"/>
                  </a:outerShdw>
                </a:effectLst>
              </a:rPr>
              <a:t>two</a:t>
            </a:r>
            <a:r>
              <a:rPr lang="en-US" sz="5400" b="1" dirty="0">
                <a:effectLst>
                  <a:outerShdw blurRad="38100" dist="38100" dir="2700000" algn="tl">
                    <a:srgbClr val="FFFFFF"/>
                  </a:outerShdw>
                </a:effectLst>
              </a:rPr>
              <a:t> rings of carbon and nitrogen atoms.</a:t>
            </a:r>
          </a:p>
        </p:txBody>
      </p:sp>
      <p:grpSp>
        <p:nvGrpSpPr>
          <p:cNvPr id="2" name="Group 43"/>
          <p:cNvGrpSpPr>
            <a:grpSpLocks/>
          </p:cNvGrpSpPr>
          <p:nvPr/>
        </p:nvGrpSpPr>
        <p:grpSpPr bwMode="auto">
          <a:xfrm>
            <a:off x="1295400" y="3733800"/>
            <a:ext cx="2743200" cy="2671763"/>
            <a:chOff x="960" y="2352"/>
            <a:chExt cx="1728" cy="1683"/>
          </a:xfrm>
        </p:grpSpPr>
        <p:grpSp>
          <p:nvGrpSpPr>
            <p:cNvPr id="15386" name="Group 34"/>
            <p:cNvGrpSpPr>
              <a:grpSpLocks/>
            </p:cNvGrpSpPr>
            <p:nvPr/>
          </p:nvGrpSpPr>
          <p:grpSpPr bwMode="auto">
            <a:xfrm>
              <a:off x="960" y="2352"/>
              <a:ext cx="1584" cy="1683"/>
              <a:chOff x="960" y="2352"/>
              <a:chExt cx="1584" cy="1683"/>
            </a:xfrm>
          </p:grpSpPr>
          <p:grpSp>
            <p:nvGrpSpPr>
              <p:cNvPr id="15390" name="Group 30"/>
              <p:cNvGrpSpPr>
                <a:grpSpLocks/>
              </p:cNvGrpSpPr>
              <p:nvPr/>
            </p:nvGrpSpPr>
            <p:grpSpPr bwMode="auto">
              <a:xfrm>
                <a:off x="960" y="2352"/>
                <a:ext cx="1584" cy="1584"/>
                <a:chOff x="960" y="2352"/>
                <a:chExt cx="1584" cy="1584"/>
              </a:xfrm>
            </p:grpSpPr>
            <p:sp>
              <p:nvSpPr>
                <p:cNvPr id="15392" name="AutoShape 22"/>
                <p:cNvSpPr>
                  <a:spLocks noChangeArrowheads="1"/>
                </p:cNvSpPr>
                <p:nvPr/>
              </p:nvSpPr>
              <p:spPr bwMode="auto">
                <a:xfrm rot="-1069610">
                  <a:off x="1872" y="3168"/>
                  <a:ext cx="672" cy="768"/>
                </a:xfrm>
                <a:prstGeom prst="pentagon">
                  <a:avLst/>
                </a:prstGeom>
                <a:solidFill>
                  <a:srgbClr val="FFCC99"/>
                </a:solidFill>
                <a:ln w="9525">
                  <a:solidFill>
                    <a:schemeClr val="tx1"/>
                  </a:solidFill>
                  <a:miter lim="800000"/>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endParaRPr lang="x-none" altLang="x-none"/>
                </a:p>
              </p:txBody>
            </p:sp>
            <p:sp>
              <p:nvSpPr>
                <p:cNvPr id="15393" name="AutoShape 4"/>
                <p:cNvSpPr>
                  <a:spLocks noChangeArrowheads="1"/>
                </p:cNvSpPr>
                <p:nvPr/>
              </p:nvSpPr>
              <p:spPr bwMode="auto">
                <a:xfrm>
                  <a:off x="1104" y="2688"/>
                  <a:ext cx="1008" cy="912"/>
                </a:xfrm>
                <a:prstGeom prst="hexagon">
                  <a:avLst>
                    <a:gd name="adj" fmla="val 27632"/>
                    <a:gd name="vf" fmla="val 115470"/>
                  </a:avLst>
                </a:prstGeom>
                <a:solidFill>
                  <a:srgbClr val="FFCC99"/>
                </a:solidFill>
                <a:ln w="9525">
                  <a:solidFill>
                    <a:schemeClr val="tx1"/>
                  </a:solidFill>
                  <a:miter lim="800000"/>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endParaRPr lang="x-none" altLang="x-none"/>
                </a:p>
              </p:txBody>
            </p:sp>
            <p:sp>
              <p:nvSpPr>
                <p:cNvPr id="15394" name="Oval 6"/>
                <p:cNvSpPr>
                  <a:spLocks noChangeArrowheads="1"/>
                </p:cNvSpPr>
                <p:nvPr/>
              </p:nvSpPr>
              <p:spPr bwMode="auto">
                <a:xfrm>
                  <a:off x="1776" y="2640"/>
                  <a:ext cx="288" cy="192"/>
                </a:xfrm>
                <a:prstGeom prst="ellipse">
                  <a:avLst/>
                </a:prstGeom>
                <a:solidFill>
                  <a:schemeClr val="tx1"/>
                </a:solidFill>
                <a:ln w="9525">
                  <a:solidFill>
                    <a:schemeClr val="tx1"/>
                  </a:solidFill>
                  <a:round/>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pPr algn="ctr"/>
                  <a:r>
                    <a:rPr lang="en-US" altLang="x-none" b="0">
                      <a:solidFill>
                        <a:srgbClr val="FFFFFF"/>
                      </a:solidFill>
                    </a:rPr>
                    <a:t>C</a:t>
                  </a:r>
                  <a:endParaRPr lang="en-US" altLang="x-none" b="0"/>
                </a:p>
              </p:txBody>
            </p:sp>
            <p:sp>
              <p:nvSpPr>
                <p:cNvPr id="15395" name="Oval 7"/>
                <p:cNvSpPr>
                  <a:spLocks noChangeArrowheads="1"/>
                </p:cNvSpPr>
                <p:nvPr/>
              </p:nvSpPr>
              <p:spPr bwMode="auto">
                <a:xfrm>
                  <a:off x="1968" y="3072"/>
                  <a:ext cx="288" cy="192"/>
                </a:xfrm>
                <a:prstGeom prst="ellipse">
                  <a:avLst/>
                </a:prstGeom>
                <a:solidFill>
                  <a:schemeClr val="tx1"/>
                </a:solidFill>
                <a:ln w="9525">
                  <a:solidFill>
                    <a:schemeClr val="tx1"/>
                  </a:solidFill>
                  <a:round/>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pPr algn="ctr"/>
                  <a:r>
                    <a:rPr lang="en-US" altLang="x-none" b="0">
                      <a:solidFill>
                        <a:srgbClr val="FFFFFF"/>
                      </a:solidFill>
                    </a:rPr>
                    <a:t>C</a:t>
                  </a:r>
                  <a:endParaRPr lang="en-US" altLang="x-none" b="0"/>
                </a:p>
              </p:txBody>
            </p:sp>
            <p:sp>
              <p:nvSpPr>
                <p:cNvPr id="15396" name="Oval 8"/>
                <p:cNvSpPr>
                  <a:spLocks noChangeArrowheads="1"/>
                </p:cNvSpPr>
                <p:nvPr/>
              </p:nvSpPr>
              <p:spPr bwMode="auto">
                <a:xfrm>
                  <a:off x="1728" y="3504"/>
                  <a:ext cx="288" cy="192"/>
                </a:xfrm>
                <a:prstGeom prst="ellipse">
                  <a:avLst/>
                </a:prstGeom>
                <a:solidFill>
                  <a:schemeClr val="tx1"/>
                </a:solidFill>
                <a:ln w="9525">
                  <a:solidFill>
                    <a:schemeClr val="tx1"/>
                  </a:solidFill>
                  <a:round/>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pPr algn="ctr"/>
                  <a:r>
                    <a:rPr lang="en-US" altLang="x-none" b="0">
                      <a:solidFill>
                        <a:srgbClr val="FFFFFF"/>
                      </a:solidFill>
                    </a:rPr>
                    <a:t>C</a:t>
                  </a:r>
                  <a:endParaRPr lang="en-US" altLang="x-none" b="0"/>
                </a:p>
              </p:txBody>
            </p:sp>
            <p:sp>
              <p:nvSpPr>
                <p:cNvPr id="15397" name="Oval 9"/>
                <p:cNvSpPr>
                  <a:spLocks noChangeArrowheads="1"/>
                </p:cNvSpPr>
                <p:nvPr/>
              </p:nvSpPr>
              <p:spPr bwMode="auto">
                <a:xfrm>
                  <a:off x="960" y="3072"/>
                  <a:ext cx="288" cy="192"/>
                </a:xfrm>
                <a:prstGeom prst="ellipse">
                  <a:avLst/>
                </a:prstGeom>
                <a:solidFill>
                  <a:schemeClr val="tx1"/>
                </a:solidFill>
                <a:ln w="9525">
                  <a:solidFill>
                    <a:schemeClr val="tx1"/>
                  </a:solidFill>
                  <a:round/>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pPr algn="ctr"/>
                  <a:r>
                    <a:rPr lang="en-US" altLang="x-none" b="0">
                      <a:solidFill>
                        <a:srgbClr val="FFFFFF"/>
                      </a:solidFill>
                    </a:rPr>
                    <a:t>C</a:t>
                  </a:r>
                  <a:endParaRPr lang="en-US" altLang="x-none" b="0"/>
                </a:p>
              </p:txBody>
            </p:sp>
            <p:sp>
              <p:nvSpPr>
                <p:cNvPr id="15398" name="Oval 14"/>
                <p:cNvSpPr>
                  <a:spLocks noChangeArrowheads="1"/>
                </p:cNvSpPr>
                <p:nvPr/>
              </p:nvSpPr>
              <p:spPr bwMode="auto">
                <a:xfrm>
                  <a:off x="1296" y="2592"/>
                  <a:ext cx="240" cy="192"/>
                </a:xfrm>
                <a:prstGeom prst="ellipse">
                  <a:avLst/>
                </a:prstGeom>
                <a:solidFill>
                  <a:schemeClr val="accent1"/>
                </a:solidFill>
                <a:ln w="9525">
                  <a:solidFill>
                    <a:schemeClr val="tx1"/>
                  </a:solidFill>
                  <a:round/>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pPr algn="ctr"/>
                  <a:r>
                    <a:rPr lang="en-US" altLang="x-none" b="0"/>
                    <a:t> N</a:t>
                  </a:r>
                </a:p>
              </p:txBody>
            </p:sp>
            <p:sp>
              <p:nvSpPr>
                <p:cNvPr id="15399" name="Oval 15"/>
                <p:cNvSpPr>
                  <a:spLocks noChangeArrowheads="1"/>
                </p:cNvSpPr>
                <p:nvPr/>
              </p:nvSpPr>
              <p:spPr bwMode="auto">
                <a:xfrm>
                  <a:off x="1200" y="3504"/>
                  <a:ext cx="240" cy="192"/>
                </a:xfrm>
                <a:prstGeom prst="ellipse">
                  <a:avLst/>
                </a:prstGeom>
                <a:solidFill>
                  <a:schemeClr val="accent1"/>
                </a:solidFill>
                <a:ln w="9525">
                  <a:solidFill>
                    <a:schemeClr val="tx1"/>
                  </a:solidFill>
                  <a:round/>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pPr algn="ctr"/>
                  <a:r>
                    <a:rPr lang="en-US" altLang="x-none" b="0"/>
                    <a:t> N</a:t>
                  </a:r>
                </a:p>
              </p:txBody>
            </p:sp>
            <p:sp>
              <p:nvSpPr>
                <p:cNvPr id="15400" name="Line 24"/>
                <p:cNvSpPr>
                  <a:spLocks noChangeShapeType="1"/>
                </p:cNvSpPr>
                <p:nvPr/>
              </p:nvSpPr>
              <p:spPr bwMode="auto">
                <a:xfrm flipV="1">
                  <a:off x="2016" y="2496"/>
                  <a:ext cx="192" cy="19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401" name="Oval 26"/>
                <p:cNvSpPr>
                  <a:spLocks noChangeArrowheads="1"/>
                </p:cNvSpPr>
                <p:nvPr/>
              </p:nvSpPr>
              <p:spPr bwMode="auto">
                <a:xfrm>
                  <a:off x="2112" y="2352"/>
                  <a:ext cx="240" cy="192"/>
                </a:xfrm>
                <a:prstGeom prst="ellipse">
                  <a:avLst/>
                </a:prstGeom>
                <a:solidFill>
                  <a:schemeClr val="accent1"/>
                </a:solidFill>
                <a:ln w="9525">
                  <a:solidFill>
                    <a:schemeClr val="tx1"/>
                  </a:solidFill>
                  <a:round/>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pPr algn="ctr"/>
                  <a:r>
                    <a:rPr lang="en-US" altLang="x-none" b="0"/>
                    <a:t> N</a:t>
                  </a:r>
                </a:p>
              </p:txBody>
            </p:sp>
          </p:grpSp>
          <p:sp>
            <p:nvSpPr>
              <p:cNvPr id="27680" name="Text Box 32"/>
              <p:cNvSpPr txBox="1">
                <a:spLocks noChangeArrowheads="1"/>
              </p:cNvSpPr>
              <p:nvPr/>
            </p:nvSpPr>
            <p:spPr bwMode="auto">
              <a:xfrm>
                <a:off x="960" y="3747"/>
                <a:ext cx="839" cy="288"/>
              </a:xfrm>
              <a:prstGeom prst="rect">
                <a:avLst/>
              </a:prstGeom>
              <a:noFill/>
              <a:ln w="9525">
                <a:noFill/>
                <a:miter lim="800000"/>
                <a:headEnd/>
                <a:tailEnd/>
              </a:ln>
              <a:effectLst/>
            </p:spPr>
            <p:txBody>
              <a:bodyPr wrap="none">
                <a:spAutoFit/>
              </a:bodyPr>
              <a:lstStyle/>
              <a:p>
                <a:pPr>
                  <a:defRPr/>
                </a:pPr>
                <a:r>
                  <a:rPr lang="en-US">
                    <a:effectLst>
                      <a:outerShdw blurRad="38100" dist="38100" dir="2700000" algn="tl">
                        <a:srgbClr val="FFFFFF"/>
                      </a:outerShdw>
                    </a:effectLst>
                    <a:latin typeface="Comic Sans MS" pitchFamily="66" charset="0"/>
                  </a:rPr>
                  <a:t>Adenine</a:t>
                </a:r>
              </a:p>
            </p:txBody>
          </p:sp>
        </p:grpSp>
        <p:sp>
          <p:nvSpPr>
            <p:cNvPr id="27684" name="Oval 36"/>
            <p:cNvSpPr>
              <a:spLocks noChangeArrowheads="1"/>
            </p:cNvSpPr>
            <p:nvPr/>
          </p:nvSpPr>
          <p:spPr bwMode="auto">
            <a:xfrm>
              <a:off x="2064" y="3840"/>
              <a:ext cx="240" cy="192"/>
            </a:xfrm>
            <a:prstGeom prst="ellipse">
              <a:avLst/>
            </a:prstGeom>
            <a:solidFill>
              <a:schemeClr val="accent1"/>
            </a:solidFill>
            <a:ln w="9525">
              <a:solidFill>
                <a:schemeClr val="tx1"/>
              </a:solidFill>
              <a:round/>
              <a:headEnd/>
              <a:tailEnd/>
            </a:ln>
            <a:effectLst/>
          </p:spPr>
          <p:txBody>
            <a:bodyPr wrap="none" anchor="ctr"/>
            <a:lstStyle/>
            <a:p>
              <a:pPr algn="ctr">
                <a:defRPr/>
              </a:pPr>
              <a:r>
                <a:rPr lang="en-US">
                  <a:latin typeface="Comic Sans MS" pitchFamily="66" charset="0"/>
                </a:rPr>
                <a:t>N</a:t>
              </a:r>
              <a:endParaRPr lang="en-US">
                <a:effectLst>
                  <a:outerShdw blurRad="38100" dist="38100" dir="2700000" algn="tl">
                    <a:srgbClr val="FFFFFF"/>
                  </a:outerShdw>
                </a:effectLst>
                <a:latin typeface="Comic Sans MS" pitchFamily="66" charset="0"/>
              </a:endParaRPr>
            </a:p>
          </p:txBody>
        </p:sp>
        <p:sp>
          <p:nvSpPr>
            <p:cNvPr id="27688" name="Oval 40"/>
            <p:cNvSpPr>
              <a:spLocks noChangeArrowheads="1"/>
            </p:cNvSpPr>
            <p:nvPr/>
          </p:nvSpPr>
          <p:spPr bwMode="auto">
            <a:xfrm>
              <a:off x="2400" y="3264"/>
              <a:ext cx="240" cy="192"/>
            </a:xfrm>
            <a:prstGeom prst="ellipse">
              <a:avLst/>
            </a:prstGeom>
            <a:solidFill>
              <a:schemeClr val="accent1"/>
            </a:solidFill>
            <a:ln w="9525">
              <a:solidFill>
                <a:schemeClr val="tx1"/>
              </a:solidFill>
              <a:round/>
              <a:headEnd/>
              <a:tailEnd/>
            </a:ln>
            <a:effectLst/>
          </p:spPr>
          <p:txBody>
            <a:bodyPr wrap="none" anchor="ctr"/>
            <a:lstStyle/>
            <a:p>
              <a:pPr algn="ctr">
                <a:defRPr/>
              </a:pPr>
              <a:r>
                <a:rPr lang="en-US">
                  <a:latin typeface="Comic Sans MS" pitchFamily="66" charset="0"/>
                </a:rPr>
                <a:t>N</a:t>
              </a:r>
              <a:endParaRPr lang="en-US">
                <a:effectLst>
                  <a:outerShdw blurRad="38100" dist="38100" dir="2700000" algn="tl">
                    <a:srgbClr val="FFFFFF"/>
                  </a:outerShdw>
                </a:effectLst>
                <a:latin typeface="Comic Sans MS" pitchFamily="66" charset="0"/>
              </a:endParaRPr>
            </a:p>
          </p:txBody>
        </p:sp>
        <p:sp>
          <p:nvSpPr>
            <p:cNvPr id="15389" name="Oval 41"/>
            <p:cNvSpPr>
              <a:spLocks noChangeArrowheads="1"/>
            </p:cNvSpPr>
            <p:nvPr/>
          </p:nvSpPr>
          <p:spPr bwMode="auto">
            <a:xfrm>
              <a:off x="2448" y="3792"/>
              <a:ext cx="240" cy="192"/>
            </a:xfrm>
            <a:prstGeom prst="ellipse">
              <a:avLst/>
            </a:prstGeom>
            <a:solidFill>
              <a:schemeClr val="tx1"/>
            </a:solidFill>
            <a:ln w="9525">
              <a:solidFill>
                <a:schemeClr val="tx1"/>
              </a:solidFill>
              <a:round/>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pPr algn="ctr"/>
              <a:r>
                <a:rPr lang="en-US" altLang="x-none">
                  <a:solidFill>
                    <a:srgbClr val="FFFFFF"/>
                  </a:solidFill>
                </a:rPr>
                <a:t>C</a:t>
              </a:r>
            </a:p>
          </p:txBody>
        </p:sp>
      </p:grpSp>
      <p:grpSp>
        <p:nvGrpSpPr>
          <p:cNvPr id="5" name="Group 44"/>
          <p:cNvGrpSpPr>
            <a:grpSpLocks/>
          </p:cNvGrpSpPr>
          <p:nvPr/>
        </p:nvGrpSpPr>
        <p:grpSpPr bwMode="auto">
          <a:xfrm>
            <a:off x="4267200" y="3657600"/>
            <a:ext cx="3276600" cy="2743200"/>
            <a:chOff x="2688" y="2304"/>
            <a:chExt cx="2064" cy="1728"/>
          </a:xfrm>
        </p:grpSpPr>
        <p:grpSp>
          <p:nvGrpSpPr>
            <p:cNvPr id="15367" name="Group 35"/>
            <p:cNvGrpSpPr>
              <a:grpSpLocks/>
            </p:cNvGrpSpPr>
            <p:nvPr/>
          </p:nvGrpSpPr>
          <p:grpSpPr bwMode="auto">
            <a:xfrm>
              <a:off x="2688" y="2304"/>
              <a:ext cx="1920" cy="1683"/>
              <a:chOff x="2688" y="2304"/>
              <a:chExt cx="1920" cy="1683"/>
            </a:xfrm>
          </p:grpSpPr>
          <p:grpSp>
            <p:nvGrpSpPr>
              <p:cNvPr id="15371" name="Group 31"/>
              <p:cNvGrpSpPr>
                <a:grpSpLocks/>
              </p:cNvGrpSpPr>
              <p:nvPr/>
            </p:nvGrpSpPr>
            <p:grpSpPr bwMode="auto">
              <a:xfrm>
                <a:off x="2688" y="2304"/>
                <a:ext cx="1920" cy="1601"/>
                <a:chOff x="2688" y="2304"/>
                <a:chExt cx="1920" cy="1601"/>
              </a:xfrm>
            </p:grpSpPr>
            <p:sp>
              <p:nvSpPr>
                <p:cNvPr id="15373" name="AutoShape 23"/>
                <p:cNvSpPr>
                  <a:spLocks noChangeArrowheads="1"/>
                </p:cNvSpPr>
                <p:nvPr/>
              </p:nvSpPr>
              <p:spPr bwMode="auto">
                <a:xfrm rot="-1530211">
                  <a:off x="3888" y="3168"/>
                  <a:ext cx="720" cy="737"/>
                </a:xfrm>
                <a:prstGeom prst="pentagon">
                  <a:avLst/>
                </a:prstGeom>
                <a:solidFill>
                  <a:srgbClr val="FFCCCC"/>
                </a:solidFill>
                <a:ln w="9525">
                  <a:solidFill>
                    <a:schemeClr val="tx1"/>
                  </a:solidFill>
                  <a:miter lim="800000"/>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endParaRPr lang="x-none" altLang="x-none"/>
                </a:p>
              </p:txBody>
            </p:sp>
            <p:sp>
              <p:nvSpPr>
                <p:cNvPr id="15374" name="AutoShape 5"/>
                <p:cNvSpPr>
                  <a:spLocks noChangeArrowheads="1"/>
                </p:cNvSpPr>
                <p:nvPr/>
              </p:nvSpPr>
              <p:spPr bwMode="auto">
                <a:xfrm>
                  <a:off x="3216" y="2688"/>
                  <a:ext cx="960" cy="864"/>
                </a:xfrm>
                <a:prstGeom prst="hexagon">
                  <a:avLst>
                    <a:gd name="adj" fmla="val 27778"/>
                    <a:gd name="vf" fmla="val 115470"/>
                  </a:avLst>
                </a:prstGeom>
                <a:solidFill>
                  <a:srgbClr val="FFCCCC"/>
                </a:solidFill>
                <a:ln w="9525">
                  <a:solidFill>
                    <a:schemeClr val="tx1"/>
                  </a:solidFill>
                  <a:miter lim="800000"/>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endParaRPr lang="x-none" altLang="x-none"/>
                </a:p>
              </p:txBody>
            </p:sp>
            <p:sp>
              <p:nvSpPr>
                <p:cNvPr id="15375" name="Oval 10"/>
                <p:cNvSpPr>
                  <a:spLocks noChangeArrowheads="1"/>
                </p:cNvSpPr>
                <p:nvPr/>
              </p:nvSpPr>
              <p:spPr bwMode="auto">
                <a:xfrm>
                  <a:off x="3792" y="2592"/>
                  <a:ext cx="288" cy="192"/>
                </a:xfrm>
                <a:prstGeom prst="ellipse">
                  <a:avLst/>
                </a:prstGeom>
                <a:solidFill>
                  <a:schemeClr val="tx1"/>
                </a:solidFill>
                <a:ln w="9525">
                  <a:solidFill>
                    <a:schemeClr val="tx1"/>
                  </a:solidFill>
                  <a:round/>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pPr algn="ctr"/>
                  <a:r>
                    <a:rPr lang="en-US" altLang="x-none" b="0">
                      <a:solidFill>
                        <a:srgbClr val="FFFFFF"/>
                      </a:solidFill>
                    </a:rPr>
                    <a:t>C</a:t>
                  </a:r>
                  <a:endParaRPr lang="en-US" altLang="x-none" b="0"/>
                </a:p>
              </p:txBody>
            </p:sp>
            <p:sp>
              <p:nvSpPr>
                <p:cNvPr id="15376" name="Oval 11"/>
                <p:cNvSpPr>
                  <a:spLocks noChangeArrowheads="1"/>
                </p:cNvSpPr>
                <p:nvPr/>
              </p:nvSpPr>
              <p:spPr bwMode="auto">
                <a:xfrm>
                  <a:off x="3984" y="3024"/>
                  <a:ext cx="288" cy="192"/>
                </a:xfrm>
                <a:prstGeom prst="ellipse">
                  <a:avLst/>
                </a:prstGeom>
                <a:solidFill>
                  <a:schemeClr val="tx1"/>
                </a:solidFill>
                <a:ln w="9525">
                  <a:solidFill>
                    <a:schemeClr val="tx1"/>
                  </a:solidFill>
                  <a:round/>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pPr algn="ctr"/>
                  <a:r>
                    <a:rPr lang="en-US" altLang="x-none" b="0">
                      <a:solidFill>
                        <a:srgbClr val="FFFFFF"/>
                      </a:solidFill>
                    </a:rPr>
                    <a:t>C</a:t>
                  </a:r>
                  <a:endParaRPr lang="en-US" altLang="x-none" b="0"/>
                </a:p>
              </p:txBody>
            </p:sp>
            <p:sp>
              <p:nvSpPr>
                <p:cNvPr id="15377" name="Oval 12"/>
                <p:cNvSpPr>
                  <a:spLocks noChangeArrowheads="1"/>
                </p:cNvSpPr>
                <p:nvPr/>
              </p:nvSpPr>
              <p:spPr bwMode="auto">
                <a:xfrm>
                  <a:off x="3840" y="3456"/>
                  <a:ext cx="288" cy="192"/>
                </a:xfrm>
                <a:prstGeom prst="ellipse">
                  <a:avLst/>
                </a:prstGeom>
                <a:solidFill>
                  <a:schemeClr val="tx1"/>
                </a:solidFill>
                <a:ln w="9525">
                  <a:solidFill>
                    <a:schemeClr val="tx1"/>
                  </a:solidFill>
                  <a:round/>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pPr algn="ctr"/>
                  <a:r>
                    <a:rPr lang="en-US" altLang="x-none" b="0">
                      <a:solidFill>
                        <a:srgbClr val="FFFFFF"/>
                      </a:solidFill>
                    </a:rPr>
                    <a:t>C</a:t>
                  </a:r>
                  <a:endParaRPr lang="en-US" altLang="x-none" b="0"/>
                </a:p>
              </p:txBody>
            </p:sp>
            <p:sp>
              <p:nvSpPr>
                <p:cNvPr id="15378" name="Oval 13"/>
                <p:cNvSpPr>
                  <a:spLocks noChangeArrowheads="1"/>
                </p:cNvSpPr>
                <p:nvPr/>
              </p:nvSpPr>
              <p:spPr bwMode="auto">
                <a:xfrm>
                  <a:off x="3072" y="3024"/>
                  <a:ext cx="288" cy="192"/>
                </a:xfrm>
                <a:prstGeom prst="ellipse">
                  <a:avLst/>
                </a:prstGeom>
                <a:solidFill>
                  <a:schemeClr val="tx1"/>
                </a:solidFill>
                <a:ln w="9525">
                  <a:solidFill>
                    <a:schemeClr val="tx1"/>
                  </a:solidFill>
                  <a:round/>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pPr algn="ctr"/>
                  <a:r>
                    <a:rPr lang="en-US" altLang="x-none" b="0">
                      <a:solidFill>
                        <a:srgbClr val="FFFFFF"/>
                      </a:solidFill>
                    </a:rPr>
                    <a:t>C</a:t>
                  </a:r>
                  <a:endParaRPr lang="en-US" altLang="x-none" b="0"/>
                </a:p>
              </p:txBody>
            </p:sp>
            <p:sp>
              <p:nvSpPr>
                <p:cNvPr id="15379" name="Oval 16"/>
                <p:cNvSpPr>
                  <a:spLocks noChangeArrowheads="1"/>
                </p:cNvSpPr>
                <p:nvPr/>
              </p:nvSpPr>
              <p:spPr bwMode="auto">
                <a:xfrm>
                  <a:off x="3360" y="3456"/>
                  <a:ext cx="240" cy="192"/>
                </a:xfrm>
                <a:prstGeom prst="ellipse">
                  <a:avLst/>
                </a:prstGeom>
                <a:solidFill>
                  <a:schemeClr val="accent1"/>
                </a:solidFill>
                <a:ln w="9525">
                  <a:solidFill>
                    <a:schemeClr val="tx1"/>
                  </a:solidFill>
                  <a:round/>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pPr algn="ctr"/>
                  <a:r>
                    <a:rPr lang="en-US" altLang="x-none" b="0"/>
                    <a:t> N</a:t>
                  </a:r>
                </a:p>
              </p:txBody>
            </p:sp>
            <p:sp>
              <p:nvSpPr>
                <p:cNvPr id="15380" name="Oval 17"/>
                <p:cNvSpPr>
                  <a:spLocks noChangeArrowheads="1"/>
                </p:cNvSpPr>
                <p:nvPr/>
              </p:nvSpPr>
              <p:spPr bwMode="auto">
                <a:xfrm>
                  <a:off x="3312" y="2592"/>
                  <a:ext cx="240" cy="192"/>
                </a:xfrm>
                <a:prstGeom prst="ellipse">
                  <a:avLst/>
                </a:prstGeom>
                <a:solidFill>
                  <a:schemeClr val="accent1"/>
                </a:solidFill>
                <a:ln w="9525">
                  <a:solidFill>
                    <a:schemeClr val="tx1"/>
                  </a:solidFill>
                  <a:round/>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pPr algn="ctr"/>
                  <a:r>
                    <a:rPr lang="en-US" altLang="x-none" b="0"/>
                    <a:t> N</a:t>
                  </a:r>
                </a:p>
              </p:txBody>
            </p:sp>
            <p:sp>
              <p:nvSpPr>
                <p:cNvPr id="15381" name="Line 20"/>
                <p:cNvSpPr>
                  <a:spLocks noChangeShapeType="1"/>
                </p:cNvSpPr>
                <p:nvPr/>
              </p:nvSpPr>
              <p:spPr bwMode="auto">
                <a:xfrm flipV="1">
                  <a:off x="3984" y="2400"/>
                  <a:ext cx="192" cy="19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382" name="Line 21"/>
                <p:cNvSpPr>
                  <a:spLocks noChangeShapeType="1"/>
                </p:cNvSpPr>
                <p:nvPr/>
              </p:nvSpPr>
              <p:spPr bwMode="auto">
                <a:xfrm flipH="1">
                  <a:off x="2928" y="3120"/>
                  <a:ext cx="144"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383" name="Line 25"/>
                <p:cNvSpPr>
                  <a:spLocks noChangeShapeType="1"/>
                </p:cNvSpPr>
                <p:nvPr/>
              </p:nvSpPr>
              <p:spPr bwMode="auto">
                <a:xfrm flipV="1">
                  <a:off x="4032" y="2448"/>
                  <a:ext cx="192" cy="19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75" name="Oval 27"/>
                <p:cNvSpPr>
                  <a:spLocks noChangeArrowheads="1"/>
                </p:cNvSpPr>
                <p:nvPr/>
              </p:nvSpPr>
              <p:spPr bwMode="auto">
                <a:xfrm>
                  <a:off x="4080" y="2304"/>
                  <a:ext cx="240" cy="192"/>
                </a:xfrm>
                <a:prstGeom prst="ellipse">
                  <a:avLst/>
                </a:prstGeom>
                <a:solidFill>
                  <a:srgbClr val="FFFF00"/>
                </a:solidFill>
                <a:ln w="9525">
                  <a:solidFill>
                    <a:schemeClr val="tx1"/>
                  </a:solidFill>
                  <a:round/>
                  <a:headEnd/>
                  <a:tailEnd/>
                </a:ln>
                <a:effectLst/>
              </p:spPr>
              <p:txBody>
                <a:bodyPr wrap="none" anchor="ctr"/>
                <a:lstStyle/>
                <a:p>
                  <a:pPr algn="ctr">
                    <a:defRPr/>
                  </a:pPr>
                  <a:r>
                    <a:rPr lang="en-US">
                      <a:effectLst>
                        <a:outerShdw blurRad="38100" dist="38100" dir="2700000" algn="tl">
                          <a:srgbClr val="FFFFFF"/>
                        </a:outerShdw>
                      </a:effectLst>
                      <a:latin typeface="Comic Sans MS" pitchFamily="66" charset="0"/>
                    </a:rPr>
                    <a:t>O</a:t>
                  </a:r>
                </a:p>
              </p:txBody>
            </p:sp>
            <p:sp>
              <p:nvSpPr>
                <p:cNvPr id="15385" name="Oval 29"/>
                <p:cNvSpPr>
                  <a:spLocks noChangeArrowheads="1"/>
                </p:cNvSpPr>
                <p:nvPr/>
              </p:nvSpPr>
              <p:spPr bwMode="auto">
                <a:xfrm>
                  <a:off x="2688" y="3024"/>
                  <a:ext cx="240" cy="192"/>
                </a:xfrm>
                <a:prstGeom prst="ellipse">
                  <a:avLst/>
                </a:prstGeom>
                <a:solidFill>
                  <a:schemeClr val="accent1"/>
                </a:solidFill>
                <a:ln w="9525">
                  <a:solidFill>
                    <a:schemeClr val="tx1"/>
                  </a:solidFill>
                  <a:round/>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pPr algn="ctr"/>
                  <a:r>
                    <a:rPr lang="en-US" altLang="x-none" b="0"/>
                    <a:t> N</a:t>
                  </a:r>
                </a:p>
              </p:txBody>
            </p:sp>
          </p:grpSp>
          <p:sp>
            <p:nvSpPr>
              <p:cNvPr id="27681" name="Text Box 33"/>
              <p:cNvSpPr txBox="1">
                <a:spLocks noChangeArrowheads="1"/>
              </p:cNvSpPr>
              <p:nvPr/>
            </p:nvSpPr>
            <p:spPr bwMode="auto">
              <a:xfrm>
                <a:off x="3024" y="3699"/>
                <a:ext cx="817" cy="288"/>
              </a:xfrm>
              <a:prstGeom prst="rect">
                <a:avLst/>
              </a:prstGeom>
              <a:noFill/>
              <a:ln w="9525">
                <a:noFill/>
                <a:miter lim="800000"/>
                <a:headEnd/>
                <a:tailEnd/>
              </a:ln>
              <a:effectLst/>
            </p:spPr>
            <p:txBody>
              <a:bodyPr wrap="none">
                <a:spAutoFit/>
              </a:bodyPr>
              <a:lstStyle/>
              <a:p>
                <a:pPr>
                  <a:defRPr/>
                </a:pPr>
                <a:r>
                  <a:rPr lang="en-US">
                    <a:effectLst>
                      <a:outerShdw blurRad="38100" dist="38100" dir="2700000" algn="tl">
                        <a:srgbClr val="FFFFFF"/>
                      </a:outerShdw>
                    </a:effectLst>
                    <a:latin typeface="Comic Sans MS" pitchFamily="66" charset="0"/>
                  </a:rPr>
                  <a:t>Guanine</a:t>
                </a:r>
              </a:p>
            </p:txBody>
          </p:sp>
        </p:grpSp>
        <p:sp>
          <p:nvSpPr>
            <p:cNvPr id="27686" name="Oval 38"/>
            <p:cNvSpPr>
              <a:spLocks noChangeArrowheads="1"/>
            </p:cNvSpPr>
            <p:nvPr/>
          </p:nvSpPr>
          <p:spPr bwMode="auto">
            <a:xfrm>
              <a:off x="4080" y="3840"/>
              <a:ext cx="240" cy="192"/>
            </a:xfrm>
            <a:prstGeom prst="ellipse">
              <a:avLst/>
            </a:prstGeom>
            <a:solidFill>
              <a:schemeClr val="accent1"/>
            </a:solidFill>
            <a:ln w="9525">
              <a:solidFill>
                <a:schemeClr val="tx1"/>
              </a:solidFill>
              <a:round/>
              <a:headEnd/>
              <a:tailEnd/>
            </a:ln>
            <a:effectLst/>
          </p:spPr>
          <p:txBody>
            <a:bodyPr wrap="none" anchor="ctr"/>
            <a:lstStyle/>
            <a:p>
              <a:pPr algn="ctr">
                <a:defRPr/>
              </a:pPr>
              <a:r>
                <a:rPr lang="en-US">
                  <a:latin typeface="Comic Sans MS" pitchFamily="66" charset="0"/>
                </a:rPr>
                <a:t>N</a:t>
              </a:r>
              <a:endParaRPr lang="en-US">
                <a:effectLst>
                  <a:outerShdw blurRad="38100" dist="38100" dir="2700000" algn="tl">
                    <a:srgbClr val="FFFFFF"/>
                  </a:outerShdw>
                </a:effectLst>
                <a:latin typeface="Comic Sans MS" pitchFamily="66" charset="0"/>
              </a:endParaRPr>
            </a:p>
          </p:txBody>
        </p:sp>
        <p:sp>
          <p:nvSpPr>
            <p:cNvPr id="27687" name="Oval 39"/>
            <p:cNvSpPr>
              <a:spLocks noChangeArrowheads="1"/>
            </p:cNvSpPr>
            <p:nvPr/>
          </p:nvSpPr>
          <p:spPr bwMode="auto">
            <a:xfrm>
              <a:off x="4416" y="3216"/>
              <a:ext cx="240" cy="192"/>
            </a:xfrm>
            <a:prstGeom prst="ellipse">
              <a:avLst/>
            </a:prstGeom>
            <a:solidFill>
              <a:schemeClr val="accent1"/>
            </a:solidFill>
            <a:ln w="9525">
              <a:solidFill>
                <a:schemeClr val="tx1"/>
              </a:solidFill>
              <a:round/>
              <a:headEnd/>
              <a:tailEnd/>
            </a:ln>
            <a:effectLst/>
          </p:spPr>
          <p:txBody>
            <a:bodyPr wrap="none" anchor="ctr"/>
            <a:lstStyle/>
            <a:p>
              <a:pPr algn="ctr">
                <a:defRPr/>
              </a:pPr>
              <a:r>
                <a:rPr lang="en-US">
                  <a:latin typeface="Comic Sans MS" pitchFamily="66" charset="0"/>
                </a:rPr>
                <a:t>N</a:t>
              </a:r>
              <a:endParaRPr lang="en-US">
                <a:effectLst>
                  <a:outerShdw blurRad="38100" dist="38100" dir="2700000" algn="tl">
                    <a:srgbClr val="FFFFFF"/>
                  </a:outerShdw>
                </a:effectLst>
                <a:latin typeface="Comic Sans MS" pitchFamily="66" charset="0"/>
              </a:endParaRPr>
            </a:p>
          </p:txBody>
        </p:sp>
        <p:sp>
          <p:nvSpPr>
            <p:cNvPr id="15370" name="Oval 42"/>
            <p:cNvSpPr>
              <a:spLocks noChangeArrowheads="1"/>
            </p:cNvSpPr>
            <p:nvPr/>
          </p:nvSpPr>
          <p:spPr bwMode="auto">
            <a:xfrm>
              <a:off x="4512" y="3648"/>
              <a:ext cx="240" cy="192"/>
            </a:xfrm>
            <a:prstGeom prst="ellipse">
              <a:avLst/>
            </a:prstGeom>
            <a:solidFill>
              <a:schemeClr val="tx1"/>
            </a:solidFill>
            <a:ln w="9525">
              <a:solidFill>
                <a:schemeClr val="tx1"/>
              </a:solidFill>
              <a:round/>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pPr algn="ctr"/>
              <a:r>
                <a:rPr lang="en-US" altLang="x-none">
                  <a:solidFill>
                    <a:srgbClr val="FFFFFF"/>
                  </a:solidFill>
                </a:rPr>
                <a:t>C</a:t>
              </a: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7650"/>
                                        </p:tgtEl>
                                        <p:attrNameLst>
                                          <p:attrName>style.visibility</p:attrName>
                                        </p:attrNameLst>
                                      </p:cBhvr>
                                      <p:to>
                                        <p:strVal val="visible"/>
                                      </p:to>
                                    </p:set>
                                    <p:animEffect transition="in" filter="dissolve">
                                      <p:cBhvr>
                                        <p:cTn id="7" dur="500"/>
                                        <p:tgtEl>
                                          <p:spTgt spid="276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27651">
                                            <p:txEl>
                                              <p:pRg st="0" end="0"/>
                                            </p:txEl>
                                          </p:spTgt>
                                        </p:tgtEl>
                                        <p:attrNameLst>
                                          <p:attrName>style.visibility</p:attrName>
                                        </p:attrNameLst>
                                      </p:cBhvr>
                                      <p:to>
                                        <p:strVal val="visible"/>
                                      </p:to>
                                    </p:set>
                                    <p:anim calcmode="lin" valueType="num">
                                      <p:cBhvr additive="base">
                                        <p:cTn id="12" dur="500" fill="hold"/>
                                        <p:tgtEl>
                                          <p:spTgt spid="27651">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27651">
                                            <p:txEl>
                                              <p:pRg st="0" end="0"/>
                                            </p:txEl>
                                          </p:spTgt>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500"/>
                            </p:stCondLst>
                            <p:childTnLst>
                              <p:par>
                                <p:cTn id="15" presetID="2" presetClass="entr" presetSubtype="2" fill="hold" nodeType="after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1+#ppt_w/2"/>
                                          </p:val>
                                        </p:tav>
                                        <p:tav tm="100000">
                                          <p:val>
                                            <p:strVal val="#ppt_x"/>
                                          </p:val>
                                        </p:tav>
                                      </p:tavLst>
                                    </p:anim>
                                    <p:anim calcmode="lin" valueType="num">
                                      <p:cBhvr additive="base">
                                        <p:cTn id="18" dur="500" fill="hold"/>
                                        <p:tgtEl>
                                          <p:spTgt spid="5"/>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1000"/>
                            </p:stCondLst>
                            <p:childTnLst>
                              <p:par>
                                <p:cTn id="20" presetID="2" presetClass="entr" presetSubtype="8" fill="hold" nodeType="afterEffect">
                                  <p:stCondLst>
                                    <p:cond delay="0"/>
                                  </p:stCondLst>
                                  <p:childTnLst>
                                    <p:set>
                                      <p:cBhvr>
                                        <p:cTn id="21" dur="1" fill="hold">
                                          <p:stCondLst>
                                            <p:cond delay="0"/>
                                          </p:stCondLst>
                                        </p:cTn>
                                        <p:tgtEl>
                                          <p:spTgt spid="2"/>
                                        </p:tgtEl>
                                        <p:attrNameLst>
                                          <p:attrName>style.visibility</p:attrName>
                                        </p:attrNameLst>
                                      </p:cBhvr>
                                      <p:to>
                                        <p:strVal val="visible"/>
                                      </p:to>
                                    </p:set>
                                    <p:anim calcmode="lin" valueType="num">
                                      <p:cBhvr additive="base">
                                        <p:cTn id="22" dur="500" fill="hold"/>
                                        <p:tgtEl>
                                          <p:spTgt spid="2"/>
                                        </p:tgtEl>
                                        <p:attrNameLst>
                                          <p:attrName>ppt_x</p:attrName>
                                        </p:attrNameLst>
                                      </p:cBhvr>
                                      <p:tavLst>
                                        <p:tav tm="0">
                                          <p:val>
                                            <p:strVal val="0-#ppt_w/2"/>
                                          </p:val>
                                        </p:tav>
                                        <p:tav tm="100000">
                                          <p:val>
                                            <p:strVal val="#ppt_x"/>
                                          </p:val>
                                        </p:tav>
                                      </p:tavLst>
                                    </p:anim>
                                    <p:anim calcmode="lin" valueType="num">
                                      <p:cBhvr additive="base">
                                        <p:cTn id="23"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autoUpdateAnimBg="0"/>
      <p:bldP spid="27651"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fld id="{04DA8F57-A5E4-AC44-B3F6-8CC099851A2D}" type="slidenum">
              <a:rPr lang="en-US" altLang="x-none" sz="1400" b="0"/>
              <a:pPr/>
              <a:t>15</a:t>
            </a:fld>
            <a:endParaRPr lang="en-US" altLang="x-none" sz="1400" b="0"/>
          </a:p>
        </p:txBody>
      </p:sp>
      <p:sp>
        <p:nvSpPr>
          <p:cNvPr id="30722" name="Rectangle 2"/>
          <p:cNvSpPr>
            <a:spLocks noGrp="1" noChangeArrowheads="1"/>
          </p:cNvSpPr>
          <p:nvPr>
            <p:ph type="title"/>
          </p:nvPr>
        </p:nvSpPr>
        <p:spPr>
          <a:xfrm>
            <a:off x="364639" y="-193220"/>
            <a:ext cx="7772400" cy="1143000"/>
          </a:xfrm>
        </p:spPr>
        <p:txBody>
          <a:bodyPr/>
          <a:lstStyle/>
          <a:p>
            <a:pPr>
              <a:defRPr/>
            </a:pPr>
            <a:r>
              <a:rPr lang="en-US" b="1" dirty="0">
                <a:effectLst>
                  <a:outerShdw blurRad="38100" dist="38100" dir="2700000" algn="tl">
                    <a:srgbClr val="000000"/>
                  </a:outerShdw>
                </a:effectLst>
              </a:rPr>
              <a:t>Two Stranded DNA</a:t>
            </a:r>
          </a:p>
        </p:txBody>
      </p:sp>
      <p:sp>
        <p:nvSpPr>
          <p:cNvPr id="30723" name="Rectangle 3"/>
          <p:cNvSpPr>
            <a:spLocks noGrp="1" noChangeArrowheads="1"/>
          </p:cNvSpPr>
          <p:nvPr>
            <p:ph type="body" sz="half" idx="1"/>
          </p:nvPr>
        </p:nvSpPr>
        <p:spPr>
          <a:xfrm>
            <a:off x="76994" y="754890"/>
            <a:ext cx="3886200" cy="5334000"/>
          </a:xfrm>
        </p:spPr>
        <p:txBody>
          <a:bodyPr/>
          <a:lstStyle/>
          <a:p>
            <a:pPr>
              <a:lnSpc>
                <a:spcPct val="90000"/>
              </a:lnSpc>
            </a:pPr>
            <a:r>
              <a:rPr lang="en-US" altLang="x-none" b="1" dirty="0"/>
              <a:t>Remember, DNA has two strands that fit together something like a zipper.</a:t>
            </a:r>
          </a:p>
          <a:p>
            <a:pPr>
              <a:lnSpc>
                <a:spcPct val="90000"/>
              </a:lnSpc>
            </a:pPr>
            <a:r>
              <a:rPr lang="en-US" altLang="x-none" b="1" dirty="0"/>
              <a:t>The teeth are the nitrogenous bases but why do they stick together?</a:t>
            </a:r>
          </a:p>
        </p:txBody>
      </p:sp>
      <p:pic>
        <p:nvPicPr>
          <p:cNvPr id="4" name="Picture 3">
            <a:extLst>
              <a:ext uri="{FF2B5EF4-FFF2-40B4-BE49-F238E27FC236}">
                <a16:creationId xmlns:a16="http://schemas.microsoft.com/office/drawing/2014/main" id="{70BB321F-A769-8D42-AC56-A10D3321CD1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02100" y="1096927"/>
            <a:ext cx="4356100" cy="2714784"/>
          </a:xfrm>
          <a:prstGeom prst="rect">
            <a:avLst/>
          </a:prstGeom>
        </p:spPr>
      </p:pic>
      <p:sp>
        <p:nvSpPr>
          <p:cNvPr id="5" name="Rectangle 4">
            <a:extLst>
              <a:ext uri="{FF2B5EF4-FFF2-40B4-BE49-F238E27FC236}">
                <a16:creationId xmlns:a16="http://schemas.microsoft.com/office/drawing/2014/main" id="{C13A7DD7-1FD7-0F45-8DF4-B01D5E1E2EED}"/>
              </a:ext>
            </a:extLst>
          </p:cNvPr>
          <p:cNvSpPr/>
          <p:nvPr/>
        </p:nvSpPr>
        <p:spPr>
          <a:xfrm>
            <a:off x="4417541" y="4309408"/>
            <a:ext cx="4572000" cy="1938992"/>
          </a:xfrm>
          <a:prstGeom prst="rect">
            <a:avLst/>
          </a:prstGeom>
        </p:spPr>
        <p:txBody>
          <a:bodyPr>
            <a:spAutoFit/>
          </a:bodyPr>
          <a:lstStyle/>
          <a:p>
            <a:r>
              <a:rPr lang="en-US" dirty="0">
                <a:latin typeface="Open Sans"/>
              </a:rPr>
              <a:t>A is a Base Pair</a:t>
            </a:r>
          </a:p>
          <a:p>
            <a:r>
              <a:rPr lang="en-US" dirty="0">
                <a:latin typeface="Open Sans"/>
              </a:rPr>
              <a:t>B is a Nucleotide</a:t>
            </a:r>
          </a:p>
          <a:p>
            <a:r>
              <a:rPr lang="en-US" dirty="0">
                <a:latin typeface="Open Sans"/>
              </a:rPr>
              <a:t>C is a phosphate group</a:t>
            </a:r>
          </a:p>
          <a:p>
            <a:r>
              <a:rPr lang="en-US" dirty="0">
                <a:latin typeface="Open Sans"/>
              </a:rPr>
              <a:t>D is a sugar (Deoxyribose)</a:t>
            </a:r>
          </a:p>
          <a:p>
            <a:r>
              <a:rPr lang="en-US" dirty="0">
                <a:latin typeface="Open Sans"/>
              </a:rPr>
              <a:t>E is a nitrogenous base</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0722"/>
                                        </p:tgtEl>
                                        <p:attrNameLst>
                                          <p:attrName>style.visibility</p:attrName>
                                        </p:attrNameLst>
                                      </p:cBhvr>
                                      <p:to>
                                        <p:strVal val="visible"/>
                                      </p:to>
                                    </p:set>
                                    <p:animEffect transition="in" filter="dissolve">
                                      <p:cBhvr>
                                        <p:cTn id="7" dur="500"/>
                                        <p:tgtEl>
                                          <p:spTgt spid="307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30723">
                                            <p:txEl>
                                              <p:pRg st="0" end="0"/>
                                            </p:txEl>
                                          </p:spTgt>
                                        </p:tgtEl>
                                        <p:attrNameLst>
                                          <p:attrName>style.visibility</p:attrName>
                                        </p:attrNameLst>
                                      </p:cBhvr>
                                      <p:to>
                                        <p:strVal val="visible"/>
                                      </p:to>
                                    </p:set>
                                    <p:anim calcmode="lin" valueType="num">
                                      <p:cBhvr additive="base">
                                        <p:cTn id="12" dur="500" fill="hold"/>
                                        <p:tgtEl>
                                          <p:spTgt spid="30723">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307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30723">
                                            <p:txEl>
                                              <p:pRg st="1" end="1"/>
                                            </p:txEl>
                                          </p:spTgt>
                                        </p:tgtEl>
                                        <p:attrNameLst>
                                          <p:attrName>style.visibility</p:attrName>
                                        </p:attrNameLst>
                                      </p:cBhvr>
                                      <p:to>
                                        <p:strVal val="visible"/>
                                      </p:to>
                                    </p:set>
                                    <p:anim calcmode="lin" valueType="num">
                                      <p:cBhvr additive="base">
                                        <p:cTn id="18" dur="500" fill="hold"/>
                                        <p:tgtEl>
                                          <p:spTgt spid="30723">
                                            <p:txEl>
                                              <p:pRg st="1" end="1"/>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3072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autoUpdateAnimBg="0"/>
      <p:bldP spid="30723"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fld id="{C7CCFBAF-7CB8-B64D-AE87-4E56328547BC}" type="slidenum">
              <a:rPr lang="en-US" altLang="x-none" sz="1400" b="0"/>
              <a:pPr/>
              <a:t>16</a:t>
            </a:fld>
            <a:endParaRPr lang="en-US" altLang="x-none" sz="1400" b="0"/>
          </a:p>
        </p:txBody>
      </p:sp>
      <p:grpSp>
        <p:nvGrpSpPr>
          <p:cNvPr id="2" name="Group 43"/>
          <p:cNvGrpSpPr>
            <a:grpSpLocks/>
          </p:cNvGrpSpPr>
          <p:nvPr/>
        </p:nvGrpSpPr>
        <p:grpSpPr bwMode="auto">
          <a:xfrm flipV="1">
            <a:off x="5181600" y="1647825"/>
            <a:ext cx="3200400" cy="5216525"/>
            <a:chOff x="2976" y="894"/>
            <a:chExt cx="2016" cy="3286"/>
          </a:xfrm>
        </p:grpSpPr>
        <p:grpSp>
          <p:nvGrpSpPr>
            <p:cNvPr id="17414" name="Group 5"/>
            <p:cNvGrpSpPr>
              <a:grpSpLocks/>
            </p:cNvGrpSpPr>
            <p:nvPr/>
          </p:nvGrpSpPr>
          <p:grpSpPr bwMode="auto">
            <a:xfrm rot="10800000">
              <a:off x="2976" y="894"/>
              <a:ext cx="1632" cy="3286"/>
              <a:chOff x="2553" y="2539"/>
              <a:chExt cx="1632" cy="3286"/>
            </a:xfrm>
          </p:grpSpPr>
          <p:sp>
            <p:nvSpPr>
              <p:cNvPr id="17438" name="AutoShape 6"/>
              <p:cNvSpPr>
                <a:spLocks noChangeArrowheads="1"/>
              </p:cNvSpPr>
              <p:nvPr/>
            </p:nvSpPr>
            <p:spPr bwMode="auto">
              <a:xfrm>
                <a:off x="3081" y="4865"/>
                <a:ext cx="960" cy="864"/>
              </a:xfrm>
              <a:prstGeom prst="hexagon">
                <a:avLst>
                  <a:gd name="adj" fmla="val 27778"/>
                  <a:gd name="vf" fmla="val 115470"/>
                </a:avLst>
              </a:prstGeom>
              <a:solidFill>
                <a:srgbClr val="FFCCCC"/>
              </a:solidFill>
              <a:ln w="9525">
                <a:solidFill>
                  <a:schemeClr val="tx1"/>
                </a:solidFill>
                <a:miter lim="800000"/>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endParaRPr lang="x-none" altLang="x-none"/>
              </a:p>
            </p:txBody>
          </p:sp>
          <p:sp>
            <p:nvSpPr>
              <p:cNvPr id="17439" name="Oval 7"/>
              <p:cNvSpPr>
                <a:spLocks noChangeArrowheads="1"/>
              </p:cNvSpPr>
              <p:nvPr/>
            </p:nvSpPr>
            <p:spPr bwMode="auto">
              <a:xfrm>
                <a:off x="3657" y="4769"/>
                <a:ext cx="288" cy="192"/>
              </a:xfrm>
              <a:prstGeom prst="ellipse">
                <a:avLst/>
              </a:prstGeom>
              <a:solidFill>
                <a:schemeClr val="tx1"/>
              </a:solidFill>
              <a:ln w="9525">
                <a:solidFill>
                  <a:schemeClr val="tx1"/>
                </a:solidFill>
                <a:round/>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pPr algn="ctr"/>
                <a:r>
                  <a:rPr lang="en-US" altLang="x-none" b="0">
                    <a:solidFill>
                      <a:srgbClr val="FFFFFF"/>
                    </a:solidFill>
                  </a:rPr>
                  <a:t>C</a:t>
                </a:r>
                <a:endParaRPr lang="en-US" altLang="x-none" b="0"/>
              </a:p>
            </p:txBody>
          </p:sp>
          <p:sp>
            <p:nvSpPr>
              <p:cNvPr id="17440" name="Oval 8"/>
              <p:cNvSpPr>
                <a:spLocks noChangeArrowheads="1"/>
              </p:cNvSpPr>
              <p:nvPr/>
            </p:nvSpPr>
            <p:spPr bwMode="auto">
              <a:xfrm>
                <a:off x="3849" y="5201"/>
                <a:ext cx="288" cy="192"/>
              </a:xfrm>
              <a:prstGeom prst="ellipse">
                <a:avLst/>
              </a:prstGeom>
              <a:solidFill>
                <a:schemeClr val="tx1"/>
              </a:solidFill>
              <a:ln w="9525">
                <a:solidFill>
                  <a:schemeClr val="tx1"/>
                </a:solidFill>
                <a:round/>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pPr algn="ctr"/>
                <a:r>
                  <a:rPr lang="en-US" altLang="x-none" b="0">
                    <a:solidFill>
                      <a:srgbClr val="FFFFFF"/>
                    </a:solidFill>
                  </a:rPr>
                  <a:t>C</a:t>
                </a:r>
                <a:endParaRPr lang="en-US" altLang="x-none" b="0"/>
              </a:p>
            </p:txBody>
          </p:sp>
          <p:sp>
            <p:nvSpPr>
              <p:cNvPr id="17441" name="Oval 9"/>
              <p:cNvSpPr>
                <a:spLocks noChangeArrowheads="1"/>
              </p:cNvSpPr>
              <p:nvPr/>
            </p:nvSpPr>
            <p:spPr bwMode="auto">
              <a:xfrm>
                <a:off x="3705" y="5633"/>
                <a:ext cx="288" cy="192"/>
              </a:xfrm>
              <a:prstGeom prst="ellipse">
                <a:avLst/>
              </a:prstGeom>
              <a:solidFill>
                <a:schemeClr val="tx1"/>
              </a:solidFill>
              <a:ln w="9525">
                <a:solidFill>
                  <a:schemeClr val="tx1"/>
                </a:solidFill>
                <a:round/>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pPr algn="ctr"/>
                <a:r>
                  <a:rPr lang="en-US" altLang="x-none" b="0">
                    <a:solidFill>
                      <a:srgbClr val="FFFFFF"/>
                    </a:solidFill>
                  </a:rPr>
                  <a:t>C</a:t>
                </a:r>
                <a:endParaRPr lang="en-US" altLang="x-none" b="0"/>
              </a:p>
            </p:txBody>
          </p:sp>
          <p:sp>
            <p:nvSpPr>
              <p:cNvPr id="17442" name="Oval 10"/>
              <p:cNvSpPr>
                <a:spLocks noChangeArrowheads="1"/>
              </p:cNvSpPr>
              <p:nvPr/>
            </p:nvSpPr>
            <p:spPr bwMode="auto">
              <a:xfrm>
                <a:off x="2937" y="5201"/>
                <a:ext cx="288" cy="192"/>
              </a:xfrm>
              <a:prstGeom prst="ellipse">
                <a:avLst/>
              </a:prstGeom>
              <a:solidFill>
                <a:schemeClr val="tx1"/>
              </a:solidFill>
              <a:ln w="9525">
                <a:solidFill>
                  <a:schemeClr val="tx1"/>
                </a:solidFill>
                <a:round/>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pPr algn="ctr"/>
                <a:r>
                  <a:rPr lang="en-US" altLang="x-none" b="0">
                    <a:solidFill>
                      <a:srgbClr val="FFFFFF"/>
                    </a:solidFill>
                  </a:rPr>
                  <a:t>C</a:t>
                </a:r>
                <a:endParaRPr lang="en-US" altLang="x-none" b="0"/>
              </a:p>
            </p:txBody>
          </p:sp>
          <p:sp>
            <p:nvSpPr>
              <p:cNvPr id="17443" name="Oval 11"/>
              <p:cNvSpPr>
                <a:spLocks noChangeArrowheads="1"/>
              </p:cNvSpPr>
              <p:nvPr/>
            </p:nvSpPr>
            <p:spPr bwMode="auto">
              <a:xfrm>
                <a:off x="3225" y="5633"/>
                <a:ext cx="240" cy="192"/>
              </a:xfrm>
              <a:prstGeom prst="ellipse">
                <a:avLst/>
              </a:prstGeom>
              <a:solidFill>
                <a:schemeClr val="accent1"/>
              </a:solidFill>
              <a:ln w="9525">
                <a:solidFill>
                  <a:schemeClr val="tx1"/>
                </a:solidFill>
                <a:round/>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pPr algn="ctr"/>
                <a:r>
                  <a:rPr lang="en-US" altLang="x-none" b="0"/>
                  <a:t> N</a:t>
                </a:r>
              </a:p>
            </p:txBody>
          </p:sp>
          <p:sp>
            <p:nvSpPr>
              <p:cNvPr id="17444" name="Oval 12"/>
              <p:cNvSpPr>
                <a:spLocks noChangeArrowheads="1"/>
              </p:cNvSpPr>
              <p:nvPr/>
            </p:nvSpPr>
            <p:spPr bwMode="auto">
              <a:xfrm>
                <a:off x="3177" y="4769"/>
                <a:ext cx="240" cy="192"/>
              </a:xfrm>
              <a:prstGeom prst="ellipse">
                <a:avLst/>
              </a:prstGeom>
              <a:solidFill>
                <a:schemeClr val="accent1"/>
              </a:solidFill>
              <a:ln w="9525">
                <a:solidFill>
                  <a:schemeClr val="tx1"/>
                </a:solidFill>
                <a:round/>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pPr algn="ctr"/>
                <a:r>
                  <a:rPr lang="en-US" altLang="x-none" b="0"/>
                  <a:t> N</a:t>
                </a:r>
              </a:p>
            </p:txBody>
          </p:sp>
          <p:sp>
            <p:nvSpPr>
              <p:cNvPr id="17445" name="Line 13"/>
              <p:cNvSpPr>
                <a:spLocks noChangeShapeType="1"/>
              </p:cNvSpPr>
              <p:nvPr/>
            </p:nvSpPr>
            <p:spPr bwMode="auto">
              <a:xfrm flipV="1">
                <a:off x="3849" y="4577"/>
                <a:ext cx="240" cy="24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46" name="Line 14"/>
              <p:cNvSpPr>
                <a:spLocks noChangeShapeType="1"/>
              </p:cNvSpPr>
              <p:nvPr/>
            </p:nvSpPr>
            <p:spPr bwMode="auto">
              <a:xfrm flipH="1">
                <a:off x="2793" y="5297"/>
                <a:ext cx="144"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83" name="Oval 15"/>
              <p:cNvSpPr>
                <a:spLocks noChangeArrowheads="1"/>
              </p:cNvSpPr>
              <p:nvPr/>
            </p:nvSpPr>
            <p:spPr bwMode="auto">
              <a:xfrm>
                <a:off x="2553" y="5200"/>
                <a:ext cx="240" cy="192"/>
              </a:xfrm>
              <a:prstGeom prst="ellipse">
                <a:avLst/>
              </a:prstGeom>
              <a:solidFill>
                <a:srgbClr val="FFFF00"/>
              </a:solidFill>
              <a:ln w="9525">
                <a:solidFill>
                  <a:schemeClr val="tx1"/>
                </a:solidFill>
                <a:round/>
                <a:headEnd/>
                <a:tailEnd/>
              </a:ln>
              <a:effectLst/>
            </p:spPr>
            <p:txBody>
              <a:bodyPr wrap="none" anchor="ctr"/>
              <a:lstStyle/>
              <a:p>
                <a:pPr algn="ctr">
                  <a:defRPr/>
                </a:pPr>
                <a:r>
                  <a:rPr lang="en-US">
                    <a:effectLst>
                      <a:outerShdw blurRad="38100" dist="38100" dir="2700000" algn="tl">
                        <a:srgbClr val="FFFFFF"/>
                      </a:outerShdw>
                    </a:effectLst>
                    <a:latin typeface="Comic Sans MS" pitchFamily="66" charset="0"/>
                  </a:rPr>
                  <a:t>O</a:t>
                </a:r>
              </a:p>
            </p:txBody>
          </p:sp>
          <p:sp>
            <p:nvSpPr>
              <p:cNvPr id="17448" name="Line 16"/>
              <p:cNvSpPr>
                <a:spLocks noChangeShapeType="1"/>
              </p:cNvSpPr>
              <p:nvPr/>
            </p:nvSpPr>
            <p:spPr bwMode="auto">
              <a:xfrm flipH="1">
                <a:off x="2793" y="5345"/>
                <a:ext cx="144"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49" name="Oval 17"/>
              <p:cNvSpPr>
                <a:spLocks noChangeArrowheads="1"/>
              </p:cNvSpPr>
              <p:nvPr/>
            </p:nvSpPr>
            <p:spPr bwMode="auto">
              <a:xfrm>
                <a:off x="3945" y="4529"/>
                <a:ext cx="240" cy="192"/>
              </a:xfrm>
              <a:prstGeom prst="ellipse">
                <a:avLst/>
              </a:prstGeom>
              <a:solidFill>
                <a:schemeClr val="accent1"/>
              </a:solidFill>
              <a:ln w="9525">
                <a:solidFill>
                  <a:schemeClr val="tx1"/>
                </a:solidFill>
                <a:round/>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pPr algn="ctr"/>
                <a:r>
                  <a:rPr lang="en-US" altLang="x-none" b="0"/>
                  <a:t> N</a:t>
                </a:r>
              </a:p>
            </p:txBody>
          </p:sp>
          <p:sp>
            <p:nvSpPr>
              <p:cNvPr id="32786" name="Text Box 18"/>
              <p:cNvSpPr txBox="1">
                <a:spLocks noChangeArrowheads="1"/>
              </p:cNvSpPr>
              <p:nvPr/>
            </p:nvSpPr>
            <p:spPr bwMode="auto">
              <a:xfrm>
                <a:off x="3726" y="2535"/>
                <a:ext cx="116" cy="327"/>
              </a:xfrm>
              <a:prstGeom prst="rect">
                <a:avLst/>
              </a:prstGeom>
              <a:noFill/>
              <a:ln w="9525">
                <a:noFill/>
                <a:miter lim="800000"/>
                <a:headEnd/>
                <a:tailEnd/>
              </a:ln>
              <a:effectLst/>
            </p:spPr>
            <p:txBody>
              <a:bodyPr wrap="none">
                <a:spAutoFit/>
              </a:bodyPr>
              <a:lstStyle/>
              <a:p>
                <a:pPr>
                  <a:defRPr/>
                </a:pPr>
                <a:endParaRPr lang="en-US" sz="2800" b="0">
                  <a:effectLst>
                    <a:outerShdw blurRad="38100" dist="38100" dir="2700000" algn="tl">
                      <a:srgbClr val="FFFFFF"/>
                    </a:outerShdw>
                  </a:effectLst>
                  <a:latin typeface="Comic Sans MS" pitchFamily="66" charset="0"/>
                </a:endParaRPr>
              </a:p>
            </p:txBody>
          </p:sp>
        </p:grpSp>
        <p:grpSp>
          <p:nvGrpSpPr>
            <p:cNvPr id="17415" name="Group 19"/>
            <p:cNvGrpSpPr>
              <a:grpSpLocks/>
            </p:cNvGrpSpPr>
            <p:nvPr/>
          </p:nvGrpSpPr>
          <p:grpSpPr bwMode="auto">
            <a:xfrm rot="-5400000">
              <a:off x="2501" y="1685"/>
              <a:ext cx="3254" cy="1728"/>
              <a:chOff x="2093" y="1709"/>
              <a:chExt cx="3254" cy="1728"/>
            </a:xfrm>
          </p:grpSpPr>
          <p:grpSp>
            <p:nvGrpSpPr>
              <p:cNvPr id="17419" name="Group 20"/>
              <p:cNvGrpSpPr>
                <a:grpSpLocks/>
              </p:cNvGrpSpPr>
              <p:nvPr/>
            </p:nvGrpSpPr>
            <p:grpSpPr bwMode="auto">
              <a:xfrm>
                <a:off x="2093" y="1709"/>
                <a:ext cx="3254" cy="1601"/>
                <a:chOff x="2688" y="2304"/>
                <a:chExt cx="3254" cy="1601"/>
              </a:xfrm>
            </p:grpSpPr>
            <p:grpSp>
              <p:nvGrpSpPr>
                <p:cNvPr id="17423" name="Group 21"/>
                <p:cNvGrpSpPr>
                  <a:grpSpLocks/>
                </p:cNvGrpSpPr>
                <p:nvPr/>
              </p:nvGrpSpPr>
              <p:grpSpPr bwMode="auto">
                <a:xfrm>
                  <a:off x="2688" y="2304"/>
                  <a:ext cx="1920" cy="1601"/>
                  <a:chOff x="2688" y="2304"/>
                  <a:chExt cx="1920" cy="1601"/>
                </a:xfrm>
              </p:grpSpPr>
              <p:sp>
                <p:nvSpPr>
                  <p:cNvPr id="17425" name="AutoShape 22"/>
                  <p:cNvSpPr>
                    <a:spLocks noChangeArrowheads="1"/>
                  </p:cNvSpPr>
                  <p:nvPr/>
                </p:nvSpPr>
                <p:spPr bwMode="auto">
                  <a:xfrm rot="-1530211">
                    <a:off x="3888" y="3168"/>
                    <a:ext cx="720" cy="737"/>
                  </a:xfrm>
                  <a:prstGeom prst="pentagon">
                    <a:avLst/>
                  </a:prstGeom>
                  <a:solidFill>
                    <a:srgbClr val="FFCCCC"/>
                  </a:solidFill>
                  <a:ln w="9525">
                    <a:solidFill>
                      <a:schemeClr val="tx1"/>
                    </a:solidFill>
                    <a:miter lim="800000"/>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endParaRPr lang="x-none" altLang="x-none"/>
                  </a:p>
                </p:txBody>
              </p:sp>
              <p:sp>
                <p:nvSpPr>
                  <p:cNvPr id="17426" name="AutoShape 23"/>
                  <p:cNvSpPr>
                    <a:spLocks noChangeArrowheads="1"/>
                  </p:cNvSpPr>
                  <p:nvPr/>
                </p:nvSpPr>
                <p:spPr bwMode="auto">
                  <a:xfrm>
                    <a:off x="3216" y="2688"/>
                    <a:ext cx="960" cy="864"/>
                  </a:xfrm>
                  <a:prstGeom prst="hexagon">
                    <a:avLst>
                      <a:gd name="adj" fmla="val 27778"/>
                      <a:gd name="vf" fmla="val 115470"/>
                    </a:avLst>
                  </a:prstGeom>
                  <a:solidFill>
                    <a:srgbClr val="FFCCCC"/>
                  </a:solidFill>
                  <a:ln w="9525">
                    <a:solidFill>
                      <a:schemeClr val="tx1"/>
                    </a:solidFill>
                    <a:miter lim="800000"/>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endParaRPr lang="x-none" altLang="x-none"/>
                  </a:p>
                </p:txBody>
              </p:sp>
              <p:sp>
                <p:nvSpPr>
                  <p:cNvPr id="17427" name="Oval 24"/>
                  <p:cNvSpPr>
                    <a:spLocks noChangeArrowheads="1"/>
                  </p:cNvSpPr>
                  <p:nvPr/>
                </p:nvSpPr>
                <p:spPr bwMode="auto">
                  <a:xfrm>
                    <a:off x="3792" y="2592"/>
                    <a:ext cx="288" cy="192"/>
                  </a:xfrm>
                  <a:prstGeom prst="ellipse">
                    <a:avLst/>
                  </a:prstGeom>
                  <a:solidFill>
                    <a:schemeClr val="tx1"/>
                  </a:solidFill>
                  <a:ln w="9525">
                    <a:solidFill>
                      <a:schemeClr val="tx1"/>
                    </a:solidFill>
                    <a:round/>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pPr algn="ctr"/>
                    <a:r>
                      <a:rPr lang="en-US" altLang="x-none" b="0">
                        <a:solidFill>
                          <a:srgbClr val="FFFFFF"/>
                        </a:solidFill>
                      </a:rPr>
                      <a:t>C</a:t>
                    </a:r>
                    <a:endParaRPr lang="en-US" altLang="x-none" b="0"/>
                  </a:p>
                </p:txBody>
              </p:sp>
              <p:sp>
                <p:nvSpPr>
                  <p:cNvPr id="17428" name="Oval 25"/>
                  <p:cNvSpPr>
                    <a:spLocks noChangeArrowheads="1"/>
                  </p:cNvSpPr>
                  <p:nvPr/>
                </p:nvSpPr>
                <p:spPr bwMode="auto">
                  <a:xfrm>
                    <a:off x="3984" y="3024"/>
                    <a:ext cx="288" cy="192"/>
                  </a:xfrm>
                  <a:prstGeom prst="ellipse">
                    <a:avLst/>
                  </a:prstGeom>
                  <a:solidFill>
                    <a:schemeClr val="tx1"/>
                  </a:solidFill>
                  <a:ln w="9525">
                    <a:solidFill>
                      <a:schemeClr val="tx1"/>
                    </a:solidFill>
                    <a:round/>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pPr algn="ctr"/>
                    <a:r>
                      <a:rPr lang="en-US" altLang="x-none" b="0">
                        <a:solidFill>
                          <a:srgbClr val="FFFFFF"/>
                        </a:solidFill>
                      </a:rPr>
                      <a:t>C</a:t>
                    </a:r>
                    <a:endParaRPr lang="en-US" altLang="x-none" b="0"/>
                  </a:p>
                </p:txBody>
              </p:sp>
              <p:sp>
                <p:nvSpPr>
                  <p:cNvPr id="17429" name="Oval 26"/>
                  <p:cNvSpPr>
                    <a:spLocks noChangeArrowheads="1"/>
                  </p:cNvSpPr>
                  <p:nvPr/>
                </p:nvSpPr>
                <p:spPr bwMode="auto">
                  <a:xfrm>
                    <a:off x="3840" y="3456"/>
                    <a:ext cx="288" cy="192"/>
                  </a:xfrm>
                  <a:prstGeom prst="ellipse">
                    <a:avLst/>
                  </a:prstGeom>
                  <a:solidFill>
                    <a:schemeClr val="tx1"/>
                  </a:solidFill>
                  <a:ln w="9525">
                    <a:solidFill>
                      <a:schemeClr val="tx1"/>
                    </a:solidFill>
                    <a:round/>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pPr algn="ctr"/>
                    <a:r>
                      <a:rPr lang="en-US" altLang="x-none" b="0">
                        <a:solidFill>
                          <a:srgbClr val="FFFFFF"/>
                        </a:solidFill>
                      </a:rPr>
                      <a:t>C</a:t>
                    </a:r>
                    <a:endParaRPr lang="en-US" altLang="x-none" b="0"/>
                  </a:p>
                </p:txBody>
              </p:sp>
              <p:sp>
                <p:nvSpPr>
                  <p:cNvPr id="17430" name="Oval 27"/>
                  <p:cNvSpPr>
                    <a:spLocks noChangeArrowheads="1"/>
                  </p:cNvSpPr>
                  <p:nvPr/>
                </p:nvSpPr>
                <p:spPr bwMode="auto">
                  <a:xfrm>
                    <a:off x="3072" y="3024"/>
                    <a:ext cx="288" cy="192"/>
                  </a:xfrm>
                  <a:prstGeom prst="ellipse">
                    <a:avLst/>
                  </a:prstGeom>
                  <a:solidFill>
                    <a:schemeClr val="tx1"/>
                  </a:solidFill>
                  <a:ln w="9525">
                    <a:solidFill>
                      <a:schemeClr val="tx1"/>
                    </a:solidFill>
                    <a:round/>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pPr algn="ctr"/>
                    <a:r>
                      <a:rPr lang="en-US" altLang="x-none" b="0">
                        <a:solidFill>
                          <a:srgbClr val="FFFFFF"/>
                        </a:solidFill>
                      </a:rPr>
                      <a:t>C</a:t>
                    </a:r>
                    <a:endParaRPr lang="en-US" altLang="x-none" b="0"/>
                  </a:p>
                </p:txBody>
              </p:sp>
              <p:sp>
                <p:nvSpPr>
                  <p:cNvPr id="17431" name="Oval 28"/>
                  <p:cNvSpPr>
                    <a:spLocks noChangeArrowheads="1"/>
                  </p:cNvSpPr>
                  <p:nvPr/>
                </p:nvSpPr>
                <p:spPr bwMode="auto">
                  <a:xfrm>
                    <a:off x="3360" y="3456"/>
                    <a:ext cx="240" cy="192"/>
                  </a:xfrm>
                  <a:prstGeom prst="ellipse">
                    <a:avLst/>
                  </a:prstGeom>
                  <a:solidFill>
                    <a:schemeClr val="accent1"/>
                  </a:solidFill>
                  <a:ln w="9525">
                    <a:solidFill>
                      <a:schemeClr val="tx1"/>
                    </a:solidFill>
                    <a:round/>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pPr algn="ctr"/>
                    <a:r>
                      <a:rPr lang="en-US" altLang="x-none" b="0"/>
                      <a:t> N</a:t>
                    </a:r>
                  </a:p>
                </p:txBody>
              </p:sp>
              <p:sp>
                <p:nvSpPr>
                  <p:cNvPr id="17432" name="Oval 29"/>
                  <p:cNvSpPr>
                    <a:spLocks noChangeArrowheads="1"/>
                  </p:cNvSpPr>
                  <p:nvPr/>
                </p:nvSpPr>
                <p:spPr bwMode="auto">
                  <a:xfrm>
                    <a:off x="3312" y="2592"/>
                    <a:ext cx="240" cy="192"/>
                  </a:xfrm>
                  <a:prstGeom prst="ellipse">
                    <a:avLst/>
                  </a:prstGeom>
                  <a:solidFill>
                    <a:schemeClr val="accent1"/>
                  </a:solidFill>
                  <a:ln w="9525">
                    <a:solidFill>
                      <a:schemeClr val="tx1"/>
                    </a:solidFill>
                    <a:round/>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pPr algn="ctr"/>
                    <a:r>
                      <a:rPr lang="en-US" altLang="x-none" b="0"/>
                      <a:t> N</a:t>
                    </a:r>
                  </a:p>
                </p:txBody>
              </p:sp>
              <p:sp>
                <p:nvSpPr>
                  <p:cNvPr id="17433" name="Line 30"/>
                  <p:cNvSpPr>
                    <a:spLocks noChangeShapeType="1"/>
                  </p:cNvSpPr>
                  <p:nvPr/>
                </p:nvSpPr>
                <p:spPr bwMode="auto">
                  <a:xfrm flipV="1">
                    <a:off x="3984" y="2400"/>
                    <a:ext cx="192" cy="19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34" name="Line 31"/>
                  <p:cNvSpPr>
                    <a:spLocks noChangeShapeType="1"/>
                  </p:cNvSpPr>
                  <p:nvPr/>
                </p:nvSpPr>
                <p:spPr bwMode="auto">
                  <a:xfrm flipH="1">
                    <a:off x="2928" y="3120"/>
                    <a:ext cx="144"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35" name="Line 32"/>
                  <p:cNvSpPr>
                    <a:spLocks noChangeShapeType="1"/>
                  </p:cNvSpPr>
                  <p:nvPr/>
                </p:nvSpPr>
                <p:spPr bwMode="auto">
                  <a:xfrm flipV="1">
                    <a:off x="4032" y="2448"/>
                    <a:ext cx="192" cy="19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801" name="Oval 33"/>
                  <p:cNvSpPr>
                    <a:spLocks noChangeArrowheads="1"/>
                  </p:cNvSpPr>
                  <p:nvPr/>
                </p:nvSpPr>
                <p:spPr bwMode="auto">
                  <a:xfrm>
                    <a:off x="4077" y="2301"/>
                    <a:ext cx="240" cy="192"/>
                  </a:xfrm>
                  <a:prstGeom prst="ellipse">
                    <a:avLst/>
                  </a:prstGeom>
                  <a:solidFill>
                    <a:srgbClr val="FFFF00"/>
                  </a:solidFill>
                  <a:ln w="9525">
                    <a:solidFill>
                      <a:schemeClr val="tx1"/>
                    </a:solidFill>
                    <a:round/>
                    <a:headEnd/>
                    <a:tailEnd/>
                  </a:ln>
                  <a:effectLst/>
                </p:spPr>
                <p:txBody>
                  <a:bodyPr wrap="none" anchor="ctr"/>
                  <a:lstStyle/>
                  <a:p>
                    <a:pPr algn="ctr">
                      <a:defRPr/>
                    </a:pPr>
                    <a:r>
                      <a:rPr lang="en-US">
                        <a:effectLst>
                          <a:outerShdw blurRad="38100" dist="38100" dir="2700000" algn="tl">
                            <a:srgbClr val="FFFFFF"/>
                          </a:outerShdw>
                        </a:effectLst>
                        <a:latin typeface="Comic Sans MS" pitchFamily="66" charset="0"/>
                      </a:rPr>
                      <a:t>O</a:t>
                    </a:r>
                  </a:p>
                </p:txBody>
              </p:sp>
              <p:sp>
                <p:nvSpPr>
                  <p:cNvPr id="17437" name="Oval 34"/>
                  <p:cNvSpPr>
                    <a:spLocks noChangeArrowheads="1"/>
                  </p:cNvSpPr>
                  <p:nvPr/>
                </p:nvSpPr>
                <p:spPr bwMode="auto">
                  <a:xfrm>
                    <a:off x="2688" y="3024"/>
                    <a:ext cx="240" cy="192"/>
                  </a:xfrm>
                  <a:prstGeom prst="ellipse">
                    <a:avLst/>
                  </a:prstGeom>
                  <a:solidFill>
                    <a:schemeClr val="accent1"/>
                  </a:solidFill>
                  <a:ln w="9525">
                    <a:solidFill>
                      <a:schemeClr val="tx1"/>
                    </a:solidFill>
                    <a:round/>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pPr algn="ctr"/>
                    <a:r>
                      <a:rPr lang="en-US" altLang="x-none" b="0"/>
                      <a:t> N</a:t>
                    </a:r>
                  </a:p>
                </p:txBody>
              </p:sp>
            </p:grpSp>
            <p:sp>
              <p:nvSpPr>
                <p:cNvPr id="32803" name="Text Box 35"/>
                <p:cNvSpPr txBox="1">
                  <a:spLocks noChangeArrowheads="1"/>
                </p:cNvSpPr>
                <p:nvPr/>
              </p:nvSpPr>
              <p:spPr bwMode="auto">
                <a:xfrm>
                  <a:off x="5594" y="3685"/>
                  <a:ext cx="346" cy="58"/>
                </a:xfrm>
                <a:prstGeom prst="rect">
                  <a:avLst/>
                </a:prstGeom>
                <a:noFill/>
                <a:ln w="9525">
                  <a:noFill/>
                  <a:miter lim="800000"/>
                  <a:headEnd/>
                  <a:tailEnd/>
                </a:ln>
                <a:effectLst/>
              </p:spPr>
              <p:txBody>
                <a:bodyPr vert="eaVert" wrap="none">
                  <a:spAutoFit/>
                </a:bodyPr>
                <a:lstStyle/>
                <a:p>
                  <a:pPr>
                    <a:defRPr/>
                  </a:pPr>
                  <a:endParaRPr lang="en-US">
                    <a:effectLst>
                      <a:outerShdw blurRad="38100" dist="38100" dir="2700000" algn="tl">
                        <a:srgbClr val="FFFFFF"/>
                      </a:outerShdw>
                    </a:effectLst>
                    <a:latin typeface="Comic Sans MS" pitchFamily="66" charset="0"/>
                  </a:endParaRPr>
                </a:p>
              </p:txBody>
            </p:sp>
          </p:grpSp>
          <p:sp>
            <p:nvSpPr>
              <p:cNvPr id="32804" name="Oval 36"/>
              <p:cNvSpPr>
                <a:spLocks noChangeArrowheads="1"/>
              </p:cNvSpPr>
              <p:nvPr/>
            </p:nvSpPr>
            <p:spPr bwMode="auto">
              <a:xfrm>
                <a:off x="3484" y="3244"/>
                <a:ext cx="240" cy="192"/>
              </a:xfrm>
              <a:prstGeom prst="ellipse">
                <a:avLst/>
              </a:prstGeom>
              <a:solidFill>
                <a:schemeClr val="accent1"/>
              </a:solidFill>
              <a:ln w="9525">
                <a:solidFill>
                  <a:schemeClr val="tx1"/>
                </a:solidFill>
                <a:round/>
                <a:headEnd/>
                <a:tailEnd/>
              </a:ln>
              <a:effectLst/>
            </p:spPr>
            <p:txBody>
              <a:bodyPr wrap="none" anchor="ctr"/>
              <a:lstStyle/>
              <a:p>
                <a:pPr algn="ctr">
                  <a:defRPr/>
                </a:pPr>
                <a:r>
                  <a:rPr lang="en-US">
                    <a:latin typeface="Comic Sans MS" pitchFamily="66" charset="0"/>
                  </a:rPr>
                  <a:t>N</a:t>
                </a:r>
                <a:endParaRPr lang="en-US">
                  <a:effectLst>
                    <a:outerShdw blurRad="38100" dist="38100" dir="2700000" algn="tl">
                      <a:srgbClr val="FFFFFF"/>
                    </a:outerShdw>
                  </a:effectLst>
                  <a:latin typeface="Comic Sans MS" pitchFamily="66" charset="0"/>
                </a:endParaRPr>
              </a:p>
            </p:txBody>
          </p:sp>
          <p:sp>
            <p:nvSpPr>
              <p:cNvPr id="32805" name="Oval 37"/>
              <p:cNvSpPr>
                <a:spLocks noChangeArrowheads="1"/>
              </p:cNvSpPr>
              <p:nvPr/>
            </p:nvSpPr>
            <p:spPr bwMode="auto">
              <a:xfrm>
                <a:off x="3820" y="2620"/>
                <a:ext cx="240" cy="192"/>
              </a:xfrm>
              <a:prstGeom prst="ellipse">
                <a:avLst/>
              </a:prstGeom>
              <a:solidFill>
                <a:schemeClr val="accent1"/>
              </a:solidFill>
              <a:ln w="9525">
                <a:solidFill>
                  <a:schemeClr val="tx1"/>
                </a:solidFill>
                <a:round/>
                <a:headEnd/>
                <a:tailEnd/>
              </a:ln>
              <a:effectLst/>
            </p:spPr>
            <p:txBody>
              <a:bodyPr wrap="none" anchor="ctr"/>
              <a:lstStyle/>
              <a:p>
                <a:pPr algn="ctr">
                  <a:defRPr/>
                </a:pPr>
                <a:r>
                  <a:rPr lang="en-US">
                    <a:latin typeface="Comic Sans MS" pitchFamily="66" charset="0"/>
                  </a:rPr>
                  <a:t>N</a:t>
                </a:r>
                <a:endParaRPr lang="en-US">
                  <a:effectLst>
                    <a:outerShdw blurRad="38100" dist="38100" dir="2700000" algn="tl">
                      <a:srgbClr val="FFFFFF"/>
                    </a:outerShdw>
                  </a:effectLst>
                  <a:latin typeface="Comic Sans MS" pitchFamily="66" charset="0"/>
                </a:endParaRPr>
              </a:p>
            </p:txBody>
          </p:sp>
          <p:sp>
            <p:nvSpPr>
              <p:cNvPr id="17422" name="Oval 38"/>
              <p:cNvSpPr>
                <a:spLocks noChangeArrowheads="1"/>
              </p:cNvSpPr>
              <p:nvPr/>
            </p:nvSpPr>
            <p:spPr bwMode="auto">
              <a:xfrm>
                <a:off x="3917" y="3053"/>
                <a:ext cx="240" cy="192"/>
              </a:xfrm>
              <a:prstGeom prst="ellipse">
                <a:avLst/>
              </a:prstGeom>
              <a:solidFill>
                <a:schemeClr val="tx1"/>
              </a:solidFill>
              <a:ln w="9525">
                <a:solidFill>
                  <a:schemeClr val="tx1"/>
                </a:solidFill>
                <a:round/>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pPr algn="ctr"/>
                <a:r>
                  <a:rPr lang="en-US" altLang="x-none">
                    <a:solidFill>
                      <a:srgbClr val="FFFFFF"/>
                    </a:solidFill>
                  </a:rPr>
                  <a:t>C</a:t>
                </a:r>
              </a:p>
            </p:txBody>
          </p:sp>
        </p:grpSp>
        <p:sp>
          <p:nvSpPr>
            <p:cNvPr id="17416" name="Line 39"/>
            <p:cNvSpPr>
              <a:spLocks noChangeShapeType="1"/>
            </p:cNvSpPr>
            <p:nvPr/>
          </p:nvSpPr>
          <p:spPr bwMode="auto">
            <a:xfrm>
              <a:off x="3168" y="2208"/>
              <a:ext cx="144" cy="336"/>
            </a:xfrm>
            <a:prstGeom prst="line">
              <a:avLst/>
            </a:prstGeom>
            <a:noFill/>
            <a:ln w="57150">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17" name="Line 41"/>
            <p:cNvSpPr>
              <a:spLocks noChangeShapeType="1"/>
            </p:cNvSpPr>
            <p:nvPr/>
          </p:nvSpPr>
          <p:spPr bwMode="auto">
            <a:xfrm>
              <a:off x="3936" y="1920"/>
              <a:ext cx="288" cy="336"/>
            </a:xfrm>
            <a:prstGeom prst="line">
              <a:avLst/>
            </a:prstGeom>
            <a:noFill/>
            <a:ln w="57150">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18" name="Line 42"/>
            <p:cNvSpPr>
              <a:spLocks noChangeShapeType="1"/>
            </p:cNvSpPr>
            <p:nvPr/>
          </p:nvSpPr>
          <p:spPr bwMode="auto">
            <a:xfrm>
              <a:off x="4560" y="1488"/>
              <a:ext cx="144" cy="672"/>
            </a:xfrm>
            <a:prstGeom prst="line">
              <a:avLst/>
            </a:prstGeom>
            <a:noFill/>
            <a:ln w="57150">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32814" name="Rectangle 46"/>
          <p:cNvSpPr>
            <a:spLocks noGrp="1" noChangeArrowheads="1"/>
          </p:cNvSpPr>
          <p:nvPr>
            <p:ph type="title"/>
          </p:nvPr>
        </p:nvSpPr>
        <p:spPr>
          <a:xfrm>
            <a:off x="894235" y="-150811"/>
            <a:ext cx="7772400" cy="1143000"/>
          </a:xfrm>
        </p:spPr>
        <p:txBody>
          <a:bodyPr/>
          <a:lstStyle/>
          <a:p>
            <a:pPr>
              <a:defRPr/>
            </a:pPr>
            <a:r>
              <a:rPr lang="en-US" b="1" dirty="0">
                <a:effectLst>
                  <a:outerShdw blurRad="38100" dist="38100" dir="2700000" algn="tl">
                    <a:srgbClr val="000000"/>
                  </a:outerShdw>
                </a:effectLst>
              </a:rPr>
              <a:t>Hydrogen Bonds</a:t>
            </a:r>
            <a:endParaRPr lang="en-US" dirty="0"/>
          </a:p>
        </p:txBody>
      </p:sp>
      <p:sp>
        <p:nvSpPr>
          <p:cNvPr id="32815" name="Rectangle 47"/>
          <p:cNvSpPr>
            <a:spLocks noGrp="1" noChangeArrowheads="1"/>
          </p:cNvSpPr>
          <p:nvPr>
            <p:ph type="body" sz="half" idx="1"/>
          </p:nvPr>
        </p:nvSpPr>
        <p:spPr>
          <a:xfrm>
            <a:off x="25877" y="703592"/>
            <a:ext cx="5073175" cy="5863567"/>
          </a:xfrm>
        </p:spPr>
        <p:txBody>
          <a:bodyPr/>
          <a:lstStyle/>
          <a:p>
            <a:r>
              <a:rPr lang="en-US" altLang="x-none" b="1" dirty="0"/>
              <a:t>The bases attract each other because of </a:t>
            </a:r>
            <a:r>
              <a:rPr lang="en-US" altLang="x-none" b="1" dirty="0">
                <a:solidFill>
                  <a:srgbClr val="FF0000"/>
                </a:solidFill>
              </a:rPr>
              <a:t>hydrogen</a:t>
            </a:r>
            <a:r>
              <a:rPr lang="en-US" altLang="x-none" b="1" dirty="0"/>
              <a:t> bonds.</a:t>
            </a:r>
          </a:p>
          <a:p>
            <a:r>
              <a:rPr lang="en-US" altLang="x-none" b="1" dirty="0"/>
              <a:t>Hydrogen bonds are weak but there are millions and millions of them in a  single molecule of DNA.</a:t>
            </a:r>
          </a:p>
          <a:p>
            <a:r>
              <a:rPr lang="en-US" altLang="x-none" b="1" dirty="0"/>
              <a:t>The bonds between cytosine and guanine are shown here with dotted lines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2814"/>
                                        </p:tgtEl>
                                        <p:attrNameLst>
                                          <p:attrName>style.visibility</p:attrName>
                                        </p:attrNameLst>
                                      </p:cBhvr>
                                      <p:to>
                                        <p:strVal val="visible"/>
                                      </p:to>
                                    </p:set>
                                    <p:anim calcmode="lin" valueType="num">
                                      <p:cBhvr additive="base">
                                        <p:cTn id="7" dur="500" fill="hold"/>
                                        <p:tgtEl>
                                          <p:spTgt spid="32814"/>
                                        </p:tgtEl>
                                        <p:attrNameLst>
                                          <p:attrName>ppt_x</p:attrName>
                                        </p:attrNameLst>
                                      </p:cBhvr>
                                      <p:tavLst>
                                        <p:tav tm="0">
                                          <p:val>
                                            <p:strVal val="0-#ppt_w/2"/>
                                          </p:val>
                                        </p:tav>
                                        <p:tav tm="100000">
                                          <p:val>
                                            <p:strVal val="#ppt_x"/>
                                          </p:val>
                                        </p:tav>
                                      </p:tavLst>
                                    </p:anim>
                                    <p:anim calcmode="lin" valueType="num">
                                      <p:cBhvr additive="base">
                                        <p:cTn id="8" dur="500" fill="hold"/>
                                        <p:tgtEl>
                                          <p:spTgt spid="3281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2815">
                                            <p:txEl>
                                              <p:pRg st="0" end="0"/>
                                            </p:txEl>
                                          </p:spTgt>
                                        </p:tgtEl>
                                        <p:attrNameLst>
                                          <p:attrName>style.visibility</p:attrName>
                                        </p:attrNameLst>
                                      </p:cBhvr>
                                      <p:to>
                                        <p:strVal val="visible"/>
                                      </p:to>
                                    </p:set>
                                    <p:anim calcmode="lin" valueType="num">
                                      <p:cBhvr additive="base">
                                        <p:cTn id="13" dur="500" fill="hold"/>
                                        <p:tgtEl>
                                          <p:spTgt spid="32815">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28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2815">
                                            <p:txEl>
                                              <p:pRg st="1" end="1"/>
                                            </p:txEl>
                                          </p:spTgt>
                                        </p:tgtEl>
                                        <p:attrNameLst>
                                          <p:attrName>style.visibility</p:attrName>
                                        </p:attrNameLst>
                                      </p:cBhvr>
                                      <p:to>
                                        <p:strVal val="visible"/>
                                      </p:to>
                                    </p:set>
                                    <p:anim calcmode="lin" valueType="num">
                                      <p:cBhvr additive="base">
                                        <p:cTn id="19" dur="500" fill="hold"/>
                                        <p:tgtEl>
                                          <p:spTgt spid="32815">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281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2815">
                                            <p:txEl>
                                              <p:pRg st="2" end="2"/>
                                            </p:txEl>
                                          </p:spTgt>
                                        </p:tgtEl>
                                        <p:attrNameLst>
                                          <p:attrName>style.visibility</p:attrName>
                                        </p:attrNameLst>
                                      </p:cBhvr>
                                      <p:to>
                                        <p:strVal val="visible"/>
                                      </p:to>
                                    </p:set>
                                    <p:anim calcmode="lin" valueType="num">
                                      <p:cBhvr additive="base">
                                        <p:cTn id="25" dur="500" fill="hold"/>
                                        <p:tgtEl>
                                          <p:spTgt spid="32815">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2815">
                                            <p:txEl>
                                              <p:pRg st="2" end="2"/>
                                            </p:txEl>
                                          </p:spTgt>
                                        </p:tgtEl>
                                        <p:attrNameLst>
                                          <p:attrName>ppt_y</p:attrName>
                                        </p:attrNameLst>
                                      </p:cBhvr>
                                      <p:tavLst>
                                        <p:tav tm="0">
                                          <p:val>
                                            <p:strVal val="#ppt_y"/>
                                          </p:val>
                                        </p:tav>
                                        <p:tav tm="100000">
                                          <p:val>
                                            <p:strVal val="#ppt_y"/>
                                          </p:val>
                                        </p:tav>
                                      </p:tavLst>
                                    </p:anim>
                                  </p:childTnLst>
                                </p:cTn>
                              </p:par>
                            </p:childTnLst>
                          </p:cTn>
                        </p:par>
                        <p:par>
                          <p:cTn id="27" fill="hold" nodeType="afterGroup">
                            <p:stCondLst>
                              <p:cond delay="500"/>
                            </p:stCondLst>
                            <p:childTnLst>
                              <p:par>
                                <p:cTn id="28" presetID="2" presetClass="entr" presetSubtype="2" fill="hold" nodeType="afterEffect">
                                  <p:stCondLst>
                                    <p:cond delay="0"/>
                                  </p:stCondLst>
                                  <p:childTnLst>
                                    <p:set>
                                      <p:cBhvr>
                                        <p:cTn id="29" dur="1" fill="hold">
                                          <p:stCondLst>
                                            <p:cond delay="0"/>
                                          </p:stCondLst>
                                        </p:cTn>
                                        <p:tgtEl>
                                          <p:spTgt spid="2"/>
                                        </p:tgtEl>
                                        <p:attrNameLst>
                                          <p:attrName>style.visibility</p:attrName>
                                        </p:attrNameLst>
                                      </p:cBhvr>
                                      <p:to>
                                        <p:strVal val="visible"/>
                                      </p:to>
                                    </p:set>
                                    <p:anim calcmode="lin" valueType="num">
                                      <p:cBhvr additive="base">
                                        <p:cTn id="30" dur="500" fill="hold"/>
                                        <p:tgtEl>
                                          <p:spTgt spid="2"/>
                                        </p:tgtEl>
                                        <p:attrNameLst>
                                          <p:attrName>ppt_x</p:attrName>
                                        </p:attrNameLst>
                                      </p:cBhvr>
                                      <p:tavLst>
                                        <p:tav tm="0">
                                          <p:val>
                                            <p:strVal val="1+#ppt_w/2"/>
                                          </p:val>
                                        </p:tav>
                                        <p:tav tm="100000">
                                          <p:val>
                                            <p:strVal val="#ppt_x"/>
                                          </p:val>
                                        </p:tav>
                                      </p:tavLst>
                                    </p:anim>
                                    <p:anim calcmode="lin" valueType="num">
                                      <p:cBhvr additive="base">
                                        <p:cTn id="31"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814" grpId="0" autoUpdateAnimBg="0"/>
      <p:bldP spid="32815"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fld id="{72F296EF-12E4-3D48-8D02-36094E38F4CB}" type="slidenum">
              <a:rPr lang="en-US" altLang="x-none" sz="1400" b="0"/>
              <a:pPr/>
              <a:t>17</a:t>
            </a:fld>
            <a:endParaRPr lang="en-US" altLang="x-none" sz="1400" b="0"/>
          </a:p>
        </p:txBody>
      </p:sp>
      <p:sp>
        <p:nvSpPr>
          <p:cNvPr id="33794" name="Rectangle 2"/>
          <p:cNvSpPr>
            <a:spLocks noGrp="1" noChangeArrowheads="1"/>
          </p:cNvSpPr>
          <p:nvPr>
            <p:ph type="title"/>
          </p:nvPr>
        </p:nvSpPr>
        <p:spPr>
          <a:xfrm>
            <a:off x="1008649" y="-109289"/>
            <a:ext cx="7772400" cy="1143000"/>
          </a:xfrm>
        </p:spPr>
        <p:txBody>
          <a:bodyPr/>
          <a:lstStyle/>
          <a:p>
            <a:pPr>
              <a:defRPr/>
            </a:pPr>
            <a:r>
              <a:rPr lang="en-US" b="1" dirty="0">
                <a:effectLst>
                  <a:outerShdw blurRad="38100" dist="38100" dir="2700000" algn="tl">
                    <a:srgbClr val="000000"/>
                  </a:outerShdw>
                </a:effectLst>
              </a:rPr>
              <a:t>Hydrogen Bonds, </a:t>
            </a:r>
            <a:r>
              <a:rPr lang="en-US" dirty="0"/>
              <a:t>cont.</a:t>
            </a:r>
            <a:endParaRPr lang="en-US" b="1" dirty="0">
              <a:effectLst>
                <a:outerShdw blurRad="38100" dist="38100" dir="2700000" algn="tl">
                  <a:srgbClr val="000000"/>
                </a:outerShdw>
              </a:effectLst>
            </a:endParaRPr>
          </a:p>
        </p:txBody>
      </p:sp>
      <p:sp>
        <p:nvSpPr>
          <p:cNvPr id="33795" name="Rectangle 3"/>
          <p:cNvSpPr>
            <a:spLocks noGrp="1" noChangeArrowheads="1"/>
          </p:cNvSpPr>
          <p:nvPr>
            <p:ph type="body" sz="half" idx="1"/>
          </p:nvPr>
        </p:nvSpPr>
        <p:spPr>
          <a:xfrm>
            <a:off x="94147" y="762760"/>
            <a:ext cx="4097926" cy="5942839"/>
          </a:xfrm>
        </p:spPr>
        <p:txBody>
          <a:bodyPr/>
          <a:lstStyle/>
          <a:p>
            <a:pPr>
              <a:lnSpc>
                <a:spcPct val="90000"/>
              </a:lnSpc>
            </a:pPr>
            <a:r>
              <a:rPr lang="en-US" altLang="x-none" b="1" dirty="0"/>
              <a:t>When making hydrogen bonds, cytosine always </a:t>
            </a:r>
            <a:r>
              <a:rPr lang="en-US" altLang="x-none" b="1" dirty="0">
                <a:solidFill>
                  <a:srgbClr val="FF0000"/>
                </a:solidFill>
              </a:rPr>
              <a:t>pairs</a:t>
            </a:r>
            <a:r>
              <a:rPr lang="en-US" altLang="x-none" b="1" dirty="0"/>
              <a:t> up with guanine </a:t>
            </a:r>
          </a:p>
          <a:p>
            <a:pPr>
              <a:lnSpc>
                <a:spcPct val="90000"/>
              </a:lnSpc>
            </a:pPr>
            <a:r>
              <a:rPr lang="en-US" altLang="x-none" b="1" dirty="0"/>
              <a:t>Adenine always pairs up with  </a:t>
            </a:r>
            <a:r>
              <a:rPr lang="en-US" altLang="x-none" b="1" dirty="0">
                <a:solidFill>
                  <a:srgbClr val="FF0000"/>
                </a:solidFill>
              </a:rPr>
              <a:t>thymine</a:t>
            </a:r>
          </a:p>
          <a:p>
            <a:pPr>
              <a:lnSpc>
                <a:spcPct val="90000"/>
              </a:lnSpc>
            </a:pPr>
            <a:r>
              <a:rPr lang="en-US" altLang="x-none" b="1" dirty="0">
                <a:solidFill>
                  <a:srgbClr val="660066"/>
                </a:solidFill>
              </a:rPr>
              <a:t>Adenine is bonded to thymine here</a:t>
            </a:r>
          </a:p>
        </p:txBody>
      </p:sp>
      <p:grpSp>
        <p:nvGrpSpPr>
          <p:cNvPr id="2" name="Group 43"/>
          <p:cNvGrpSpPr>
            <a:grpSpLocks/>
          </p:cNvGrpSpPr>
          <p:nvPr/>
        </p:nvGrpSpPr>
        <p:grpSpPr bwMode="auto">
          <a:xfrm>
            <a:off x="3810000" y="1600200"/>
            <a:ext cx="5105400" cy="4192588"/>
            <a:chOff x="2400" y="1008"/>
            <a:chExt cx="3216" cy="2641"/>
          </a:xfrm>
        </p:grpSpPr>
        <p:grpSp>
          <p:nvGrpSpPr>
            <p:cNvPr id="18438" name="Group 22"/>
            <p:cNvGrpSpPr>
              <a:grpSpLocks/>
            </p:cNvGrpSpPr>
            <p:nvPr/>
          </p:nvGrpSpPr>
          <p:grpSpPr bwMode="auto">
            <a:xfrm rot="-1245426">
              <a:off x="2400" y="1968"/>
              <a:ext cx="1728" cy="1681"/>
              <a:chOff x="2688" y="2496"/>
              <a:chExt cx="1728" cy="1681"/>
            </a:xfrm>
          </p:grpSpPr>
          <p:grpSp>
            <p:nvGrpSpPr>
              <p:cNvPr id="18456" name="Group 6"/>
              <p:cNvGrpSpPr>
                <a:grpSpLocks/>
              </p:cNvGrpSpPr>
              <p:nvPr/>
            </p:nvGrpSpPr>
            <p:grpSpPr bwMode="auto">
              <a:xfrm>
                <a:off x="2688" y="2496"/>
                <a:ext cx="1584" cy="1681"/>
                <a:chOff x="960" y="2352"/>
                <a:chExt cx="1584" cy="1681"/>
              </a:xfrm>
            </p:grpSpPr>
            <p:grpSp>
              <p:nvGrpSpPr>
                <p:cNvPr id="18460" name="Group 7"/>
                <p:cNvGrpSpPr>
                  <a:grpSpLocks/>
                </p:cNvGrpSpPr>
                <p:nvPr/>
              </p:nvGrpSpPr>
              <p:grpSpPr bwMode="auto">
                <a:xfrm>
                  <a:off x="960" y="2352"/>
                  <a:ext cx="1584" cy="1584"/>
                  <a:chOff x="960" y="2352"/>
                  <a:chExt cx="1584" cy="1584"/>
                </a:xfrm>
              </p:grpSpPr>
              <p:sp>
                <p:nvSpPr>
                  <p:cNvPr id="18462" name="AutoShape 8"/>
                  <p:cNvSpPr>
                    <a:spLocks noChangeArrowheads="1"/>
                  </p:cNvSpPr>
                  <p:nvPr/>
                </p:nvSpPr>
                <p:spPr bwMode="auto">
                  <a:xfrm rot="-1069610">
                    <a:off x="1872" y="3168"/>
                    <a:ext cx="672" cy="768"/>
                  </a:xfrm>
                  <a:prstGeom prst="pentagon">
                    <a:avLst/>
                  </a:prstGeom>
                  <a:solidFill>
                    <a:srgbClr val="FFCC99"/>
                  </a:solidFill>
                  <a:ln w="9525">
                    <a:solidFill>
                      <a:schemeClr val="tx1"/>
                    </a:solidFill>
                    <a:miter lim="800000"/>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endParaRPr lang="x-none" altLang="x-none"/>
                  </a:p>
                </p:txBody>
              </p:sp>
              <p:sp>
                <p:nvSpPr>
                  <p:cNvPr id="18463" name="AutoShape 9"/>
                  <p:cNvSpPr>
                    <a:spLocks noChangeArrowheads="1"/>
                  </p:cNvSpPr>
                  <p:nvPr/>
                </p:nvSpPr>
                <p:spPr bwMode="auto">
                  <a:xfrm>
                    <a:off x="1104" y="2688"/>
                    <a:ext cx="1008" cy="912"/>
                  </a:xfrm>
                  <a:prstGeom prst="hexagon">
                    <a:avLst>
                      <a:gd name="adj" fmla="val 27632"/>
                      <a:gd name="vf" fmla="val 115470"/>
                    </a:avLst>
                  </a:prstGeom>
                  <a:solidFill>
                    <a:srgbClr val="FFCC99"/>
                  </a:solidFill>
                  <a:ln w="9525">
                    <a:solidFill>
                      <a:schemeClr val="tx1"/>
                    </a:solidFill>
                    <a:miter lim="800000"/>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endParaRPr lang="x-none" altLang="x-none"/>
                  </a:p>
                </p:txBody>
              </p:sp>
              <p:sp>
                <p:nvSpPr>
                  <p:cNvPr id="18464" name="Oval 10"/>
                  <p:cNvSpPr>
                    <a:spLocks noChangeArrowheads="1"/>
                  </p:cNvSpPr>
                  <p:nvPr/>
                </p:nvSpPr>
                <p:spPr bwMode="auto">
                  <a:xfrm>
                    <a:off x="1776" y="2640"/>
                    <a:ext cx="288" cy="192"/>
                  </a:xfrm>
                  <a:prstGeom prst="ellipse">
                    <a:avLst/>
                  </a:prstGeom>
                  <a:solidFill>
                    <a:schemeClr val="tx1"/>
                  </a:solidFill>
                  <a:ln w="9525">
                    <a:solidFill>
                      <a:schemeClr val="tx1"/>
                    </a:solidFill>
                    <a:round/>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pPr algn="ctr"/>
                    <a:r>
                      <a:rPr lang="en-US" altLang="x-none" b="0">
                        <a:solidFill>
                          <a:srgbClr val="FFFFFF"/>
                        </a:solidFill>
                      </a:rPr>
                      <a:t>C</a:t>
                    </a:r>
                    <a:endParaRPr lang="en-US" altLang="x-none" b="0"/>
                  </a:p>
                </p:txBody>
              </p:sp>
              <p:sp>
                <p:nvSpPr>
                  <p:cNvPr id="18465" name="Oval 11"/>
                  <p:cNvSpPr>
                    <a:spLocks noChangeArrowheads="1"/>
                  </p:cNvSpPr>
                  <p:nvPr/>
                </p:nvSpPr>
                <p:spPr bwMode="auto">
                  <a:xfrm>
                    <a:off x="1968" y="3072"/>
                    <a:ext cx="288" cy="192"/>
                  </a:xfrm>
                  <a:prstGeom prst="ellipse">
                    <a:avLst/>
                  </a:prstGeom>
                  <a:solidFill>
                    <a:schemeClr val="tx1"/>
                  </a:solidFill>
                  <a:ln w="9525">
                    <a:solidFill>
                      <a:schemeClr val="tx1"/>
                    </a:solidFill>
                    <a:round/>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pPr algn="ctr"/>
                    <a:r>
                      <a:rPr lang="en-US" altLang="x-none" b="0" dirty="0">
                        <a:solidFill>
                          <a:srgbClr val="FFFFFF"/>
                        </a:solidFill>
                      </a:rPr>
                      <a:t>C</a:t>
                    </a:r>
                    <a:endParaRPr lang="en-US" altLang="x-none" b="0" dirty="0"/>
                  </a:p>
                </p:txBody>
              </p:sp>
              <p:sp>
                <p:nvSpPr>
                  <p:cNvPr id="18466" name="Oval 12"/>
                  <p:cNvSpPr>
                    <a:spLocks noChangeArrowheads="1"/>
                  </p:cNvSpPr>
                  <p:nvPr/>
                </p:nvSpPr>
                <p:spPr bwMode="auto">
                  <a:xfrm>
                    <a:off x="1728" y="3504"/>
                    <a:ext cx="288" cy="192"/>
                  </a:xfrm>
                  <a:prstGeom prst="ellipse">
                    <a:avLst/>
                  </a:prstGeom>
                  <a:solidFill>
                    <a:schemeClr val="tx1"/>
                  </a:solidFill>
                  <a:ln w="9525">
                    <a:solidFill>
                      <a:schemeClr val="tx1"/>
                    </a:solidFill>
                    <a:round/>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pPr algn="ctr"/>
                    <a:r>
                      <a:rPr lang="en-US" altLang="x-none" b="0">
                        <a:solidFill>
                          <a:srgbClr val="FFFFFF"/>
                        </a:solidFill>
                      </a:rPr>
                      <a:t>C</a:t>
                    </a:r>
                    <a:endParaRPr lang="en-US" altLang="x-none" b="0"/>
                  </a:p>
                </p:txBody>
              </p:sp>
              <p:sp>
                <p:nvSpPr>
                  <p:cNvPr id="18467" name="Oval 13"/>
                  <p:cNvSpPr>
                    <a:spLocks noChangeArrowheads="1"/>
                  </p:cNvSpPr>
                  <p:nvPr/>
                </p:nvSpPr>
                <p:spPr bwMode="auto">
                  <a:xfrm>
                    <a:off x="960" y="3072"/>
                    <a:ext cx="288" cy="192"/>
                  </a:xfrm>
                  <a:prstGeom prst="ellipse">
                    <a:avLst/>
                  </a:prstGeom>
                  <a:solidFill>
                    <a:schemeClr val="tx1"/>
                  </a:solidFill>
                  <a:ln w="9525">
                    <a:solidFill>
                      <a:schemeClr val="tx1"/>
                    </a:solidFill>
                    <a:round/>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pPr algn="ctr"/>
                    <a:r>
                      <a:rPr lang="en-US" altLang="x-none" b="0">
                        <a:solidFill>
                          <a:srgbClr val="FFFFFF"/>
                        </a:solidFill>
                      </a:rPr>
                      <a:t>C</a:t>
                    </a:r>
                    <a:endParaRPr lang="en-US" altLang="x-none" b="0"/>
                  </a:p>
                </p:txBody>
              </p:sp>
              <p:sp>
                <p:nvSpPr>
                  <p:cNvPr id="18468" name="Oval 14"/>
                  <p:cNvSpPr>
                    <a:spLocks noChangeArrowheads="1"/>
                  </p:cNvSpPr>
                  <p:nvPr/>
                </p:nvSpPr>
                <p:spPr bwMode="auto">
                  <a:xfrm>
                    <a:off x="1296" y="2592"/>
                    <a:ext cx="240" cy="192"/>
                  </a:xfrm>
                  <a:prstGeom prst="ellipse">
                    <a:avLst/>
                  </a:prstGeom>
                  <a:solidFill>
                    <a:schemeClr val="accent1"/>
                  </a:solidFill>
                  <a:ln w="9525">
                    <a:solidFill>
                      <a:schemeClr val="tx1"/>
                    </a:solidFill>
                    <a:round/>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pPr algn="ctr"/>
                    <a:r>
                      <a:rPr lang="en-US" altLang="x-none" b="0"/>
                      <a:t> N</a:t>
                    </a:r>
                  </a:p>
                </p:txBody>
              </p:sp>
              <p:sp>
                <p:nvSpPr>
                  <p:cNvPr id="18469" name="Oval 15"/>
                  <p:cNvSpPr>
                    <a:spLocks noChangeArrowheads="1"/>
                  </p:cNvSpPr>
                  <p:nvPr/>
                </p:nvSpPr>
                <p:spPr bwMode="auto">
                  <a:xfrm>
                    <a:off x="1200" y="3504"/>
                    <a:ext cx="240" cy="192"/>
                  </a:xfrm>
                  <a:prstGeom prst="ellipse">
                    <a:avLst/>
                  </a:prstGeom>
                  <a:solidFill>
                    <a:schemeClr val="accent1"/>
                  </a:solidFill>
                  <a:ln w="9525">
                    <a:solidFill>
                      <a:schemeClr val="tx1"/>
                    </a:solidFill>
                    <a:round/>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pPr algn="ctr"/>
                    <a:r>
                      <a:rPr lang="en-US" altLang="x-none" b="0"/>
                      <a:t> N</a:t>
                    </a:r>
                  </a:p>
                </p:txBody>
              </p:sp>
              <p:sp>
                <p:nvSpPr>
                  <p:cNvPr id="18470" name="Line 16"/>
                  <p:cNvSpPr>
                    <a:spLocks noChangeShapeType="1"/>
                  </p:cNvSpPr>
                  <p:nvPr/>
                </p:nvSpPr>
                <p:spPr bwMode="auto">
                  <a:xfrm flipV="1">
                    <a:off x="2016" y="2496"/>
                    <a:ext cx="192" cy="19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71" name="Oval 17"/>
                  <p:cNvSpPr>
                    <a:spLocks noChangeArrowheads="1"/>
                  </p:cNvSpPr>
                  <p:nvPr/>
                </p:nvSpPr>
                <p:spPr bwMode="auto">
                  <a:xfrm>
                    <a:off x="2112" y="2352"/>
                    <a:ext cx="240" cy="192"/>
                  </a:xfrm>
                  <a:prstGeom prst="ellipse">
                    <a:avLst/>
                  </a:prstGeom>
                  <a:solidFill>
                    <a:schemeClr val="accent1"/>
                  </a:solidFill>
                  <a:ln w="9525">
                    <a:solidFill>
                      <a:schemeClr val="tx1"/>
                    </a:solidFill>
                    <a:round/>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pPr algn="ctr"/>
                    <a:r>
                      <a:rPr lang="en-US" altLang="x-none" b="0"/>
                      <a:t> N</a:t>
                    </a:r>
                  </a:p>
                </p:txBody>
              </p:sp>
            </p:grpSp>
            <p:sp>
              <p:nvSpPr>
                <p:cNvPr id="33810" name="Text Box 18"/>
                <p:cNvSpPr txBox="1">
                  <a:spLocks noChangeArrowheads="1"/>
                </p:cNvSpPr>
                <p:nvPr/>
              </p:nvSpPr>
              <p:spPr bwMode="auto">
                <a:xfrm>
                  <a:off x="958" y="3742"/>
                  <a:ext cx="116" cy="288"/>
                </a:xfrm>
                <a:prstGeom prst="rect">
                  <a:avLst/>
                </a:prstGeom>
                <a:noFill/>
                <a:ln w="9525">
                  <a:noFill/>
                  <a:miter lim="800000"/>
                  <a:headEnd/>
                  <a:tailEnd/>
                </a:ln>
                <a:effectLst/>
              </p:spPr>
              <p:txBody>
                <a:bodyPr wrap="none">
                  <a:spAutoFit/>
                </a:bodyPr>
                <a:lstStyle/>
                <a:p>
                  <a:pPr>
                    <a:defRPr/>
                  </a:pPr>
                  <a:endParaRPr lang="en-US">
                    <a:effectLst>
                      <a:outerShdw blurRad="38100" dist="38100" dir="2700000" algn="tl">
                        <a:srgbClr val="FFFFFF"/>
                      </a:outerShdw>
                    </a:effectLst>
                    <a:latin typeface="Comic Sans MS" pitchFamily="66" charset="0"/>
                  </a:endParaRPr>
                </a:p>
              </p:txBody>
            </p:sp>
          </p:grpSp>
          <p:sp>
            <p:nvSpPr>
              <p:cNvPr id="33811" name="Oval 19"/>
              <p:cNvSpPr>
                <a:spLocks noChangeArrowheads="1"/>
              </p:cNvSpPr>
              <p:nvPr/>
            </p:nvSpPr>
            <p:spPr bwMode="auto">
              <a:xfrm>
                <a:off x="3790" y="3982"/>
                <a:ext cx="240" cy="192"/>
              </a:xfrm>
              <a:prstGeom prst="ellipse">
                <a:avLst/>
              </a:prstGeom>
              <a:solidFill>
                <a:schemeClr val="accent1"/>
              </a:solidFill>
              <a:ln w="9525">
                <a:solidFill>
                  <a:schemeClr val="tx1"/>
                </a:solidFill>
                <a:round/>
                <a:headEnd/>
                <a:tailEnd/>
              </a:ln>
              <a:effectLst/>
            </p:spPr>
            <p:txBody>
              <a:bodyPr wrap="none" anchor="ctr"/>
              <a:lstStyle/>
              <a:p>
                <a:pPr algn="ctr">
                  <a:defRPr/>
                </a:pPr>
                <a:r>
                  <a:rPr lang="en-US">
                    <a:latin typeface="Comic Sans MS" pitchFamily="66" charset="0"/>
                  </a:rPr>
                  <a:t>N</a:t>
                </a:r>
                <a:endParaRPr lang="en-US">
                  <a:effectLst>
                    <a:outerShdw blurRad="38100" dist="38100" dir="2700000" algn="tl">
                      <a:srgbClr val="FFFFFF"/>
                    </a:outerShdw>
                  </a:effectLst>
                  <a:latin typeface="Comic Sans MS" pitchFamily="66" charset="0"/>
                </a:endParaRPr>
              </a:p>
            </p:txBody>
          </p:sp>
          <p:sp>
            <p:nvSpPr>
              <p:cNvPr id="33812" name="Oval 20"/>
              <p:cNvSpPr>
                <a:spLocks noChangeArrowheads="1"/>
              </p:cNvSpPr>
              <p:nvPr/>
            </p:nvSpPr>
            <p:spPr bwMode="auto">
              <a:xfrm>
                <a:off x="4128" y="3408"/>
                <a:ext cx="240" cy="192"/>
              </a:xfrm>
              <a:prstGeom prst="ellipse">
                <a:avLst/>
              </a:prstGeom>
              <a:solidFill>
                <a:schemeClr val="accent1"/>
              </a:solidFill>
              <a:ln w="9525">
                <a:solidFill>
                  <a:schemeClr val="tx1"/>
                </a:solidFill>
                <a:round/>
                <a:headEnd/>
                <a:tailEnd/>
              </a:ln>
              <a:effectLst/>
            </p:spPr>
            <p:txBody>
              <a:bodyPr wrap="none" anchor="ctr"/>
              <a:lstStyle/>
              <a:p>
                <a:pPr algn="ctr">
                  <a:defRPr/>
                </a:pPr>
                <a:r>
                  <a:rPr lang="en-US">
                    <a:latin typeface="Comic Sans MS" pitchFamily="66" charset="0"/>
                  </a:rPr>
                  <a:t>N</a:t>
                </a:r>
                <a:endParaRPr lang="en-US">
                  <a:effectLst>
                    <a:outerShdw blurRad="38100" dist="38100" dir="2700000" algn="tl">
                      <a:srgbClr val="FFFFFF"/>
                    </a:outerShdw>
                  </a:effectLst>
                  <a:latin typeface="Comic Sans MS" pitchFamily="66" charset="0"/>
                </a:endParaRPr>
              </a:p>
            </p:txBody>
          </p:sp>
          <p:sp>
            <p:nvSpPr>
              <p:cNvPr id="18459" name="Oval 21"/>
              <p:cNvSpPr>
                <a:spLocks noChangeArrowheads="1"/>
              </p:cNvSpPr>
              <p:nvPr/>
            </p:nvSpPr>
            <p:spPr bwMode="auto">
              <a:xfrm>
                <a:off x="4176" y="3936"/>
                <a:ext cx="240" cy="192"/>
              </a:xfrm>
              <a:prstGeom prst="ellipse">
                <a:avLst/>
              </a:prstGeom>
              <a:solidFill>
                <a:schemeClr val="tx1"/>
              </a:solidFill>
              <a:ln w="9525">
                <a:solidFill>
                  <a:schemeClr val="tx1"/>
                </a:solidFill>
                <a:round/>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pPr algn="ctr"/>
                <a:r>
                  <a:rPr lang="en-US" altLang="x-none">
                    <a:solidFill>
                      <a:srgbClr val="FFFFFF"/>
                    </a:solidFill>
                  </a:rPr>
                  <a:t>C</a:t>
                </a:r>
              </a:p>
            </p:txBody>
          </p:sp>
        </p:grpSp>
        <p:grpSp>
          <p:nvGrpSpPr>
            <p:cNvPr id="18439" name="Group 40"/>
            <p:cNvGrpSpPr>
              <a:grpSpLocks/>
            </p:cNvGrpSpPr>
            <p:nvPr/>
          </p:nvGrpSpPr>
          <p:grpSpPr bwMode="auto">
            <a:xfrm>
              <a:off x="3744" y="1008"/>
              <a:ext cx="1872" cy="1296"/>
              <a:chOff x="3744" y="1200"/>
              <a:chExt cx="1872" cy="1296"/>
            </a:xfrm>
          </p:grpSpPr>
          <p:sp>
            <p:nvSpPr>
              <p:cNvPr id="18442" name="Line 24"/>
              <p:cNvSpPr>
                <a:spLocks noChangeShapeType="1"/>
              </p:cNvSpPr>
              <p:nvPr/>
            </p:nvSpPr>
            <p:spPr bwMode="auto">
              <a:xfrm flipV="1">
                <a:off x="5136" y="1296"/>
                <a:ext cx="192" cy="19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43" name="AutoShape 25"/>
              <p:cNvSpPr>
                <a:spLocks noChangeArrowheads="1"/>
              </p:cNvSpPr>
              <p:nvPr/>
            </p:nvSpPr>
            <p:spPr bwMode="auto">
              <a:xfrm>
                <a:off x="4224" y="1488"/>
                <a:ext cx="1008" cy="912"/>
              </a:xfrm>
              <a:prstGeom prst="hexagon">
                <a:avLst>
                  <a:gd name="adj" fmla="val 27632"/>
                  <a:gd name="vf" fmla="val 115470"/>
                </a:avLst>
              </a:prstGeom>
              <a:solidFill>
                <a:srgbClr val="FFCC99"/>
              </a:solidFill>
              <a:ln w="9525">
                <a:solidFill>
                  <a:schemeClr val="tx1"/>
                </a:solidFill>
                <a:miter lim="800000"/>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endParaRPr lang="x-none" altLang="x-none"/>
              </a:p>
            </p:txBody>
          </p:sp>
          <p:sp>
            <p:nvSpPr>
              <p:cNvPr id="18444" name="Oval 26"/>
              <p:cNvSpPr>
                <a:spLocks noChangeArrowheads="1"/>
              </p:cNvSpPr>
              <p:nvPr/>
            </p:nvSpPr>
            <p:spPr bwMode="auto">
              <a:xfrm>
                <a:off x="4896" y="1440"/>
                <a:ext cx="288" cy="192"/>
              </a:xfrm>
              <a:prstGeom prst="ellipse">
                <a:avLst/>
              </a:prstGeom>
              <a:solidFill>
                <a:schemeClr val="tx1"/>
              </a:solidFill>
              <a:ln w="9525">
                <a:solidFill>
                  <a:schemeClr val="tx1"/>
                </a:solidFill>
                <a:round/>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pPr algn="ctr"/>
                <a:r>
                  <a:rPr lang="en-US" altLang="x-none" b="0">
                    <a:solidFill>
                      <a:srgbClr val="FFFFFF"/>
                    </a:solidFill>
                  </a:rPr>
                  <a:t>C</a:t>
                </a:r>
                <a:endParaRPr lang="en-US" altLang="x-none" b="0"/>
              </a:p>
            </p:txBody>
          </p:sp>
          <p:sp>
            <p:nvSpPr>
              <p:cNvPr id="18445" name="Oval 27"/>
              <p:cNvSpPr>
                <a:spLocks noChangeArrowheads="1"/>
              </p:cNvSpPr>
              <p:nvPr/>
            </p:nvSpPr>
            <p:spPr bwMode="auto">
              <a:xfrm>
                <a:off x="5088" y="1872"/>
                <a:ext cx="288" cy="192"/>
              </a:xfrm>
              <a:prstGeom prst="ellipse">
                <a:avLst/>
              </a:prstGeom>
              <a:solidFill>
                <a:schemeClr val="tx1"/>
              </a:solidFill>
              <a:ln w="9525">
                <a:solidFill>
                  <a:schemeClr val="tx1"/>
                </a:solidFill>
                <a:round/>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pPr algn="ctr"/>
                <a:r>
                  <a:rPr lang="en-US" altLang="x-none" b="0">
                    <a:solidFill>
                      <a:srgbClr val="FFFFFF"/>
                    </a:solidFill>
                  </a:rPr>
                  <a:t>C</a:t>
                </a:r>
                <a:endParaRPr lang="en-US" altLang="x-none" b="0"/>
              </a:p>
            </p:txBody>
          </p:sp>
          <p:sp>
            <p:nvSpPr>
              <p:cNvPr id="18446" name="Oval 28"/>
              <p:cNvSpPr>
                <a:spLocks noChangeArrowheads="1"/>
              </p:cNvSpPr>
              <p:nvPr/>
            </p:nvSpPr>
            <p:spPr bwMode="auto">
              <a:xfrm>
                <a:off x="4848" y="2304"/>
                <a:ext cx="288" cy="192"/>
              </a:xfrm>
              <a:prstGeom prst="ellipse">
                <a:avLst/>
              </a:prstGeom>
              <a:solidFill>
                <a:schemeClr val="tx1"/>
              </a:solidFill>
              <a:ln w="9525">
                <a:solidFill>
                  <a:schemeClr val="tx1"/>
                </a:solidFill>
                <a:round/>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pPr algn="ctr"/>
                <a:r>
                  <a:rPr lang="en-US" altLang="x-none" b="0">
                    <a:solidFill>
                      <a:srgbClr val="FFFFFF"/>
                    </a:solidFill>
                  </a:rPr>
                  <a:t>C</a:t>
                </a:r>
                <a:endParaRPr lang="en-US" altLang="x-none" b="0"/>
              </a:p>
            </p:txBody>
          </p:sp>
          <p:sp>
            <p:nvSpPr>
              <p:cNvPr id="18447" name="Oval 29"/>
              <p:cNvSpPr>
                <a:spLocks noChangeArrowheads="1"/>
              </p:cNvSpPr>
              <p:nvPr/>
            </p:nvSpPr>
            <p:spPr bwMode="auto">
              <a:xfrm>
                <a:off x="4080" y="1872"/>
                <a:ext cx="288" cy="192"/>
              </a:xfrm>
              <a:prstGeom prst="ellipse">
                <a:avLst/>
              </a:prstGeom>
              <a:solidFill>
                <a:schemeClr val="tx1"/>
              </a:solidFill>
              <a:ln w="9525">
                <a:solidFill>
                  <a:schemeClr val="tx1"/>
                </a:solidFill>
                <a:round/>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pPr algn="ctr"/>
                <a:r>
                  <a:rPr lang="en-US" altLang="x-none" b="0">
                    <a:solidFill>
                      <a:srgbClr val="FFFFFF"/>
                    </a:solidFill>
                  </a:rPr>
                  <a:t>C</a:t>
                </a:r>
                <a:endParaRPr lang="en-US" altLang="x-none" b="0"/>
              </a:p>
            </p:txBody>
          </p:sp>
          <p:sp>
            <p:nvSpPr>
              <p:cNvPr id="18448" name="Oval 30"/>
              <p:cNvSpPr>
                <a:spLocks noChangeArrowheads="1"/>
              </p:cNvSpPr>
              <p:nvPr/>
            </p:nvSpPr>
            <p:spPr bwMode="auto">
              <a:xfrm>
                <a:off x="4416" y="1392"/>
                <a:ext cx="240" cy="192"/>
              </a:xfrm>
              <a:prstGeom prst="ellipse">
                <a:avLst/>
              </a:prstGeom>
              <a:solidFill>
                <a:schemeClr val="accent1"/>
              </a:solidFill>
              <a:ln w="9525">
                <a:solidFill>
                  <a:schemeClr val="tx1"/>
                </a:solidFill>
                <a:round/>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pPr algn="ctr"/>
                <a:r>
                  <a:rPr lang="en-US" altLang="x-none" b="0"/>
                  <a:t> N</a:t>
                </a:r>
              </a:p>
            </p:txBody>
          </p:sp>
          <p:sp>
            <p:nvSpPr>
              <p:cNvPr id="18449" name="Oval 31"/>
              <p:cNvSpPr>
                <a:spLocks noChangeArrowheads="1"/>
              </p:cNvSpPr>
              <p:nvPr/>
            </p:nvSpPr>
            <p:spPr bwMode="auto">
              <a:xfrm>
                <a:off x="4320" y="2304"/>
                <a:ext cx="240" cy="192"/>
              </a:xfrm>
              <a:prstGeom prst="ellipse">
                <a:avLst/>
              </a:prstGeom>
              <a:solidFill>
                <a:schemeClr val="accent1"/>
              </a:solidFill>
              <a:ln w="9525">
                <a:solidFill>
                  <a:schemeClr val="tx1"/>
                </a:solidFill>
                <a:round/>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pPr algn="ctr"/>
                <a:r>
                  <a:rPr lang="en-US" altLang="x-none" b="0"/>
                  <a:t> N</a:t>
                </a:r>
              </a:p>
            </p:txBody>
          </p:sp>
          <p:sp>
            <p:nvSpPr>
              <p:cNvPr id="18450" name="Line 32"/>
              <p:cNvSpPr>
                <a:spLocks noChangeShapeType="1"/>
              </p:cNvSpPr>
              <p:nvPr/>
            </p:nvSpPr>
            <p:spPr bwMode="auto">
              <a:xfrm flipV="1">
                <a:off x="5088" y="1248"/>
                <a:ext cx="192" cy="19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51" name="Line 33"/>
              <p:cNvSpPr>
                <a:spLocks noChangeShapeType="1"/>
              </p:cNvSpPr>
              <p:nvPr/>
            </p:nvSpPr>
            <p:spPr bwMode="auto">
              <a:xfrm flipH="1">
                <a:off x="3936" y="2016"/>
                <a:ext cx="144"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52" name="Line 34"/>
              <p:cNvSpPr>
                <a:spLocks noChangeShapeType="1"/>
              </p:cNvSpPr>
              <p:nvPr/>
            </p:nvSpPr>
            <p:spPr bwMode="auto">
              <a:xfrm flipH="1">
                <a:off x="3936" y="1968"/>
                <a:ext cx="144"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27" name="Oval 35"/>
              <p:cNvSpPr>
                <a:spLocks noChangeArrowheads="1"/>
              </p:cNvSpPr>
              <p:nvPr/>
            </p:nvSpPr>
            <p:spPr bwMode="auto">
              <a:xfrm>
                <a:off x="3744" y="1872"/>
                <a:ext cx="240" cy="192"/>
              </a:xfrm>
              <a:prstGeom prst="ellipse">
                <a:avLst/>
              </a:prstGeom>
              <a:solidFill>
                <a:srgbClr val="FFFF00"/>
              </a:solidFill>
              <a:ln w="9525">
                <a:solidFill>
                  <a:schemeClr val="tx1"/>
                </a:solidFill>
                <a:round/>
                <a:headEnd/>
                <a:tailEnd/>
              </a:ln>
              <a:effectLst/>
            </p:spPr>
            <p:txBody>
              <a:bodyPr wrap="none" anchor="ctr"/>
              <a:lstStyle/>
              <a:p>
                <a:pPr algn="ctr">
                  <a:defRPr/>
                </a:pPr>
                <a:r>
                  <a:rPr lang="en-US">
                    <a:effectLst>
                      <a:outerShdw blurRad="38100" dist="38100" dir="2700000" algn="tl">
                        <a:srgbClr val="FFFFFF"/>
                      </a:outerShdw>
                    </a:effectLst>
                    <a:latin typeface="Comic Sans MS" pitchFamily="66" charset="0"/>
                  </a:rPr>
                  <a:t>O</a:t>
                </a:r>
              </a:p>
            </p:txBody>
          </p:sp>
          <p:sp>
            <p:nvSpPr>
              <p:cNvPr id="33828" name="Oval 36"/>
              <p:cNvSpPr>
                <a:spLocks noChangeArrowheads="1"/>
              </p:cNvSpPr>
              <p:nvPr/>
            </p:nvSpPr>
            <p:spPr bwMode="auto">
              <a:xfrm>
                <a:off x="5184" y="1200"/>
                <a:ext cx="240" cy="192"/>
              </a:xfrm>
              <a:prstGeom prst="ellipse">
                <a:avLst/>
              </a:prstGeom>
              <a:solidFill>
                <a:srgbClr val="FFFF00"/>
              </a:solidFill>
              <a:ln w="9525">
                <a:solidFill>
                  <a:schemeClr val="tx1"/>
                </a:solidFill>
                <a:round/>
                <a:headEnd/>
                <a:tailEnd/>
              </a:ln>
              <a:effectLst/>
            </p:spPr>
            <p:txBody>
              <a:bodyPr wrap="none" anchor="ctr"/>
              <a:lstStyle/>
              <a:p>
                <a:pPr algn="ctr">
                  <a:defRPr/>
                </a:pPr>
                <a:r>
                  <a:rPr lang="en-US">
                    <a:effectLst>
                      <a:outerShdw blurRad="38100" dist="38100" dir="2700000" algn="tl">
                        <a:srgbClr val="FFFFFF"/>
                      </a:outerShdw>
                    </a:effectLst>
                    <a:latin typeface="Comic Sans MS" pitchFamily="66" charset="0"/>
                  </a:rPr>
                  <a:t>O</a:t>
                </a:r>
              </a:p>
            </p:txBody>
          </p:sp>
          <p:sp>
            <p:nvSpPr>
              <p:cNvPr id="18455" name="Oval 39"/>
              <p:cNvSpPr>
                <a:spLocks noChangeArrowheads="1"/>
              </p:cNvSpPr>
              <p:nvPr/>
            </p:nvSpPr>
            <p:spPr bwMode="auto">
              <a:xfrm>
                <a:off x="5328" y="1872"/>
                <a:ext cx="288" cy="192"/>
              </a:xfrm>
              <a:prstGeom prst="ellipse">
                <a:avLst/>
              </a:prstGeom>
              <a:solidFill>
                <a:schemeClr val="tx1"/>
              </a:solidFill>
              <a:ln w="9525">
                <a:solidFill>
                  <a:schemeClr val="tx1"/>
                </a:solidFill>
                <a:round/>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pPr algn="ctr"/>
                <a:r>
                  <a:rPr lang="en-US" altLang="x-none" b="0">
                    <a:solidFill>
                      <a:srgbClr val="FFFFFF"/>
                    </a:solidFill>
                  </a:rPr>
                  <a:t>C</a:t>
                </a:r>
                <a:endParaRPr lang="en-US" altLang="x-none" b="0"/>
              </a:p>
            </p:txBody>
          </p:sp>
        </p:grpSp>
        <p:sp>
          <p:nvSpPr>
            <p:cNvPr id="18440" name="Line 41"/>
            <p:cNvSpPr>
              <a:spLocks noChangeShapeType="1"/>
            </p:cNvSpPr>
            <p:nvPr/>
          </p:nvSpPr>
          <p:spPr bwMode="auto">
            <a:xfrm flipV="1">
              <a:off x="3504" y="1824"/>
              <a:ext cx="288" cy="144"/>
            </a:xfrm>
            <a:prstGeom prst="line">
              <a:avLst/>
            </a:prstGeom>
            <a:noFill/>
            <a:ln w="57150">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41" name="Line 42"/>
            <p:cNvSpPr>
              <a:spLocks noChangeShapeType="1"/>
            </p:cNvSpPr>
            <p:nvPr/>
          </p:nvSpPr>
          <p:spPr bwMode="auto">
            <a:xfrm flipV="1">
              <a:off x="4080" y="2304"/>
              <a:ext cx="336" cy="384"/>
            </a:xfrm>
            <a:prstGeom prst="line">
              <a:avLst/>
            </a:prstGeom>
            <a:noFill/>
            <a:ln w="57150">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3794"/>
                                        </p:tgtEl>
                                        <p:attrNameLst>
                                          <p:attrName>style.visibility</p:attrName>
                                        </p:attrNameLst>
                                      </p:cBhvr>
                                      <p:to>
                                        <p:strVal val="visible"/>
                                      </p:to>
                                    </p:set>
                                    <p:animEffect transition="in" filter="dissolve">
                                      <p:cBhvr>
                                        <p:cTn id="7" dur="500"/>
                                        <p:tgtEl>
                                          <p:spTgt spid="337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3795">
                                            <p:txEl>
                                              <p:pRg st="0" end="0"/>
                                            </p:txEl>
                                          </p:spTgt>
                                        </p:tgtEl>
                                        <p:attrNameLst>
                                          <p:attrName>style.visibility</p:attrName>
                                        </p:attrNameLst>
                                      </p:cBhvr>
                                      <p:to>
                                        <p:strVal val="visible"/>
                                      </p:to>
                                    </p:set>
                                    <p:anim calcmode="lin" valueType="num">
                                      <p:cBhvr additive="base">
                                        <p:cTn id="12" dur="500" fill="hold"/>
                                        <p:tgtEl>
                                          <p:spTgt spid="3379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37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3795">
                                            <p:txEl>
                                              <p:pRg st="1" end="1"/>
                                            </p:txEl>
                                          </p:spTgt>
                                        </p:tgtEl>
                                        <p:attrNameLst>
                                          <p:attrName>style.visibility</p:attrName>
                                        </p:attrNameLst>
                                      </p:cBhvr>
                                      <p:to>
                                        <p:strVal val="visible"/>
                                      </p:to>
                                    </p:set>
                                    <p:anim calcmode="lin" valueType="num">
                                      <p:cBhvr additive="base">
                                        <p:cTn id="18" dur="500" fill="hold"/>
                                        <p:tgtEl>
                                          <p:spTgt spid="33795">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379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3795">
                                            <p:txEl>
                                              <p:pRg st="2" end="2"/>
                                            </p:txEl>
                                          </p:spTgt>
                                        </p:tgtEl>
                                        <p:attrNameLst>
                                          <p:attrName>style.visibility</p:attrName>
                                        </p:attrNameLst>
                                      </p:cBhvr>
                                      <p:to>
                                        <p:strVal val="visible"/>
                                      </p:to>
                                    </p:set>
                                    <p:anim calcmode="lin" valueType="num">
                                      <p:cBhvr additive="base">
                                        <p:cTn id="24" dur="500" fill="hold"/>
                                        <p:tgtEl>
                                          <p:spTgt spid="33795">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3795">
                                            <p:txEl>
                                              <p:pRg st="2" end="2"/>
                                            </p:txEl>
                                          </p:spTgt>
                                        </p:tgtEl>
                                        <p:attrNameLst>
                                          <p:attrName>ppt_y</p:attrName>
                                        </p:attrNameLst>
                                      </p:cBhvr>
                                      <p:tavLst>
                                        <p:tav tm="0">
                                          <p:val>
                                            <p:strVal val="1+#ppt_h/2"/>
                                          </p:val>
                                        </p:tav>
                                        <p:tav tm="100000">
                                          <p:val>
                                            <p:strVal val="#ppt_y"/>
                                          </p:val>
                                        </p:tav>
                                      </p:tavLst>
                                    </p:anim>
                                  </p:childTnLst>
                                </p:cTn>
                              </p:par>
                            </p:childTnLst>
                          </p:cTn>
                        </p:par>
                        <p:par>
                          <p:cTn id="26" fill="hold" nodeType="afterGroup">
                            <p:stCondLst>
                              <p:cond delay="500"/>
                            </p:stCondLst>
                            <p:childTnLst>
                              <p:par>
                                <p:cTn id="27" presetID="9" presetClass="entr" presetSubtype="0" fill="hold" nodeType="after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dissolve">
                                      <p:cBhvr>
                                        <p:cTn id="2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autoUpdateAnimBg="0"/>
      <p:bldP spid="33795"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fld id="{FABC1B86-FB0C-F444-AF7D-677FEA6DC5AC}" type="slidenum">
              <a:rPr lang="en-US" altLang="x-none" sz="1400" b="0"/>
              <a:pPr/>
              <a:t>18</a:t>
            </a:fld>
            <a:endParaRPr lang="en-US" altLang="x-none" sz="1400" b="0"/>
          </a:p>
        </p:txBody>
      </p:sp>
      <p:sp>
        <p:nvSpPr>
          <p:cNvPr id="48130" name="Rectangle 2"/>
          <p:cNvSpPr>
            <a:spLocks noGrp="1" noChangeArrowheads="1"/>
          </p:cNvSpPr>
          <p:nvPr>
            <p:ph type="ctrTitle"/>
          </p:nvPr>
        </p:nvSpPr>
        <p:spPr>
          <a:xfrm>
            <a:off x="685800" y="609600"/>
            <a:ext cx="7772400" cy="1143000"/>
          </a:xfrm>
        </p:spPr>
        <p:txBody>
          <a:bodyPr/>
          <a:lstStyle/>
          <a:p>
            <a:pPr>
              <a:defRPr/>
            </a:pPr>
            <a:r>
              <a:rPr lang="en-US" b="1">
                <a:effectLst>
                  <a:outerShdw blurRad="38100" dist="38100" dir="2700000" algn="tl">
                    <a:srgbClr val="000000"/>
                  </a:outerShdw>
                </a:effectLst>
              </a:rPr>
              <a:t>Chargraff’s Rule:</a:t>
            </a:r>
            <a:endParaRPr lang="en-US"/>
          </a:p>
        </p:txBody>
      </p:sp>
      <p:sp>
        <p:nvSpPr>
          <p:cNvPr id="48131" name="Rectangle 3"/>
          <p:cNvSpPr>
            <a:spLocks noGrp="1" noChangeArrowheads="1"/>
          </p:cNvSpPr>
          <p:nvPr>
            <p:ph type="subTitle" idx="1"/>
          </p:nvPr>
        </p:nvSpPr>
        <p:spPr>
          <a:xfrm>
            <a:off x="1371600" y="1905000"/>
            <a:ext cx="6400800" cy="3352800"/>
          </a:xfrm>
        </p:spPr>
        <p:txBody>
          <a:bodyPr/>
          <a:lstStyle/>
          <a:p>
            <a:pPr>
              <a:buFontTx/>
              <a:buChar char="•"/>
            </a:pPr>
            <a:r>
              <a:rPr lang="en-US" altLang="x-none"/>
              <a:t> </a:t>
            </a:r>
            <a:r>
              <a:rPr lang="en-US" altLang="x-none" sz="3600" b="1"/>
              <a:t>Adenine and Thymine always join together</a:t>
            </a:r>
          </a:p>
          <a:p>
            <a:r>
              <a:rPr lang="en-US" altLang="x-none" b="1"/>
              <a:t>A      T</a:t>
            </a:r>
            <a:endParaRPr lang="en-US" altLang="x-none"/>
          </a:p>
          <a:p>
            <a:pPr>
              <a:buFontTx/>
              <a:buChar char="•"/>
            </a:pPr>
            <a:r>
              <a:rPr lang="en-US" altLang="x-none"/>
              <a:t> </a:t>
            </a:r>
            <a:r>
              <a:rPr lang="en-US" altLang="x-none" sz="3600" b="1"/>
              <a:t>Cytosine and Guanine always join together</a:t>
            </a:r>
          </a:p>
          <a:p>
            <a:r>
              <a:rPr lang="en-US" altLang="x-none" b="1"/>
              <a:t>C      G</a:t>
            </a:r>
            <a:endParaRPr lang="en-US" altLang="x-none"/>
          </a:p>
        </p:txBody>
      </p:sp>
      <p:sp>
        <p:nvSpPr>
          <p:cNvPr id="19461" name="Line 4"/>
          <p:cNvSpPr>
            <a:spLocks noChangeShapeType="1"/>
          </p:cNvSpPr>
          <p:nvPr/>
        </p:nvSpPr>
        <p:spPr bwMode="auto">
          <a:xfrm>
            <a:off x="4343400" y="3200400"/>
            <a:ext cx="45720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9462" name="Line 5"/>
          <p:cNvSpPr>
            <a:spLocks noChangeShapeType="1"/>
          </p:cNvSpPr>
          <p:nvPr/>
        </p:nvSpPr>
        <p:spPr bwMode="auto">
          <a:xfrm flipH="1">
            <a:off x="4343400" y="3352800"/>
            <a:ext cx="45720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9463" name="Line 6"/>
          <p:cNvSpPr>
            <a:spLocks noChangeShapeType="1"/>
          </p:cNvSpPr>
          <p:nvPr/>
        </p:nvSpPr>
        <p:spPr bwMode="auto">
          <a:xfrm>
            <a:off x="4343400" y="4876800"/>
            <a:ext cx="45720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9464" name="Line 7"/>
          <p:cNvSpPr>
            <a:spLocks noChangeShapeType="1"/>
          </p:cNvSpPr>
          <p:nvPr/>
        </p:nvSpPr>
        <p:spPr bwMode="auto">
          <a:xfrm flipH="1">
            <a:off x="4343400" y="5029200"/>
            <a:ext cx="45720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animEffect transition="in" filter="wipe(up)">
                                      <p:cBhvr>
                                        <p:cTn id="7" dur="500"/>
                                        <p:tgtEl>
                                          <p:spTgt spid="4813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8131">
                                            <p:txEl>
                                              <p:pRg st="1" end="1"/>
                                            </p:txEl>
                                          </p:spTgt>
                                        </p:tgtEl>
                                        <p:attrNameLst>
                                          <p:attrName>style.visibility</p:attrName>
                                        </p:attrNameLst>
                                      </p:cBhvr>
                                      <p:to>
                                        <p:strVal val="visible"/>
                                      </p:to>
                                    </p:set>
                                    <p:animEffect transition="in" filter="wipe(up)">
                                      <p:cBhvr>
                                        <p:cTn id="12" dur="500"/>
                                        <p:tgtEl>
                                          <p:spTgt spid="4813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48131">
                                            <p:txEl>
                                              <p:pRg st="2" end="2"/>
                                            </p:txEl>
                                          </p:spTgt>
                                        </p:tgtEl>
                                        <p:attrNameLst>
                                          <p:attrName>style.visibility</p:attrName>
                                        </p:attrNameLst>
                                      </p:cBhvr>
                                      <p:to>
                                        <p:strVal val="visible"/>
                                      </p:to>
                                    </p:set>
                                    <p:animEffect transition="in" filter="wipe(up)">
                                      <p:cBhvr>
                                        <p:cTn id="17" dur="500"/>
                                        <p:tgtEl>
                                          <p:spTgt spid="4813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48131">
                                            <p:txEl>
                                              <p:pRg st="3" end="3"/>
                                            </p:txEl>
                                          </p:spTgt>
                                        </p:tgtEl>
                                        <p:attrNameLst>
                                          <p:attrName>style.visibility</p:attrName>
                                        </p:attrNameLst>
                                      </p:cBhvr>
                                      <p:to>
                                        <p:strVal val="visible"/>
                                      </p:to>
                                    </p:set>
                                    <p:animEffect transition="in" filter="wipe(up)">
                                      <p:cBhvr>
                                        <p:cTn id="22" dur="500"/>
                                        <p:tgtEl>
                                          <p:spTgt spid="4813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fld id="{0EE0190B-403F-774F-8DA4-ADC0936A3CB0}" type="slidenum">
              <a:rPr lang="en-US" altLang="x-none" sz="1400" b="0"/>
              <a:pPr/>
              <a:t>19</a:t>
            </a:fld>
            <a:endParaRPr lang="en-US" altLang="x-none" sz="1400" b="0"/>
          </a:p>
        </p:txBody>
      </p:sp>
      <p:sp>
        <p:nvSpPr>
          <p:cNvPr id="21506" name="Rectangle 2"/>
          <p:cNvSpPr>
            <a:spLocks noGrp="1" noChangeArrowheads="1"/>
          </p:cNvSpPr>
          <p:nvPr>
            <p:ph type="title"/>
          </p:nvPr>
        </p:nvSpPr>
        <p:spPr>
          <a:xfrm>
            <a:off x="685800" y="0"/>
            <a:ext cx="7772400" cy="1143000"/>
          </a:xfrm>
        </p:spPr>
        <p:txBody>
          <a:bodyPr/>
          <a:lstStyle/>
          <a:p>
            <a:pPr>
              <a:defRPr/>
            </a:pPr>
            <a:r>
              <a:rPr lang="en-US" b="1" dirty="0">
                <a:effectLst>
                  <a:outerShdw blurRad="38100" dist="38100" dir="2700000" algn="tl">
                    <a:srgbClr val="000000"/>
                  </a:outerShdw>
                </a:effectLst>
              </a:rPr>
              <a:t>DNA by the Numbers</a:t>
            </a:r>
            <a:endParaRPr lang="en-US" dirty="0"/>
          </a:p>
        </p:txBody>
      </p:sp>
      <p:sp>
        <p:nvSpPr>
          <p:cNvPr id="21507" name="Rectangle 3"/>
          <p:cNvSpPr>
            <a:spLocks noGrp="1" noChangeArrowheads="1"/>
          </p:cNvSpPr>
          <p:nvPr>
            <p:ph type="body" sz="half" idx="1"/>
          </p:nvPr>
        </p:nvSpPr>
        <p:spPr>
          <a:xfrm>
            <a:off x="285750" y="1676400"/>
            <a:ext cx="4667250" cy="4495800"/>
          </a:xfrm>
        </p:spPr>
        <p:txBody>
          <a:bodyPr/>
          <a:lstStyle/>
          <a:p>
            <a:pPr>
              <a:lnSpc>
                <a:spcPct val="90000"/>
              </a:lnSpc>
            </a:pPr>
            <a:r>
              <a:rPr lang="en-US" altLang="x-none" sz="2800" b="1" dirty="0"/>
              <a:t>Each cell has about 2 meters of DNA.</a:t>
            </a:r>
          </a:p>
          <a:p>
            <a:pPr>
              <a:lnSpc>
                <a:spcPct val="90000"/>
              </a:lnSpc>
            </a:pPr>
            <a:r>
              <a:rPr lang="en-US" altLang="x-none" sz="2800" b="1" dirty="0">
                <a:solidFill>
                  <a:srgbClr val="660066"/>
                </a:solidFill>
              </a:rPr>
              <a:t>The average human has 15 trillion cells.</a:t>
            </a:r>
          </a:p>
          <a:p>
            <a:pPr>
              <a:lnSpc>
                <a:spcPct val="90000"/>
              </a:lnSpc>
            </a:pPr>
            <a:r>
              <a:rPr lang="en-US" altLang="x-none" sz="2800" b="1" dirty="0"/>
              <a:t>The average human has enough DNA to go from the earth to the sun more than </a:t>
            </a:r>
            <a:r>
              <a:rPr lang="en-US" altLang="x-none" sz="2800" b="1" dirty="0">
                <a:solidFill>
                  <a:srgbClr val="7030A0"/>
                </a:solidFill>
              </a:rPr>
              <a:t>400 times</a:t>
            </a:r>
            <a:r>
              <a:rPr lang="en-US" altLang="x-none" sz="2800" b="1" dirty="0"/>
              <a:t>.</a:t>
            </a:r>
          </a:p>
          <a:p>
            <a:pPr>
              <a:lnSpc>
                <a:spcPct val="90000"/>
              </a:lnSpc>
            </a:pPr>
            <a:r>
              <a:rPr lang="en-US" altLang="x-none" sz="2800" b="1" dirty="0"/>
              <a:t>DNA has a diameter of only 0.000000002 m</a:t>
            </a:r>
            <a:r>
              <a:rPr lang="en-US" altLang="x-none" sz="2400" b="1" dirty="0"/>
              <a:t>.</a:t>
            </a:r>
            <a:endParaRPr lang="en-US" altLang="x-none" sz="2400" dirty="0"/>
          </a:p>
        </p:txBody>
      </p:sp>
      <p:grpSp>
        <p:nvGrpSpPr>
          <p:cNvPr id="2" name="Group 6"/>
          <p:cNvGrpSpPr>
            <a:grpSpLocks/>
          </p:cNvGrpSpPr>
          <p:nvPr/>
        </p:nvGrpSpPr>
        <p:grpSpPr bwMode="auto">
          <a:xfrm>
            <a:off x="5029200" y="2286000"/>
            <a:ext cx="3794125" cy="3554413"/>
            <a:chOff x="3168" y="1680"/>
            <a:chExt cx="2390" cy="2239"/>
          </a:xfrm>
        </p:grpSpPr>
        <p:pic>
          <p:nvPicPr>
            <p:cNvPr id="2048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68" y="1680"/>
              <a:ext cx="2160" cy="1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7" name="Text Box 5"/>
            <p:cNvSpPr txBox="1">
              <a:spLocks noChangeArrowheads="1"/>
            </p:cNvSpPr>
            <p:nvPr/>
          </p:nvSpPr>
          <p:spPr bwMode="auto">
            <a:xfrm>
              <a:off x="3168" y="3171"/>
              <a:ext cx="2390" cy="7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r>
                <a:rPr lang="en-US" altLang="x-none" b="0"/>
                <a:t>The earth is 150 billion m</a:t>
              </a:r>
            </a:p>
            <a:p>
              <a:r>
                <a:rPr lang="en-US" altLang="x-none" b="0"/>
                <a:t>or 93 million miles from </a:t>
              </a:r>
            </a:p>
            <a:p>
              <a:r>
                <a:rPr lang="en-US" altLang="x-none" b="0"/>
                <a:t>the sun.</a:t>
              </a: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dissolve">
                                      <p:cBhvr>
                                        <p:cTn id="7" dur="500"/>
                                        <p:tgtEl>
                                          <p:spTgt spid="21506"/>
                                        </p:tgtEl>
                                      </p:cBhvr>
                                    </p:animEffect>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21507">
                                            <p:txEl>
                                              <p:pRg st="0" end="0"/>
                                            </p:txEl>
                                          </p:spTgt>
                                        </p:tgtEl>
                                        <p:attrNameLst>
                                          <p:attrName>style.visibility</p:attrName>
                                        </p:attrNameLst>
                                      </p:cBhvr>
                                      <p:to>
                                        <p:strVal val="visible"/>
                                      </p:to>
                                    </p:set>
                                    <p:anim calcmode="lin" valueType="num">
                                      <p:cBhvr additive="base">
                                        <p:cTn id="12" dur="500" fill="hold"/>
                                        <p:tgtEl>
                                          <p:spTgt spid="21507">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150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21507">
                                            <p:txEl>
                                              <p:pRg st="1" end="1"/>
                                            </p:txEl>
                                          </p:spTgt>
                                        </p:tgtEl>
                                        <p:attrNameLst>
                                          <p:attrName>style.visibility</p:attrName>
                                        </p:attrNameLst>
                                      </p:cBhvr>
                                      <p:to>
                                        <p:strVal val="visible"/>
                                      </p:to>
                                    </p:set>
                                    <p:anim calcmode="lin" valueType="num">
                                      <p:cBhvr additive="base">
                                        <p:cTn id="18" dur="500" fill="hold"/>
                                        <p:tgtEl>
                                          <p:spTgt spid="21507">
                                            <p:txEl>
                                              <p:pRg st="1" end="1"/>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2150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21507">
                                            <p:txEl>
                                              <p:pRg st="2" end="2"/>
                                            </p:txEl>
                                          </p:spTgt>
                                        </p:tgtEl>
                                        <p:attrNameLst>
                                          <p:attrName>style.visibility</p:attrName>
                                        </p:attrNameLst>
                                      </p:cBhvr>
                                      <p:to>
                                        <p:strVal val="visible"/>
                                      </p:to>
                                    </p:set>
                                    <p:anim calcmode="lin" valueType="num">
                                      <p:cBhvr additive="base">
                                        <p:cTn id="24" dur="500" fill="hold"/>
                                        <p:tgtEl>
                                          <p:spTgt spid="21507">
                                            <p:txEl>
                                              <p:pRg st="2" end="2"/>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2150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8" fill="hold" grpId="0" nodeType="clickEffect">
                                  <p:stCondLst>
                                    <p:cond delay="0"/>
                                  </p:stCondLst>
                                  <p:childTnLst>
                                    <p:set>
                                      <p:cBhvr>
                                        <p:cTn id="29" dur="1" fill="hold">
                                          <p:stCondLst>
                                            <p:cond delay="0"/>
                                          </p:stCondLst>
                                        </p:cTn>
                                        <p:tgtEl>
                                          <p:spTgt spid="21507">
                                            <p:txEl>
                                              <p:pRg st="3" end="3"/>
                                            </p:txEl>
                                          </p:spTgt>
                                        </p:tgtEl>
                                        <p:attrNameLst>
                                          <p:attrName>style.visibility</p:attrName>
                                        </p:attrNameLst>
                                      </p:cBhvr>
                                      <p:to>
                                        <p:strVal val="visible"/>
                                      </p:to>
                                    </p:set>
                                    <p:anim calcmode="lin" valueType="num">
                                      <p:cBhvr additive="base">
                                        <p:cTn id="30" dur="500" fill="hold"/>
                                        <p:tgtEl>
                                          <p:spTgt spid="21507">
                                            <p:txEl>
                                              <p:pRg st="3" end="3"/>
                                            </p:txEl>
                                          </p:spTgt>
                                        </p:tgtEl>
                                        <p:attrNameLst>
                                          <p:attrName>ppt_x</p:attrName>
                                        </p:attrNameLst>
                                      </p:cBhvr>
                                      <p:tavLst>
                                        <p:tav tm="0">
                                          <p:val>
                                            <p:strVal val="0-#ppt_w/2"/>
                                          </p:val>
                                        </p:tav>
                                        <p:tav tm="100000">
                                          <p:val>
                                            <p:strVal val="#ppt_x"/>
                                          </p:val>
                                        </p:tav>
                                      </p:tavLst>
                                    </p:anim>
                                    <p:anim calcmode="lin" valueType="num">
                                      <p:cBhvr additive="base">
                                        <p:cTn id="31" dur="500" fill="hold"/>
                                        <p:tgtEl>
                                          <p:spTgt spid="21507">
                                            <p:txEl>
                                              <p:pRg st="3" end="3"/>
                                            </p:txEl>
                                          </p:spTgt>
                                        </p:tgtEl>
                                        <p:attrNameLst>
                                          <p:attrName>ppt_y</p:attrName>
                                        </p:attrNameLst>
                                      </p:cBhvr>
                                      <p:tavLst>
                                        <p:tav tm="0">
                                          <p:val>
                                            <p:strVal val="#ppt_y"/>
                                          </p:val>
                                        </p:tav>
                                        <p:tav tm="100000">
                                          <p:val>
                                            <p:strVal val="#ppt_y"/>
                                          </p:val>
                                        </p:tav>
                                      </p:tavLst>
                                    </p:anim>
                                  </p:childTnLst>
                                </p:cTn>
                              </p:par>
                            </p:childTnLst>
                          </p:cTn>
                        </p:par>
                        <p:par>
                          <p:cTn id="32" fill="hold" nodeType="afterGroup">
                            <p:stCondLst>
                              <p:cond delay="500"/>
                            </p:stCondLst>
                            <p:childTnLst>
                              <p:par>
                                <p:cTn id="33" presetID="2" presetClass="entr" presetSubtype="2" fill="hold" nodeType="afterEffect">
                                  <p:stCondLst>
                                    <p:cond delay="0"/>
                                  </p:stCondLst>
                                  <p:childTnLst>
                                    <p:set>
                                      <p:cBhvr>
                                        <p:cTn id="34" dur="1" fill="hold">
                                          <p:stCondLst>
                                            <p:cond delay="0"/>
                                          </p:stCondLst>
                                        </p:cTn>
                                        <p:tgtEl>
                                          <p:spTgt spid="2"/>
                                        </p:tgtEl>
                                        <p:attrNameLst>
                                          <p:attrName>style.visibility</p:attrName>
                                        </p:attrNameLst>
                                      </p:cBhvr>
                                      <p:to>
                                        <p:strVal val="visible"/>
                                      </p:to>
                                    </p:set>
                                    <p:anim calcmode="lin" valueType="num">
                                      <p:cBhvr additive="base">
                                        <p:cTn id="35" dur="500" fill="hold"/>
                                        <p:tgtEl>
                                          <p:spTgt spid="2"/>
                                        </p:tgtEl>
                                        <p:attrNameLst>
                                          <p:attrName>ppt_x</p:attrName>
                                        </p:attrNameLst>
                                      </p:cBhvr>
                                      <p:tavLst>
                                        <p:tav tm="0">
                                          <p:val>
                                            <p:strVal val="1+#ppt_w/2"/>
                                          </p:val>
                                        </p:tav>
                                        <p:tav tm="100000">
                                          <p:val>
                                            <p:strVal val="#ppt_x"/>
                                          </p:val>
                                        </p:tav>
                                      </p:tavLst>
                                    </p:anim>
                                    <p:anim calcmode="lin" valueType="num">
                                      <p:cBhvr additive="base">
                                        <p:cTn id="36"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autoUpdateAnimBg="0"/>
      <p:bldP spid="21507"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fld id="{3C31B49D-E48F-AD41-97BF-26A9722AFCF9}" type="slidenum">
              <a:rPr lang="en-US" altLang="x-none" sz="1400" b="0"/>
              <a:pPr/>
              <a:t>2</a:t>
            </a:fld>
            <a:endParaRPr lang="en-US" altLang="x-none" sz="1400" b="0"/>
          </a:p>
        </p:txBody>
      </p:sp>
      <p:sp>
        <p:nvSpPr>
          <p:cNvPr id="22530" name="Rectangle 2"/>
          <p:cNvSpPr>
            <a:spLocks noGrp="1" noChangeArrowheads="1"/>
          </p:cNvSpPr>
          <p:nvPr>
            <p:ph type="title"/>
          </p:nvPr>
        </p:nvSpPr>
        <p:spPr>
          <a:xfrm>
            <a:off x="685800" y="609600"/>
            <a:ext cx="8058150" cy="1596390"/>
          </a:xfrm>
        </p:spPr>
        <p:txBody>
          <a:bodyPr/>
          <a:lstStyle/>
          <a:p>
            <a:r>
              <a:rPr lang="en-US" sz="2000" b="1" u="sng" dirty="0"/>
              <a:t>Unit 1: Objective 1: Describe the structure of the DNA nucleotide and its place in the double helix</a:t>
            </a:r>
            <a:br>
              <a:rPr lang="en-US" sz="2000" dirty="0"/>
            </a:br>
            <a:r>
              <a:rPr lang="en-US" sz="4800" b="1" dirty="0">
                <a:effectLst>
                  <a:outerShdw blurRad="38100" dist="38100" dir="2700000" algn="tl">
                    <a:srgbClr val="000000"/>
                  </a:outerShdw>
                </a:effectLst>
              </a:rPr>
              <a:t>DNA</a:t>
            </a:r>
            <a:endParaRPr lang="en-US" sz="2800" b="1" dirty="0">
              <a:effectLst>
                <a:outerShdw blurRad="38100" dist="38100" dir="2700000" algn="tl">
                  <a:srgbClr val="000000"/>
                </a:outerShdw>
              </a:effectLst>
            </a:endParaRPr>
          </a:p>
        </p:txBody>
      </p:sp>
      <p:sp>
        <p:nvSpPr>
          <p:cNvPr id="22531" name="Rectangle 3"/>
          <p:cNvSpPr>
            <a:spLocks noGrp="1" noChangeArrowheads="1"/>
          </p:cNvSpPr>
          <p:nvPr>
            <p:ph type="body" sz="half" idx="1"/>
          </p:nvPr>
        </p:nvSpPr>
        <p:spPr>
          <a:xfrm>
            <a:off x="141923" y="2205990"/>
            <a:ext cx="5669280" cy="5198745"/>
          </a:xfrm>
        </p:spPr>
        <p:txBody>
          <a:bodyPr/>
          <a:lstStyle/>
          <a:p>
            <a:pPr>
              <a:defRPr/>
            </a:pPr>
            <a:r>
              <a:rPr lang="en-US" b="1" dirty="0">
                <a:effectLst>
                  <a:outerShdw blurRad="38100" dist="38100" dir="2700000" algn="tl">
                    <a:srgbClr val="FFFFFF"/>
                  </a:outerShdw>
                </a:effectLst>
              </a:rPr>
              <a:t>DNA </a:t>
            </a:r>
            <a:r>
              <a:rPr lang="en-US" b="1" dirty="0"/>
              <a:t>is often called the blueprint of life</a:t>
            </a:r>
            <a:r>
              <a:rPr lang="en-US" b="1" dirty="0">
                <a:effectLst>
                  <a:outerShdw blurRad="38100" dist="38100" dir="2700000" algn="tl">
                    <a:srgbClr val="FFFFFF"/>
                  </a:outerShdw>
                </a:effectLst>
              </a:rPr>
              <a:t>.</a:t>
            </a:r>
          </a:p>
          <a:p>
            <a:pPr>
              <a:defRPr/>
            </a:pPr>
            <a:r>
              <a:rPr lang="en-US" b="1" dirty="0"/>
              <a:t>In simple terms, DNA stores genetic material and contains the instructions for making proteins within the cell.</a:t>
            </a:r>
            <a:r>
              <a:rPr lang="en-US" sz="2400" dirty="0"/>
              <a:t>  </a:t>
            </a:r>
            <a:endParaRPr lang="en-US" dirty="0">
              <a:effectLst>
                <a:outerShdw blurRad="38100" dist="38100" dir="2700000" algn="tl">
                  <a:srgbClr val="FFFFFF"/>
                </a:outerShdw>
              </a:effectLst>
            </a:endParaRPr>
          </a:p>
          <a:p>
            <a:pPr>
              <a:defRPr/>
            </a:pPr>
            <a:endParaRPr lang="en-US" dirty="0">
              <a:effectLst>
                <a:outerShdw blurRad="38100" dist="38100" dir="2700000" algn="tl">
                  <a:srgbClr val="FFFFFF"/>
                </a:outerShdw>
              </a:effectLst>
            </a:endParaRPr>
          </a:p>
        </p:txBody>
      </p:sp>
      <p:pic>
        <p:nvPicPr>
          <p:cNvPr id="3077" name="Picture 6"/>
          <p:cNvPicPr>
            <a:picLocks noGrp="1" noChangeAspect="1" noChangeArrowheads="1"/>
          </p:cNvPicPr>
          <p:nvPr>
            <p:ph type="clipArt" sz="half" idx="2"/>
          </p:nvPr>
        </p:nvPicPr>
        <p:blipFill>
          <a:blip r:embed="rId3">
            <a:extLst>
              <a:ext uri="{28A0092B-C50C-407E-A947-70E740481C1C}">
                <a14:useLocalDpi xmlns:a14="http://schemas.microsoft.com/office/drawing/2010/main" val="0"/>
              </a:ext>
            </a:extLst>
          </a:blip>
          <a:srcRect b="6250"/>
          <a:stretch>
            <a:fillRect/>
          </a:stretch>
        </p:blipFill>
        <p:spPr>
          <a:xfrm>
            <a:off x="6131718" y="2362200"/>
            <a:ext cx="2747963" cy="4114800"/>
          </a:xfrm>
          <a:noFill/>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2" fill="hold" grpId="0" nodeType="afterEffect">
                                  <p:stCondLst>
                                    <p:cond delay="0"/>
                                  </p:stCondLst>
                                  <p:childTnLst>
                                    <p:set>
                                      <p:cBhvr>
                                        <p:cTn id="6" dur="1" fill="hold">
                                          <p:stCondLst>
                                            <p:cond delay="0"/>
                                          </p:stCondLst>
                                        </p:cTn>
                                        <p:tgtEl>
                                          <p:spTgt spid="22530"/>
                                        </p:tgtEl>
                                        <p:attrNameLst>
                                          <p:attrName>style.visibility</p:attrName>
                                        </p:attrNameLst>
                                      </p:cBhvr>
                                      <p:to>
                                        <p:strVal val="visible"/>
                                      </p:to>
                                    </p:set>
                                    <p:anim calcmode="lin" valueType="num">
                                      <p:cBhvr additive="base">
                                        <p:cTn id="7" dur="500" fill="hold"/>
                                        <p:tgtEl>
                                          <p:spTgt spid="22530"/>
                                        </p:tgtEl>
                                        <p:attrNameLst>
                                          <p:attrName>ppt_x</p:attrName>
                                        </p:attrNameLst>
                                      </p:cBhvr>
                                      <p:tavLst>
                                        <p:tav tm="0">
                                          <p:val>
                                            <p:strVal val="0-#ppt_w/2"/>
                                          </p:val>
                                        </p:tav>
                                        <p:tav tm="100000">
                                          <p:val>
                                            <p:strVal val="#ppt_x"/>
                                          </p:val>
                                        </p:tav>
                                      </p:tavLst>
                                    </p:anim>
                                    <p:anim calcmode="lin" valueType="num">
                                      <p:cBhvr additive="base">
                                        <p:cTn id="8" dur="500" fill="hold"/>
                                        <p:tgtEl>
                                          <p:spTgt spid="22530"/>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2531">
                                            <p:txEl>
                                              <p:pRg st="0" end="0"/>
                                            </p:txEl>
                                          </p:spTgt>
                                        </p:tgtEl>
                                        <p:attrNameLst>
                                          <p:attrName>style.visibility</p:attrName>
                                        </p:attrNameLst>
                                      </p:cBhvr>
                                      <p:to>
                                        <p:strVal val="visible"/>
                                      </p:to>
                                    </p:set>
                                    <p:anim calcmode="lin" valueType="num">
                                      <p:cBhvr additive="base">
                                        <p:cTn id="12" dur="500" fill="hold"/>
                                        <p:tgtEl>
                                          <p:spTgt spid="22531">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2531">
                                            <p:txEl>
                                              <p:pRg st="0" end="0"/>
                                            </p:txEl>
                                          </p:spTgt>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22531">
                                            <p:txEl>
                                              <p:pRg st="1" end="1"/>
                                            </p:txEl>
                                          </p:spTgt>
                                        </p:tgtEl>
                                        <p:attrNameLst>
                                          <p:attrName>style.visibility</p:attrName>
                                        </p:attrNameLst>
                                      </p:cBhvr>
                                      <p:to>
                                        <p:strVal val="visible"/>
                                      </p:to>
                                    </p:set>
                                    <p:anim calcmode="lin" valueType="num">
                                      <p:cBhvr additive="base">
                                        <p:cTn id="17" dur="500" fill="hold"/>
                                        <p:tgtEl>
                                          <p:spTgt spid="22531">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2531">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autoUpdateAnimBg="0"/>
      <p:bldP spid="22531" grpId="0" build="p" autoUpdateAnimBg="0" advAuto="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fld id="{5267107D-166E-A147-8C1A-8B0F2F3B93B9}" type="slidenum">
              <a:rPr lang="en-US" altLang="x-none" sz="1400" b="0"/>
              <a:pPr/>
              <a:t>20</a:t>
            </a:fld>
            <a:endParaRPr lang="en-US" altLang="x-none" sz="1400" b="0"/>
          </a:p>
        </p:txBody>
      </p:sp>
      <p:pic>
        <p:nvPicPr>
          <p:cNvPr id="21507" name="Picture 2" descr="an_dna[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363913" y="1641475"/>
            <a:ext cx="2511425" cy="3878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fld id="{B807F0D3-6EE0-3D42-8067-10C619A6046E}" type="slidenum">
              <a:rPr lang="en-US" altLang="x-none" sz="1400" b="0"/>
              <a:pPr/>
              <a:t>3</a:t>
            </a:fld>
            <a:endParaRPr lang="en-US" altLang="x-none" sz="1400" b="0"/>
          </a:p>
        </p:txBody>
      </p:sp>
      <p:sp>
        <p:nvSpPr>
          <p:cNvPr id="4099" name="Rectangle 2"/>
          <p:cNvSpPr>
            <a:spLocks noGrp="1" noChangeArrowheads="1"/>
          </p:cNvSpPr>
          <p:nvPr>
            <p:ph type="title"/>
          </p:nvPr>
        </p:nvSpPr>
        <p:spPr/>
        <p:txBody>
          <a:bodyPr/>
          <a:lstStyle/>
          <a:p>
            <a:r>
              <a:rPr lang="en-US" altLang="x-none" b="1"/>
              <a:t>Watson &amp; Crick’s Model</a:t>
            </a:r>
          </a:p>
        </p:txBody>
      </p:sp>
      <p:pic>
        <p:nvPicPr>
          <p:cNvPr id="4100"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9975" y="1760538"/>
            <a:ext cx="4183063" cy="4852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fld id="{A75BB04A-C755-694D-9C76-6EAE4AC8F39E}" type="slidenum">
              <a:rPr lang="en-US" altLang="x-none" sz="1400" b="0"/>
              <a:pPr/>
              <a:t>4</a:t>
            </a:fld>
            <a:endParaRPr lang="en-US" altLang="x-none" sz="1400" b="0"/>
          </a:p>
        </p:txBody>
      </p:sp>
      <p:sp>
        <p:nvSpPr>
          <p:cNvPr id="45058" name="Rectangle 2"/>
          <p:cNvSpPr>
            <a:spLocks noGrp="1" noChangeArrowheads="1"/>
          </p:cNvSpPr>
          <p:nvPr>
            <p:ph type="title"/>
          </p:nvPr>
        </p:nvSpPr>
        <p:spPr>
          <a:xfrm>
            <a:off x="685800" y="-30480"/>
            <a:ext cx="7772400" cy="1143000"/>
          </a:xfrm>
        </p:spPr>
        <p:txBody>
          <a:bodyPr/>
          <a:lstStyle/>
          <a:p>
            <a:pPr>
              <a:defRPr/>
            </a:pPr>
            <a:r>
              <a:rPr lang="en-US" dirty="0"/>
              <a:t>Why do we study </a:t>
            </a:r>
            <a:r>
              <a:rPr lang="en-US" b="1" dirty="0">
                <a:effectLst>
                  <a:outerShdw blurRad="38100" dist="38100" dir="2700000" algn="tl">
                    <a:srgbClr val="000000"/>
                  </a:outerShdw>
                </a:effectLst>
              </a:rPr>
              <a:t>DNA</a:t>
            </a:r>
            <a:r>
              <a:rPr lang="en-US" dirty="0"/>
              <a:t>?</a:t>
            </a:r>
          </a:p>
        </p:txBody>
      </p:sp>
      <p:sp>
        <p:nvSpPr>
          <p:cNvPr id="45059" name="Rectangle 3"/>
          <p:cNvSpPr>
            <a:spLocks noGrp="1" noChangeArrowheads="1"/>
          </p:cNvSpPr>
          <p:nvPr>
            <p:ph type="body" sz="half" idx="1"/>
          </p:nvPr>
        </p:nvSpPr>
        <p:spPr>
          <a:xfrm>
            <a:off x="0" y="1242060"/>
            <a:ext cx="6035040" cy="5463540"/>
          </a:xfrm>
        </p:spPr>
        <p:txBody>
          <a:bodyPr/>
          <a:lstStyle/>
          <a:p>
            <a:pPr>
              <a:buFontTx/>
              <a:buNone/>
            </a:pPr>
            <a:r>
              <a:rPr lang="en-US" altLang="x-none" sz="4000" b="1" dirty="0"/>
              <a:t>We study DNA for many reasons, e.g.,</a:t>
            </a:r>
          </a:p>
          <a:p>
            <a:r>
              <a:rPr lang="en-US" altLang="x-none" sz="4000" b="1" dirty="0"/>
              <a:t> its central importance to all life on Earth,</a:t>
            </a:r>
          </a:p>
          <a:p>
            <a:r>
              <a:rPr lang="en-US" altLang="x-none" sz="4000" b="1" dirty="0"/>
              <a:t>medical benefits such as cures for diseases,</a:t>
            </a:r>
          </a:p>
          <a:p>
            <a:r>
              <a:rPr lang="en-US" altLang="x-none" sz="4000" b="1" dirty="0"/>
              <a:t>better food crops</a:t>
            </a:r>
            <a:r>
              <a:rPr lang="en-US" altLang="x-none" sz="4000" dirty="0"/>
              <a:t>.</a:t>
            </a:r>
            <a:r>
              <a:rPr lang="en-US" altLang="x-none" sz="3600" dirty="0"/>
              <a:t> </a:t>
            </a:r>
          </a:p>
        </p:txBody>
      </p:sp>
      <p:pic>
        <p:nvPicPr>
          <p:cNvPr id="5125" name="Picture 6" descr="DNA01"/>
          <p:cNvPicPr>
            <a:picLocks noChangeAspect="1" noChangeArrowheads="1"/>
          </p:cNvPicPr>
          <p:nvPr/>
        </p:nvPicPr>
        <p:blipFill>
          <a:blip r:embed="rId3">
            <a:extLst>
              <a:ext uri="{28A0092B-C50C-407E-A947-70E740481C1C}">
                <a14:useLocalDpi xmlns:a14="http://schemas.microsoft.com/office/drawing/2010/main" val="0"/>
              </a:ext>
            </a:extLst>
          </a:blip>
          <a:srcRect b="3703"/>
          <a:stretch>
            <a:fillRect/>
          </a:stretch>
        </p:blipFill>
        <p:spPr bwMode="auto">
          <a:xfrm>
            <a:off x="6271578" y="1783080"/>
            <a:ext cx="2716212"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45058"/>
                                        </p:tgtEl>
                                        <p:attrNameLst>
                                          <p:attrName>style.visibility</p:attrName>
                                        </p:attrNameLst>
                                      </p:cBhvr>
                                      <p:to>
                                        <p:strVal val="visible"/>
                                      </p:to>
                                    </p:set>
                                    <p:anim calcmode="lin" valueType="num">
                                      <p:cBhvr additive="base">
                                        <p:cTn id="7" dur="500" fill="hold"/>
                                        <p:tgtEl>
                                          <p:spTgt spid="45058"/>
                                        </p:tgtEl>
                                        <p:attrNameLst>
                                          <p:attrName>ppt_x</p:attrName>
                                        </p:attrNameLst>
                                      </p:cBhvr>
                                      <p:tavLst>
                                        <p:tav tm="0">
                                          <p:val>
                                            <p:strVal val="#ppt_x"/>
                                          </p:val>
                                        </p:tav>
                                        <p:tav tm="100000">
                                          <p:val>
                                            <p:strVal val="#ppt_x"/>
                                          </p:val>
                                        </p:tav>
                                      </p:tavLst>
                                    </p:anim>
                                    <p:anim calcmode="lin" valueType="num">
                                      <p:cBhvr additive="base">
                                        <p:cTn id="8" dur="500" fill="hold"/>
                                        <p:tgtEl>
                                          <p:spTgt spid="45058"/>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5059">
                                            <p:txEl>
                                              <p:pRg st="0" end="0"/>
                                            </p:txEl>
                                          </p:spTgt>
                                        </p:tgtEl>
                                        <p:attrNameLst>
                                          <p:attrName>style.visibility</p:attrName>
                                        </p:attrNameLst>
                                      </p:cBhvr>
                                      <p:to>
                                        <p:strVal val="visible"/>
                                      </p:to>
                                    </p:set>
                                    <p:anim calcmode="lin" valueType="num">
                                      <p:cBhvr additive="base">
                                        <p:cTn id="13" dur="500" fill="hold"/>
                                        <p:tgtEl>
                                          <p:spTgt spid="45059">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505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5059">
                                            <p:txEl>
                                              <p:pRg st="1" end="1"/>
                                            </p:txEl>
                                          </p:spTgt>
                                        </p:tgtEl>
                                        <p:attrNameLst>
                                          <p:attrName>style.visibility</p:attrName>
                                        </p:attrNameLst>
                                      </p:cBhvr>
                                      <p:to>
                                        <p:strVal val="visible"/>
                                      </p:to>
                                    </p:set>
                                    <p:anim calcmode="lin" valueType="num">
                                      <p:cBhvr additive="base">
                                        <p:cTn id="19" dur="500" fill="hold"/>
                                        <p:tgtEl>
                                          <p:spTgt spid="45059">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505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5059">
                                            <p:txEl>
                                              <p:pRg st="2" end="2"/>
                                            </p:txEl>
                                          </p:spTgt>
                                        </p:tgtEl>
                                        <p:attrNameLst>
                                          <p:attrName>style.visibility</p:attrName>
                                        </p:attrNameLst>
                                      </p:cBhvr>
                                      <p:to>
                                        <p:strVal val="visible"/>
                                      </p:to>
                                    </p:set>
                                    <p:anim calcmode="lin" valueType="num">
                                      <p:cBhvr additive="base">
                                        <p:cTn id="25" dur="500" fill="hold"/>
                                        <p:tgtEl>
                                          <p:spTgt spid="45059">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505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5059">
                                            <p:txEl>
                                              <p:pRg st="3" end="3"/>
                                            </p:txEl>
                                          </p:spTgt>
                                        </p:tgtEl>
                                        <p:attrNameLst>
                                          <p:attrName>style.visibility</p:attrName>
                                        </p:attrNameLst>
                                      </p:cBhvr>
                                      <p:to>
                                        <p:strVal val="visible"/>
                                      </p:to>
                                    </p:set>
                                    <p:anim calcmode="lin" valueType="num">
                                      <p:cBhvr additive="base">
                                        <p:cTn id="31" dur="500" fill="hold"/>
                                        <p:tgtEl>
                                          <p:spTgt spid="45059">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5059">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autoUpdateAnimBg="0"/>
      <p:bldP spid="45059"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fld id="{BD0C1D42-05AF-A34D-A3C2-9F7D67C8A58C}" type="slidenum">
              <a:rPr lang="en-US" altLang="x-none" sz="1400" b="0"/>
              <a:pPr/>
              <a:t>5</a:t>
            </a:fld>
            <a:endParaRPr lang="en-US" altLang="x-none" sz="1400" b="0"/>
          </a:p>
        </p:txBody>
      </p:sp>
      <p:sp>
        <p:nvSpPr>
          <p:cNvPr id="4098" name="Rectangle 2"/>
          <p:cNvSpPr>
            <a:spLocks noGrp="1" noChangeArrowheads="1"/>
          </p:cNvSpPr>
          <p:nvPr>
            <p:ph type="title"/>
          </p:nvPr>
        </p:nvSpPr>
        <p:spPr>
          <a:xfrm>
            <a:off x="604809" y="-42959"/>
            <a:ext cx="7772400" cy="1143000"/>
          </a:xfrm>
        </p:spPr>
        <p:txBody>
          <a:bodyPr/>
          <a:lstStyle/>
          <a:p>
            <a:pPr>
              <a:defRPr/>
            </a:pPr>
            <a:r>
              <a:rPr lang="en-US" b="1" dirty="0">
                <a:effectLst>
                  <a:outerShdw blurRad="38100" dist="38100" dir="2700000" algn="tl">
                    <a:srgbClr val="000000"/>
                  </a:outerShdw>
                </a:effectLst>
              </a:rPr>
              <a:t>Chromosomes and DNA</a:t>
            </a:r>
          </a:p>
        </p:txBody>
      </p:sp>
      <p:sp>
        <p:nvSpPr>
          <p:cNvPr id="4099" name="Rectangle 3"/>
          <p:cNvSpPr>
            <a:spLocks noGrp="1" noChangeArrowheads="1"/>
          </p:cNvSpPr>
          <p:nvPr>
            <p:ph type="body" sz="half" idx="1"/>
          </p:nvPr>
        </p:nvSpPr>
        <p:spPr>
          <a:xfrm>
            <a:off x="122066" y="928398"/>
            <a:ext cx="6075325" cy="5777202"/>
          </a:xfrm>
        </p:spPr>
        <p:txBody>
          <a:bodyPr/>
          <a:lstStyle/>
          <a:p>
            <a:r>
              <a:rPr lang="en-US" altLang="x-none" sz="5400" b="1" dirty="0"/>
              <a:t>Our </a:t>
            </a:r>
            <a:r>
              <a:rPr lang="en-US" altLang="x-none" sz="5400" b="1" dirty="0">
                <a:solidFill>
                  <a:srgbClr val="FF0000"/>
                </a:solidFill>
              </a:rPr>
              <a:t>genes</a:t>
            </a:r>
            <a:r>
              <a:rPr lang="en-US" altLang="x-none" sz="5400" b="1" dirty="0"/>
              <a:t> are on our chromosomes.</a:t>
            </a:r>
          </a:p>
          <a:p>
            <a:r>
              <a:rPr lang="en-US" altLang="x-none" sz="5400" b="1" dirty="0"/>
              <a:t>Chromosomes are made up of a chemical called </a:t>
            </a:r>
            <a:r>
              <a:rPr lang="en-US" altLang="x-none" sz="5400" b="1" dirty="0">
                <a:solidFill>
                  <a:srgbClr val="FF0000"/>
                </a:solidFill>
              </a:rPr>
              <a:t>DNA</a:t>
            </a:r>
            <a:r>
              <a:rPr lang="en-US" altLang="x-none" sz="5400" b="1" dirty="0"/>
              <a:t>.</a:t>
            </a:r>
          </a:p>
        </p:txBody>
      </p:sp>
      <p:grpSp>
        <p:nvGrpSpPr>
          <p:cNvPr id="2" name="Group 45"/>
          <p:cNvGrpSpPr>
            <a:grpSpLocks/>
          </p:cNvGrpSpPr>
          <p:nvPr/>
        </p:nvGrpSpPr>
        <p:grpSpPr bwMode="auto">
          <a:xfrm>
            <a:off x="6252210" y="2423160"/>
            <a:ext cx="2625090" cy="4003040"/>
            <a:chOff x="3168" y="1056"/>
            <a:chExt cx="2424" cy="2992"/>
          </a:xfrm>
        </p:grpSpPr>
        <p:sp>
          <p:nvSpPr>
            <p:cNvPr id="6150" name="Freeform 6"/>
            <p:cNvSpPr>
              <a:spLocks/>
            </p:cNvSpPr>
            <p:nvPr/>
          </p:nvSpPr>
          <p:spPr bwMode="auto">
            <a:xfrm>
              <a:off x="3168" y="1056"/>
              <a:ext cx="2424" cy="2992"/>
            </a:xfrm>
            <a:custGeom>
              <a:avLst/>
              <a:gdLst>
                <a:gd name="T0" fmla="*/ 392 w 2424"/>
                <a:gd name="T1" fmla="*/ 424 h 2992"/>
                <a:gd name="T2" fmla="*/ 1256 w 2424"/>
                <a:gd name="T3" fmla="*/ 88 h 2992"/>
                <a:gd name="T4" fmla="*/ 2120 w 2424"/>
                <a:gd name="T5" fmla="*/ 424 h 2992"/>
                <a:gd name="T6" fmla="*/ 2120 w 2424"/>
                <a:gd name="T7" fmla="*/ 2632 h 2992"/>
                <a:gd name="T8" fmla="*/ 296 w 2424"/>
                <a:gd name="T9" fmla="*/ 2584 h 2992"/>
                <a:gd name="T10" fmla="*/ 392 w 2424"/>
                <a:gd name="T11" fmla="*/ 424 h 2992"/>
                <a:gd name="T12" fmla="*/ 0 60000 65536"/>
                <a:gd name="T13" fmla="*/ 0 60000 65536"/>
                <a:gd name="T14" fmla="*/ 0 60000 65536"/>
                <a:gd name="T15" fmla="*/ 0 60000 65536"/>
                <a:gd name="T16" fmla="*/ 0 60000 65536"/>
                <a:gd name="T17" fmla="*/ 0 60000 65536"/>
                <a:gd name="T18" fmla="*/ 0 w 2424"/>
                <a:gd name="T19" fmla="*/ 0 h 2992"/>
                <a:gd name="T20" fmla="*/ 2424 w 2424"/>
                <a:gd name="T21" fmla="*/ 2992 h 2992"/>
              </a:gdLst>
              <a:ahLst/>
              <a:cxnLst>
                <a:cxn ang="T12">
                  <a:pos x="T0" y="T1"/>
                </a:cxn>
                <a:cxn ang="T13">
                  <a:pos x="T2" y="T3"/>
                </a:cxn>
                <a:cxn ang="T14">
                  <a:pos x="T4" y="T5"/>
                </a:cxn>
                <a:cxn ang="T15">
                  <a:pos x="T6" y="T7"/>
                </a:cxn>
                <a:cxn ang="T16">
                  <a:pos x="T8" y="T9"/>
                </a:cxn>
                <a:cxn ang="T17">
                  <a:pos x="T10" y="T11"/>
                </a:cxn>
              </a:cxnLst>
              <a:rect l="T18" t="T19" r="T20" b="T21"/>
              <a:pathLst>
                <a:path w="2424" h="2992">
                  <a:moveTo>
                    <a:pt x="392" y="424"/>
                  </a:moveTo>
                  <a:cubicBezTo>
                    <a:pt x="552" y="8"/>
                    <a:pt x="968" y="88"/>
                    <a:pt x="1256" y="88"/>
                  </a:cubicBezTo>
                  <a:cubicBezTo>
                    <a:pt x="1544" y="88"/>
                    <a:pt x="1976" y="0"/>
                    <a:pt x="2120" y="424"/>
                  </a:cubicBezTo>
                  <a:cubicBezTo>
                    <a:pt x="2264" y="848"/>
                    <a:pt x="2424" y="2272"/>
                    <a:pt x="2120" y="2632"/>
                  </a:cubicBezTo>
                  <a:cubicBezTo>
                    <a:pt x="1816" y="2992"/>
                    <a:pt x="592" y="2960"/>
                    <a:pt x="296" y="2584"/>
                  </a:cubicBezTo>
                  <a:cubicBezTo>
                    <a:pt x="0" y="2208"/>
                    <a:pt x="232" y="840"/>
                    <a:pt x="392" y="424"/>
                  </a:cubicBezTo>
                  <a:close/>
                </a:path>
              </a:pathLst>
            </a:custGeom>
            <a:solidFill>
              <a:srgbClr val="66FF99"/>
            </a:solidFill>
            <a:ln w="9525">
              <a:solidFill>
                <a:schemeClr val="accent1"/>
              </a:solidFill>
              <a:round/>
              <a:headEnd/>
              <a:tailEnd/>
            </a:ln>
          </p:spPr>
          <p:txBody>
            <a:bodyPr wrap="none" anchor="ctr"/>
            <a:lstStyle/>
            <a:p>
              <a:endParaRPr lang="en-US"/>
            </a:p>
          </p:txBody>
        </p:sp>
        <p:sp>
          <p:nvSpPr>
            <p:cNvPr id="6151" name="Oval 7"/>
            <p:cNvSpPr>
              <a:spLocks noChangeArrowheads="1"/>
            </p:cNvSpPr>
            <p:nvPr/>
          </p:nvSpPr>
          <p:spPr bwMode="auto">
            <a:xfrm>
              <a:off x="4176" y="2448"/>
              <a:ext cx="768" cy="720"/>
            </a:xfrm>
            <a:prstGeom prst="ellipse">
              <a:avLst/>
            </a:prstGeom>
            <a:solidFill>
              <a:schemeClr val="accent1"/>
            </a:solidFill>
            <a:ln w="12700">
              <a:solidFill>
                <a:srgbClr val="009999"/>
              </a:solidFill>
              <a:round/>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endParaRPr lang="x-none" altLang="x-none"/>
            </a:p>
          </p:txBody>
        </p:sp>
        <p:sp>
          <p:nvSpPr>
            <p:cNvPr id="6152" name="Freeform 8"/>
            <p:cNvSpPr>
              <a:spLocks/>
            </p:cNvSpPr>
            <p:nvPr/>
          </p:nvSpPr>
          <p:spPr bwMode="auto">
            <a:xfrm>
              <a:off x="4464" y="2640"/>
              <a:ext cx="292" cy="211"/>
            </a:xfrm>
            <a:custGeom>
              <a:avLst/>
              <a:gdLst>
                <a:gd name="T0" fmla="*/ 0 w 292"/>
                <a:gd name="T1" fmla="*/ 0 h 211"/>
                <a:gd name="T2" fmla="*/ 292 w 292"/>
                <a:gd name="T3" fmla="*/ 211 h 211"/>
                <a:gd name="T4" fmla="*/ 0 60000 65536"/>
                <a:gd name="T5" fmla="*/ 0 60000 65536"/>
                <a:gd name="T6" fmla="*/ 0 w 292"/>
                <a:gd name="T7" fmla="*/ 0 h 211"/>
                <a:gd name="T8" fmla="*/ 292 w 292"/>
                <a:gd name="T9" fmla="*/ 211 h 211"/>
              </a:gdLst>
              <a:ahLst/>
              <a:cxnLst>
                <a:cxn ang="T4">
                  <a:pos x="T0" y="T1"/>
                </a:cxn>
                <a:cxn ang="T5">
                  <a:pos x="T2" y="T3"/>
                </a:cxn>
              </a:cxnLst>
              <a:rect l="T6" t="T7" r="T8" b="T9"/>
              <a:pathLst>
                <a:path w="292" h="211">
                  <a:moveTo>
                    <a:pt x="0" y="0"/>
                  </a:moveTo>
                  <a:cubicBezTo>
                    <a:pt x="52" y="160"/>
                    <a:pt x="165" y="149"/>
                    <a:pt x="292" y="211"/>
                  </a:cubicBezTo>
                </a:path>
              </a:pathLst>
            </a:custGeom>
            <a:noFill/>
            <a:ln w="762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153" name="Freeform 9"/>
            <p:cNvSpPr>
              <a:spLocks/>
            </p:cNvSpPr>
            <p:nvPr/>
          </p:nvSpPr>
          <p:spPr bwMode="auto">
            <a:xfrm>
              <a:off x="4379" y="2871"/>
              <a:ext cx="340" cy="211"/>
            </a:xfrm>
            <a:custGeom>
              <a:avLst/>
              <a:gdLst>
                <a:gd name="T0" fmla="*/ 0 w 340"/>
                <a:gd name="T1" fmla="*/ 0 h 211"/>
                <a:gd name="T2" fmla="*/ 16 w 340"/>
                <a:gd name="T3" fmla="*/ 97 h 211"/>
                <a:gd name="T4" fmla="*/ 292 w 340"/>
                <a:gd name="T5" fmla="*/ 146 h 211"/>
                <a:gd name="T6" fmla="*/ 340 w 340"/>
                <a:gd name="T7" fmla="*/ 211 h 211"/>
                <a:gd name="T8" fmla="*/ 0 60000 65536"/>
                <a:gd name="T9" fmla="*/ 0 60000 65536"/>
                <a:gd name="T10" fmla="*/ 0 60000 65536"/>
                <a:gd name="T11" fmla="*/ 0 60000 65536"/>
                <a:gd name="T12" fmla="*/ 0 w 340"/>
                <a:gd name="T13" fmla="*/ 0 h 211"/>
                <a:gd name="T14" fmla="*/ 340 w 340"/>
                <a:gd name="T15" fmla="*/ 211 h 211"/>
              </a:gdLst>
              <a:ahLst/>
              <a:cxnLst>
                <a:cxn ang="T8">
                  <a:pos x="T0" y="T1"/>
                </a:cxn>
                <a:cxn ang="T9">
                  <a:pos x="T2" y="T3"/>
                </a:cxn>
                <a:cxn ang="T10">
                  <a:pos x="T4" y="T5"/>
                </a:cxn>
                <a:cxn ang="T11">
                  <a:pos x="T6" y="T7"/>
                </a:cxn>
              </a:cxnLst>
              <a:rect l="T12" t="T13" r="T14" b="T15"/>
              <a:pathLst>
                <a:path w="340" h="211">
                  <a:moveTo>
                    <a:pt x="0" y="0"/>
                  </a:moveTo>
                  <a:cubicBezTo>
                    <a:pt x="5" y="32"/>
                    <a:pt x="1" y="68"/>
                    <a:pt x="16" y="97"/>
                  </a:cubicBezTo>
                  <a:cubicBezTo>
                    <a:pt x="47" y="159"/>
                    <a:pt x="254" y="143"/>
                    <a:pt x="292" y="146"/>
                  </a:cubicBezTo>
                  <a:cubicBezTo>
                    <a:pt x="328" y="201"/>
                    <a:pt x="310" y="181"/>
                    <a:pt x="340" y="211"/>
                  </a:cubicBezTo>
                </a:path>
              </a:pathLst>
            </a:custGeom>
            <a:noFill/>
            <a:ln w="762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154" name="Freeform 10"/>
            <p:cNvSpPr>
              <a:spLocks/>
            </p:cNvSpPr>
            <p:nvPr/>
          </p:nvSpPr>
          <p:spPr bwMode="auto">
            <a:xfrm>
              <a:off x="4509" y="2611"/>
              <a:ext cx="389" cy="163"/>
            </a:xfrm>
            <a:custGeom>
              <a:avLst/>
              <a:gdLst>
                <a:gd name="T0" fmla="*/ 0 w 389"/>
                <a:gd name="T1" fmla="*/ 33 h 163"/>
                <a:gd name="T2" fmla="*/ 145 w 389"/>
                <a:gd name="T3" fmla="*/ 98 h 163"/>
                <a:gd name="T4" fmla="*/ 210 w 389"/>
                <a:gd name="T5" fmla="*/ 163 h 163"/>
                <a:gd name="T6" fmla="*/ 389 w 389"/>
                <a:gd name="T7" fmla="*/ 146 h 163"/>
                <a:gd name="T8" fmla="*/ 0 60000 65536"/>
                <a:gd name="T9" fmla="*/ 0 60000 65536"/>
                <a:gd name="T10" fmla="*/ 0 60000 65536"/>
                <a:gd name="T11" fmla="*/ 0 60000 65536"/>
                <a:gd name="T12" fmla="*/ 0 w 389"/>
                <a:gd name="T13" fmla="*/ 0 h 163"/>
                <a:gd name="T14" fmla="*/ 389 w 389"/>
                <a:gd name="T15" fmla="*/ 163 h 163"/>
              </a:gdLst>
              <a:ahLst/>
              <a:cxnLst>
                <a:cxn ang="T8">
                  <a:pos x="T0" y="T1"/>
                </a:cxn>
                <a:cxn ang="T9">
                  <a:pos x="T2" y="T3"/>
                </a:cxn>
                <a:cxn ang="T10">
                  <a:pos x="T4" y="T5"/>
                </a:cxn>
                <a:cxn ang="T11">
                  <a:pos x="T6" y="T7"/>
                </a:cxn>
              </a:cxnLst>
              <a:rect l="T12" t="T13" r="T14" b="T15"/>
              <a:pathLst>
                <a:path w="389" h="163">
                  <a:moveTo>
                    <a:pt x="0" y="33"/>
                  </a:moveTo>
                  <a:cubicBezTo>
                    <a:pt x="98" y="0"/>
                    <a:pt x="83" y="27"/>
                    <a:pt x="145" y="98"/>
                  </a:cubicBezTo>
                  <a:cubicBezTo>
                    <a:pt x="165" y="121"/>
                    <a:pt x="210" y="163"/>
                    <a:pt x="210" y="163"/>
                  </a:cubicBezTo>
                  <a:cubicBezTo>
                    <a:pt x="270" y="157"/>
                    <a:pt x="389" y="146"/>
                    <a:pt x="389" y="146"/>
                  </a:cubicBezTo>
                </a:path>
              </a:pathLst>
            </a:custGeom>
            <a:noFill/>
            <a:ln w="762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155" name="Freeform 11"/>
            <p:cNvSpPr>
              <a:spLocks/>
            </p:cNvSpPr>
            <p:nvPr/>
          </p:nvSpPr>
          <p:spPr bwMode="auto">
            <a:xfrm>
              <a:off x="4492" y="2879"/>
              <a:ext cx="357" cy="94"/>
            </a:xfrm>
            <a:custGeom>
              <a:avLst/>
              <a:gdLst>
                <a:gd name="T0" fmla="*/ 0 w 357"/>
                <a:gd name="T1" fmla="*/ 57 h 94"/>
                <a:gd name="T2" fmla="*/ 195 w 357"/>
                <a:gd name="T3" fmla="*/ 73 h 94"/>
                <a:gd name="T4" fmla="*/ 292 w 357"/>
                <a:gd name="T5" fmla="*/ 41 h 94"/>
                <a:gd name="T6" fmla="*/ 357 w 357"/>
                <a:gd name="T7" fmla="*/ 8 h 94"/>
                <a:gd name="T8" fmla="*/ 0 60000 65536"/>
                <a:gd name="T9" fmla="*/ 0 60000 65536"/>
                <a:gd name="T10" fmla="*/ 0 60000 65536"/>
                <a:gd name="T11" fmla="*/ 0 60000 65536"/>
                <a:gd name="T12" fmla="*/ 0 w 357"/>
                <a:gd name="T13" fmla="*/ 0 h 94"/>
                <a:gd name="T14" fmla="*/ 357 w 357"/>
                <a:gd name="T15" fmla="*/ 94 h 94"/>
              </a:gdLst>
              <a:ahLst/>
              <a:cxnLst>
                <a:cxn ang="T8">
                  <a:pos x="T0" y="T1"/>
                </a:cxn>
                <a:cxn ang="T9">
                  <a:pos x="T2" y="T3"/>
                </a:cxn>
                <a:cxn ang="T10">
                  <a:pos x="T4" y="T5"/>
                </a:cxn>
                <a:cxn ang="T11">
                  <a:pos x="T6" y="T7"/>
                </a:cxn>
              </a:cxnLst>
              <a:rect l="T12" t="T13" r="T14" b="T15"/>
              <a:pathLst>
                <a:path w="357" h="94">
                  <a:moveTo>
                    <a:pt x="0" y="57"/>
                  </a:moveTo>
                  <a:cubicBezTo>
                    <a:pt x="75" y="81"/>
                    <a:pt x="115" y="94"/>
                    <a:pt x="195" y="73"/>
                  </a:cubicBezTo>
                  <a:cubicBezTo>
                    <a:pt x="228" y="64"/>
                    <a:pt x="292" y="41"/>
                    <a:pt x="292" y="41"/>
                  </a:cubicBezTo>
                  <a:cubicBezTo>
                    <a:pt x="333" y="0"/>
                    <a:pt x="309" y="8"/>
                    <a:pt x="357" y="8"/>
                  </a:cubicBezTo>
                </a:path>
              </a:pathLst>
            </a:custGeom>
            <a:noFill/>
            <a:ln w="762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156" name="Freeform 12"/>
            <p:cNvSpPr>
              <a:spLocks/>
            </p:cNvSpPr>
            <p:nvPr/>
          </p:nvSpPr>
          <p:spPr bwMode="auto">
            <a:xfrm>
              <a:off x="4281" y="2547"/>
              <a:ext cx="426" cy="162"/>
            </a:xfrm>
            <a:custGeom>
              <a:avLst/>
              <a:gdLst>
                <a:gd name="T0" fmla="*/ 0 w 426"/>
                <a:gd name="T1" fmla="*/ 162 h 162"/>
                <a:gd name="T2" fmla="*/ 146 w 426"/>
                <a:gd name="T3" fmla="*/ 32 h 162"/>
                <a:gd name="T4" fmla="*/ 422 w 426"/>
                <a:gd name="T5" fmla="*/ 0 h 162"/>
                <a:gd name="T6" fmla="*/ 0 60000 65536"/>
                <a:gd name="T7" fmla="*/ 0 60000 65536"/>
                <a:gd name="T8" fmla="*/ 0 60000 65536"/>
                <a:gd name="T9" fmla="*/ 0 w 426"/>
                <a:gd name="T10" fmla="*/ 0 h 162"/>
                <a:gd name="T11" fmla="*/ 426 w 426"/>
                <a:gd name="T12" fmla="*/ 162 h 162"/>
              </a:gdLst>
              <a:ahLst/>
              <a:cxnLst>
                <a:cxn ang="T6">
                  <a:pos x="T0" y="T1"/>
                </a:cxn>
                <a:cxn ang="T7">
                  <a:pos x="T2" y="T3"/>
                </a:cxn>
                <a:cxn ang="T8">
                  <a:pos x="T4" y="T5"/>
                </a:cxn>
              </a:cxnLst>
              <a:rect l="T9" t="T10" r="T11" b="T12"/>
              <a:pathLst>
                <a:path w="426" h="162">
                  <a:moveTo>
                    <a:pt x="0" y="162"/>
                  </a:moveTo>
                  <a:cubicBezTo>
                    <a:pt x="46" y="116"/>
                    <a:pt x="73" y="40"/>
                    <a:pt x="146" y="32"/>
                  </a:cubicBezTo>
                  <a:cubicBezTo>
                    <a:pt x="426" y="3"/>
                    <a:pt x="344" y="78"/>
                    <a:pt x="422" y="0"/>
                  </a:cubicBezTo>
                </a:path>
              </a:pathLst>
            </a:custGeom>
            <a:noFill/>
            <a:ln w="571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157" name="Oval 13"/>
            <p:cNvSpPr>
              <a:spLocks noChangeArrowheads="1"/>
            </p:cNvSpPr>
            <p:nvPr/>
          </p:nvSpPr>
          <p:spPr bwMode="auto">
            <a:xfrm>
              <a:off x="4176" y="3792"/>
              <a:ext cx="192" cy="48"/>
            </a:xfrm>
            <a:prstGeom prst="ellipse">
              <a:avLst/>
            </a:prstGeom>
            <a:solidFill>
              <a:schemeClr val="accent1"/>
            </a:solidFill>
            <a:ln w="9525">
              <a:solidFill>
                <a:schemeClr val="tx1"/>
              </a:solidFill>
              <a:round/>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endParaRPr lang="x-none" altLang="x-none"/>
            </a:p>
          </p:txBody>
        </p:sp>
        <p:sp>
          <p:nvSpPr>
            <p:cNvPr id="6158" name="Oval 14"/>
            <p:cNvSpPr>
              <a:spLocks noChangeArrowheads="1"/>
            </p:cNvSpPr>
            <p:nvPr/>
          </p:nvSpPr>
          <p:spPr bwMode="auto">
            <a:xfrm rot="4709929">
              <a:off x="3984" y="3168"/>
              <a:ext cx="192" cy="48"/>
            </a:xfrm>
            <a:prstGeom prst="ellipse">
              <a:avLst/>
            </a:prstGeom>
            <a:solidFill>
              <a:schemeClr val="accent1"/>
            </a:solidFill>
            <a:ln w="9525">
              <a:solidFill>
                <a:schemeClr val="tx1"/>
              </a:solidFill>
              <a:round/>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endParaRPr lang="x-none" altLang="x-none"/>
            </a:p>
          </p:txBody>
        </p:sp>
        <p:sp>
          <p:nvSpPr>
            <p:cNvPr id="6159" name="Oval 15"/>
            <p:cNvSpPr>
              <a:spLocks noChangeArrowheads="1"/>
            </p:cNvSpPr>
            <p:nvPr/>
          </p:nvSpPr>
          <p:spPr bwMode="auto">
            <a:xfrm rot="-3995835">
              <a:off x="4848" y="3360"/>
              <a:ext cx="192" cy="48"/>
            </a:xfrm>
            <a:prstGeom prst="ellipse">
              <a:avLst/>
            </a:prstGeom>
            <a:solidFill>
              <a:schemeClr val="accent1"/>
            </a:solidFill>
            <a:ln w="9525">
              <a:solidFill>
                <a:schemeClr val="tx1"/>
              </a:solidFill>
              <a:round/>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endParaRPr lang="x-none" altLang="x-none"/>
            </a:p>
          </p:txBody>
        </p:sp>
        <p:sp>
          <p:nvSpPr>
            <p:cNvPr id="6160" name="Oval 16"/>
            <p:cNvSpPr>
              <a:spLocks noChangeArrowheads="1"/>
            </p:cNvSpPr>
            <p:nvPr/>
          </p:nvSpPr>
          <p:spPr bwMode="auto">
            <a:xfrm rot="-5730025">
              <a:off x="3504" y="2736"/>
              <a:ext cx="192" cy="48"/>
            </a:xfrm>
            <a:prstGeom prst="ellipse">
              <a:avLst/>
            </a:prstGeom>
            <a:solidFill>
              <a:schemeClr val="accent1"/>
            </a:solidFill>
            <a:ln w="9525">
              <a:solidFill>
                <a:schemeClr val="tx1"/>
              </a:solidFill>
              <a:round/>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endParaRPr lang="x-none" altLang="x-none"/>
            </a:p>
          </p:txBody>
        </p:sp>
        <p:sp>
          <p:nvSpPr>
            <p:cNvPr id="6161" name="Oval 17"/>
            <p:cNvSpPr>
              <a:spLocks noChangeArrowheads="1"/>
            </p:cNvSpPr>
            <p:nvPr/>
          </p:nvSpPr>
          <p:spPr bwMode="auto">
            <a:xfrm rot="-2740276">
              <a:off x="3936" y="1728"/>
              <a:ext cx="192" cy="48"/>
            </a:xfrm>
            <a:prstGeom prst="ellipse">
              <a:avLst/>
            </a:prstGeom>
            <a:solidFill>
              <a:schemeClr val="accent1"/>
            </a:solidFill>
            <a:ln w="9525">
              <a:solidFill>
                <a:schemeClr val="tx1"/>
              </a:solidFill>
              <a:round/>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endParaRPr lang="x-none" altLang="x-none"/>
            </a:p>
          </p:txBody>
        </p:sp>
        <p:sp>
          <p:nvSpPr>
            <p:cNvPr id="6162" name="Oval 18"/>
            <p:cNvSpPr>
              <a:spLocks noChangeArrowheads="1"/>
            </p:cNvSpPr>
            <p:nvPr/>
          </p:nvSpPr>
          <p:spPr bwMode="auto">
            <a:xfrm rot="1814548">
              <a:off x="4464" y="1680"/>
              <a:ext cx="288" cy="48"/>
            </a:xfrm>
            <a:prstGeom prst="ellipse">
              <a:avLst/>
            </a:prstGeom>
            <a:solidFill>
              <a:schemeClr val="accent1"/>
            </a:solidFill>
            <a:ln w="9525">
              <a:solidFill>
                <a:schemeClr val="tx1"/>
              </a:solidFill>
              <a:round/>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endParaRPr lang="x-none" altLang="x-none"/>
            </a:p>
          </p:txBody>
        </p:sp>
        <p:sp>
          <p:nvSpPr>
            <p:cNvPr id="6163" name="AutoShape 19"/>
            <p:cNvSpPr>
              <a:spLocks noChangeArrowheads="1"/>
            </p:cNvSpPr>
            <p:nvPr/>
          </p:nvSpPr>
          <p:spPr bwMode="auto">
            <a:xfrm>
              <a:off x="3984" y="2592"/>
              <a:ext cx="48" cy="48"/>
            </a:xfrm>
            <a:prstGeom prst="irregularSeal2">
              <a:avLst/>
            </a:prstGeom>
            <a:solidFill>
              <a:schemeClr val="accent1"/>
            </a:solidFill>
            <a:ln w="9525">
              <a:solidFill>
                <a:schemeClr val="tx1"/>
              </a:solidFill>
              <a:miter lim="800000"/>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endParaRPr lang="x-none" altLang="x-none"/>
            </a:p>
          </p:txBody>
        </p:sp>
        <p:sp>
          <p:nvSpPr>
            <p:cNvPr id="6164" name="AutoShape 20"/>
            <p:cNvSpPr>
              <a:spLocks noChangeArrowheads="1"/>
            </p:cNvSpPr>
            <p:nvPr/>
          </p:nvSpPr>
          <p:spPr bwMode="auto">
            <a:xfrm>
              <a:off x="4608" y="3360"/>
              <a:ext cx="144" cy="144"/>
            </a:xfrm>
            <a:prstGeom prst="irregularSeal1">
              <a:avLst/>
            </a:prstGeom>
            <a:solidFill>
              <a:schemeClr val="tx1"/>
            </a:solidFill>
            <a:ln w="9525">
              <a:solidFill>
                <a:schemeClr val="tx1"/>
              </a:solidFill>
              <a:miter lim="800000"/>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endParaRPr lang="x-none" altLang="x-none"/>
            </a:p>
          </p:txBody>
        </p:sp>
        <p:sp>
          <p:nvSpPr>
            <p:cNvPr id="6165" name="Oval 21"/>
            <p:cNvSpPr>
              <a:spLocks noChangeArrowheads="1"/>
            </p:cNvSpPr>
            <p:nvPr/>
          </p:nvSpPr>
          <p:spPr bwMode="auto">
            <a:xfrm rot="1814548">
              <a:off x="4608" y="2208"/>
              <a:ext cx="288" cy="48"/>
            </a:xfrm>
            <a:prstGeom prst="ellipse">
              <a:avLst/>
            </a:prstGeom>
            <a:solidFill>
              <a:schemeClr val="accent1"/>
            </a:solidFill>
            <a:ln w="9525">
              <a:solidFill>
                <a:schemeClr val="tx1"/>
              </a:solidFill>
              <a:round/>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endParaRPr lang="x-none" altLang="x-none"/>
            </a:p>
          </p:txBody>
        </p:sp>
        <p:sp>
          <p:nvSpPr>
            <p:cNvPr id="6166" name="Oval 22"/>
            <p:cNvSpPr>
              <a:spLocks noChangeArrowheads="1"/>
            </p:cNvSpPr>
            <p:nvPr/>
          </p:nvSpPr>
          <p:spPr bwMode="auto">
            <a:xfrm rot="1814548">
              <a:off x="3504" y="3312"/>
              <a:ext cx="288" cy="48"/>
            </a:xfrm>
            <a:prstGeom prst="ellipse">
              <a:avLst/>
            </a:prstGeom>
            <a:solidFill>
              <a:schemeClr val="accent1"/>
            </a:solidFill>
            <a:ln w="9525">
              <a:solidFill>
                <a:schemeClr val="tx1"/>
              </a:solidFill>
              <a:round/>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endParaRPr lang="x-none" altLang="x-none"/>
            </a:p>
          </p:txBody>
        </p:sp>
        <p:sp>
          <p:nvSpPr>
            <p:cNvPr id="6167" name="Freeform 24"/>
            <p:cNvSpPr>
              <a:spLocks/>
            </p:cNvSpPr>
            <p:nvPr/>
          </p:nvSpPr>
          <p:spPr bwMode="auto">
            <a:xfrm>
              <a:off x="3454" y="3504"/>
              <a:ext cx="292" cy="235"/>
            </a:xfrm>
            <a:custGeom>
              <a:avLst/>
              <a:gdLst>
                <a:gd name="T0" fmla="*/ 0 w 292"/>
                <a:gd name="T1" fmla="*/ 0 h 235"/>
                <a:gd name="T2" fmla="*/ 49 w 292"/>
                <a:gd name="T3" fmla="*/ 16 h 235"/>
                <a:gd name="T4" fmla="*/ 65 w 292"/>
                <a:gd name="T5" fmla="*/ 64 h 235"/>
                <a:gd name="T6" fmla="*/ 114 w 292"/>
                <a:gd name="T7" fmla="*/ 113 h 235"/>
                <a:gd name="T8" fmla="*/ 130 w 292"/>
                <a:gd name="T9" fmla="*/ 178 h 235"/>
                <a:gd name="T10" fmla="*/ 292 w 292"/>
                <a:gd name="T11" fmla="*/ 227 h 235"/>
                <a:gd name="T12" fmla="*/ 0 60000 65536"/>
                <a:gd name="T13" fmla="*/ 0 60000 65536"/>
                <a:gd name="T14" fmla="*/ 0 60000 65536"/>
                <a:gd name="T15" fmla="*/ 0 60000 65536"/>
                <a:gd name="T16" fmla="*/ 0 60000 65536"/>
                <a:gd name="T17" fmla="*/ 0 60000 65536"/>
                <a:gd name="T18" fmla="*/ 0 w 292"/>
                <a:gd name="T19" fmla="*/ 0 h 235"/>
                <a:gd name="T20" fmla="*/ 292 w 292"/>
                <a:gd name="T21" fmla="*/ 235 h 235"/>
              </a:gdLst>
              <a:ahLst/>
              <a:cxnLst>
                <a:cxn ang="T12">
                  <a:pos x="T0" y="T1"/>
                </a:cxn>
                <a:cxn ang="T13">
                  <a:pos x="T2" y="T3"/>
                </a:cxn>
                <a:cxn ang="T14">
                  <a:pos x="T4" y="T5"/>
                </a:cxn>
                <a:cxn ang="T15">
                  <a:pos x="T6" y="T7"/>
                </a:cxn>
                <a:cxn ang="T16">
                  <a:pos x="T8" y="T9"/>
                </a:cxn>
                <a:cxn ang="T17">
                  <a:pos x="T10" y="T11"/>
                </a:cxn>
              </a:cxnLst>
              <a:rect l="T18" t="T19" r="T20" b="T21"/>
              <a:pathLst>
                <a:path w="292" h="235">
                  <a:moveTo>
                    <a:pt x="0" y="0"/>
                  </a:moveTo>
                  <a:cubicBezTo>
                    <a:pt x="16" y="5"/>
                    <a:pt x="37" y="4"/>
                    <a:pt x="49" y="16"/>
                  </a:cubicBezTo>
                  <a:cubicBezTo>
                    <a:pt x="61" y="28"/>
                    <a:pt x="56" y="50"/>
                    <a:pt x="65" y="64"/>
                  </a:cubicBezTo>
                  <a:cubicBezTo>
                    <a:pt x="78" y="83"/>
                    <a:pt x="98" y="97"/>
                    <a:pt x="114" y="113"/>
                  </a:cubicBezTo>
                  <a:cubicBezTo>
                    <a:pt x="119" y="135"/>
                    <a:pt x="120" y="158"/>
                    <a:pt x="130" y="178"/>
                  </a:cubicBezTo>
                  <a:cubicBezTo>
                    <a:pt x="159" y="235"/>
                    <a:pt x="238" y="227"/>
                    <a:pt x="292" y="227"/>
                  </a:cubicBezTo>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168" name="Freeform 25"/>
            <p:cNvSpPr>
              <a:spLocks/>
            </p:cNvSpPr>
            <p:nvPr/>
          </p:nvSpPr>
          <p:spPr bwMode="auto">
            <a:xfrm>
              <a:off x="3844" y="2271"/>
              <a:ext cx="405" cy="194"/>
            </a:xfrm>
            <a:custGeom>
              <a:avLst/>
              <a:gdLst>
                <a:gd name="T0" fmla="*/ 0 w 405"/>
                <a:gd name="T1" fmla="*/ 194 h 194"/>
                <a:gd name="T2" fmla="*/ 162 w 405"/>
                <a:gd name="T3" fmla="*/ 113 h 194"/>
                <a:gd name="T4" fmla="*/ 405 w 405"/>
                <a:gd name="T5" fmla="*/ 0 h 194"/>
                <a:gd name="T6" fmla="*/ 0 60000 65536"/>
                <a:gd name="T7" fmla="*/ 0 60000 65536"/>
                <a:gd name="T8" fmla="*/ 0 60000 65536"/>
                <a:gd name="T9" fmla="*/ 0 w 405"/>
                <a:gd name="T10" fmla="*/ 0 h 194"/>
                <a:gd name="T11" fmla="*/ 405 w 405"/>
                <a:gd name="T12" fmla="*/ 194 h 194"/>
              </a:gdLst>
              <a:ahLst/>
              <a:cxnLst>
                <a:cxn ang="T6">
                  <a:pos x="T0" y="T1"/>
                </a:cxn>
                <a:cxn ang="T7">
                  <a:pos x="T2" y="T3"/>
                </a:cxn>
                <a:cxn ang="T8">
                  <a:pos x="T4" y="T5"/>
                </a:cxn>
              </a:cxnLst>
              <a:rect l="T9" t="T10" r="T11" b="T12"/>
              <a:pathLst>
                <a:path w="405" h="194">
                  <a:moveTo>
                    <a:pt x="0" y="194"/>
                  </a:moveTo>
                  <a:cubicBezTo>
                    <a:pt x="53" y="159"/>
                    <a:pt x="108" y="146"/>
                    <a:pt x="162" y="113"/>
                  </a:cubicBezTo>
                  <a:cubicBezTo>
                    <a:pt x="265" y="51"/>
                    <a:pt x="281" y="0"/>
                    <a:pt x="405" y="0"/>
                  </a:cubicBezTo>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169" name="Freeform 26"/>
            <p:cNvSpPr>
              <a:spLocks/>
            </p:cNvSpPr>
            <p:nvPr/>
          </p:nvSpPr>
          <p:spPr bwMode="auto">
            <a:xfrm>
              <a:off x="3648" y="1488"/>
              <a:ext cx="405" cy="321"/>
            </a:xfrm>
            <a:custGeom>
              <a:avLst/>
              <a:gdLst>
                <a:gd name="T0" fmla="*/ 0 w 405"/>
                <a:gd name="T1" fmla="*/ 321 h 194"/>
                <a:gd name="T2" fmla="*/ 162 w 405"/>
                <a:gd name="T3" fmla="*/ 187 h 194"/>
                <a:gd name="T4" fmla="*/ 405 w 405"/>
                <a:gd name="T5" fmla="*/ 0 h 194"/>
                <a:gd name="T6" fmla="*/ 0 60000 65536"/>
                <a:gd name="T7" fmla="*/ 0 60000 65536"/>
                <a:gd name="T8" fmla="*/ 0 60000 65536"/>
                <a:gd name="T9" fmla="*/ 0 w 405"/>
                <a:gd name="T10" fmla="*/ 0 h 194"/>
                <a:gd name="T11" fmla="*/ 405 w 405"/>
                <a:gd name="T12" fmla="*/ 194 h 194"/>
              </a:gdLst>
              <a:ahLst/>
              <a:cxnLst>
                <a:cxn ang="T6">
                  <a:pos x="T0" y="T1"/>
                </a:cxn>
                <a:cxn ang="T7">
                  <a:pos x="T2" y="T3"/>
                </a:cxn>
                <a:cxn ang="T8">
                  <a:pos x="T4" y="T5"/>
                </a:cxn>
              </a:cxnLst>
              <a:rect l="T9" t="T10" r="T11" b="T12"/>
              <a:pathLst>
                <a:path w="405" h="194">
                  <a:moveTo>
                    <a:pt x="0" y="194"/>
                  </a:moveTo>
                  <a:cubicBezTo>
                    <a:pt x="53" y="159"/>
                    <a:pt x="108" y="146"/>
                    <a:pt x="162" y="113"/>
                  </a:cubicBezTo>
                  <a:cubicBezTo>
                    <a:pt x="265" y="51"/>
                    <a:pt x="281" y="0"/>
                    <a:pt x="405" y="0"/>
                  </a:cubicBezTo>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170" name="Oval 27"/>
            <p:cNvSpPr>
              <a:spLocks noChangeArrowheads="1"/>
            </p:cNvSpPr>
            <p:nvPr/>
          </p:nvSpPr>
          <p:spPr bwMode="auto">
            <a:xfrm rot="-3886067">
              <a:off x="3720" y="2232"/>
              <a:ext cx="192" cy="48"/>
            </a:xfrm>
            <a:prstGeom prst="ellipse">
              <a:avLst/>
            </a:prstGeom>
            <a:solidFill>
              <a:schemeClr val="accent1"/>
            </a:solidFill>
            <a:ln w="9525">
              <a:solidFill>
                <a:schemeClr val="tx1"/>
              </a:solidFill>
              <a:round/>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endParaRPr lang="x-none" altLang="x-none"/>
            </a:p>
          </p:txBody>
        </p:sp>
        <p:sp>
          <p:nvSpPr>
            <p:cNvPr id="6171" name="Freeform 28"/>
            <p:cNvSpPr>
              <a:spLocks/>
            </p:cNvSpPr>
            <p:nvPr/>
          </p:nvSpPr>
          <p:spPr bwMode="auto">
            <a:xfrm>
              <a:off x="5157" y="2449"/>
              <a:ext cx="81" cy="341"/>
            </a:xfrm>
            <a:custGeom>
              <a:avLst/>
              <a:gdLst>
                <a:gd name="T0" fmla="*/ 81 w 81"/>
                <a:gd name="T1" fmla="*/ 0 h 341"/>
                <a:gd name="T2" fmla="*/ 0 w 81"/>
                <a:gd name="T3" fmla="*/ 341 h 341"/>
                <a:gd name="T4" fmla="*/ 0 60000 65536"/>
                <a:gd name="T5" fmla="*/ 0 60000 65536"/>
                <a:gd name="T6" fmla="*/ 0 w 81"/>
                <a:gd name="T7" fmla="*/ 0 h 341"/>
                <a:gd name="T8" fmla="*/ 81 w 81"/>
                <a:gd name="T9" fmla="*/ 341 h 341"/>
              </a:gdLst>
              <a:ahLst/>
              <a:cxnLst>
                <a:cxn ang="T4">
                  <a:pos x="T0" y="T1"/>
                </a:cxn>
                <a:cxn ang="T5">
                  <a:pos x="T2" y="T3"/>
                </a:cxn>
              </a:cxnLst>
              <a:rect l="T6" t="T7" r="T8" b="T9"/>
              <a:pathLst>
                <a:path w="81" h="341">
                  <a:moveTo>
                    <a:pt x="81" y="0"/>
                  </a:moveTo>
                  <a:cubicBezTo>
                    <a:pt x="13" y="104"/>
                    <a:pt x="54" y="229"/>
                    <a:pt x="0" y="341"/>
                  </a:cubicBezTo>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172" name="Freeform 30"/>
            <p:cNvSpPr>
              <a:spLocks/>
            </p:cNvSpPr>
            <p:nvPr/>
          </p:nvSpPr>
          <p:spPr bwMode="auto">
            <a:xfrm>
              <a:off x="4251" y="2751"/>
              <a:ext cx="98" cy="223"/>
            </a:xfrm>
            <a:custGeom>
              <a:avLst/>
              <a:gdLst>
                <a:gd name="T0" fmla="*/ 98 w 98"/>
                <a:gd name="T1" fmla="*/ 0 h 223"/>
                <a:gd name="T2" fmla="*/ 28 w 98"/>
                <a:gd name="T3" fmla="*/ 35 h 223"/>
                <a:gd name="T4" fmla="*/ 4 w 98"/>
                <a:gd name="T5" fmla="*/ 105 h 223"/>
                <a:gd name="T6" fmla="*/ 87 w 98"/>
                <a:gd name="T7" fmla="*/ 223 h 223"/>
                <a:gd name="T8" fmla="*/ 0 60000 65536"/>
                <a:gd name="T9" fmla="*/ 0 60000 65536"/>
                <a:gd name="T10" fmla="*/ 0 60000 65536"/>
                <a:gd name="T11" fmla="*/ 0 60000 65536"/>
                <a:gd name="T12" fmla="*/ 0 w 98"/>
                <a:gd name="T13" fmla="*/ 0 h 223"/>
                <a:gd name="T14" fmla="*/ 98 w 98"/>
                <a:gd name="T15" fmla="*/ 223 h 223"/>
              </a:gdLst>
              <a:ahLst/>
              <a:cxnLst>
                <a:cxn ang="T8">
                  <a:pos x="T0" y="T1"/>
                </a:cxn>
                <a:cxn ang="T9">
                  <a:pos x="T2" y="T3"/>
                </a:cxn>
                <a:cxn ang="T10">
                  <a:pos x="T4" y="T5"/>
                </a:cxn>
                <a:cxn ang="T11">
                  <a:pos x="T6" y="T7"/>
                </a:cxn>
              </a:cxnLst>
              <a:rect l="T12" t="T13" r="T14" b="T15"/>
              <a:pathLst>
                <a:path w="98" h="223">
                  <a:moveTo>
                    <a:pt x="98" y="0"/>
                  </a:moveTo>
                  <a:cubicBezTo>
                    <a:pt x="77" y="7"/>
                    <a:pt x="41" y="14"/>
                    <a:pt x="28" y="35"/>
                  </a:cubicBezTo>
                  <a:cubicBezTo>
                    <a:pt x="15" y="56"/>
                    <a:pt x="4" y="105"/>
                    <a:pt x="4" y="105"/>
                  </a:cubicBezTo>
                  <a:cubicBezTo>
                    <a:pt x="20" y="216"/>
                    <a:pt x="0" y="180"/>
                    <a:pt x="87" y="223"/>
                  </a:cubicBezTo>
                </a:path>
              </a:pathLst>
            </a:cu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173" name="Oval 31"/>
            <p:cNvSpPr>
              <a:spLocks noChangeArrowheads="1"/>
            </p:cNvSpPr>
            <p:nvPr/>
          </p:nvSpPr>
          <p:spPr bwMode="auto">
            <a:xfrm rot="4709929">
              <a:off x="5064" y="2904"/>
              <a:ext cx="192" cy="48"/>
            </a:xfrm>
            <a:prstGeom prst="ellipse">
              <a:avLst/>
            </a:prstGeom>
            <a:solidFill>
              <a:schemeClr val="accent1"/>
            </a:solidFill>
            <a:ln w="9525">
              <a:solidFill>
                <a:schemeClr val="tx1"/>
              </a:solidFill>
              <a:round/>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endParaRPr lang="x-none" altLang="x-none"/>
            </a:p>
          </p:txBody>
        </p:sp>
        <p:sp>
          <p:nvSpPr>
            <p:cNvPr id="6174" name="Oval 32"/>
            <p:cNvSpPr>
              <a:spLocks noChangeArrowheads="1"/>
            </p:cNvSpPr>
            <p:nvPr/>
          </p:nvSpPr>
          <p:spPr bwMode="auto">
            <a:xfrm rot="4709929">
              <a:off x="3576" y="1848"/>
              <a:ext cx="192" cy="48"/>
            </a:xfrm>
            <a:prstGeom prst="ellipse">
              <a:avLst/>
            </a:prstGeom>
            <a:solidFill>
              <a:schemeClr val="accent1"/>
            </a:solidFill>
            <a:ln w="9525">
              <a:solidFill>
                <a:schemeClr val="tx1"/>
              </a:solidFill>
              <a:round/>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endParaRPr lang="x-none" altLang="x-none"/>
            </a:p>
          </p:txBody>
        </p:sp>
        <p:sp>
          <p:nvSpPr>
            <p:cNvPr id="6175" name="Freeform 33"/>
            <p:cNvSpPr>
              <a:spLocks/>
            </p:cNvSpPr>
            <p:nvPr/>
          </p:nvSpPr>
          <p:spPr bwMode="auto">
            <a:xfrm>
              <a:off x="4126" y="2208"/>
              <a:ext cx="795" cy="315"/>
            </a:xfrm>
            <a:custGeom>
              <a:avLst/>
              <a:gdLst>
                <a:gd name="T0" fmla="*/ 306 w 795"/>
                <a:gd name="T1" fmla="*/ 249 h 315"/>
                <a:gd name="T2" fmla="*/ 423 w 795"/>
                <a:gd name="T3" fmla="*/ 178 h 315"/>
                <a:gd name="T4" fmla="*/ 176 w 795"/>
                <a:gd name="T5" fmla="*/ 202 h 315"/>
                <a:gd name="T6" fmla="*/ 153 w 795"/>
                <a:gd name="T7" fmla="*/ 237 h 315"/>
                <a:gd name="T8" fmla="*/ 118 w 795"/>
                <a:gd name="T9" fmla="*/ 261 h 315"/>
                <a:gd name="T10" fmla="*/ 329 w 795"/>
                <a:gd name="T11" fmla="*/ 249 h 315"/>
                <a:gd name="T12" fmla="*/ 435 w 795"/>
                <a:gd name="T13" fmla="*/ 178 h 315"/>
                <a:gd name="T14" fmla="*/ 506 w 795"/>
                <a:gd name="T15" fmla="*/ 155 h 315"/>
                <a:gd name="T16" fmla="*/ 364 w 795"/>
                <a:gd name="T17" fmla="*/ 155 h 315"/>
                <a:gd name="T18" fmla="*/ 270 w 795"/>
                <a:gd name="T19" fmla="*/ 178 h 315"/>
                <a:gd name="T20" fmla="*/ 200 w 795"/>
                <a:gd name="T21" fmla="*/ 225 h 315"/>
                <a:gd name="T22" fmla="*/ 129 w 795"/>
                <a:gd name="T23" fmla="*/ 249 h 315"/>
                <a:gd name="T24" fmla="*/ 94 w 795"/>
                <a:gd name="T25" fmla="*/ 237 h 315"/>
                <a:gd name="T26" fmla="*/ 165 w 795"/>
                <a:gd name="T27" fmla="*/ 202 h 315"/>
                <a:gd name="T28" fmla="*/ 270 w 795"/>
                <a:gd name="T29" fmla="*/ 131 h 315"/>
                <a:gd name="T30" fmla="*/ 341 w 795"/>
                <a:gd name="T31" fmla="*/ 108 h 315"/>
                <a:gd name="T32" fmla="*/ 435 w 795"/>
                <a:gd name="T33" fmla="*/ 72 h 315"/>
                <a:gd name="T34" fmla="*/ 306 w 795"/>
                <a:gd name="T35" fmla="*/ 37 h 315"/>
                <a:gd name="T36" fmla="*/ 129 w 795"/>
                <a:gd name="T37" fmla="*/ 155 h 315"/>
                <a:gd name="T38" fmla="*/ 153 w 795"/>
                <a:gd name="T39" fmla="*/ 120 h 315"/>
                <a:gd name="T40" fmla="*/ 223 w 795"/>
                <a:gd name="T41" fmla="*/ 72 h 315"/>
                <a:gd name="T42" fmla="*/ 388 w 795"/>
                <a:gd name="T43" fmla="*/ 108 h 315"/>
                <a:gd name="T44" fmla="*/ 59 w 795"/>
                <a:gd name="T45" fmla="*/ 190 h 315"/>
                <a:gd name="T46" fmla="*/ 0 w 795"/>
                <a:gd name="T47" fmla="*/ 296 h 315"/>
                <a:gd name="T48" fmla="*/ 200 w 795"/>
                <a:gd name="T49" fmla="*/ 272 h 315"/>
                <a:gd name="T50" fmla="*/ 270 w 795"/>
                <a:gd name="T51" fmla="*/ 225 h 315"/>
                <a:gd name="T52" fmla="*/ 506 w 795"/>
                <a:gd name="T53" fmla="*/ 155 h 315"/>
                <a:gd name="T54" fmla="*/ 611 w 795"/>
                <a:gd name="T55" fmla="*/ 167 h 315"/>
                <a:gd name="T56" fmla="*/ 564 w 795"/>
                <a:gd name="T57" fmla="*/ 178 h 315"/>
                <a:gd name="T58" fmla="*/ 529 w 795"/>
                <a:gd name="T59" fmla="*/ 190 h 31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795"/>
                <a:gd name="T91" fmla="*/ 0 h 315"/>
                <a:gd name="T92" fmla="*/ 795 w 795"/>
                <a:gd name="T93" fmla="*/ 315 h 315"/>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795" h="315">
                  <a:moveTo>
                    <a:pt x="306" y="249"/>
                  </a:moveTo>
                  <a:cubicBezTo>
                    <a:pt x="654" y="230"/>
                    <a:pt x="544" y="261"/>
                    <a:pt x="423" y="178"/>
                  </a:cubicBezTo>
                  <a:cubicBezTo>
                    <a:pt x="340" y="183"/>
                    <a:pt x="241" y="150"/>
                    <a:pt x="176" y="202"/>
                  </a:cubicBezTo>
                  <a:cubicBezTo>
                    <a:pt x="165" y="211"/>
                    <a:pt x="163" y="227"/>
                    <a:pt x="153" y="237"/>
                  </a:cubicBezTo>
                  <a:cubicBezTo>
                    <a:pt x="143" y="247"/>
                    <a:pt x="130" y="253"/>
                    <a:pt x="118" y="261"/>
                  </a:cubicBezTo>
                  <a:cubicBezTo>
                    <a:pt x="190" y="278"/>
                    <a:pt x="258" y="267"/>
                    <a:pt x="329" y="249"/>
                  </a:cubicBezTo>
                  <a:cubicBezTo>
                    <a:pt x="360" y="218"/>
                    <a:pt x="395" y="196"/>
                    <a:pt x="435" y="178"/>
                  </a:cubicBezTo>
                  <a:cubicBezTo>
                    <a:pt x="458" y="168"/>
                    <a:pt x="506" y="155"/>
                    <a:pt x="506" y="155"/>
                  </a:cubicBezTo>
                  <a:cubicBezTo>
                    <a:pt x="441" y="133"/>
                    <a:pt x="468" y="137"/>
                    <a:pt x="364" y="155"/>
                  </a:cubicBezTo>
                  <a:cubicBezTo>
                    <a:pt x="332" y="161"/>
                    <a:pt x="270" y="178"/>
                    <a:pt x="270" y="178"/>
                  </a:cubicBezTo>
                  <a:cubicBezTo>
                    <a:pt x="247" y="194"/>
                    <a:pt x="223" y="209"/>
                    <a:pt x="200" y="225"/>
                  </a:cubicBezTo>
                  <a:cubicBezTo>
                    <a:pt x="179" y="239"/>
                    <a:pt x="129" y="249"/>
                    <a:pt x="129" y="249"/>
                  </a:cubicBezTo>
                  <a:cubicBezTo>
                    <a:pt x="117" y="245"/>
                    <a:pt x="94" y="249"/>
                    <a:pt x="94" y="237"/>
                  </a:cubicBezTo>
                  <a:cubicBezTo>
                    <a:pt x="94" y="222"/>
                    <a:pt x="157" y="205"/>
                    <a:pt x="165" y="202"/>
                  </a:cubicBezTo>
                  <a:cubicBezTo>
                    <a:pt x="197" y="170"/>
                    <a:pt x="230" y="151"/>
                    <a:pt x="270" y="131"/>
                  </a:cubicBezTo>
                  <a:cubicBezTo>
                    <a:pt x="354" y="89"/>
                    <a:pt x="258" y="151"/>
                    <a:pt x="341" y="108"/>
                  </a:cubicBezTo>
                  <a:cubicBezTo>
                    <a:pt x="421" y="67"/>
                    <a:pt x="322" y="95"/>
                    <a:pt x="435" y="72"/>
                  </a:cubicBezTo>
                  <a:cubicBezTo>
                    <a:pt x="410" y="0"/>
                    <a:pt x="378" y="26"/>
                    <a:pt x="306" y="37"/>
                  </a:cubicBezTo>
                  <a:cubicBezTo>
                    <a:pt x="245" y="77"/>
                    <a:pt x="200" y="131"/>
                    <a:pt x="129" y="155"/>
                  </a:cubicBezTo>
                  <a:cubicBezTo>
                    <a:pt x="137" y="143"/>
                    <a:pt x="142" y="129"/>
                    <a:pt x="153" y="120"/>
                  </a:cubicBezTo>
                  <a:cubicBezTo>
                    <a:pt x="174" y="101"/>
                    <a:pt x="223" y="72"/>
                    <a:pt x="223" y="72"/>
                  </a:cubicBezTo>
                  <a:cubicBezTo>
                    <a:pt x="330" y="83"/>
                    <a:pt x="795" y="78"/>
                    <a:pt x="388" y="108"/>
                  </a:cubicBezTo>
                  <a:cubicBezTo>
                    <a:pt x="275" y="147"/>
                    <a:pt x="178" y="177"/>
                    <a:pt x="59" y="190"/>
                  </a:cubicBezTo>
                  <a:cubicBezTo>
                    <a:pt x="8" y="225"/>
                    <a:pt x="19" y="241"/>
                    <a:pt x="0" y="296"/>
                  </a:cubicBezTo>
                  <a:cubicBezTo>
                    <a:pt x="55" y="315"/>
                    <a:pt x="147" y="302"/>
                    <a:pt x="200" y="272"/>
                  </a:cubicBezTo>
                  <a:cubicBezTo>
                    <a:pt x="225" y="258"/>
                    <a:pt x="243" y="233"/>
                    <a:pt x="270" y="225"/>
                  </a:cubicBezTo>
                  <a:cubicBezTo>
                    <a:pt x="348" y="201"/>
                    <a:pt x="428" y="181"/>
                    <a:pt x="506" y="155"/>
                  </a:cubicBezTo>
                  <a:cubicBezTo>
                    <a:pt x="541" y="159"/>
                    <a:pt x="578" y="154"/>
                    <a:pt x="611" y="167"/>
                  </a:cubicBezTo>
                  <a:cubicBezTo>
                    <a:pt x="626" y="173"/>
                    <a:pt x="579" y="174"/>
                    <a:pt x="564" y="178"/>
                  </a:cubicBezTo>
                  <a:cubicBezTo>
                    <a:pt x="552" y="181"/>
                    <a:pt x="529" y="190"/>
                    <a:pt x="529" y="190"/>
                  </a:cubicBezTo>
                </a:path>
              </a:pathLst>
            </a:custGeom>
            <a:noFill/>
            <a:ln w="9525">
              <a:solidFill>
                <a:srgbClr val="0099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176" name="AutoShape 34"/>
            <p:cNvSpPr>
              <a:spLocks noChangeArrowheads="1"/>
            </p:cNvSpPr>
            <p:nvPr/>
          </p:nvSpPr>
          <p:spPr bwMode="auto">
            <a:xfrm>
              <a:off x="5088" y="2688"/>
              <a:ext cx="48" cy="48"/>
            </a:xfrm>
            <a:prstGeom prst="irregularSeal2">
              <a:avLst/>
            </a:prstGeom>
            <a:solidFill>
              <a:schemeClr val="accent1"/>
            </a:solidFill>
            <a:ln w="9525">
              <a:solidFill>
                <a:schemeClr val="tx1"/>
              </a:solidFill>
              <a:miter lim="800000"/>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endParaRPr lang="x-none" altLang="x-none"/>
            </a:p>
          </p:txBody>
        </p:sp>
        <p:sp>
          <p:nvSpPr>
            <p:cNvPr id="6177" name="Freeform 35"/>
            <p:cNvSpPr>
              <a:spLocks/>
            </p:cNvSpPr>
            <p:nvPr/>
          </p:nvSpPr>
          <p:spPr bwMode="auto">
            <a:xfrm>
              <a:off x="4878" y="3456"/>
              <a:ext cx="212" cy="259"/>
            </a:xfrm>
            <a:custGeom>
              <a:avLst/>
              <a:gdLst>
                <a:gd name="T0" fmla="*/ 0 w 212"/>
                <a:gd name="T1" fmla="*/ 259 h 259"/>
                <a:gd name="T2" fmla="*/ 106 w 212"/>
                <a:gd name="T3" fmla="*/ 212 h 259"/>
                <a:gd name="T4" fmla="*/ 212 w 212"/>
                <a:gd name="T5" fmla="*/ 0 h 259"/>
                <a:gd name="T6" fmla="*/ 0 60000 65536"/>
                <a:gd name="T7" fmla="*/ 0 60000 65536"/>
                <a:gd name="T8" fmla="*/ 0 60000 65536"/>
                <a:gd name="T9" fmla="*/ 0 w 212"/>
                <a:gd name="T10" fmla="*/ 0 h 259"/>
                <a:gd name="T11" fmla="*/ 212 w 212"/>
                <a:gd name="T12" fmla="*/ 259 h 259"/>
              </a:gdLst>
              <a:ahLst/>
              <a:cxnLst>
                <a:cxn ang="T6">
                  <a:pos x="T0" y="T1"/>
                </a:cxn>
                <a:cxn ang="T7">
                  <a:pos x="T2" y="T3"/>
                </a:cxn>
                <a:cxn ang="T8">
                  <a:pos x="T4" y="T5"/>
                </a:cxn>
              </a:cxnLst>
              <a:rect l="T9" t="T10" r="T11" b="T12"/>
              <a:pathLst>
                <a:path w="212" h="259">
                  <a:moveTo>
                    <a:pt x="0" y="259"/>
                  </a:moveTo>
                  <a:cubicBezTo>
                    <a:pt x="39" y="246"/>
                    <a:pt x="67" y="224"/>
                    <a:pt x="106" y="212"/>
                  </a:cubicBezTo>
                  <a:cubicBezTo>
                    <a:pt x="180" y="155"/>
                    <a:pt x="212" y="95"/>
                    <a:pt x="212" y="0"/>
                  </a:cubicBezTo>
                </a:path>
              </a:pathLst>
            </a:custGeom>
            <a:noFill/>
            <a:ln w="9525">
              <a:solidFill>
                <a:srgbClr val="0099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178" name="Freeform 36"/>
            <p:cNvSpPr>
              <a:spLocks/>
            </p:cNvSpPr>
            <p:nvPr/>
          </p:nvSpPr>
          <p:spPr bwMode="auto">
            <a:xfrm>
              <a:off x="4726" y="1469"/>
              <a:ext cx="164" cy="177"/>
            </a:xfrm>
            <a:custGeom>
              <a:avLst/>
              <a:gdLst>
                <a:gd name="T0" fmla="*/ 0 w 164"/>
                <a:gd name="T1" fmla="*/ 0 h 177"/>
                <a:gd name="T2" fmla="*/ 129 w 164"/>
                <a:gd name="T3" fmla="*/ 130 h 177"/>
                <a:gd name="T4" fmla="*/ 164 w 164"/>
                <a:gd name="T5" fmla="*/ 177 h 177"/>
                <a:gd name="T6" fmla="*/ 0 60000 65536"/>
                <a:gd name="T7" fmla="*/ 0 60000 65536"/>
                <a:gd name="T8" fmla="*/ 0 60000 65536"/>
                <a:gd name="T9" fmla="*/ 0 w 164"/>
                <a:gd name="T10" fmla="*/ 0 h 177"/>
                <a:gd name="T11" fmla="*/ 164 w 164"/>
                <a:gd name="T12" fmla="*/ 177 h 177"/>
              </a:gdLst>
              <a:ahLst/>
              <a:cxnLst>
                <a:cxn ang="T6">
                  <a:pos x="T0" y="T1"/>
                </a:cxn>
                <a:cxn ang="T7">
                  <a:pos x="T2" y="T3"/>
                </a:cxn>
                <a:cxn ang="T8">
                  <a:pos x="T4" y="T5"/>
                </a:cxn>
              </a:cxnLst>
              <a:rect l="T9" t="T10" r="T11" b="T12"/>
              <a:pathLst>
                <a:path w="164" h="177">
                  <a:moveTo>
                    <a:pt x="0" y="0"/>
                  </a:moveTo>
                  <a:cubicBezTo>
                    <a:pt x="53" y="37"/>
                    <a:pt x="76" y="93"/>
                    <a:pt x="129" y="130"/>
                  </a:cubicBezTo>
                  <a:cubicBezTo>
                    <a:pt x="155" y="170"/>
                    <a:pt x="142" y="155"/>
                    <a:pt x="164" y="177"/>
                  </a:cubicBezTo>
                </a:path>
              </a:pathLst>
            </a:custGeom>
            <a:noFill/>
            <a:ln w="9525">
              <a:solidFill>
                <a:srgbClr val="0099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179" name="Freeform 37"/>
            <p:cNvSpPr>
              <a:spLocks/>
            </p:cNvSpPr>
            <p:nvPr/>
          </p:nvSpPr>
          <p:spPr bwMode="auto">
            <a:xfrm>
              <a:off x="3597" y="2386"/>
              <a:ext cx="47" cy="130"/>
            </a:xfrm>
            <a:custGeom>
              <a:avLst/>
              <a:gdLst>
                <a:gd name="T0" fmla="*/ 0 w 47"/>
                <a:gd name="T1" fmla="*/ 0 h 130"/>
                <a:gd name="T2" fmla="*/ 35 w 47"/>
                <a:gd name="T3" fmla="*/ 71 h 130"/>
                <a:gd name="T4" fmla="*/ 47 w 47"/>
                <a:gd name="T5" fmla="*/ 130 h 130"/>
                <a:gd name="T6" fmla="*/ 0 60000 65536"/>
                <a:gd name="T7" fmla="*/ 0 60000 65536"/>
                <a:gd name="T8" fmla="*/ 0 60000 65536"/>
                <a:gd name="T9" fmla="*/ 0 w 47"/>
                <a:gd name="T10" fmla="*/ 0 h 130"/>
                <a:gd name="T11" fmla="*/ 47 w 47"/>
                <a:gd name="T12" fmla="*/ 130 h 130"/>
              </a:gdLst>
              <a:ahLst/>
              <a:cxnLst>
                <a:cxn ang="T6">
                  <a:pos x="T0" y="T1"/>
                </a:cxn>
                <a:cxn ang="T7">
                  <a:pos x="T2" y="T3"/>
                </a:cxn>
                <a:cxn ang="T8">
                  <a:pos x="T4" y="T5"/>
                </a:cxn>
              </a:cxnLst>
              <a:rect l="T9" t="T10" r="T11" b="T12"/>
              <a:pathLst>
                <a:path w="47" h="130">
                  <a:moveTo>
                    <a:pt x="0" y="0"/>
                  </a:moveTo>
                  <a:cubicBezTo>
                    <a:pt x="24" y="37"/>
                    <a:pt x="25" y="30"/>
                    <a:pt x="35" y="71"/>
                  </a:cubicBezTo>
                  <a:cubicBezTo>
                    <a:pt x="40" y="90"/>
                    <a:pt x="47" y="130"/>
                    <a:pt x="47" y="130"/>
                  </a:cubicBezTo>
                </a:path>
              </a:pathLst>
            </a:custGeom>
            <a:noFill/>
            <a:ln w="9525">
              <a:solidFill>
                <a:srgbClr val="0099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180" name="Freeform 38"/>
            <p:cNvSpPr>
              <a:spLocks/>
            </p:cNvSpPr>
            <p:nvPr/>
          </p:nvSpPr>
          <p:spPr bwMode="auto">
            <a:xfrm>
              <a:off x="3527" y="3045"/>
              <a:ext cx="23" cy="35"/>
            </a:xfrm>
            <a:custGeom>
              <a:avLst/>
              <a:gdLst>
                <a:gd name="T0" fmla="*/ 0 w 23"/>
                <a:gd name="T1" fmla="*/ 0 h 35"/>
                <a:gd name="T2" fmla="*/ 23 w 23"/>
                <a:gd name="T3" fmla="*/ 35 h 35"/>
                <a:gd name="T4" fmla="*/ 0 w 23"/>
                <a:gd name="T5" fmla="*/ 0 h 35"/>
                <a:gd name="T6" fmla="*/ 0 60000 65536"/>
                <a:gd name="T7" fmla="*/ 0 60000 65536"/>
                <a:gd name="T8" fmla="*/ 0 60000 65536"/>
                <a:gd name="T9" fmla="*/ 0 w 23"/>
                <a:gd name="T10" fmla="*/ 0 h 35"/>
                <a:gd name="T11" fmla="*/ 23 w 23"/>
                <a:gd name="T12" fmla="*/ 35 h 35"/>
              </a:gdLst>
              <a:ahLst/>
              <a:cxnLst>
                <a:cxn ang="T6">
                  <a:pos x="T0" y="T1"/>
                </a:cxn>
                <a:cxn ang="T7">
                  <a:pos x="T2" y="T3"/>
                </a:cxn>
                <a:cxn ang="T8">
                  <a:pos x="T4" y="T5"/>
                </a:cxn>
              </a:cxnLst>
              <a:rect l="T9" t="T10" r="T11" b="T12"/>
              <a:pathLst>
                <a:path w="23" h="35">
                  <a:moveTo>
                    <a:pt x="0" y="0"/>
                  </a:moveTo>
                  <a:cubicBezTo>
                    <a:pt x="8" y="12"/>
                    <a:pt x="23" y="35"/>
                    <a:pt x="23" y="35"/>
                  </a:cubicBezTo>
                  <a:cubicBezTo>
                    <a:pt x="23" y="35"/>
                    <a:pt x="8" y="12"/>
                    <a:pt x="0" y="0"/>
                  </a:cubicBezTo>
                  <a:close/>
                </a:path>
              </a:pathLst>
            </a:custGeom>
            <a:solidFill>
              <a:schemeClr val="accent1"/>
            </a:solidFill>
            <a:ln w="9525">
              <a:solidFill>
                <a:srgbClr val="009999"/>
              </a:solidFill>
              <a:round/>
              <a:headEnd/>
              <a:tailEnd/>
            </a:ln>
          </p:spPr>
          <p:txBody>
            <a:bodyPr/>
            <a:lstStyle/>
            <a:p>
              <a:endParaRPr lang="en-US"/>
            </a:p>
          </p:txBody>
        </p:sp>
        <p:sp>
          <p:nvSpPr>
            <p:cNvPr id="6181" name="Freeform 39"/>
            <p:cNvSpPr>
              <a:spLocks/>
            </p:cNvSpPr>
            <p:nvPr/>
          </p:nvSpPr>
          <p:spPr bwMode="auto">
            <a:xfrm>
              <a:off x="5136" y="2160"/>
              <a:ext cx="23" cy="35"/>
            </a:xfrm>
            <a:custGeom>
              <a:avLst/>
              <a:gdLst>
                <a:gd name="T0" fmla="*/ 0 w 23"/>
                <a:gd name="T1" fmla="*/ 0 h 35"/>
                <a:gd name="T2" fmla="*/ 23 w 23"/>
                <a:gd name="T3" fmla="*/ 35 h 35"/>
                <a:gd name="T4" fmla="*/ 0 w 23"/>
                <a:gd name="T5" fmla="*/ 0 h 35"/>
                <a:gd name="T6" fmla="*/ 0 60000 65536"/>
                <a:gd name="T7" fmla="*/ 0 60000 65536"/>
                <a:gd name="T8" fmla="*/ 0 60000 65536"/>
                <a:gd name="T9" fmla="*/ 0 w 23"/>
                <a:gd name="T10" fmla="*/ 0 h 35"/>
                <a:gd name="T11" fmla="*/ 23 w 23"/>
                <a:gd name="T12" fmla="*/ 35 h 35"/>
              </a:gdLst>
              <a:ahLst/>
              <a:cxnLst>
                <a:cxn ang="T6">
                  <a:pos x="T0" y="T1"/>
                </a:cxn>
                <a:cxn ang="T7">
                  <a:pos x="T2" y="T3"/>
                </a:cxn>
                <a:cxn ang="T8">
                  <a:pos x="T4" y="T5"/>
                </a:cxn>
              </a:cxnLst>
              <a:rect l="T9" t="T10" r="T11" b="T12"/>
              <a:pathLst>
                <a:path w="23" h="35">
                  <a:moveTo>
                    <a:pt x="0" y="0"/>
                  </a:moveTo>
                  <a:cubicBezTo>
                    <a:pt x="8" y="12"/>
                    <a:pt x="23" y="35"/>
                    <a:pt x="23" y="35"/>
                  </a:cubicBezTo>
                  <a:cubicBezTo>
                    <a:pt x="23" y="35"/>
                    <a:pt x="8" y="12"/>
                    <a:pt x="0" y="0"/>
                  </a:cubicBezTo>
                  <a:close/>
                </a:path>
              </a:pathLst>
            </a:custGeom>
            <a:solidFill>
              <a:schemeClr val="accent1"/>
            </a:solidFill>
            <a:ln w="9525">
              <a:solidFill>
                <a:srgbClr val="009999"/>
              </a:solidFill>
              <a:round/>
              <a:headEnd/>
              <a:tailEnd/>
            </a:ln>
          </p:spPr>
          <p:txBody>
            <a:bodyPr/>
            <a:lstStyle/>
            <a:p>
              <a:endParaRPr lang="en-US"/>
            </a:p>
          </p:txBody>
        </p:sp>
        <p:sp>
          <p:nvSpPr>
            <p:cNvPr id="6182" name="Freeform 40"/>
            <p:cNvSpPr>
              <a:spLocks/>
            </p:cNvSpPr>
            <p:nvPr/>
          </p:nvSpPr>
          <p:spPr bwMode="auto">
            <a:xfrm>
              <a:off x="3719" y="3237"/>
              <a:ext cx="23" cy="35"/>
            </a:xfrm>
            <a:custGeom>
              <a:avLst/>
              <a:gdLst>
                <a:gd name="T0" fmla="*/ 0 w 23"/>
                <a:gd name="T1" fmla="*/ 0 h 35"/>
                <a:gd name="T2" fmla="*/ 23 w 23"/>
                <a:gd name="T3" fmla="*/ 35 h 35"/>
                <a:gd name="T4" fmla="*/ 0 w 23"/>
                <a:gd name="T5" fmla="*/ 0 h 35"/>
                <a:gd name="T6" fmla="*/ 0 60000 65536"/>
                <a:gd name="T7" fmla="*/ 0 60000 65536"/>
                <a:gd name="T8" fmla="*/ 0 60000 65536"/>
                <a:gd name="T9" fmla="*/ 0 w 23"/>
                <a:gd name="T10" fmla="*/ 0 h 35"/>
                <a:gd name="T11" fmla="*/ 23 w 23"/>
                <a:gd name="T12" fmla="*/ 35 h 35"/>
              </a:gdLst>
              <a:ahLst/>
              <a:cxnLst>
                <a:cxn ang="T6">
                  <a:pos x="T0" y="T1"/>
                </a:cxn>
                <a:cxn ang="T7">
                  <a:pos x="T2" y="T3"/>
                </a:cxn>
                <a:cxn ang="T8">
                  <a:pos x="T4" y="T5"/>
                </a:cxn>
              </a:cxnLst>
              <a:rect l="T9" t="T10" r="T11" b="T12"/>
              <a:pathLst>
                <a:path w="23" h="35">
                  <a:moveTo>
                    <a:pt x="0" y="0"/>
                  </a:moveTo>
                  <a:cubicBezTo>
                    <a:pt x="8" y="12"/>
                    <a:pt x="23" y="35"/>
                    <a:pt x="23" y="35"/>
                  </a:cubicBezTo>
                  <a:cubicBezTo>
                    <a:pt x="23" y="35"/>
                    <a:pt x="8" y="12"/>
                    <a:pt x="0" y="0"/>
                  </a:cubicBezTo>
                  <a:close/>
                </a:path>
              </a:pathLst>
            </a:custGeom>
            <a:solidFill>
              <a:schemeClr val="accent1"/>
            </a:solidFill>
            <a:ln w="9525">
              <a:solidFill>
                <a:srgbClr val="009999"/>
              </a:solidFill>
              <a:round/>
              <a:headEnd/>
              <a:tailEnd/>
            </a:ln>
          </p:spPr>
          <p:txBody>
            <a:bodyPr/>
            <a:lstStyle/>
            <a:p>
              <a:endParaRPr lang="en-US"/>
            </a:p>
          </p:txBody>
        </p:sp>
        <p:sp>
          <p:nvSpPr>
            <p:cNvPr id="6183" name="Freeform 41"/>
            <p:cNvSpPr>
              <a:spLocks/>
            </p:cNvSpPr>
            <p:nvPr/>
          </p:nvSpPr>
          <p:spPr bwMode="auto">
            <a:xfrm rot="5967739">
              <a:off x="4614" y="3786"/>
              <a:ext cx="23" cy="35"/>
            </a:xfrm>
            <a:custGeom>
              <a:avLst/>
              <a:gdLst>
                <a:gd name="T0" fmla="*/ 0 w 23"/>
                <a:gd name="T1" fmla="*/ 0 h 35"/>
                <a:gd name="T2" fmla="*/ 23 w 23"/>
                <a:gd name="T3" fmla="*/ 35 h 35"/>
                <a:gd name="T4" fmla="*/ 0 w 23"/>
                <a:gd name="T5" fmla="*/ 0 h 35"/>
                <a:gd name="T6" fmla="*/ 0 60000 65536"/>
                <a:gd name="T7" fmla="*/ 0 60000 65536"/>
                <a:gd name="T8" fmla="*/ 0 60000 65536"/>
                <a:gd name="T9" fmla="*/ 0 w 23"/>
                <a:gd name="T10" fmla="*/ 0 h 35"/>
                <a:gd name="T11" fmla="*/ 23 w 23"/>
                <a:gd name="T12" fmla="*/ 35 h 35"/>
              </a:gdLst>
              <a:ahLst/>
              <a:cxnLst>
                <a:cxn ang="T6">
                  <a:pos x="T0" y="T1"/>
                </a:cxn>
                <a:cxn ang="T7">
                  <a:pos x="T2" y="T3"/>
                </a:cxn>
                <a:cxn ang="T8">
                  <a:pos x="T4" y="T5"/>
                </a:cxn>
              </a:cxnLst>
              <a:rect l="T9" t="T10" r="T11" b="T12"/>
              <a:pathLst>
                <a:path w="23" h="35">
                  <a:moveTo>
                    <a:pt x="0" y="0"/>
                  </a:moveTo>
                  <a:cubicBezTo>
                    <a:pt x="8" y="12"/>
                    <a:pt x="23" y="35"/>
                    <a:pt x="23" y="35"/>
                  </a:cubicBezTo>
                  <a:cubicBezTo>
                    <a:pt x="23" y="35"/>
                    <a:pt x="8" y="12"/>
                    <a:pt x="0" y="0"/>
                  </a:cubicBezTo>
                  <a:close/>
                </a:path>
              </a:pathLst>
            </a:custGeom>
            <a:solidFill>
              <a:schemeClr val="accent1"/>
            </a:solidFill>
            <a:ln w="9525">
              <a:solidFill>
                <a:srgbClr val="009999"/>
              </a:solidFill>
              <a:round/>
              <a:headEnd/>
              <a:tailEnd/>
            </a:ln>
          </p:spPr>
          <p:txBody>
            <a:bodyPr/>
            <a:lstStyle/>
            <a:p>
              <a:endParaRPr lang="en-US"/>
            </a:p>
          </p:txBody>
        </p:sp>
        <p:sp>
          <p:nvSpPr>
            <p:cNvPr id="6184" name="Freeform 42"/>
            <p:cNvSpPr>
              <a:spLocks/>
            </p:cNvSpPr>
            <p:nvPr/>
          </p:nvSpPr>
          <p:spPr bwMode="auto">
            <a:xfrm>
              <a:off x="4368" y="1440"/>
              <a:ext cx="23" cy="35"/>
            </a:xfrm>
            <a:custGeom>
              <a:avLst/>
              <a:gdLst>
                <a:gd name="T0" fmla="*/ 0 w 23"/>
                <a:gd name="T1" fmla="*/ 0 h 35"/>
                <a:gd name="T2" fmla="*/ 23 w 23"/>
                <a:gd name="T3" fmla="*/ 35 h 35"/>
                <a:gd name="T4" fmla="*/ 0 w 23"/>
                <a:gd name="T5" fmla="*/ 0 h 35"/>
                <a:gd name="T6" fmla="*/ 0 60000 65536"/>
                <a:gd name="T7" fmla="*/ 0 60000 65536"/>
                <a:gd name="T8" fmla="*/ 0 60000 65536"/>
                <a:gd name="T9" fmla="*/ 0 w 23"/>
                <a:gd name="T10" fmla="*/ 0 h 35"/>
                <a:gd name="T11" fmla="*/ 23 w 23"/>
                <a:gd name="T12" fmla="*/ 35 h 35"/>
              </a:gdLst>
              <a:ahLst/>
              <a:cxnLst>
                <a:cxn ang="T6">
                  <a:pos x="T0" y="T1"/>
                </a:cxn>
                <a:cxn ang="T7">
                  <a:pos x="T2" y="T3"/>
                </a:cxn>
                <a:cxn ang="T8">
                  <a:pos x="T4" y="T5"/>
                </a:cxn>
              </a:cxnLst>
              <a:rect l="T9" t="T10" r="T11" b="T12"/>
              <a:pathLst>
                <a:path w="23" h="35">
                  <a:moveTo>
                    <a:pt x="0" y="0"/>
                  </a:moveTo>
                  <a:cubicBezTo>
                    <a:pt x="8" y="12"/>
                    <a:pt x="23" y="35"/>
                    <a:pt x="23" y="35"/>
                  </a:cubicBezTo>
                  <a:cubicBezTo>
                    <a:pt x="23" y="35"/>
                    <a:pt x="8" y="12"/>
                    <a:pt x="0" y="0"/>
                  </a:cubicBezTo>
                  <a:close/>
                </a:path>
              </a:pathLst>
            </a:custGeom>
            <a:solidFill>
              <a:schemeClr val="accent1"/>
            </a:solidFill>
            <a:ln w="9525">
              <a:solidFill>
                <a:srgbClr val="009999"/>
              </a:solidFill>
              <a:round/>
              <a:headEnd/>
              <a:tailEnd/>
            </a:ln>
          </p:spPr>
          <p:txBody>
            <a:bodyPr/>
            <a:lstStyle/>
            <a:p>
              <a:endParaRPr lang="en-US"/>
            </a:p>
          </p:txBody>
        </p:sp>
        <p:sp>
          <p:nvSpPr>
            <p:cNvPr id="6185" name="Freeform 43"/>
            <p:cNvSpPr>
              <a:spLocks/>
            </p:cNvSpPr>
            <p:nvPr/>
          </p:nvSpPr>
          <p:spPr bwMode="auto">
            <a:xfrm>
              <a:off x="4512" y="3360"/>
              <a:ext cx="23" cy="35"/>
            </a:xfrm>
            <a:custGeom>
              <a:avLst/>
              <a:gdLst>
                <a:gd name="T0" fmla="*/ 0 w 23"/>
                <a:gd name="T1" fmla="*/ 0 h 35"/>
                <a:gd name="T2" fmla="*/ 23 w 23"/>
                <a:gd name="T3" fmla="*/ 35 h 35"/>
                <a:gd name="T4" fmla="*/ 0 w 23"/>
                <a:gd name="T5" fmla="*/ 0 h 35"/>
                <a:gd name="T6" fmla="*/ 0 60000 65536"/>
                <a:gd name="T7" fmla="*/ 0 60000 65536"/>
                <a:gd name="T8" fmla="*/ 0 60000 65536"/>
                <a:gd name="T9" fmla="*/ 0 w 23"/>
                <a:gd name="T10" fmla="*/ 0 h 35"/>
                <a:gd name="T11" fmla="*/ 23 w 23"/>
                <a:gd name="T12" fmla="*/ 35 h 35"/>
              </a:gdLst>
              <a:ahLst/>
              <a:cxnLst>
                <a:cxn ang="T6">
                  <a:pos x="T0" y="T1"/>
                </a:cxn>
                <a:cxn ang="T7">
                  <a:pos x="T2" y="T3"/>
                </a:cxn>
                <a:cxn ang="T8">
                  <a:pos x="T4" y="T5"/>
                </a:cxn>
              </a:cxnLst>
              <a:rect l="T9" t="T10" r="T11" b="T12"/>
              <a:pathLst>
                <a:path w="23" h="35">
                  <a:moveTo>
                    <a:pt x="0" y="0"/>
                  </a:moveTo>
                  <a:cubicBezTo>
                    <a:pt x="8" y="12"/>
                    <a:pt x="23" y="35"/>
                    <a:pt x="23" y="35"/>
                  </a:cubicBezTo>
                  <a:cubicBezTo>
                    <a:pt x="23" y="35"/>
                    <a:pt x="8" y="12"/>
                    <a:pt x="0" y="0"/>
                  </a:cubicBezTo>
                  <a:close/>
                </a:path>
              </a:pathLst>
            </a:custGeom>
            <a:solidFill>
              <a:schemeClr val="accent1"/>
            </a:solidFill>
            <a:ln w="9525">
              <a:solidFill>
                <a:srgbClr val="009999"/>
              </a:solidFill>
              <a:round/>
              <a:headEnd/>
              <a:tailEnd/>
            </a:ln>
          </p:spPr>
          <p:txBody>
            <a:bodyPr/>
            <a:lstStyle/>
            <a:p>
              <a:endParaRPr lang="en-US"/>
            </a:p>
          </p:txBody>
        </p:sp>
        <p:sp>
          <p:nvSpPr>
            <p:cNvPr id="6186" name="Freeform 44"/>
            <p:cNvSpPr>
              <a:spLocks/>
            </p:cNvSpPr>
            <p:nvPr/>
          </p:nvSpPr>
          <p:spPr bwMode="auto">
            <a:xfrm rot="5967739">
              <a:off x="3990" y="3786"/>
              <a:ext cx="23" cy="35"/>
            </a:xfrm>
            <a:custGeom>
              <a:avLst/>
              <a:gdLst>
                <a:gd name="T0" fmla="*/ 0 w 23"/>
                <a:gd name="T1" fmla="*/ 0 h 35"/>
                <a:gd name="T2" fmla="*/ 23 w 23"/>
                <a:gd name="T3" fmla="*/ 35 h 35"/>
                <a:gd name="T4" fmla="*/ 0 w 23"/>
                <a:gd name="T5" fmla="*/ 0 h 35"/>
                <a:gd name="T6" fmla="*/ 0 60000 65536"/>
                <a:gd name="T7" fmla="*/ 0 60000 65536"/>
                <a:gd name="T8" fmla="*/ 0 60000 65536"/>
                <a:gd name="T9" fmla="*/ 0 w 23"/>
                <a:gd name="T10" fmla="*/ 0 h 35"/>
                <a:gd name="T11" fmla="*/ 23 w 23"/>
                <a:gd name="T12" fmla="*/ 35 h 35"/>
              </a:gdLst>
              <a:ahLst/>
              <a:cxnLst>
                <a:cxn ang="T6">
                  <a:pos x="T0" y="T1"/>
                </a:cxn>
                <a:cxn ang="T7">
                  <a:pos x="T2" y="T3"/>
                </a:cxn>
                <a:cxn ang="T8">
                  <a:pos x="T4" y="T5"/>
                </a:cxn>
              </a:cxnLst>
              <a:rect l="T9" t="T10" r="T11" b="T12"/>
              <a:pathLst>
                <a:path w="23" h="35">
                  <a:moveTo>
                    <a:pt x="0" y="0"/>
                  </a:moveTo>
                  <a:cubicBezTo>
                    <a:pt x="8" y="12"/>
                    <a:pt x="23" y="35"/>
                    <a:pt x="23" y="35"/>
                  </a:cubicBezTo>
                  <a:cubicBezTo>
                    <a:pt x="23" y="35"/>
                    <a:pt x="8" y="12"/>
                    <a:pt x="0" y="0"/>
                  </a:cubicBezTo>
                  <a:close/>
                </a:path>
              </a:pathLst>
            </a:custGeom>
            <a:solidFill>
              <a:schemeClr val="accent1"/>
            </a:solidFill>
            <a:ln w="9525">
              <a:solidFill>
                <a:srgbClr val="009999"/>
              </a:solidFill>
              <a:round/>
              <a:headEnd/>
              <a:tailEnd/>
            </a:ln>
          </p:spPr>
          <p:txBody>
            <a:bodyPr/>
            <a:lstStyle/>
            <a:p>
              <a:endParaRPr 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additive="base">
                                        <p:cTn id="7" dur="500" fill="hold"/>
                                        <p:tgtEl>
                                          <p:spTgt spid="4098"/>
                                        </p:tgtEl>
                                        <p:attrNameLst>
                                          <p:attrName>ppt_x</p:attrName>
                                        </p:attrNameLst>
                                      </p:cBhvr>
                                      <p:tavLst>
                                        <p:tav tm="0">
                                          <p:val>
                                            <p:strVal val="#ppt_x"/>
                                          </p:val>
                                        </p:tav>
                                        <p:tav tm="100000">
                                          <p:val>
                                            <p:strVal val="#ppt_x"/>
                                          </p:val>
                                        </p:tav>
                                      </p:tavLst>
                                    </p:anim>
                                    <p:anim calcmode="lin" valueType="num">
                                      <p:cBhvr additive="base">
                                        <p:cTn id="8" dur="500" fill="hold"/>
                                        <p:tgtEl>
                                          <p:spTgt spid="4098"/>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099">
                                            <p:txEl>
                                              <p:pRg st="0" end="0"/>
                                            </p:txEl>
                                          </p:spTgt>
                                        </p:tgtEl>
                                        <p:attrNameLst>
                                          <p:attrName>style.visibility</p:attrName>
                                        </p:attrNameLst>
                                      </p:cBhvr>
                                      <p:to>
                                        <p:strVal val="visible"/>
                                      </p:to>
                                    </p:set>
                                    <p:anim calcmode="lin" valueType="num">
                                      <p:cBhvr additive="base">
                                        <p:cTn id="13" dur="500" fill="hold"/>
                                        <p:tgtEl>
                                          <p:spTgt spid="4099">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0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099">
                                            <p:txEl>
                                              <p:pRg st="1" end="1"/>
                                            </p:txEl>
                                          </p:spTgt>
                                        </p:tgtEl>
                                        <p:attrNameLst>
                                          <p:attrName>style.visibility</p:attrName>
                                        </p:attrNameLst>
                                      </p:cBhvr>
                                      <p:to>
                                        <p:strVal val="visible"/>
                                      </p:to>
                                    </p:set>
                                    <p:anim calcmode="lin" valueType="num">
                                      <p:cBhvr additive="base">
                                        <p:cTn id="19" dur="500" fill="hold"/>
                                        <p:tgtEl>
                                          <p:spTgt spid="4099">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099">
                                            <p:txEl>
                                              <p:pRg st="1" end="1"/>
                                            </p:txEl>
                                          </p:spTgt>
                                        </p:tgtEl>
                                        <p:attrNameLst>
                                          <p:attrName>ppt_y</p:attrName>
                                        </p:attrNameLst>
                                      </p:cBhvr>
                                      <p:tavLst>
                                        <p:tav tm="0">
                                          <p:val>
                                            <p:strVal val="#ppt_y"/>
                                          </p:val>
                                        </p:tav>
                                        <p:tav tm="100000">
                                          <p:val>
                                            <p:strVal val="#ppt_y"/>
                                          </p:val>
                                        </p:tav>
                                      </p:tavLst>
                                    </p:anim>
                                  </p:childTnLst>
                                </p:cTn>
                              </p:par>
                            </p:childTnLst>
                          </p:cTn>
                        </p:par>
                        <p:par>
                          <p:cTn id="21" fill="hold" nodeType="afterGroup">
                            <p:stCondLst>
                              <p:cond delay="500"/>
                            </p:stCondLst>
                            <p:childTnLst>
                              <p:par>
                                <p:cTn id="22" presetID="9" presetClass="entr" presetSubtype="0" fill="hold" nodeType="after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dissolve">
                                      <p:cBhvr>
                                        <p:cTn id="2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autoUpdateAnimBg="0"/>
      <p:bldP spid="4099"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fld id="{0C9AEAD0-97F8-DF4A-979D-AA6696469710}" type="slidenum">
              <a:rPr lang="en-US" altLang="x-none" sz="1400" b="0"/>
              <a:pPr/>
              <a:t>6</a:t>
            </a:fld>
            <a:endParaRPr lang="en-US" altLang="x-none" sz="1400" b="0"/>
          </a:p>
        </p:txBody>
      </p:sp>
      <p:sp>
        <p:nvSpPr>
          <p:cNvPr id="5122" name="Rectangle 2"/>
          <p:cNvSpPr>
            <a:spLocks noGrp="1" noChangeArrowheads="1"/>
          </p:cNvSpPr>
          <p:nvPr>
            <p:ph type="title"/>
          </p:nvPr>
        </p:nvSpPr>
        <p:spPr>
          <a:xfrm>
            <a:off x="765810" y="0"/>
            <a:ext cx="7772400" cy="1143000"/>
          </a:xfrm>
        </p:spPr>
        <p:txBody>
          <a:bodyPr/>
          <a:lstStyle/>
          <a:p>
            <a:pPr>
              <a:defRPr/>
            </a:pPr>
            <a:r>
              <a:rPr lang="en-US" b="1" dirty="0">
                <a:effectLst>
                  <a:outerShdw blurRad="38100" dist="38100" dir="2700000" algn="tl">
                    <a:srgbClr val="000000"/>
                  </a:outerShdw>
                </a:effectLst>
              </a:rPr>
              <a:t>The Shape of the Molecule</a:t>
            </a:r>
            <a:endParaRPr lang="en-US" dirty="0"/>
          </a:p>
        </p:txBody>
      </p:sp>
      <p:sp>
        <p:nvSpPr>
          <p:cNvPr id="5123" name="Rectangle 3"/>
          <p:cNvSpPr>
            <a:spLocks noGrp="1" noChangeArrowheads="1"/>
          </p:cNvSpPr>
          <p:nvPr>
            <p:ph type="body" sz="half" idx="1"/>
          </p:nvPr>
        </p:nvSpPr>
        <p:spPr>
          <a:xfrm>
            <a:off x="171450" y="1047750"/>
            <a:ext cx="7040880" cy="5657850"/>
          </a:xfrm>
        </p:spPr>
        <p:txBody>
          <a:bodyPr/>
          <a:lstStyle/>
          <a:p>
            <a:pPr>
              <a:lnSpc>
                <a:spcPct val="90000"/>
              </a:lnSpc>
            </a:pPr>
            <a:r>
              <a:rPr lang="en-US" altLang="x-none" sz="5400" b="1" dirty="0"/>
              <a:t>DNA is a very long </a:t>
            </a:r>
            <a:r>
              <a:rPr lang="en-US" altLang="x-none" sz="5400" b="1" dirty="0">
                <a:solidFill>
                  <a:srgbClr val="FF0000"/>
                </a:solidFill>
              </a:rPr>
              <a:t>polymer</a:t>
            </a:r>
            <a:r>
              <a:rPr lang="en-US" altLang="x-none" sz="5400" b="1" dirty="0"/>
              <a:t>.</a:t>
            </a:r>
          </a:p>
          <a:p>
            <a:pPr>
              <a:lnSpc>
                <a:spcPct val="90000"/>
              </a:lnSpc>
            </a:pPr>
            <a:r>
              <a:rPr lang="en-US" altLang="x-none" sz="5400" b="1" dirty="0"/>
              <a:t>The basic shape is like a twisted ladder or zipper.</a:t>
            </a:r>
          </a:p>
          <a:p>
            <a:pPr>
              <a:lnSpc>
                <a:spcPct val="90000"/>
              </a:lnSpc>
            </a:pPr>
            <a:r>
              <a:rPr lang="en-US" altLang="x-none" sz="5400" b="1" dirty="0"/>
              <a:t>This is called a </a:t>
            </a:r>
            <a:r>
              <a:rPr lang="en-US" altLang="x-none" sz="5400" b="1" i="1" dirty="0"/>
              <a:t>double helix.</a:t>
            </a:r>
            <a:endParaRPr lang="en-US" altLang="x-none" sz="5400" b="1" dirty="0"/>
          </a:p>
        </p:txBody>
      </p:sp>
      <p:pic>
        <p:nvPicPr>
          <p:cNvPr id="5127" name="Picture 7"/>
          <p:cNvPicPr>
            <a:picLocks noGrp="1" noChangeAspect="1" noChangeArrowheads="1"/>
          </p:cNvPicPr>
          <p:nvPr>
            <p:ph type="clipArt" sz="half" idx="2"/>
          </p:nvPr>
        </p:nvPicPr>
        <p:blipFill>
          <a:blip r:embed="rId4">
            <a:extLst>
              <a:ext uri="{28A0092B-C50C-407E-A947-70E740481C1C}">
                <a14:useLocalDpi xmlns:a14="http://schemas.microsoft.com/office/drawing/2010/main" val="0"/>
              </a:ext>
            </a:extLst>
          </a:blip>
          <a:srcRect l="-1424" t="-1408" r="64154"/>
          <a:stretch>
            <a:fillRect/>
          </a:stretch>
        </p:blipFill>
        <p:spPr>
          <a:xfrm>
            <a:off x="7315200" y="1295400"/>
            <a:ext cx="1828800" cy="5486400"/>
          </a:xfrm>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additive="base">
                                        <p:cTn id="7" dur="500" fill="hold"/>
                                        <p:tgtEl>
                                          <p:spTgt spid="5122"/>
                                        </p:tgtEl>
                                        <p:attrNameLst>
                                          <p:attrName>ppt_x</p:attrName>
                                        </p:attrNameLst>
                                      </p:cBhvr>
                                      <p:tavLst>
                                        <p:tav tm="0">
                                          <p:val>
                                            <p:strVal val="#ppt_x"/>
                                          </p:val>
                                        </p:tav>
                                        <p:tav tm="100000">
                                          <p:val>
                                            <p:strVal val="#ppt_x"/>
                                          </p:val>
                                        </p:tav>
                                      </p:tavLst>
                                    </p:anim>
                                    <p:anim calcmode="lin" valueType="num">
                                      <p:cBhvr additive="base">
                                        <p:cTn id="8" dur="500" fill="hold"/>
                                        <p:tgtEl>
                                          <p:spTgt spid="512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123">
                                            <p:txEl>
                                              <p:pRg st="0" end="0"/>
                                            </p:txEl>
                                          </p:spTgt>
                                        </p:tgtEl>
                                        <p:attrNameLst>
                                          <p:attrName>style.visibility</p:attrName>
                                        </p:attrNameLst>
                                      </p:cBhvr>
                                      <p:to>
                                        <p:strVal val="visible"/>
                                      </p:to>
                                    </p:set>
                                    <p:anim calcmode="lin" valueType="num">
                                      <p:cBhvr additive="base">
                                        <p:cTn id="13" dur="500" fill="hold"/>
                                        <p:tgtEl>
                                          <p:spTgt spid="512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1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123">
                                            <p:txEl>
                                              <p:pRg st="1" end="1"/>
                                            </p:txEl>
                                          </p:spTgt>
                                        </p:tgtEl>
                                        <p:attrNameLst>
                                          <p:attrName>style.visibility</p:attrName>
                                        </p:attrNameLst>
                                      </p:cBhvr>
                                      <p:to>
                                        <p:strVal val="visible"/>
                                      </p:to>
                                    </p:set>
                                    <p:anim calcmode="lin" valueType="num">
                                      <p:cBhvr additive="base">
                                        <p:cTn id="19" dur="500" fill="hold"/>
                                        <p:tgtEl>
                                          <p:spTgt spid="512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12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123">
                                            <p:txEl>
                                              <p:pRg st="2" end="2"/>
                                            </p:txEl>
                                          </p:spTgt>
                                        </p:tgtEl>
                                        <p:attrNameLst>
                                          <p:attrName>style.visibility</p:attrName>
                                        </p:attrNameLst>
                                      </p:cBhvr>
                                      <p:to>
                                        <p:strVal val="visible"/>
                                      </p:to>
                                    </p:set>
                                    <p:anim calcmode="lin" valueType="num">
                                      <p:cBhvr additive="base">
                                        <p:cTn id="25" dur="500" fill="hold"/>
                                        <p:tgtEl>
                                          <p:spTgt spid="5123">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123">
                                            <p:txEl>
                                              <p:pRg st="2" end="2"/>
                                            </p:txEl>
                                          </p:spTgt>
                                        </p:tgtEl>
                                        <p:attrNameLst>
                                          <p:attrName>ppt_y</p:attrName>
                                        </p:attrNameLst>
                                      </p:cBhvr>
                                      <p:tavLst>
                                        <p:tav tm="0">
                                          <p:val>
                                            <p:strVal val="#ppt_y"/>
                                          </p:val>
                                        </p:tav>
                                        <p:tav tm="100000">
                                          <p:val>
                                            <p:strVal val="#ppt_y"/>
                                          </p:val>
                                        </p:tav>
                                      </p:tavLst>
                                    </p:anim>
                                  </p:childTnLst>
                                </p:cTn>
                              </p:par>
                            </p:childTnLst>
                          </p:cTn>
                        </p:par>
                        <p:par>
                          <p:cTn id="27" fill="hold" nodeType="afterGroup">
                            <p:stCondLst>
                              <p:cond delay="500"/>
                            </p:stCondLst>
                            <p:childTnLst>
                              <p:par>
                                <p:cTn id="28" presetID="2" presetClass="entr" presetSubtype="8" fill="hold" nodeType="afterEffect">
                                  <p:stCondLst>
                                    <p:cond delay="0"/>
                                  </p:stCondLst>
                                  <p:childTnLst>
                                    <p:set>
                                      <p:cBhvr>
                                        <p:cTn id="29" dur="1" fill="hold">
                                          <p:stCondLst>
                                            <p:cond delay="0"/>
                                          </p:stCondLst>
                                        </p:cTn>
                                        <p:tgtEl>
                                          <p:spTgt spid="5127"/>
                                        </p:tgtEl>
                                        <p:attrNameLst>
                                          <p:attrName>style.visibility</p:attrName>
                                        </p:attrNameLst>
                                      </p:cBhvr>
                                      <p:to>
                                        <p:strVal val="visible"/>
                                      </p:to>
                                    </p:set>
                                    <p:anim calcmode="lin" valueType="num">
                                      <p:cBhvr additive="base">
                                        <p:cTn id="30" dur="500" fill="hold"/>
                                        <p:tgtEl>
                                          <p:spTgt spid="5127"/>
                                        </p:tgtEl>
                                        <p:attrNameLst>
                                          <p:attrName>ppt_x</p:attrName>
                                        </p:attrNameLst>
                                      </p:cBhvr>
                                      <p:tavLst>
                                        <p:tav tm="0">
                                          <p:val>
                                            <p:strVal val="0-#ppt_w/2"/>
                                          </p:val>
                                        </p:tav>
                                        <p:tav tm="100000">
                                          <p:val>
                                            <p:strVal val="#ppt_x"/>
                                          </p:val>
                                        </p:tav>
                                      </p:tavLst>
                                    </p:anim>
                                    <p:anim calcmode="lin" valueType="num">
                                      <p:cBhvr additive="base">
                                        <p:cTn id="31" dur="500" fill="hold"/>
                                        <p:tgtEl>
                                          <p:spTgt spid="5127"/>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8"/>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autoUpdateAnimBg="0"/>
      <p:bldP spid="5123"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fld id="{A018622F-BD8D-8E4F-9F4D-970752D0B77B}" type="slidenum">
              <a:rPr lang="en-US" altLang="x-none" sz="1400" b="0"/>
              <a:pPr/>
              <a:t>7</a:t>
            </a:fld>
            <a:endParaRPr lang="en-US" altLang="x-none" sz="1400" b="0"/>
          </a:p>
        </p:txBody>
      </p:sp>
      <p:sp>
        <p:nvSpPr>
          <p:cNvPr id="6146" name="Rectangle 2"/>
          <p:cNvSpPr>
            <a:spLocks noGrp="1" noChangeArrowheads="1"/>
          </p:cNvSpPr>
          <p:nvPr>
            <p:ph type="title"/>
          </p:nvPr>
        </p:nvSpPr>
        <p:spPr>
          <a:xfrm>
            <a:off x="685800" y="38101"/>
            <a:ext cx="7772400" cy="1143000"/>
          </a:xfrm>
        </p:spPr>
        <p:txBody>
          <a:bodyPr/>
          <a:lstStyle/>
          <a:p>
            <a:pPr>
              <a:defRPr/>
            </a:pPr>
            <a:r>
              <a:rPr lang="en-US" b="1" dirty="0">
                <a:effectLst>
                  <a:outerShdw blurRad="38100" dist="38100" dir="2700000" algn="tl">
                    <a:srgbClr val="000000"/>
                  </a:outerShdw>
                </a:effectLst>
              </a:rPr>
              <a:t>The Double Helix Molecule</a:t>
            </a:r>
          </a:p>
        </p:txBody>
      </p:sp>
      <p:sp>
        <p:nvSpPr>
          <p:cNvPr id="6147" name="Rectangle 3"/>
          <p:cNvSpPr>
            <a:spLocks noGrp="1" noChangeArrowheads="1"/>
          </p:cNvSpPr>
          <p:nvPr>
            <p:ph type="body" sz="half" idx="1"/>
          </p:nvPr>
        </p:nvSpPr>
        <p:spPr>
          <a:xfrm>
            <a:off x="108902" y="1067434"/>
            <a:ext cx="5404485" cy="5638165"/>
          </a:xfrm>
        </p:spPr>
        <p:txBody>
          <a:bodyPr/>
          <a:lstStyle/>
          <a:p>
            <a:r>
              <a:rPr lang="en-US" altLang="x-none" sz="5400" b="1" dirty="0"/>
              <a:t>The DNA double helix has </a:t>
            </a:r>
            <a:r>
              <a:rPr lang="en-US" altLang="x-none" sz="5400" b="1" dirty="0">
                <a:solidFill>
                  <a:srgbClr val="FF0000"/>
                </a:solidFill>
              </a:rPr>
              <a:t>two</a:t>
            </a:r>
            <a:r>
              <a:rPr lang="en-US" altLang="x-none" sz="5400" b="1" dirty="0"/>
              <a:t> strands twisted together.</a:t>
            </a:r>
          </a:p>
          <a:p>
            <a:pPr>
              <a:buFontTx/>
              <a:buNone/>
            </a:pPr>
            <a:endParaRPr lang="en-US" altLang="x-none" sz="3600" b="1" dirty="0"/>
          </a:p>
        </p:txBody>
      </p:sp>
      <p:sp>
        <p:nvSpPr>
          <p:cNvPr id="8197" name="Freeform 5"/>
          <p:cNvSpPr>
            <a:spLocks/>
          </p:cNvSpPr>
          <p:nvPr/>
        </p:nvSpPr>
        <p:spPr bwMode="auto">
          <a:xfrm>
            <a:off x="5513388" y="2444750"/>
            <a:ext cx="968375" cy="3379788"/>
          </a:xfrm>
          <a:custGeom>
            <a:avLst/>
            <a:gdLst>
              <a:gd name="T0" fmla="*/ 9983 w 776"/>
              <a:gd name="T1" fmla="*/ 0 h 2640"/>
              <a:gd name="T2" fmla="*/ 788677 w 776"/>
              <a:gd name="T3" fmla="*/ 675958 h 2640"/>
              <a:gd name="T4" fmla="*/ 9983 w 776"/>
              <a:gd name="T5" fmla="*/ 1413366 h 2640"/>
              <a:gd name="T6" fmla="*/ 728777 w 776"/>
              <a:gd name="T7" fmla="*/ 1966422 h 2640"/>
              <a:gd name="T8" fmla="*/ 129782 w 776"/>
              <a:gd name="T9" fmla="*/ 2519478 h 2640"/>
              <a:gd name="T10" fmla="*/ 788677 w 776"/>
              <a:gd name="T11" fmla="*/ 2888182 h 2640"/>
              <a:gd name="T12" fmla="*/ 129782 w 776"/>
              <a:gd name="T13" fmla="*/ 3379788 h 2640"/>
              <a:gd name="T14" fmla="*/ 0 60000 65536"/>
              <a:gd name="T15" fmla="*/ 0 60000 65536"/>
              <a:gd name="T16" fmla="*/ 0 60000 65536"/>
              <a:gd name="T17" fmla="*/ 0 60000 65536"/>
              <a:gd name="T18" fmla="*/ 0 60000 65536"/>
              <a:gd name="T19" fmla="*/ 0 60000 65536"/>
              <a:gd name="T20" fmla="*/ 0 60000 65536"/>
              <a:gd name="T21" fmla="*/ 0 w 776"/>
              <a:gd name="T22" fmla="*/ 0 h 2640"/>
              <a:gd name="T23" fmla="*/ 776 w 776"/>
              <a:gd name="T24" fmla="*/ 2640 h 26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76" h="2640">
                <a:moveTo>
                  <a:pt x="8" y="0"/>
                </a:moveTo>
                <a:cubicBezTo>
                  <a:pt x="320" y="172"/>
                  <a:pt x="632" y="344"/>
                  <a:pt x="632" y="528"/>
                </a:cubicBezTo>
                <a:cubicBezTo>
                  <a:pt x="632" y="712"/>
                  <a:pt x="16" y="936"/>
                  <a:pt x="8" y="1104"/>
                </a:cubicBezTo>
                <a:cubicBezTo>
                  <a:pt x="0" y="1272"/>
                  <a:pt x="568" y="1392"/>
                  <a:pt x="584" y="1536"/>
                </a:cubicBezTo>
                <a:cubicBezTo>
                  <a:pt x="600" y="1680"/>
                  <a:pt x="96" y="1848"/>
                  <a:pt x="104" y="1968"/>
                </a:cubicBezTo>
                <a:cubicBezTo>
                  <a:pt x="112" y="2088"/>
                  <a:pt x="632" y="2144"/>
                  <a:pt x="632" y="2256"/>
                </a:cubicBezTo>
                <a:cubicBezTo>
                  <a:pt x="632" y="2368"/>
                  <a:pt x="776" y="2440"/>
                  <a:pt x="104" y="2640"/>
                </a:cubicBezTo>
              </a:path>
            </a:pathLst>
          </a:cu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198" name="Freeform 6"/>
          <p:cNvSpPr>
            <a:spLocks/>
          </p:cNvSpPr>
          <p:nvPr/>
        </p:nvSpPr>
        <p:spPr bwMode="auto">
          <a:xfrm>
            <a:off x="5513388" y="1527334"/>
            <a:ext cx="3333750" cy="4017962"/>
          </a:xfrm>
          <a:custGeom>
            <a:avLst/>
            <a:gdLst>
              <a:gd name="T0" fmla="*/ 1200150 w 2400"/>
              <a:gd name="T1" fmla="*/ 4017962 h 2832"/>
              <a:gd name="T2" fmla="*/ 333375 w 2400"/>
              <a:gd name="T3" fmla="*/ 3541255 h 2832"/>
              <a:gd name="T4" fmla="*/ 1200150 w 2400"/>
              <a:gd name="T5" fmla="*/ 2996446 h 2832"/>
              <a:gd name="T6" fmla="*/ 333375 w 2400"/>
              <a:gd name="T7" fmla="*/ 2519739 h 2832"/>
              <a:gd name="T8" fmla="*/ 1333500 w 2400"/>
              <a:gd name="T9" fmla="*/ 1770627 h 2832"/>
              <a:gd name="T10" fmla="*/ 333375 w 2400"/>
              <a:gd name="T11" fmla="*/ 1225819 h 2832"/>
              <a:gd name="T12" fmla="*/ 3333750 w 2400"/>
              <a:gd name="T13" fmla="*/ 68101 h 2832"/>
              <a:gd name="T14" fmla="*/ 0 60000 65536"/>
              <a:gd name="T15" fmla="*/ 0 60000 65536"/>
              <a:gd name="T16" fmla="*/ 0 60000 65536"/>
              <a:gd name="T17" fmla="*/ 0 60000 65536"/>
              <a:gd name="T18" fmla="*/ 0 60000 65536"/>
              <a:gd name="T19" fmla="*/ 0 60000 65536"/>
              <a:gd name="T20" fmla="*/ 0 60000 65536"/>
              <a:gd name="T21" fmla="*/ 0 w 2400"/>
              <a:gd name="T22" fmla="*/ 0 h 2832"/>
              <a:gd name="T23" fmla="*/ 2400 w 2400"/>
              <a:gd name="T24" fmla="*/ 2832 h 28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00" h="2832">
                <a:moveTo>
                  <a:pt x="864" y="2832"/>
                </a:moveTo>
                <a:cubicBezTo>
                  <a:pt x="552" y="2724"/>
                  <a:pt x="240" y="2616"/>
                  <a:pt x="240" y="2496"/>
                </a:cubicBezTo>
                <a:cubicBezTo>
                  <a:pt x="240" y="2376"/>
                  <a:pt x="864" y="2232"/>
                  <a:pt x="864" y="2112"/>
                </a:cubicBezTo>
                <a:cubicBezTo>
                  <a:pt x="864" y="1992"/>
                  <a:pt x="224" y="1920"/>
                  <a:pt x="240" y="1776"/>
                </a:cubicBezTo>
                <a:cubicBezTo>
                  <a:pt x="256" y="1632"/>
                  <a:pt x="960" y="1400"/>
                  <a:pt x="960" y="1248"/>
                </a:cubicBezTo>
                <a:cubicBezTo>
                  <a:pt x="960" y="1096"/>
                  <a:pt x="0" y="1064"/>
                  <a:pt x="240" y="864"/>
                </a:cubicBezTo>
                <a:cubicBezTo>
                  <a:pt x="480" y="664"/>
                  <a:pt x="1880" y="0"/>
                  <a:pt x="2400" y="48"/>
                </a:cubicBezTo>
              </a:path>
            </a:pathLst>
          </a:custGeom>
          <a:noFill/>
          <a:ln w="38100">
            <a:solidFill>
              <a:srgbClr val="0066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pic>
        <p:nvPicPr>
          <p:cNvPr id="6151" name="Picture 7" descr="search"/>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85013" y="1693863"/>
            <a:ext cx="114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additive="base">
                                        <p:cTn id="7" dur="500" fill="hold"/>
                                        <p:tgtEl>
                                          <p:spTgt spid="6146"/>
                                        </p:tgtEl>
                                        <p:attrNameLst>
                                          <p:attrName>ppt_x</p:attrName>
                                        </p:attrNameLst>
                                      </p:cBhvr>
                                      <p:tavLst>
                                        <p:tav tm="0">
                                          <p:val>
                                            <p:strVal val="#ppt_x"/>
                                          </p:val>
                                        </p:tav>
                                        <p:tav tm="100000">
                                          <p:val>
                                            <p:strVal val="#ppt_x"/>
                                          </p:val>
                                        </p:tav>
                                      </p:tavLst>
                                    </p:anim>
                                    <p:anim calcmode="lin" valueType="num">
                                      <p:cBhvr additive="base">
                                        <p:cTn id="8" dur="500" fill="hold"/>
                                        <p:tgtEl>
                                          <p:spTgt spid="6146"/>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147">
                                            <p:txEl>
                                              <p:pRg st="0" end="0"/>
                                            </p:txEl>
                                          </p:spTgt>
                                        </p:tgtEl>
                                        <p:attrNameLst>
                                          <p:attrName>style.visibility</p:attrName>
                                        </p:attrNameLst>
                                      </p:cBhvr>
                                      <p:to>
                                        <p:strVal val="visible"/>
                                      </p:to>
                                    </p:set>
                                    <p:anim calcmode="lin" valueType="num">
                                      <p:cBhvr additive="base">
                                        <p:cTn id="13" dur="500" fill="hold"/>
                                        <p:tgtEl>
                                          <p:spTgt spid="6147">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147">
                                            <p:txEl>
                                              <p:pRg st="0" end="0"/>
                                            </p:txEl>
                                          </p:spTgt>
                                        </p:tgtEl>
                                        <p:attrNameLst>
                                          <p:attrName>ppt_y</p:attrName>
                                        </p:attrNameLst>
                                      </p:cBhvr>
                                      <p:tavLst>
                                        <p:tav tm="0">
                                          <p:val>
                                            <p:strVal val="#ppt_y"/>
                                          </p:val>
                                        </p:tav>
                                        <p:tav tm="100000">
                                          <p:val>
                                            <p:strVal val="#ppt_y"/>
                                          </p:val>
                                        </p:tav>
                                      </p:tavLst>
                                    </p:anim>
                                  </p:childTnLst>
                                </p:cTn>
                              </p:par>
                            </p:childTnLst>
                          </p:cTn>
                        </p:par>
                        <p:par>
                          <p:cTn id="15" fill="hold" nodeType="afterGroup">
                            <p:stCondLst>
                              <p:cond delay="500"/>
                            </p:stCondLst>
                            <p:childTnLst>
                              <p:par>
                                <p:cTn id="16" presetID="2" presetClass="entr" presetSubtype="12" fill="hold" nodeType="afterEffect">
                                  <p:stCondLst>
                                    <p:cond delay="1000"/>
                                  </p:stCondLst>
                                  <p:childTnLst>
                                    <p:set>
                                      <p:cBhvr>
                                        <p:cTn id="17" dur="1" fill="hold">
                                          <p:stCondLst>
                                            <p:cond delay="0"/>
                                          </p:stCondLst>
                                        </p:cTn>
                                        <p:tgtEl>
                                          <p:spTgt spid="6151"/>
                                        </p:tgtEl>
                                        <p:attrNameLst>
                                          <p:attrName>style.visibility</p:attrName>
                                        </p:attrNameLst>
                                      </p:cBhvr>
                                      <p:to>
                                        <p:strVal val="visible"/>
                                      </p:to>
                                    </p:set>
                                    <p:anim calcmode="lin" valueType="num">
                                      <p:cBhvr additive="base">
                                        <p:cTn id="18" dur="500" fill="hold"/>
                                        <p:tgtEl>
                                          <p:spTgt spid="6151"/>
                                        </p:tgtEl>
                                        <p:attrNameLst>
                                          <p:attrName>ppt_x</p:attrName>
                                        </p:attrNameLst>
                                      </p:cBhvr>
                                      <p:tavLst>
                                        <p:tav tm="0">
                                          <p:val>
                                            <p:strVal val="0-#ppt_w/2"/>
                                          </p:val>
                                        </p:tav>
                                        <p:tav tm="100000">
                                          <p:val>
                                            <p:strVal val="#ppt_x"/>
                                          </p:val>
                                        </p:tav>
                                      </p:tavLst>
                                    </p:anim>
                                    <p:anim calcmode="lin" valueType="num">
                                      <p:cBhvr additive="base">
                                        <p:cTn id="19" dur="500" fill="hold"/>
                                        <p:tgtEl>
                                          <p:spTgt spid="615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autoUpdateAnimBg="0"/>
      <p:bldP spid="6147"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fld id="{E23F6888-12E1-064F-8FA4-1608961D7C27}" type="slidenum">
              <a:rPr lang="en-US" altLang="x-none" sz="1400" b="0"/>
              <a:pPr/>
              <a:t>8</a:t>
            </a:fld>
            <a:endParaRPr lang="en-US" altLang="x-none" sz="1400" b="0"/>
          </a:p>
        </p:txBody>
      </p:sp>
      <p:sp>
        <p:nvSpPr>
          <p:cNvPr id="7170" name="Rectangle 2"/>
          <p:cNvSpPr>
            <a:spLocks noGrp="1" noChangeArrowheads="1"/>
          </p:cNvSpPr>
          <p:nvPr>
            <p:ph type="title"/>
          </p:nvPr>
        </p:nvSpPr>
        <p:spPr>
          <a:xfrm>
            <a:off x="685800" y="-90974"/>
            <a:ext cx="7772400" cy="1143000"/>
          </a:xfrm>
        </p:spPr>
        <p:txBody>
          <a:bodyPr/>
          <a:lstStyle/>
          <a:p>
            <a:pPr>
              <a:defRPr/>
            </a:pPr>
            <a:r>
              <a:rPr lang="en-US" b="1" dirty="0">
                <a:effectLst>
                  <a:outerShdw blurRad="38100" dist="38100" dir="2700000" algn="tl">
                    <a:srgbClr val="000000"/>
                  </a:outerShdw>
                </a:effectLst>
              </a:rPr>
              <a:t>One Strand of DNA</a:t>
            </a:r>
          </a:p>
        </p:txBody>
      </p:sp>
      <p:sp>
        <p:nvSpPr>
          <p:cNvPr id="7171" name="Rectangle 3"/>
          <p:cNvSpPr>
            <a:spLocks noGrp="1" noChangeArrowheads="1"/>
          </p:cNvSpPr>
          <p:nvPr>
            <p:ph type="body" sz="half" idx="1"/>
          </p:nvPr>
        </p:nvSpPr>
        <p:spPr>
          <a:xfrm>
            <a:off x="152398" y="914400"/>
            <a:ext cx="5166827" cy="5669280"/>
          </a:xfrm>
        </p:spPr>
        <p:txBody>
          <a:bodyPr/>
          <a:lstStyle/>
          <a:p>
            <a:r>
              <a:rPr lang="en-US" altLang="x-none" sz="4000" b="1" dirty="0"/>
              <a:t>The backbone of the molecule is alternating </a:t>
            </a:r>
            <a:r>
              <a:rPr lang="en-US" altLang="x-none" sz="4000" b="1" dirty="0">
                <a:solidFill>
                  <a:srgbClr val="C7C200"/>
                </a:solidFill>
              </a:rPr>
              <a:t>phosphates</a:t>
            </a:r>
            <a:r>
              <a:rPr lang="en-US" altLang="x-none" sz="4000" b="1" dirty="0"/>
              <a:t> and </a:t>
            </a:r>
            <a:r>
              <a:rPr lang="en-US" altLang="x-none" sz="4000" b="1" dirty="0">
                <a:solidFill>
                  <a:srgbClr val="009999"/>
                </a:solidFill>
              </a:rPr>
              <a:t>deoxyribose sugar</a:t>
            </a:r>
          </a:p>
          <a:p>
            <a:r>
              <a:rPr lang="en-US" altLang="x-none" sz="4000" b="1" dirty="0"/>
              <a:t>The teeth are nitrogenous</a:t>
            </a:r>
            <a:r>
              <a:rPr lang="en-US" altLang="x-none" sz="4000" b="1" dirty="0">
                <a:solidFill>
                  <a:srgbClr val="FFCC99"/>
                </a:solidFill>
              </a:rPr>
              <a:t> </a:t>
            </a:r>
            <a:r>
              <a:rPr lang="en-US" altLang="x-none" sz="4000" b="1" dirty="0">
                <a:solidFill>
                  <a:srgbClr val="CC0000"/>
                </a:solidFill>
              </a:rPr>
              <a:t>bases</a:t>
            </a:r>
            <a:r>
              <a:rPr lang="en-US" altLang="x-none" sz="4000" b="1" dirty="0"/>
              <a:t>.</a:t>
            </a:r>
          </a:p>
        </p:txBody>
      </p:sp>
      <p:sp>
        <p:nvSpPr>
          <p:cNvPr id="9221" name="AutoShape 16"/>
          <p:cNvSpPr>
            <a:spLocks noChangeArrowheads="1"/>
          </p:cNvSpPr>
          <p:nvPr/>
        </p:nvSpPr>
        <p:spPr bwMode="auto">
          <a:xfrm rot="2236122">
            <a:off x="5410200" y="1676400"/>
            <a:ext cx="685800" cy="685800"/>
          </a:xfrm>
          <a:prstGeom prst="pentagon">
            <a:avLst/>
          </a:prstGeom>
          <a:solidFill>
            <a:schemeClr val="accent1"/>
          </a:solidFill>
          <a:ln w="9525">
            <a:solidFill>
              <a:schemeClr val="tx1"/>
            </a:solidFill>
            <a:miter lim="800000"/>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endParaRPr lang="x-none" altLang="x-none"/>
          </a:p>
        </p:txBody>
      </p:sp>
      <p:sp>
        <p:nvSpPr>
          <p:cNvPr id="9222" name="AutoShape 17"/>
          <p:cNvSpPr>
            <a:spLocks noChangeArrowheads="1"/>
          </p:cNvSpPr>
          <p:nvPr/>
        </p:nvSpPr>
        <p:spPr bwMode="auto">
          <a:xfrm rot="2236122">
            <a:off x="5638800" y="2743200"/>
            <a:ext cx="685800" cy="685800"/>
          </a:xfrm>
          <a:prstGeom prst="pentagon">
            <a:avLst/>
          </a:prstGeom>
          <a:solidFill>
            <a:schemeClr val="accent1"/>
          </a:solidFill>
          <a:ln w="9525">
            <a:solidFill>
              <a:schemeClr val="tx1"/>
            </a:solidFill>
            <a:miter lim="800000"/>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endParaRPr lang="x-none" altLang="x-none"/>
          </a:p>
        </p:txBody>
      </p:sp>
      <p:sp>
        <p:nvSpPr>
          <p:cNvPr id="9223" name="AutoShape 18"/>
          <p:cNvSpPr>
            <a:spLocks noChangeArrowheads="1"/>
          </p:cNvSpPr>
          <p:nvPr/>
        </p:nvSpPr>
        <p:spPr bwMode="auto">
          <a:xfrm rot="2236122">
            <a:off x="5867400" y="3810000"/>
            <a:ext cx="685800" cy="685800"/>
          </a:xfrm>
          <a:prstGeom prst="pentagon">
            <a:avLst/>
          </a:prstGeom>
          <a:solidFill>
            <a:schemeClr val="accent1"/>
          </a:solidFill>
          <a:ln w="9525">
            <a:solidFill>
              <a:schemeClr val="tx1"/>
            </a:solidFill>
            <a:miter lim="800000"/>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endParaRPr lang="x-none" altLang="x-none"/>
          </a:p>
        </p:txBody>
      </p:sp>
      <p:sp>
        <p:nvSpPr>
          <p:cNvPr id="9224" name="AutoShape 19"/>
          <p:cNvSpPr>
            <a:spLocks noChangeArrowheads="1"/>
          </p:cNvSpPr>
          <p:nvPr/>
        </p:nvSpPr>
        <p:spPr bwMode="auto">
          <a:xfrm rot="2236122">
            <a:off x="6172200" y="4876800"/>
            <a:ext cx="685800" cy="685800"/>
          </a:xfrm>
          <a:prstGeom prst="pentagon">
            <a:avLst/>
          </a:prstGeom>
          <a:solidFill>
            <a:schemeClr val="accent1"/>
          </a:solidFill>
          <a:ln w="9525">
            <a:solidFill>
              <a:schemeClr val="tx1"/>
            </a:solidFill>
            <a:miter lim="800000"/>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endParaRPr lang="x-none" altLang="x-none"/>
          </a:p>
        </p:txBody>
      </p:sp>
      <p:sp>
        <p:nvSpPr>
          <p:cNvPr id="9225" name="AutoShape 20"/>
          <p:cNvSpPr>
            <a:spLocks noChangeArrowheads="1"/>
          </p:cNvSpPr>
          <p:nvPr/>
        </p:nvSpPr>
        <p:spPr bwMode="auto">
          <a:xfrm rot="2236122">
            <a:off x="6477000" y="5943600"/>
            <a:ext cx="685800" cy="685800"/>
          </a:xfrm>
          <a:prstGeom prst="pentagon">
            <a:avLst/>
          </a:prstGeom>
          <a:solidFill>
            <a:schemeClr val="accent1"/>
          </a:solidFill>
          <a:ln w="9525">
            <a:solidFill>
              <a:schemeClr val="tx1"/>
            </a:solidFill>
            <a:miter lim="800000"/>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endParaRPr lang="x-none" altLang="x-none"/>
          </a:p>
        </p:txBody>
      </p:sp>
      <p:sp>
        <p:nvSpPr>
          <p:cNvPr id="9226" name="Oval 25"/>
          <p:cNvSpPr>
            <a:spLocks noChangeArrowheads="1"/>
          </p:cNvSpPr>
          <p:nvPr/>
        </p:nvSpPr>
        <p:spPr bwMode="auto">
          <a:xfrm>
            <a:off x="5257800" y="1371600"/>
            <a:ext cx="381000" cy="381000"/>
          </a:xfrm>
          <a:prstGeom prst="ellipse">
            <a:avLst/>
          </a:prstGeom>
          <a:solidFill>
            <a:srgbClr val="FFFF00"/>
          </a:solidFill>
          <a:ln w="9525">
            <a:solidFill>
              <a:schemeClr val="tx1"/>
            </a:solidFill>
            <a:round/>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endParaRPr lang="x-none" altLang="x-none"/>
          </a:p>
        </p:txBody>
      </p:sp>
      <p:sp>
        <p:nvSpPr>
          <p:cNvPr id="9227" name="Oval 26"/>
          <p:cNvSpPr>
            <a:spLocks noChangeArrowheads="1"/>
          </p:cNvSpPr>
          <p:nvPr/>
        </p:nvSpPr>
        <p:spPr bwMode="auto">
          <a:xfrm>
            <a:off x="5562600" y="2438400"/>
            <a:ext cx="381000" cy="381000"/>
          </a:xfrm>
          <a:prstGeom prst="ellipse">
            <a:avLst/>
          </a:prstGeom>
          <a:solidFill>
            <a:srgbClr val="FFFF00"/>
          </a:solidFill>
          <a:ln w="9525">
            <a:solidFill>
              <a:schemeClr val="tx1"/>
            </a:solidFill>
            <a:round/>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endParaRPr lang="x-none" altLang="x-none"/>
          </a:p>
        </p:txBody>
      </p:sp>
      <p:sp>
        <p:nvSpPr>
          <p:cNvPr id="9228" name="Oval 27"/>
          <p:cNvSpPr>
            <a:spLocks noChangeArrowheads="1"/>
          </p:cNvSpPr>
          <p:nvPr/>
        </p:nvSpPr>
        <p:spPr bwMode="auto">
          <a:xfrm>
            <a:off x="5791200" y="3505200"/>
            <a:ext cx="381000" cy="381000"/>
          </a:xfrm>
          <a:prstGeom prst="ellipse">
            <a:avLst/>
          </a:prstGeom>
          <a:solidFill>
            <a:srgbClr val="FFFF00"/>
          </a:solidFill>
          <a:ln w="9525">
            <a:solidFill>
              <a:schemeClr val="tx1"/>
            </a:solidFill>
            <a:round/>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endParaRPr lang="x-none" altLang="x-none"/>
          </a:p>
        </p:txBody>
      </p:sp>
      <p:sp>
        <p:nvSpPr>
          <p:cNvPr id="9229" name="Oval 28"/>
          <p:cNvSpPr>
            <a:spLocks noChangeArrowheads="1"/>
          </p:cNvSpPr>
          <p:nvPr/>
        </p:nvSpPr>
        <p:spPr bwMode="auto">
          <a:xfrm>
            <a:off x="6019800" y="4572000"/>
            <a:ext cx="381000" cy="381000"/>
          </a:xfrm>
          <a:prstGeom prst="ellipse">
            <a:avLst/>
          </a:prstGeom>
          <a:solidFill>
            <a:srgbClr val="FFFF00"/>
          </a:solidFill>
          <a:ln w="9525">
            <a:solidFill>
              <a:schemeClr val="tx1"/>
            </a:solidFill>
            <a:round/>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endParaRPr lang="x-none" altLang="x-none"/>
          </a:p>
        </p:txBody>
      </p:sp>
      <p:sp>
        <p:nvSpPr>
          <p:cNvPr id="9230" name="Oval 29"/>
          <p:cNvSpPr>
            <a:spLocks noChangeArrowheads="1"/>
          </p:cNvSpPr>
          <p:nvPr/>
        </p:nvSpPr>
        <p:spPr bwMode="auto">
          <a:xfrm>
            <a:off x="6324600" y="5638800"/>
            <a:ext cx="381000" cy="381000"/>
          </a:xfrm>
          <a:prstGeom prst="ellipse">
            <a:avLst/>
          </a:prstGeom>
          <a:solidFill>
            <a:srgbClr val="FFFF00"/>
          </a:solidFill>
          <a:ln w="9525">
            <a:solidFill>
              <a:schemeClr val="tx1"/>
            </a:solidFill>
            <a:round/>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endParaRPr lang="x-none" altLang="x-none"/>
          </a:p>
        </p:txBody>
      </p:sp>
      <p:sp>
        <p:nvSpPr>
          <p:cNvPr id="9231" name="AutoShape 30"/>
          <p:cNvSpPr>
            <a:spLocks noChangeArrowheads="1"/>
          </p:cNvSpPr>
          <p:nvPr/>
        </p:nvSpPr>
        <p:spPr bwMode="auto">
          <a:xfrm>
            <a:off x="6096000" y="2133600"/>
            <a:ext cx="533400" cy="304800"/>
          </a:xfrm>
          <a:prstGeom prst="chevron">
            <a:avLst>
              <a:gd name="adj" fmla="val 43750"/>
            </a:avLst>
          </a:prstGeom>
          <a:solidFill>
            <a:srgbClr val="FFCC99"/>
          </a:solidFill>
          <a:ln w="9525">
            <a:solidFill>
              <a:schemeClr val="tx1"/>
            </a:solidFill>
            <a:miter lim="800000"/>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endParaRPr lang="x-none" altLang="x-none"/>
          </a:p>
        </p:txBody>
      </p:sp>
      <p:sp>
        <p:nvSpPr>
          <p:cNvPr id="9232" name="AutoShape 31"/>
          <p:cNvSpPr>
            <a:spLocks noChangeArrowheads="1"/>
          </p:cNvSpPr>
          <p:nvPr/>
        </p:nvSpPr>
        <p:spPr bwMode="auto">
          <a:xfrm rot="10800000">
            <a:off x="6553200" y="4114800"/>
            <a:ext cx="533400" cy="304800"/>
          </a:xfrm>
          <a:prstGeom prst="chevron">
            <a:avLst>
              <a:gd name="adj" fmla="val 43750"/>
            </a:avLst>
          </a:prstGeom>
          <a:solidFill>
            <a:srgbClr val="FFCC99"/>
          </a:solidFill>
          <a:ln w="9525">
            <a:solidFill>
              <a:schemeClr val="tx1"/>
            </a:solidFill>
            <a:miter lim="800000"/>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endParaRPr lang="x-none" altLang="x-none"/>
          </a:p>
        </p:txBody>
      </p:sp>
      <p:sp>
        <p:nvSpPr>
          <p:cNvPr id="9233" name="AutoShape 32"/>
          <p:cNvSpPr>
            <a:spLocks noChangeArrowheads="1"/>
          </p:cNvSpPr>
          <p:nvPr/>
        </p:nvSpPr>
        <p:spPr bwMode="auto">
          <a:xfrm rot="10800000">
            <a:off x="6858000" y="5181600"/>
            <a:ext cx="533400" cy="304800"/>
          </a:xfrm>
          <a:prstGeom prst="chevron">
            <a:avLst>
              <a:gd name="adj" fmla="val 43750"/>
            </a:avLst>
          </a:prstGeom>
          <a:solidFill>
            <a:srgbClr val="FFCC99"/>
          </a:solidFill>
          <a:ln w="9525">
            <a:solidFill>
              <a:schemeClr val="tx1"/>
            </a:solidFill>
            <a:miter lim="800000"/>
            <a:headEnd/>
            <a:tailEnd/>
          </a:ln>
        </p:spPr>
        <p:txBody>
          <a:bodyPr rot="10800000"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pPr algn="ctr"/>
            <a:endParaRPr lang="x-none" altLang="x-none" b="0">
              <a:solidFill>
                <a:srgbClr val="FFCC99"/>
              </a:solidFill>
            </a:endParaRPr>
          </a:p>
        </p:txBody>
      </p:sp>
      <p:sp>
        <p:nvSpPr>
          <p:cNvPr id="9234" name="AutoShape 33"/>
          <p:cNvSpPr>
            <a:spLocks noChangeArrowheads="1"/>
          </p:cNvSpPr>
          <p:nvPr/>
        </p:nvSpPr>
        <p:spPr bwMode="auto">
          <a:xfrm>
            <a:off x="6324600" y="3124200"/>
            <a:ext cx="533400" cy="228600"/>
          </a:xfrm>
          <a:prstGeom prst="homePlate">
            <a:avLst>
              <a:gd name="adj" fmla="val 58333"/>
            </a:avLst>
          </a:prstGeom>
          <a:solidFill>
            <a:srgbClr val="CCFF66"/>
          </a:solidFill>
          <a:ln w="9525">
            <a:solidFill>
              <a:schemeClr val="tx1"/>
            </a:solidFill>
            <a:miter lim="800000"/>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endParaRPr lang="x-none" altLang="x-none"/>
          </a:p>
        </p:txBody>
      </p:sp>
      <p:sp>
        <p:nvSpPr>
          <p:cNvPr id="9235" name="AutoShape 34"/>
          <p:cNvSpPr>
            <a:spLocks noChangeArrowheads="1"/>
          </p:cNvSpPr>
          <p:nvPr/>
        </p:nvSpPr>
        <p:spPr bwMode="auto">
          <a:xfrm>
            <a:off x="7162800" y="6172200"/>
            <a:ext cx="609600" cy="228600"/>
          </a:xfrm>
          <a:prstGeom prst="parallelogram">
            <a:avLst>
              <a:gd name="adj" fmla="val 66667"/>
            </a:avLst>
          </a:prstGeom>
          <a:solidFill>
            <a:srgbClr val="FFCCCC"/>
          </a:solidFill>
          <a:ln w="9525">
            <a:solidFill>
              <a:schemeClr val="tx1"/>
            </a:solidFill>
            <a:miter lim="800000"/>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endParaRPr lang="x-none" altLang="x-none"/>
          </a:p>
        </p:txBody>
      </p:sp>
      <p:sp>
        <p:nvSpPr>
          <p:cNvPr id="9236" name="Line 35"/>
          <p:cNvSpPr>
            <a:spLocks noChangeShapeType="1"/>
          </p:cNvSpPr>
          <p:nvPr/>
        </p:nvSpPr>
        <p:spPr bwMode="auto">
          <a:xfrm>
            <a:off x="5562600" y="1524000"/>
            <a:ext cx="182880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37" name="Text Box 36"/>
          <p:cNvSpPr txBox="1">
            <a:spLocks noChangeArrowheads="1"/>
          </p:cNvSpPr>
          <p:nvPr/>
        </p:nvSpPr>
        <p:spPr bwMode="auto">
          <a:xfrm>
            <a:off x="7162800" y="1371600"/>
            <a:ext cx="16478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r>
              <a:rPr lang="en-US" altLang="x-none" sz="2000" dirty="0"/>
              <a:t>phosphate</a:t>
            </a:r>
          </a:p>
        </p:txBody>
      </p:sp>
      <p:sp>
        <p:nvSpPr>
          <p:cNvPr id="9238" name="Line 37"/>
          <p:cNvSpPr>
            <a:spLocks noChangeShapeType="1"/>
          </p:cNvSpPr>
          <p:nvPr/>
        </p:nvSpPr>
        <p:spPr bwMode="auto">
          <a:xfrm flipV="1">
            <a:off x="6477000" y="3429000"/>
            <a:ext cx="990600" cy="609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39" name="Text Box 38"/>
          <p:cNvSpPr txBox="1">
            <a:spLocks noChangeArrowheads="1"/>
          </p:cNvSpPr>
          <p:nvPr/>
        </p:nvSpPr>
        <p:spPr bwMode="auto">
          <a:xfrm>
            <a:off x="7315200" y="3052763"/>
            <a:ext cx="19161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r>
              <a:rPr lang="en-US" altLang="x-none" b="0"/>
              <a:t>deoxyribose</a:t>
            </a:r>
          </a:p>
        </p:txBody>
      </p:sp>
      <p:sp>
        <p:nvSpPr>
          <p:cNvPr id="9240" name="Line 39"/>
          <p:cNvSpPr>
            <a:spLocks noChangeShapeType="1"/>
          </p:cNvSpPr>
          <p:nvPr/>
        </p:nvSpPr>
        <p:spPr bwMode="auto">
          <a:xfrm flipV="1">
            <a:off x="7772400" y="5486400"/>
            <a:ext cx="533400" cy="762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41" name="Line 41"/>
          <p:cNvSpPr>
            <a:spLocks noChangeShapeType="1"/>
          </p:cNvSpPr>
          <p:nvPr/>
        </p:nvSpPr>
        <p:spPr bwMode="auto">
          <a:xfrm flipV="1">
            <a:off x="7315200" y="5334000"/>
            <a:ext cx="83820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42" name="Text Box 42"/>
          <p:cNvSpPr txBox="1">
            <a:spLocks noChangeArrowheads="1"/>
          </p:cNvSpPr>
          <p:nvPr/>
        </p:nvSpPr>
        <p:spPr bwMode="auto">
          <a:xfrm>
            <a:off x="8077200" y="5110163"/>
            <a:ext cx="9826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r>
              <a:rPr lang="en-US" altLang="x-none" b="0"/>
              <a:t>bases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dissolve">
                                      <p:cBhvr>
                                        <p:cTn id="7" dur="500"/>
                                        <p:tgtEl>
                                          <p:spTgt spid="71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7171">
                                            <p:txEl>
                                              <p:pRg st="0" end="0"/>
                                            </p:txEl>
                                          </p:spTgt>
                                        </p:tgtEl>
                                        <p:attrNameLst>
                                          <p:attrName>style.visibility</p:attrName>
                                        </p:attrNameLst>
                                      </p:cBhvr>
                                      <p:to>
                                        <p:strVal val="visible"/>
                                      </p:to>
                                    </p:set>
                                    <p:anim calcmode="lin" valueType="num">
                                      <p:cBhvr additive="base">
                                        <p:cTn id="12" dur="500" fill="hold"/>
                                        <p:tgtEl>
                                          <p:spTgt spid="7171">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71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7171">
                                            <p:txEl>
                                              <p:pRg st="1" end="1"/>
                                            </p:txEl>
                                          </p:spTgt>
                                        </p:tgtEl>
                                        <p:attrNameLst>
                                          <p:attrName>style.visibility</p:attrName>
                                        </p:attrNameLst>
                                      </p:cBhvr>
                                      <p:to>
                                        <p:strVal val="visible"/>
                                      </p:to>
                                    </p:set>
                                    <p:anim calcmode="lin" valueType="num">
                                      <p:cBhvr additive="base">
                                        <p:cTn id="18" dur="500" fill="hold"/>
                                        <p:tgtEl>
                                          <p:spTgt spid="7171">
                                            <p:txEl>
                                              <p:pRg st="1" end="1"/>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7171">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utoUpdateAnimBg="0"/>
      <p:bldP spid="7171"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fld id="{0E7C9B78-02B1-444D-84EA-38F228D914F9}" type="slidenum">
              <a:rPr lang="en-US" altLang="x-none" sz="1400" b="0"/>
              <a:pPr/>
              <a:t>9</a:t>
            </a:fld>
            <a:endParaRPr lang="en-US" altLang="x-none" sz="1400" b="0"/>
          </a:p>
        </p:txBody>
      </p:sp>
      <p:sp>
        <p:nvSpPr>
          <p:cNvPr id="8194" name="Rectangle 2"/>
          <p:cNvSpPr>
            <a:spLocks noGrp="1" noChangeArrowheads="1"/>
          </p:cNvSpPr>
          <p:nvPr>
            <p:ph type="ctrTitle"/>
          </p:nvPr>
        </p:nvSpPr>
        <p:spPr>
          <a:xfrm>
            <a:off x="550069" y="-92594"/>
            <a:ext cx="7772400" cy="1143000"/>
          </a:xfrm>
        </p:spPr>
        <p:txBody>
          <a:bodyPr/>
          <a:lstStyle/>
          <a:p>
            <a:pPr>
              <a:defRPr/>
            </a:pPr>
            <a:r>
              <a:rPr lang="en-US" b="1" dirty="0">
                <a:effectLst>
                  <a:outerShdw blurRad="38100" dist="38100" dir="2700000" algn="tl">
                    <a:srgbClr val="000000"/>
                  </a:outerShdw>
                </a:effectLst>
              </a:rPr>
              <a:t>Nucleotides</a:t>
            </a:r>
          </a:p>
        </p:txBody>
      </p:sp>
      <p:sp>
        <p:nvSpPr>
          <p:cNvPr id="10244" name="AutoShape 5"/>
          <p:cNvSpPr>
            <a:spLocks noChangeArrowheads="1"/>
          </p:cNvSpPr>
          <p:nvPr/>
        </p:nvSpPr>
        <p:spPr bwMode="auto">
          <a:xfrm>
            <a:off x="2743200" y="4343400"/>
            <a:ext cx="2743200" cy="1295400"/>
          </a:xfrm>
          <a:prstGeom prst="pentagon">
            <a:avLst/>
          </a:prstGeom>
          <a:solidFill>
            <a:schemeClr val="accent1"/>
          </a:solidFill>
          <a:ln w="9525">
            <a:solidFill>
              <a:schemeClr val="tx1"/>
            </a:solidFill>
            <a:miter lim="800000"/>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endParaRPr lang="x-none" altLang="x-none"/>
          </a:p>
        </p:txBody>
      </p:sp>
      <p:sp>
        <p:nvSpPr>
          <p:cNvPr id="10245" name="AutoShape 6"/>
          <p:cNvSpPr>
            <a:spLocks noChangeArrowheads="1"/>
          </p:cNvSpPr>
          <p:nvPr/>
        </p:nvSpPr>
        <p:spPr bwMode="auto">
          <a:xfrm>
            <a:off x="2743200" y="4343400"/>
            <a:ext cx="2743200" cy="1143000"/>
          </a:xfrm>
          <a:prstGeom prst="pentagon">
            <a:avLst/>
          </a:prstGeom>
          <a:solidFill>
            <a:srgbClr val="00FFCC"/>
          </a:solidFill>
          <a:ln w="9525">
            <a:solidFill>
              <a:schemeClr val="tx1"/>
            </a:solidFill>
            <a:miter lim="800000"/>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endParaRPr lang="x-none" altLang="x-none"/>
          </a:p>
        </p:txBody>
      </p:sp>
      <p:sp>
        <p:nvSpPr>
          <p:cNvPr id="10246" name="Line 10"/>
          <p:cNvSpPr>
            <a:spLocks noChangeShapeType="1"/>
          </p:cNvSpPr>
          <p:nvPr/>
        </p:nvSpPr>
        <p:spPr bwMode="auto">
          <a:xfrm flipV="1">
            <a:off x="5486400" y="3429000"/>
            <a:ext cx="0" cy="144780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47" name="Oval 11"/>
          <p:cNvSpPr>
            <a:spLocks noChangeArrowheads="1"/>
          </p:cNvSpPr>
          <p:nvPr/>
        </p:nvSpPr>
        <p:spPr bwMode="auto">
          <a:xfrm>
            <a:off x="3124200" y="5410200"/>
            <a:ext cx="381000" cy="381000"/>
          </a:xfrm>
          <a:prstGeom prst="ellipse">
            <a:avLst/>
          </a:prstGeom>
          <a:solidFill>
            <a:schemeClr val="tx1"/>
          </a:solidFill>
          <a:ln w="9525">
            <a:solidFill>
              <a:schemeClr val="tx1"/>
            </a:solidFill>
            <a:round/>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pPr algn="ctr"/>
            <a:r>
              <a:rPr lang="en-US" altLang="x-none" b="0">
                <a:solidFill>
                  <a:srgbClr val="FFFFFF"/>
                </a:solidFill>
              </a:rPr>
              <a:t>C</a:t>
            </a:r>
            <a:endParaRPr lang="en-US" altLang="x-none" b="0"/>
          </a:p>
        </p:txBody>
      </p:sp>
      <p:sp>
        <p:nvSpPr>
          <p:cNvPr id="10248" name="Oval 12"/>
          <p:cNvSpPr>
            <a:spLocks noChangeArrowheads="1"/>
          </p:cNvSpPr>
          <p:nvPr/>
        </p:nvSpPr>
        <p:spPr bwMode="auto">
          <a:xfrm>
            <a:off x="4724400" y="5410200"/>
            <a:ext cx="381000" cy="381000"/>
          </a:xfrm>
          <a:prstGeom prst="ellipse">
            <a:avLst/>
          </a:prstGeom>
          <a:solidFill>
            <a:schemeClr val="tx1"/>
          </a:solidFill>
          <a:ln w="9525">
            <a:solidFill>
              <a:schemeClr val="tx1"/>
            </a:solidFill>
            <a:round/>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pPr algn="ctr"/>
            <a:r>
              <a:rPr lang="en-US" altLang="x-none" b="0">
                <a:solidFill>
                  <a:srgbClr val="FFFFFF"/>
                </a:solidFill>
              </a:rPr>
              <a:t>C</a:t>
            </a:r>
            <a:endParaRPr lang="en-US" altLang="x-none" b="0"/>
          </a:p>
        </p:txBody>
      </p:sp>
      <p:sp>
        <p:nvSpPr>
          <p:cNvPr id="10249" name="Oval 14"/>
          <p:cNvSpPr>
            <a:spLocks noChangeArrowheads="1"/>
          </p:cNvSpPr>
          <p:nvPr/>
        </p:nvSpPr>
        <p:spPr bwMode="auto">
          <a:xfrm>
            <a:off x="5334000" y="4648200"/>
            <a:ext cx="381000" cy="381000"/>
          </a:xfrm>
          <a:prstGeom prst="ellipse">
            <a:avLst/>
          </a:prstGeom>
          <a:solidFill>
            <a:schemeClr val="tx1"/>
          </a:solidFill>
          <a:ln w="9525">
            <a:solidFill>
              <a:schemeClr val="tx1"/>
            </a:solidFill>
            <a:round/>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pPr algn="ctr"/>
            <a:r>
              <a:rPr lang="en-US" altLang="x-none" b="0">
                <a:solidFill>
                  <a:srgbClr val="FFFFFF"/>
                </a:solidFill>
              </a:rPr>
              <a:t>C</a:t>
            </a:r>
            <a:endParaRPr lang="en-US" altLang="x-none" b="0"/>
          </a:p>
        </p:txBody>
      </p:sp>
      <p:sp>
        <p:nvSpPr>
          <p:cNvPr id="10250" name="Oval 15"/>
          <p:cNvSpPr>
            <a:spLocks noChangeArrowheads="1"/>
          </p:cNvSpPr>
          <p:nvPr/>
        </p:nvSpPr>
        <p:spPr bwMode="auto">
          <a:xfrm>
            <a:off x="4038600" y="4191000"/>
            <a:ext cx="381000" cy="381000"/>
          </a:xfrm>
          <a:prstGeom prst="ellipse">
            <a:avLst/>
          </a:prstGeom>
          <a:solidFill>
            <a:srgbClr val="FFFFCC"/>
          </a:solidFill>
          <a:ln w="9525">
            <a:solidFill>
              <a:schemeClr val="tx1"/>
            </a:solidFill>
            <a:round/>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pPr algn="ctr"/>
            <a:r>
              <a:rPr lang="en-US" altLang="x-none" b="0"/>
              <a:t>O</a:t>
            </a:r>
          </a:p>
        </p:txBody>
      </p:sp>
      <p:sp>
        <p:nvSpPr>
          <p:cNvPr id="8222" name="Text Box 30"/>
          <p:cNvSpPr txBox="1">
            <a:spLocks noChangeArrowheads="1"/>
          </p:cNvSpPr>
          <p:nvPr/>
        </p:nvSpPr>
        <p:spPr bwMode="auto">
          <a:xfrm>
            <a:off x="381000" y="4348163"/>
            <a:ext cx="16525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r>
              <a:rPr lang="en-US" altLang="x-none"/>
              <a:t>Phosphate</a:t>
            </a:r>
          </a:p>
        </p:txBody>
      </p:sp>
      <p:sp>
        <p:nvSpPr>
          <p:cNvPr id="10252" name="Oval 32"/>
          <p:cNvSpPr>
            <a:spLocks noChangeArrowheads="1"/>
          </p:cNvSpPr>
          <p:nvPr/>
        </p:nvSpPr>
        <p:spPr bwMode="auto">
          <a:xfrm>
            <a:off x="3048000" y="6019800"/>
            <a:ext cx="381000" cy="381000"/>
          </a:xfrm>
          <a:prstGeom prst="ellipse">
            <a:avLst/>
          </a:prstGeom>
          <a:solidFill>
            <a:srgbClr val="FFFFCC"/>
          </a:solidFill>
          <a:ln w="9525">
            <a:solidFill>
              <a:schemeClr val="tx1"/>
            </a:solidFill>
            <a:round/>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pPr algn="ctr"/>
            <a:r>
              <a:rPr lang="en-US" altLang="x-none" b="0"/>
              <a:t>O</a:t>
            </a:r>
          </a:p>
        </p:txBody>
      </p:sp>
      <p:sp>
        <p:nvSpPr>
          <p:cNvPr id="10253" name="Line 33"/>
          <p:cNvSpPr>
            <a:spLocks noChangeShapeType="1"/>
          </p:cNvSpPr>
          <p:nvPr/>
        </p:nvSpPr>
        <p:spPr bwMode="auto">
          <a:xfrm flipH="1">
            <a:off x="3200400" y="5791200"/>
            <a:ext cx="76200" cy="22860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10254" name="Group 41"/>
          <p:cNvGrpSpPr>
            <a:grpSpLocks/>
          </p:cNvGrpSpPr>
          <p:nvPr/>
        </p:nvGrpSpPr>
        <p:grpSpPr bwMode="auto">
          <a:xfrm rot="-2967336">
            <a:off x="2209800" y="3962400"/>
            <a:ext cx="381000" cy="1143000"/>
            <a:chOff x="1584" y="2448"/>
            <a:chExt cx="240" cy="720"/>
          </a:xfrm>
        </p:grpSpPr>
        <p:sp>
          <p:nvSpPr>
            <p:cNvPr id="10290" name="Line 9"/>
            <p:cNvSpPr>
              <a:spLocks noChangeShapeType="1"/>
            </p:cNvSpPr>
            <p:nvPr/>
          </p:nvSpPr>
          <p:spPr bwMode="auto">
            <a:xfrm flipV="1">
              <a:off x="1728" y="2736"/>
              <a:ext cx="0" cy="24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91" name="Oval 13"/>
            <p:cNvSpPr>
              <a:spLocks noChangeArrowheads="1"/>
            </p:cNvSpPr>
            <p:nvPr/>
          </p:nvSpPr>
          <p:spPr bwMode="auto">
            <a:xfrm>
              <a:off x="1584" y="2928"/>
              <a:ext cx="240" cy="240"/>
            </a:xfrm>
            <a:prstGeom prst="ellipse">
              <a:avLst/>
            </a:prstGeom>
            <a:solidFill>
              <a:schemeClr val="tx1"/>
            </a:solidFill>
            <a:ln w="9525">
              <a:solidFill>
                <a:schemeClr val="tx1"/>
              </a:solidFill>
              <a:round/>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pPr algn="ctr"/>
              <a:r>
                <a:rPr lang="en-US" altLang="x-none" b="0">
                  <a:solidFill>
                    <a:srgbClr val="FFFFFF"/>
                  </a:solidFill>
                </a:rPr>
                <a:t>C</a:t>
              </a:r>
              <a:endParaRPr lang="en-US" altLang="x-none" b="0"/>
            </a:p>
          </p:txBody>
        </p:sp>
        <p:sp>
          <p:nvSpPr>
            <p:cNvPr id="10292" name="Oval 34"/>
            <p:cNvSpPr>
              <a:spLocks noChangeArrowheads="1"/>
            </p:cNvSpPr>
            <p:nvPr/>
          </p:nvSpPr>
          <p:spPr bwMode="auto">
            <a:xfrm>
              <a:off x="1584" y="2592"/>
              <a:ext cx="240" cy="240"/>
            </a:xfrm>
            <a:prstGeom prst="ellipse">
              <a:avLst/>
            </a:prstGeom>
            <a:solidFill>
              <a:schemeClr val="tx1"/>
            </a:solidFill>
            <a:ln w="9525">
              <a:solidFill>
                <a:schemeClr val="tx1"/>
              </a:solidFill>
              <a:round/>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pPr algn="ctr"/>
              <a:r>
                <a:rPr lang="en-US" altLang="x-none" b="0">
                  <a:solidFill>
                    <a:srgbClr val="FFFFFF"/>
                  </a:solidFill>
                </a:rPr>
                <a:t>C</a:t>
              </a:r>
              <a:endParaRPr lang="en-US" altLang="x-none" b="0"/>
            </a:p>
          </p:txBody>
        </p:sp>
        <p:sp>
          <p:nvSpPr>
            <p:cNvPr id="10293" name="Line 35"/>
            <p:cNvSpPr>
              <a:spLocks noChangeShapeType="1"/>
            </p:cNvSpPr>
            <p:nvPr/>
          </p:nvSpPr>
          <p:spPr bwMode="auto">
            <a:xfrm flipV="1">
              <a:off x="1728" y="2448"/>
              <a:ext cx="0" cy="144"/>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0255" name="Group 40"/>
          <p:cNvGrpSpPr>
            <a:grpSpLocks/>
          </p:cNvGrpSpPr>
          <p:nvPr/>
        </p:nvGrpSpPr>
        <p:grpSpPr bwMode="auto">
          <a:xfrm>
            <a:off x="1219200" y="2971800"/>
            <a:ext cx="1219200" cy="1376363"/>
            <a:chOff x="1296" y="1632"/>
            <a:chExt cx="768" cy="867"/>
          </a:xfrm>
        </p:grpSpPr>
        <p:sp>
          <p:nvSpPr>
            <p:cNvPr id="10283" name="Oval 7"/>
            <p:cNvSpPr>
              <a:spLocks noChangeArrowheads="1"/>
            </p:cNvSpPr>
            <p:nvPr/>
          </p:nvSpPr>
          <p:spPr bwMode="auto">
            <a:xfrm>
              <a:off x="1296" y="1632"/>
              <a:ext cx="768" cy="816"/>
            </a:xfrm>
            <a:prstGeom prst="ellipse">
              <a:avLst/>
            </a:prstGeom>
            <a:solidFill>
              <a:srgbClr val="FFFF00"/>
            </a:solidFill>
            <a:ln w="9525">
              <a:solidFill>
                <a:schemeClr val="tx1"/>
              </a:solidFill>
              <a:round/>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pPr algn="ctr"/>
              <a:r>
                <a:rPr lang="en-US" altLang="x-none" b="0"/>
                <a:t>O -P  O</a:t>
              </a:r>
            </a:p>
          </p:txBody>
        </p:sp>
        <p:sp>
          <p:nvSpPr>
            <p:cNvPr id="10284" name="Text Box 23"/>
            <p:cNvSpPr txBox="1">
              <a:spLocks noChangeArrowheads="1"/>
            </p:cNvSpPr>
            <p:nvPr/>
          </p:nvSpPr>
          <p:spPr bwMode="auto">
            <a:xfrm>
              <a:off x="1536" y="1635"/>
              <a:ext cx="26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r>
                <a:rPr lang="en-US" altLang="x-none" b="0"/>
                <a:t>O</a:t>
              </a:r>
            </a:p>
          </p:txBody>
        </p:sp>
        <p:sp>
          <p:nvSpPr>
            <p:cNvPr id="10285" name="Text Box 24"/>
            <p:cNvSpPr txBox="1">
              <a:spLocks noChangeArrowheads="1"/>
            </p:cNvSpPr>
            <p:nvPr/>
          </p:nvSpPr>
          <p:spPr bwMode="auto">
            <a:xfrm>
              <a:off x="1584" y="2211"/>
              <a:ext cx="26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r>
                <a:rPr lang="en-US" altLang="x-none" b="0"/>
                <a:t>O</a:t>
              </a:r>
            </a:p>
          </p:txBody>
        </p:sp>
        <p:sp>
          <p:nvSpPr>
            <p:cNvPr id="10286" name="Line 25"/>
            <p:cNvSpPr>
              <a:spLocks noChangeShapeType="1"/>
            </p:cNvSpPr>
            <p:nvPr/>
          </p:nvSpPr>
          <p:spPr bwMode="auto">
            <a:xfrm flipV="1">
              <a:off x="1680" y="1824"/>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87" name="Line 26"/>
            <p:cNvSpPr>
              <a:spLocks noChangeShapeType="1"/>
            </p:cNvSpPr>
            <p:nvPr/>
          </p:nvSpPr>
          <p:spPr bwMode="auto">
            <a:xfrm>
              <a:off x="1680" y="2112"/>
              <a:ext cx="48"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88" name="Line 27"/>
            <p:cNvSpPr>
              <a:spLocks noChangeShapeType="1"/>
            </p:cNvSpPr>
            <p:nvPr/>
          </p:nvSpPr>
          <p:spPr bwMode="auto">
            <a:xfrm>
              <a:off x="1728" y="2016"/>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89" name="Line 28"/>
            <p:cNvSpPr>
              <a:spLocks noChangeShapeType="1"/>
            </p:cNvSpPr>
            <p:nvPr/>
          </p:nvSpPr>
          <p:spPr bwMode="auto">
            <a:xfrm>
              <a:off x="1728" y="2064"/>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4" name="Group 60"/>
          <p:cNvGrpSpPr>
            <a:grpSpLocks/>
          </p:cNvGrpSpPr>
          <p:nvPr/>
        </p:nvGrpSpPr>
        <p:grpSpPr bwMode="auto">
          <a:xfrm>
            <a:off x="76200" y="762000"/>
            <a:ext cx="1447800" cy="2671763"/>
            <a:chOff x="48" y="480"/>
            <a:chExt cx="912" cy="1683"/>
          </a:xfrm>
        </p:grpSpPr>
        <p:grpSp>
          <p:nvGrpSpPr>
            <p:cNvPr id="10267" name="Group 42"/>
            <p:cNvGrpSpPr>
              <a:grpSpLocks/>
            </p:cNvGrpSpPr>
            <p:nvPr/>
          </p:nvGrpSpPr>
          <p:grpSpPr bwMode="auto">
            <a:xfrm>
              <a:off x="192" y="1296"/>
              <a:ext cx="768" cy="867"/>
              <a:chOff x="1296" y="1632"/>
              <a:chExt cx="768" cy="867"/>
            </a:xfrm>
          </p:grpSpPr>
          <p:sp>
            <p:nvSpPr>
              <p:cNvPr id="10276" name="Oval 43"/>
              <p:cNvSpPr>
                <a:spLocks noChangeArrowheads="1"/>
              </p:cNvSpPr>
              <p:nvPr/>
            </p:nvSpPr>
            <p:spPr bwMode="auto">
              <a:xfrm>
                <a:off x="1296" y="1632"/>
                <a:ext cx="768" cy="816"/>
              </a:xfrm>
              <a:prstGeom prst="ellipse">
                <a:avLst/>
              </a:prstGeom>
              <a:solidFill>
                <a:srgbClr val="FFFF00"/>
              </a:solidFill>
              <a:ln w="9525">
                <a:solidFill>
                  <a:schemeClr val="tx1"/>
                </a:solidFill>
                <a:round/>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pPr algn="ctr"/>
                <a:r>
                  <a:rPr lang="en-US" altLang="x-none" b="0"/>
                  <a:t>O -P  O</a:t>
                </a:r>
              </a:p>
            </p:txBody>
          </p:sp>
          <p:sp>
            <p:nvSpPr>
              <p:cNvPr id="10277" name="Text Box 44"/>
              <p:cNvSpPr txBox="1">
                <a:spLocks noChangeArrowheads="1"/>
              </p:cNvSpPr>
              <p:nvPr/>
            </p:nvSpPr>
            <p:spPr bwMode="auto">
              <a:xfrm>
                <a:off x="1536" y="1635"/>
                <a:ext cx="26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r>
                  <a:rPr lang="en-US" altLang="x-none" b="0"/>
                  <a:t>O</a:t>
                </a:r>
              </a:p>
            </p:txBody>
          </p:sp>
          <p:sp>
            <p:nvSpPr>
              <p:cNvPr id="10278" name="Text Box 45"/>
              <p:cNvSpPr txBox="1">
                <a:spLocks noChangeArrowheads="1"/>
              </p:cNvSpPr>
              <p:nvPr/>
            </p:nvSpPr>
            <p:spPr bwMode="auto">
              <a:xfrm>
                <a:off x="1584" y="2211"/>
                <a:ext cx="26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r>
                  <a:rPr lang="en-US" altLang="x-none" b="0"/>
                  <a:t>O</a:t>
                </a:r>
              </a:p>
            </p:txBody>
          </p:sp>
          <p:sp>
            <p:nvSpPr>
              <p:cNvPr id="10279" name="Line 46"/>
              <p:cNvSpPr>
                <a:spLocks noChangeShapeType="1"/>
              </p:cNvSpPr>
              <p:nvPr/>
            </p:nvSpPr>
            <p:spPr bwMode="auto">
              <a:xfrm flipV="1">
                <a:off x="1680" y="1824"/>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80" name="Line 47"/>
              <p:cNvSpPr>
                <a:spLocks noChangeShapeType="1"/>
              </p:cNvSpPr>
              <p:nvPr/>
            </p:nvSpPr>
            <p:spPr bwMode="auto">
              <a:xfrm>
                <a:off x="1680" y="2112"/>
                <a:ext cx="48"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81" name="Line 48"/>
              <p:cNvSpPr>
                <a:spLocks noChangeShapeType="1"/>
              </p:cNvSpPr>
              <p:nvPr/>
            </p:nvSpPr>
            <p:spPr bwMode="auto">
              <a:xfrm>
                <a:off x="1728" y="2016"/>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82" name="Line 49"/>
              <p:cNvSpPr>
                <a:spLocks noChangeShapeType="1"/>
              </p:cNvSpPr>
              <p:nvPr/>
            </p:nvSpPr>
            <p:spPr bwMode="auto">
              <a:xfrm>
                <a:off x="1728" y="2064"/>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0268" name="Group 50"/>
            <p:cNvGrpSpPr>
              <a:grpSpLocks/>
            </p:cNvGrpSpPr>
            <p:nvPr/>
          </p:nvGrpSpPr>
          <p:grpSpPr bwMode="auto">
            <a:xfrm>
              <a:off x="48" y="480"/>
              <a:ext cx="768" cy="867"/>
              <a:chOff x="1296" y="1632"/>
              <a:chExt cx="768" cy="867"/>
            </a:xfrm>
          </p:grpSpPr>
          <p:sp>
            <p:nvSpPr>
              <p:cNvPr id="10269" name="Oval 51"/>
              <p:cNvSpPr>
                <a:spLocks noChangeArrowheads="1"/>
              </p:cNvSpPr>
              <p:nvPr/>
            </p:nvSpPr>
            <p:spPr bwMode="auto">
              <a:xfrm>
                <a:off x="1296" y="1632"/>
                <a:ext cx="768" cy="816"/>
              </a:xfrm>
              <a:prstGeom prst="ellipse">
                <a:avLst/>
              </a:prstGeom>
              <a:solidFill>
                <a:srgbClr val="FFFF00"/>
              </a:solidFill>
              <a:ln w="9525">
                <a:solidFill>
                  <a:schemeClr val="tx1"/>
                </a:solidFill>
                <a:round/>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pPr algn="ctr"/>
                <a:r>
                  <a:rPr lang="en-US" altLang="x-none" b="0"/>
                  <a:t>O -P  O</a:t>
                </a:r>
              </a:p>
            </p:txBody>
          </p:sp>
          <p:sp>
            <p:nvSpPr>
              <p:cNvPr id="10270" name="Text Box 52"/>
              <p:cNvSpPr txBox="1">
                <a:spLocks noChangeArrowheads="1"/>
              </p:cNvSpPr>
              <p:nvPr/>
            </p:nvSpPr>
            <p:spPr bwMode="auto">
              <a:xfrm>
                <a:off x="1536" y="1635"/>
                <a:ext cx="26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r>
                  <a:rPr lang="en-US" altLang="x-none" b="0"/>
                  <a:t>O</a:t>
                </a:r>
              </a:p>
            </p:txBody>
          </p:sp>
          <p:sp>
            <p:nvSpPr>
              <p:cNvPr id="10271" name="Text Box 53"/>
              <p:cNvSpPr txBox="1">
                <a:spLocks noChangeArrowheads="1"/>
              </p:cNvSpPr>
              <p:nvPr/>
            </p:nvSpPr>
            <p:spPr bwMode="auto">
              <a:xfrm>
                <a:off x="1584" y="2211"/>
                <a:ext cx="26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r>
                  <a:rPr lang="en-US" altLang="x-none" b="0"/>
                  <a:t>O</a:t>
                </a:r>
              </a:p>
            </p:txBody>
          </p:sp>
          <p:sp>
            <p:nvSpPr>
              <p:cNvPr id="10272" name="Line 54"/>
              <p:cNvSpPr>
                <a:spLocks noChangeShapeType="1"/>
              </p:cNvSpPr>
              <p:nvPr/>
            </p:nvSpPr>
            <p:spPr bwMode="auto">
              <a:xfrm flipV="1">
                <a:off x="1680" y="1824"/>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73" name="Line 55"/>
              <p:cNvSpPr>
                <a:spLocks noChangeShapeType="1"/>
              </p:cNvSpPr>
              <p:nvPr/>
            </p:nvSpPr>
            <p:spPr bwMode="auto">
              <a:xfrm>
                <a:off x="1680" y="2112"/>
                <a:ext cx="48"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74" name="Line 56"/>
              <p:cNvSpPr>
                <a:spLocks noChangeShapeType="1"/>
              </p:cNvSpPr>
              <p:nvPr/>
            </p:nvSpPr>
            <p:spPr bwMode="auto">
              <a:xfrm>
                <a:off x="1728" y="2016"/>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75" name="Line 57"/>
              <p:cNvSpPr>
                <a:spLocks noChangeShapeType="1"/>
              </p:cNvSpPr>
              <p:nvPr/>
            </p:nvSpPr>
            <p:spPr bwMode="auto">
              <a:xfrm>
                <a:off x="1728" y="2064"/>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grpSp>
        <p:nvGrpSpPr>
          <p:cNvPr id="10257" name="Group 59"/>
          <p:cNvGrpSpPr>
            <a:grpSpLocks/>
          </p:cNvGrpSpPr>
          <p:nvPr/>
        </p:nvGrpSpPr>
        <p:grpSpPr bwMode="auto">
          <a:xfrm rot="20128937" flipH="1">
            <a:off x="5570538" y="2901950"/>
            <a:ext cx="1846262" cy="2028825"/>
            <a:chOff x="3375" y="1410"/>
            <a:chExt cx="1163" cy="1278"/>
          </a:xfrm>
        </p:grpSpPr>
        <p:sp>
          <p:nvSpPr>
            <p:cNvPr id="10265" name="AutoShape 8"/>
            <p:cNvSpPr>
              <a:spLocks noChangeArrowheads="1"/>
            </p:cNvSpPr>
            <p:nvPr/>
          </p:nvSpPr>
          <p:spPr bwMode="auto">
            <a:xfrm rot="2052600">
              <a:off x="3375" y="2012"/>
              <a:ext cx="995" cy="676"/>
            </a:xfrm>
            <a:prstGeom prst="hexagon">
              <a:avLst>
                <a:gd name="adj" fmla="val 36797"/>
                <a:gd name="vf" fmla="val 115470"/>
              </a:avLst>
            </a:prstGeom>
            <a:solidFill>
              <a:srgbClr val="FFCC99"/>
            </a:solidFill>
            <a:ln w="9525">
              <a:solidFill>
                <a:schemeClr val="tx1"/>
              </a:solidFill>
              <a:miter lim="800000"/>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endParaRPr lang="x-none" altLang="x-none"/>
            </a:p>
          </p:txBody>
        </p:sp>
        <p:sp>
          <p:nvSpPr>
            <p:cNvPr id="10266" name="AutoShape 58"/>
            <p:cNvSpPr>
              <a:spLocks noChangeArrowheads="1"/>
            </p:cNvSpPr>
            <p:nvPr/>
          </p:nvSpPr>
          <p:spPr bwMode="auto">
            <a:xfrm rot="-2259237">
              <a:off x="3860" y="1410"/>
              <a:ext cx="678" cy="772"/>
            </a:xfrm>
            <a:prstGeom prst="pentagon">
              <a:avLst/>
            </a:prstGeom>
            <a:solidFill>
              <a:srgbClr val="FFCC99"/>
            </a:solidFill>
            <a:ln w="9525">
              <a:solidFill>
                <a:schemeClr val="tx1"/>
              </a:solidFill>
              <a:miter lim="800000"/>
              <a:headEnd/>
              <a:tailEnd/>
            </a:ln>
          </p:spPr>
          <p:txBody>
            <a:bodyPr wrap="none" anchor="ct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endParaRPr lang="x-none" altLang="x-none"/>
            </a:p>
          </p:txBody>
        </p:sp>
      </p:grpSp>
      <p:sp>
        <p:nvSpPr>
          <p:cNvPr id="8195" name="Rectangle 3"/>
          <p:cNvSpPr>
            <a:spLocks noGrp="1" noChangeArrowheads="1"/>
          </p:cNvSpPr>
          <p:nvPr>
            <p:ph type="subTitle" idx="1"/>
          </p:nvPr>
        </p:nvSpPr>
        <p:spPr>
          <a:xfrm>
            <a:off x="985046" y="833235"/>
            <a:ext cx="8023214" cy="2021985"/>
          </a:xfrm>
        </p:spPr>
        <p:txBody>
          <a:bodyPr/>
          <a:lstStyle/>
          <a:p>
            <a:r>
              <a:rPr lang="en-US" altLang="x-none" sz="4800" dirty="0"/>
              <a:t>One deoxyribose together with its phosphate and base make a </a:t>
            </a:r>
            <a:r>
              <a:rPr lang="en-US" altLang="x-none" sz="4800" b="1" i="1" dirty="0">
                <a:solidFill>
                  <a:srgbClr val="FF0000"/>
                </a:solidFill>
              </a:rPr>
              <a:t>nucleotide</a:t>
            </a:r>
            <a:r>
              <a:rPr lang="en-US" altLang="x-none" sz="4800" i="1" dirty="0"/>
              <a:t>.</a:t>
            </a:r>
            <a:endParaRPr lang="en-US" altLang="x-none" sz="4800" dirty="0"/>
          </a:p>
        </p:txBody>
      </p:sp>
      <p:sp>
        <p:nvSpPr>
          <p:cNvPr id="8221" name="Text Box 29"/>
          <p:cNvSpPr txBox="1">
            <a:spLocks noChangeArrowheads="1"/>
          </p:cNvSpPr>
          <p:nvPr/>
        </p:nvSpPr>
        <p:spPr bwMode="auto">
          <a:xfrm>
            <a:off x="6783388" y="3814763"/>
            <a:ext cx="1925637"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pPr algn="ctr"/>
            <a:r>
              <a:rPr lang="en-US" altLang="x-none"/>
              <a:t>Nitrogenous</a:t>
            </a:r>
            <a:endParaRPr lang="en-US" altLang="x-none" b="0"/>
          </a:p>
          <a:p>
            <a:pPr algn="ctr"/>
            <a:r>
              <a:rPr lang="en-US" altLang="x-none" b="0"/>
              <a:t> </a:t>
            </a:r>
            <a:r>
              <a:rPr lang="en-US" altLang="x-none"/>
              <a:t>base</a:t>
            </a:r>
            <a:endParaRPr lang="en-US" altLang="x-none" b="0"/>
          </a:p>
        </p:txBody>
      </p:sp>
      <p:sp>
        <p:nvSpPr>
          <p:cNvPr id="8223" name="Text Box 31"/>
          <p:cNvSpPr txBox="1">
            <a:spLocks noChangeArrowheads="1"/>
          </p:cNvSpPr>
          <p:nvPr/>
        </p:nvSpPr>
        <p:spPr bwMode="auto">
          <a:xfrm>
            <a:off x="3551238" y="5857261"/>
            <a:ext cx="19732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Comic Sans MS" charset="0"/>
              </a:defRPr>
            </a:lvl1pPr>
            <a:lvl2pPr marL="742950" indent="-285750">
              <a:defRPr sz="2400" b="1">
                <a:solidFill>
                  <a:schemeClr val="tx1"/>
                </a:solidFill>
                <a:latin typeface="Comic Sans MS" charset="0"/>
              </a:defRPr>
            </a:lvl2pPr>
            <a:lvl3pPr marL="1143000" indent="-228600">
              <a:defRPr sz="2400" b="1">
                <a:solidFill>
                  <a:schemeClr val="tx1"/>
                </a:solidFill>
                <a:latin typeface="Comic Sans MS" charset="0"/>
              </a:defRPr>
            </a:lvl3pPr>
            <a:lvl4pPr marL="1600200" indent="-228600">
              <a:defRPr sz="2400" b="1">
                <a:solidFill>
                  <a:schemeClr val="tx1"/>
                </a:solidFill>
                <a:latin typeface="Comic Sans MS" charset="0"/>
              </a:defRPr>
            </a:lvl4pPr>
            <a:lvl5pPr marL="2057400" indent="-228600">
              <a:defRPr sz="2400" b="1">
                <a:solidFill>
                  <a:schemeClr val="tx1"/>
                </a:solidFill>
                <a:latin typeface="Comic Sans MS" charset="0"/>
              </a:defRPr>
            </a:lvl5pPr>
            <a:lvl6pPr marL="2514600" indent="-228600" eaLnBrk="0" fontAlgn="base" hangingPunct="0">
              <a:spcBef>
                <a:spcPct val="0"/>
              </a:spcBef>
              <a:spcAft>
                <a:spcPct val="0"/>
              </a:spcAft>
              <a:defRPr sz="2400" b="1">
                <a:solidFill>
                  <a:schemeClr val="tx1"/>
                </a:solidFill>
                <a:latin typeface="Comic Sans MS" charset="0"/>
              </a:defRPr>
            </a:lvl6pPr>
            <a:lvl7pPr marL="2971800" indent="-228600" eaLnBrk="0" fontAlgn="base" hangingPunct="0">
              <a:spcBef>
                <a:spcPct val="0"/>
              </a:spcBef>
              <a:spcAft>
                <a:spcPct val="0"/>
              </a:spcAft>
              <a:defRPr sz="2400" b="1">
                <a:solidFill>
                  <a:schemeClr val="tx1"/>
                </a:solidFill>
                <a:latin typeface="Comic Sans MS" charset="0"/>
              </a:defRPr>
            </a:lvl7pPr>
            <a:lvl8pPr marL="3429000" indent="-228600" eaLnBrk="0" fontAlgn="base" hangingPunct="0">
              <a:spcBef>
                <a:spcPct val="0"/>
              </a:spcBef>
              <a:spcAft>
                <a:spcPct val="0"/>
              </a:spcAft>
              <a:defRPr sz="2400" b="1">
                <a:solidFill>
                  <a:schemeClr val="tx1"/>
                </a:solidFill>
                <a:latin typeface="Comic Sans MS" charset="0"/>
              </a:defRPr>
            </a:lvl8pPr>
            <a:lvl9pPr marL="3886200" indent="-228600" eaLnBrk="0" fontAlgn="base" hangingPunct="0">
              <a:spcBef>
                <a:spcPct val="0"/>
              </a:spcBef>
              <a:spcAft>
                <a:spcPct val="0"/>
              </a:spcAft>
              <a:defRPr sz="2400" b="1">
                <a:solidFill>
                  <a:schemeClr val="tx1"/>
                </a:solidFill>
                <a:latin typeface="Comic Sans MS" charset="0"/>
              </a:defRPr>
            </a:lvl9pPr>
          </a:lstStyle>
          <a:p>
            <a:pPr algn="ctr"/>
            <a:r>
              <a:rPr lang="en-US" altLang="x-none" dirty="0"/>
              <a:t>Deoxyribose</a:t>
            </a:r>
            <a:endParaRPr lang="en-US" altLang="x-none" b="0" dirty="0"/>
          </a:p>
        </p:txBody>
      </p:sp>
      <p:sp>
        <p:nvSpPr>
          <p:cNvPr id="8259" name="WordArt 67"/>
          <p:cNvSpPr>
            <a:spLocks noChangeArrowheads="1" noChangeShapeType="1" noTextEdit="1"/>
          </p:cNvSpPr>
          <p:nvPr/>
        </p:nvSpPr>
        <p:spPr bwMode="auto">
          <a:xfrm>
            <a:off x="3835400" y="1130300"/>
            <a:ext cx="1724025" cy="1038225"/>
          </a:xfrm>
          <a:prstGeom prst="rect">
            <a:avLst/>
          </a:prstGeom>
        </p:spPr>
        <p:txBody>
          <a:bodyPr wrap="none" fromWordArt="1">
            <a:prstTxWarp prst="textPlain">
              <a:avLst>
                <a:gd name="adj" fmla="val 50000"/>
              </a:avLst>
            </a:prstTxWarp>
          </a:bodyPr>
          <a:lstStyle/>
          <a:p>
            <a:pPr algn="ctr"/>
            <a:endParaRPr lang="en-US" sz="7200" kern="10">
              <a:ln w="9525">
                <a:solidFill>
                  <a:srgbClr val="000000"/>
                </a:solidFill>
                <a:round/>
                <a:headEnd/>
                <a:tailEnd/>
              </a:ln>
              <a:solidFill>
                <a:srgbClr val="FFFFFF"/>
              </a:solidFill>
              <a:latin typeface="Times New Roman" charset="0"/>
              <a:ea typeface="Times New Roman" charset="0"/>
              <a:cs typeface="Times New Roman"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dissolve">
                                      <p:cBhvr>
                                        <p:cTn id="7" dur="500"/>
                                        <p:tgtEl>
                                          <p:spTgt spid="8194"/>
                                        </p:tgtEl>
                                      </p:cBhvr>
                                    </p:animEffect>
                                  </p:childTnLst>
                                </p:cTn>
                              </p:par>
                            </p:childTnLst>
                          </p:cTn>
                        </p:par>
                        <p:par>
                          <p:cTn id="8" fill="hold" nodeType="afterGroup">
                            <p:stCondLst>
                              <p:cond delay="500"/>
                            </p:stCondLst>
                            <p:childTnLst>
                              <p:par>
                                <p:cTn id="9" presetID="2" presetClass="entr" presetSubtype="2" fill="hold" grpId="0" nodeType="afterEffect">
                                  <p:stCondLst>
                                    <p:cond delay="0"/>
                                  </p:stCondLst>
                                  <p:childTnLst>
                                    <p:set>
                                      <p:cBhvr>
                                        <p:cTn id="10" dur="1" fill="hold">
                                          <p:stCondLst>
                                            <p:cond delay="0"/>
                                          </p:stCondLst>
                                        </p:cTn>
                                        <p:tgtEl>
                                          <p:spTgt spid="8195">
                                            <p:txEl>
                                              <p:pRg st="0" end="0"/>
                                            </p:txEl>
                                          </p:spTgt>
                                        </p:tgtEl>
                                        <p:attrNameLst>
                                          <p:attrName>style.visibility</p:attrName>
                                        </p:attrNameLst>
                                      </p:cBhvr>
                                      <p:to>
                                        <p:strVal val="visible"/>
                                      </p:to>
                                    </p:set>
                                    <p:anim calcmode="lin" valueType="num">
                                      <p:cBhvr additive="base">
                                        <p:cTn id="11" dur="500" fill="hold"/>
                                        <p:tgtEl>
                                          <p:spTgt spid="8195">
                                            <p:txEl>
                                              <p:pRg st="0" end="0"/>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8195">
                                            <p:txEl>
                                              <p:pRg st="0" end="0"/>
                                            </p:txEl>
                                          </p:spTgt>
                                        </p:tgtEl>
                                        <p:attrNameLst>
                                          <p:attrName>ppt_y</p:attrName>
                                        </p:attrNameLst>
                                      </p:cBhvr>
                                      <p:tavLst>
                                        <p:tav tm="0">
                                          <p:val>
                                            <p:strVal val="#ppt_y"/>
                                          </p:val>
                                        </p:tav>
                                        <p:tav tm="100000">
                                          <p:val>
                                            <p:strVal val="#ppt_y"/>
                                          </p:val>
                                        </p:tav>
                                      </p:tavLst>
                                    </p:anim>
                                  </p:childTnLst>
                                </p:cTn>
                              </p:par>
                            </p:childTnLst>
                          </p:cTn>
                        </p:par>
                        <p:par>
                          <p:cTn id="13" fill="hold" nodeType="afterGroup">
                            <p:stCondLst>
                              <p:cond delay="1000"/>
                            </p:stCondLst>
                            <p:childTnLst>
                              <p:par>
                                <p:cTn id="14" presetID="2" presetClass="entr" presetSubtype="8" fill="hold" grpId="0" nodeType="afterEffect">
                                  <p:stCondLst>
                                    <p:cond delay="0"/>
                                  </p:stCondLst>
                                  <p:childTnLst>
                                    <p:set>
                                      <p:cBhvr>
                                        <p:cTn id="15" dur="1" fill="hold">
                                          <p:stCondLst>
                                            <p:cond delay="0"/>
                                          </p:stCondLst>
                                        </p:cTn>
                                        <p:tgtEl>
                                          <p:spTgt spid="8222"/>
                                        </p:tgtEl>
                                        <p:attrNameLst>
                                          <p:attrName>style.visibility</p:attrName>
                                        </p:attrNameLst>
                                      </p:cBhvr>
                                      <p:to>
                                        <p:strVal val="visible"/>
                                      </p:to>
                                    </p:set>
                                    <p:anim calcmode="lin" valueType="num">
                                      <p:cBhvr additive="base">
                                        <p:cTn id="16" dur="500" fill="hold"/>
                                        <p:tgtEl>
                                          <p:spTgt spid="8222"/>
                                        </p:tgtEl>
                                        <p:attrNameLst>
                                          <p:attrName>ppt_x</p:attrName>
                                        </p:attrNameLst>
                                      </p:cBhvr>
                                      <p:tavLst>
                                        <p:tav tm="0">
                                          <p:val>
                                            <p:strVal val="0-#ppt_w/2"/>
                                          </p:val>
                                        </p:tav>
                                        <p:tav tm="100000">
                                          <p:val>
                                            <p:strVal val="#ppt_x"/>
                                          </p:val>
                                        </p:tav>
                                      </p:tavLst>
                                    </p:anim>
                                    <p:anim calcmode="lin" valueType="num">
                                      <p:cBhvr additive="base">
                                        <p:cTn id="17" dur="500" fill="hold"/>
                                        <p:tgtEl>
                                          <p:spTgt spid="8222"/>
                                        </p:tgtEl>
                                        <p:attrNameLst>
                                          <p:attrName>ppt_y</p:attrName>
                                        </p:attrNameLst>
                                      </p:cBhvr>
                                      <p:tavLst>
                                        <p:tav tm="0">
                                          <p:val>
                                            <p:strVal val="#ppt_y"/>
                                          </p:val>
                                        </p:tav>
                                        <p:tav tm="100000">
                                          <p:val>
                                            <p:strVal val="#ppt_y"/>
                                          </p:val>
                                        </p:tav>
                                      </p:tavLst>
                                    </p:anim>
                                  </p:childTnLst>
                                </p:cTn>
                              </p:par>
                            </p:childTnLst>
                          </p:cTn>
                        </p:par>
                        <p:par>
                          <p:cTn id="18" fill="hold" nodeType="afterGroup">
                            <p:stCondLst>
                              <p:cond delay="1500"/>
                            </p:stCondLst>
                            <p:childTnLst>
                              <p:par>
                                <p:cTn id="19" presetID="2" presetClass="entr" presetSubtype="6" fill="hold" grpId="0" nodeType="afterEffect">
                                  <p:stCondLst>
                                    <p:cond delay="0"/>
                                  </p:stCondLst>
                                  <p:childTnLst>
                                    <p:set>
                                      <p:cBhvr>
                                        <p:cTn id="20" dur="1" fill="hold">
                                          <p:stCondLst>
                                            <p:cond delay="0"/>
                                          </p:stCondLst>
                                        </p:cTn>
                                        <p:tgtEl>
                                          <p:spTgt spid="8223"/>
                                        </p:tgtEl>
                                        <p:attrNameLst>
                                          <p:attrName>style.visibility</p:attrName>
                                        </p:attrNameLst>
                                      </p:cBhvr>
                                      <p:to>
                                        <p:strVal val="visible"/>
                                      </p:to>
                                    </p:set>
                                    <p:anim calcmode="lin" valueType="num">
                                      <p:cBhvr additive="base">
                                        <p:cTn id="21" dur="500" fill="hold"/>
                                        <p:tgtEl>
                                          <p:spTgt spid="8223"/>
                                        </p:tgtEl>
                                        <p:attrNameLst>
                                          <p:attrName>ppt_x</p:attrName>
                                        </p:attrNameLst>
                                      </p:cBhvr>
                                      <p:tavLst>
                                        <p:tav tm="0">
                                          <p:val>
                                            <p:strVal val="1+#ppt_w/2"/>
                                          </p:val>
                                        </p:tav>
                                        <p:tav tm="100000">
                                          <p:val>
                                            <p:strVal val="#ppt_x"/>
                                          </p:val>
                                        </p:tav>
                                      </p:tavLst>
                                    </p:anim>
                                    <p:anim calcmode="lin" valueType="num">
                                      <p:cBhvr additive="base">
                                        <p:cTn id="22" dur="500" fill="hold"/>
                                        <p:tgtEl>
                                          <p:spTgt spid="8223"/>
                                        </p:tgtEl>
                                        <p:attrNameLst>
                                          <p:attrName>ppt_y</p:attrName>
                                        </p:attrNameLst>
                                      </p:cBhvr>
                                      <p:tavLst>
                                        <p:tav tm="0">
                                          <p:val>
                                            <p:strVal val="1+#ppt_h/2"/>
                                          </p:val>
                                        </p:tav>
                                        <p:tav tm="100000">
                                          <p:val>
                                            <p:strVal val="#ppt_y"/>
                                          </p:val>
                                        </p:tav>
                                      </p:tavLst>
                                    </p:anim>
                                  </p:childTnLst>
                                </p:cTn>
                              </p:par>
                            </p:childTnLst>
                          </p:cTn>
                        </p:par>
                        <p:par>
                          <p:cTn id="23" fill="hold" nodeType="afterGroup">
                            <p:stCondLst>
                              <p:cond delay="2000"/>
                            </p:stCondLst>
                            <p:childTnLst>
                              <p:par>
                                <p:cTn id="24" presetID="2" presetClass="entr" presetSubtype="6" fill="hold" grpId="0" nodeType="afterEffect">
                                  <p:stCondLst>
                                    <p:cond delay="0"/>
                                  </p:stCondLst>
                                  <p:childTnLst>
                                    <p:set>
                                      <p:cBhvr>
                                        <p:cTn id="25" dur="1" fill="hold">
                                          <p:stCondLst>
                                            <p:cond delay="0"/>
                                          </p:stCondLst>
                                        </p:cTn>
                                        <p:tgtEl>
                                          <p:spTgt spid="8221"/>
                                        </p:tgtEl>
                                        <p:attrNameLst>
                                          <p:attrName>style.visibility</p:attrName>
                                        </p:attrNameLst>
                                      </p:cBhvr>
                                      <p:to>
                                        <p:strVal val="visible"/>
                                      </p:to>
                                    </p:set>
                                    <p:anim calcmode="lin" valueType="num">
                                      <p:cBhvr additive="base">
                                        <p:cTn id="26" dur="500" fill="hold"/>
                                        <p:tgtEl>
                                          <p:spTgt spid="8221"/>
                                        </p:tgtEl>
                                        <p:attrNameLst>
                                          <p:attrName>ppt_x</p:attrName>
                                        </p:attrNameLst>
                                      </p:cBhvr>
                                      <p:tavLst>
                                        <p:tav tm="0">
                                          <p:val>
                                            <p:strVal val="1+#ppt_w/2"/>
                                          </p:val>
                                        </p:tav>
                                        <p:tav tm="100000">
                                          <p:val>
                                            <p:strVal val="#ppt_x"/>
                                          </p:val>
                                        </p:tav>
                                      </p:tavLst>
                                    </p:anim>
                                    <p:anim calcmode="lin" valueType="num">
                                      <p:cBhvr additive="base">
                                        <p:cTn id="27" dur="500" fill="hold"/>
                                        <p:tgtEl>
                                          <p:spTgt spid="8221"/>
                                        </p:tgtEl>
                                        <p:attrNameLst>
                                          <p:attrName>ppt_y</p:attrName>
                                        </p:attrNameLst>
                                      </p:cBhvr>
                                      <p:tavLst>
                                        <p:tav tm="0">
                                          <p:val>
                                            <p:strVal val="1+#ppt_h/2"/>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8"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anim calcmode="lin" valueType="num">
                                      <p:cBhvr additive="base">
                                        <p:cTn id="32" dur="500" fill="hold"/>
                                        <p:tgtEl>
                                          <p:spTgt spid="4"/>
                                        </p:tgtEl>
                                        <p:attrNameLst>
                                          <p:attrName>ppt_x</p:attrName>
                                        </p:attrNameLst>
                                      </p:cBhvr>
                                      <p:tavLst>
                                        <p:tav tm="0">
                                          <p:val>
                                            <p:strVal val="0-#ppt_w/2"/>
                                          </p:val>
                                        </p:tav>
                                        <p:tav tm="100000">
                                          <p:val>
                                            <p:strVal val="#ppt_x"/>
                                          </p:val>
                                        </p:tav>
                                      </p:tavLst>
                                    </p:anim>
                                    <p:anim calcmode="lin" valueType="num">
                                      <p:cBhvr additive="base">
                                        <p:cTn id="33"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2" presetClass="entr" presetSubtype="8" fill="hold" grpId="0" nodeType="clickEffect" nodePh="1">
                                  <p:stCondLst>
                                    <p:cond delay="0"/>
                                  </p:stCondLst>
                                  <p:endCondLst>
                                    <p:cond evt="begin" delay="0">
                                      <p:tn val="36"/>
                                    </p:cond>
                                  </p:endCondLst>
                                  <p:childTnLst>
                                    <p:set>
                                      <p:cBhvr>
                                        <p:cTn id="37" dur="1" fill="hold">
                                          <p:stCondLst>
                                            <p:cond delay="0"/>
                                          </p:stCondLst>
                                        </p:cTn>
                                        <p:tgtEl>
                                          <p:spTgt spid="8259"/>
                                        </p:tgtEl>
                                        <p:attrNameLst>
                                          <p:attrName>style.visibility</p:attrName>
                                        </p:attrNameLst>
                                      </p:cBhvr>
                                      <p:to>
                                        <p:strVal val="visible"/>
                                      </p:to>
                                    </p:set>
                                    <p:anim calcmode="lin" valueType="num">
                                      <p:cBhvr additive="base">
                                        <p:cTn id="38" dur="500" fill="hold"/>
                                        <p:tgtEl>
                                          <p:spTgt spid="8259"/>
                                        </p:tgtEl>
                                        <p:attrNameLst>
                                          <p:attrName>ppt_x</p:attrName>
                                        </p:attrNameLst>
                                      </p:cBhvr>
                                      <p:tavLst>
                                        <p:tav tm="0">
                                          <p:val>
                                            <p:strVal val="0-#ppt_w/2"/>
                                          </p:val>
                                        </p:tav>
                                        <p:tav tm="100000">
                                          <p:val>
                                            <p:strVal val="#ppt_x"/>
                                          </p:val>
                                        </p:tav>
                                      </p:tavLst>
                                    </p:anim>
                                    <p:anim calcmode="lin" valueType="num">
                                      <p:cBhvr additive="base">
                                        <p:cTn id="39" dur="500" fill="hold"/>
                                        <p:tgtEl>
                                          <p:spTgt spid="825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autoUpdateAnimBg="0"/>
      <p:bldP spid="8222" grpId="0" autoUpdateAnimBg="0"/>
      <p:bldP spid="8195" grpId="0" build="p" autoUpdateAnimBg="0" advAuto="0"/>
      <p:bldP spid="8221" grpId="0" autoUpdateAnimBg="0"/>
      <p:bldP spid="8223" grpId="0" autoUpdateAnimBg="0"/>
      <p:bldP spid="8259" grpId="0" animBg="1"/>
    </p:bldLst>
  </p:timing>
</p:sld>
</file>

<file path=ppt/theme/theme1.xml><?xml version="1.0" encoding="utf-8"?>
<a:theme xmlns:a="http://schemas.openxmlformats.org/drawingml/2006/main" name="Default Design">
  <a:themeElements>
    <a:clrScheme name="">
      <a:dk1>
        <a:srgbClr val="000000"/>
      </a:dk1>
      <a:lt1>
        <a:srgbClr val="CCECFF"/>
      </a:lt1>
      <a:dk2>
        <a:srgbClr val="0000CC"/>
      </a:dk2>
      <a:lt2>
        <a:srgbClr val="B2B2B2"/>
      </a:lt2>
      <a:accent1>
        <a:srgbClr val="00CC99"/>
      </a:accent1>
      <a:accent2>
        <a:srgbClr val="3333CC"/>
      </a:accent2>
      <a:accent3>
        <a:srgbClr val="E2F4FF"/>
      </a:accent3>
      <a:accent4>
        <a:srgbClr val="000000"/>
      </a:accent4>
      <a:accent5>
        <a:srgbClr val="AAE2CA"/>
      </a:accent5>
      <a:accent6>
        <a:srgbClr val="2D2DB9"/>
      </a:accent6>
      <a:hlink>
        <a:srgbClr val="CCCCFF"/>
      </a:hlink>
      <a:folHlink>
        <a:srgbClr val="B2B2B2"/>
      </a:folHlink>
    </a:clrScheme>
    <a:fontScheme name="Default Design">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1151</TotalTime>
  <Words>1088</Words>
  <Application>Microsoft Macintosh PowerPoint</Application>
  <PresentationFormat>On-screen Show (4:3)</PresentationFormat>
  <Paragraphs>250</Paragraphs>
  <Slides>20</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Comic Sans MS</vt:lpstr>
      <vt:lpstr>Impact</vt:lpstr>
      <vt:lpstr>Open Sans</vt:lpstr>
      <vt:lpstr>Times New Roman</vt:lpstr>
      <vt:lpstr>Default Design</vt:lpstr>
      <vt:lpstr>PowerPoint Presentation</vt:lpstr>
      <vt:lpstr>Unit 1: Objective 1: Describe the structure of the DNA nucleotide and its place in the double helix DNA</vt:lpstr>
      <vt:lpstr>Watson &amp; Crick’s Model</vt:lpstr>
      <vt:lpstr>Why do we study DNA?</vt:lpstr>
      <vt:lpstr>Chromosomes and DNA</vt:lpstr>
      <vt:lpstr>The Shape of the Molecule</vt:lpstr>
      <vt:lpstr>The Double Helix Molecule</vt:lpstr>
      <vt:lpstr>One Strand of DNA</vt:lpstr>
      <vt:lpstr>Nucleotides</vt:lpstr>
      <vt:lpstr>One Strand of DNA</vt:lpstr>
      <vt:lpstr>Four nitrogenous bases</vt:lpstr>
      <vt:lpstr>Two Kinds of Bases in DNA</vt:lpstr>
      <vt:lpstr>Thymine and Cytosine are pyrimidines</vt:lpstr>
      <vt:lpstr>Adenine and Guanine are purines</vt:lpstr>
      <vt:lpstr>Two Stranded DNA</vt:lpstr>
      <vt:lpstr>Hydrogen Bonds</vt:lpstr>
      <vt:lpstr>Hydrogen Bonds, cont.</vt:lpstr>
      <vt:lpstr>Chargraff’s Rule:</vt:lpstr>
      <vt:lpstr>DNA by the Numbers</vt:lpstr>
      <vt:lpstr>PowerPoint Presentation</vt:lpstr>
    </vt:vector>
  </TitlesOfParts>
  <Company>PBCSD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DNA structure</dc:title>
  <dc:creator>Cheryl Massengale</dc:creator>
  <cp:lastModifiedBy>Dale Walker</cp:lastModifiedBy>
  <cp:revision>70</cp:revision>
  <cp:lastPrinted>2021-04-05T19:51:27Z</cp:lastPrinted>
  <dcterms:created xsi:type="dcterms:W3CDTF">2000-10-24T14:26:58Z</dcterms:created>
  <dcterms:modified xsi:type="dcterms:W3CDTF">2024-03-04T17:16:42Z</dcterms:modified>
</cp:coreProperties>
</file>