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674"/>
  </p:normalViewPr>
  <p:slideViewPr>
    <p:cSldViewPr>
      <p:cViewPr varScale="1">
        <p:scale>
          <a:sx n="124" d="100"/>
          <a:sy n="124" d="100"/>
        </p:scale>
        <p:origin x="21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41504-0072-BC43-A679-01D0CE018A8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8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68CC7-4060-EE46-9266-C1C8E1248C1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10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55AA-5BDA-6E47-85CA-8FC39A5C866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814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6B62-C31B-2C42-AB3A-00F40BB6216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66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FC541-07E1-6249-AC29-DAF108D1FF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110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059BF-E0EF-4E42-A30B-82382BAF699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522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259B0-9E98-2747-A01F-6761230DB57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909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F9920-DFC3-1C4D-B27B-BF0E53D9C4C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392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ADF2-2FA0-E649-97E2-DD67A43FCFB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308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521E9-9AF8-C44A-BB36-0E662FA8F52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34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AC0AB-F487-2D4D-93FD-D04FBF867F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2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CD9-E48B-E045-AE01-A36377F91F9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37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1C4D5-43C8-BA40-AD39-280256B73BF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859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2512DE-B533-F74F-A4C8-B6273A2C831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dna/DNAi_replication_schematic.html" TargetMode="External"/><Relationship Id="rId2" Type="http://schemas.openxmlformats.org/officeDocument/2006/relationships/hyperlink" Target="http://www.johnkyrk.com/DNAreplic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hmi.org/biointeractive/dna/DNAi_replication_vo1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144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x-none"/>
              <a:t>Processes of DNA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334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x-none"/>
              <a:t>10</a:t>
            </a:r>
            <a:r>
              <a:rPr lang="en-US" altLang="x-none" baseline="30000"/>
              <a:t>th</a:t>
            </a:r>
            <a:r>
              <a:rPr lang="en-US" altLang="x-none"/>
              <a:t> Grade </a:t>
            </a:r>
          </a:p>
          <a:p>
            <a:pPr eaLnBrk="1" hangingPunct="1"/>
            <a:r>
              <a:rPr lang="en-US" altLang="x-none"/>
              <a:t>Biology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600200" y="-5413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DNA Replication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914400"/>
            <a:ext cx="5000625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3600" dirty="0"/>
              <a:t>The process of making a copy of DNA is DNA </a:t>
            </a:r>
            <a:r>
              <a:rPr lang="en-US" altLang="x-none" sz="3600" dirty="0">
                <a:solidFill>
                  <a:srgbClr val="FF0000"/>
                </a:solidFill>
              </a:rPr>
              <a:t>Replication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3600" dirty="0"/>
              <a:t>This process occurs in INTERPHASE of the cell cycle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3600" dirty="0"/>
              <a:t>The first stage of DNA replication is the separation of the </a:t>
            </a:r>
            <a:r>
              <a:rPr lang="en-US" altLang="x-none" sz="3600" dirty="0">
                <a:solidFill>
                  <a:srgbClr val="FF0000"/>
                </a:solidFill>
              </a:rPr>
              <a:t>strands</a:t>
            </a:r>
            <a:r>
              <a:rPr lang="en-US" altLang="x-none" sz="3600" dirty="0"/>
              <a:t>.</a:t>
            </a:r>
          </a:p>
        </p:txBody>
      </p:sp>
      <p:pic>
        <p:nvPicPr>
          <p:cNvPr id="3076" name="Picture 9" descr="DNA_dup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0"/>
            <a:ext cx="4143375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6600" dirty="0"/>
              <a:t>DNA Helicases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047" y="1066800"/>
            <a:ext cx="5432247" cy="5638800"/>
          </a:xfrm>
        </p:spPr>
        <p:txBody>
          <a:bodyPr/>
          <a:lstStyle/>
          <a:p>
            <a:pPr eaLnBrk="1" hangingPunct="1"/>
            <a:r>
              <a:rPr lang="en-US" altLang="x-none" sz="4400" dirty="0"/>
              <a:t>The double helix unwinds by enzymes called DNA </a:t>
            </a:r>
            <a:r>
              <a:rPr lang="en-US" altLang="x-none" sz="4400" dirty="0">
                <a:solidFill>
                  <a:srgbClr val="FF0000"/>
                </a:solidFill>
              </a:rPr>
              <a:t>helicases</a:t>
            </a:r>
            <a:r>
              <a:rPr lang="en-US" altLang="x-none" sz="4400" dirty="0"/>
              <a:t>. </a:t>
            </a:r>
          </a:p>
          <a:p>
            <a:pPr eaLnBrk="1" hangingPunct="1"/>
            <a:r>
              <a:rPr lang="en-US" altLang="x-none" sz="4400" dirty="0"/>
              <a:t>Helicases break the </a:t>
            </a:r>
            <a:r>
              <a:rPr lang="en-US" altLang="x-none" sz="4400" dirty="0">
                <a:solidFill>
                  <a:srgbClr val="FF0000"/>
                </a:solidFill>
              </a:rPr>
              <a:t>hydrogen</a:t>
            </a:r>
            <a:r>
              <a:rPr lang="en-US" altLang="x-none" sz="4400" dirty="0"/>
              <a:t> bonds that link the nitrogen bases .</a:t>
            </a:r>
          </a:p>
        </p:txBody>
      </p:sp>
      <p:pic>
        <p:nvPicPr>
          <p:cNvPr id="4100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066800"/>
            <a:ext cx="3409950" cy="51244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2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DNA Polymerase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638800" cy="6172200"/>
          </a:xfrm>
        </p:spPr>
        <p:txBody>
          <a:bodyPr/>
          <a:lstStyle/>
          <a:p>
            <a:pPr eaLnBrk="1" hangingPunct="1"/>
            <a:r>
              <a:rPr lang="en-US" altLang="x-none" sz="3300" dirty="0"/>
              <a:t>After the strand separates,  DNA </a:t>
            </a:r>
            <a:r>
              <a:rPr lang="en-US" altLang="x-none" sz="3300" dirty="0">
                <a:solidFill>
                  <a:srgbClr val="FF0000"/>
                </a:solidFill>
              </a:rPr>
              <a:t>polymerase</a:t>
            </a:r>
            <a:r>
              <a:rPr lang="en-US" altLang="x-none" sz="3300" dirty="0"/>
              <a:t> move along each DNA strand. </a:t>
            </a:r>
          </a:p>
          <a:p>
            <a:pPr eaLnBrk="1" hangingPunct="1"/>
            <a:r>
              <a:rPr lang="en-US" altLang="x-none" sz="3300" dirty="0"/>
              <a:t>DNA Polymerase </a:t>
            </a:r>
            <a:r>
              <a:rPr lang="en-US" altLang="x-none" sz="3300" dirty="0">
                <a:solidFill>
                  <a:srgbClr val="FF0000"/>
                </a:solidFill>
              </a:rPr>
              <a:t>adds</a:t>
            </a:r>
            <a:r>
              <a:rPr lang="en-US" altLang="x-none" sz="3300" dirty="0"/>
              <a:t> nucleotides to the exposed nitrogenous bases. </a:t>
            </a:r>
          </a:p>
          <a:p>
            <a:pPr eaLnBrk="1" hangingPunct="1"/>
            <a:r>
              <a:rPr lang="en-US" altLang="x-none" sz="3300" dirty="0"/>
              <a:t>As DNA polymerases move along, </a:t>
            </a:r>
            <a:r>
              <a:rPr lang="en-US" altLang="x-none" sz="3300" dirty="0">
                <a:solidFill>
                  <a:srgbClr val="FF0000"/>
                </a:solidFill>
              </a:rPr>
              <a:t>two</a:t>
            </a:r>
            <a:r>
              <a:rPr lang="en-US" altLang="x-none" sz="3300" dirty="0"/>
              <a:t> new double helixes are formed.</a:t>
            </a:r>
          </a:p>
        </p:txBody>
      </p:sp>
      <p:pic>
        <p:nvPicPr>
          <p:cNvPr id="5124" name="Picture 3" descr="DNA Polymeras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733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45" y="71491"/>
            <a:ext cx="4343400" cy="723900"/>
          </a:xfrm>
        </p:spPr>
        <p:txBody>
          <a:bodyPr/>
          <a:lstStyle/>
          <a:p>
            <a:pPr eaLnBrk="1" hangingPunct="1"/>
            <a:r>
              <a:rPr lang="en-US" altLang="x-none" dirty="0"/>
              <a:t>Final Step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55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x-none" sz="6000" dirty="0"/>
              <a:t>Once the DNA polymerase has finished copying the DNA strand, two </a:t>
            </a:r>
            <a:r>
              <a:rPr lang="en-US" altLang="x-none" sz="6000" dirty="0">
                <a:solidFill>
                  <a:srgbClr val="FF0000"/>
                </a:solidFill>
              </a:rPr>
              <a:t>new</a:t>
            </a:r>
            <a:r>
              <a:rPr lang="en-US" altLang="x-none" sz="6000" dirty="0"/>
              <a:t> strands which are identical are created.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Links: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hlinkClick r:id="rId2"/>
              </a:rPr>
              <a:t>http://www.johnkyrk.com/DNAreplic.swf</a:t>
            </a:r>
            <a:endParaRPr lang="en-US" altLang="x-none"/>
          </a:p>
          <a:p>
            <a:pPr eaLnBrk="1" hangingPunct="1">
              <a:buFontTx/>
              <a:buNone/>
            </a:pPr>
            <a:endParaRPr lang="en-US" altLang="x-none">
              <a:hlinkClick r:id="rId3"/>
            </a:endParaRPr>
          </a:p>
          <a:p>
            <a:pPr eaLnBrk="1" hangingPunct="1">
              <a:buFontTx/>
              <a:buNone/>
            </a:pPr>
            <a:r>
              <a:rPr lang="en-US" altLang="x-none">
                <a:hlinkClick r:id="rId3"/>
              </a:rPr>
              <a:t>http://www.hhmi.org/biointeractive/dna/DNAi_replication_schematic.html</a:t>
            </a:r>
            <a:endParaRPr lang="en-US" altLang="x-none"/>
          </a:p>
          <a:p>
            <a:pPr eaLnBrk="1" hangingPunct="1">
              <a:buFontTx/>
              <a:buNone/>
            </a:pPr>
            <a:endParaRPr lang="en-US" altLang="x-none"/>
          </a:p>
          <a:p>
            <a:pPr eaLnBrk="1" hangingPunct="1"/>
            <a:r>
              <a:rPr lang="en-US" altLang="x-none">
                <a:hlinkClick r:id="rId4"/>
              </a:rPr>
              <a:t>http://www.hhmi.org/biointeractive/dna/DNAi_replication_vo1.html</a:t>
            </a:r>
            <a:endParaRPr lang="en-US" altLang="x-none"/>
          </a:p>
          <a:p>
            <a:pPr eaLnBrk="1" hangingPunct="1"/>
            <a:endParaRPr lang="en-US" altLang="x-non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521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Errors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4000" dirty="0"/>
              <a:t>During DNA replication, </a:t>
            </a:r>
            <a:r>
              <a:rPr lang="en-US" altLang="x-none" sz="4000" dirty="0">
                <a:solidFill>
                  <a:srgbClr val="FF0000"/>
                </a:solidFill>
              </a:rPr>
              <a:t>errors</a:t>
            </a:r>
            <a:r>
              <a:rPr lang="en-US" altLang="x-none" sz="4000" dirty="0"/>
              <a:t> can sometimes occur, and the wrong nucleotide is added to the new strand.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4000" dirty="0"/>
              <a:t>DNA polymerase III also goes along the strand and “</a:t>
            </a:r>
            <a:r>
              <a:rPr lang="en-US" altLang="x-none" sz="4000" dirty="0">
                <a:solidFill>
                  <a:srgbClr val="FF0000"/>
                </a:solidFill>
              </a:rPr>
              <a:t>proofreads</a:t>
            </a:r>
            <a:r>
              <a:rPr lang="en-US" altLang="x-none" sz="4000" dirty="0"/>
              <a:t>” the strand and corrects any errors. This reduces the number of errors to about 1 error per 1 billion nucleotides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Rate of Replication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715000"/>
          </a:xfrm>
        </p:spPr>
        <p:txBody>
          <a:bodyPr/>
          <a:lstStyle/>
          <a:p>
            <a:pPr eaLnBrk="1" hangingPunct="1"/>
            <a:r>
              <a:rPr lang="en-US" altLang="x-none" sz="4400" dirty="0"/>
              <a:t>The DNA strand has an estimated </a:t>
            </a:r>
            <a:r>
              <a:rPr lang="en-US" altLang="x-none" sz="4400" dirty="0">
                <a:solidFill>
                  <a:srgbClr val="FF0000"/>
                </a:solidFill>
              </a:rPr>
              <a:t>3.1</a:t>
            </a:r>
            <a:r>
              <a:rPr lang="en-US" altLang="x-none" sz="4400" dirty="0"/>
              <a:t> billion base pairs (A,C,T,G). </a:t>
            </a:r>
          </a:p>
          <a:p>
            <a:pPr eaLnBrk="1" hangingPunct="1"/>
            <a:r>
              <a:rPr lang="en-US" altLang="x-none" sz="4400" dirty="0"/>
              <a:t>The DNA strand is not replicated from start to finish.</a:t>
            </a:r>
          </a:p>
          <a:p>
            <a:pPr eaLnBrk="1" hangingPunct="1"/>
            <a:r>
              <a:rPr lang="en-US" altLang="x-none" sz="4400" dirty="0"/>
              <a:t>Rather, it is divided into </a:t>
            </a:r>
            <a:r>
              <a:rPr lang="en-US" altLang="x-none" sz="4400" dirty="0">
                <a:solidFill>
                  <a:srgbClr val="FF0000"/>
                </a:solidFill>
              </a:rPr>
              <a:t>100</a:t>
            </a:r>
            <a:r>
              <a:rPr lang="en-US" altLang="x-none" sz="4400" dirty="0"/>
              <a:t> sequences about 100,000 bases and DNA replication begins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277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Processes of DNA</vt:lpstr>
      <vt:lpstr>DNA Replication</vt:lpstr>
      <vt:lpstr>DNA Helicases</vt:lpstr>
      <vt:lpstr>DNA Polymerase</vt:lpstr>
      <vt:lpstr>Final Step</vt:lpstr>
      <vt:lpstr>Links:</vt:lpstr>
      <vt:lpstr>Errors</vt:lpstr>
      <vt:lpstr>Rate of Replication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of DNA</dc:title>
  <dc:creator>Dale Walker</dc:creator>
  <cp:lastModifiedBy>Dale Walker</cp:lastModifiedBy>
  <cp:revision>21</cp:revision>
  <dcterms:created xsi:type="dcterms:W3CDTF">2009-01-26T15:30:36Z</dcterms:created>
  <dcterms:modified xsi:type="dcterms:W3CDTF">2024-03-04T18:13:20Z</dcterms:modified>
</cp:coreProperties>
</file>