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52"/>
  </p:notesMasterIdLst>
  <p:handoutMasterIdLst>
    <p:handoutMasterId r:id="rId53"/>
  </p:handoutMasterIdLst>
  <p:sldIdLst>
    <p:sldId id="460" r:id="rId2"/>
    <p:sldId id="377" r:id="rId3"/>
    <p:sldId id="380" r:id="rId4"/>
    <p:sldId id="379" r:id="rId5"/>
    <p:sldId id="428" r:id="rId6"/>
    <p:sldId id="517" r:id="rId7"/>
    <p:sldId id="367" r:id="rId8"/>
    <p:sldId id="499" r:id="rId9"/>
    <p:sldId id="500" r:id="rId10"/>
    <p:sldId id="502" r:id="rId11"/>
    <p:sldId id="501" r:id="rId12"/>
    <p:sldId id="507" r:id="rId13"/>
    <p:sldId id="503" r:id="rId14"/>
    <p:sldId id="497" r:id="rId15"/>
    <p:sldId id="509" r:id="rId16"/>
    <p:sldId id="510" r:id="rId17"/>
    <p:sldId id="518" r:id="rId18"/>
    <p:sldId id="514" r:id="rId19"/>
    <p:sldId id="470" r:id="rId20"/>
    <p:sldId id="471" r:id="rId21"/>
    <p:sldId id="475" r:id="rId22"/>
    <p:sldId id="477" r:id="rId23"/>
    <p:sldId id="511" r:id="rId24"/>
    <p:sldId id="476" r:id="rId25"/>
    <p:sldId id="435" r:id="rId26"/>
    <p:sldId id="504" r:id="rId27"/>
    <p:sldId id="498" r:id="rId28"/>
    <p:sldId id="478" r:id="rId29"/>
    <p:sldId id="480" r:id="rId30"/>
    <p:sldId id="513" r:id="rId31"/>
    <p:sldId id="481" r:id="rId32"/>
    <p:sldId id="484" r:id="rId33"/>
    <p:sldId id="512" r:id="rId34"/>
    <p:sldId id="485" r:id="rId35"/>
    <p:sldId id="486" r:id="rId36"/>
    <p:sldId id="489" r:id="rId37"/>
    <p:sldId id="515" r:id="rId38"/>
    <p:sldId id="516" r:id="rId39"/>
    <p:sldId id="491" r:id="rId40"/>
    <p:sldId id="494" r:id="rId41"/>
    <p:sldId id="495" r:id="rId42"/>
    <p:sldId id="438" r:id="rId43"/>
    <p:sldId id="390" r:id="rId44"/>
    <p:sldId id="392" r:id="rId45"/>
    <p:sldId id="508" r:id="rId46"/>
    <p:sldId id="445" r:id="rId47"/>
    <p:sldId id="439" r:id="rId48"/>
    <p:sldId id="440" r:id="rId49"/>
    <p:sldId id="441" r:id="rId50"/>
    <p:sldId id="442" r:id="rId51"/>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7"/>
    <p:restoredTop sz="94674"/>
  </p:normalViewPr>
  <p:slideViewPr>
    <p:cSldViewPr snapToGrid="0">
      <p:cViewPr varScale="1">
        <p:scale>
          <a:sx n="124" d="100"/>
          <a:sy n="124" d="100"/>
        </p:scale>
        <p:origin x="44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152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3" name="Rectangle 5">
            <a:extLst>
              <a:ext uri="{FF2B5EF4-FFF2-40B4-BE49-F238E27FC236}">
                <a16:creationId xmlns:a16="http://schemas.microsoft.com/office/drawing/2014/main" id="{00BF4055-4DA7-9E4F-8C1D-34F56E933ED8}"/>
              </a:ext>
            </a:extLst>
          </p:cNvPr>
          <p:cNvSpPr>
            <a:spLocks noGrp="1" noChangeArrowheads="1"/>
          </p:cNvSpPr>
          <p:nvPr>
            <p:ph type="sldNum" sz="quarter" idx="3"/>
          </p:nvPr>
        </p:nvSpPr>
        <p:spPr bwMode="auto">
          <a:xfrm>
            <a:off x="6096000" y="8686800"/>
            <a:ext cx="7620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000" b="1"/>
            </a:lvl1pPr>
          </a:lstStyle>
          <a:p>
            <a:fld id="{646BEAE9-6A04-CD43-917B-562E3359EAF8}" type="slidenum">
              <a:rPr lang="en-US" altLang="en-US"/>
              <a:pPr/>
              <a:t>‹#›</a:t>
            </a:fld>
            <a:endParaRPr lang="en-US" altLang="en-US" sz="1200"/>
          </a:p>
        </p:txBody>
      </p:sp>
      <p:sp>
        <p:nvSpPr>
          <p:cNvPr id="13315" name="Text Box 7">
            <a:extLst>
              <a:ext uri="{FF2B5EF4-FFF2-40B4-BE49-F238E27FC236}">
                <a16:creationId xmlns:a16="http://schemas.microsoft.com/office/drawing/2014/main" id="{440D86A5-D733-2B41-8F8C-1E904E2A5CAB}"/>
              </a:ext>
            </a:extLst>
          </p:cNvPr>
          <p:cNvSpPr txBox="1">
            <a:spLocks noChangeArrowheads="1"/>
          </p:cNvSpPr>
          <p:nvPr/>
        </p:nvSpPr>
        <p:spPr bwMode="auto">
          <a:xfrm>
            <a:off x="228600" y="141288"/>
            <a:ext cx="6400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170613" algn="r"/>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6170613" algn="r"/>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6170613" algn="r"/>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6170613" algn="r"/>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6170613" algn="r"/>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6170613" algn="r"/>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6170613" algn="r"/>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6170613" algn="r"/>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6170613" algn="r"/>
              </a:tabLs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100" b="1"/>
              <a:t>Division Ave. High School	Ms. Foglia</a:t>
            </a:r>
            <a:endParaRPr lang="en-US" altLang="en-US" sz="1800" b="1"/>
          </a:p>
          <a:p>
            <a:r>
              <a:rPr lang="en-US" altLang="en-US" sz="1400" b="1"/>
              <a:t>AP Biology</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F987F354-1AE6-F245-99B1-6CAFAA434F4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5976AD39-575E-3F46-82C9-42BF823502D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endParaRPr lang="en-US" noProof="0"/>
          </a:p>
        </p:txBody>
      </p:sp>
      <p:sp>
        <p:nvSpPr>
          <p:cNvPr id="56327" name="Rectangle 7">
            <a:extLst>
              <a:ext uri="{FF2B5EF4-FFF2-40B4-BE49-F238E27FC236}">
                <a16:creationId xmlns:a16="http://schemas.microsoft.com/office/drawing/2014/main" id="{1741DBE9-7563-1046-8043-31B45C4B4BA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atin typeface="Times" pitchFamily="2" charset="0"/>
              </a:defRPr>
            </a:lvl1pPr>
          </a:lstStyle>
          <a:p>
            <a:fld id="{E145F2BB-81BD-F746-828F-19A891AC252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ＭＳ Ｐゴシック" charset="-128"/>
        <a:cs typeface="ＭＳ Ｐゴシック" charset="-128"/>
      </a:defRPr>
    </a:lvl1pPr>
    <a:lvl2pPr marL="346075" indent="-112713" algn="l" rtl="0" eaLnBrk="0" fontAlgn="base" hangingPunct="0">
      <a:spcBef>
        <a:spcPct val="30000"/>
      </a:spcBef>
      <a:spcAft>
        <a:spcPct val="0"/>
      </a:spcAft>
      <a:buFont typeface="Wingdings" pitchFamily="2" charset="2"/>
      <a:buChar char="§"/>
      <a:defRPr sz="1400" kern="1200">
        <a:solidFill>
          <a:schemeClr val="tx1"/>
        </a:solidFill>
        <a:latin typeface="Arial" charset="0"/>
        <a:ea typeface="ＭＳ Ｐゴシック" charset="-128"/>
        <a:cs typeface="+mn-cs"/>
      </a:defRPr>
    </a:lvl2pPr>
    <a:lvl3pPr marL="690563" indent="-122238" algn="l" rtl="0" eaLnBrk="0" fontAlgn="base" hangingPunct="0">
      <a:spcBef>
        <a:spcPct val="30000"/>
      </a:spcBef>
      <a:spcAft>
        <a:spcPct val="0"/>
      </a:spcAft>
      <a:buFont typeface="Wingdings" pitchFamily="2" charset="2"/>
      <a:buChar char="§"/>
      <a:defRPr sz="14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buFont typeface="Wingdings" pitchFamily="2" charset="2"/>
      <a:buChar char="§"/>
      <a:defRPr sz="1400" kern="1200">
        <a:solidFill>
          <a:schemeClr val="tx1"/>
        </a:solidFill>
        <a:latin typeface="Arial" charset="0"/>
        <a:ea typeface="ＭＳ Ｐゴシック" charset="-128"/>
        <a:cs typeface="+mn-cs"/>
      </a:defRPr>
    </a:lvl4pPr>
    <a:lvl5pPr marL="2057400" indent="-228600" algn="l" rtl="0" eaLnBrk="0" fontAlgn="base" hangingPunct="0">
      <a:spcBef>
        <a:spcPct val="30000"/>
      </a:spcBef>
      <a:spcAft>
        <a:spcPct val="0"/>
      </a:spcAft>
      <a:defRPr sz="14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C9AB08B8-D5F4-044E-81D5-A64B059487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EA9BB62-3687-0D4E-8D71-E35F7E46B61A}" type="slidenum">
              <a:rPr lang="en-US" altLang="en-US" sz="1200">
                <a:latin typeface="Times" pitchFamily="2" charset="0"/>
              </a:rPr>
              <a:pPr/>
              <a:t>1</a:t>
            </a:fld>
            <a:endParaRPr lang="en-US" altLang="en-US" sz="1200">
              <a:latin typeface="Times" pitchFamily="2" charset="0"/>
            </a:endParaRPr>
          </a:p>
        </p:txBody>
      </p:sp>
      <p:sp>
        <p:nvSpPr>
          <p:cNvPr id="16386" name="Rectangle 2">
            <a:extLst>
              <a:ext uri="{FF2B5EF4-FFF2-40B4-BE49-F238E27FC236}">
                <a16:creationId xmlns:a16="http://schemas.microsoft.com/office/drawing/2014/main" id="{8CE26DEC-2C7E-FA48-9904-60EDFD917BD2}"/>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E093A808-72A6-B040-A1A3-748B7EAD6C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654B7133-72CA-FF43-BCEF-07729920C5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5BCFAD2-3336-8546-9598-BC2E1EE83532}" type="slidenum">
              <a:rPr lang="en-US" altLang="en-US" sz="1200">
                <a:latin typeface="Times" pitchFamily="2" charset="0"/>
              </a:rPr>
              <a:pPr/>
              <a:t>20</a:t>
            </a:fld>
            <a:endParaRPr lang="en-US" altLang="en-US" sz="1200">
              <a:latin typeface="Times" pitchFamily="2" charset="0"/>
            </a:endParaRPr>
          </a:p>
        </p:txBody>
      </p:sp>
      <p:sp>
        <p:nvSpPr>
          <p:cNvPr id="29698" name="Rectangle 2">
            <a:extLst>
              <a:ext uri="{FF2B5EF4-FFF2-40B4-BE49-F238E27FC236}">
                <a16:creationId xmlns:a16="http://schemas.microsoft.com/office/drawing/2014/main" id="{65866D84-C8D7-AF40-9647-A5A5C8450FDC}"/>
              </a:ext>
            </a:extLst>
          </p:cNvPr>
          <p:cNvSpPr>
            <a:spLocks noGrp="1" noRot="1" noChangeAspect="1" noChangeArrowheads="1"/>
          </p:cNvSpPr>
          <p:nvPr>
            <p:ph type="sldImg"/>
          </p:nvPr>
        </p:nvSpPr>
        <p:spPr>
          <a:solidFill>
            <a:srgbClr val="FFFFFF"/>
          </a:solidFill>
          <a:ln/>
        </p:spPr>
      </p:sp>
      <p:sp>
        <p:nvSpPr>
          <p:cNvPr id="29699" name="Rectangle 3">
            <a:extLst>
              <a:ext uri="{FF2B5EF4-FFF2-40B4-BE49-F238E27FC236}">
                <a16:creationId xmlns:a16="http://schemas.microsoft.com/office/drawing/2014/main" id="{19B9BE15-F20A-F14B-8BE3-84AB6CBBCFDC}"/>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66700" indent="-266700" eaLnBrk="1" hangingPunct="1">
              <a:buFontTx/>
              <a:buAutoNum type="arabicPeriod"/>
            </a:pPr>
            <a:r>
              <a:rPr lang="en-US" altLang="en-US">
                <a:latin typeface="Arial" panose="020B0604020202020204" pitchFamily="34" charset="0"/>
                <a:ea typeface="ＭＳ Ｐゴシック" panose="020B0600070205080204" pitchFamily="34" charset="-128"/>
              </a:rPr>
              <a:t> sedimentary rock</a:t>
            </a:r>
          </a:p>
          <a:p>
            <a:pPr marL="266700" indent="-266700" eaLnBrk="1" hangingPunct="1">
              <a:buFontTx/>
              <a:buAutoNum type="arabicPeriod"/>
            </a:pPr>
            <a:r>
              <a:rPr lang="en-US" altLang="en-US">
                <a:latin typeface="Arial" panose="020B0604020202020204" pitchFamily="34" charset="0"/>
                <a:ea typeface="ＭＳ Ｐゴシック" panose="020B0600070205080204" pitchFamily="34" charset="-128"/>
              </a:rPr>
              <a:t> sequence: older fossls on bottom, younger fossls on top</a:t>
            </a:r>
          </a:p>
        </p:txBody>
      </p:sp>
    </p:spTree>
    <p:extLst>
      <p:ext uri="{BB962C8B-B14F-4D97-AF65-F5344CB8AC3E}">
        <p14:creationId xmlns:p14="http://schemas.microsoft.com/office/powerpoint/2010/main" val="1733748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1894DAC7-B331-A449-AA01-BAC7F8F733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9483AA-1D2B-8649-B0CF-A0A1D09DBF67}" type="slidenum">
              <a:rPr lang="en-US" altLang="en-US" sz="1200">
                <a:latin typeface="Times" pitchFamily="2" charset="0"/>
              </a:rPr>
              <a:pPr/>
              <a:t>21</a:t>
            </a:fld>
            <a:endParaRPr lang="en-US" altLang="en-US" sz="1200">
              <a:latin typeface="Times" pitchFamily="2" charset="0"/>
            </a:endParaRPr>
          </a:p>
        </p:txBody>
      </p:sp>
      <p:sp>
        <p:nvSpPr>
          <p:cNvPr id="31746" name="Rectangle 2">
            <a:extLst>
              <a:ext uri="{FF2B5EF4-FFF2-40B4-BE49-F238E27FC236}">
                <a16:creationId xmlns:a16="http://schemas.microsoft.com/office/drawing/2014/main" id="{4DC5E5DB-73A3-B444-8FBB-7551DED3EECD}"/>
              </a:ext>
            </a:extLst>
          </p:cNvPr>
          <p:cNvSpPr>
            <a:spLocks noGrp="1" noRot="1" noChangeAspect="1" noChangeArrowheads="1"/>
          </p:cNvSpPr>
          <p:nvPr>
            <p:ph type="sldImg"/>
          </p:nvPr>
        </p:nvSpPr>
        <p:spPr>
          <a:solidFill>
            <a:srgbClr val="FFFFFF"/>
          </a:solidFill>
          <a:ln/>
        </p:spPr>
      </p:sp>
      <p:sp>
        <p:nvSpPr>
          <p:cNvPr id="31747" name="Rectangle 3">
            <a:extLst>
              <a:ext uri="{FF2B5EF4-FFF2-40B4-BE49-F238E27FC236}">
                <a16:creationId xmlns:a16="http://schemas.microsoft.com/office/drawing/2014/main" id="{888CEB4F-554D-3D4E-BEE1-1D1FFD2AF6B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a:latin typeface="Arial" panose="020B0604020202020204" pitchFamily="34" charset="0"/>
                <a:ea typeface="ＭＳ Ｐゴシック" panose="020B0600070205080204" pitchFamily="34" charset="-128"/>
              </a:rPr>
              <a:t>The avian nature of the brain and inner ear of Archaeopteryx  (Alonso et al. 2004) - Archaeopteryx, the earliest known flying bird from the Late Jurassic period, exhibits many shared primitive characters with more basal coelurosaurian dinosaurs (the clade including all theropods more bird-like than Allosaurus), such as teeth, a long bony tail and pinnate feathers. However, Archaeopteryx possessed asymmetrical flight feathers on its wings and tail, together with a wing feather arrangement shared with modern birds. This suggests some degree of powered flight capability but, until now, little was understood about the extent to which its brain and special senses were adapted for flight. Alonso et al. (2004) investigated this problem by computed tomography scanning and three-dimensional reconstruction of the braincase of the London specimen of Archaeopteryx. A reconstruction of the braincase and endocasts of the brain and inner ear suggest that Archaeopteryx closely resembled modern birds in the dominance of the sense of vision and in the possession of expanded auditory and spatial sensory perception in the ear. Alonso et al. (2004) concluded that Archaeopteryx had acquired the derived neurological and structural adaptations necessary for flight. An enlarged forebrain suggests that it had also developed enhanced somatosensory integration with these special senses demanded by a lifestyle involving flying ability.</a:t>
            </a:r>
          </a:p>
        </p:txBody>
      </p:sp>
    </p:spTree>
    <p:extLst>
      <p:ext uri="{BB962C8B-B14F-4D97-AF65-F5344CB8AC3E}">
        <p14:creationId xmlns:p14="http://schemas.microsoft.com/office/powerpoint/2010/main" val="536607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4589D4B5-485B-6B4F-8B74-A6CC071E5A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DB45A9-839F-8F48-AD67-8842B65548C3}" type="slidenum">
              <a:rPr lang="en-US" altLang="en-US" sz="1200">
                <a:latin typeface="Times" pitchFamily="2" charset="0"/>
              </a:rPr>
              <a:pPr/>
              <a:t>22</a:t>
            </a:fld>
            <a:endParaRPr lang="en-US" altLang="en-US" sz="1200">
              <a:latin typeface="Times" pitchFamily="2" charset="0"/>
            </a:endParaRPr>
          </a:p>
        </p:txBody>
      </p:sp>
      <p:sp>
        <p:nvSpPr>
          <p:cNvPr id="33794" name="Rectangle 2">
            <a:extLst>
              <a:ext uri="{FF2B5EF4-FFF2-40B4-BE49-F238E27FC236}">
                <a16:creationId xmlns:a16="http://schemas.microsoft.com/office/drawing/2014/main" id="{3D261F07-C14C-484F-A595-26957E156ACC}"/>
              </a:ext>
            </a:extLst>
          </p:cNvPr>
          <p:cNvSpPr>
            <a:spLocks noGrp="1" noRot="1" noChangeAspect="1" noChangeArrowheads="1"/>
          </p:cNvSpPr>
          <p:nvPr>
            <p:ph type="sldImg"/>
          </p:nvPr>
        </p:nvSpPr>
        <p:spPr>
          <a:solidFill>
            <a:srgbClr val="FFFFFF"/>
          </a:solidFill>
          <a:ln/>
        </p:spPr>
      </p:sp>
      <p:sp>
        <p:nvSpPr>
          <p:cNvPr id="33795" name="Rectangle 3">
            <a:extLst>
              <a:ext uri="{FF2B5EF4-FFF2-40B4-BE49-F238E27FC236}">
                <a16:creationId xmlns:a16="http://schemas.microsoft.com/office/drawing/2014/main" id="{EBC7AF7D-6C5A-9C44-9683-D5264A458D7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6172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83408072-6736-334C-9535-569F5DFE02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C4BDE2-0BF2-8741-878B-A94EBBA9FAD6}" type="slidenum">
              <a:rPr lang="en-US" altLang="en-US" sz="1200">
                <a:latin typeface="Times" pitchFamily="2" charset="0"/>
              </a:rPr>
              <a:pPr/>
              <a:t>24</a:t>
            </a:fld>
            <a:endParaRPr lang="en-US" altLang="en-US" sz="1200">
              <a:latin typeface="Times" pitchFamily="2" charset="0"/>
            </a:endParaRPr>
          </a:p>
        </p:txBody>
      </p:sp>
      <p:sp>
        <p:nvSpPr>
          <p:cNvPr id="35842" name="Rectangle 2">
            <a:extLst>
              <a:ext uri="{FF2B5EF4-FFF2-40B4-BE49-F238E27FC236}">
                <a16:creationId xmlns:a16="http://schemas.microsoft.com/office/drawing/2014/main" id="{C2BE5822-A86F-4C45-81E6-7FEE43BA9916}"/>
              </a:ext>
            </a:extLst>
          </p:cNvPr>
          <p:cNvSpPr>
            <a:spLocks noGrp="1" noRot="1" noChangeAspect="1" noChangeArrowheads="1"/>
          </p:cNvSpPr>
          <p:nvPr>
            <p:ph type="sldImg"/>
          </p:nvPr>
        </p:nvSpPr>
        <p:spPr>
          <a:solidFill>
            <a:srgbClr val="FFFFFF"/>
          </a:solidFill>
          <a:ln/>
        </p:spPr>
      </p:sp>
      <p:sp>
        <p:nvSpPr>
          <p:cNvPr id="35843" name="Rectangle 3">
            <a:extLst>
              <a:ext uri="{FF2B5EF4-FFF2-40B4-BE49-F238E27FC236}">
                <a16:creationId xmlns:a16="http://schemas.microsoft.com/office/drawing/2014/main" id="{9AEE938F-1F32-944C-B295-1BA540DB763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There are innumerable intermediate &amp; transitional forms</a:t>
            </a:r>
          </a:p>
          <a:p>
            <a:pPr eaLnBrk="1" hangingPunct="1"/>
            <a:r>
              <a:rPr lang="en-US" altLang="en-US">
                <a:latin typeface="Arial" panose="020B0604020202020204" pitchFamily="34" charset="0"/>
                <a:ea typeface="ＭＳ Ｐゴシック" panose="020B0600070205080204" pitchFamily="34" charset="-128"/>
              </a:rPr>
              <a:t>Whales as land creatures returning to the water….</a:t>
            </a:r>
          </a:p>
          <a:p>
            <a:pPr eaLnBrk="1" hangingPunct="1"/>
            <a:r>
              <a:rPr lang="en-US" altLang="en-US">
                <a:latin typeface="Arial" panose="020B0604020202020204" pitchFamily="34" charset="0"/>
                <a:ea typeface="ＭＳ Ｐゴシック" panose="020B0600070205080204" pitchFamily="34" charset="-128"/>
              </a:rPr>
              <a:t>Where are the intermediate forms of whale ancestors?</a:t>
            </a:r>
          </a:p>
          <a:p>
            <a:pPr eaLnBrk="1" hangingPunct="1"/>
            <a:r>
              <a:rPr lang="en-US" altLang="en-US">
                <a:latin typeface="Arial" panose="020B0604020202020204" pitchFamily="34" charset="0"/>
                <a:ea typeface="ＭＳ Ｐゴシック" panose="020B0600070205080204" pitchFamily="34" charset="-128"/>
              </a:rPr>
              <a:t>Cartoon making fun of this idea.</a:t>
            </a:r>
          </a:p>
          <a:p>
            <a:pPr eaLnBrk="1" hangingPunct="1"/>
            <a:r>
              <a:rPr lang="en-US" altLang="en-US">
                <a:latin typeface="Arial" panose="020B0604020202020204" pitchFamily="34" charset="0"/>
                <a:ea typeface="ＭＳ Ｐゴシック" panose="020B0600070205080204" pitchFamily="34" charset="-128"/>
              </a:rPr>
              <a:t>The cartoons disappeared 10-12 years ago when this fossil was found.</a:t>
            </a:r>
          </a:p>
          <a:p>
            <a:pPr eaLnBrk="1" hangingPunct="1"/>
            <a:r>
              <a:rPr lang="en-US" altLang="en-US" i="1" u="sng">
                <a:latin typeface="Arial" panose="020B0604020202020204" pitchFamily="34" charset="0"/>
                <a:ea typeface="ＭＳ Ｐゴシック" panose="020B0600070205080204" pitchFamily="34" charset="-128"/>
              </a:rPr>
              <a:t>Ambilocetic natans</a:t>
            </a:r>
            <a:r>
              <a:rPr lang="en-US" altLang="en-US">
                <a:latin typeface="Arial" panose="020B0604020202020204" pitchFamily="34" charset="0"/>
                <a:ea typeface="ＭＳ Ｐゴシック" panose="020B0600070205080204" pitchFamily="34" charset="-128"/>
              </a:rPr>
              <a:t> =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Walking whale who likes to swim</a:t>
            </a:r>
            <a:r>
              <a:rPr lang="ja-JP" altLang="en-US">
                <a:latin typeface="Arial" panose="020B0604020202020204" pitchFamily="34" charset="0"/>
                <a:ea typeface="ＭＳ Ｐゴシック" panose="020B0600070205080204" pitchFamily="34" charset="-128"/>
              </a:rPr>
              <a:t>”</a:t>
            </a:r>
            <a:endParaRPr lang="en-US" altLang="ja-JP">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4-5 intermediate forms all found in last 2 decades</a:t>
            </a:r>
          </a:p>
          <a:p>
            <a:pPr eaLnBrk="1" hangingPunct="1"/>
            <a:r>
              <a:rPr lang="en-US" altLang="en-US">
                <a:latin typeface="Arial" panose="020B0604020202020204" pitchFamily="34" charset="0"/>
                <a:ea typeface="ＭＳ Ｐゴシック" panose="020B0600070205080204" pitchFamily="34" charset="-128"/>
              </a:rPr>
              <a:t>Indus River valley in between India &amp; Pakistan.</a:t>
            </a:r>
          </a:p>
        </p:txBody>
      </p:sp>
    </p:spTree>
    <p:extLst>
      <p:ext uri="{BB962C8B-B14F-4D97-AF65-F5344CB8AC3E}">
        <p14:creationId xmlns:p14="http://schemas.microsoft.com/office/powerpoint/2010/main" val="1242677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976849B-2DD4-8847-A869-2A9F2B293E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1997BC-E055-8349-B3A4-0E89473F0FED}" type="slidenum">
              <a:rPr lang="en-US" altLang="en-US" sz="1200">
                <a:latin typeface="Times" pitchFamily="2" charset="0"/>
              </a:rPr>
              <a:pPr/>
              <a:t>25</a:t>
            </a:fld>
            <a:endParaRPr lang="en-US" altLang="en-US" sz="1200">
              <a:latin typeface="Times" pitchFamily="2" charset="0"/>
            </a:endParaRPr>
          </a:p>
        </p:txBody>
      </p:sp>
      <p:sp>
        <p:nvSpPr>
          <p:cNvPr id="37890" name="Rectangle 2">
            <a:extLst>
              <a:ext uri="{FF2B5EF4-FFF2-40B4-BE49-F238E27FC236}">
                <a16:creationId xmlns:a16="http://schemas.microsoft.com/office/drawing/2014/main" id="{85926D62-2E37-B747-BE0A-C2EF8496CE02}"/>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C8D142F1-ACA9-724C-9CFA-830B70104C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Artificial selection</a:t>
            </a:r>
          </a:p>
          <a:p>
            <a:pPr eaLnBrk="1" hangingPunct="1"/>
            <a:r>
              <a:rPr lang="en-US" altLang="en-US">
                <a:latin typeface="Arial" panose="020B0604020202020204" pitchFamily="34" charset="0"/>
                <a:ea typeface="ＭＳ Ｐゴシック" panose="020B0600070205080204" pitchFamily="34" charset="-128"/>
              </a:rPr>
              <a:t>Hidden variation can be exposed through selection</a:t>
            </a:r>
            <a:r>
              <a:rPr lang="en-US" altLang="en-US" i="1">
                <a:latin typeface="Arial" panose="020B0604020202020204" pitchFamily="34" charset="0"/>
                <a:ea typeface="ＭＳ Ｐゴシック" panose="020B0600070205080204" pitchFamily="34" charset="-128"/>
              </a:rPr>
              <a:t>!</a:t>
            </a: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29098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F37A3ED4-10F5-1F45-9361-131DC212AD48}"/>
              </a:ext>
            </a:extLst>
          </p:cNvPr>
          <p:cNvSpPr>
            <a:spLocks noGrp="1" noRot="1" noChangeAspect="1"/>
          </p:cNvSpPr>
          <p:nvPr>
            <p:ph type="sldImg"/>
          </p:nvPr>
        </p:nvSpPr>
        <p:spPr>
          <a:ln/>
        </p:spPr>
      </p:sp>
      <p:sp>
        <p:nvSpPr>
          <p:cNvPr id="40962" name="Notes Placeholder 2">
            <a:extLst>
              <a:ext uri="{FF2B5EF4-FFF2-40B4-BE49-F238E27FC236}">
                <a16:creationId xmlns:a16="http://schemas.microsoft.com/office/drawing/2014/main" id="{874110EF-CFBD-1F4E-A54F-E1FFAED972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3000">
                <a:latin typeface="Arial" panose="020B0604020202020204" pitchFamily="34" charset="0"/>
                <a:ea typeface="ＭＳ Ｐゴシック" panose="020B0600070205080204" pitchFamily="34" charset="-128"/>
              </a:rPr>
              <a:t>Insecticide &amp; drug resistance</a:t>
            </a:r>
          </a:p>
          <a:p>
            <a:pPr lvl="1" eaLnBrk="1" hangingPunct="1">
              <a:lnSpc>
                <a:spcPct val="90000"/>
              </a:lnSpc>
            </a:pPr>
            <a:r>
              <a:rPr lang="en-US" altLang="en-US" sz="2800">
                <a:latin typeface="Arial" panose="020B0604020202020204" pitchFamily="34" charset="0"/>
                <a:ea typeface="ＭＳ Ｐゴシック" panose="020B0600070205080204" pitchFamily="34" charset="-128"/>
              </a:rPr>
              <a:t>insecticide didn</a:t>
            </a:r>
            <a:r>
              <a:rPr lang="ja-JP" altLang="en-US" sz="2800">
                <a:latin typeface="Arial" panose="020B0604020202020204" pitchFamily="34" charset="0"/>
                <a:ea typeface="ＭＳ Ｐゴシック" panose="020B0600070205080204" pitchFamily="34" charset="-128"/>
              </a:rPr>
              <a:t>’</a:t>
            </a:r>
            <a:r>
              <a:rPr lang="en-US" altLang="ja-JP" sz="2800">
                <a:latin typeface="Arial" panose="020B0604020202020204" pitchFamily="34" charset="0"/>
                <a:ea typeface="ＭＳ Ｐゴシック" panose="020B0600070205080204" pitchFamily="34" charset="-128"/>
              </a:rPr>
              <a:t>t kill all individuals</a:t>
            </a:r>
          </a:p>
          <a:p>
            <a:pPr lvl="1" eaLnBrk="1" hangingPunct="1">
              <a:lnSpc>
                <a:spcPct val="90000"/>
              </a:lnSpc>
            </a:pPr>
            <a:r>
              <a:rPr lang="en-US" altLang="en-US" sz="2800">
                <a:latin typeface="Arial" panose="020B0604020202020204" pitchFamily="34" charset="0"/>
                <a:ea typeface="ＭＳ Ｐゴシック" panose="020B0600070205080204" pitchFamily="34" charset="-128"/>
              </a:rPr>
              <a:t>resistant survivors reproduce</a:t>
            </a:r>
          </a:p>
          <a:p>
            <a:pPr lvl="1" eaLnBrk="1" hangingPunct="1">
              <a:lnSpc>
                <a:spcPct val="90000"/>
              </a:lnSpc>
            </a:pPr>
            <a:r>
              <a:rPr lang="en-US" altLang="en-US" sz="2800">
                <a:latin typeface="Arial" panose="020B0604020202020204" pitchFamily="34" charset="0"/>
                <a:ea typeface="ＭＳ Ｐゴシック" panose="020B0600070205080204" pitchFamily="34" charset="-128"/>
              </a:rPr>
              <a:t>resistance is inherited</a:t>
            </a:r>
          </a:p>
          <a:p>
            <a:pPr lvl="1" eaLnBrk="1" hangingPunct="1">
              <a:lnSpc>
                <a:spcPct val="90000"/>
              </a:lnSpc>
            </a:pPr>
            <a:r>
              <a:rPr lang="en-US" altLang="en-US" sz="2800">
                <a:latin typeface="Arial" panose="020B0604020202020204" pitchFamily="34" charset="0"/>
                <a:ea typeface="ＭＳ Ｐゴシック" panose="020B0600070205080204" pitchFamily="34" charset="-128"/>
              </a:rPr>
              <a:t>insecticide becomes less &amp; less effective</a:t>
            </a:r>
            <a:endParaRPr lang="en-US" altLang="en-US" sz="1300">
              <a:latin typeface="Arial" panose="020B0604020202020204" pitchFamily="34" charset="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3D0014DC-41D7-3341-AD66-EC65445E7E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319B7D-8539-9C44-83FB-E068B3B66E14}" type="slidenum">
              <a:rPr lang="en-US" altLang="en-US" sz="1200">
                <a:latin typeface="Times" pitchFamily="2" charset="0"/>
              </a:rPr>
              <a:pPr/>
              <a:t>27</a:t>
            </a:fld>
            <a:endParaRPr lang="en-US" altLang="en-US" sz="1200">
              <a:latin typeface="Times" pitchFamily="2" charset="0"/>
            </a:endParaRPr>
          </a:p>
        </p:txBody>
      </p:sp>
    </p:spTree>
    <p:extLst>
      <p:ext uri="{BB962C8B-B14F-4D97-AF65-F5344CB8AC3E}">
        <p14:creationId xmlns:p14="http://schemas.microsoft.com/office/powerpoint/2010/main" val="429034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70D86EEF-FD10-9A4B-BB49-4F4863FAB9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E8518E-DA6A-654B-A1B7-BDAD0BE79381}" type="slidenum">
              <a:rPr lang="en-US" altLang="en-US" sz="1200">
                <a:latin typeface="Times" pitchFamily="2" charset="0"/>
              </a:rPr>
              <a:pPr/>
              <a:t>28</a:t>
            </a:fld>
            <a:endParaRPr lang="en-US" altLang="en-US" sz="1200">
              <a:latin typeface="Times" pitchFamily="2" charset="0"/>
            </a:endParaRPr>
          </a:p>
        </p:txBody>
      </p:sp>
      <p:sp>
        <p:nvSpPr>
          <p:cNvPr id="43010" name="Rectangle 2">
            <a:extLst>
              <a:ext uri="{FF2B5EF4-FFF2-40B4-BE49-F238E27FC236}">
                <a16:creationId xmlns:a16="http://schemas.microsoft.com/office/drawing/2014/main" id="{940C4B03-1014-D94B-850A-2D84B6BC2948}"/>
              </a:ext>
            </a:extLst>
          </p:cNvPr>
          <p:cNvSpPr>
            <a:spLocks noGrp="1" noRot="1" noChangeAspect="1" noChangeArrowheads="1"/>
          </p:cNvSpPr>
          <p:nvPr>
            <p:ph type="sldImg"/>
          </p:nvPr>
        </p:nvSpPr>
        <p:spPr>
          <a:solidFill>
            <a:srgbClr val="FFFFFF"/>
          </a:solidFill>
          <a:ln/>
        </p:spPr>
      </p:sp>
      <p:sp>
        <p:nvSpPr>
          <p:cNvPr id="43011" name="Rectangle 3">
            <a:extLst>
              <a:ext uri="{FF2B5EF4-FFF2-40B4-BE49-F238E27FC236}">
                <a16:creationId xmlns:a16="http://schemas.microsoft.com/office/drawing/2014/main" id="{8BB943CA-20A1-B244-96D4-D4D0BA051D8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66700" indent="-266700" eaLnBrk="1" hangingPunct="1"/>
            <a:r>
              <a:rPr lang="en-US" altLang="en-US">
                <a:latin typeface="Arial" panose="020B0604020202020204" pitchFamily="34" charset="0"/>
                <a:ea typeface="ＭＳ Ｐゴシック" panose="020B0600070205080204" pitchFamily="34" charset="-128"/>
              </a:rPr>
              <a:t>Anatomical evidence</a:t>
            </a:r>
          </a:p>
          <a:p>
            <a:pPr marL="266700" indent="-266700" eaLnBrk="1" hangingPunct="1"/>
            <a:r>
              <a:rPr lang="en-US" altLang="en-US">
                <a:latin typeface="Arial" panose="020B0604020202020204" pitchFamily="34" charset="0"/>
                <a:ea typeface="ＭＳ Ｐゴシック" panose="020B0600070205080204" pitchFamily="34" charset="-128"/>
              </a:rPr>
              <a:t>1. These structures are called… homologous</a:t>
            </a:r>
          </a:p>
          <a:p>
            <a:pPr marL="266700" indent="-266700" eaLnBrk="1" hangingPunct="1"/>
            <a:r>
              <a:rPr lang="en-US" altLang="en-US">
                <a:latin typeface="Arial" panose="020B0604020202020204" pitchFamily="34" charset="0"/>
                <a:ea typeface="ＭＳ Ｐゴシック" panose="020B0600070205080204" pitchFamily="34" charset="-128"/>
              </a:rPr>
              <a:t>2. These structures are evidence for…. common ancestry</a:t>
            </a:r>
          </a:p>
          <a:p>
            <a:pPr marL="266700" indent="-266700" eaLnBrk="1" hangingPunct="1"/>
            <a:r>
              <a:rPr lang="en-US" altLang="en-US">
                <a:latin typeface="Arial" panose="020B0604020202020204" pitchFamily="34" charset="0"/>
                <a:ea typeface="ＭＳ Ｐゴシック" panose="020B0600070205080204" pitchFamily="34" charset="-128"/>
              </a:rPr>
              <a:t>3. similar internal structure = similar development</a:t>
            </a:r>
          </a:p>
          <a:p>
            <a:pPr marL="266700" indent="-266700" eaLnBrk="1" hangingPunct="1"/>
            <a:r>
              <a:rPr lang="en-US" altLang="en-US">
                <a:latin typeface="Arial" panose="020B0604020202020204" pitchFamily="34" charset="0"/>
                <a:ea typeface="ＭＳ Ｐゴシック" panose="020B0600070205080204" pitchFamily="34" charset="-128"/>
              </a:rPr>
              <a:t>4. different function = different environment &amp; niche</a:t>
            </a:r>
          </a:p>
          <a:p>
            <a:pPr marL="266700" indent="-266700" eaLnBrk="1" hangingPunct="1"/>
            <a:r>
              <a:rPr lang="en-US" altLang="en-US">
                <a:latin typeface="Arial" panose="020B0604020202020204" pitchFamily="34" charset="0"/>
                <a:ea typeface="ＭＳ Ｐゴシック" panose="020B0600070205080204" pitchFamily="34" charset="-128"/>
              </a:rPr>
              <a:t>5. close evolutionary r</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ship!</a:t>
            </a: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4045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53C610BF-8891-F84F-9158-ECE1AFB93A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43A52A-2F0A-8243-8163-9D2BFB40F039}" type="slidenum">
              <a:rPr lang="en-US" altLang="en-US" sz="1200">
                <a:latin typeface="Times" pitchFamily="2" charset="0"/>
              </a:rPr>
              <a:pPr/>
              <a:t>29</a:t>
            </a:fld>
            <a:endParaRPr lang="en-US" altLang="en-US" sz="1200">
              <a:latin typeface="Times" pitchFamily="2" charset="0"/>
            </a:endParaRPr>
          </a:p>
        </p:txBody>
      </p:sp>
      <p:sp>
        <p:nvSpPr>
          <p:cNvPr id="45058" name="Rectangle 2">
            <a:extLst>
              <a:ext uri="{FF2B5EF4-FFF2-40B4-BE49-F238E27FC236}">
                <a16:creationId xmlns:a16="http://schemas.microsoft.com/office/drawing/2014/main" id="{2E35B219-BE34-2E42-902A-D1D5DCFA5BEB}"/>
              </a:ext>
            </a:extLst>
          </p:cNvPr>
          <p:cNvSpPr>
            <a:spLocks noGrp="1" noRot="1" noChangeAspect="1" noChangeArrowheads="1"/>
          </p:cNvSpPr>
          <p:nvPr>
            <p:ph type="sldImg"/>
          </p:nvPr>
        </p:nvSpPr>
        <p:spPr>
          <a:solidFill>
            <a:srgbClr val="FFFFFF"/>
          </a:solidFill>
          <a:ln/>
        </p:spPr>
      </p:sp>
      <p:sp>
        <p:nvSpPr>
          <p:cNvPr id="45059" name="Rectangle 3">
            <a:extLst>
              <a:ext uri="{FF2B5EF4-FFF2-40B4-BE49-F238E27FC236}">
                <a16:creationId xmlns:a16="http://schemas.microsoft.com/office/drawing/2014/main" id="{34637020-E2A8-0344-AF56-F331FB483635}"/>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154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9FBDDF79-8E66-DB41-B642-CDCD5173EE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7EB504-4287-D449-B54A-BE097E1611EE}" type="slidenum">
              <a:rPr lang="en-US" altLang="en-US" sz="1200">
                <a:latin typeface="Times" pitchFamily="2" charset="0"/>
              </a:rPr>
              <a:pPr/>
              <a:t>31</a:t>
            </a:fld>
            <a:endParaRPr lang="en-US" altLang="en-US" sz="1200">
              <a:latin typeface="Times" pitchFamily="2" charset="0"/>
            </a:endParaRPr>
          </a:p>
        </p:txBody>
      </p:sp>
      <p:sp>
        <p:nvSpPr>
          <p:cNvPr id="47106" name="Rectangle 2">
            <a:extLst>
              <a:ext uri="{FF2B5EF4-FFF2-40B4-BE49-F238E27FC236}">
                <a16:creationId xmlns:a16="http://schemas.microsoft.com/office/drawing/2014/main" id="{51BEA1C0-3052-3241-8B9D-636158A2A8F9}"/>
              </a:ext>
            </a:extLst>
          </p:cNvPr>
          <p:cNvSpPr>
            <a:spLocks noGrp="1" noRot="1" noChangeAspect="1" noChangeArrowheads="1"/>
          </p:cNvSpPr>
          <p:nvPr>
            <p:ph type="sldImg"/>
          </p:nvPr>
        </p:nvSpPr>
        <p:spPr>
          <a:solidFill>
            <a:srgbClr val="FFFFFF"/>
          </a:solidFill>
          <a:ln/>
        </p:spPr>
      </p:sp>
      <p:sp>
        <p:nvSpPr>
          <p:cNvPr id="47107" name="Rectangle 3">
            <a:extLst>
              <a:ext uri="{FF2B5EF4-FFF2-40B4-BE49-F238E27FC236}">
                <a16:creationId xmlns:a16="http://schemas.microsoft.com/office/drawing/2014/main" id="{7B4E28D4-CD3A-BE48-9A7B-2FBE71A73EAC}"/>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66700" indent="-266700" eaLnBrk="1" hangingPunct="1">
              <a:buFontTx/>
              <a:buAutoNum type="arabicPeriod"/>
            </a:pPr>
            <a:r>
              <a:rPr lang="en-US" altLang="en-US">
                <a:latin typeface="Arial" panose="020B0604020202020204" pitchFamily="34" charset="0"/>
                <a:ea typeface="ＭＳ Ｐゴシック" panose="020B0600070205080204" pitchFamily="34" charset="-128"/>
              </a:rPr>
              <a:t> same function</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 different development &amp; anatomy</a:t>
            </a:r>
          </a:p>
          <a:p>
            <a:pPr marL="266700" indent="-266700" eaLnBrk="1" hangingPunct="1"/>
            <a:r>
              <a:rPr lang="en-US" altLang="en-US">
                <a:solidFill>
                  <a:srgbClr val="0F116A"/>
                </a:solidFill>
                <a:latin typeface="Comic Sans MS" panose="030F0902030302020204" pitchFamily="66" charset="0"/>
                <a:ea typeface="ＭＳ Ｐゴシック" panose="020B0600070205080204" pitchFamily="34" charset="-128"/>
              </a:rPr>
              <a:t>Those fins &amp; tails &amp; sleek bodies are </a:t>
            </a:r>
            <a:r>
              <a:rPr lang="en-US" altLang="en-US" u="sng">
                <a:solidFill>
                  <a:srgbClr val="0F116A"/>
                </a:solidFill>
                <a:latin typeface="Comic Sans MS" panose="030F0902030302020204" pitchFamily="66" charset="0"/>
                <a:ea typeface="ＭＳ Ｐゴシック" panose="020B0600070205080204" pitchFamily="34" charset="-128"/>
              </a:rPr>
              <a:t>analogous</a:t>
            </a:r>
            <a:r>
              <a:rPr lang="en-US" altLang="en-US">
                <a:solidFill>
                  <a:srgbClr val="0F116A"/>
                </a:solidFill>
                <a:latin typeface="Comic Sans MS" panose="030F0902030302020204" pitchFamily="66" charset="0"/>
                <a:ea typeface="ＭＳ Ｐゴシック" panose="020B0600070205080204" pitchFamily="34" charset="-128"/>
              </a:rPr>
              <a:t> structures</a:t>
            </a:r>
            <a:r>
              <a:rPr lang="en-US" altLang="en-US" b="1" i="1">
                <a:solidFill>
                  <a:srgbClr val="0F116A"/>
                </a:solidFill>
                <a:latin typeface="Comic Sans MS" panose="030F0902030302020204" pitchFamily="66" charset="0"/>
                <a:ea typeface="ＭＳ Ｐゴシック" panose="020B0600070205080204" pitchFamily="34" charset="-128"/>
              </a:rPr>
              <a:t>!</a:t>
            </a:r>
            <a:r>
              <a:rPr lang="en-US" altLang="en-US" b="1">
                <a:solidFill>
                  <a:srgbClr val="0F116A"/>
                </a:solidFill>
                <a:latin typeface="Comic Sans MS" panose="030F0902030302020204" pitchFamily="66" charset="0"/>
                <a:ea typeface="ＭＳ Ｐゴシック" panose="020B0600070205080204" pitchFamily="34" charset="-128"/>
              </a:rPr>
              <a:t> </a:t>
            </a:r>
          </a:p>
          <a:p>
            <a:pPr marL="266700" indent="-266700" eaLnBrk="1" hangingPunct="1"/>
            <a:r>
              <a:rPr lang="en-US" altLang="en-US">
                <a:latin typeface="Arial" panose="020B0604020202020204" pitchFamily="34" charset="0"/>
                <a:ea typeface="ＭＳ Ｐゴシック" panose="020B0600070205080204" pitchFamily="34" charset="-128"/>
              </a:rPr>
              <a:t>convergent evolution - NOT common ancestor</a:t>
            </a:r>
          </a:p>
          <a:p>
            <a:pPr marL="266700" indent="-266700" eaLnBrk="1" hangingPunct="1">
              <a:buFontTx/>
              <a:buAutoNum type="arabicPeriod"/>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3491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2DD51BE3-92EA-304B-9267-3C077CE19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93F980-E6E1-B14C-A65D-E9D4B06DBB18}" type="slidenum">
              <a:rPr lang="en-US" altLang="en-US" sz="1200">
                <a:latin typeface="Times" pitchFamily="2" charset="0"/>
              </a:rPr>
              <a:pPr/>
              <a:t>32</a:t>
            </a:fld>
            <a:endParaRPr lang="en-US" altLang="en-US" sz="1200">
              <a:latin typeface="Times" pitchFamily="2" charset="0"/>
            </a:endParaRPr>
          </a:p>
        </p:txBody>
      </p:sp>
      <p:sp>
        <p:nvSpPr>
          <p:cNvPr id="49154" name="Rectangle 2">
            <a:extLst>
              <a:ext uri="{FF2B5EF4-FFF2-40B4-BE49-F238E27FC236}">
                <a16:creationId xmlns:a16="http://schemas.microsoft.com/office/drawing/2014/main" id="{C2D9F190-F14F-DE41-A037-F8F24B271A9E}"/>
              </a:ext>
            </a:extLst>
          </p:cNvPr>
          <p:cNvSpPr>
            <a:spLocks noGrp="1" noRot="1" noChangeAspect="1" noChangeArrowheads="1"/>
          </p:cNvSpPr>
          <p:nvPr>
            <p:ph type="sldImg"/>
          </p:nvPr>
        </p:nvSpPr>
        <p:spPr>
          <a:solidFill>
            <a:srgbClr val="FFFFFF"/>
          </a:solidFill>
          <a:ln/>
        </p:spPr>
      </p:sp>
      <p:sp>
        <p:nvSpPr>
          <p:cNvPr id="49155" name="Rectangle 3">
            <a:extLst>
              <a:ext uri="{FF2B5EF4-FFF2-40B4-BE49-F238E27FC236}">
                <a16:creationId xmlns:a16="http://schemas.microsoft.com/office/drawing/2014/main" id="{26E66E46-B23C-8248-9B5C-E90BABB73D0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66700" indent="-266700" eaLnBrk="1" hangingPunct="1"/>
            <a:r>
              <a:rPr lang="en-US" altLang="en-US" dirty="0">
                <a:latin typeface="Arial" panose="020B0604020202020204" pitchFamily="34" charset="0"/>
                <a:ea typeface="ＭＳ Ｐゴシック" panose="020B0600070205080204" pitchFamily="34" charset="-128"/>
              </a:rPr>
              <a:t>Biogeographical evidence</a:t>
            </a:r>
          </a:p>
          <a:p>
            <a:pPr marL="266700" indent="-266700" eaLnBrk="1" hangingPunct="1">
              <a:buFontTx/>
              <a:buAutoNum type="arabicPeriod"/>
            </a:pPr>
            <a:r>
              <a:rPr lang="en-US" altLang="en-US" dirty="0">
                <a:latin typeface="Arial" panose="020B0604020202020204" pitchFamily="34" charset="0"/>
                <a:ea typeface="ＭＳ Ｐゴシック" panose="020B0600070205080204" pitchFamily="34" charset="-128"/>
              </a:rPr>
              <a:t> No!</a:t>
            </a:r>
          </a:p>
          <a:p>
            <a:pPr marL="266700" indent="-266700" eaLnBrk="1" hangingPunct="1">
              <a:buFontTx/>
              <a:buAutoNum type="arabicPeriod"/>
            </a:pPr>
            <a:r>
              <a:rPr lang="en-US" altLang="en-US" dirty="0">
                <a:latin typeface="Arial" panose="020B0604020202020204" pitchFamily="34" charset="0"/>
                <a:ea typeface="ＭＳ Ｐゴシック" panose="020B0600070205080204" pitchFamily="34" charset="-128"/>
              </a:rPr>
              <a:t> Convergent / parallel evolution</a:t>
            </a:r>
            <a:br>
              <a:rPr lang="en-US" altLang="en-US" dirty="0">
                <a:latin typeface="Arial" panose="020B0604020202020204" pitchFamily="34" charset="0"/>
                <a:ea typeface="ＭＳ Ｐゴシック" panose="020B0600070205080204" pitchFamily="34" charset="-128"/>
              </a:rPr>
            </a:br>
            <a:r>
              <a:rPr lang="en-US" altLang="en-US" dirty="0">
                <a:latin typeface="Arial" panose="020B0604020202020204" pitchFamily="34" charset="0"/>
                <a:ea typeface="ＭＳ Ｐゴシック" panose="020B0600070205080204" pitchFamily="34" charset="-128"/>
              </a:rPr>
              <a:t> similar environments &amp; niches lead to natural selection of similar traits</a:t>
            </a:r>
          </a:p>
        </p:txBody>
      </p:sp>
    </p:spTree>
    <p:extLst>
      <p:ext uri="{BB962C8B-B14F-4D97-AF65-F5344CB8AC3E}">
        <p14:creationId xmlns:p14="http://schemas.microsoft.com/office/powerpoint/2010/main" val="230701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67447BF8-7D2D-AB44-B168-43E81A152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81FB1C-2F4A-D94D-915E-5A2EA7F0E660}" type="slidenum">
              <a:rPr lang="en-US" altLang="en-US" sz="1200">
                <a:latin typeface="Times" pitchFamily="2" charset="0"/>
              </a:rPr>
              <a:pPr/>
              <a:t>2</a:t>
            </a:fld>
            <a:endParaRPr lang="en-US" altLang="en-US" sz="1200">
              <a:latin typeface="Times" pitchFamily="2" charset="0"/>
            </a:endParaRPr>
          </a:p>
        </p:txBody>
      </p:sp>
      <p:sp>
        <p:nvSpPr>
          <p:cNvPr id="18434" name="Rectangle 2">
            <a:extLst>
              <a:ext uri="{FF2B5EF4-FFF2-40B4-BE49-F238E27FC236}">
                <a16:creationId xmlns:a16="http://schemas.microsoft.com/office/drawing/2014/main" id="{40985294-1A5B-784A-81D5-64776B8F1C8E}"/>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CCCF1C2B-46D0-5041-91E2-F2943F05E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8FC806A0-31A8-0C4E-853B-781741C27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B05C66-B6AF-D548-8D8B-AD2671C7FD82}" type="slidenum">
              <a:rPr lang="en-US" altLang="en-US" sz="1200">
                <a:latin typeface="Times" pitchFamily="2" charset="0"/>
              </a:rPr>
              <a:pPr/>
              <a:t>34</a:t>
            </a:fld>
            <a:endParaRPr lang="en-US" altLang="en-US" sz="1200">
              <a:latin typeface="Times" pitchFamily="2" charset="0"/>
            </a:endParaRPr>
          </a:p>
        </p:txBody>
      </p:sp>
      <p:sp>
        <p:nvSpPr>
          <p:cNvPr id="51202" name="Rectangle 2">
            <a:extLst>
              <a:ext uri="{FF2B5EF4-FFF2-40B4-BE49-F238E27FC236}">
                <a16:creationId xmlns:a16="http://schemas.microsoft.com/office/drawing/2014/main" id="{F112B265-2755-5C48-85F5-E209158DAB53}"/>
              </a:ext>
            </a:extLst>
          </p:cNvPr>
          <p:cNvSpPr>
            <a:spLocks noGrp="1" noRot="1" noChangeAspect="1" noChangeArrowheads="1"/>
          </p:cNvSpPr>
          <p:nvPr>
            <p:ph type="sldImg"/>
          </p:nvPr>
        </p:nvSpPr>
        <p:spPr>
          <a:solidFill>
            <a:srgbClr val="FFFFFF"/>
          </a:solidFill>
          <a:ln/>
        </p:spPr>
      </p:sp>
      <p:sp>
        <p:nvSpPr>
          <p:cNvPr id="51203" name="Rectangle 3">
            <a:extLst>
              <a:ext uri="{FF2B5EF4-FFF2-40B4-BE49-F238E27FC236}">
                <a16:creationId xmlns:a16="http://schemas.microsoft.com/office/drawing/2014/main" id="{43D64C62-2BC3-9E48-8446-944078E8C63B}"/>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evolution on different continents of similar looking species filling similar niches</a:t>
            </a:r>
          </a:p>
        </p:txBody>
      </p:sp>
    </p:spTree>
    <p:extLst>
      <p:ext uri="{BB962C8B-B14F-4D97-AF65-F5344CB8AC3E}">
        <p14:creationId xmlns:p14="http://schemas.microsoft.com/office/powerpoint/2010/main" val="207067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91270B6C-FD16-5A4B-8D18-48427532F7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4DCBD2-D64A-E44A-A23A-E6DD4E08ED4D}" type="slidenum">
              <a:rPr lang="en-US" altLang="en-US" sz="1200">
                <a:latin typeface="Times" pitchFamily="2" charset="0"/>
              </a:rPr>
              <a:pPr/>
              <a:t>35</a:t>
            </a:fld>
            <a:endParaRPr lang="en-US" altLang="en-US" sz="1200">
              <a:latin typeface="Times" pitchFamily="2" charset="0"/>
            </a:endParaRPr>
          </a:p>
        </p:txBody>
      </p:sp>
      <p:sp>
        <p:nvSpPr>
          <p:cNvPr id="53250" name="Rectangle 2">
            <a:extLst>
              <a:ext uri="{FF2B5EF4-FFF2-40B4-BE49-F238E27FC236}">
                <a16:creationId xmlns:a16="http://schemas.microsoft.com/office/drawing/2014/main" id="{7D9F7EE6-5F55-2C4F-905E-1F3AAF686816}"/>
              </a:ext>
            </a:extLst>
          </p:cNvPr>
          <p:cNvSpPr>
            <a:spLocks noGrp="1" noRot="1" noChangeAspect="1" noChangeArrowheads="1"/>
          </p:cNvSpPr>
          <p:nvPr>
            <p:ph type="sldImg"/>
          </p:nvPr>
        </p:nvSpPr>
        <p:spPr>
          <a:solidFill>
            <a:srgbClr val="FFFFFF"/>
          </a:solidFill>
          <a:ln/>
        </p:spPr>
      </p:sp>
      <p:sp>
        <p:nvSpPr>
          <p:cNvPr id="53251" name="Rectangle 3">
            <a:extLst>
              <a:ext uri="{FF2B5EF4-FFF2-40B4-BE49-F238E27FC236}">
                <a16:creationId xmlns:a16="http://schemas.microsoft.com/office/drawing/2014/main" id="{378395AB-C597-784E-945D-C4140FDC1D1D}"/>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66700" indent="-266700" eaLnBrk="1" hangingPunct="1">
              <a:buFontTx/>
              <a:buAutoNum type="arabicPeriod"/>
            </a:pPr>
            <a:r>
              <a:rPr lang="en-US" altLang="en-US">
                <a:latin typeface="Arial" panose="020B0604020202020204" pitchFamily="34" charset="0"/>
                <a:ea typeface="ＭＳ Ｐゴシック" panose="020B0600070205080204" pitchFamily="34" charset="-128"/>
              </a:rPr>
              <a:t> Remains of ancestral structures = mutations can occur without affecting survival &amp; reproduction</a:t>
            </a:r>
          </a:p>
          <a:p>
            <a:pPr marL="266700" indent="-266700" eaLnBrk="1" hangingPunct="1">
              <a:buFontTx/>
              <a:buAutoNum type="arabicPeriod"/>
            </a:pPr>
            <a:r>
              <a:rPr lang="en-US" altLang="en-US">
                <a:latin typeface="Arial" panose="020B0604020202020204" pitchFamily="34" charset="0"/>
                <a:ea typeface="ＭＳ Ｐゴシック" panose="020B0600070205080204" pitchFamily="34" charset="-128"/>
              </a:rPr>
              <a:t> Evolutionary relationship</a:t>
            </a:r>
          </a:p>
          <a:p>
            <a:pPr lvl="2" eaLnBrk="1" hangingPunct="1"/>
            <a:r>
              <a:rPr lang="en-US" altLang="en-US" sz="2000">
                <a:latin typeface="Arial" panose="020B0604020202020204" pitchFamily="34" charset="0"/>
                <a:ea typeface="ＭＳ Ｐゴシック" panose="020B0600070205080204" pitchFamily="34" charset="-128"/>
              </a:rPr>
              <a:t>snakes &amp; whales — remains of pelvis &amp; leg bones of walking ancestors</a:t>
            </a:r>
          </a:p>
          <a:p>
            <a:pPr lvl="2" eaLnBrk="1" hangingPunct="1"/>
            <a:r>
              <a:rPr lang="en-US" altLang="en-US" sz="2000">
                <a:latin typeface="Arial" panose="020B0604020202020204" pitchFamily="34" charset="0"/>
                <a:ea typeface="ＭＳ Ｐゴシック" panose="020B0600070205080204" pitchFamily="34" charset="-128"/>
              </a:rPr>
              <a:t>eyes on blind cave fish</a:t>
            </a:r>
          </a:p>
          <a:p>
            <a:pPr lvl="2" eaLnBrk="1" hangingPunct="1"/>
            <a:r>
              <a:rPr lang="en-US" altLang="en-US" sz="2000">
                <a:latin typeface="Arial" panose="020B0604020202020204" pitchFamily="34" charset="0"/>
                <a:ea typeface="ＭＳ Ｐゴシック" panose="020B0600070205080204" pitchFamily="34" charset="-128"/>
              </a:rPr>
              <a:t>human tail bone</a:t>
            </a:r>
          </a:p>
          <a:p>
            <a:pPr marL="266700" indent="-266700"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09293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B8CDF41D-92E7-3B46-BE96-E190D00C4D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5568F3-1FB5-6E40-A124-64C813DCCBC3}" type="slidenum">
              <a:rPr lang="en-US" altLang="en-US" sz="1200">
                <a:latin typeface="Times" pitchFamily="2" charset="0"/>
              </a:rPr>
              <a:pPr/>
              <a:t>36</a:t>
            </a:fld>
            <a:endParaRPr lang="en-US" altLang="en-US" sz="1200">
              <a:latin typeface="Times" pitchFamily="2" charset="0"/>
            </a:endParaRPr>
          </a:p>
        </p:txBody>
      </p:sp>
      <p:sp>
        <p:nvSpPr>
          <p:cNvPr id="55298" name="Rectangle 2">
            <a:extLst>
              <a:ext uri="{FF2B5EF4-FFF2-40B4-BE49-F238E27FC236}">
                <a16:creationId xmlns:a16="http://schemas.microsoft.com/office/drawing/2014/main" id="{1C4EE20A-2288-754E-BF91-8324A8514780}"/>
              </a:ext>
            </a:extLst>
          </p:cNvPr>
          <p:cNvSpPr>
            <a:spLocks noGrp="1" noRot="1" noChangeAspect="1" noChangeArrowheads="1"/>
          </p:cNvSpPr>
          <p:nvPr>
            <p:ph type="sldImg"/>
          </p:nvPr>
        </p:nvSpPr>
        <p:spPr>
          <a:solidFill>
            <a:srgbClr val="FFFFFF"/>
          </a:solidFill>
          <a:ln/>
        </p:spPr>
      </p:sp>
      <p:sp>
        <p:nvSpPr>
          <p:cNvPr id="55299" name="Rectangle 3">
            <a:extLst>
              <a:ext uri="{FF2B5EF4-FFF2-40B4-BE49-F238E27FC236}">
                <a16:creationId xmlns:a16="http://schemas.microsoft.com/office/drawing/2014/main" id="{7AD28FFD-5A62-E449-86AC-BB4ED98C5371}"/>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66700" indent="-266700" eaLnBrk="1" hangingPunct="1"/>
            <a:r>
              <a:rPr lang="en-US" altLang="en-US">
                <a:latin typeface="Arial" panose="020B0604020202020204" pitchFamily="34" charset="0"/>
                <a:ea typeface="ＭＳ Ｐゴシック" panose="020B0600070205080204" pitchFamily="34" charset="-128"/>
              </a:rPr>
              <a:t>Molecular Record</a:t>
            </a:r>
          </a:p>
          <a:p>
            <a:pPr marL="266700" indent="-266700" eaLnBrk="1" hangingPunct="1">
              <a:buFontTx/>
              <a:buAutoNum type="arabicPeriod"/>
            </a:pPr>
            <a:r>
              <a:rPr lang="en-US" altLang="en-US">
                <a:latin typeface="Arial" panose="020B0604020202020204" pitchFamily="34" charset="0"/>
                <a:ea typeface="ＭＳ Ｐゴシック" panose="020B0600070205080204" pitchFamily="34" charset="-128"/>
              </a:rPr>
              <a:t> What are we comparing here? -</a:t>
            </a:r>
            <a:r>
              <a:rPr lang="en-US" altLang="en-US">
                <a:latin typeface="Arial" panose="020B0604020202020204" pitchFamily="34" charset="0"/>
                <a:ea typeface="ＭＳ Ｐゴシック" panose="020B0600070205080204" pitchFamily="34" charset="-128"/>
                <a:sym typeface="Wingdings" pitchFamily="2" charset="2"/>
              </a:rPr>
              <a:t></a:t>
            </a:r>
            <a:r>
              <a:rPr lang="en-US" altLang="en-US">
                <a:latin typeface="Arial" panose="020B0604020202020204" pitchFamily="34" charset="0"/>
                <a:ea typeface="ＭＳ Ｐゴシック" panose="020B0600070205080204" pitchFamily="34" charset="-128"/>
              </a:rPr>
              <a:t> comparing DNA (base sequence) &amp; proteins (amino acid sequence)</a:t>
            </a:r>
          </a:p>
          <a:p>
            <a:pPr marL="266700" indent="-266700" eaLnBrk="1" hangingPunct="1">
              <a:buFontTx/>
              <a:buAutoNum type="arabicPeriod"/>
            </a:pPr>
            <a:r>
              <a:rPr lang="en-US" altLang="en-US">
                <a:latin typeface="Arial" panose="020B0604020202020204" pitchFamily="34" charset="0"/>
                <a:ea typeface="ＭＳ Ｐゴシック" panose="020B0600070205080204" pitchFamily="34" charset="-128"/>
              </a:rPr>
              <a:t>What assumption do we make </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about genes and relatedness? </a:t>
            </a:r>
            <a:r>
              <a:rPr lang="en-US" altLang="en-US">
                <a:latin typeface="Arial" panose="020B0604020202020204" pitchFamily="34" charset="0"/>
                <a:ea typeface="ＭＳ Ｐゴシック" panose="020B0600070205080204" pitchFamily="34" charset="-128"/>
                <a:sym typeface="Wingdings" pitchFamily="2" charset="2"/>
              </a:rPr>
              <a:t> </a:t>
            </a:r>
            <a:r>
              <a:rPr lang="en-US" altLang="en-US">
                <a:latin typeface="Arial" panose="020B0604020202020204" pitchFamily="34" charset="0"/>
                <a:ea typeface="ＭＳ Ｐゴシック" panose="020B0600070205080204" pitchFamily="34" charset="-128"/>
              </a:rPr>
              <a:t> the more closely related, the more DNA bases &amp; amino acids you have in common</a:t>
            </a:r>
          </a:p>
          <a:p>
            <a:pPr marL="266700" indent="-266700" eaLnBrk="1" hangingPunct="1">
              <a:buFontTx/>
              <a:buAutoNum type="arabicPeriod"/>
            </a:pPr>
            <a:endParaRPr lang="en-US" altLang="en-US">
              <a:latin typeface="Arial" panose="020B0604020202020204" pitchFamily="34" charset="0"/>
              <a:ea typeface="ＭＳ Ｐゴシック" panose="020B0600070205080204" pitchFamily="34" charset="-128"/>
            </a:endParaRPr>
          </a:p>
          <a:p>
            <a:pPr marL="266700" indent="-266700" eaLnBrk="1" hangingPunct="1">
              <a:buFontTx/>
              <a:buAutoNum type="arabicPeriod"/>
            </a:pPr>
            <a:r>
              <a:rPr lang="en-US" altLang="en-US">
                <a:latin typeface="Arial" panose="020B0604020202020204" pitchFamily="34" charset="0"/>
                <a:ea typeface="ＭＳ Ｐゴシック" panose="020B0600070205080204" pitchFamily="34" charset="-128"/>
              </a:rPr>
              <a:t> have to compare genes for protein the organisms have in common… can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compare genes for  proteins you don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have</a:t>
            </a: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64688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97E7909C-48FD-664E-8633-D59D8A71C5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5B97F8-840F-1441-9903-29FD62BFC5CD}" type="slidenum">
              <a:rPr lang="en-US" altLang="en-US" sz="1200">
                <a:latin typeface="Times" pitchFamily="2" charset="0"/>
              </a:rPr>
              <a:pPr/>
              <a:t>39</a:t>
            </a:fld>
            <a:endParaRPr lang="en-US" altLang="en-US" sz="1200">
              <a:latin typeface="Times" pitchFamily="2" charset="0"/>
            </a:endParaRPr>
          </a:p>
        </p:txBody>
      </p:sp>
      <p:sp>
        <p:nvSpPr>
          <p:cNvPr id="57346" name="Rectangle 2">
            <a:extLst>
              <a:ext uri="{FF2B5EF4-FFF2-40B4-BE49-F238E27FC236}">
                <a16:creationId xmlns:a16="http://schemas.microsoft.com/office/drawing/2014/main" id="{443748DF-1368-A544-ADAF-A273592A7E8F}"/>
              </a:ext>
            </a:extLst>
          </p:cNvPr>
          <p:cNvSpPr>
            <a:spLocks noGrp="1" noRot="1" noChangeAspect="1" noChangeArrowheads="1"/>
          </p:cNvSpPr>
          <p:nvPr>
            <p:ph type="sldImg"/>
          </p:nvPr>
        </p:nvSpPr>
        <p:spPr>
          <a:solidFill>
            <a:srgbClr val="FFFFFF"/>
          </a:solidFill>
          <a:ln/>
        </p:spPr>
      </p:sp>
      <p:sp>
        <p:nvSpPr>
          <p:cNvPr id="57347" name="Rectangle 3">
            <a:extLst>
              <a:ext uri="{FF2B5EF4-FFF2-40B4-BE49-F238E27FC236}">
                <a16:creationId xmlns:a16="http://schemas.microsoft.com/office/drawing/2014/main" id="{3F691579-1C65-B44B-9D4F-A55ACA58096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Closely related species (branches) share same line of descent until their divergence from a common ancestor</a:t>
            </a:r>
            <a:endParaRPr lang="en-US" altLang="en-US">
              <a:latin typeface="Times" pitchFamily="2"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90973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8E50B19C-CBC5-474B-9C57-E111E29BCD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F18A8B-1C04-F443-BF20-5FDC9FA07C9A}" type="slidenum">
              <a:rPr lang="en-US" altLang="en-US" sz="1200">
                <a:latin typeface="Times" pitchFamily="2" charset="0"/>
              </a:rPr>
              <a:pPr/>
              <a:t>40</a:t>
            </a:fld>
            <a:endParaRPr lang="en-US" altLang="en-US" sz="1200">
              <a:latin typeface="Times" pitchFamily="2" charset="0"/>
            </a:endParaRPr>
          </a:p>
        </p:txBody>
      </p:sp>
      <p:sp>
        <p:nvSpPr>
          <p:cNvPr id="59394" name="Rectangle 2">
            <a:extLst>
              <a:ext uri="{FF2B5EF4-FFF2-40B4-BE49-F238E27FC236}">
                <a16:creationId xmlns:a16="http://schemas.microsoft.com/office/drawing/2014/main" id="{A748DB1B-F832-BF4F-9109-6ADF91D4EC1A}"/>
              </a:ext>
            </a:extLst>
          </p:cNvPr>
          <p:cNvSpPr>
            <a:spLocks noGrp="1" noRot="1" noChangeAspect="1" noChangeArrowheads="1"/>
          </p:cNvSpPr>
          <p:nvPr>
            <p:ph type="sldImg"/>
          </p:nvPr>
        </p:nvSpPr>
        <p:spPr>
          <a:solidFill>
            <a:srgbClr val="FFFFFF"/>
          </a:solidFill>
          <a:ln/>
        </p:spPr>
      </p:sp>
      <p:sp>
        <p:nvSpPr>
          <p:cNvPr id="59395" name="Rectangle 3">
            <a:extLst>
              <a:ext uri="{FF2B5EF4-FFF2-40B4-BE49-F238E27FC236}">
                <a16:creationId xmlns:a16="http://schemas.microsoft.com/office/drawing/2014/main" id="{AA97DEFB-C14F-0942-9596-D3CE3E80430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900">
                <a:latin typeface="Arial" panose="020B0604020202020204" pitchFamily="34" charset="0"/>
                <a:ea typeface="ＭＳ Ｐゴシック" panose="020B0600070205080204" pitchFamily="34" charset="-128"/>
              </a:rPr>
              <a:t>Theodosius Dobzhansky: Integrating Genetics and Evolution</a:t>
            </a:r>
          </a:p>
          <a:p>
            <a:pPr eaLnBrk="1" hangingPunct="1"/>
            <a:r>
              <a:rPr lang="en-US" altLang="en-US" sz="900">
                <a:latin typeface="Arial" panose="020B0604020202020204" pitchFamily="34" charset="0"/>
                <a:ea typeface="ＭＳ Ｐゴシック" panose="020B0600070205080204" pitchFamily="34" charset="-128"/>
              </a:rPr>
              <a:t>Theodosius Dobzhansky, a Russian geneticist who moved to the United States, provided laboratory evidence for natural selection and variation where previously there had been only field observation. Dobzhansky's work with Drosophila, or fruit flies, provided new evidence that supported Darwin's theory that natural selection, acting on genetic variation in populations, is a driving force in evolution. </a:t>
            </a:r>
          </a:p>
        </p:txBody>
      </p:sp>
    </p:spTree>
    <p:extLst>
      <p:ext uri="{BB962C8B-B14F-4D97-AF65-F5344CB8AC3E}">
        <p14:creationId xmlns:p14="http://schemas.microsoft.com/office/powerpoint/2010/main" val="626475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9C2648D8-E824-DF4E-B575-5F87CAC133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7F7286-CF23-5340-817E-B028772926C0}" type="slidenum">
              <a:rPr lang="en-US" altLang="en-US" sz="1200">
                <a:latin typeface="Times" pitchFamily="2" charset="0"/>
              </a:rPr>
              <a:pPr/>
              <a:t>41</a:t>
            </a:fld>
            <a:endParaRPr lang="en-US" altLang="en-US" sz="1200">
              <a:latin typeface="Times" pitchFamily="2" charset="0"/>
            </a:endParaRPr>
          </a:p>
        </p:txBody>
      </p:sp>
      <p:sp>
        <p:nvSpPr>
          <p:cNvPr id="61442" name="Rectangle 2">
            <a:extLst>
              <a:ext uri="{FF2B5EF4-FFF2-40B4-BE49-F238E27FC236}">
                <a16:creationId xmlns:a16="http://schemas.microsoft.com/office/drawing/2014/main" id="{06DB1C30-5E08-1C41-AE96-460D4642A5B2}"/>
              </a:ext>
            </a:extLst>
          </p:cNvPr>
          <p:cNvSpPr>
            <a:spLocks noGrp="1" noRot="1" noChangeAspect="1" noChangeArrowheads="1"/>
          </p:cNvSpPr>
          <p:nvPr>
            <p:ph type="sldImg"/>
          </p:nvPr>
        </p:nvSpPr>
        <p:spPr>
          <a:solidFill>
            <a:srgbClr val="FFFFFF"/>
          </a:solidFill>
          <a:ln/>
        </p:spPr>
      </p:sp>
      <p:sp>
        <p:nvSpPr>
          <p:cNvPr id="61443" name="Rectangle 3">
            <a:extLst>
              <a:ext uri="{FF2B5EF4-FFF2-40B4-BE49-F238E27FC236}">
                <a16:creationId xmlns:a16="http://schemas.microsoft.com/office/drawing/2014/main" id="{B97E69EF-CDE0-8040-B619-7DE21674F0ED}"/>
              </a:ext>
            </a:extLst>
          </p:cNvPr>
          <p:cNvSpPr>
            <a:spLocks noGrp="1" noChangeArrowheads="1"/>
          </p:cNvSpPr>
          <p:nvPr>
            <p:ph type="body" idx="1"/>
          </p:nvPr>
        </p:nvSpPr>
        <p:spPr>
          <a:xfrm>
            <a:off x="914400" y="4343400"/>
            <a:ext cx="5029200" cy="4495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a:latin typeface="Arial" panose="020B0604020202020204" pitchFamily="34" charset="0"/>
                <a:ea typeface="ＭＳ Ｐゴシック" panose="020B0600070205080204" pitchFamily="34" charset="-128"/>
              </a:rPr>
              <a:t>Born in 1904 in Germany, Mayr trained as a medical student but realized he had a greater passion for studying birds and biology. Emigrating to the United States, he became a curator at the American Museum of Natural History, working on bird classification while formulating his key ideas about evolution. In 1942 he published his most important work, </a:t>
            </a:r>
            <a:r>
              <a:rPr lang="en-US" altLang="en-US" sz="900" i="1">
                <a:latin typeface="Arial" panose="020B0604020202020204" pitchFamily="34" charset="0"/>
                <a:ea typeface="ＭＳ Ｐゴシック" panose="020B0600070205080204" pitchFamily="34" charset="-128"/>
              </a:rPr>
              <a:t>Systematics and the Origin of Species</a:t>
            </a:r>
            <a:r>
              <a:rPr lang="en-US" altLang="en-US" sz="900">
                <a:latin typeface="Arial" panose="020B0604020202020204" pitchFamily="34" charset="0"/>
                <a:ea typeface="ＭＳ Ｐゴシック" panose="020B0600070205080204" pitchFamily="34" charset="-128"/>
              </a:rPr>
              <a:t>. Mayr moved to Harvard University in 1953 and served as director of the school's Museum of Comparative Zoology from 1961 to 1970. Since then, he has published a number of books and chapters and received the prestigious Japan Prize for Biology in 1983.</a:t>
            </a:r>
          </a:p>
          <a:p>
            <a:pPr eaLnBrk="1" hangingPunct="1"/>
            <a:r>
              <a:rPr lang="en-US" altLang="en-US" sz="900">
                <a:latin typeface="Arial" panose="020B0604020202020204" pitchFamily="34" charset="0"/>
                <a:ea typeface="ＭＳ Ｐゴシック" panose="020B0600070205080204" pitchFamily="34" charset="-128"/>
              </a:rPr>
              <a:t>In his landmark 1942 book, Mayr proposed that Darwin's theory of natural selection could explain all of evolution, including why genes evolve at the molecular level. On the stubborn question of how species originate, Mayr proposed that when a population of organisms becomes separated from the main group by time or geography, they eventually evolve different traits and can no longer interbreed.</a:t>
            </a:r>
          </a:p>
          <a:p>
            <a:pPr eaLnBrk="1" hangingPunct="1"/>
            <a:r>
              <a:rPr lang="en-US" altLang="en-US" sz="900">
                <a:latin typeface="Arial" panose="020B0604020202020204" pitchFamily="34" charset="0"/>
                <a:ea typeface="ＭＳ Ｐゴシック" panose="020B0600070205080204" pitchFamily="34" charset="-128"/>
              </a:rPr>
              <a:t>It's this isolation or separation that creates new species, said Mayr. The traits that evolve during the period of isolation are called "isolating mechanisms," and they discourage the two populations from interbreeding.</a:t>
            </a:r>
          </a:p>
          <a:p>
            <a:pPr eaLnBrk="1" hangingPunct="1"/>
            <a:r>
              <a:rPr lang="en-US" altLang="en-US" sz="900">
                <a:latin typeface="Arial" panose="020B0604020202020204" pitchFamily="34" charset="0"/>
                <a:ea typeface="ＭＳ Ｐゴシック" panose="020B0600070205080204" pitchFamily="34" charset="-128"/>
              </a:rPr>
              <a:t>Moreover, Mayr declared that the development of many new species is what leads to evolutionary progress. "Without speciation, there would be no diversification of the organic world, no adaptive radiation, and very little evolutionary progress. The species, then, is the keystone of evolution." </a:t>
            </a:r>
          </a:p>
        </p:txBody>
      </p:sp>
    </p:spTree>
    <p:extLst>
      <p:ext uri="{BB962C8B-B14F-4D97-AF65-F5344CB8AC3E}">
        <p14:creationId xmlns:p14="http://schemas.microsoft.com/office/powerpoint/2010/main" val="94968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26C72BAE-C8FF-E74D-B294-6AA4609BC1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CC19DA-C81E-6C40-9946-53D1A725E4DC}" type="slidenum">
              <a:rPr lang="en-US" altLang="en-US" sz="1200">
                <a:latin typeface="Times" pitchFamily="2" charset="0"/>
              </a:rPr>
              <a:pPr/>
              <a:t>42</a:t>
            </a:fld>
            <a:endParaRPr lang="en-US" altLang="en-US" sz="1200">
              <a:latin typeface="Times" pitchFamily="2" charset="0"/>
            </a:endParaRPr>
          </a:p>
        </p:txBody>
      </p:sp>
      <p:sp>
        <p:nvSpPr>
          <p:cNvPr id="16386" name="Rectangle 2">
            <a:extLst>
              <a:ext uri="{FF2B5EF4-FFF2-40B4-BE49-F238E27FC236}">
                <a16:creationId xmlns:a16="http://schemas.microsoft.com/office/drawing/2014/main" id="{815DBC1A-BB7C-764C-A5A4-EDB4BF88F1B3}"/>
              </a:ext>
            </a:extLst>
          </p:cNvPr>
          <p:cNvSpPr>
            <a:spLocks noGrp="1" noRot="1" noChangeAspect="1" noChangeArrowheads="1"/>
          </p:cNvSpPr>
          <p:nvPr>
            <p:ph type="sldImg"/>
          </p:nvPr>
        </p:nvSpPr>
        <p:spPr>
          <a:solidFill>
            <a:srgbClr val="FFFFFF"/>
          </a:solidFill>
          <a:ln/>
        </p:spPr>
      </p:sp>
      <p:sp>
        <p:nvSpPr>
          <p:cNvPr id="16387" name="Rectangle 3">
            <a:extLst>
              <a:ext uri="{FF2B5EF4-FFF2-40B4-BE49-F238E27FC236}">
                <a16:creationId xmlns:a16="http://schemas.microsoft.com/office/drawing/2014/main" id="{FDCD67A9-FB36-924B-BDFB-790DA805C274}"/>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7560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67B8CDFB-991F-794D-9DBC-E82AD81AF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45A0E7-F840-274B-92AF-56A97B504580}" type="slidenum">
              <a:rPr lang="en-US" altLang="en-US" sz="1200">
                <a:latin typeface="Times" pitchFamily="2" charset="0"/>
              </a:rPr>
              <a:pPr/>
              <a:t>43</a:t>
            </a:fld>
            <a:endParaRPr lang="en-US" altLang="en-US" sz="1200">
              <a:latin typeface="Times" pitchFamily="2" charset="0"/>
            </a:endParaRPr>
          </a:p>
        </p:txBody>
      </p:sp>
      <p:sp>
        <p:nvSpPr>
          <p:cNvPr id="18434" name="Rectangle 2">
            <a:extLst>
              <a:ext uri="{FF2B5EF4-FFF2-40B4-BE49-F238E27FC236}">
                <a16:creationId xmlns:a16="http://schemas.microsoft.com/office/drawing/2014/main" id="{EF1C57E4-2344-2E4A-B17C-C550DC16449D}"/>
              </a:ext>
            </a:extLst>
          </p:cNvPr>
          <p:cNvSpPr>
            <a:spLocks noGrp="1" noRot="1" noChangeAspect="1" noChangeArrowheads="1"/>
          </p:cNvSpPr>
          <p:nvPr>
            <p:ph type="sldImg"/>
          </p:nvPr>
        </p:nvSpPr>
        <p:spPr>
          <a:solidFill>
            <a:srgbClr val="FFFFFF"/>
          </a:solidFill>
          <a:ln/>
        </p:spPr>
      </p:sp>
      <p:sp>
        <p:nvSpPr>
          <p:cNvPr id="18435" name="Rectangle 3">
            <a:extLst>
              <a:ext uri="{FF2B5EF4-FFF2-40B4-BE49-F238E27FC236}">
                <a16:creationId xmlns:a16="http://schemas.microsoft.com/office/drawing/2014/main" id="{5C115910-508C-CA48-B528-5D55E02608EE}"/>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06586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55641182-2BA8-AA42-A7E1-C55E333410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98871E-4261-874A-B9AC-0DA96C8D23FE}" type="slidenum">
              <a:rPr lang="en-US" altLang="en-US" sz="1200">
                <a:latin typeface="Times" pitchFamily="2" charset="0"/>
              </a:rPr>
              <a:pPr/>
              <a:t>44</a:t>
            </a:fld>
            <a:endParaRPr lang="en-US" altLang="en-US" sz="1200">
              <a:latin typeface="Times" pitchFamily="2" charset="0"/>
            </a:endParaRPr>
          </a:p>
        </p:txBody>
      </p:sp>
      <p:sp>
        <p:nvSpPr>
          <p:cNvPr id="20482" name="Rectangle 2">
            <a:extLst>
              <a:ext uri="{FF2B5EF4-FFF2-40B4-BE49-F238E27FC236}">
                <a16:creationId xmlns:a16="http://schemas.microsoft.com/office/drawing/2014/main" id="{4E4B43BE-3B0D-8249-8508-B954F2E8C370}"/>
              </a:ext>
            </a:extLst>
          </p:cNvPr>
          <p:cNvSpPr>
            <a:spLocks noGrp="1" noRot="1" noChangeAspect="1" noChangeArrowheads="1"/>
          </p:cNvSpPr>
          <p:nvPr>
            <p:ph type="sldImg"/>
          </p:nvPr>
        </p:nvSpPr>
        <p:spPr>
          <a:solidFill>
            <a:srgbClr val="FFFFFF"/>
          </a:solidFill>
          <a:ln/>
        </p:spPr>
      </p:sp>
      <p:sp>
        <p:nvSpPr>
          <p:cNvPr id="20483" name="Rectangle 3">
            <a:extLst>
              <a:ext uri="{FF2B5EF4-FFF2-40B4-BE49-F238E27FC236}">
                <a16:creationId xmlns:a16="http://schemas.microsoft.com/office/drawing/2014/main" id="{57C1570D-3C1F-CA40-88CF-2988257D8D01}"/>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54341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91627CC8-2068-A149-8843-B3398F45D3D6}"/>
              </a:ext>
            </a:extLst>
          </p:cNvPr>
          <p:cNvSpPr>
            <a:spLocks noGrp="1" noRot="1" noChangeAspect="1"/>
          </p:cNvSpPr>
          <p:nvPr>
            <p:ph type="sldImg"/>
          </p:nvPr>
        </p:nvSpPr>
        <p:spPr>
          <a:ln/>
        </p:spPr>
      </p:sp>
      <p:sp>
        <p:nvSpPr>
          <p:cNvPr id="23554" name="Notes Placeholder 2">
            <a:extLst>
              <a:ext uri="{FF2B5EF4-FFF2-40B4-BE49-F238E27FC236}">
                <a16:creationId xmlns:a16="http://schemas.microsoft.com/office/drawing/2014/main" id="{632E4D78-4CB4-FF40-A67B-728B6E272F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3000">
                <a:latin typeface="Arial" panose="020B0604020202020204" pitchFamily="34" charset="0"/>
                <a:ea typeface="ＭＳ Ｐゴシック" panose="020B0600070205080204" pitchFamily="34" charset="-128"/>
              </a:rPr>
              <a:t>Insecticide &amp; drug resistance</a:t>
            </a:r>
          </a:p>
          <a:p>
            <a:pPr lvl="1" eaLnBrk="1" hangingPunct="1">
              <a:lnSpc>
                <a:spcPct val="90000"/>
              </a:lnSpc>
            </a:pPr>
            <a:r>
              <a:rPr lang="en-US" altLang="en-US" sz="2800">
                <a:latin typeface="Arial" panose="020B0604020202020204" pitchFamily="34" charset="0"/>
                <a:ea typeface="ＭＳ Ｐゴシック" panose="020B0600070205080204" pitchFamily="34" charset="-128"/>
              </a:rPr>
              <a:t>insecticide didn</a:t>
            </a:r>
            <a:r>
              <a:rPr lang="ja-JP" altLang="en-US" sz="2800">
                <a:latin typeface="Arial" panose="020B0604020202020204" pitchFamily="34" charset="0"/>
                <a:ea typeface="ＭＳ Ｐゴシック" panose="020B0600070205080204" pitchFamily="34" charset="-128"/>
              </a:rPr>
              <a:t>’</a:t>
            </a:r>
            <a:r>
              <a:rPr lang="en-US" altLang="ja-JP" sz="2800">
                <a:latin typeface="Arial" panose="020B0604020202020204" pitchFamily="34" charset="0"/>
                <a:ea typeface="ＭＳ Ｐゴシック" panose="020B0600070205080204" pitchFamily="34" charset="-128"/>
              </a:rPr>
              <a:t>t kill all individuals</a:t>
            </a:r>
          </a:p>
          <a:p>
            <a:pPr lvl="1" eaLnBrk="1" hangingPunct="1">
              <a:lnSpc>
                <a:spcPct val="90000"/>
              </a:lnSpc>
            </a:pPr>
            <a:r>
              <a:rPr lang="en-US" altLang="en-US" sz="2800">
                <a:latin typeface="Arial" panose="020B0604020202020204" pitchFamily="34" charset="0"/>
                <a:ea typeface="ＭＳ Ｐゴシック" panose="020B0600070205080204" pitchFamily="34" charset="-128"/>
              </a:rPr>
              <a:t>resistant survivors reproduce</a:t>
            </a:r>
          </a:p>
          <a:p>
            <a:pPr lvl="1" eaLnBrk="1" hangingPunct="1">
              <a:lnSpc>
                <a:spcPct val="90000"/>
              </a:lnSpc>
            </a:pPr>
            <a:r>
              <a:rPr lang="en-US" altLang="en-US" sz="2800">
                <a:latin typeface="Arial" panose="020B0604020202020204" pitchFamily="34" charset="0"/>
                <a:ea typeface="ＭＳ Ｐゴシック" panose="020B0600070205080204" pitchFamily="34" charset="-128"/>
              </a:rPr>
              <a:t>resistance is inherited</a:t>
            </a:r>
          </a:p>
          <a:p>
            <a:pPr lvl="1" eaLnBrk="1" hangingPunct="1">
              <a:lnSpc>
                <a:spcPct val="90000"/>
              </a:lnSpc>
            </a:pPr>
            <a:r>
              <a:rPr lang="en-US" altLang="en-US" sz="2800">
                <a:latin typeface="Arial" panose="020B0604020202020204" pitchFamily="34" charset="0"/>
                <a:ea typeface="ＭＳ Ｐゴシック" panose="020B0600070205080204" pitchFamily="34" charset="-128"/>
              </a:rPr>
              <a:t>insecticide becomes less &amp; less effective</a:t>
            </a:r>
            <a:endParaRPr lang="en-US" altLang="en-US" sz="1300">
              <a:latin typeface="Arial" panose="020B0604020202020204" pitchFamily="34" charset="0"/>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FDC2679B-CBEA-8345-9A1C-3376CA4BCF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88C337-8267-654E-913B-6B335B562B13}" type="slidenum">
              <a:rPr lang="en-US" altLang="en-US" sz="1200">
                <a:latin typeface="Times" pitchFamily="2" charset="0"/>
              </a:rPr>
              <a:pPr/>
              <a:t>46</a:t>
            </a:fld>
            <a:endParaRPr lang="en-US" altLang="en-US" sz="1200">
              <a:latin typeface="Times" pitchFamily="2" charset="0"/>
            </a:endParaRPr>
          </a:p>
        </p:txBody>
      </p:sp>
    </p:spTree>
    <p:extLst>
      <p:ext uri="{BB962C8B-B14F-4D97-AF65-F5344CB8AC3E}">
        <p14:creationId xmlns:p14="http://schemas.microsoft.com/office/powerpoint/2010/main" val="194877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A94600B8-C571-F146-9644-0DD5E3A2FA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EBC2F1-6194-484C-9DC9-3BE905F2B38D}" type="slidenum">
              <a:rPr lang="en-US" altLang="en-US" sz="1200">
                <a:latin typeface="Times" pitchFamily="2" charset="0"/>
              </a:rPr>
              <a:pPr/>
              <a:t>3</a:t>
            </a:fld>
            <a:endParaRPr lang="en-US" altLang="en-US" sz="1200">
              <a:latin typeface="Times" pitchFamily="2" charset="0"/>
            </a:endParaRPr>
          </a:p>
        </p:txBody>
      </p:sp>
      <p:sp>
        <p:nvSpPr>
          <p:cNvPr id="20482" name="Rectangle 2">
            <a:extLst>
              <a:ext uri="{FF2B5EF4-FFF2-40B4-BE49-F238E27FC236}">
                <a16:creationId xmlns:a16="http://schemas.microsoft.com/office/drawing/2014/main" id="{B9E77195-3A25-8E40-ADB9-76AFAB17DE0B}"/>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65886F0E-BF74-664A-8984-B4EA4A6498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71C8A2C1-B5B5-1C47-BBAE-FB30702A38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F136D6-4DDD-4A41-BB57-ECD2DD858052}" type="slidenum">
              <a:rPr lang="en-US" altLang="en-US" sz="1200">
                <a:latin typeface="Times" pitchFamily="2" charset="0"/>
              </a:rPr>
              <a:pPr/>
              <a:t>4</a:t>
            </a:fld>
            <a:endParaRPr lang="en-US" altLang="en-US" sz="1200">
              <a:latin typeface="Times" pitchFamily="2" charset="0"/>
            </a:endParaRPr>
          </a:p>
        </p:txBody>
      </p:sp>
      <p:sp>
        <p:nvSpPr>
          <p:cNvPr id="22530" name="Rectangle 2">
            <a:extLst>
              <a:ext uri="{FF2B5EF4-FFF2-40B4-BE49-F238E27FC236}">
                <a16:creationId xmlns:a16="http://schemas.microsoft.com/office/drawing/2014/main" id="{8DC0F870-86C7-7844-B6CE-617312955CDF}"/>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39258CE-7D71-C54E-A5C2-5ED220C12C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55B867E6-4D87-E24C-9CE7-2D795AA8BC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44651E-83F0-B340-A998-6214C27CDA67}" type="slidenum">
              <a:rPr lang="en-US" altLang="en-US" sz="1200">
                <a:latin typeface="Times" pitchFamily="2" charset="0"/>
              </a:rPr>
              <a:pPr/>
              <a:t>5</a:t>
            </a:fld>
            <a:endParaRPr lang="en-US" altLang="en-US" sz="1200">
              <a:latin typeface="Times" pitchFamily="2" charset="0"/>
            </a:endParaRPr>
          </a:p>
        </p:txBody>
      </p:sp>
      <p:sp>
        <p:nvSpPr>
          <p:cNvPr id="28674" name="Rectangle 2">
            <a:extLst>
              <a:ext uri="{FF2B5EF4-FFF2-40B4-BE49-F238E27FC236}">
                <a16:creationId xmlns:a16="http://schemas.microsoft.com/office/drawing/2014/main" id="{27FF8DDA-5D3C-4249-8A86-ADEDF047D17D}"/>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F3CBF756-9B40-164F-B7BF-70BD006C1B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41E188E0-D7FE-0344-95AE-DC088E84E2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7E6029-5EFE-224E-9E83-F897EBDC0258}" type="slidenum">
              <a:rPr lang="en-US" altLang="en-US" sz="1200">
                <a:latin typeface="Times" pitchFamily="2" charset="0"/>
              </a:rPr>
              <a:pPr/>
              <a:t>7</a:t>
            </a:fld>
            <a:endParaRPr lang="en-US" altLang="en-US" sz="1200">
              <a:latin typeface="Times" pitchFamily="2" charset="0"/>
            </a:endParaRPr>
          </a:p>
        </p:txBody>
      </p:sp>
      <p:sp>
        <p:nvSpPr>
          <p:cNvPr id="16386" name="Rectangle 2">
            <a:extLst>
              <a:ext uri="{FF2B5EF4-FFF2-40B4-BE49-F238E27FC236}">
                <a16:creationId xmlns:a16="http://schemas.microsoft.com/office/drawing/2014/main" id="{D464B68F-B5FC-664A-9FE6-70CA4830BF17}"/>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D5DA776F-9101-BB4A-87FE-9AA8069810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4654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375C0423-B8C5-8C48-99B2-A8B3FFD2B636}"/>
              </a:ext>
            </a:extLst>
          </p:cNvPr>
          <p:cNvSpPr>
            <a:spLocks noGrp="1" noRot="1" noChangeAspect="1"/>
          </p:cNvSpPr>
          <p:nvPr>
            <p:ph type="sldImg"/>
          </p:nvPr>
        </p:nvSpPr>
        <p:spPr>
          <a:ln/>
        </p:spPr>
      </p:sp>
      <p:sp>
        <p:nvSpPr>
          <p:cNvPr id="19458" name="Notes Placeholder 2">
            <a:extLst>
              <a:ext uri="{FF2B5EF4-FFF2-40B4-BE49-F238E27FC236}">
                <a16:creationId xmlns:a16="http://schemas.microsoft.com/office/drawing/2014/main" id="{F368D443-FF1A-8042-B290-9ADB3BCF4F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D8710692-DBA8-224B-8753-E6FEF1B76C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F840C0-0D4E-E74C-9363-1CB059B799EE}" type="slidenum">
              <a:rPr lang="en-US" altLang="en-US" sz="1200">
                <a:latin typeface="Times" pitchFamily="2" charset="0"/>
              </a:rPr>
              <a:pPr/>
              <a:t>9</a:t>
            </a:fld>
            <a:endParaRPr lang="en-US" altLang="en-US" sz="1200">
              <a:latin typeface="Times" pitchFamily="2" charset="0"/>
            </a:endParaRPr>
          </a:p>
        </p:txBody>
      </p:sp>
    </p:spTree>
    <p:extLst>
      <p:ext uri="{BB962C8B-B14F-4D97-AF65-F5344CB8AC3E}">
        <p14:creationId xmlns:p14="http://schemas.microsoft.com/office/powerpoint/2010/main" val="260902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5A69F1B3-1019-AD41-BEEA-863D60713F7F}"/>
              </a:ext>
            </a:extLst>
          </p:cNvPr>
          <p:cNvSpPr>
            <a:spLocks noGrp="1" noRot="1" noChangeAspect="1"/>
          </p:cNvSpPr>
          <p:nvPr>
            <p:ph type="sldImg"/>
          </p:nvPr>
        </p:nvSpPr>
        <p:spPr>
          <a:ln/>
        </p:spPr>
      </p:sp>
      <p:sp>
        <p:nvSpPr>
          <p:cNvPr id="25602" name="Notes Placeholder 2">
            <a:extLst>
              <a:ext uri="{FF2B5EF4-FFF2-40B4-BE49-F238E27FC236}">
                <a16:creationId xmlns:a16="http://schemas.microsoft.com/office/drawing/2014/main" id="{69B3E547-DE29-EB47-B409-81DC6BD99F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Differences vs. Commonalities</a:t>
            </a:r>
          </a:p>
        </p:txBody>
      </p:sp>
      <p:sp>
        <p:nvSpPr>
          <p:cNvPr id="25603" name="Slide Number Placeholder 3">
            <a:extLst>
              <a:ext uri="{FF2B5EF4-FFF2-40B4-BE49-F238E27FC236}">
                <a16:creationId xmlns:a16="http://schemas.microsoft.com/office/drawing/2014/main" id="{FF08E593-FC05-B04A-878D-DD0C4770CE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CB8E60-2E1B-3444-8E9D-D8C0589DAF4D}" type="slidenum">
              <a:rPr lang="en-US" altLang="en-US" sz="1200">
                <a:latin typeface="Times" pitchFamily="2" charset="0"/>
              </a:rPr>
              <a:pPr/>
              <a:t>14</a:t>
            </a:fld>
            <a:endParaRPr lang="en-US" altLang="en-US" sz="1200">
              <a:latin typeface="Times" pitchFamily="2" charset="0"/>
            </a:endParaRPr>
          </a:p>
        </p:txBody>
      </p:sp>
    </p:spTree>
    <p:extLst>
      <p:ext uri="{BB962C8B-B14F-4D97-AF65-F5344CB8AC3E}">
        <p14:creationId xmlns:p14="http://schemas.microsoft.com/office/powerpoint/2010/main" val="127974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CE9C7DE3-6EB4-134A-A35F-F15505D7DA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CF0DD0-1299-B34F-8343-00A2BE070C3D}" type="slidenum">
              <a:rPr lang="en-US" altLang="en-US" sz="1200">
                <a:latin typeface="Times" pitchFamily="2" charset="0"/>
              </a:rPr>
              <a:pPr/>
              <a:t>19</a:t>
            </a:fld>
            <a:endParaRPr lang="en-US" altLang="en-US" sz="1200">
              <a:latin typeface="Times" pitchFamily="2" charset="0"/>
            </a:endParaRPr>
          </a:p>
        </p:txBody>
      </p:sp>
      <p:sp>
        <p:nvSpPr>
          <p:cNvPr id="27650" name="Rectangle 2">
            <a:extLst>
              <a:ext uri="{FF2B5EF4-FFF2-40B4-BE49-F238E27FC236}">
                <a16:creationId xmlns:a16="http://schemas.microsoft.com/office/drawing/2014/main" id="{570EA8B0-490E-6A42-A46D-D7A46E7800B7}"/>
              </a:ext>
            </a:extLst>
          </p:cNvPr>
          <p:cNvSpPr>
            <a:spLocks noGrp="1" noRot="1" noChangeAspect="1" noChangeArrowheads="1"/>
          </p:cNvSpPr>
          <p:nvPr>
            <p:ph type="sldImg"/>
          </p:nvPr>
        </p:nvSpPr>
        <p:spPr>
          <a:solidFill>
            <a:srgbClr val="FFFFFF"/>
          </a:solidFill>
          <a:ln/>
        </p:spPr>
      </p:sp>
      <p:sp>
        <p:nvSpPr>
          <p:cNvPr id="27651" name="Rectangle 3">
            <a:extLst>
              <a:ext uri="{FF2B5EF4-FFF2-40B4-BE49-F238E27FC236}">
                <a16:creationId xmlns:a16="http://schemas.microsoft.com/office/drawing/2014/main" id="{2EEEC352-C4FA-0D4D-8999-C538B30DC6C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Fossil Record</a:t>
            </a:r>
          </a:p>
        </p:txBody>
      </p:sp>
    </p:spTree>
    <p:extLst>
      <p:ext uri="{BB962C8B-B14F-4D97-AF65-F5344CB8AC3E}">
        <p14:creationId xmlns:p14="http://schemas.microsoft.com/office/powerpoint/2010/main" val="647953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3">
            <a:extLst>
              <a:ext uri="{FF2B5EF4-FFF2-40B4-BE49-F238E27FC236}">
                <a16:creationId xmlns:a16="http://schemas.microsoft.com/office/drawing/2014/main" id="{79155C72-0B46-C842-8AD9-752274AFF024}"/>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5" name="Rectangle 74">
            <a:extLst>
              <a:ext uri="{FF2B5EF4-FFF2-40B4-BE49-F238E27FC236}">
                <a16:creationId xmlns:a16="http://schemas.microsoft.com/office/drawing/2014/main" id="{4F079001-D5D8-9D4B-BFE8-B6F2E5B7189C}"/>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 name="Group 78">
            <a:extLst>
              <a:ext uri="{FF2B5EF4-FFF2-40B4-BE49-F238E27FC236}">
                <a16:creationId xmlns:a16="http://schemas.microsoft.com/office/drawing/2014/main" id="{43B73388-E8EF-F449-A3C1-4E70497827FC}"/>
              </a:ext>
            </a:extLst>
          </p:cNvPr>
          <p:cNvGrpSpPr>
            <a:grpSpLocks/>
          </p:cNvGrpSpPr>
          <p:nvPr/>
        </p:nvGrpSpPr>
        <p:grpSpPr bwMode="auto">
          <a:xfrm>
            <a:off x="381000" y="1524000"/>
            <a:ext cx="6324600" cy="2590800"/>
            <a:chOff x="240" y="960"/>
            <a:chExt cx="3984" cy="1632"/>
          </a:xfrm>
        </p:grpSpPr>
        <p:sp>
          <p:nvSpPr>
            <p:cNvPr id="7" name="Line 75">
              <a:extLst>
                <a:ext uri="{FF2B5EF4-FFF2-40B4-BE49-F238E27FC236}">
                  <a16:creationId xmlns:a16="http://schemas.microsoft.com/office/drawing/2014/main" id="{E382EE09-3E06-7543-90CC-686AF2725C62}"/>
                </a:ext>
              </a:extLst>
            </p:cNvPr>
            <p:cNvSpPr>
              <a:spLocks noChangeShapeType="1"/>
            </p:cNvSpPr>
            <p:nvPr userDrawn="1"/>
          </p:nvSpPr>
          <p:spPr bwMode="auto">
            <a:xfrm>
              <a:off x="240" y="1152"/>
              <a:ext cx="3984"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76">
              <a:extLst>
                <a:ext uri="{FF2B5EF4-FFF2-40B4-BE49-F238E27FC236}">
                  <a16:creationId xmlns:a16="http://schemas.microsoft.com/office/drawing/2014/main" id="{E5118F57-5C8B-F740-B52B-F8766DA2CDCE}"/>
                </a:ext>
              </a:extLst>
            </p:cNvPr>
            <p:cNvSpPr>
              <a:spLocks noChangeShapeType="1"/>
            </p:cNvSpPr>
            <p:nvPr userDrawn="1"/>
          </p:nvSpPr>
          <p:spPr bwMode="auto">
            <a:xfrm>
              <a:off x="384" y="960"/>
              <a:ext cx="0" cy="1632"/>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Oval 77">
              <a:extLst>
                <a:ext uri="{FF2B5EF4-FFF2-40B4-BE49-F238E27FC236}">
                  <a16:creationId xmlns:a16="http://schemas.microsoft.com/office/drawing/2014/main" id="{1D3B3C44-5256-E442-A829-0F414482504E}"/>
                </a:ext>
              </a:extLst>
            </p:cNvPr>
            <p:cNvSpPr>
              <a:spLocks noChangeArrowheads="1"/>
            </p:cNvSpPr>
            <p:nvPr userDrawn="1"/>
          </p:nvSpPr>
          <p:spPr bwMode="auto">
            <a:xfrm>
              <a:off x="336" y="1104"/>
              <a:ext cx="96" cy="96"/>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10" name="Group 79">
            <a:extLst>
              <a:ext uri="{FF2B5EF4-FFF2-40B4-BE49-F238E27FC236}">
                <a16:creationId xmlns:a16="http://schemas.microsoft.com/office/drawing/2014/main" id="{CC0E82C3-9C44-1447-8458-852A8DF71AD4}"/>
              </a:ext>
            </a:extLst>
          </p:cNvPr>
          <p:cNvGrpSpPr>
            <a:grpSpLocks/>
          </p:cNvGrpSpPr>
          <p:nvPr/>
        </p:nvGrpSpPr>
        <p:grpSpPr bwMode="auto">
          <a:xfrm rot="10800000">
            <a:off x="2286000" y="2819400"/>
            <a:ext cx="6324600" cy="2590800"/>
            <a:chOff x="240" y="960"/>
            <a:chExt cx="3984" cy="1632"/>
          </a:xfrm>
        </p:grpSpPr>
        <p:sp>
          <p:nvSpPr>
            <p:cNvPr id="11" name="Line 80">
              <a:extLst>
                <a:ext uri="{FF2B5EF4-FFF2-40B4-BE49-F238E27FC236}">
                  <a16:creationId xmlns:a16="http://schemas.microsoft.com/office/drawing/2014/main" id="{32588101-C513-E345-B4C7-79856BFE07D3}"/>
                </a:ext>
              </a:extLst>
            </p:cNvPr>
            <p:cNvSpPr>
              <a:spLocks noChangeShapeType="1"/>
            </p:cNvSpPr>
            <p:nvPr userDrawn="1"/>
          </p:nvSpPr>
          <p:spPr bwMode="auto">
            <a:xfrm>
              <a:off x="246" y="1158"/>
              <a:ext cx="3984"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81">
              <a:extLst>
                <a:ext uri="{FF2B5EF4-FFF2-40B4-BE49-F238E27FC236}">
                  <a16:creationId xmlns:a16="http://schemas.microsoft.com/office/drawing/2014/main" id="{C1B27F50-BA63-C848-A76F-211F0F1AB0A0}"/>
                </a:ext>
              </a:extLst>
            </p:cNvPr>
            <p:cNvSpPr>
              <a:spLocks noChangeShapeType="1"/>
            </p:cNvSpPr>
            <p:nvPr userDrawn="1"/>
          </p:nvSpPr>
          <p:spPr bwMode="auto">
            <a:xfrm>
              <a:off x="390" y="966"/>
              <a:ext cx="0" cy="1632"/>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Oval 82">
              <a:extLst>
                <a:ext uri="{FF2B5EF4-FFF2-40B4-BE49-F238E27FC236}">
                  <a16:creationId xmlns:a16="http://schemas.microsoft.com/office/drawing/2014/main" id="{A222AF76-4388-3446-BD3B-A421B11CF70E}"/>
                </a:ext>
              </a:extLst>
            </p:cNvPr>
            <p:cNvSpPr>
              <a:spLocks noChangeArrowheads="1"/>
            </p:cNvSpPr>
            <p:nvPr userDrawn="1"/>
          </p:nvSpPr>
          <p:spPr bwMode="auto">
            <a:xfrm>
              <a:off x="342" y="1110"/>
              <a:ext cx="96" cy="96"/>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14" name="Text Box 83">
            <a:extLst>
              <a:ext uri="{FF2B5EF4-FFF2-40B4-BE49-F238E27FC236}">
                <a16:creationId xmlns:a16="http://schemas.microsoft.com/office/drawing/2014/main" id="{5D365578-DE85-8447-B3B3-7882BA4522D5}"/>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defRPr/>
            </a:pPr>
            <a:r>
              <a:rPr lang="en-US" sz="1600" b="1"/>
              <a:t>AP Biology</a:t>
            </a:r>
            <a:endParaRPr lang="en-US">
              <a:latin typeface="Times" charset="0"/>
            </a:endParaRPr>
          </a:p>
        </p:txBody>
      </p:sp>
      <p:sp>
        <p:nvSpPr>
          <p:cNvPr id="4163" name="Rectangle 67"/>
          <p:cNvSpPr>
            <a:spLocks noGrp="1" noChangeArrowheads="1"/>
          </p:cNvSpPr>
          <p:nvPr>
            <p:ph type="ctrTitle"/>
          </p:nvPr>
        </p:nvSpPr>
        <p:spPr>
          <a:xfrm>
            <a:off x="990600" y="1981200"/>
            <a:ext cx="7239000" cy="914400"/>
          </a:xfrm>
        </p:spPr>
        <p:txBody>
          <a:bodyPr anchor="b"/>
          <a:lstStyle>
            <a:lvl1pPr>
              <a:defRPr/>
            </a:lvl1pPr>
          </a:lstStyle>
          <a:p>
            <a:r>
              <a:rPr lang="en-US"/>
              <a:t>Click to edit Master title style</a:t>
            </a:r>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charset="2"/>
              <a:buNone/>
              <a:defRPr/>
            </a:lvl1pPr>
          </a:lstStyle>
          <a:p>
            <a:r>
              <a:rPr lang="en-US"/>
              <a:t>Click to edit Master subtitle style</a:t>
            </a:r>
          </a:p>
        </p:txBody>
      </p:sp>
      <p:sp>
        <p:nvSpPr>
          <p:cNvPr id="15" name="Rectangle 69">
            <a:extLst>
              <a:ext uri="{FF2B5EF4-FFF2-40B4-BE49-F238E27FC236}">
                <a16:creationId xmlns:a16="http://schemas.microsoft.com/office/drawing/2014/main" id="{500AAA82-C377-154D-BDC4-2859C04F7FA0}"/>
              </a:ext>
            </a:extLst>
          </p:cNvPr>
          <p:cNvSpPr>
            <a:spLocks noGrp="1" noChangeArrowheads="1"/>
          </p:cNvSpPr>
          <p:nvPr>
            <p:ph type="dt" sz="quarter" idx="10"/>
          </p:nvPr>
        </p:nvSpPr>
        <p:spPr bwMode="auto">
          <a:xfrm>
            <a:off x="6934200" y="6264275"/>
            <a:ext cx="1524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b="1">
                <a:latin typeface="Arial" charset="0"/>
                <a:ea typeface="+mn-ea"/>
                <a:cs typeface="+mn-cs"/>
              </a:defRPr>
            </a:lvl1pPr>
          </a:lstStyle>
          <a:p>
            <a:pPr>
              <a:defRPr/>
            </a:pPr>
            <a:r>
              <a:rPr lang="en-US"/>
              <a:t>2006-2007</a:t>
            </a:r>
          </a:p>
        </p:txBody>
      </p:sp>
      <p:sp>
        <p:nvSpPr>
          <p:cNvPr id="16" name="Rectangle 70">
            <a:extLst>
              <a:ext uri="{FF2B5EF4-FFF2-40B4-BE49-F238E27FC236}">
                <a16:creationId xmlns:a16="http://schemas.microsoft.com/office/drawing/2014/main" id="{B6D8F1CF-23E2-104A-8C4A-FA63885E3E3B}"/>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Tree>
    <p:extLst>
      <p:ext uri="{BB962C8B-B14F-4D97-AF65-F5344CB8AC3E}">
        <p14:creationId xmlns:p14="http://schemas.microsoft.com/office/powerpoint/2010/main" val="3739598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A9D491FE-2327-E34F-881B-EFD6C13D5727}"/>
              </a:ext>
            </a:extLst>
          </p:cNvPr>
          <p:cNvSpPr>
            <a:spLocks noGrp="1" noChangeArrowheads="1"/>
          </p:cNvSpPr>
          <p:nvPr>
            <p:ph type="sldNum" sz="quarter" idx="10"/>
          </p:nvPr>
        </p:nvSpPr>
        <p:spPr>
          <a:ln/>
        </p:spPr>
        <p:txBody>
          <a:bodyPr/>
          <a:lstStyle>
            <a:lvl1pPr>
              <a:defRPr/>
            </a:lvl1pPr>
          </a:lstStyle>
          <a:p>
            <a:fld id="{2B013D33-A40E-E542-93AC-1CD591292785}"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08973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5AC40003-0CDB-2C44-936E-351807F84CE2}"/>
              </a:ext>
            </a:extLst>
          </p:cNvPr>
          <p:cNvSpPr>
            <a:spLocks noGrp="1" noChangeArrowheads="1"/>
          </p:cNvSpPr>
          <p:nvPr>
            <p:ph type="sldNum" sz="quarter" idx="10"/>
          </p:nvPr>
        </p:nvSpPr>
        <p:spPr>
          <a:ln/>
        </p:spPr>
        <p:txBody>
          <a:bodyPr/>
          <a:lstStyle>
            <a:lvl1pPr>
              <a:defRPr/>
            </a:lvl1pPr>
          </a:lstStyle>
          <a:p>
            <a:fld id="{A56411F9-5635-A946-97B3-89A9C91D6017}"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873408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8D3B8704-2A89-4F4C-A122-CA37C8370E90}"/>
              </a:ext>
            </a:extLst>
          </p:cNvPr>
          <p:cNvSpPr>
            <a:spLocks noGrp="1" noChangeArrowheads="1"/>
          </p:cNvSpPr>
          <p:nvPr>
            <p:ph type="sldNum" sz="quarter" idx="10"/>
          </p:nvPr>
        </p:nvSpPr>
        <p:spPr>
          <a:ln/>
        </p:spPr>
        <p:txBody>
          <a:bodyPr/>
          <a:lstStyle>
            <a:lvl1pPr>
              <a:defRPr/>
            </a:lvl1pPr>
          </a:lstStyle>
          <a:p>
            <a:fld id="{6D55E0E0-169F-704C-994B-CFEC938ACEEC}"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3333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a:extLst>
              <a:ext uri="{FF2B5EF4-FFF2-40B4-BE49-F238E27FC236}">
                <a16:creationId xmlns:a16="http://schemas.microsoft.com/office/drawing/2014/main" id="{09C1C967-2C4D-DA4B-A1BA-4A5CEC115FA4}"/>
              </a:ext>
            </a:extLst>
          </p:cNvPr>
          <p:cNvSpPr>
            <a:spLocks noGrp="1" noChangeArrowheads="1"/>
          </p:cNvSpPr>
          <p:nvPr>
            <p:ph type="sldNum" sz="quarter" idx="10"/>
          </p:nvPr>
        </p:nvSpPr>
        <p:spPr>
          <a:ln/>
        </p:spPr>
        <p:txBody>
          <a:bodyPr/>
          <a:lstStyle>
            <a:lvl1pPr>
              <a:defRPr/>
            </a:lvl1pPr>
          </a:lstStyle>
          <a:p>
            <a:fld id="{73FF8954-BBD1-5648-8B67-C76C7446A367}"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662951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a:extLst>
              <a:ext uri="{FF2B5EF4-FFF2-40B4-BE49-F238E27FC236}">
                <a16:creationId xmlns:a16="http://schemas.microsoft.com/office/drawing/2014/main" id="{8B68AAEE-1994-2F43-9B18-1C61E0864606}"/>
              </a:ext>
            </a:extLst>
          </p:cNvPr>
          <p:cNvSpPr>
            <a:spLocks noGrp="1" noChangeArrowheads="1"/>
          </p:cNvSpPr>
          <p:nvPr>
            <p:ph type="sldNum" sz="quarter" idx="10"/>
          </p:nvPr>
        </p:nvSpPr>
        <p:spPr>
          <a:ln/>
        </p:spPr>
        <p:txBody>
          <a:bodyPr/>
          <a:lstStyle>
            <a:lvl1pPr>
              <a:defRPr/>
            </a:lvl1pPr>
          </a:lstStyle>
          <a:p>
            <a:fld id="{CAA312E6-DE6D-0841-95C3-F0D3C67C9091}"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617658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a:extLst>
              <a:ext uri="{FF2B5EF4-FFF2-40B4-BE49-F238E27FC236}">
                <a16:creationId xmlns:a16="http://schemas.microsoft.com/office/drawing/2014/main" id="{BBFB9BF8-7727-6442-AAC4-E270B2ED7E10}"/>
              </a:ext>
            </a:extLst>
          </p:cNvPr>
          <p:cNvSpPr>
            <a:spLocks noGrp="1" noChangeArrowheads="1"/>
          </p:cNvSpPr>
          <p:nvPr>
            <p:ph type="sldNum" sz="quarter" idx="10"/>
          </p:nvPr>
        </p:nvSpPr>
        <p:spPr>
          <a:ln/>
        </p:spPr>
        <p:txBody>
          <a:bodyPr/>
          <a:lstStyle>
            <a:lvl1pPr>
              <a:defRPr/>
            </a:lvl1pPr>
          </a:lstStyle>
          <a:p>
            <a:fld id="{B24D8450-547A-114A-8597-BA21A1BA3848}"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328933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a:extLst>
              <a:ext uri="{FF2B5EF4-FFF2-40B4-BE49-F238E27FC236}">
                <a16:creationId xmlns:a16="http://schemas.microsoft.com/office/drawing/2014/main" id="{5FAFAC66-1CE5-7A49-BBF6-889E19C2AF96}"/>
              </a:ext>
            </a:extLst>
          </p:cNvPr>
          <p:cNvSpPr>
            <a:spLocks noGrp="1" noChangeArrowheads="1"/>
          </p:cNvSpPr>
          <p:nvPr>
            <p:ph type="sldNum" sz="quarter" idx="10"/>
          </p:nvPr>
        </p:nvSpPr>
        <p:spPr>
          <a:ln/>
        </p:spPr>
        <p:txBody>
          <a:bodyPr/>
          <a:lstStyle>
            <a:lvl1pPr>
              <a:defRPr/>
            </a:lvl1pPr>
          </a:lstStyle>
          <a:p>
            <a:fld id="{5646F9E6-5114-384D-9AE9-D935F45BA50A}"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78068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a:extLst>
              <a:ext uri="{FF2B5EF4-FFF2-40B4-BE49-F238E27FC236}">
                <a16:creationId xmlns:a16="http://schemas.microsoft.com/office/drawing/2014/main" id="{1A6F8322-C0EA-7E4E-9790-B1665AF21841}"/>
              </a:ext>
            </a:extLst>
          </p:cNvPr>
          <p:cNvSpPr>
            <a:spLocks noGrp="1" noChangeArrowheads="1"/>
          </p:cNvSpPr>
          <p:nvPr>
            <p:ph type="sldNum" sz="quarter" idx="10"/>
          </p:nvPr>
        </p:nvSpPr>
        <p:spPr>
          <a:ln/>
        </p:spPr>
        <p:txBody>
          <a:bodyPr/>
          <a:lstStyle>
            <a:lvl1pPr>
              <a:defRPr/>
            </a:lvl1pPr>
          </a:lstStyle>
          <a:p>
            <a:fld id="{EE5D6CFE-387D-F44F-ABA8-D3610E98CD1F}"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423717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FB2FFF77-31CE-0848-8031-D7D62C41DD13}"/>
              </a:ext>
            </a:extLst>
          </p:cNvPr>
          <p:cNvSpPr>
            <a:spLocks noGrp="1" noChangeArrowheads="1"/>
          </p:cNvSpPr>
          <p:nvPr>
            <p:ph type="sldNum" sz="quarter" idx="10"/>
          </p:nvPr>
        </p:nvSpPr>
        <p:spPr>
          <a:ln/>
        </p:spPr>
        <p:txBody>
          <a:bodyPr/>
          <a:lstStyle>
            <a:lvl1pPr>
              <a:defRPr/>
            </a:lvl1pPr>
          </a:lstStyle>
          <a:p>
            <a:fld id="{3D46D200-D87E-EA4A-BB61-44B79D1D6EAE}"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742901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C4A7F5AB-D56A-0444-9823-B9FB98621CE7}"/>
              </a:ext>
            </a:extLst>
          </p:cNvPr>
          <p:cNvSpPr>
            <a:spLocks noGrp="1" noChangeArrowheads="1"/>
          </p:cNvSpPr>
          <p:nvPr>
            <p:ph type="sldNum" sz="quarter" idx="10"/>
          </p:nvPr>
        </p:nvSpPr>
        <p:spPr>
          <a:ln/>
        </p:spPr>
        <p:txBody>
          <a:bodyPr/>
          <a:lstStyle>
            <a:lvl1pPr>
              <a:defRPr/>
            </a:lvl1pPr>
          </a:lstStyle>
          <a:p>
            <a:fld id="{B602BE48-2352-A249-9552-EFF364128DA7}"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433725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3">
            <a:extLst>
              <a:ext uri="{FF2B5EF4-FFF2-40B4-BE49-F238E27FC236}">
                <a16:creationId xmlns:a16="http://schemas.microsoft.com/office/drawing/2014/main" id="{EF69A74B-4993-814C-A1A6-010A32731C3F}"/>
              </a:ext>
            </a:extLst>
          </p:cNvPr>
          <p:cNvSpPr>
            <a:spLocks noGrp="1" noChangeArrowheads="1"/>
          </p:cNvSpPr>
          <p:nvPr>
            <p:ph type="title"/>
          </p:nvPr>
        </p:nvSpPr>
        <p:spPr bwMode="auto">
          <a:xfrm>
            <a:off x="609600" y="685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64" descr="Rectangle: Click to edit Master text styles&#13;&#10;Second level&#13;&#10;Third level&#13;&#10;Fourth level&#13;&#10;Fifth level">
            <a:extLst>
              <a:ext uri="{FF2B5EF4-FFF2-40B4-BE49-F238E27FC236}">
                <a16:creationId xmlns:a16="http://schemas.microsoft.com/office/drawing/2014/main" id="{87B6896E-09AE-B34A-B7BF-71BDBF723631}"/>
              </a:ext>
            </a:extLst>
          </p:cNvPr>
          <p:cNvSpPr>
            <a:spLocks noGrp="1" noChangeArrowheads="1"/>
          </p:cNvSpPr>
          <p:nvPr>
            <p:ph type="body" idx="1"/>
          </p:nvPr>
        </p:nvSpPr>
        <p:spPr bwMode="auto">
          <a:xfrm>
            <a:off x="838200" y="13716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39" name="Rectangle 67">
            <a:extLst>
              <a:ext uri="{FF2B5EF4-FFF2-40B4-BE49-F238E27FC236}">
                <a16:creationId xmlns:a16="http://schemas.microsoft.com/office/drawing/2014/main" id="{2634AB65-F13E-D349-B163-123072D468D6}"/>
              </a:ext>
            </a:extLst>
          </p:cNvPr>
          <p:cNvSpPr>
            <a:spLocks noGrp="1" noChangeArrowheads="1"/>
          </p:cNvSpPr>
          <p:nvPr>
            <p:ph type="sldNum" sz="quarter" idx="4"/>
          </p:nvPr>
        </p:nvSpPr>
        <p:spPr bwMode="auto">
          <a:xfrm>
            <a:off x="3962400" y="6492875"/>
            <a:ext cx="5334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a:lvl1pPr>
          </a:lstStyle>
          <a:p>
            <a:fld id="{7386B2D3-E6F8-FB43-ADF2-598544E4C000}" type="slidenum">
              <a:rPr lang="en-US" altLang="en-US"/>
              <a:pPr/>
              <a:t>‹#›</a:t>
            </a:fld>
            <a:endParaRPr lang="en-US" altLang="en-US">
              <a:solidFill>
                <a:schemeClr val="hlink"/>
              </a:solidFill>
            </a:endParaRPr>
          </a:p>
        </p:txBody>
      </p:sp>
      <p:sp>
        <p:nvSpPr>
          <p:cNvPr id="1029" name="Line 75">
            <a:extLst>
              <a:ext uri="{FF2B5EF4-FFF2-40B4-BE49-F238E27FC236}">
                <a16:creationId xmlns:a16="http://schemas.microsoft.com/office/drawing/2014/main" id="{4EA85342-B627-DC45-AB7F-B8ABD53D8B08}"/>
              </a:ext>
            </a:extLst>
          </p:cNvPr>
          <p:cNvSpPr>
            <a:spLocks noChangeShapeType="1"/>
          </p:cNvSpPr>
          <p:nvPr/>
        </p:nvSpPr>
        <p:spPr bwMode="auto">
          <a:xfrm>
            <a:off x="381000" y="1219200"/>
            <a:ext cx="6324600"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Line 76">
            <a:extLst>
              <a:ext uri="{FF2B5EF4-FFF2-40B4-BE49-F238E27FC236}">
                <a16:creationId xmlns:a16="http://schemas.microsoft.com/office/drawing/2014/main" id="{F8B847DA-D5E9-5E4E-A894-0F0A52C293F0}"/>
              </a:ext>
            </a:extLst>
          </p:cNvPr>
          <p:cNvSpPr>
            <a:spLocks noChangeShapeType="1"/>
          </p:cNvSpPr>
          <p:nvPr/>
        </p:nvSpPr>
        <p:spPr bwMode="auto">
          <a:xfrm>
            <a:off x="609600" y="914400"/>
            <a:ext cx="0" cy="259080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Oval 77">
            <a:extLst>
              <a:ext uri="{FF2B5EF4-FFF2-40B4-BE49-F238E27FC236}">
                <a16:creationId xmlns:a16="http://schemas.microsoft.com/office/drawing/2014/main" id="{B0993649-5A67-EC42-A017-0604953D4616}"/>
              </a:ext>
            </a:extLst>
          </p:cNvPr>
          <p:cNvSpPr>
            <a:spLocks noChangeArrowheads="1"/>
          </p:cNvSpPr>
          <p:nvPr/>
        </p:nvSpPr>
        <p:spPr bwMode="auto">
          <a:xfrm>
            <a:off x="533400" y="1143000"/>
            <a:ext cx="152400" cy="152400"/>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32" name="Rectangle 78">
            <a:extLst>
              <a:ext uri="{FF2B5EF4-FFF2-40B4-BE49-F238E27FC236}">
                <a16:creationId xmlns:a16="http://schemas.microsoft.com/office/drawing/2014/main" id="{C0224FDE-6FE5-B441-8914-7A76D800106B}"/>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1033" name="Rectangle 79">
            <a:extLst>
              <a:ext uri="{FF2B5EF4-FFF2-40B4-BE49-F238E27FC236}">
                <a16:creationId xmlns:a16="http://schemas.microsoft.com/office/drawing/2014/main" id="{6DDCE4CC-6A3E-7045-908F-A14501B68C0E}"/>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153" name="Text Box 81">
            <a:extLst>
              <a:ext uri="{FF2B5EF4-FFF2-40B4-BE49-F238E27FC236}">
                <a16:creationId xmlns:a16="http://schemas.microsoft.com/office/drawing/2014/main" id="{41101400-8B1F-DF45-A109-11699FDD655C}"/>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defRPr/>
            </a:pPr>
            <a:r>
              <a:rPr lang="en-US" sz="1600" b="1"/>
              <a:t>AP Biology</a:t>
            </a:r>
            <a:endParaRPr lang="en-US">
              <a:latin typeface="Times" charset="0"/>
            </a:endParaRPr>
          </a:p>
        </p:txBody>
      </p:sp>
    </p:spTree>
  </p:cSld>
  <p:clrMap bg1="lt1" tx1="dk1" bg2="lt2" tx2="dk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0" fontAlgn="base" hangingPunct="0">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rgbClr val="0F116A"/>
        </a:buClr>
        <a:buSzPct val="120000"/>
        <a:buFont typeface="Wingdings" pitchFamily="2" charset="2"/>
        <a:buChar char="§"/>
        <a:defRPr sz="3000" b="1">
          <a:solidFill>
            <a:srgbClr val="0F116A"/>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0000"/>
        <a:buFont typeface="Wingdings" pitchFamily="2" charset="2"/>
        <a:buChar char="u"/>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95000"/>
        <a:buFont typeface="Wingdings" pitchFamily="2" charset="2"/>
        <a:buChar char="§"/>
        <a:defRPr sz="2400" b="1">
          <a:solidFill>
            <a:srgbClr val="0F116A"/>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110000"/>
        <a:buFont typeface="Wingdings" pitchFamily="2" charset="2"/>
        <a:buChar char="w"/>
        <a:defRPr sz="2000" b="1">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3.bin"/><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5.png"/><Relationship Id="rId4" Type="http://schemas.openxmlformats.org/officeDocument/2006/relationships/audio" Target="../media/audio3.bin"/></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bin"/><Relationship Id="rId7" Type="http://schemas.openxmlformats.org/officeDocument/2006/relationships/image" Target="../media/image23.jpeg"/><Relationship Id="rId2" Type="http://schemas.openxmlformats.org/officeDocument/2006/relationships/audio" Target="../media/audio2.bin"/><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audio" Target="../media/audio3.bin"/><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bin"/><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audio" Target="../media/audio2.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4.bin"/><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audio" Target="../media/audio5.bin"/><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audio1.bin"/><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audio" Target="../media/audio5.bin"/><Relationship Id="rId4" Type="http://schemas.openxmlformats.org/officeDocument/2006/relationships/audio" Target="../media/audio6.bin"/><Relationship Id="rId9" Type="http://schemas.openxmlformats.org/officeDocument/2006/relationships/image" Target="../media/image43.gif"/></Relationships>
</file>

<file path=ppt/slides/_rels/slide22.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audio" Target="../media/audio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4.bin"/><Relationship Id="rId7" Type="http://schemas.openxmlformats.org/officeDocument/2006/relationships/audio" Target="../media/audio1.bin"/><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5.bin"/><Relationship Id="rId5" Type="http://schemas.openxmlformats.org/officeDocument/2006/relationships/audio" Target="../media/audio3.bin"/><Relationship Id="rId10" Type="http://schemas.openxmlformats.org/officeDocument/2006/relationships/image" Target="../media/image46.jpeg"/><Relationship Id="rId4" Type="http://schemas.openxmlformats.org/officeDocument/2006/relationships/audio" Target="../media/audio7.bin"/><Relationship Id="rId9" Type="http://schemas.openxmlformats.org/officeDocument/2006/relationships/image" Target="../media/image12.jpe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8.bin"/><Relationship Id="rId7" Type="http://schemas.openxmlformats.org/officeDocument/2006/relationships/image" Target="../media/image47.png"/><Relationship Id="rId12"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7.bin"/><Relationship Id="rId11" Type="http://schemas.openxmlformats.org/officeDocument/2006/relationships/image" Target="../media/image50.png"/><Relationship Id="rId5" Type="http://schemas.openxmlformats.org/officeDocument/2006/relationships/audio" Target="../media/audio2.bin"/><Relationship Id="rId10" Type="http://schemas.openxmlformats.org/officeDocument/2006/relationships/image" Target="../media/image49.jpeg"/><Relationship Id="rId4" Type="http://schemas.openxmlformats.org/officeDocument/2006/relationships/audio" Target="../media/audio4.bin"/><Relationship Id="rId9"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4.bin"/><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bin"/><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1.png"/><Relationship Id="rId10" Type="http://schemas.openxmlformats.org/officeDocument/2006/relationships/image" Target="../media/image60.png"/><Relationship Id="rId4" Type="http://schemas.openxmlformats.org/officeDocument/2006/relationships/audio" Target="../media/audio7.bin"/><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audio" Target="../media/audio5.bin"/><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7.xml"/><Relationship Id="rId16"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audio" Target="../media/audio1.bin"/><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audio" Target="../media/audio3.bin"/><Relationship Id="rId9" Type="http://schemas.openxmlformats.org/officeDocument/2006/relationships/image" Target="../media/image64.png"/><Relationship Id="rId1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audio" Target="../media/audio3.bin"/><Relationship Id="rId4" Type="http://schemas.openxmlformats.org/officeDocument/2006/relationships/audio" Target="../media/audio2.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8.bin"/><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bin"/><Relationship Id="rId11" Type="http://schemas.openxmlformats.org/officeDocument/2006/relationships/image" Target="../media/image76.jpeg"/><Relationship Id="rId5" Type="http://schemas.openxmlformats.org/officeDocument/2006/relationships/audio" Target="../media/audio3.bin"/><Relationship Id="rId10" Type="http://schemas.openxmlformats.org/officeDocument/2006/relationships/image" Target="../media/image75.png"/><Relationship Id="rId4" Type="http://schemas.openxmlformats.org/officeDocument/2006/relationships/audio" Target="../media/audio2.bin"/><Relationship Id="rId9" Type="http://schemas.openxmlformats.org/officeDocument/2006/relationships/image" Target="../media/image74.emf"/></Relationships>
</file>

<file path=ppt/slides/_rels/slide32.xml.rels><?xml version="1.0" encoding="UTF-8" standalone="yes"?>
<Relationships xmlns="http://schemas.openxmlformats.org/package/2006/relationships"><Relationship Id="rId3" Type="http://schemas.openxmlformats.org/officeDocument/2006/relationships/audio" Target="../media/audio5.bin"/><Relationship Id="rId7" Type="http://schemas.openxmlformats.org/officeDocument/2006/relationships/image" Target="../media/image80.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audio" Target="../media/audio3.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2.gif"/><Relationship Id="rId5" Type="http://schemas.openxmlformats.org/officeDocument/2006/relationships/image" Target="../media/image81.jpeg"/><Relationship Id="rId4" Type="http://schemas.openxmlformats.org/officeDocument/2006/relationships/audio" Target="../media/audio3.bin"/></Relationships>
</file>

<file path=ppt/slides/_rels/slide35.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audio" Target="../media/audio5.bin"/><Relationship Id="rId7"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audio" Target="../media/audio3.bin"/><Relationship Id="rId4" Type="http://schemas.openxmlformats.org/officeDocument/2006/relationships/audio" Target="../media/audio4.bin"/></Relationships>
</file>

<file path=ppt/slides/_rels/slide36.xml.rels><?xml version="1.0" encoding="UTF-8" standalone="yes"?>
<Relationships xmlns="http://schemas.openxmlformats.org/package/2006/relationships"><Relationship Id="rId3" Type="http://schemas.openxmlformats.org/officeDocument/2006/relationships/audio" Target="../media/audio4.bin"/><Relationship Id="rId7" Type="http://schemas.openxmlformats.org/officeDocument/2006/relationships/image" Target="../media/image87.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audio" Target="../media/audio3.bin"/><Relationship Id="rId4" Type="http://schemas.openxmlformats.org/officeDocument/2006/relationships/audio" Target="../media/audio5.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audio4.bin"/><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88.png"/><Relationship Id="rId4" Type="http://schemas.openxmlformats.org/officeDocument/2006/relationships/audio" Target="../media/audio3.bin"/></Relationships>
</file>

<file path=ppt/slides/_rels/slide4.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audio" Target="../media/audio5.bin"/><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audio" Target="../media/audio1.bin"/></Relationships>
</file>

<file path=ppt/slides/_rels/slide4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audio" Target="../media/audio5.bin"/></Relationships>
</file>

<file path=ppt/slides/_rels/slide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audio" Target="../media/audio3.bin"/><Relationship Id="rId7"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audio" Target="../media/audio1.bin"/></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audio" Target="../media/audio1.bin"/><Relationship Id="rId7" Type="http://schemas.openxmlformats.org/officeDocument/2006/relationships/image" Target="../media/image103.png"/><Relationship Id="rId2" Type="http://schemas.openxmlformats.org/officeDocument/2006/relationships/audio" Target="../media/audio2.bin"/><Relationship Id="rId1" Type="http://schemas.openxmlformats.org/officeDocument/2006/relationships/slideLayout" Target="../slideLayouts/slideLayout2.xml"/><Relationship Id="rId6" Type="http://schemas.openxmlformats.org/officeDocument/2006/relationships/audio" Target="../media/audio3.bin"/><Relationship Id="rId5" Type="http://schemas.openxmlformats.org/officeDocument/2006/relationships/audio" Target="../media/audio4.bin"/><Relationship Id="rId4" Type="http://schemas.openxmlformats.org/officeDocument/2006/relationships/audio" Target="../media/audio7.bin"/><Relationship Id="rId9"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106.emf"/><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audio" Target="../media/audio3.bin"/><Relationship Id="rId5" Type="http://schemas.openxmlformats.org/officeDocument/2006/relationships/audio" Target="../media/audio4.bin"/><Relationship Id="rId4" Type="http://schemas.openxmlformats.org/officeDocument/2006/relationships/audio" Target="../media/audio5.bin"/></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audio" Target="../media/audio5.bin"/><Relationship Id="rId7" Type="http://schemas.openxmlformats.org/officeDocument/2006/relationships/audio" Target="../media/audio3.bin"/><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audio" Target="../media/audio1.bin"/><Relationship Id="rId5" Type="http://schemas.openxmlformats.org/officeDocument/2006/relationships/audio" Target="../media/audio2.bin"/><Relationship Id="rId10" Type="http://schemas.openxmlformats.org/officeDocument/2006/relationships/image" Target="../media/image109.png"/><Relationship Id="rId4" Type="http://schemas.openxmlformats.org/officeDocument/2006/relationships/audio" Target="../media/audio7.bin"/><Relationship Id="rId9" Type="http://schemas.openxmlformats.org/officeDocument/2006/relationships/image" Target="../media/image10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4.bin"/><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audio" Target="../media/audio2.bin"/><Relationship Id="rId4" Type="http://schemas.openxmlformats.org/officeDocument/2006/relationships/audio" Target="../media/audio5.bin"/><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9">
            <a:extLst>
              <a:ext uri="{FF2B5EF4-FFF2-40B4-BE49-F238E27FC236}">
                <a16:creationId xmlns:a16="http://schemas.microsoft.com/office/drawing/2014/main" id="{54087BFF-3C3C-AB46-8A56-67461C6462E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2010-2011</a:t>
            </a:r>
            <a:endParaRPr lang="en-US" altLang="en-US" sz="1400" b="0"/>
          </a:p>
        </p:txBody>
      </p:sp>
      <p:sp>
        <p:nvSpPr>
          <p:cNvPr id="15362" name="Rectangle 3">
            <a:extLst>
              <a:ext uri="{FF2B5EF4-FFF2-40B4-BE49-F238E27FC236}">
                <a16:creationId xmlns:a16="http://schemas.microsoft.com/office/drawing/2014/main" id="{D8292CD1-6ED7-5342-A926-E98400BFA009}"/>
              </a:ext>
            </a:extLst>
          </p:cNvPr>
          <p:cNvSpPr>
            <a:spLocks noChangeArrowheads="1"/>
          </p:cNvSpPr>
          <p:nvPr/>
        </p:nvSpPr>
        <p:spPr bwMode="auto">
          <a:xfrm>
            <a:off x="2336800" y="2265363"/>
            <a:ext cx="4427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chemeClr val="tx2"/>
                </a:solidFill>
              </a:rPr>
              <a:t>Darwin</a:t>
            </a:r>
            <a:r>
              <a:rPr lang="ja-JP" altLang="en-US" sz="3600" b="1">
                <a:solidFill>
                  <a:schemeClr val="tx2"/>
                </a:solidFill>
              </a:rPr>
              <a:t>’</a:t>
            </a:r>
            <a:r>
              <a:rPr lang="en-US" altLang="ja-JP" sz="3600" b="1">
                <a:solidFill>
                  <a:schemeClr val="tx2"/>
                </a:solidFill>
              </a:rPr>
              <a:t>s Principles</a:t>
            </a:r>
            <a:endParaRPr lang="en-US" altLang="en-US" sz="3600" b="1">
              <a:solidFill>
                <a:schemeClr val="tx2"/>
              </a:solidFill>
            </a:endParaRPr>
          </a:p>
        </p:txBody>
      </p:sp>
      <p:grpSp>
        <p:nvGrpSpPr>
          <p:cNvPr id="15363" name="Group 10">
            <a:extLst>
              <a:ext uri="{FF2B5EF4-FFF2-40B4-BE49-F238E27FC236}">
                <a16:creationId xmlns:a16="http://schemas.microsoft.com/office/drawing/2014/main" id="{96E26498-1AFF-8449-8141-3D6322EED5D2}"/>
              </a:ext>
            </a:extLst>
          </p:cNvPr>
          <p:cNvGrpSpPr>
            <a:grpSpLocks/>
          </p:cNvGrpSpPr>
          <p:nvPr/>
        </p:nvGrpSpPr>
        <p:grpSpPr bwMode="auto">
          <a:xfrm>
            <a:off x="0" y="0"/>
            <a:ext cx="9144000" cy="1603375"/>
            <a:chOff x="0" y="0"/>
            <a:chExt cx="5760" cy="1010"/>
          </a:xfrm>
        </p:grpSpPr>
        <p:pic>
          <p:nvPicPr>
            <p:cNvPr id="15366" name="Picture 6">
              <a:extLst>
                <a:ext uri="{FF2B5EF4-FFF2-40B4-BE49-F238E27FC236}">
                  <a16:creationId xmlns:a16="http://schemas.microsoft.com/office/drawing/2014/main" id="{B281D631-E9BA-DB4C-8FEC-2BEF8628062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0"/>
              <a:ext cx="4128"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8">
              <a:extLst>
                <a:ext uri="{FF2B5EF4-FFF2-40B4-BE49-F238E27FC236}">
                  <a16:creationId xmlns:a16="http://schemas.microsoft.com/office/drawing/2014/main" id="{D5B53023-0619-A149-A175-AE13E7738A9C}"/>
                </a:ext>
              </a:extLst>
            </p:cNvPr>
            <p:cNvSpPr>
              <a:spLocks noChangeArrowheads="1"/>
            </p:cNvSpPr>
            <p:nvPr/>
          </p:nvSpPr>
          <p:spPr bwMode="auto">
            <a:xfrm>
              <a:off x="0" y="2"/>
              <a:ext cx="1812" cy="1008"/>
            </a:xfrm>
            <a:prstGeom prst="rect">
              <a:avLst/>
            </a:prstGeom>
            <a:solidFill>
              <a:srgbClr val="33336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pic>
        <p:nvPicPr>
          <p:cNvPr id="10" name="Picture 5">
            <a:extLst>
              <a:ext uri="{FF2B5EF4-FFF2-40B4-BE49-F238E27FC236}">
                <a16:creationId xmlns:a16="http://schemas.microsoft.com/office/drawing/2014/main" id="{942ADD18-8D5C-7847-ADDA-CB5D869D7258}"/>
              </a:ext>
            </a:extLst>
          </p:cNvPr>
          <p:cNvPicPr>
            <a:picLocks noChangeArrowheads="1"/>
          </p:cNvPicPr>
          <p:nvPr/>
        </p:nvPicPr>
        <p:blipFill>
          <a:blip r:embed="rId4"/>
          <a:srcRect/>
          <a:stretch>
            <a:fillRect/>
          </a:stretch>
        </p:blipFill>
        <p:spPr bwMode="auto">
          <a:xfrm>
            <a:off x="6142038" y="3048000"/>
            <a:ext cx="2874962" cy="3657600"/>
          </a:xfrm>
          <a:prstGeom prst="rect">
            <a:avLst/>
          </a:prstGeom>
          <a:noFill/>
          <a:ln w="9525">
            <a:solidFill>
              <a:srgbClr val="121212"/>
            </a:solidFill>
            <a:miter lim="800000"/>
            <a:headEnd/>
            <a:tailEnd/>
          </a:ln>
          <a:effectLst>
            <a:outerShdw blurRad="63500" dist="38099" dir="2700000" algn="ctr" rotWithShape="0">
              <a:srgbClr val="121212">
                <a:alpha val="74998"/>
              </a:srgbClr>
            </a:outerShdw>
          </a:effectLst>
        </p:spPr>
      </p:pic>
      <p:pic>
        <p:nvPicPr>
          <p:cNvPr id="15365" name="Picture 7">
            <a:extLst>
              <a:ext uri="{FF2B5EF4-FFF2-40B4-BE49-F238E27FC236}">
                <a16:creationId xmlns:a16="http://schemas.microsoft.com/office/drawing/2014/main" id="{CB9CA4BB-0DAE-9D4F-974C-AB01B051C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126" t="7500" r="11250" b="22501"/>
          <a:stretch>
            <a:fillRect/>
          </a:stretch>
        </p:blipFill>
        <p:spPr bwMode="auto">
          <a:xfrm>
            <a:off x="146050" y="3752850"/>
            <a:ext cx="438626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22">
            <a:extLst>
              <a:ext uri="{FF2B5EF4-FFF2-40B4-BE49-F238E27FC236}">
                <a16:creationId xmlns:a16="http://schemas.microsoft.com/office/drawing/2014/main" id="{9AB1F4BA-31D0-A249-A919-057AB36CFE81}"/>
              </a:ext>
            </a:extLst>
          </p:cNvPr>
          <p:cNvGrpSpPr>
            <a:grpSpLocks/>
          </p:cNvGrpSpPr>
          <p:nvPr/>
        </p:nvGrpSpPr>
        <p:grpSpPr bwMode="auto">
          <a:xfrm>
            <a:off x="-393700" y="2638425"/>
            <a:ext cx="9615488" cy="4211638"/>
            <a:chOff x="-393812" y="2637828"/>
            <a:chExt cx="9615783" cy="4211748"/>
          </a:xfrm>
        </p:grpSpPr>
        <p:pic>
          <p:nvPicPr>
            <p:cNvPr id="20490" name="Picture 7">
              <a:extLst>
                <a:ext uri="{FF2B5EF4-FFF2-40B4-BE49-F238E27FC236}">
                  <a16:creationId xmlns:a16="http://schemas.microsoft.com/office/drawing/2014/main" id="{9857E09A-FF91-794C-A31A-5110B755C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00" b="24001"/>
            <a:stretch>
              <a:fillRect/>
            </a:stretch>
          </p:blipFill>
          <p:spPr bwMode="auto">
            <a:xfrm>
              <a:off x="535422" y="2637828"/>
              <a:ext cx="8198829" cy="421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8">
              <a:extLst>
                <a:ext uri="{FF2B5EF4-FFF2-40B4-BE49-F238E27FC236}">
                  <a16:creationId xmlns:a16="http://schemas.microsoft.com/office/drawing/2014/main" id="{902EBA24-680A-DC41-80D8-31ADC213748F}"/>
                </a:ext>
              </a:extLst>
            </p:cNvPr>
            <p:cNvSpPr>
              <a:spLocks noChangeArrowheads="1"/>
            </p:cNvSpPr>
            <p:nvPr/>
          </p:nvSpPr>
          <p:spPr bwMode="auto">
            <a:xfrm>
              <a:off x="3056165" y="3087899"/>
              <a:ext cx="13998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600" b="1">
                  <a:solidFill>
                    <a:srgbClr val="000000"/>
                  </a:solidFill>
                </a:rPr>
                <a:t>Warbler finch</a:t>
              </a:r>
              <a:endParaRPr lang="en-US" altLang="en-US" sz="1600" b="1"/>
            </a:p>
          </p:txBody>
        </p:sp>
        <p:sp>
          <p:nvSpPr>
            <p:cNvPr id="20492" name="Rectangle 9">
              <a:extLst>
                <a:ext uri="{FF2B5EF4-FFF2-40B4-BE49-F238E27FC236}">
                  <a16:creationId xmlns:a16="http://schemas.microsoft.com/office/drawing/2014/main" id="{B523CC82-32B3-F84A-8253-A94C057D79F6}"/>
                </a:ext>
              </a:extLst>
            </p:cNvPr>
            <p:cNvSpPr>
              <a:spLocks noChangeArrowheads="1"/>
            </p:cNvSpPr>
            <p:nvPr/>
          </p:nvSpPr>
          <p:spPr bwMode="auto">
            <a:xfrm>
              <a:off x="1009452" y="3561929"/>
              <a:ext cx="18978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600" b="1">
                  <a:solidFill>
                    <a:srgbClr val="000000"/>
                  </a:solidFill>
                </a:rPr>
                <a:t>Woodpecker finch</a:t>
              </a:r>
              <a:endParaRPr lang="en-US" altLang="en-US" sz="1600" b="1"/>
            </a:p>
          </p:txBody>
        </p:sp>
        <p:sp>
          <p:nvSpPr>
            <p:cNvPr id="20493" name="Rectangle 10">
              <a:extLst>
                <a:ext uri="{FF2B5EF4-FFF2-40B4-BE49-F238E27FC236}">
                  <a16:creationId xmlns:a16="http://schemas.microsoft.com/office/drawing/2014/main" id="{386E81F4-6A6B-2C4C-B0F5-BF2162D0FE89}"/>
                </a:ext>
              </a:extLst>
            </p:cNvPr>
            <p:cNvSpPr>
              <a:spLocks noChangeArrowheads="1"/>
            </p:cNvSpPr>
            <p:nvPr/>
          </p:nvSpPr>
          <p:spPr bwMode="auto">
            <a:xfrm>
              <a:off x="-393812" y="4179707"/>
              <a:ext cx="25104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600" b="1">
                  <a:solidFill>
                    <a:srgbClr val="000000"/>
                  </a:solidFill>
                </a:rPr>
                <a:t>Small insectivorous</a:t>
              </a:r>
            </a:p>
            <a:p>
              <a:pPr algn="r"/>
              <a:r>
                <a:rPr lang="en-US" altLang="en-US" sz="1600" b="1">
                  <a:solidFill>
                    <a:srgbClr val="000000"/>
                  </a:solidFill>
                </a:rPr>
                <a:t>tree finch</a:t>
              </a:r>
              <a:endParaRPr lang="en-US" altLang="en-US" sz="1600" b="1"/>
            </a:p>
          </p:txBody>
        </p:sp>
        <p:sp>
          <p:nvSpPr>
            <p:cNvPr id="20494" name="Rectangle 11">
              <a:extLst>
                <a:ext uri="{FF2B5EF4-FFF2-40B4-BE49-F238E27FC236}">
                  <a16:creationId xmlns:a16="http://schemas.microsoft.com/office/drawing/2014/main" id="{EFA2D17D-EAC6-6D49-86F8-C9BEEF26830B}"/>
                </a:ext>
              </a:extLst>
            </p:cNvPr>
            <p:cNvSpPr>
              <a:spLocks noChangeArrowheads="1"/>
            </p:cNvSpPr>
            <p:nvPr/>
          </p:nvSpPr>
          <p:spPr bwMode="auto">
            <a:xfrm>
              <a:off x="0" y="4886474"/>
              <a:ext cx="153653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600" b="1">
                  <a:solidFill>
                    <a:srgbClr val="000000"/>
                  </a:solidFill>
                </a:rPr>
                <a:t>Large</a:t>
              </a:r>
            </a:p>
            <a:p>
              <a:pPr algn="r"/>
              <a:r>
                <a:rPr lang="en-US" altLang="en-US" sz="1600" b="1">
                  <a:solidFill>
                    <a:srgbClr val="000000"/>
                  </a:solidFill>
                </a:rPr>
                <a:t>insectivorous</a:t>
              </a:r>
            </a:p>
            <a:p>
              <a:pPr algn="r"/>
              <a:r>
                <a:rPr lang="en-US" altLang="en-US" sz="1600" b="1">
                  <a:solidFill>
                    <a:srgbClr val="000000"/>
                  </a:solidFill>
                </a:rPr>
                <a:t>tree finch</a:t>
              </a:r>
              <a:endParaRPr lang="en-US" altLang="en-US" sz="1600" b="1"/>
            </a:p>
          </p:txBody>
        </p:sp>
        <p:sp>
          <p:nvSpPr>
            <p:cNvPr id="20495" name="Rectangle 12">
              <a:extLst>
                <a:ext uri="{FF2B5EF4-FFF2-40B4-BE49-F238E27FC236}">
                  <a16:creationId xmlns:a16="http://schemas.microsoft.com/office/drawing/2014/main" id="{AA633B9D-C83C-5249-943A-6F78221F4E91}"/>
                </a:ext>
              </a:extLst>
            </p:cNvPr>
            <p:cNvSpPr>
              <a:spLocks noChangeArrowheads="1"/>
            </p:cNvSpPr>
            <p:nvPr/>
          </p:nvSpPr>
          <p:spPr bwMode="auto">
            <a:xfrm>
              <a:off x="0" y="6149412"/>
              <a:ext cx="1372248"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600" b="1">
                  <a:solidFill>
                    <a:srgbClr val="000000"/>
                  </a:solidFill>
                </a:rPr>
                <a:t>Vegetarian</a:t>
              </a:r>
            </a:p>
            <a:p>
              <a:pPr algn="r"/>
              <a:r>
                <a:rPr lang="en-US" altLang="en-US" sz="1600" b="1">
                  <a:solidFill>
                    <a:srgbClr val="000000"/>
                  </a:solidFill>
                </a:rPr>
                <a:t>tree finch</a:t>
              </a:r>
              <a:endParaRPr lang="en-US" altLang="en-US" sz="1600" b="1"/>
            </a:p>
          </p:txBody>
        </p:sp>
        <p:sp>
          <p:nvSpPr>
            <p:cNvPr id="20496" name="Rectangle 13">
              <a:extLst>
                <a:ext uri="{FF2B5EF4-FFF2-40B4-BE49-F238E27FC236}">
                  <a16:creationId xmlns:a16="http://schemas.microsoft.com/office/drawing/2014/main" id="{0C080587-C19A-E841-B72A-502BC28D3E16}"/>
                </a:ext>
              </a:extLst>
            </p:cNvPr>
            <p:cNvSpPr>
              <a:spLocks noChangeArrowheads="1"/>
            </p:cNvSpPr>
            <p:nvPr/>
          </p:nvSpPr>
          <p:spPr bwMode="auto">
            <a:xfrm>
              <a:off x="4815379" y="3087899"/>
              <a:ext cx="13142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Cactus finch</a:t>
              </a:r>
              <a:endParaRPr lang="en-US" altLang="en-US" sz="1600" b="1"/>
            </a:p>
          </p:txBody>
        </p:sp>
        <p:sp>
          <p:nvSpPr>
            <p:cNvPr id="20497" name="Rectangle 14">
              <a:extLst>
                <a:ext uri="{FF2B5EF4-FFF2-40B4-BE49-F238E27FC236}">
                  <a16:creationId xmlns:a16="http://schemas.microsoft.com/office/drawing/2014/main" id="{4F8FBF1B-4679-5847-80F1-159C71D97FCB}"/>
                </a:ext>
              </a:extLst>
            </p:cNvPr>
            <p:cNvSpPr>
              <a:spLocks noChangeArrowheads="1"/>
            </p:cNvSpPr>
            <p:nvPr/>
          </p:nvSpPr>
          <p:spPr bwMode="auto">
            <a:xfrm>
              <a:off x="6353836" y="3561929"/>
              <a:ext cx="20330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600" b="1">
                  <a:solidFill>
                    <a:srgbClr val="000000"/>
                  </a:solidFill>
                </a:rPr>
                <a:t>Sharp-beaked finch</a:t>
              </a:r>
              <a:endParaRPr lang="en-US" altLang="en-US" sz="1600" b="1"/>
            </a:p>
          </p:txBody>
        </p:sp>
        <p:sp>
          <p:nvSpPr>
            <p:cNvPr id="20498" name="Rectangle 15">
              <a:extLst>
                <a:ext uri="{FF2B5EF4-FFF2-40B4-BE49-F238E27FC236}">
                  <a16:creationId xmlns:a16="http://schemas.microsoft.com/office/drawing/2014/main" id="{451EBD08-25ED-DB46-9207-253ED35160E3}"/>
                </a:ext>
              </a:extLst>
            </p:cNvPr>
            <p:cNvSpPr>
              <a:spLocks noChangeArrowheads="1"/>
            </p:cNvSpPr>
            <p:nvPr/>
          </p:nvSpPr>
          <p:spPr bwMode="auto">
            <a:xfrm>
              <a:off x="7332698" y="4179707"/>
              <a:ext cx="13998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600" b="1">
                  <a:solidFill>
                    <a:srgbClr val="000000"/>
                  </a:solidFill>
                </a:rPr>
                <a:t>Small ground</a:t>
              </a:r>
            </a:p>
            <a:p>
              <a:pPr algn="l"/>
              <a:r>
                <a:rPr lang="en-US" altLang="en-US" sz="1600" b="1">
                  <a:solidFill>
                    <a:srgbClr val="000000"/>
                  </a:solidFill>
                </a:rPr>
                <a:t>finch</a:t>
              </a:r>
              <a:endParaRPr lang="en-US" altLang="en-US" sz="1600" b="1"/>
            </a:p>
          </p:txBody>
        </p:sp>
        <p:sp>
          <p:nvSpPr>
            <p:cNvPr id="20499" name="Rectangle 16">
              <a:extLst>
                <a:ext uri="{FF2B5EF4-FFF2-40B4-BE49-F238E27FC236}">
                  <a16:creationId xmlns:a16="http://schemas.microsoft.com/office/drawing/2014/main" id="{0B2126A4-04D6-9248-BB0A-87999E24B385}"/>
                </a:ext>
              </a:extLst>
            </p:cNvPr>
            <p:cNvSpPr>
              <a:spLocks noChangeArrowheads="1"/>
            </p:cNvSpPr>
            <p:nvPr/>
          </p:nvSpPr>
          <p:spPr bwMode="auto">
            <a:xfrm>
              <a:off x="7755389" y="5126055"/>
              <a:ext cx="14272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600" b="1">
                  <a:solidFill>
                    <a:srgbClr val="000000"/>
                  </a:solidFill>
                </a:rPr>
                <a:t>Medium</a:t>
              </a:r>
              <a:br>
                <a:rPr lang="en-US" altLang="en-US" sz="1600" b="1">
                  <a:solidFill>
                    <a:srgbClr val="000000"/>
                  </a:solidFill>
                </a:rPr>
              </a:br>
              <a:r>
                <a:rPr lang="en-US" altLang="en-US" sz="1600" b="1">
                  <a:solidFill>
                    <a:srgbClr val="000000"/>
                  </a:solidFill>
                </a:rPr>
                <a:t>ground finch</a:t>
              </a:r>
              <a:endParaRPr lang="en-US" altLang="en-US" sz="1600" b="1"/>
            </a:p>
          </p:txBody>
        </p:sp>
        <p:sp>
          <p:nvSpPr>
            <p:cNvPr id="20500" name="Rectangle 17">
              <a:extLst>
                <a:ext uri="{FF2B5EF4-FFF2-40B4-BE49-F238E27FC236}">
                  <a16:creationId xmlns:a16="http://schemas.microsoft.com/office/drawing/2014/main" id="{853B28DE-D792-4B46-B42B-7764C3756FF6}"/>
                </a:ext>
              </a:extLst>
            </p:cNvPr>
            <p:cNvSpPr>
              <a:spLocks noChangeArrowheads="1"/>
            </p:cNvSpPr>
            <p:nvPr/>
          </p:nvSpPr>
          <p:spPr bwMode="auto">
            <a:xfrm>
              <a:off x="7882025" y="6264068"/>
              <a:ext cx="13399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600" b="1">
                  <a:solidFill>
                    <a:srgbClr val="000000"/>
                  </a:solidFill>
                </a:rPr>
                <a:t>Large </a:t>
              </a:r>
              <a:br>
                <a:rPr lang="en-US" altLang="en-US" sz="1600" b="1">
                  <a:solidFill>
                    <a:srgbClr val="000000"/>
                  </a:solidFill>
                </a:rPr>
              </a:br>
              <a:r>
                <a:rPr lang="en-US" altLang="en-US" sz="1600" b="1">
                  <a:solidFill>
                    <a:srgbClr val="000000"/>
                  </a:solidFill>
                </a:rPr>
                <a:t>ground finch</a:t>
              </a:r>
              <a:endParaRPr lang="en-US" altLang="en-US" sz="1600" b="1"/>
            </a:p>
          </p:txBody>
        </p:sp>
        <p:sp>
          <p:nvSpPr>
            <p:cNvPr id="20501" name="Rectangle 18">
              <a:extLst>
                <a:ext uri="{FF2B5EF4-FFF2-40B4-BE49-F238E27FC236}">
                  <a16:creationId xmlns:a16="http://schemas.microsoft.com/office/drawing/2014/main" id="{835DD04B-B15E-D940-ACF4-CB9DCE5EBDD8}"/>
                </a:ext>
              </a:extLst>
            </p:cNvPr>
            <p:cNvSpPr>
              <a:spLocks noChangeArrowheads="1"/>
            </p:cNvSpPr>
            <p:nvPr/>
          </p:nvSpPr>
          <p:spPr bwMode="auto">
            <a:xfrm>
              <a:off x="3314570" y="5596662"/>
              <a:ext cx="13399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Insect eaters</a:t>
              </a:r>
              <a:endParaRPr lang="en-US" altLang="en-US" sz="1600" b="1"/>
            </a:p>
          </p:txBody>
        </p:sp>
        <p:sp>
          <p:nvSpPr>
            <p:cNvPr id="20502" name="Rectangle 19">
              <a:extLst>
                <a:ext uri="{FF2B5EF4-FFF2-40B4-BE49-F238E27FC236}">
                  <a16:creationId xmlns:a16="http://schemas.microsoft.com/office/drawing/2014/main" id="{CC486029-C934-E44F-BBAD-77D8B916C9BA}"/>
                </a:ext>
              </a:extLst>
            </p:cNvPr>
            <p:cNvSpPr>
              <a:spLocks noChangeArrowheads="1"/>
            </p:cNvSpPr>
            <p:nvPr/>
          </p:nvSpPr>
          <p:spPr bwMode="auto">
            <a:xfrm>
              <a:off x="3170821" y="6339365"/>
              <a:ext cx="10096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Bud eater</a:t>
              </a:r>
              <a:endParaRPr lang="en-US" altLang="en-US" sz="1600" b="1"/>
            </a:p>
          </p:txBody>
        </p:sp>
        <p:sp>
          <p:nvSpPr>
            <p:cNvPr id="20503" name="Rectangle 20">
              <a:extLst>
                <a:ext uri="{FF2B5EF4-FFF2-40B4-BE49-F238E27FC236}">
                  <a16:creationId xmlns:a16="http://schemas.microsoft.com/office/drawing/2014/main" id="{03EF3C16-CC3B-8044-B3AA-849776470844}"/>
                </a:ext>
              </a:extLst>
            </p:cNvPr>
            <p:cNvSpPr>
              <a:spLocks noChangeArrowheads="1"/>
            </p:cNvSpPr>
            <p:nvPr/>
          </p:nvSpPr>
          <p:spPr bwMode="auto">
            <a:xfrm>
              <a:off x="4750350" y="5896139"/>
              <a:ext cx="12304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Seed eaters</a:t>
              </a:r>
              <a:endParaRPr lang="en-US" altLang="en-US" sz="1600" b="1"/>
            </a:p>
          </p:txBody>
        </p:sp>
        <p:sp>
          <p:nvSpPr>
            <p:cNvPr id="20504" name="Rectangle 21">
              <a:extLst>
                <a:ext uri="{FF2B5EF4-FFF2-40B4-BE49-F238E27FC236}">
                  <a16:creationId xmlns:a16="http://schemas.microsoft.com/office/drawing/2014/main" id="{8D1A05A2-4E03-FD46-BC2A-079E31B1DC51}"/>
                </a:ext>
              </a:extLst>
            </p:cNvPr>
            <p:cNvSpPr>
              <a:spLocks noChangeArrowheads="1"/>
            </p:cNvSpPr>
            <p:nvPr/>
          </p:nvSpPr>
          <p:spPr bwMode="auto">
            <a:xfrm>
              <a:off x="4456007" y="4965193"/>
              <a:ext cx="7307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Cactus</a:t>
              </a:r>
            </a:p>
            <a:p>
              <a:r>
                <a:rPr lang="en-US" altLang="en-US" sz="1600" b="1">
                  <a:solidFill>
                    <a:srgbClr val="000000"/>
                  </a:solidFill>
                </a:rPr>
                <a:t>eater</a:t>
              </a:r>
              <a:endParaRPr lang="en-US" altLang="en-US" sz="1600" b="1"/>
            </a:p>
          </p:txBody>
        </p:sp>
        <p:sp>
          <p:nvSpPr>
            <p:cNvPr id="20505" name="Rectangle 22">
              <a:extLst>
                <a:ext uri="{FF2B5EF4-FFF2-40B4-BE49-F238E27FC236}">
                  <a16:creationId xmlns:a16="http://schemas.microsoft.com/office/drawing/2014/main" id="{F8D1EC62-1D51-B343-8E80-3E2B14E16713}"/>
                </a:ext>
              </a:extLst>
            </p:cNvPr>
            <p:cNvSpPr>
              <a:spLocks noChangeArrowheads="1"/>
            </p:cNvSpPr>
            <p:nvPr/>
          </p:nvSpPr>
          <p:spPr bwMode="auto">
            <a:xfrm rot="-659761">
              <a:off x="3959730" y="4323662"/>
              <a:ext cx="8162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Warbler</a:t>
              </a:r>
            </a:p>
            <a:p>
              <a:r>
                <a:rPr lang="en-US" altLang="en-US" sz="1600" b="1">
                  <a:solidFill>
                    <a:srgbClr val="000000"/>
                  </a:solidFill>
                </a:rPr>
                <a:t>finch</a:t>
              </a:r>
              <a:endParaRPr lang="en-US" altLang="en-US" sz="1600" b="1"/>
            </a:p>
          </p:txBody>
        </p:sp>
        <p:sp>
          <p:nvSpPr>
            <p:cNvPr id="20506" name="Rectangle 23">
              <a:extLst>
                <a:ext uri="{FF2B5EF4-FFF2-40B4-BE49-F238E27FC236}">
                  <a16:creationId xmlns:a16="http://schemas.microsoft.com/office/drawing/2014/main" id="{15DE4E1B-0DFB-BF4B-8313-6DC5126AD549}"/>
                </a:ext>
              </a:extLst>
            </p:cNvPr>
            <p:cNvSpPr>
              <a:spLocks noChangeArrowheads="1"/>
            </p:cNvSpPr>
            <p:nvPr/>
          </p:nvSpPr>
          <p:spPr bwMode="auto">
            <a:xfrm rot="-3336602">
              <a:off x="2395604" y="5175786"/>
              <a:ext cx="12903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Tree finches</a:t>
              </a:r>
              <a:endParaRPr lang="en-US" altLang="en-US" sz="1600" b="1"/>
            </a:p>
          </p:txBody>
        </p:sp>
        <p:sp>
          <p:nvSpPr>
            <p:cNvPr id="20507" name="Rectangle 24">
              <a:extLst>
                <a:ext uri="{FF2B5EF4-FFF2-40B4-BE49-F238E27FC236}">
                  <a16:creationId xmlns:a16="http://schemas.microsoft.com/office/drawing/2014/main" id="{AC16032C-71B4-9C4F-B881-D5CEA4AE747C}"/>
                </a:ext>
              </a:extLst>
            </p:cNvPr>
            <p:cNvSpPr>
              <a:spLocks noChangeArrowheads="1"/>
            </p:cNvSpPr>
            <p:nvPr/>
          </p:nvSpPr>
          <p:spPr bwMode="auto">
            <a:xfrm rot="3307343">
              <a:off x="5515299" y="5287020"/>
              <a:ext cx="16188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Ground finches</a:t>
              </a:r>
              <a:endParaRPr lang="en-US" altLang="en-US" sz="1600" b="1"/>
            </a:p>
          </p:txBody>
        </p:sp>
      </p:grpSp>
      <p:sp>
        <p:nvSpPr>
          <p:cNvPr id="20482" name="Title 1">
            <a:extLst>
              <a:ext uri="{FF2B5EF4-FFF2-40B4-BE49-F238E27FC236}">
                <a16:creationId xmlns:a16="http://schemas.microsoft.com/office/drawing/2014/main" id="{6C39085D-7960-9547-A972-DB7440D58150}"/>
              </a:ext>
            </a:extLst>
          </p:cNvPr>
          <p:cNvSpPr>
            <a:spLocks noGrp="1"/>
          </p:cNvSpPr>
          <p:nvPr>
            <p:ph type="title"/>
          </p:nvPr>
        </p:nvSpPr>
        <p:spPr/>
        <p:txBody>
          <a:bodyPr/>
          <a:lstStyle/>
          <a:p>
            <a:pPr eaLnBrk="1" hangingPunct="1"/>
            <a:r>
              <a:rPr lang="en-US" altLang="en-US">
                <a:ea typeface="ＭＳ Ｐゴシック" panose="020B0600070205080204" pitchFamily="34" charset="-128"/>
              </a:rPr>
              <a:t>Then along comes Darwin…</a:t>
            </a:r>
          </a:p>
        </p:txBody>
      </p:sp>
      <p:pic>
        <p:nvPicPr>
          <p:cNvPr id="25" name="Picture 19" descr="darwinR">
            <a:extLst>
              <a:ext uri="{FF2B5EF4-FFF2-40B4-BE49-F238E27FC236}">
                <a16:creationId xmlns:a16="http://schemas.microsoft.com/office/drawing/2014/main" id="{0DFB8A60-5960-2645-9619-AD31EA884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4448175"/>
            <a:ext cx="177641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1">
            <a:extLst>
              <a:ext uri="{FF2B5EF4-FFF2-40B4-BE49-F238E27FC236}">
                <a16:creationId xmlns:a16="http://schemas.microsoft.com/office/drawing/2014/main" id="{FCABB28E-AD5A-104C-B9E0-A3A85C0ECA5E}"/>
              </a:ext>
            </a:extLst>
          </p:cNvPr>
          <p:cNvGrpSpPr>
            <a:grpSpLocks/>
          </p:cNvGrpSpPr>
          <p:nvPr/>
        </p:nvGrpSpPr>
        <p:grpSpPr bwMode="auto">
          <a:xfrm>
            <a:off x="1298575" y="1316038"/>
            <a:ext cx="2859088" cy="4338637"/>
            <a:chOff x="818" y="829"/>
            <a:chExt cx="1801" cy="2733"/>
          </a:xfrm>
        </p:grpSpPr>
        <p:sp>
          <p:nvSpPr>
            <p:cNvPr id="20488" name="AutoShape 20">
              <a:extLst>
                <a:ext uri="{FF2B5EF4-FFF2-40B4-BE49-F238E27FC236}">
                  <a16:creationId xmlns:a16="http://schemas.microsoft.com/office/drawing/2014/main" id="{75BB27C3-8D49-8942-BD56-0D90ECF471F3}"/>
                </a:ext>
              </a:extLst>
            </p:cNvPr>
            <p:cNvSpPr>
              <a:spLocks noChangeArrowheads="1"/>
            </p:cNvSpPr>
            <p:nvPr/>
          </p:nvSpPr>
          <p:spPr bwMode="auto">
            <a:xfrm rot="-8658879">
              <a:off x="1049" y="2548"/>
              <a:ext cx="212" cy="1014"/>
            </a:xfrm>
            <a:prstGeom prst="triangle">
              <a:avLst>
                <a:gd name="adj" fmla="val 50000"/>
              </a:avLst>
            </a:prstGeom>
            <a:solidFill>
              <a:srgbClr val="E6D7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20489" name="Picture 18">
              <a:extLst>
                <a:ext uri="{FF2B5EF4-FFF2-40B4-BE49-F238E27FC236}">
                  <a16:creationId xmlns:a16="http://schemas.microsoft.com/office/drawing/2014/main" id="{3232D427-0D80-C246-884F-B3EBE1DFEF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962" b="21898"/>
            <a:stretch>
              <a:fillRect/>
            </a:stretch>
          </p:blipFill>
          <p:spPr bwMode="auto">
            <a:xfrm>
              <a:off x="818" y="829"/>
              <a:ext cx="1801" cy="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22">
            <a:extLst>
              <a:ext uri="{FF2B5EF4-FFF2-40B4-BE49-F238E27FC236}">
                <a16:creationId xmlns:a16="http://schemas.microsoft.com/office/drawing/2014/main" id="{8E061E6A-C12C-314A-A9FF-D82CB836B49B}"/>
              </a:ext>
            </a:extLst>
          </p:cNvPr>
          <p:cNvSpPr>
            <a:spLocks/>
          </p:cNvSpPr>
          <p:nvPr/>
        </p:nvSpPr>
        <p:spPr bwMode="auto">
          <a:xfrm>
            <a:off x="557213" y="3505200"/>
            <a:ext cx="1387475" cy="619125"/>
          </a:xfrm>
          <a:prstGeom prst="roundRect">
            <a:avLst>
              <a:gd name="adj" fmla="val 16667"/>
            </a:avLst>
          </a:prstGeom>
          <a:solidFill>
            <a:schemeClr val="bg1"/>
          </a:solidFill>
          <a:ln w="38100">
            <a:solidFill>
              <a:srgbClr val="FFEA18"/>
            </a:solidFill>
            <a:round/>
            <a:headEnd/>
            <a:tailEnd/>
          </a:ln>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ts val="1150"/>
              </a:spcBef>
            </a:pPr>
            <a:r>
              <a:rPr lang="en-US" altLang="en-US" sz="2000" b="1">
                <a:solidFill>
                  <a:srgbClr val="CC0000"/>
                </a:solidFill>
                <a:cs typeface="Arial" panose="020B0604020202020204" pitchFamily="34" charset="0"/>
                <a:sym typeface="Arial" panose="020B0604020202020204" pitchFamily="34" charset="0"/>
              </a:rPr>
              <a:t>Ancestral</a:t>
            </a:r>
            <a:br>
              <a:rPr lang="en-US" altLang="en-US" sz="2000" b="1">
                <a:solidFill>
                  <a:srgbClr val="CC0000"/>
                </a:solidFill>
                <a:cs typeface="Arial" panose="020B0604020202020204" pitchFamily="34" charset="0"/>
                <a:sym typeface="Arial" panose="020B0604020202020204" pitchFamily="34" charset="0"/>
              </a:rPr>
            </a:br>
            <a:r>
              <a:rPr lang="en-US" altLang="en-US" sz="2000" b="1">
                <a:solidFill>
                  <a:srgbClr val="CC0000"/>
                </a:solidFill>
                <a:cs typeface="Arial" panose="020B0604020202020204" pitchFamily="34" charset="0"/>
                <a:sym typeface="Arial" panose="020B0604020202020204" pitchFamily="34" charset="0"/>
              </a:rPr>
              <a:t>species</a:t>
            </a:r>
          </a:p>
        </p:txBody>
      </p:sp>
      <p:sp>
        <p:nvSpPr>
          <p:cNvPr id="30" name="AutoShape 23">
            <a:extLst>
              <a:ext uri="{FF2B5EF4-FFF2-40B4-BE49-F238E27FC236}">
                <a16:creationId xmlns:a16="http://schemas.microsoft.com/office/drawing/2014/main" id="{F23DBEC0-1C0F-7A4B-B082-D343B7AC5220}"/>
              </a:ext>
            </a:extLst>
          </p:cNvPr>
          <p:cNvSpPr>
            <a:spLocks/>
          </p:cNvSpPr>
          <p:nvPr/>
        </p:nvSpPr>
        <p:spPr bwMode="auto">
          <a:xfrm>
            <a:off x="87313" y="1658938"/>
            <a:ext cx="1639887" cy="619125"/>
          </a:xfrm>
          <a:prstGeom prst="roundRect">
            <a:avLst>
              <a:gd name="adj" fmla="val 16667"/>
            </a:avLst>
          </a:prstGeom>
          <a:solidFill>
            <a:srgbClr val="FFFFFF"/>
          </a:solidFill>
          <a:ln w="38100">
            <a:solidFill>
              <a:srgbClr val="FFEA18"/>
            </a:solidFill>
            <a:round/>
            <a:headEnd/>
            <a:tailEnd/>
          </a:ln>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ts val="1150"/>
              </a:spcBef>
            </a:pPr>
            <a:r>
              <a:rPr lang="en-US" altLang="en-US" sz="2000" b="1">
                <a:solidFill>
                  <a:srgbClr val="CC0000"/>
                </a:solidFill>
                <a:cs typeface="Arial" panose="020B0604020202020204" pitchFamily="34" charset="0"/>
                <a:sym typeface="Arial" panose="020B0604020202020204" pitchFamily="34" charset="0"/>
              </a:rPr>
              <a:t>Descendant</a:t>
            </a:r>
            <a:br>
              <a:rPr lang="en-US" altLang="en-US" sz="2000" b="1">
                <a:solidFill>
                  <a:srgbClr val="CC0000"/>
                </a:solidFill>
                <a:cs typeface="Arial" panose="020B0604020202020204" pitchFamily="34" charset="0"/>
                <a:sym typeface="Arial" panose="020B0604020202020204" pitchFamily="34" charset="0"/>
              </a:rPr>
            </a:br>
            <a:r>
              <a:rPr lang="en-US" altLang="en-US" sz="2000" b="1">
                <a:solidFill>
                  <a:srgbClr val="CC0000"/>
                </a:solidFill>
                <a:cs typeface="Arial" panose="020B0604020202020204" pitchFamily="34" charset="0"/>
                <a:sym typeface="Arial" panose="020B0604020202020204" pitchFamily="34" charset="0"/>
              </a:rPr>
              <a:t>species</a:t>
            </a:r>
          </a:p>
        </p:txBody>
      </p:sp>
      <p:sp>
        <p:nvSpPr>
          <p:cNvPr id="31" name="Title 1">
            <a:extLst>
              <a:ext uri="{FF2B5EF4-FFF2-40B4-BE49-F238E27FC236}">
                <a16:creationId xmlns:a16="http://schemas.microsoft.com/office/drawing/2014/main" id="{4BAFDA74-2E85-BA4A-9314-EA27E229333E}"/>
              </a:ext>
            </a:extLst>
          </p:cNvPr>
          <p:cNvSpPr txBox="1">
            <a:spLocks/>
          </p:cNvSpPr>
          <p:nvPr/>
        </p:nvSpPr>
        <p:spPr bwMode="auto">
          <a:xfrm>
            <a:off x="3963988" y="1230313"/>
            <a:ext cx="5116512" cy="762000"/>
          </a:xfrm>
          <a:prstGeom prst="rect">
            <a:avLst/>
          </a:prstGeom>
          <a:noFill/>
          <a:ln w="9525">
            <a:noFill/>
            <a:miter lim="800000"/>
            <a:headEnd/>
            <a:tailEnd/>
          </a:ln>
          <a:effectLst/>
        </p:spPr>
        <p:txBody>
          <a:bodyPr/>
          <a:lstStyle/>
          <a:p>
            <a:pPr algn="r" eaLnBrk="1" hangingPunct="1">
              <a:defRPr/>
            </a:pPr>
            <a:r>
              <a:rPr lang="en-US" sz="3600" b="1" kern="0" dirty="0">
                <a:solidFill>
                  <a:schemeClr val="tx2"/>
                </a:solidFill>
                <a:latin typeface="+mj-lt"/>
                <a:ea typeface="+mj-ea"/>
                <a:cs typeface="+mj-cs"/>
              </a:rPr>
              <a:t>&amp; those dang finches</a:t>
            </a:r>
            <a:r>
              <a:rPr lang="en-US" sz="3600" b="1" i="1" kern="0" dirty="0">
                <a:solidFill>
                  <a:schemeClr val="tx2"/>
                </a:solidFill>
                <a:latin typeface="+mj-lt"/>
                <a:ea typeface="+mj-ea"/>
                <a:cs typeface="+mj-cs"/>
              </a:rPr>
              <a:t>!</a:t>
            </a:r>
          </a:p>
        </p:txBody>
      </p:sp>
    </p:spTree>
    <p:extLst>
      <p:ext uri="{BB962C8B-B14F-4D97-AF65-F5344CB8AC3E}">
        <p14:creationId xmlns:p14="http://schemas.microsoft.com/office/powerpoint/2010/main" val="1348588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2" name="Quack"/>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autoUpdateAnimBg="0"/>
      <p:bldP spid="3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BC4C5EAF-F980-7E4D-9642-FFBA07BFD1AC}"/>
              </a:ext>
            </a:extLst>
          </p:cNvPr>
          <p:cNvPicPr>
            <a:picLocks noChangeArrowheads="1"/>
          </p:cNvPicPr>
          <p:nvPr/>
        </p:nvPicPr>
        <p:blipFill>
          <a:blip r:embed="rId5">
            <a:extLst>
              <a:ext uri="{28A0092B-C50C-407E-A947-70E740481C1C}">
                <a14:useLocalDpi xmlns:a14="http://schemas.microsoft.com/office/drawing/2010/main" val="0"/>
              </a:ext>
            </a:extLst>
          </a:blip>
          <a:srcRect b="3783"/>
          <a:stretch>
            <a:fillRect/>
          </a:stretch>
        </p:blipFill>
        <p:spPr bwMode="auto">
          <a:xfrm>
            <a:off x="0" y="884238"/>
            <a:ext cx="8686800" cy="59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3">
            <a:extLst>
              <a:ext uri="{FF2B5EF4-FFF2-40B4-BE49-F238E27FC236}">
                <a16:creationId xmlns:a16="http://schemas.microsoft.com/office/drawing/2014/main" id="{BA758064-9BA8-9C45-A586-730BC6E4A70F}"/>
              </a:ext>
            </a:extLst>
          </p:cNvPr>
          <p:cNvSpPr>
            <a:spLocks noGrp="1" noChangeArrowheads="1"/>
          </p:cNvSpPr>
          <p:nvPr>
            <p:ph type="title"/>
          </p:nvPr>
        </p:nvSpPr>
        <p:spPr>
          <a:xfrm>
            <a:off x="152400" y="304800"/>
            <a:ext cx="8763000" cy="762000"/>
          </a:xfrm>
          <a:noFill/>
        </p:spPr>
        <p:txBody>
          <a:bodyPr/>
          <a:lstStyle/>
          <a:p>
            <a:pPr eaLnBrk="1" hangingPunct="1"/>
            <a:r>
              <a:rPr lang="en-US" altLang="en-US" sz="2800">
                <a:ea typeface="ＭＳ Ｐゴシック" panose="020B0600070205080204" pitchFamily="34" charset="-128"/>
              </a:rPr>
              <a:t>Correlation of species to food source</a:t>
            </a:r>
          </a:p>
        </p:txBody>
      </p:sp>
      <p:sp>
        <p:nvSpPr>
          <p:cNvPr id="6" name="AutoShape 4">
            <a:extLst>
              <a:ext uri="{FF2B5EF4-FFF2-40B4-BE49-F238E27FC236}">
                <a16:creationId xmlns:a16="http://schemas.microsoft.com/office/drawing/2014/main" id="{3C77E4DB-CD88-7145-B0D1-F8CD3EEDB6AC}"/>
              </a:ext>
            </a:extLst>
          </p:cNvPr>
          <p:cNvSpPr>
            <a:spLocks noChangeArrowheads="1"/>
          </p:cNvSpPr>
          <p:nvPr/>
        </p:nvSpPr>
        <p:spPr bwMode="auto">
          <a:xfrm>
            <a:off x="52388" y="6270625"/>
            <a:ext cx="3116262" cy="533400"/>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600" b="1">
                <a:solidFill>
                  <a:srgbClr val="0F116A"/>
                </a:solidFill>
              </a:rPr>
              <a:t>Adaptive radiation</a:t>
            </a:r>
          </a:p>
        </p:txBody>
      </p:sp>
      <p:sp>
        <p:nvSpPr>
          <p:cNvPr id="7" name="AutoShape 5">
            <a:extLst>
              <a:ext uri="{FF2B5EF4-FFF2-40B4-BE49-F238E27FC236}">
                <a16:creationId xmlns:a16="http://schemas.microsoft.com/office/drawing/2014/main" id="{BA4FD990-B1FE-EA44-9D0E-A2129E0C1208}"/>
              </a:ext>
            </a:extLst>
          </p:cNvPr>
          <p:cNvSpPr>
            <a:spLocks noChangeArrowheads="1"/>
          </p:cNvSpPr>
          <p:nvPr/>
        </p:nvSpPr>
        <p:spPr bwMode="auto">
          <a:xfrm>
            <a:off x="257175" y="1141413"/>
            <a:ext cx="2389188" cy="3171825"/>
          </a:xfrm>
          <a:prstGeom prst="roundRect">
            <a:avLst>
              <a:gd name="adj" fmla="val 16667"/>
            </a:avLst>
          </a:prstGeom>
          <a:solidFill>
            <a:schemeClr val="tx1">
              <a:alpha val="50000"/>
            </a:schemeClr>
          </a:solidFill>
          <a:ln w="57150">
            <a:solidFill>
              <a:srgbClr val="0F116A"/>
            </a:solidFill>
            <a:round/>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FFFF00"/>
                </a:solidFill>
                <a:effectLst>
                  <a:outerShdw blurRad="38100" dist="38100" dir="2700000" algn="tl">
                    <a:srgbClr val="000000"/>
                  </a:outerShdw>
                </a:effectLst>
              </a:rPr>
              <a:t>Seed</a:t>
            </a:r>
            <a:br>
              <a:rPr lang="en-US" altLang="en-US" sz="3200" b="1">
                <a:solidFill>
                  <a:srgbClr val="FFFF00"/>
                </a:solidFill>
                <a:effectLst>
                  <a:outerShdw blurRad="38100" dist="38100" dir="2700000" algn="tl">
                    <a:srgbClr val="000000"/>
                  </a:outerShdw>
                </a:effectLst>
              </a:rPr>
            </a:br>
            <a:r>
              <a:rPr lang="en-US" altLang="en-US" sz="3200" b="1">
                <a:solidFill>
                  <a:srgbClr val="FFFF00"/>
                </a:solidFill>
                <a:effectLst>
                  <a:outerShdw blurRad="38100" dist="38100" dir="2700000" algn="tl">
                    <a:srgbClr val="000000"/>
                  </a:outerShdw>
                </a:effectLst>
              </a:rPr>
              <a:t>eaters</a:t>
            </a:r>
          </a:p>
        </p:txBody>
      </p:sp>
      <p:sp>
        <p:nvSpPr>
          <p:cNvPr id="8" name="AutoShape 6">
            <a:extLst>
              <a:ext uri="{FF2B5EF4-FFF2-40B4-BE49-F238E27FC236}">
                <a16:creationId xmlns:a16="http://schemas.microsoft.com/office/drawing/2014/main" id="{EB700DB9-A456-214A-9041-254BCC04F015}"/>
              </a:ext>
            </a:extLst>
          </p:cNvPr>
          <p:cNvSpPr>
            <a:spLocks noChangeArrowheads="1"/>
          </p:cNvSpPr>
          <p:nvPr/>
        </p:nvSpPr>
        <p:spPr bwMode="auto">
          <a:xfrm>
            <a:off x="2722563" y="1149350"/>
            <a:ext cx="1939925" cy="3171825"/>
          </a:xfrm>
          <a:prstGeom prst="roundRect">
            <a:avLst>
              <a:gd name="adj" fmla="val 16667"/>
            </a:avLst>
          </a:prstGeom>
          <a:solidFill>
            <a:schemeClr val="tx1">
              <a:alpha val="50000"/>
            </a:schemeClr>
          </a:solidFill>
          <a:ln w="57150">
            <a:solidFill>
              <a:srgbClr val="0F116A"/>
            </a:solidFill>
            <a:round/>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FFFF00"/>
                </a:solidFill>
                <a:effectLst>
                  <a:outerShdw blurRad="38100" dist="38100" dir="2700000" algn="tl">
                    <a:srgbClr val="000000"/>
                  </a:outerShdw>
                </a:effectLst>
              </a:rPr>
              <a:t>Flower</a:t>
            </a:r>
            <a:br>
              <a:rPr lang="en-US" altLang="en-US" sz="3200" b="1">
                <a:solidFill>
                  <a:srgbClr val="FFFF00"/>
                </a:solidFill>
                <a:effectLst>
                  <a:outerShdw blurRad="38100" dist="38100" dir="2700000" algn="tl">
                    <a:srgbClr val="000000"/>
                  </a:outerShdw>
                </a:effectLst>
              </a:rPr>
            </a:br>
            <a:r>
              <a:rPr lang="en-US" altLang="en-US" sz="3200" b="1">
                <a:solidFill>
                  <a:srgbClr val="FFFF00"/>
                </a:solidFill>
                <a:effectLst>
                  <a:outerShdw blurRad="38100" dist="38100" dir="2700000" algn="tl">
                    <a:srgbClr val="000000"/>
                  </a:outerShdw>
                </a:effectLst>
              </a:rPr>
              <a:t>eaters</a:t>
            </a:r>
          </a:p>
        </p:txBody>
      </p:sp>
      <p:sp>
        <p:nvSpPr>
          <p:cNvPr id="9" name="AutoShape 7">
            <a:extLst>
              <a:ext uri="{FF2B5EF4-FFF2-40B4-BE49-F238E27FC236}">
                <a16:creationId xmlns:a16="http://schemas.microsoft.com/office/drawing/2014/main" id="{6E52FB69-72C9-D244-922F-647BE36D43AB}"/>
              </a:ext>
            </a:extLst>
          </p:cNvPr>
          <p:cNvSpPr>
            <a:spLocks noChangeArrowheads="1"/>
          </p:cNvSpPr>
          <p:nvPr/>
        </p:nvSpPr>
        <p:spPr bwMode="auto">
          <a:xfrm>
            <a:off x="4735513" y="1185863"/>
            <a:ext cx="3856037" cy="3171825"/>
          </a:xfrm>
          <a:prstGeom prst="roundRect">
            <a:avLst>
              <a:gd name="adj" fmla="val 16667"/>
            </a:avLst>
          </a:prstGeom>
          <a:solidFill>
            <a:schemeClr val="tx1">
              <a:alpha val="50000"/>
            </a:schemeClr>
          </a:solidFill>
          <a:ln w="57150">
            <a:solidFill>
              <a:srgbClr val="0F116A"/>
            </a:solidFill>
            <a:round/>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FFFF00"/>
                </a:solidFill>
                <a:effectLst>
                  <a:outerShdw blurRad="38100" dist="38100" dir="2700000" algn="tl">
                    <a:srgbClr val="000000"/>
                  </a:outerShdw>
                </a:effectLst>
              </a:rPr>
              <a:t>Insect</a:t>
            </a:r>
            <a:br>
              <a:rPr lang="en-US" altLang="en-US" sz="3200" b="1">
                <a:solidFill>
                  <a:srgbClr val="FFFF00"/>
                </a:solidFill>
                <a:effectLst>
                  <a:outerShdw blurRad="38100" dist="38100" dir="2700000" algn="tl">
                    <a:srgbClr val="000000"/>
                  </a:outerShdw>
                </a:effectLst>
              </a:rPr>
            </a:br>
            <a:r>
              <a:rPr lang="en-US" altLang="en-US" sz="3200" b="1">
                <a:solidFill>
                  <a:srgbClr val="FFFF00"/>
                </a:solidFill>
                <a:effectLst>
                  <a:outerShdw blurRad="38100" dist="38100" dir="2700000" algn="tl">
                    <a:srgbClr val="000000"/>
                  </a:outerShdw>
                </a:effectLst>
              </a:rPr>
              <a:t>eaters</a:t>
            </a:r>
          </a:p>
        </p:txBody>
      </p:sp>
      <p:pic>
        <p:nvPicPr>
          <p:cNvPr id="10" name="Picture 8" descr="penguinL">
            <a:extLst>
              <a:ext uri="{FF2B5EF4-FFF2-40B4-BE49-F238E27FC236}">
                <a16:creationId xmlns:a16="http://schemas.microsoft.com/office/drawing/2014/main" id="{058221B1-8FC8-8E48-B73B-58E94BD00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4313" y="5535613"/>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9">
            <a:extLst>
              <a:ext uri="{FF2B5EF4-FFF2-40B4-BE49-F238E27FC236}">
                <a16:creationId xmlns:a16="http://schemas.microsoft.com/office/drawing/2014/main" id="{C85330DD-C427-F249-B3B3-4FF90AD77CB6}"/>
              </a:ext>
            </a:extLst>
          </p:cNvPr>
          <p:cNvSpPr>
            <a:spLocks noChangeArrowheads="1"/>
          </p:cNvSpPr>
          <p:nvPr/>
        </p:nvSpPr>
        <p:spPr bwMode="auto">
          <a:xfrm>
            <a:off x="5465763" y="3768725"/>
            <a:ext cx="3611562" cy="1616075"/>
          </a:xfrm>
          <a:prstGeom prst="wedgeEllipseCallout">
            <a:avLst>
              <a:gd name="adj1" fmla="val 22000"/>
              <a:gd name="adj2" fmla="val 71120"/>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Rapid </a:t>
            </a:r>
            <a:r>
              <a:rPr lang="en-US" altLang="en-US" sz="1800" b="1" u="sng">
                <a:solidFill>
                  <a:srgbClr val="CC0000"/>
                </a:solidFill>
                <a:latin typeface="Comic Sans MS" panose="030F0902030302020204" pitchFamily="66" charset="0"/>
              </a:rPr>
              <a:t>speciation</a:t>
            </a:r>
            <a:r>
              <a:rPr lang="en-US" altLang="en-US" sz="1800" b="1">
                <a:solidFill>
                  <a:srgbClr val="0F116A"/>
                </a:solidFill>
                <a:latin typeface="Comic Sans MS" panose="030F0902030302020204" pitchFamily="66" charset="0"/>
              </a:rPr>
              <a:t>:</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new species filling </a:t>
            </a:r>
            <a:r>
              <a:rPr lang="en-US" altLang="en-US" sz="1800" b="1" u="sng">
                <a:solidFill>
                  <a:srgbClr val="CC0000"/>
                </a:solidFill>
                <a:latin typeface="Comic Sans MS" panose="030F0902030302020204" pitchFamily="66" charset="0"/>
              </a:rPr>
              <a:t>niches</a:t>
            </a:r>
            <a:r>
              <a:rPr lang="en-US" altLang="en-US" sz="1800" b="1">
                <a:solidFill>
                  <a:srgbClr val="0F116A"/>
                </a:solidFill>
                <a:latin typeface="Comic Sans MS" panose="030F0902030302020204" pitchFamily="66" charset="0"/>
              </a:rPr>
              <a:t>,</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because they inherited</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successful adaptations. </a:t>
            </a:r>
          </a:p>
        </p:txBody>
      </p:sp>
    </p:spTree>
    <p:extLst>
      <p:ext uri="{BB962C8B-B14F-4D97-AF65-F5344CB8AC3E}">
        <p14:creationId xmlns:p14="http://schemas.microsoft.com/office/powerpoint/2010/main" val="3107760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Vibro Up"/>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Vibro Up"/>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Vibro Up"/>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0"/>
                                        </p:tgtEl>
                                        <p:attrNameLst>
                                          <p:attrName>style.visibility</p:attrName>
                                        </p:attrNameLst>
                                      </p:cBhvr>
                                      <p:to>
                                        <p:strVal val="visible"/>
                                      </p:to>
                                    </p:set>
                                  </p:childTnLst>
                                </p:cTn>
                              </p:par>
                            </p:childTnLst>
                          </p:cTn>
                        </p:par>
                        <p:par>
                          <p:cTn id="31" fill="hold" nodeType="afterGroup">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P spid="9" grpId="0" animBg="1" autoUpdateAnimBg="0"/>
      <p:bldP spid="11"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a:extLst>
              <a:ext uri="{FF2B5EF4-FFF2-40B4-BE49-F238E27FC236}">
                <a16:creationId xmlns:a16="http://schemas.microsoft.com/office/drawing/2014/main" id="{E983C961-CE90-5245-9B25-643901AF0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5" y="914400"/>
            <a:ext cx="7312025"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5">
            <a:extLst>
              <a:ext uri="{FF2B5EF4-FFF2-40B4-BE49-F238E27FC236}">
                <a16:creationId xmlns:a16="http://schemas.microsoft.com/office/drawing/2014/main" id="{0AB85D52-9005-AA46-B0B5-B801DA80365A}"/>
              </a:ext>
            </a:extLst>
          </p:cNvPr>
          <p:cNvSpPr txBox="1">
            <a:spLocks noChangeArrowheads="1"/>
          </p:cNvSpPr>
          <p:nvPr/>
        </p:nvSpPr>
        <p:spPr bwMode="auto">
          <a:xfrm>
            <a:off x="419100" y="3563938"/>
            <a:ext cx="2744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marL="254000" indent="-254000">
              <a:tabLst>
                <a:tab pos="2159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159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159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159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159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00006B"/>
                </a:solidFill>
              </a:rPr>
              <a:t>(a)	 Cactus eater. The long,</a:t>
            </a:r>
            <a:br>
              <a:rPr kumimoji="1" lang="en-US" altLang="en-US" sz="1600" b="1">
                <a:solidFill>
                  <a:srgbClr val="00006B"/>
                </a:solidFill>
              </a:rPr>
            </a:br>
            <a:r>
              <a:rPr kumimoji="1" lang="en-US" altLang="en-US" sz="1600" b="1">
                <a:solidFill>
                  <a:srgbClr val="00006B"/>
                </a:solidFill>
              </a:rPr>
              <a:t>sharp beak of the cactus</a:t>
            </a:r>
            <a:br>
              <a:rPr kumimoji="1" lang="en-US" altLang="en-US" sz="1600" b="1">
                <a:solidFill>
                  <a:srgbClr val="00006B"/>
                </a:solidFill>
              </a:rPr>
            </a:br>
            <a:r>
              <a:rPr kumimoji="1" lang="en-US" altLang="en-US" sz="1600" b="1">
                <a:solidFill>
                  <a:srgbClr val="00006B"/>
                </a:solidFill>
              </a:rPr>
              <a:t>ground finch (</a:t>
            </a:r>
            <a:r>
              <a:rPr kumimoji="1" lang="en-US" altLang="en-US" sz="1600" b="1" i="1">
                <a:solidFill>
                  <a:srgbClr val="00006B"/>
                </a:solidFill>
              </a:rPr>
              <a:t>Geospiza</a:t>
            </a:r>
            <a:br>
              <a:rPr kumimoji="1" lang="en-US" altLang="en-US" sz="1600" b="1" i="1">
                <a:solidFill>
                  <a:srgbClr val="00006B"/>
                </a:solidFill>
              </a:rPr>
            </a:br>
            <a:r>
              <a:rPr kumimoji="1" lang="en-US" altLang="en-US" sz="1600" b="1" i="1">
                <a:solidFill>
                  <a:srgbClr val="00006B"/>
                </a:solidFill>
              </a:rPr>
              <a:t>scandens</a:t>
            </a:r>
            <a:r>
              <a:rPr kumimoji="1" lang="en-US" altLang="en-US" sz="1600" b="1">
                <a:solidFill>
                  <a:srgbClr val="00006B"/>
                </a:solidFill>
              </a:rPr>
              <a:t>) helps it tear</a:t>
            </a:r>
            <a:br>
              <a:rPr kumimoji="1" lang="en-US" altLang="en-US" sz="1600" b="1">
                <a:solidFill>
                  <a:srgbClr val="00006B"/>
                </a:solidFill>
              </a:rPr>
            </a:br>
            <a:r>
              <a:rPr kumimoji="1" lang="en-US" altLang="en-US" sz="1600" b="1">
                <a:solidFill>
                  <a:srgbClr val="00006B"/>
                </a:solidFill>
              </a:rPr>
              <a:t>and eat cactus flowers</a:t>
            </a:r>
            <a:br>
              <a:rPr kumimoji="1" lang="en-US" altLang="en-US" sz="1600" b="1">
                <a:solidFill>
                  <a:srgbClr val="00006B"/>
                </a:solidFill>
              </a:rPr>
            </a:br>
            <a:r>
              <a:rPr kumimoji="1" lang="en-US" altLang="en-US" sz="1600" b="1">
                <a:solidFill>
                  <a:srgbClr val="00006B"/>
                </a:solidFill>
              </a:rPr>
              <a:t>and pulp.</a:t>
            </a:r>
          </a:p>
        </p:txBody>
      </p:sp>
      <p:sp>
        <p:nvSpPr>
          <p:cNvPr id="22531" name="Text Box 6">
            <a:extLst>
              <a:ext uri="{FF2B5EF4-FFF2-40B4-BE49-F238E27FC236}">
                <a16:creationId xmlns:a16="http://schemas.microsoft.com/office/drawing/2014/main" id="{2A9F08A6-C4AA-4845-8C5C-90B0DB224F3F}"/>
              </a:ext>
            </a:extLst>
          </p:cNvPr>
          <p:cNvSpPr txBox="1">
            <a:spLocks noChangeArrowheads="1"/>
          </p:cNvSpPr>
          <p:nvPr/>
        </p:nvSpPr>
        <p:spPr bwMode="auto">
          <a:xfrm>
            <a:off x="5532438" y="3540125"/>
            <a:ext cx="33162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marL="254000" indent="-254000">
              <a:tabLst>
                <a:tab pos="2159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159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159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159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159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00006B"/>
                </a:solidFill>
              </a:rPr>
              <a:t>(c)	 Seed eater. The large ground</a:t>
            </a:r>
            <a:br>
              <a:rPr kumimoji="1" lang="en-US" altLang="en-US" sz="1600" b="1">
                <a:solidFill>
                  <a:srgbClr val="00006B"/>
                </a:solidFill>
              </a:rPr>
            </a:br>
            <a:r>
              <a:rPr kumimoji="1" lang="en-US" altLang="en-US" sz="1600" b="1">
                <a:solidFill>
                  <a:srgbClr val="00006B"/>
                </a:solidFill>
              </a:rPr>
              <a:t>finch (</a:t>
            </a:r>
            <a:r>
              <a:rPr kumimoji="1" lang="en-US" altLang="en-US" sz="1600" b="1" i="1">
                <a:solidFill>
                  <a:srgbClr val="00006B"/>
                </a:solidFill>
              </a:rPr>
              <a:t>Geospiza magnirostris</a:t>
            </a:r>
            <a:r>
              <a:rPr kumimoji="1" lang="en-US" altLang="en-US" sz="1600" b="1">
                <a:solidFill>
                  <a:srgbClr val="00006B"/>
                </a:solidFill>
              </a:rPr>
              <a:t>)</a:t>
            </a:r>
            <a:br>
              <a:rPr kumimoji="1" lang="en-US" altLang="en-US" sz="1600" b="1">
                <a:solidFill>
                  <a:srgbClr val="00006B"/>
                </a:solidFill>
              </a:rPr>
            </a:br>
            <a:r>
              <a:rPr kumimoji="1" lang="en-US" altLang="en-US" sz="1600" b="1">
                <a:solidFill>
                  <a:srgbClr val="00006B"/>
                </a:solidFill>
              </a:rPr>
              <a:t>has a large beak adapted for</a:t>
            </a:r>
            <a:br>
              <a:rPr kumimoji="1" lang="en-US" altLang="en-US" sz="1600" b="1">
                <a:solidFill>
                  <a:srgbClr val="00006B"/>
                </a:solidFill>
              </a:rPr>
            </a:br>
            <a:r>
              <a:rPr kumimoji="1" lang="en-US" altLang="en-US" sz="1600" b="1">
                <a:solidFill>
                  <a:srgbClr val="00006B"/>
                </a:solidFill>
              </a:rPr>
              <a:t>cracking seeds that fall from</a:t>
            </a:r>
            <a:br>
              <a:rPr kumimoji="1" lang="en-US" altLang="en-US" sz="1600" b="1">
                <a:solidFill>
                  <a:srgbClr val="00006B"/>
                </a:solidFill>
              </a:rPr>
            </a:br>
            <a:r>
              <a:rPr kumimoji="1" lang="en-US" altLang="en-US" sz="1600" b="1">
                <a:solidFill>
                  <a:srgbClr val="00006B"/>
                </a:solidFill>
              </a:rPr>
              <a:t>plants to the ground.</a:t>
            </a:r>
          </a:p>
        </p:txBody>
      </p:sp>
      <p:sp>
        <p:nvSpPr>
          <p:cNvPr id="22532" name="Text Box 7">
            <a:extLst>
              <a:ext uri="{FF2B5EF4-FFF2-40B4-BE49-F238E27FC236}">
                <a16:creationId xmlns:a16="http://schemas.microsoft.com/office/drawing/2014/main" id="{F00FD5CA-67ED-614A-87A8-D8D0921D02A2}"/>
              </a:ext>
            </a:extLst>
          </p:cNvPr>
          <p:cNvSpPr txBox="1">
            <a:spLocks noChangeArrowheads="1"/>
          </p:cNvSpPr>
          <p:nvPr/>
        </p:nvSpPr>
        <p:spPr bwMode="auto">
          <a:xfrm>
            <a:off x="2536825" y="5864225"/>
            <a:ext cx="3929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marL="254000" indent="-254000">
              <a:tabLst>
                <a:tab pos="2159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159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159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159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159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215900" algn="l"/>
              </a:tabLs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00006B"/>
                </a:solidFill>
              </a:rPr>
              <a:t>(b) Insect eater. The green warbler </a:t>
            </a:r>
            <a:br>
              <a:rPr kumimoji="1" lang="en-US" altLang="en-US" sz="1600" b="1">
                <a:solidFill>
                  <a:srgbClr val="00006B"/>
                </a:solidFill>
              </a:rPr>
            </a:br>
            <a:r>
              <a:rPr kumimoji="1" lang="en-US" altLang="en-US" sz="1600" b="1">
                <a:solidFill>
                  <a:srgbClr val="00006B"/>
                </a:solidFill>
              </a:rPr>
              <a:t>finch (</a:t>
            </a:r>
            <a:r>
              <a:rPr kumimoji="1" lang="en-US" altLang="en-US" sz="1600" b="1" i="1">
                <a:solidFill>
                  <a:srgbClr val="00006B"/>
                </a:solidFill>
              </a:rPr>
              <a:t>Certhidea olivacea</a:t>
            </a:r>
            <a:r>
              <a:rPr kumimoji="1" lang="en-US" altLang="en-US" sz="1600" b="1">
                <a:solidFill>
                  <a:srgbClr val="00006B"/>
                </a:solidFill>
              </a:rPr>
              <a:t>) uses its</a:t>
            </a:r>
            <a:br>
              <a:rPr kumimoji="1" lang="en-US" altLang="en-US" sz="1600" b="1">
                <a:solidFill>
                  <a:srgbClr val="00006B"/>
                </a:solidFill>
              </a:rPr>
            </a:br>
            <a:r>
              <a:rPr kumimoji="1" lang="en-US" altLang="en-US" sz="1600" b="1">
                <a:solidFill>
                  <a:srgbClr val="00006B"/>
                </a:solidFill>
              </a:rPr>
              <a:t>narrow, pointed beak to grasp insects.</a:t>
            </a:r>
          </a:p>
        </p:txBody>
      </p:sp>
      <p:sp>
        <p:nvSpPr>
          <p:cNvPr id="22533" name="Rectangle 3">
            <a:extLst>
              <a:ext uri="{FF2B5EF4-FFF2-40B4-BE49-F238E27FC236}">
                <a16:creationId xmlns:a16="http://schemas.microsoft.com/office/drawing/2014/main" id="{7C942BE1-A92C-6D47-A4F3-5F88928CFC78}"/>
              </a:ext>
            </a:extLst>
          </p:cNvPr>
          <p:cNvSpPr>
            <a:spLocks noGrp="1" noChangeArrowheads="1"/>
          </p:cNvSpPr>
          <p:nvPr>
            <p:ph type="title"/>
          </p:nvPr>
        </p:nvSpPr>
        <p:spPr>
          <a:xfrm>
            <a:off x="152400" y="304800"/>
            <a:ext cx="8763000" cy="762000"/>
          </a:xfrm>
          <a:noFill/>
        </p:spPr>
        <p:txBody>
          <a:bodyPr/>
          <a:lstStyle/>
          <a:p>
            <a:pPr eaLnBrk="1" hangingPunct="1"/>
            <a:r>
              <a:rPr lang="en-US" altLang="en-US" sz="2800">
                <a:ea typeface="ＭＳ Ｐゴシック" panose="020B0600070205080204" pitchFamily="34" charset="-128"/>
              </a:rPr>
              <a:t>Beak variation in Galapagos finches</a:t>
            </a:r>
          </a:p>
        </p:txBody>
      </p:sp>
    </p:spTree>
    <p:extLst>
      <p:ext uri="{BB962C8B-B14F-4D97-AF65-F5344CB8AC3E}">
        <p14:creationId xmlns:p14="http://schemas.microsoft.com/office/powerpoint/2010/main" val="1937157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7" descr="Armadillo[1].png">
            <a:extLst>
              <a:ext uri="{FF2B5EF4-FFF2-40B4-BE49-F238E27FC236}">
                <a16:creationId xmlns:a16="http://schemas.microsoft.com/office/drawing/2014/main" id="{F35EC2CA-AFCE-B34A-ADD3-3B51723B5A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6138" y="2960688"/>
            <a:ext cx="34909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46FCCCA5-C5FA-9946-AF24-5DAA9A1C171D}"/>
              </a:ext>
            </a:extLst>
          </p:cNvPr>
          <p:cNvPicPr>
            <a:picLocks noChangeArrowheads="1"/>
          </p:cNvPicPr>
          <p:nvPr/>
        </p:nvPicPr>
        <p:blipFill>
          <a:blip r:embed="rId6"/>
          <a:srcRect/>
          <a:stretch>
            <a:fillRect/>
          </a:stretch>
        </p:blipFill>
        <p:spPr bwMode="auto">
          <a:xfrm>
            <a:off x="109538" y="122238"/>
            <a:ext cx="3949700" cy="26543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pic>
      <p:sp>
        <p:nvSpPr>
          <p:cNvPr id="6" name="Rectangle 8">
            <a:extLst>
              <a:ext uri="{FF2B5EF4-FFF2-40B4-BE49-F238E27FC236}">
                <a16:creationId xmlns:a16="http://schemas.microsoft.com/office/drawing/2014/main" id="{B6227195-23B7-7245-8648-2C8B6AA45DCF}"/>
              </a:ext>
            </a:extLst>
          </p:cNvPr>
          <p:cNvSpPr>
            <a:spLocks/>
          </p:cNvSpPr>
          <p:nvPr/>
        </p:nvSpPr>
        <p:spPr bwMode="auto">
          <a:xfrm>
            <a:off x="122238" y="2563813"/>
            <a:ext cx="2744787" cy="371475"/>
          </a:xfrm>
          <a:prstGeom prst="rect">
            <a:avLst/>
          </a:prstGeom>
          <a:solidFill>
            <a:schemeClr val="bg1"/>
          </a:solidFill>
          <a:ln w="9525">
            <a:noFill/>
            <a:miter lim="800000"/>
            <a:headEnd/>
            <a:tailEnd/>
          </a:ln>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ts val="1400"/>
              </a:spcBef>
            </a:pPr>
            <a:r>
              <a:rPr lang="en-US" altLang="en-US" sz="2000" b="1">
                <a:solidFill>
                  <a:srgbClr val="172252"/>
                </a:solidFill>
                <a:effectLst>
                  <a:outerShdw blurRad="38100" dist="38100" dir="2700000" algn="tl">
                    <a:srgbClr val="C0C0C0"/>
                  </a:outerShdw>
                </a:effectLst>
                <a:cs typeface="Arial" panose="020B0604020202020204" pitchFamily="34" charset="0"/>
                <a:sym typeface="Arial" panose="020B0604020202020204" pitchFamily="34" charset="0"/>
              </a:rPr>
              <a:t>Glyptodont fossils</a:t>
            </a:r>
          </a:p>
        </p:txBody>
      </p:sp>
      <p:sp>
        <p:nvSpPr>
          <p:cNvPr id="15" name="Rectangle 8">
            <a:extLst>
              <a:ext uri="{FF2B5EF4-FFF2-40B4-BE49-F238E27FC236}">
                <a16:creationId xmlns:a16="http://schemas.microsoft.com/office/drawing/2014/main" id="{A1F73BBF-CB13-6743-AD78-C89162E3A8B6}"/>
              </a:ext>
            </a:extLst>
          </p:cNvPr>
          <p:cNvSpPr>
            <a:spLocks/>
          </p:cNvSpPr>
          <p:nvPr/>
        </p:nvSpPr>
        <p:spPr bwMode="auto">
          <a:xfrm>
            <a:off x="122238" y="3068638"/>
            <a:ext cx="2403475" cy="373062"/>
          </a:xfrm>
          <a:prstGeom prst="rect">
            <a:avLst/>
          </a:prstGeom>
          <a:solidFill>
            <a:srgbClr val="FFFF00"/>
          </a:solidFill>
          <a:ln w="9525">
            <a:noFill/>
            <a:miter lim="800000"/>
            <a:headEnd/>
            <a:tailEnd/>
          </a:ln>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400"/>
              </a:spcBef>
            </a:pPr>
            <a:r>
              <a:rPr lang="en-US" altLang="en-US" sz="2000" b="1">
                <a:solidFill>
                  <a:srgbClr val="0F116A"/>
                </a:solidFill>
                <a:effectLst>
                  <a:outerShdw blurRad="38100" dist="38100" dir="2700000" algn="tl">
                    <a:srgbClr val="000000"/>
                  </a:outerShdw>
                </a:effectLst>
                <a:cs typeface="Arial" panose="020B0604020202020204" pitchFamily="34" charset="0"/>
                <a:sym typeface="Arial" panose="020B0604020202020204" pitchFamily="34" charset="0"/>
              </a:rPr>
              <a:t>Modern armadillos</a:t>
            </a:r>
          </a:p>
        </p:txBody>
      </p:sp>
      <p:grpSp>
        <p:nvGrpSpPr>
          <p:cNvPr id="2" name="Group 20">
            <a:extLst>
              <a:ext uri="{FF2B5EF4-FFF2-40B4-BE49-F238E27FC236}">
                <a16:creationId xmlns:a16="http://schemas.microsoft.com/office/drawing/2014/main" id="{8E5C9F92-D5C5-FE4D-AFF0-85999975C3CB}"/>
              </a:ext>
            </a:extLst>
          </p:cNvPr>
          <p:cNvGrpSpPr>
            <a:grpSpLocks/>
          </p:cNvGrpSpPr>
          <p:nvPr/>
        </p:nvGrpSpPr>
        <p:grpSpPr bwMode="auto">
          <a:xfrm>
            <a:off x="4418013" y="2767013"/>
            <a:ext cx="4657725" cy="2784475"/>
            <a:chOff x="4418305" y="2766834"/>
            <a:chExt cx="4658135" cy="2784647"/>
          </a:xfrm>
        </p:grpSpPr>
        <p:pic>
          <p:nvPicPr>
            <p:cNvPr id="20" name="Picture 19" descr="Sloth4.jpg">
              <a:extLst>
                <a:ext uri="{FF2B5EF4-FFF2-40B4-BE49-F238E27FC236}">
                  <a16:creationId xmlns:a16="http://schemas.microsoft.com/office/drawing/2014/main" id="{DF1FC294-2DD7-894B-A107-5C97FB055322}"/>
                </a:ext>
              </a:extLst>
            </p:cNvPr>
            <p:cNvPicPr>
              <a:picLocks noChangeAspect="1"/>
            </p:cNvPicPr>
            <p:nvPr/>
          </p:nvPicPr>
          <p:blipFill>
            <a:blip r:embed="rId7"/>
            <a:srcRect l="1720"/>
            <a:stretch>
              <a:fillRect/>
            </a:stretch>
          </p:blipFill>
          <p:spPr>
            <a:xfrm>
              <a:off x="4418305" y="2766834"/>
              <a:ext cx="3861140" cy="2784647"/>
            </a:xfrm>
            <a:prstGeom prst="rect">
              <a:avLst/>
            </a:prstGeom>
            <a:ln w="12700" cap="flat" cmpd="sng" algn="ctr">
              <a:solidFill>
                <a:srgbClr val="000000"/>
              </a:solidFill>
              <a:prstDash val="solid"/>
              <a:round/>
              <a:headEnd type="none" w="med" len="med"/>
              <a:tailEnd type="none" w="med" len="med"/>
            </a:ln>
            <a:effectLst>
              <a:outerShdw blurRad="63500" dist="63500" dir="2700000">
                <a:srgbClr val="000000">
                  <a:alpha val="75000"/>
                </a:srgbClr>
              </a:outerShdw>
            </a:effectLst>
          </p:spPr>
        </p:pic>
        <p:sp>
          <p:nvSpPr>
            <p:cNvPr id="16" name="Rectangle 8">
              <a:extLst>
                <a:ext uri="{FF2B5EF4-FFF2-40B4-BE49-F238E27FC236}">
                  <a16:creationId xmlns:a16="http://schemas.microsoft.com/office/drawing/2014/main" id="{1FB05A77-4DBE-7245-BA40-04CFF7AD4CFC}"/>
                </a:ext>
              </a:extLst>
            </p:cNvPr>
            <p:cNvSpPr>
              <a:spLocks/>
            </p:cNvSpPr>
            <p:nvPr/>
          </p:nvSpPr>
          <p:spPr bwMode="auto">
            <a:xfrm>
              <a:off x="7355439" y="2908130"/>
              <a:ext cx="1721001" cy="373086"/>
            </a:xfrm>
            <a:prstGeom prst="rect">
              <a:avLst/>
            </a:prstGeom>
            <a:solidFill>
              <a:srgbClr val="FFFF00"/>
            </a:solidFill>
            <a:ln w="9525">
              <a:noFill/>
              <a:miter lim="800000"/>
              <a:headEnd/>
              <a:tailEnd/>
            </a:ln>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ts val="1400"/>
                </a:spcBef>
              </a:pPr>
              <a:r>
                <a:rPr lang="en-US" altLang="en-US" sz="2000" b="1">
                  <a:solidFill>
                    <a:srgbClr val="172252"/>
                  </a:solidFill>
                  <a:effectLst>
                    <a:outerShdw blurRad="38100" dist="38100" dir="2700000" algn="tl">
                      <a:srgbClr val="000000"/>
                    </a:outerShdw>
                  </a:effectLst>
                  <a:cs typeface="Arial" panose="020B0604020202020204" pitchFamily="34" charset="0"/>
                  <a:sym typeface="Arial" panose="020B0604020202020204" pitchFamily="34" charset="0"/>
                </a:rPr>
                <a:t>Modern sloth</a:t>
              </a:r>
            </a:p>
          </p:txBody>
        </p:sp>
      </p:grpSp>
      <p:grpSp>
        <p:nvGrpSpPr>
          <p:cNvPr id="3" name="Group 12">
            <a:extLst>
              <a:ext uri="{FF2B5EF4-FFF2-40B4-BE49-F238E27FC236}">
                <a16:creationId xmlns:a16="http://schemas.microsoft.com/office/drawing/2014/main" id="{5A5EF8C5-8A2E-8F49-9630-8A03F5A5CEA0}"/>
              </a:ext>
            </a:extLst>
          </p:cNvPr>
          <p:cNvGrpSpPr>
            <a:grpSpLocks/>
          </p:cNvGrpSpPr>
          <p:nvPr/>
        </p:nvGrpSpPr>
        <p:grpSpPr bwMode="auto">
          <a:xfrm>
            <a:off x="4214813" y="136525"/>
            <a:ext cx="4806950" cy="2730500"/>
            <a:chOff x="4214813" y="136525"/>
            <a:chExt cx="4806950" cy="2730500"/>
          </a:xfrm>
        </p:grpSpPr>
        <p:pic>
          <p:nvPicPr>
            <p:cNvPr id="10" name="Picture 4">
              <a:extLst>
                <a:ext uri="{FF2B5EF4-FFF2-40B4-BE49-F238E27FC236}">
                  <a16:creationId xmlns:a16="http://schemas.microsoft.com/office/drawing/2014/main" id="{475E695E-5118-CF40-B791-AB6997C6427E}"/>
                </a:ext>
              </a:extLst>
            </p:cNvPr>
            <p:cNvPicPr>
              <a:picLocks noChangeArrowheads="1"/>
            </p:cNvPicPr>
            <p:nvPr/>
          </p:nvPicPr>
          <p:blipFill>
            <a:blip r:embed="rId8"/>
            <a:srcRect/>
            <a:stretch>
              <a:fillRect/>
            </a:stretch>
          </p:blipFill>
          <p:spPr bwMode="auto">
            <a:xfrm>
              <a:off x="4214813" y="136525"/>
              <a:ext cx="4806950" cy="2649538"/>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14" name="Rectangle 8">
              <a:extLst>
                <a:ext uri="{FF2B5EF4-FFF2-40B4-BE49-F238E27FC236}">
                  <a16:creationId xmlns:a16="http://schemas.microsoft.com/office/drawing/2014/main" id="{ABCD6C9D-B1F8-7042-B932-516FA7FD0813}"/>
                </a:ext>
              </a:extLst>
            </p:cNvPr>
            <p:cNvSpPr>
              <a:spLocks/>
            </p:cNvSpPr>
            <p:nvPr/>
          </p:nvSpPr>
          <p:spPr bwMode="auto">
            <a:xfrm>
              <a:off x="4219575" y="2495550"/>
              <a:ext cx="1597025" cy="371475"/>
            </a:xfrm>
            <a:prstGeom prst="rect">
              <a:avLst/>
            </a:prstGeom>
            <a:solidFill>
              <a:schemeClr val="bg1"/>
            </a:solidFill>
            <a:ln w="9525">
              <a:noFill/>
              <a:miter lim="800000"/>
              <a:headEnd/>
              <a:tailEnd/>
            </a:ln>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ts val="1400"/>
                </a:spcBef>
              </a:pPr>
              <a:r>
                <a:rPr lang="en-US" altLang="en-US" sz="2000" b="1">
                  <a:solidFill>
                    <a:srgbClr val="172252"/>
                  </a:solidFill>
                  <a:effectLst>
                    <a:outerShdw blurRad="38100" dist="38100" dir="2700000" algn="tl">
                      <a:srgbClr val="C0C0C0"/>
                    </a:outerShdw>
                  </a:effectLst>
                  <a:cs typeface="Arial" panose="020B0604020202020204" pitchFamily="34" charset="0"/>
                  <a:sym typeface="Arial" panose="020B0604020202020204" pitchFamily="34" charset="0"/>
                </a:rPr>
                <a:t>Sloth fossils</a:t>
              </a:r>
            </a:p>
          </p:txBody>
        </p:sp>
      </p:grpSp>
      <p:pic>
        <p:nvPicPr>
          <p:cNvPr id="8" name="Picture 13" descr="darwinL">
            <a:extLst>
              <a:ext uri="{FF2B5EF4-FFF2-40B4-BE49-F238E27FC236}">
                <a16:creationId xmlns:a16="http://schemas.microsoft.com/office/drawing/2014/main" id="{A28A71AE-4048-7642-966E-5B0637BA39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8538" y="4433888"/>
            <a:ext cx="1795462"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8" descr="armadillo_lg.jpg">
            <a:extLst>
              <a:ext uri="{FF2B5EF4-FFF2-40B4-BE49-F238E27FC236}">
                <a16:creationId xmlns:a16="http://schemas.microsoft.com/office/drawing/2014/main" id="{BBBF0016-FCDB-314F-B5AD-5C1341C2DDDA}"/>
              </a:ext>
            </a:extLst>
          </p:cNvPr>
          <p:cNvPicPr>
            <a:picLocks noChangeAspect="1"/>
          </p:cNvPicPr>
          <p:nvPr/>
        </p:nvPicPr>
        <p:blipFill>
          <a:blip r:embed="rId10">
            <a:extLst>
              <a:ext uri="{28A0092B-C50C-407E-A947-70E740481C1C}">
                <a14:useLocalDpi xmlns:a14="http://schemas.microsoft.com/office/drawing/2010/main" val="0"/>
              </a:ext>
            </a:extLst>
          </a:blip>
          <a:srcRect l="11520" t="17297" b="10811"/>
          <a:stretch>
            <a:fillRect/>
          </a:stretch>
        </p:blipFill>
        <p:spPr bwMode="auto">
          <a:xfrm flipH="1">
            <a:off x="73025" y="5111750"/>
            <a:ext cx="31527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2">
            <a:extLst>
              <a:ext uri="{FF2B5EF4-FFF2-40B4-BE49-F238E27FC236}">
                <a16:creationId xmlns:a16="http://schemas.microsoft.com/office/drawing/2014/main" id="{D8F7D382-B7B0-7147-AB42-DE7BBF071396}"/>
              </a:ext>
            </a:extLst>
          </p:cNvPr>
          <p:cNvSpPr>
            <a:spLocks noChangeArrowheads="1"/>
          </p:cNvSpPr>
          <p:nvPr/>
        </p:nvSpPr>
        <p:spPr bwMode="auto">
          <a:xfrm>
            <a:off x="3949700" y="5202238"/>
            <a:ext cx="2967038" cy="1601787"/>
          </a:xfrm>
          <a:prstGeom prst="wedgeEllipseCallout">
            <a:avLst>
              <a:gd name="adj1" fmla="val 72782"/>
              <a:gd name="adj2" fmla="val -2888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Why should extinct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species &amp; living species</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be found on the</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same continent? </a:t>
            </a:r>
          </a:p>
        </p:txBody>
      </p:sp>
    </p:spTree>
    <p:extLst>
      <p:ext uri="{BB962C8B-B14F-4D97-AF65-F5344CB8AC3E}">
        <p14:creationId xmlns:p14="http://schemas.microsoft.com/office/powerpoint/2010/main" val="1520037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Pencil Check"/>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par>
                          <p:cTn id="17" fill="hold" nodeType="afterGroup">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57A089E-3FD5-214C-8600-DE60052B6D12}"/>
              </a:ext>
            </a:extLst>
          </p:cNvPr>
          <p:cNvSpPr>
            <a:spLocks noGrp="1"/>
          </p:cNvSpPr>
          <p:nvPr>
            <p:ph type="title"/>
          </p:nvPr>
        </p:nvSpPr>
        <p:spPr/>
        <p:txBody>
          <a:bodyPr/>
          <a:lstStyle/>
          <a:p>
            <a:pPr eaLnBrk="1" hangingPunct="1"/>
            <a:r>
              <a:rPr lang="en-US" altLang="en-US">
                <a:ea typeface="ＭＳ Ｐゴシック" panose="020B0600070205080204" pitchFamily="34" charset="-128"/>
              </a:rPr>
              <a:t>Big Idea 1</a:t>
            </a:r>
          </a:p>
        </p:txBody>
      </p:sp>
      <p:sp>
        <p:nvSpPr>
          <p:cNvPr id="24578" name="Content Placeholder 2" descr="Rectangle: Click to edit Master text styles&#13;&#10;Second level&#13;&#10;Third level&#13;&#10;Fourth level&#13;&#10;Fifth level">
            <a:extLst>
              <a:ext uri="{FF2B5EF4-FFF2-40B4-BE49-F238E27FC236}">
                <a16:creationId xmlns:a16="http://schemas.microsoft.com/office/drawing/2014/main" id="{3FB1FE3B-0FDB-9F44-AE14-80097EC2BAC0}"/>
              </a:ext>
            </a:extLst>
          </p:cNvPr>
          <p:cNvSpPr>
            <a:spLocks noGrp="1"/>
          </p:cNvSpPr>
          <p:nvPr>
            <p:ph idx="1"/>
          </p:nvPr>
        </p:nvSpPr>
        <p:spPr/>
        <p:txBody>
          <a:bodyPr/>
          <a:lstStyle/>
          <a:p>
            <a:pPr eaLnBrk="1" hangingPunct="1"/>
            <a:r>
              <a:rPr lang="en-US" altLang="en-US">
                <a:ea typeface="ＭＳ Ｐゴシック" panose="020B0600070205080204" pitchFamily="34" charset="-128"/>
              </a:rPr>
              <a:t>The process of evolution drives the diversity and unity of life</a:t>
            </a:r>
          </a:p>
        </p:txBody>
      </p:sp>
      <p:pic>
        <p:nvPicPr>
          <p:cNvPr id="4" name="Picture 8" descr="01-03-LifeCollage">
            <a:extLst>
              <a:ext uri="{FF2B5EF4-FFF2-40B4-BE49-F238E27FC236}">
                <a16:creationId xmlns:a16="http://schemas.microsoft.com/office/drawing/2014/main" id="{489C42D1-FB32-D74C-B1FC-37439FE7D27F}"/>
              </a:ext>
            </a:extLst>
          </p:cNvPr>
          <p:cNvPicPr>
            <a:picLocks noChangeAspect="1" noChangeArrowheads="1"/>
          </p:cNvPicPr>
          <p:nvPr/>
        </p:nvPicPr>
        <p:blipFill>
          <a:blip r:embed="rId5"/>
          <a:srcRect/>
          <a:stretch>
            <a:fillRect/>
          </a:stretch>
        </p:blipFill>
        <p:spPr bwMode="auto">
          <a:xfrm>
            <a:off x="623888" y="3340100"/>
            <a:ext cx="4275137" cy="2830513"/>
          </a:xfrm>
          <a:prstGeom prst="rect">
            <a:avLst/>
          </a:prstGeom>
          <a:noFill/>
          <a:effectLst>
            <a:outerShdw blurRad="63500" dist="38099" dir="2700000" algn="ctr" rotWithShape="0">
              <a:srgbClr val="000000">
                <a:alpha val="74998"/>
              </a:srgbClr>
            </a:outerShdw>
          </a:effectLst>
        </p:spPr>
      </p:pic>
      <p:grpSp>
        <p:nvGrpSpPr>
          <p:cNvPr id="2" name="Group 13">
            <a:extLst>
              <a:ext uri="{FF2B5EF4-FFF2-40B4-BE49-F238E27FC236}">
                <a16:creationId xmlns:a16="http://schemas.microsoft.com/office/drawing/2014/main" id="{5AB50DF3-757D-594C-A41D-650D67ABCAF1}"/>
              </a:ext>
            </a:extLst>
          </p:cNvPr>
          <p:cNvGrpSpPr>
            <a:grpSpLocks/>
          </p:cNvGrpSpPr>
          <p:nvPr/>
        </p:nvGrpSpPr>
        <p:grpSpPr bwMode="auto">
          <a:xfrm>
            <a:off x="5307013" y="2357438"/>
            <a:ext cx="1903412" cy="2073275"/>
            <a:chOff x="1961" y="2255"/>
            <a:chExt cx="1804" cy="1965"/>
          </a:xfrm>
        </p:grpSpPr>
        <p:sp>
          <p:nvSpPr>
            <p:cNvPr id="24589" name="Oval 11">
              <a:extLst>
                <a:ext uri="{FF2B5EF4-FFF2-40B4-BE49-F238E27FC236}">
                  <a16:creationId xmlns:a16="http://schemas.microsoft.com/office/drawing/2014/main" id="{C944CDD1-46C7-834F-AE1B-8C147EBDAB4C}"/>
                </a:ext>
              </a:extLst>
            </p:cNvPr>
            <p:cNvSpPr>
              <a:spLocks noChangeArrowheads="1"/>
            </p:cNvSpPr>
            <p:nvPr/>
          </p:nvSpPr>
          <p:spPr bwMode="auto">
            <a:xfrm>
              <a:off x="2035" y="2255"/>
              <a:ext cx="1730" cy="196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8" name="Picture 8" descr="05_09">
              <a:extLst>
                <a:ext uri="{FF2B5EF4-FFF2-40B4-BE49-F238E27FC236}">
                  <a16:creationId xmlns:a16="http://schemas.microsoft.com/office/drawing/2014/main" id="{BE7886F7-FF63-D94B-9247-BCED8F7E9CA1}"/>
                </a:ext>
              </a:extLst>
            </p:cNvPr>
            <p:cNvPicPr>
              <a:picLocks noChangeAspect="1" noChangeArrowheads="1"/>
            </p:cNvPicPr>
            <p:nvPr/>
          </p:nvPicPr>
          <p:blipFill>
            <a:blip r:embed="rId6">
              <a:clrChange>
                <a:clrFrom>
                  <a:srgbClr val="FFFFFF"/>
                </a:clrFrom>
                <a:clrTo>
                  <a:srgbClr val="FFFFFF">
                    <a:alpha val="0"/>
                  </a:srgbClr>
                </a:clrTo>
              </a:clrChange>
            </a:blip>
            <a:srcRect l="11250" r="16875"/>
            <a:stretch>
              <a:fillRect/>
            </a:stretch>
          </p:blipFill>
          <p:spPr bwMode="auto">
            <a:xfrm>
              <a:off x="1961" y="2293"/>
              <a:ext cx="1732" cy="1807"/>
            </a:xfrm>
            <a:prstGeom prst="rect">
              <a:avLst/>
            </a:prstGeom>
            <a:noFill/>
            <a:ln w="9525">
              <a:noFill/>
              <a:miter lim="800000"/>
              <a:headEnd/>
              <a:tailEnd/>
            </a:ln>
            <a:effectLst>
              <a:outerShdw blurRad="63500" dist="38099" dir="2700000" algn="ctr" rotWithShape="0">
                <a:srgbClr val="333333">
                  <a:alpha val="74998"/>
                </a:srgbClr>
              </a:outerShdw>
            </a:effectLst>
          </p:spPr>
        </p:pic>
      </p:grpSp>
      <p:grpSp>
        <p:nvGrpSpPr>
          <p:cNvPr id="3" name="Group 17">
            <a:extLst>
              <a:ext uri="{FF2B5EF4-FFF2-40B4-BE49-F238E27FC236}">
                <a16:creationId xmlns:a16="http://schemas.microsoft.com/office/drawing/2014/main" id="{F308627C-1E89-7442-9B28-306CFEF64C02}"/>
              </a:ext>
            </a:extLst>
          </p:cNvPr>
          <p:cNvGrpSpPr>
            <a:grpSpLocks/>
          </p:cNvGrpSpPr>
          <p:nvPr/>
        </p:nvGrpSpPr>
        <p:grpSpPr bwMode="auto">
          <a:xfrm>
            <a:off x="7043738" y="1765300"/>
            <a:ext cx="2100262" cy="2266950"/>
            <a:chOff x="130" y="1527"/>
            <a:chExt cx="2000" cy="2160"/>
          </a:xfrm>
        </p:grpSpPr>
        <p:grpSp>
          <p:nvGrpSpPr>
            <p:cNvPr id="24585" name="Group 12">
              <a:extLst>
                <a:ext uri="{FF2B5EF4-FFF2-40B4-BE49-F238E27FC236}">
                  <a16:creationId xmlns:a16="http://schemas.microsoft.com/office/drawing/2014/main" id="{19328872-36BF-DD46-96BC-74153E97142B}"/>
                </a:ext>
              </a:extLst>
            </p:cNvPr>
            <p:cNvGrpSpPr>
              <a:grpSpLocks/>
            </p:cNvGrpSpPr>
            <p:nvPr/>
          </p:nvGrpSpPr>
          <p:grpSpPr bwMode="auto">
            <a:xfrm>
              <a:off x="306" y="1527"/>
              <a:ext cx="1824" cy="2160"/>
              <a:chOff x="501" y="1452"/>
              <a:chExt cx="1824" cy="2160"/>
            </a:xfrm>
          </p:grpSpPr>
          <p:sp>
            <p:nvSpPr>
              <p:cNvPr id="24587" name="Oval 10">
                <a:extLst>
                  <a:ext uri="{FF2B5EF4-FFF2-40B4-BE49-F238E27FC236}">
                    <a16:creationId xmlns:a16="http://schemas.microsoft.com/office/drawing/2014/main" id="{C6DB9F85-32C3-644B-B8BE-6048A45EE4C4}"/>
                  </a:ext>
                </a:extLst>
              </p:cNvPr>
              <p:cNvSpPr>
                <a:spLocks noChangeArrowheads="1"/>
              </p:cNvSpPr>
              <p:nvPr/>
            </p:nvSpPr>
            <p:spPr bwMode="auto">
              <a:xfrm rot="1278471">
                <a:off x="501" y="1452"/>
                <a:ext cx="1824" cy="21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3" name="Picture 7" descr="05_08">
                <a:extLst>
                  <a:ext uri="{FF2B5EF4-FFF2-40B4-BE49-F238E27FC236}">
                    <a16:creationId xmlns:a16="http://schemas.microsoft.com/office/drawing/2014/main" id="{CA58C560-94D3-534E-A84C-4E90B9EA6BE2}"/>
                  </a:ext>
                </a:extLst>
              </p:cNvPr>
              <p:cNvPicPr>
                <a:picLocks noChangeAspect="1" noChangeArrowheads="1"/>
              </p:cNvPicPr>
              <p:nvPr/>
            </p:nvPicPr>
            <p:blipFill>
              <a:blip r:embed="rId7">
                <a:clrChange>
                  <a:clrFrom>
                    <a:srgbClr val="FFFFFF"/>
                  </a:clrFrom>
                  <a:clrTo>
                    <a:srgbClr val="FFFFFF">
                      <a:alpha val="0"/>
                    </a:srgbClr>
                  </a:clrTo>
                </a:clrChange>
              </a:blip>
              <a:srcRect l="33749" t="12000" r="22501" b="12000"/>
              <a:stretch>
                <a:fillRect/>
              </a:stretch>
            </p:blipFill>
            <p:spPr bwMode="auto">
              <a:xfrm rot="900000">
                <a:off x="623" y="1457"/>
                <a:ext cx="1543" cy="2012"/>
              </a:xfrm>
              <a:prstGeom prst="rect">
                <a:avLst/>
              </a:prstGeom>
              <a:noFill/>
              <a:ln w="9525">
                <a:noFill/>
                <a:miter lim="800000"/>
                <a:headEnd/>
                <a:tailEnd/>
              </a:ln>
              <a:effectLst>
                <a:outerShdw blurRad="63500" dist="38099" dir="2700000" algn="ctr" rotWithShape="0">
                  <a:schemeClr val="bg2">
                    <a:alpha val="74998"/>
                  </a:schemeClr>
                </a:outerShdw>
              </a:effectLst>
            </p:spPr>
          </p:pic>
        </p:grpSp>
        <p:sp>
          <p:nvSpPr>
            <p:cNvPr id="24586" name="Rectangle 16">
              <a:extLst>
                <a:ext uri="{FF2B5EF4-FFF2-40B4-BE49-F238E27FC236}">
                  <a16:creationId xmlns:a16="http://schemas.microsoft.com/office/drawing/2014/main" id="{C6E5192A-4386-6B40-B7CB-F438F8512A21}"/>
                </a:ext>
              </a:extLst>
            </p:cNvPr>
            <p:cNvSpPr>
              <a:spLocks noChangeArrowheads="1"/>
            </p:cNvSpPr>
            <p:nvPr/>
          </p:nvSpPr>
          <p:spPr bwMode="auto">
            <a:xfrm>
              <a:off x="130" y="3298"/>
              <a:ext cx="685"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b="1">
                  <a:solidFill>
                    <a:schemeClr val="tx2"/>
                  </a:solidFill>
                </a:rPr>
                <a:t>cells</a:t>
              </a:r>
            </a:p>
          </p:txBody>
        </p:sp>
      </p:grpSp>
      <p:grpSp>
        <p:nvGrpSpPr>
          <p:cNvPr id="6" name="Group 18">
            <a:extLst>
              <a:ext uri="{FF2B5EF4-FFF2-40B4-BE49-F238E27FC236}">
                <a16:creationId xmlns:a16="http://schemas.microsoft.com/office/drawing/2014/main" id="{8B09C48D-4230-804A-88F6-9E7947582F9D}"/>
              </a:ext>
            </a:extLst>
          </p:cNvPr>
          <p:cNvGrpSpPr>
            <a:grpSpLocks/>
          </p:cNvGrpSpPr>
          <p:nvPr/>
        </p:nvGrpSpPr>
        <p:grpSpPr bwMode="auto">
          <a:xfrm>
            <a:off x="6276975" y="4246563"/>
            <a:ext cx="1957388" cy="2611437"/>
            <a:chOff x="6497638" y="3038475"/>
            <a:chExt cx="2622402" cy="3502025"/>
          </a:xfrm>
        </p:grpSpPr>
        <p:pic>
          <p:nvPicPr>
            <p:cNvPr id="24583" name="Picture 8" descr="dna.gif">
              <a:extLst>
                <a:ext uri="{FF2B5EF4-FFF2-40B4-BE49-F238E27FC236}">
                  <a16:creationId xmlns:a16="http://schemas.microsoft.com/office/drawing/2014/main" id="{D0D08A1E-7843-B842-B6B0-56C0D32DC56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4068"/>
            <a:stretch>
              <a:fillRect/>
            </a:stretch>
          </p:blipFill>
          <p:spPr bwMode="auto">
            <a:xfrm>
              <a:off x="6497638" y="3038475"/>
              <a:ext cx="261937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4">
              <a:extLst>
                <a:ext uri="{FF2B5EF4-FFF2-40B4-BE49-F238E27FC236}">
                  <a16:creationId xmlns:a16="http://schemas.microsoft.com/office/drawing/2014/main" id="{3B4146AA-80C2-A844-93D1-586AB4D31402}"/>
                </a:ext>
              </a:extLst>
            </p:cNvPr>
            <p:cNvSpPr>
              <a:spLocks noChangeArrowheads="1"/>
            </p:cNvSpPr>
            <p:nvPr/>
          </p:nvSpPr>
          <p:spPr bwMode="auto">
            <a:xfrm>
              <a:off x="8054827" y="3139281"/>
              <a:ext cx="1065213" cy="53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chemeClr val="tx2"/>
                  </a:solidFill>
                </a:rPr>
                <a:t>DNA</a:t>
              </a:r>
            </a:p>
          </p:txBody>
        </p:sp>
      </p:grpSp>
    </p:spTree>
    <p:extLst>
      <p:ext uri="{BB962C8B-B14F-4D97-AF65-F5344CB8AC3E}">
        <p14:creationId xmlns:p14="http://schemas.microsoft.com/office/powerpoint/2010/main" val="4283918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4" name="Pencil Check"/>
                                        </p:tgtEl>
                                      </p:cMediaNode>
                                    </p:audio>
                                  </p:subTnLst>
                                </p:cTn>
                              </p:par>
                            </p:childTnLst>
                          </p:cTn>
                        </p:par>
                        <p:par>
                          <p:cTn id="16" fill="hold" nodeType="afterGroup">
                            <p:stCondLst>
                              <p:cond delay="1000"/>
                            </p:stCondLst>
                            <p:childTnLst>
                              <p:par>
                                <p:cTn id="17" presetID="15"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7"/>
                                            </p:cond>
                                          </p:stCondLst>
                                          <p:endCondLst>
                                            <p:cond evt="onStopAudio" delay="0">
                                              <p:tgtEl>
                                                <p:sldTgt/>
                                              </p:tgtEl>
                                            </p:cond>
                                          </p:endCondLst>
                                        </p:cTn>
                                        <p:tgtEl>
                                          <p:sndTgt r:embed="rId4" name="Pencil Check"/>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0F20-4E4F-D442-9FC5-151683CF5E04}"/>
              </a:ext>
            </a:extLst>
          </p:cNvPr>
          <p:cNvSpPr>
            <a:spLocks noGrp="1"/>
          </p:cNvSpPr>
          <p:nvPr>
            <p:ph type="title"/>
          </p:nvPr>
        </p:nvSpPr>
        <p:spPr>
          <a:xfrm>
            <a:off x="609600" y="315930"/>
            <a:ext cx="7772400" cy="762000"/>
          </a:xfrm>
        </p:spPr>
        <p:txBody>
          <a:bodyPr/>
          <a:lstStyle/>
          <a:p>
            <a:r>
              <a:rPr lang="en-US" dirty="0"/>
              <a:t>Natural Selection</a:t>
            </a:r>
          </a:p>
        </p:txBody>
      </p:sp>
      <p:sp>
        <p:nvSpPr>
          <p:cNvPr id="3" name="Content Placeholder 2">
            <a:extLst>
              <a:ext uri="{FF2B5EF4-FFF2-40B4-BE49-F238E27FC236}">
                <a16:creationId xmlns:a16="http://schemas.microsoft.com/office/drawing/2014/main" id="{B294E687-D81B-934A-B4BD-8124C559E525}"/>
              </a:ext>
            </a:extLst>
          </p:cNvPr>
          <p:cNvSpPr>
            <a:spLocks noGrp="1"/>
          </p:cNvSpPr>
          <p:nvPr>
            <p:ph idx="1"/>
          </p:nvPr>
        </p:nvSpPr>
        <p:spPr>
          <a:xfrm>
            <a:off x="609600" y="1196939"/>
            <a:ext cx="8431658" cy="5486400"/>
          </a:xfrm>
        </p:spPr>
        <p:txBody>
          <a:bodyPr/>
          <a:lstStyle/>
          <a:p>
            <a:pPr marL="0" indent="0">
              <a:buNone/>
            </a:pPr>
            <a:r>
              <a:rPr lang="en-US" sz="1600" dirty="0"/>
              <a:t>Natural Selection explains how adaptations arise.</a:t>
            </a:r>
          </a:p>
          <a:p>
            <a:pPr marL="0" indent="0">
              <a:buNone/>
            </a:pPr>
            <a:r>
              <a:rPr lang="en-US" sz="1600" dirty="0"/>
              <a:t>	Adaptations are heritable characteristics that enhance organisms’ ability to survive and reproduce in specific environments. Example: Desert foxes have large ears, which radiate heat. Arctic foxes have small ears, which conserve body heat.</a:t>
            </a:r>
          </a:p>
          <a:p>
            <a:pPr marL="0" indent="0">
              <a:buNone/>
            </a:pPr>
            <a:endParaRPr lang="en-US" sz="1600" dirty="0"/>
          </a:p>
          <a:p>
            <a:pPr marL="0" indent="0">
              <a:buNone/>
            </a:pPr>
            <a:r>
              <a:rPr lang="en-US" sz="1600" dirty="0"/>
              <a:t>Darwin’s theory of natural selection involves these important points:</a:t>
            </a:r>
          </a:p>
          <a:p>
            <a:pPr marL="0" indent="0">
              <a:buNone/>
            </a:pPr>
            <a:r>
              <a:rPr lang="en-US" sz="1600" dirty="0"/>
              <a:t>	1. Individuals in a population </a:t>
            </a:r>
            <a:r>
              <a:rPr lang="en-US" sz="1600" dirty="0">
                <a:solidFill>
                  <a:srgbClr val="FF0000"/>
                </a:solidFill>
              </a:rPr>
              <a:t>vary</a:t>
            </a:r>
            <a:r>
              <a:rPr lang="en-US" sz="1600" dirty="0"/>
              <a:t> in their traits, many of which are heritable.</a:t>
            </a:r>
          </a:p>
          <a:p>
            <a:pPr marL="0" indent="0">
              <a:buNone/>
            </a:pPr>
            <a:r>
              <a:rPr lang="en-US" sz="1600" dirty="0"/>
              <a:t>	2. A population can produce far more offspring than can survive. With more individuals than the environment can support, competition is inevitable.</a:t>
            </a:r>
          </a:p>
          <a:p>
            <a:pPr marL="0" indent="0">
              <a:buNone/>
            </a:pPr>
            <a:r>
              <a:rPr lang="en-US" sz="1600" dirty="0"/>
              <a:t>	3. Individuals with inherited traits that are better suited to the local environment are more likely to survive and reproduce than individuals less well-suited. This is sometimes phrased as “differential reproductive success.”</a:t>
            </a:r>
          </a:p>
          <a:p>
            <a:pPr marL="0" indent="0">
              <a:buNone/>
            </a:pPr>
            <a:r>
              <a:rPr lang="en-US" sz="1600" dirty="0"/>
              <a:t>	4. Evolution occurs as the unequal reproductive success of individuals ultimately leading to adaptations to their environment. Over time, natural selection can increase the match between organisms and their environment.</a:t>
            </a:r>
          </a:p>
          <a:p>
            <a:pPr marL="0" indent="0">
              <a:buNone/>
            </a:pPr>
            <a:r>
              <a:rPr lang="en-US" sz="1600" dirty="0"/>
              <a:t>If an environment changes, or if individuals move to a new environment, natural selection may result in adaptation to these new conditions, sometimes giving rise to new species in the process. </a:t>
            </a:r>
          </a:p>
        </p:txBody>
      </p:sp>
    </p:spTree>
    <p:extLst>
      <p:ext uri="{BB962C8B-B14F-4D97-AF65-F5344CB8AC3E}">
        <p14:creationId xmlns:p14="http://schemas.microsoft.com/office/powerpoint/2010/main" val="897261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D49C-2602-8F42-9435-04F363A99220}"/>
              </a:ext>
            </a:extLst>
          </p:cNvPr>
          <p:cNvSpPr>
            <a:spLocks noGrp="1"/>
          </p:cNvSpPr>
          <p:nvPr>
            <p:ph type="title"/>
          </p:nvPr>
        </p:nvSpPr>
        <p:spPr/>
        <p:txBody>
          <a:bodyPr/>
          <a:lstStyle/>
          <a:p>
            <a:r>
              <a:rPr lang="en-US" dirty="0"/>
              <a:t>Artificial Selection</a:t>
            </a:r>
          </a:p>
        </p:txBody>
      </p:sp>
      <p:sp>
        <p:nvSpPr>
          <p:cNvPr id="3" name="Content Placeholder 2">
            <a:extLst>
              <a:ext uri="{FF2B5EF4-FFF2-40B4-BE49-F238E27FC236}">
                <a16:creationId xmlns:a16="http://schemas.microsoft.com/office/drawing/2014/main" id="{23C689FB-67B9-8648-A0F3-8E631C3AB7EC}"/>
              </a:ext>
            </a:extLst>
          </p:cNvPr>
          <p:cNvSpPr>
            <a:spLocks noGrp="1"/>
          </p:cNvSpPr>
          <p:nvPr>
            <p:ph idx="1"/>
          </p:nvPr>
        </p:nvSpPr>
        <p:spPr/>
        <p:txBody>
          <a:bodyPr/>
          <a:lstStyle/>
          <a:p>
            <a:r>
              <a:rPr lang="en-US" dirty="0"/>
              <a:t>The process by which species are modified by humans. Example: Selective breeding for milk or meat production; development of dog breeds.</a:t>
            </a:r>
          </a:p>
          <a:p>
            <a:r>
              <a:rPr lang="en-US" dirty="0"/>
              <a:t>Individuals do NOT evolve! </a:t>
            </a:r>
            <a:r>
              <a:rPr lang="en-US" dirty="0">
                <a:solidFill>
                  <a:srgbClr val="FF0000"/>
                </a:solidFill>
              </a:rPr>
              <a:t>Populations</a:t>
            </a:r>
            <a:r>
              <a:rPr lang="en-US" dirty="0"/>
              <a:t> evolve. </a:t>
            </a:r>
          </a:p>
        </p:txBody>
      </p:sp>
    </p:spTree>
    <p:extLst>
      <p:ext uri="{BB962C8B-B14F-4D97-AF65-F5344CB8AC3E}">
        <p14:creationId xmlns:p14="http://schemas.microsoft.com/office/powerpoint/2010/main" val="1243005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EAFB5-C576-534A-AD55-8919722D509D}"/>
              </a:ext>
            </a:extLst>
          </p:cNvPr>
          <p:cNvSpPr>
            <a:spLocks noGrp="1"/>
          </p:cNvSpPr>
          <p:nvPr>
            <p:ph type="title"/>
          </p:nvPr>
        </p:nvSpPr>
        <p:spPr/>
        <p:txBody>
          <a:bodyPr/>
          <a:lstStyle/>
          <a:p>
            <a:r>
              <a:rPr lang="en-US" u="sng" dirty="0"/>
              <a:t>Sexual Selection:</a:t>
            </a:r>
            <a:br>
              <a:rPr lang="en-US" dirty="0"/>
            </a:br>
            <a:endParaRPr lang="en-US" dirty="0"/>
          </a:p>
        </p:txBody>
      </p:sp>
      <p:sp>
        <p:nvSpPr>
          <p:cNvPr id="3" name="Content Placeholder 2">
            <a:extLst>
              <a:ext uri="{FF2B5EF4-FFF2-40B4-BE49-F238E27FC236}">
                <a16:creationId xmlns:a16="http://schemas.microsoft.com/office/drawing/2014/main" id="{9B8A5139-CF43-6E40-B8BA-9F99F1119107}"/>
              </a:ext>
            </a:extLst>
          </p:cNvPr>
          <p:cNvSpPr>
            <a:spLocks noGrp="1"/>
          </p:cNvSpPr>
          <p:nvPr>
            <p:ph idx="1"/>
          </p:nvPr>
        </p:nvSpPr>
        <p:spPr/>
        <p:txBody>
          <a:bodyPr/>
          <a:lstStyle/>
          <a:p>
            <a:r>
              <a:rPr lang="en-US" dirty="0"/>
              <a:t>The choosing of a mate by specific characteristics that may not be beneficial to the population. Example: Peacocks. </a:t>
            </a:r>
          </a:p>
          <a:p>
            <a:endParaRPr lang="en-US" dirty="0"/>
          </a:p>
        </p:txBody>
      </p:sp>
      <p:pic>
        <p:nvPicPr>
          <p:cNvPr id="4" name="Picture 3">
            <a:extLst>
              <a:ext uri="{FF2B5EF4-FFF2-40B4-BE49-F238E27FC236}">
                <a16:creationId xmlns:a16="http://schemas.microsoft.com/office/drawing/2014/main" id="{4085DC1A-0B27-9949-8094-C71B0C961304}"/>
              </a:ext>
            </a:extLst>
          </p:cNvPr>
          <p:cNvPicPr>
            <a:picLocks noChangeAspect="1"/>
          </p:cNvPicPr>
          <p:nvPr/>
        </p:nvPicPr>
        <p:blipFill>
          <a:blip r:embed="rId2"/>
          <a:stretch>
            <a:fillRect/>
          </a:stretch>
        </p:blipFill>
        <p:spPr>
          <a:xfrm>
            <a:off x="3239839" y="2962356"/>
            <a:ext cx="5599361" cy="3726120"/>
          </a:xfrm>
          <a:prstGeom prst="rect">
            <a:avLst/>
          </a:prstGeom>
        </p:spPr>
      </p:pic>
    </p:spTree>
    <p:extLst>
      <p:ext uri="{BB962C8B-B14F-4D97-AF65-F5344CB8AC3E}">
        <p14:creationId xmlns:p14="http://schemas.microsoft.com/office/powerpoint/2010/main" val="842196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8FAD-2D61-BB43-A5F9-F94579A20D3B}"/>
              </a:ext>
            </a:extLst>
          </p:cNvPr>
          <p:cNvSpPr>
            <a:spLocks noGrp="1"/>
          </p:cNvSpPr>
          <p:nvPr>
            <p:ph type="title"/>
          </p:nvPr>
        </p:nvSpPr>
        <p:spPr>
          <a:xfrm>
            <a:off x="609599" y="685800"/>
            <a:ext cx="8349465" cy="762000"/>
          </a:xfrm>
        </p:spPr>
        <p:txBody>
          <a:bodyPr/>
          <a:lstStyle/>
          <a:p>
            <a:r>
              <a:rPr lang="en-US" dirty="0"/>
              <a:t> </a:t>
            </a:r>
            <a:r>
              <a:rPr lang="en-US" sz="2800" dirty="0"/>
              <a:t>Direct Observations of Evolutionary Change</a:t>
            </a:r>
            <a:br>
              <a:rPr lang="en-US" dirty="0"/>
            </a:br>
            <a:endParaRPr lang="en-US" dirty="0"/>
          </a:p>
        </p:txBody>
      </p:sp>
      <p:sp>
        <p:nvSpPr>
          <p:cNvPr id="3" name="Content Placeholder 2">
            <a:extLst>
              <a:ext uri="{FF2B5EF4-FFF2-40B4-BE49-F238E27FC236}">
                <a16:creationId xmlns:a16="http://schemas.microsoft.com/office/drawing/2014/main" id="{24388F79-A343-CD4C-B6BF-3F421E7207BC}"/>
              </a:ext>
            </a:extLst>
          </p:cNvPr>
          <p:cNvSpPr>
            <a:spLocks noGrp="1"/>
          </p:cNvSpPr>
          <p:nvPr>
            <p:ph idx="1"/>
          </p:nvPr>
        </p:nvSpPr>
        <p:spPr>
          <a:xfrm>
            <a:off x="766280" y="2059968"/>
            <a:ext cx="7772400" cy="4419600"/>
          </a:xfrm>
        </p:spPr>
        <p:txBody>
          <a:bodyPr/>
          <a:lstStyle/>
          <a:p>
            <a:r>
              <a:rPr lang="en-US" dirty="0"/>
              <a:t>Insect populations can rapidly become resistant to pesticides such as DDT.</a:t>
            </a:r>
          </a:p>
          <a:p>
            <a:r>
              <a:rPr lang="en-US" dirty="0"/>
              <a:t>Evolution of drug-resistant viruses and antibiotic-resistant bacteria.</a:t>
            </a:r>
          </a:p>
          <a:p>
            <a:endParaRPr lang="en-US" dirty="0"/>
          </a:p>
        </p:txBody>
      </p:sp>
    </p:spTree>
    <p:extLst>
      <p:ext uri="{BB962C8B-B14F-4D97-AF65-F5344CB8AC3E}">
        <p14:creationId xmlns:p14="http://schemas.microsoft.com/office/powerpoint/2010/main" val="893719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0">
            <a:extLst>
              <a:ext uri="{FF2B5EF4-FFF2-40B4-BE49-F238E27FC236}">
                <a16:creationId xmlns:a16="http://schemas.microsoft.com/office/drawing/2014/main" id="{FC9CEDDB-B37D-BD41-AB87-EA794135D5E7}"/>
              </a:ext>
            </a:extLst>
          </p:cNvPr>
          <p:cNvSpPr>
            <a:spLocks noChangeArrowheads="1"/>
          </p:cNvSpPr>
          <p:nvPr/>
        </p:nvSpPr>
        <p:spPr bwMode="auto">
          <a:xfrm>
            <a:off x="101600" y="355600"/>
            <a:ext cx="6232525" cy="98742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600" b="1">
                <a:solidFill>
                  <a:srgbClr val="CC0000"/>
                </a:solidFill>
              </a:rPr>
              <a:t>What are the 4 lines of evidence that support Darwin</a:t>
            </a:r>
            <a:r>
              <a:rPr lang="ja-JP" altLang="en-US" sz="2600" b="1">
                <a:solidFill>
                  <a:srgbClr val="CC0000"/>
                </a:solidFill>
              </a:rPr>
              <a:t>’</a:t>
            </a:r>
            <a:r>
              <a:rPr lang="en-US" altLang="ja-JP" sz="2600" b="1">
                <a:solidFill>
                  <a:srgbClr val="CC0000"/>
                </a:solidFill>
              </a:rPr>
              <a:t>s ideas?…</a:t>
            </a:r>
            <a:endParaRPr lang="en-US" altLang="en-US" sz="2600" b="1">
              <a:solidFill>
                <a:srgbClr val="CC0000"/>
              </a:solidFill>
            </a:endParaRPr>
          </a:p>
        </p:txBody>
      </p:sp>
      <p:pic>
        <p:nvPicPr>
          <p:cNvPr id="7" name="Picture 3">
            <a:extLst>
              <a:ext uri="{FF2B5EF4-FFF2-40B4-BE49-F238E27FC236}">
                <a16:creationId xmlns:a16="http://schemas.microsoft.com/office/drawing/2014/main" id="{1EA4C060-FDAF-2F4E-8C1E-72E06D7BA0EC}"/>
              </a:ext>
            </a:extLst>
          </p:cNvPr>
          <p:cNvPicPr>
            <a:picLocks noChangeAspect="1" noChangeArrowheads="1"/>
          </p:cNvPicPr>
          <p:nvPr/>
        </p:nvPicPr>
        <p:blipFill>
          <a:blip r:embed="rId4"/>
          <a:srcRect b="11613"/>
          <a:stretch>
            <a:fillRect/>
          </a:stretch>
        </p:blipFill>
        <p:spPr bwMode="auto">
          <a:xfrm>
            <a:off x="188913" y="1350963"/>
            <a:ext cx="3022600" cy="3311525"/>
          </a:xfrm>
          <a:prstGeom prst="rect">
            <a:avLst/>
          </a:prstGeom>
          <a:noFill/>
          <a:ln w="19050" cap="flat" cmpd="sng" algn="ctr">
            <a:solidFill>
              <a:srgbClr val="000000"/>
            </a:solidFill>
            <a:prstDash val="solid"/>
            <a:miter lim="800000"/>
            <a:headEnd type="none" w="med" len="med"/>
            <a:tailEnd type="none" w="med" len="med"/>
          </a:ln>
          <a:effectLst>
            <a:outerShdw blurRad="63500" dist="63500" dir="2700000">
              <a:srgbClr val="000000">
                <a:alpha val="50000"/>
              </a:srgbClr>
            </a:outerShdw>
          </a:effectLst>
        </p:spPr>
      </p:pic>
      <p:pic>
        <p:nvPicPr>
          <p:cNvPr id="8" name="Picture 5">
            <a:extLst>
              <a:ext uri="{FF2B5EF4-FFF2-40B4-BE49-F238E27FC236}">
                <a16:creationId xmlns:a16="http://schemas.microsoft.com/office/drawing/2014/main" id="{60DE65B0-2796-804D-8F5C-F62040890271}"/>
              </a:ext>
            </a:extLst>
          </p:cNvPr>
          <p:cNvPicPr>
            <a:picLocks noChangeArrowheads="1"/>
          </p:cNvPicPr>
          <p:nvPr/>
        </p:nvPicPr>
        <p:blipFill>
          <a:blip r:embed="rId5"/>
          <a:srcRect/>
          <a:stretch>
            <a:fillRect/>
          </a:stretch>
        </p:blipFill>
        <p:spPr bwMode="auto">
          <a:xfrm>
            <a:off x="4333875" y="1317625"/>
            <a:ext cx="4208463" cy="3101975"/>
          </a:xfrm>
          <a:prstGeom prst="rect">
            <a:avLst/>
          </a:prstGeom>
          <a:noFill/>
          <a:ln w="19050" cap="flat" cmpd="sng" algn="ctr">
            <a:solidFill>
              <a:srgbClr val="000000"/>
            </a:solidFill>
            <a:prstDash val="solid"/>
            <a:miter lim="800000"/>
            <a:headEnd type="none" w="med" len="med"/>
            <a:tailEnd type="none" w="med" len="med"/>
          </a:ln>
          <a:effectLst>
            <a:outerShdw blurRad="63500" dist="63500" dir="2700000">
              <a:srgbClr val="000000">
                <a:alpha val="50000"/>
              </a:srgbClr>
            </a:outerShdw>
          </a:effectLst>
        </p:spPr>
      </p:pic>
      <p:pic>
        <p:nvPicPr>
          <p:cNvPr id="9" name="Picture 2">
            <a:extLst>
              <a:ext uri="{FF2B5EF4-FFF2-40B4-BE49-F238E27FC236}">
                <a16:creationId xmlns:a16="http://schemas.microsoft.com/office/drawing/2014/main" id="{31C73766-2F0A-134B-B8B6-45858F9D7081}"/>
              </a:ext>
            </a:extLst>
          </p:cNvPr>
          <p:cNvPicPr>
            <a:picLocks noChangeAspect="1" noChangeArrowheads="1"/>
          </p:cNvPicPr>
          <p:nvPr/>
        </p:nvPicPr>
        <p:blipFill>
          <a:blip r:embed="rId6"/>
          <a:srcRect b="3885"/>
          <a:stretch>
            <a:fillRect/>
          </a:stretch>
        </p:blipFill>
        <p:spPr bwMode="auto">
          <a:xfrm>
            <a:off x="1127125" y="4306888"/>
            <a:ext cx="3605213" cy="2406650"/>
          </a:xfrm>
          <a:prstGeom prst="rect">
            <a:avLst/>
          </a:prstGeom>
          <a:noFill/>
          <a:ln w="19050" cap="flat" cmpd="sng" algn="ctr">
            <a:solidFill>
              <a:srgbClr val="000000"/>
            </a:solidFill>
            <a:prstDash val="solid"/>
            <a:miter lim="800000"/>
            <a:headEnd type="none" w="med" len="med"/>
            <a:tailEnd type="none" w="med" len="med"/>
          </a:ln>
          <a:effectLst>
            <a:outerShdw blurRad="63500" dist="63500" dir="2700000">
              <a:srgbClr val="000000">
                <a:alpha val="50000"/>
              </a:srgbClr>
            </a:outerShdw>
          </a:effectLst>
        </p:spPr>
      </p:pic>
      <p:grpSp>
        <p:nvGrpSpPr>
          <p:cNvPr id="2" name="Group 35">
            <a:extLst>
              <a:ext uri="{FF2B5EF4-FFF2-40B4-BE49-F238E27FC236}">
                <a16:creationId xmlns:a16="http://schemas.microsoft.com/office/drawing/2014/main" id="{DAC7156D-8991-944E-95E5-5A3C1117CA1E}"/>
              </a:ext>
            </a:extLst>
          </p:cNvPr>
          <p:cNvGrpSpPr>
            <a:grpSpLocks/>
          </p:cNvGrpSpPr>
          <p:nvPr/>
        </p:nvGrpSpPr>
        <p:grpSpPr bwMode="auto">
          <a:xfrm>
            <a:off x="5062538" y="3687763"/>
            <a:ext cx="3886200" cy="2970212"/>
            <a:chOff x="5062354" y="3687365"/>
            <a:chExt cx="3886965" cy="2970308"/>
          </a:xfrm>
        </p:grpSpPr>
        <p:pic>
          <p:nvPicPr>
            <p:cNvPr id="26630" name="Picture 59">
              <a:extLst>
                <a:ext uri="{FF2B5EF4-FFF2-40B4-BE49-F238E27FC236}">
                  <a16:creationId xmlns:a16="http://schemas.microsoft.com/office/drawing/2014/main" id="{4563A011-B4EC-F946-A000-A3A89E220B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251" t="1500" r="1125"/>
            <a:stretch>
              <a:fillRect/>
            </a:stretch>
          </p:blipFill>
          <p:spPr bwMode="auto">
            <a:xfrm>
              <a:off x="5062354" y="3687365"/>
              <a:ext cx="3886965" cy="29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60">
              <a:extLst>
                <a:ext uri="{FF2B5EF4-FFF2-40B4-BE49-F238E27FC236}">
                  <a16:creationId xmlns:a16="http://schemas.microsoft.com/office/drawing/2014/main" id="{E53F0CD6-7047-2F4C-B4B3-3587F9B4E7EE}"/>
                </a:ext>
              </a:extLst>
            </p:cNvPr>
            <p:cNvSpPr>
              <a:spLocks noChangeArrowheads="1"/>
            </p:cNvSpPr>
            <p:nvPr/>
          </p:nvSpPr>
          <p:spPr bwMode="auto">
            <a:xfrm>
              <a:off x="5873726" y="6249673"/>
              <a:ext cx="149254"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10</a:t>
              </a:r>
              <a:endParaRPr lang="en-US" altLang="en-US" sz="1000" b="1"/>
            </a:p>
          </p:txBody>
        </p:sp>
        <p:sp>
          <p:nvSpPr>
            <p:cNvPr id="26632" name="Rectangle 61">
              <a:extLst>
                <a:ext uri="{FF2B5EF4-FFF2-40B4-BE49-F238E27FC236}">
                  <a16:creationId xmlns:a16="http://schemas.microsoft.com/office/drawing/2014/main" id="{F348ECE8-BCB4-F245-9381-28E54A82F0FE}"/>
                </a:ext>
              </a:extLst>
            </p:cNvPr>
            <p:cNvSpPr>
              <a:spLocks noChangeArrowheads="1"/>
            </p:cNvSpPr>
            <p:nvPr/>
          </p:nvSpPr>
          <p:spPr bwMode="auto">
            <a:xfrm>
              <a:off x="5699066" y="6249673"/>
              <a:ext cx="74628"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0</a:t>
              </a:r>
              <a:endParaRPr lang="en-US" altLang="en-US" sz="1000" b="1"/>
            </a:p>
          </p:txBody>
        </p:sp>
        <p:sp>
          <p:nvSpPr>
            <p:cNvPr id="26633" name="Rectangle 62">
              <a:extLst>
                <a:ext uri="{FF2B5EF4-FFF2-40B4-BE49-F238E27FC236}">
                  <a16:creationId xmlns:a16="http://schemas.microsoft.com/office/drawing/2014/main" id="{1BD4213B-60D9-4543-9208-8C53BD4A59A1}"/>
                </a:ext>
              </a:extLst>
            </p:cNvPr>
            <p:cNvSpPr>
              <a:spLocks noChangeArrowheads="1"/>
            </p:cNvSpPr>
            <p:nvPr/>
          </p:nvSpPr>
          <p:spPr bwMode="auto">
            <a:xfrm>
              <a:off x="6092844" y="6249673"/>
              <a:ext cx="147667"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20</a:t>
              </a:r>
              <a:endParaRPr lang="en-US" altLang="en-US" sz="1000" b="1"/>
            </a:p>
          </p:txBody>
        </p:sp>
        <p:sp>
          <p:nvSpPr>
            <p:cNvPr id="26634" name="Rectangle 63">
              <a:extLst>
                <a:ext uri="{FF2B5EF4-FFF2-40B4-BE49-F238E27FC236}">
                  <a16:creationId xmlns:a16="http://schemas.microsoft.com/office/drawing/2014/main" id="{5EA8096C-7953-F84B-AD13-884CC46368FB}"/>
                </a:ext>
              </a:extLst>
            </p:cNvPr>
            <p:cNvSpPr>
              <a:spLocks noChangeArrowheads="1"/>
            </p:cNvSpPr>
            <p:nvPr/>
          </p:nvSpPr>
          <p:spPr bwMode="auto">
            <a:xfrm>
              <a:off x="6280206" y="6249673"/>
              <a:ext cx="149254"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30</a:t>
              </a:r>
              <a:endParaRPr lang="en-US" altLang="en-US" sz="1000" b="1"/>
            </a:p>
          </p:txBody>
        </p:sp>
        <p:sp>
          <p:nvSpPr>
            <p:cNvPr id="26635" name="Rectangle 64">
              <a:extLst>
                <a:ext uri="{FF2B5EF4-FFF2-40B4-BE49-F238E27FC236}">
                  <a16:creationId xmlns:a16="http://schemas.microsoft.com/office/drawing/2014/main" id="{923567CC-0FF9-4A41-BF1A-F23D8C56C1A4}"/>
                </a:ext>
              </a:extLst>
            </p:cNvPr>
            <p:cNvSpPr>
              <a:spLocks noChangeArrowheads="1"/>
            </p:cNvSpPr>
            <p:nvPr/>
          </p:nvSpPr>
          <p:spPr bwMode="auto">
            <a:xfrm>
              <a:off x="6473919" y="6249673"/>
              <a:ext cx="149254"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40</a:t>
              </a:r>
              <a:endParaRPr lang="en-US" altLang="en-US" sz="1000" b="1"/>
            </a:p>
          </p:txBody>
        </p:sp>
        <p:sp>
          <p:nvSpPr>
            <p:cNvPr id="26636" name="Rectangle 65">
              <a:extLst>
                <a:ext uri="{FF2B5EF4-FFF2-40B4-BE49-F238E27FC236}">
                  <a16:creationId xmlns:a16="http://schemas.microsoft.com/office/drawing/2014/main" id="{7C835B47-330A-F84C-8A71-31BBC1C43CA1}"/>
                </a:ext>
              </a:extLst>
            </p:cNvPr>
            <p:cNvSpPr>
              <a:spLocks noChangeArrowheads="1"/>
            </p:cNvSpPr>
            <p:nvPr/>
          </p:nvSpPr>
          <p:spPr bwMode="auto">
            <a:xfrm>
              <a:off x="6675572" y="6249673"/>
              <a:ext cx="147666"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50</a:t>
              </a:r>
              <a:endParaRPr lang="en-US" altLang="en-US" sz="1000" b="1"/>
            </a:p>
          </p:txBody>
        </p:sp>
        <p:sp>
          <p:nvSpPr>
            <p:cNvPr id="26637" name="Rectangle 66">
              <a:extLst>
                <a:ext uri="{FF2B5EF4-FFF2-40B4-BE49-F238E27FC236}">
                  <a16:creationId xmlns:a16="http://schemas.microsoft.com/office/drawing/2014/main" id="{D7160EBA-0945-1D4B-8F06-96445DF3E5A2}"/>
                </a:ext>
              </a:extLst>
            </p:cNvPr>
            <p:cNvSpPr>
              <a:spLocks noChangeArrowheads="1"/>
            </p:cNvSpPr>
            <p:nvPr/>
          </p:nvSpPr>
          <p:spPr bwMode="auto">
            <a:xfrm>
              <a:off x="6858169" y="6249673"/>
              <a:ext cx="147667"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60</a:t>
              </a:r>
              <a:endParaRPr lang="en-US" altLang="en-US" sz="1000" b="1"/>
            </a:p>
          </p:txBody>
        </p:sp>
        <p:sp>
          <p:nvSpPr>
            <p:cNvPr id="26638" name="Rectangle 67">
              <a:extLst>
                <a:ext uri="{FF2B5EF4-FFF2-40B4-BE49-F238E27FC236}">
                  <a16:creationId xmlns:a16="http://schemas.microsoft.com/office/drawing/2014/main" id="{60E24112-2C59-094C-AD7A-CCC4F88C161B}"/>
                </a:ext>
              </a:extLst>
            </p:cNvPr>
            <p:cNvSpPr>
              <a:spLocks noChangeArrowheads="1"/>
            </p:cNvSpPr>
            <p:nvPr/>
          </p:nvSpPr>
          <p:spPr bwMode="auto">
            <a:xfrm>
              <a:off x="7031242" y="6249673"/>
              <a:ext cx="147666"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70</a:t>
              </a:r>
              <a:endParaRPr lang="en-US" altLang="en-US" sz="1000" b="1"/>
            </a:p>
          </p:txBody>
        </p:sp>
        <p:sp>
          <p:nvSpPr>
            <p:cNvPr id="26639" name="Rectangle 68">
              <a:extLst>
                <a:ext uri="{FF2B5EF4-FFF2-40B4-BE49-F238E27FC236}">
                  <a16:creationId xmlns:a16="http://schemas.microsoft.com/office/drawing/2014/main" id="{FBC1171E-D2C3-E34C-804A-745EE64F26EC}"/>
                </a:ext>
              </a:extLst>
            </p:cNvPr>
            <p:cNvSpPr>
              <a:spLocks noChangeArrowheads="1"/>
            </p:cNvSpPr>
            <p:nvPr/>
          </p:nvSpPr>
          <p:spPr bwMode="auto">
            <a:xfrm>
              <a:off x="7231306" y="6249673"/>
              <a:ext cx="147666"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80</a:t>
              </a:r>
              <a:endParaRPr lang="en-US" altLang="en-US" sz="1000" b="1"/>
            </a:p>
          </p:txBody>
        </p:sp>
        <p:sp>
          <p:nvSpPr>
            <p:cNvPr id="26640" name="Rectangle 69">
              <a:extLst>
                <a:ext uri="{FF2B5EF4-FFF2-40B4-BE49-F238E27FC236}">
                  <a16:creationId xmlns:a16="http://schemas.microsoft.com/office/drawing/2014/main" id="{FD28F69F-65E4-A542-9BD8-B5E3D825243C}"/>
                </a:ext>
              </a:extLst>
            </p:cNvPr>
            <p:cNvSpPr>
              <a:spLocks noChangeArrowheads="1"/>
            </p:cNvSpPr>
            <p:nvPr/>
          </p:nvSpPr>
          <p:spPr bwMode="auto">
            <a:xfrm>
              <a:off x="7425019" y="6249673"/>
              <a:ext cx="149254"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90</a:t>
              </a:r>
              <a:endParaRPr lang="en-US" altLang="en-US" sz="1000" b="1"/>
            </a:p>
          </p:txBody>
        </p:sp>
        <p:sp>
          <p:nvSpPr>
            <p:cNvPr id="26641" name="Rectangle 70">
              <a:extLst>
                <a:ext uri="{FF2B5EF4-FFF2-40B4-BE49-F238E27FC236}">
                  <a16:creationId xmlns:a16="http://schemas.microsoft.com/office/drawing/2014/main" id="{AC9E321A-CDC6-6D4F-B9A0-591F994429BC}"/>
                </a:ext>
              </a:extLst>
            </p:cNvPr>
            <p:cNvSpPr>
              <a:spLocks noChangeArrowheads="1"/>
            </p:cNvSpPr>
            <p:nvPr/>
          </p:nvSpPr>
          <p:spPr bwMode="auto">
            <a:xfrm>
              <a:off x="7594914" y="6249673"/>
              <a:ext cx="220706"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100</a:t>
              </a:r>
              <a:endParaRPr lang="en-US" altLang="en-US" sz="1000" b="1"/>
            </a:p>
          </p:txBody>
        </p:sp>
        <p:sp>
          <p:nvSpPr>
            <p:cNvPr id="26642" name="Rectangle 71">
              <a:extLst>
                <a:ext uri="{FF2B5EF4-FFF2-40B4-BE49-F238E27FC236}">
                  <a16:creationId xmlns:a16="http://schemas.microsoft.com/office/drawing/2014/main" id="{04E8A71F-4E18-3B4B-9E5A-849207F23E89}"/>
                </a:ext>
              </a:extLst>
            </p:cNvPr>
            <p:cNvSpPr>
              <a:spLocks noChangeArrowheads="1"/>
            </p:cNvSpPr>
            <p:nvPr/>
          </p:nvSpPr>
          <p:spPr bwMode="auto">
            <a:xfrm>
              <a:off x="7837850" y="6249673"/>
              <a:ext cx="222294"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110</a:t>
              </a:r>
              <a:endParaRPr lang="en-US" altLang="en-US" sz="1000" b="1"/>
            </a:p>
          </p:txBody>
        </p:sp>
        <p:sp>
          <p:nvSpPr>
            <p:cNvPr id="26643" name="Rectangle 72">
              <a:extLst>
                <a:ext uri="{FF2B5EF4-FFF2-40B4-BE49-F238E27FC236}">
                  <a16:creationId xmlns:a16="http://schemas.microsoft.com/office/drawing/2014/main" id="{B094563E-0A24-CC49-9C4E-D367C710CA25}"/>
                </a:ext>
              </a:extLst>
            </p:cNvPr>
            <p:cNvSpPr>
              <a:spLocks noChangeArrowheads="1"/>
            </p:cNvSpPr>
            <p:nvPr/>
          </p:nvSpPr>
          <p:spPr bwMode="auto">
            <a:xfrm>
              <a:off x="8068083" y="6249673"/>
              <a:ext cx="222294" cy="1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120</a:t>
              </a:r>
              <a:endParaRPr lang="en-US" altLang="en-US" sz="1000" b="1"/>
            </a:p>
          </p:txBody>
        </p:sp>
        <p:sp>
          <p:nvSpPr>
            <p:cNvPr id="26644" name="Rectangle 73">
              <a:extLst>
                <a:ext uri="{FF2B5EF4-FFF2-40B4-BE49-F238E27FC236}">
                  <a16:creationId xmlns:a16="http://schemas.microsoft.com/office/drawing/2014/main" id="{9DBB611E-F880-2E4F-A9F2-1973408DD81F}"/>
                </a:ext>
              </a:extLst>
            </p:cNvPr>
            <p:cNvSpPr>
              <a:spLocks noChangeArrowheads="1"/>
            </p:cNvSpPr>
            <p:nvPr/>
          </p:nvSpPr>
          <p:spPr bwMode="auto">
            <a:xfrm>
              <a:off x="7932206" y="4252079"/>
              <a:ext cx="534669" cy="15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Lamprey</a:t>
              </a:r>
              <a:endParaRPr lang="en-US" altLang="en-US" sz="1000" b="1"/>
            </a:p>
          </p:txBody>
        </p:sp>
        <p:sp>
          <p:nvSpPr>
            <p:cNvPr id="26645" name="Rectangle 74">
              <a:extLst>
                <a:ext uri="{FF2B5EF4-FFF2-40B4-BE49-F238E27FC236}">
                  <a16:creationId xmlns:a16="http://schemas.microsoft.com/office/drawing/2014/main" id="{DEA05326-9FDD-DE4B-AABA-5BF0EE730E19}"/>
                </a:ext>
              </a:extLst>
            </p:cNvPr>
            <p:cNvSpPr>
              <a:spLocks noChangeArrowheads="1"/>
            </p:cNvSpPr>
            <p:nvPr/>
          </p:nvSpPr>
          <p:spPr bwMode="auto">
            <a:xfrm>
              <a:off x="6910156" y="4252079"/>
              <a:ext cx="284965" cy="15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Frog</a:t>
              </a:r>
              <a:endParaRPr lang="en-US" altLang="en-US" sz="1000" b="1"/>
            </a:p>
          </p:txBody>
        </p:sp>
        <p:sp>
          <p:nvSpPr>
            <p:cNvPr id="26646" name="Rectangle 75">
              <a:extLst>
                <a:ext uri="{FF2B5EF4-FFF2-40B4-BE49-F238E27FC236}">
                  <a16:creationId xmlns:a16="http://schemas.microsoft.com/office/drawing/2014/main" id="{3342BC74-D49B-314E-B64B-63BCCFFCB381}"/>
                </a:ext>
              </a:extLst>
            </p:cNvPr>
            <p:cNvSpPr>
              <a:spLocks noChangeArrowheads="1"/>
            </p:cNvSpPr>
            <p:nvPr/>
          </p:nvSpPr>
          <p:spPr bwMode="auto">
            <a:xfrm>
              <a:off x="6520576" y="4252079"/>
              <a:ext cx="256530" cy="15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Bird</a:t>
              </a:r>
              <a:endParaRPr lang="en-US" altLang="en-US" sz="1000" b="1"/>
            </a:p>
          </p:txBody>
        </p:sp>
        <p:sp>
          <p:nvSpPr>
            <p:cNvPr id="26647" name="Rectangle 76">
              <a:extLst>
                <a:ext uri="{FF2B5EF4-FFF2-40B4-BE49-F238E27FC236}">
                  <a16:creationId xmlns:a16="http://schemas.microsoft.com/office/drawing/2014/main" id="{A2536A29-51BD-E44B-A94E-2ABD2D2774F5}"/>
                </a:ext>
              </a:extLst>
            </p:cNvPr>
            <p:cNvSpPr>
              <a:spLocks noChangeArrowheads="1"/>
            </p:cNvSpPr>
            <p:nvPr/>
          </p:nvSpPr>
          <p:spPr bwMode="auto">
            <a:xfrm>
              <a:off x="6262244" y="4245854"/>
              <a:ext cx="249328" cy="15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Dog</a:t>
              </a:r>
              <a:endParaRPr lang="en-US" altLang="en-US" sz="1000" b="1"/>
            </a:p>
          </p:txBody>
        </p:sp>
        <p:sp>
          <p:nvSpPr>
            <p:cNvPr id="26648" name="Rectangle 77">
              <a:extLst>
                <a:ext uri="{FF2B5EF4-FFF2-40B4-BE49-F238E27FC236}">
                  <a16:creationId xmlns:a16="http://schemas.microsoft.com/office/drawing/2014/main" id="{0F59B0EC-5954-EA46-A6B8-ADAAB2FD69E8}"/>
                </a:ext>
              </a:extLst>
            </p:cNvPr>
            <p:cNvSpPr>
              <a:spLocks noChangeArrowheads="1"/>
            </p:cNvSpPr>
            <p:nvPr/>
          </p:nvSpPr>
          <p:spPr bwMode="auto">
            <a:xfrm>
              <a:off x="5629511" y="4252079"/>
              <a:ext cx="548886" cy="15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Macaque</a:t>
              </a:r>
              <a:endParaRPr lang="en-US" altLang="en-US" sz="1000" b="1"/>
            </a:p>
          </p:txBody>
        </p:sp>
        <p:sp>
          <p:nvSpPr>
            <p:cNvPr id="26649" name="Rectangle 78">
              <a:extLst>
                <a:ext uri="{FF2B5EF4-FFF2-40B4-BE49-F238E27FC236}">
                  <a16:creationId xmlns:a16="http://schemas.microsoft.com/office/drawing/2014/main" id="{269159BD-1321-EA48-BFC7-DF7B19179EA6}"/>
                </a:ext>
              </a:extLst>
            </p:cNvPr>
            <p:cNvSpPr>
              <a:spLocks noChangeArrowheads="1"/>
            </p:cNvSpPr>
            <p:nvPr/>
          </p:nvSpPr>
          <p:spPr bwMode="auto">
            <a:xfrm>
              <a:off x="5168956" y="4252079"/>
              <a:ext cx="434713" cy="15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000000"/>
                  </a:solidFill>
                </a:rPr>
                <a:t>Human</a:t>
              </a:r>
              <a:endParaRPr lang="en-US" altLang="en-US" sz="1000" b="1"/>
            </a:p>
          </p:txBody>
        </p:sp>
        <p:sp>
          <p:nvSpPr>
            <p:cNvPr id="26650" name="Rectangle 79">
              <a:extLst>
                <a:ext uri="{FF2B5EF4-FFF2-40B4-BE49-F238E27FC236}">
                  <a16:creationId xmlns:a16="http://schemas.microsoft.com/office/drawing/2014/main" id="{9BB27B92-F9FC-754E-A391-4EC4FABEC585}"/>
                </a:ext>
              </a:extLst>
            </p:cNvPr>
            <p:cNvSpPr>
              <a:spLocks noChangeArrowheads="1"/>
            </p:cNvSpPr>
            <p:nvPr/>
          </p:nvSpPr>
          <p:spPr bwMode="auto">
            <a:xfrm>
              <a:off x="6299744" y="5591386"/>
              <a:ext cx="173436" cy="1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000000"/>
                  </a:solidFill>
                </a:rPr>
                <a:t>32</a:t>
              </a:r>
              <a:endParaRPr lang="en-US" altLang="en-US" sz="1100" b="1"/>
            </a:p>
          </p:txBody>
        </p:sp>
        <p:sp>
          <p:nvSpPr>
            <p:cNvPr id="26651" name="Rectangle 80">
              <a:extLst>
                <a:ext uri="{FF2B5EF4-FFF2-40B4-BE49-F238E27FC236}">
                  <a16:creationId xmlns:a16="http://schemas.microsoft.com/office/drawing/2014/main" id="{5DEEC407-D763-C243-B3B9-54A5BCE84558}"/>
                </a:ext>
              </a:extLst>
            </p:cNvPr>
            <p:cNvSpPr>
              <a:spLocks noChangeArrowheads="1"/>
            </p:cNvSpPr>
            <p:nvPr/>
          </p:nvSpPr>
          <p:spPr bwMode="auto">
            <a:xfrm>
              <a:off x="5876382" y="5591386"/>
              <a:ext cx="86273" cy="1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000000"/>
                  </a:solidFill>
                </a:rPr>
                <a:t>8</a:t>
              </a:r>
              <a:endParaRPr lang="en-US" altLang="en-US" sz="1100" b="1"/>
            </a:p>
          </p:txBody>
        </p:sp>
        <p:sp>
          <p:nvSpPr>
            <p:cNvPr id="26652" name="Rectangle 81">
              <a:extLst>
                <a:ext uri="{FF2B5EF4-FFF2-40B4-BE49-F238E27FC236}">
                  <a16:creationId xmlns:a16="http://schemas.microsoft.com/office/drawing/2014/main" id="{440877E7-8313-6B4A-8CBC-28C82004C331}"/>
                </a:ext>
              </a:extLst>
            </p:cNvPr>
            <p:cNvSpPr>
              <a:spLocks noChangeArrowheads="1"/>
            </p:cNvSpPr>
            <p:nvPr/>
          </p:nvSpPr>
          <p:spPr bwMode="auto">
            <a:xfrm>
              <a:off x="6569238" y="5591386"/>
              <a:ext cx="173436" cy="1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000000"/>
                  </a:solidFill>
                </a:rPr>
                <a:t>45</a:t>
              </a:r>
              <a:endParaRPr lang="en-US" altLang="en-US" sz="1100" b="1"/>
            </a:p>
          </p:txBody>
        </p:sp>
        <p:sp>
          <p:nvSpPr>
            <p:cNvPr id="26653" name="Rectangle 82">
              <a:extLst>
                <a:ext uri="{FF2B5EF4-FFF2-40B4-BE49-F238E27FC236}">
                  <a16:creationId xmlns:a16="http://schemas.microsoft.com/office/drawing/2014/main" id="{18DD21C2-8017-064C-B466-8A5DD441A629}"/>
                </a:ext>
              </a:extLst>
            </p:cNvPr>
            <p:cNvSpPr>
              <a:spLocks noChangeArrowheads="1"/>
            </p:cNvSpPr>
            <p:nvPr/>
          </p:nvSpPr>
          <p:spPr bwMode="auto">
            <a:xfrm>
              <a:off x="6989043" y="5596722"/>
              <a:ext cx="172547" cy="1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000000"/>
                  </a:solidFill>
                </a:rPr>
                <a:t>67</a:t>
              </a:r>
              <a:endParaRPr lang="en-US" altLang="en-US" sz="1100" b="1"/>
            </a:p>
          </p:txBody>
        </p:sp>
        <p:sp>
          <p:nvSpPr>
            <p:cNvPr id="26654" name="Rectangle 83">
              <a:extLst>
                <a:ext uri="{FF2B5EF4-FFF2-40B4-BE49-F238E27FC236}">
                  <a16:creationId xmlns:a16="http://schemas.microsoft.com/office/drawing/2014/main" id="{BBEDA6F0-8D67-4F40-A0A9-9648E577EC9B}"/>
                </a:ext>
              </a:extLst>
            </p:cNvPr>
            <p:cNvSpPr>
              <a:spLocks noChangeArrowheads="1"/>
            </p:cNvSpPr>
            <p:nvPr/>
          </p:nvSpPr>
          <p:spPr bwMode="auto">
            <a:xfrm>
              <a:off x="8072353" y="5591386"/>
              <a:ext cx="257931" cy="1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b="1">
                  <a:solidFill>
                    <a:srgbClr val="000000"/>
                  </a:solidFill>
                </a:rPr>
                <a:t>125</a:t>
              </a:r>
              <a:endParaRPr lang="en-US" altLang="en-US" sz="1100" b="1"/>
            </a:p>
          </p:txBody>
        </p:sp>
      </p:grpSp>
    </p:spTree>
    <p:extLst>
      <p:ext uri="{BB962C8B-B14F-4D97-AF65-F5344CB8AC3E}">
        <p14:creationId xmlns:p14="http://schemas.microsoft.com/office/powerpoint/2010/main" val="1587531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accel="50000" decel="5000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Pencil Check"/>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Pencil Check"/>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367F7884-D041-9E49-A05C-5750ADAC9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304800"/>
            <a:ext cx="52673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3" name="Rectangle 3" descr="Rectangle: Click to edit Master text styles&#13;&#10;Second level&#13;&#10;Third level&#13;&#10;Fourth level&#13;&#10;Fifth level">
            <a:extLst>
              <a:ext uri="{FF2B5EF4-FFF2-40B4-BE49-F238E27FC236}">
                <a16:creationId xmlns:a16="http://schemas.microsoft.com/office/drawing/2014/main" id="{E979AA8F-8E46-6E44-A804-B45A91F7DDA8}"/>
              </a:ext>
            </a:extLst>
          </p:cNvPr>
          <p:cNvSpPr>
            <a:spLocks noGrp="1" noChangeArrowheads="1"/>
          </p:cNvSpPr>
          <p:nvPr>
            <p:ph type="body" idx="1"/>
          </p:nvPr>
        </p:nvSpPr>
        <p:spPr>
          <a:xfrm>
            <a:off x="685800" y="1627188"/>
            <a:ext cx="4114800" cy="5089525"/>
          </a:xfrm>
        </p:spPr>
        <p:txBody>
          <a:bodyPr/>
          <a:lstStyle/>
          <a:p>
            <a:pPr eaLnBrk="1" hangingPunct="1"/>
            <a:r>
              <a:rPr lang="en-US" altLang="en-US" dirty="0">
                <a:ea typeface="ＭＳ Ｐゴシック" panose="020B0600070205080204" pitchFamily="34" charset="-128"/>
              </a:rPr>
              <a:t>Differences in beaks allowed some finches to…</a:t>
            </a:r>
          </a:p>
          <a:p>
            <a:pPr lvl="1" eaLnBrk="1" hangingPunct="1"/>
            <a:r>
              <a:rPr lang="en-US" altLang="en-US" dirty="0">
                <a:ea typeface="ＭＳ Ｐゴシック" panose="020B0600070205080204" pitchFamily="34" charset="-128"/>
              </a:rPr>
              <a:t>________________________________</a:t>
            </a:r>
          </a:p>
          <a:p>
            <a:pPr lvl="1" eaLnBrk="1" hangingPunct="1"/>
            <a:r>
              <a:rPr lang="en-US" altLang="en-US" dirty="0">
                <a:ea typeface="ＭＳ Ｐゴシック" panose="020B0600070205080204" pitchFamily="34" charset="-128"/>
              </a:rPr>
              <a:t>________________</a:t>
            </a:r>
          </a:p>
          <a:p>
            <a:pPr lvl="1" eaLnBrk="1" hangingPunct="1"/>
            <a:r>
              <a:rPr lang="en-US" altLang="en-US" dirty="0">
                <a:ea typeface="ＭＳ Ｐゴシック" panose="020B0600070205080204" pitchFamily="34" charset="-128"/>
              </a:rPr>
              <a:t>________________________________</a:t>
            </a:r>
          </a:p>
          <a:p>
            <a:pPr lvl="2" eaLnBrk="1" hangingPunct="1"/>
            <a:r>
              <a:rPr lang="en-US" altLang="en-US" dirty="0">
                <a:ea typeface="ＭＳ Ｐゴシック" panose="020B0600070205080204" pitchFamily="34" charset="-128"/>
              </a:rPr>
              <a:t>pass successful traits onto their offspring</a:t>
            </a:r>
          </a:p>
        </p:txBody>
      </p:sp>
      <p:sp>
        <p:nvSpPr>
          <p:cNvPr id="17411" name="Rectangle 4">
            <a:extLst>
              <a:ext uri="{FF2B5EF4-FFF2-40B4-BE49-F238E27FC236}">
                <a16:creationId xmlns:a16="http://schemas.microsoft.com/office/drawing/2014/main" id="{5F2B3D91-6B32-FA41-8002-24D29CE4E15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Darwin</a:t>
            </a:r>
            <a:r>
              <a:rPr lang="ja-JP" altLang="en-US">
                <a:ea typeface="ＭＳ Ｐゴシック" panose="020B0600070205080204" pitchFamily="34" charset="-128"/>
              </a:rPr>
              <a:t>’</a:t>
            </a:r>
            <a:r>
              <a:rPr lang="en-US" altLang="ja-JP">
                <a:ea typeface="ＭＳ Ｐゴシック" panose="020B0600070205080204" pitchFamily="34" charset="-128"/>
              </a:rPr>
              <a:t>s finches</a:t>
            </a:r>
            <a:endParaRPr lang="en-US" altLang="en-US">
              <a:ea typeface="ＭＳ Ｐゴシック" panose="020B0600070205080204" pitchFamily="34" charset="-128"/>
            </a:endParaRPr>
          </a:p>
        </p:txBody>
      </p:sp>
      <p:pic>
        <p:nvPicPr>
          <p:cNvPr id="17412" name="Picture 5">
            <a:extLst>
              <a:ext uri="{FF2B5EF4-FFF2-40B4-BE49-F238E27FC236}">
                <a16:creationId xmlns:a16="http://schemas.microsoft.com/office/drawing/2014/main" id="{C14675C8-57C6-6044-B218-79903AB76B86}"/>
              </a:ext>
            </a:extLst>
          </p:cNvPr>
          <p:cNvPicPr>
            <a:picLocks noChangeArrowheads="1"/>
          </p:cNvPicPr>
          <p:nvPr/>
        </p:nvPicPr>
        <p:blipFill>
          <a:blip r:embed="rId5">
            <a:extLst>
              <a:ext uri="{28A0092B-C50C-407E-A947-70E740481C1C}">
                <a14:useLocalDpi xmlns:a14="http://schemas.microsoft.com/office/drawing/2010/main" val="0"/>
              </a:ext>
            </a:extLst>
          </a:blip>
          <a:srcRect l="57672" t="83223" r="35144" b="9331"/>
          <a:stretch>
            <a:fillRect/>
          </a:stretch>
        </p:blipFill>
        <p:spPr bwMode="auto">
          <a:xfrm>
            <a:off x="4078288" y="3173413"/>
            <a:ext cx="708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23">
                                            <p:txEl>
                                              <p:pRg st="1" end="1"/>
                                            </p:txEl>
                                          </p:spTgt>
                                        </p:tgtEl>
                                        <p:attrNameLst>
                                          <p:attrName>style.visibility</p:attrName>
                                        </p:attrNameLst>
                                      </p:cBhvr>
                                      <p:to>
                                        <p:strVal val="visible"/>
                                      </p:to>
                                    </p:set>
                                    <p:anim calcmode="lin" valueType="num">
                                      <p:cBhvr additive="base">
                                        <p:cTn id="7" dur="500" fill="hold"/>
                                        <p:tgtEl>
                                          <p:spTgt spid="38912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2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23">
                                            <p:txEl>
                                              <p:pRg st="2" end="2"/>
                                            </p:txEl>
                                          </p:spTgt>
                                        </p:tgtEl>
                                        <p:attrNameLst>
                                          <p:attrName>style.visibility</p:attrName>
                                        </p:attrNameLst>
                                      </p:cBhvr>
                                      <p:to>
                                        <p:strVal val="visible"/>
                                      </p:to>
                                    </p:set>
                                    <p:anim calcmode="lin" valueType="num">
                                      <p:cBhvr additive="base">
                                        <p:cTn id="13" dur="500" fill="hold"/>
                                        <p:tgtEl>
                                          <p:spTgt spid="38912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23">
                                            <p:txEl>
                                              <p:pRg st="3" end="3"/>
                                            </p:txEl>
                                          </p:spTgt>
                                        </p:tgtEl>
                                        <p:attrNameLst>
                                          <p:attrName>style.visibility</p:attrName>
                                        </p:attrNameLst>
                                      </p:cBhvr>
                                      <p:to>
                                        <p:strVal val="visible"/>
                                      </p:to>
                                    </p:set>
                                    <p:anim calcmode="lin" valueType="num">
                                      <p:cBhvr additive="base">
                                        <p:cTn id="19" dur="500" fill="hold"/>
                                        <p:tgtEl>
                                          <p:spTgt spid="38912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2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23">
                                            <p:txEl>
                                              <p:pRg st="4" end="4"/>
                                            </p:txEl>
                                          </p:spTgt>
                                        </p:tgtEl>
                                        <p:attrNameLst>
                                          <p:attrName>style.visibility</p:attrName>
                                        </p:attrNameLst>
                                      </p:cBhvr>
                                      <p:to>
                                        <p:strVal val="visible"/>
                                      </p:to>
                                    </p:set>
                                    <p:anim calcmode="lin" valueType="num">
                                      <p:cBhvr additive="base">
                                        <p:cTn id="25" dur="500" fill="hold"/>
                                        <p:tgtEl>
                                          <p:spTgt spid="38912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2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10">
            <a:extLst>
              <a:ext uri="{FF2B5EF4-FFF2-40B4-BE49-F238E27FC236}">
                <a16:creationId xmlns:a16="http://schemas.microsoft.com/office/drawing/2014/main" id="{2DCB0451-00A4-7E45-BCEE-7C315DF7FFED}"/>
              </a:ext>
            </a:extLst>
          </p:cNvPr>
          <p:cNvSpPr>
            <a:spLocks noChangeArrowheads="1"/>
          </p:cNvSpPr>
          <p:nvPr/>
        </p:nvSpPr>
        <p:spPr bwMode="auto">
          <a:xfrm>
            <a:off x="0" y="-36513"/>
            <a:ext cx="9144000" cy="511176"/>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b="1" dirty="0">
                <a:solidFill>
                  <a:srgbClr val="CC0000"/>
                </a:solidFill>
              </a:rPr>
              <a:t>1. What are the lines of evidence that support Darwin</a:t>
            </a:r>
            <a:r>
              <a:rPr lang="ja-JP" altLang="en-US" b="1">
                <a:solidFill>
                  <a:srgbClr val="CC0000"/>
                </a:solidFill>
              </a:rPr>
              <a:t>’</a:t>
            </a:r>
            <a:r>
              <a:rPr lang="en-US" altLang="ja-JP" b="1" dirty="0">
                <a:solidFill>
                  <a:srgbClr val="CC0000"/>
                </a:solidFill>
              </a:rPr>
              <a:t>s ideas?</a:t>
            </a:r>
            <a:endParaRPr lang="en-US" altLang="en-US" b="1" dirty="0">
              <a:solidFill>
                <a:srgbClr val="CC0000"/>
              </a:solidFill>
            </a:endParaRPr>
          </a:p>
        </p:txBody>
      </p:sp>
      <p:sp>
        <p:nvSpPr>
          <p:cNvPr id="28674" name="Rectangle 2">
            <a:extLst>
              <a:ext uri="{FF2B5EF4-FFF2-40B4-BE49-F238E27FC236}">
                <a16:creationId xmlns:a16="http://schemas.microsoft.com/office/drawing/2014/main" id="{3DFEF8ED-B90F-B545-B05F-A5A893E1545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Fossil record</a:t>
            </a:r>
          </a:p>
        </p:txBody>
      </p:sp>
      <p:pic>
        <p:nvPicPr>
          <p:cNvPr id="28675" name="Picture 4">
            <a:extLst>
              <a:ext uri="{FF2B5EF4-FFF2-40B4-BE49-F238E27FC236}">
                <a16:creationId xmlns:a16="http://schemas.microsoft.com/office/drawing/2014/main" id="{F1E9DD03-91FA-BC43-9C75-763A7AB72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347788"/>
            <a:ext cx="36195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188121F3-6772-794A-9E53-3DD66471D8C9}"/>
              </a:ext>
            </a:extLst>
          </p:cNvPr>
          <p:cNvPicPr>
            <a:picLocks noChangeAspect="1" noChangeArrowheads="1"/>
          </p:cNvPicPr>
          <p:nvPr/>
        </p:nvPicPr>
        <p:blipFill>
          <a:blip r:embed="rId6"/>
          <a:srcRect l="1393" r="768" b="3022"/>
          <a:stretch>
            <a:fillRect/>
          </a:stretch>
        </p:blipFill>
        <p:spPr bwMode="auto">
          <a:xfrm>
            <a:off x="3819525" y="571500"/>
            <a:ext cx="4706938" cy="3016250"/>
          </a:xfrm>
          <a:prstGeom prst="rect">
            <a:avLst/>
          </a:prstGeom>
          <a:noFill/>
          <a:ln w="9525">
            <a:solidFill>
              <a:srgbClr val="000000"/>
            </a:solidFill>
            <a:miter lim="800000"/>
            <a:headEnd/>
            <a:tailEnd/>
          </a:ln>
          <a:effectLst>
            <a:outerShdw blurRad="63500" dist="63500" dir="2700000">
              <a:srgbClr val="000000">
                <a:alpha val="43000"/>
              </a:srgbClr>
            </a:outerShdw>
          </a:effectLst>
        </p:spPr>
      </p:pic>
      <p:grpSp>
        <p:nvGrpSpPr>
          <p:cNvPr id="2" name="Group 8">
            <a:extLst>
              <a:ext uri="{FF2B5EF4-FFF2-40B4-BE49-F238E27FC236}">
                <a16:creationId xmlns:a16="http://schemas.microsoft.com/office/drawing/2014/main" id="{E37A9402-6C68-C64B-9667-CDDB56D30A5A}"/>
              </a:ext>
            </a:extLst>
          </p:cNvPr>
          <p:cNvGrpSpPr>
            <a:grpSpLocks/>
          </p:cNvGrpSpPr>
          <p:nvPr/>
        </p:nvGrpSpPr>
        <p:grpSpPr bwMode="auto">
          <a:xfrm>
            <a:off x="4435475" y="2549525"/>
            <a:ext cx="4708525" cy="4213225"/>
            <a:chOff x="2671763" y="1314450"/>
            <a:chExt cx="6196012" cy="5543550"/>
          </a:xfrm>
        </p:grpSpPr>
        <p:grpSp>
          <p:nvGrpSpPr>
            <p:cNvPr id="28679" name="Group 36">
              <a:extLst>
                <a:ext uri="{FF2B5EF4-FFF2-40B4-BE49-F238E27FC236}">
                  <a16:creationId xmlns:a16="http://schemas.microsoft.com/office/drawing/2014/main" id="{035E4129-DADE-714C-8471-CD949DFC18E6}"/>
                </a:ext>
              </a:extLst>
            </p:cNvPr>
            <p:cNvGrpSpPr>
              <a:grpSpLocks/>
            </p:cNvGrpSpPr>
            <p:nvPr/>
          </p:nvGrpSpPr>
          <p:grpSpPr bwMode="auto">
            <a:xfrm>
              <a:off x="2671763" y="1314450"/>
              <a:ext cx="6196012" cy="5543550"/>
              <a:chOff x="2671763" y="1314450"/>
              <a:chExt cx="6196012" cy="5543550"/>
            </a:xfrm>
          </p:grpSpPr>
          <p:pic>
            <p:nvPicPr>
              <p:cNvPr id="28682" name="Picture 5">
                <a:extLst>
                  <a:ext uri="{FF2B5EF4-FFF2-40B4-BE49-F238E27FC236}">
                    <a16:creationId xmlns:a16="http://schemas.microsoft.com/office/drawing/2014/main" id="{6E186949-C8E1-2D4A-9073-F2E3C7D784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312" t="1500" r="10126"/>
              <a:stretch>
                <a:fillRect/>
              </a:stretch>
            </p:blipFill>
            <p:spPr bwMode="auto">
              <a:xfrm>
                <a:off x="2671763" y="1314450"/>
                <a:ext cx="619601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Rectangle 6">
                <a:extLst>
                  <a:ext uri="{FF2B5EF4-FFF2-40B4-BE49-F238E27FC236}">
                    <a16:creationId xmlns:a16="http://schemas.microsoft.com/office/drawing/2014/main" id="{A6041CE9-A120-3E4E-BB86-C8A49753A104}"/>
                  </a:ext>
                </a:extLst>
              </p:cNvPr>
              <p:cNvSpPr>
                <a:spLocks noChangeArrowheads="1"/>
              </p:cNvSpPr>
              <p:nvPr/>
            </p:nvSpPr>
            <p:spPr bwMode="auto">
              <a:xfrm>
                <a:off x="4824414" y="6535736"/>
                <a:ext cx="2513012" cy="28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Millions of years ago</a:t>
                </a:r>
                <a:endParaRPr lang="en-US" altLang="en-US" sz="1800" b="1"/>
              </a:p>
            </p:txBody>
          </p:sp>
          <p:sp>
            <p:nvSpPr>
              <p:cNvPr id="28684" name="Rectangle 7">
                <a:extLst>
                  <a:ext uri="{FF2B5EF4-FFF2-40B4-BE49-F238E27FC236}">
                    <a16:creationId xmlns:a16="http://schemas.microsoft.com/office/drawing/2014/main" id="{86559705-E406-4C46-A3D6-463CE5902E43}"/>
                  </a:ext>
                </a:extLst>
              </p:cNvPr>
              <p:cNvSpPr>
                <a:spLocks noChangeArrowheads="1"/>
              </p:cNvSpPr>
              <p:nvPr/>
            </p:nvSpPr>
            <p:spPr bwMode="auto">
              <a:xfrm>
                <a:off x="3222626" y="570864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50</a:t>
                </a:r>
                <a:endParaRPr lang="en-US" altLang="en-US" sz="1200" b="1"/>
              </a:p>
            </p:txBody>
          </p:sp>
          <p:sp>
            <p:nvSpPr>
              <p:cNvPr id="28685" name="Rectangle 8">
                <a:extLst>
                  <a:ext uri="{FF2B5EF4-FFF2-40B4-BE49-F238E27FC236}">
                    <a16:creationId xmlns:a16="http://schemas.microsoft.com/office/drawing/2014/main" id="{99A7A74C-D578-F94A-B48C-CCF761EF7631}"/>
                  </a:ext>
                </a:extLst>
              </p:cNvPr>
              <p:cNvSpPr>
                <a:spLocks noChangeArrowheads="1"/>
              </p:cNvSpPr>
              <p:nvPr/>
            </p:nvSpPr>
            <p:spPr bwMode="auto">
              <a:xfrm>
                <a:off x="3100388" y="5302249"/>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100</a:t>
                </a:r>
                <a:endParaRPr lang="en-US" altLang="en-US" sz="1200" b="1"/>
              </a:p>
            </p:txBody>
          </p:sp>
          <p:sp>
            <p:nvSpPr>
              <p:cNvPr id="28686" name="Rectangle 9">
                <a:extLst>
                  <a:ext uri="{FF2B5EF4-FFF2-40B4-BE49-F238E27FC236}">
                    <a16:creationId xmlns:a16="http://schemas.microsoft.com/office/drawing/2014/main" id="{6B8E1C8B-36C3-5E4D-8CF6-C4B4FBCC4AD2}"/>
                  </a:ext>
                </a:extLst>
              </p:cNvPr>
              <p:cNvSpPr>
                <a:spLocks noChangeArrowheads="1"/>
              </p:cNvSpPr>
              <p:nvPr/>
            </p:nvSpPr>
            <p:spPr bwMode="auto">
              <a:xfrm>
                <a:off x="3100388" y="489902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150</a:t>
                </a:r>
                <a:endParaRPr lang="en-US" altLang="en-US" sz="1200" b="1"/>
              </a:p>
            </p:txBody>
          </p:sp>
          <p:sp>
            <p:nvSpPr>
              <p:cNvPr id="28687" name="Rectangle 10">
                <a:extLst>
                  <a:ext uri="{FF2B5EF4-FFF2-40B4-BE49-F238E27FC236}">
                    <a16:creationId xmlns:a16="http://schemas.microsoft.com/office/drawing/2014/main" id="{6B02C4BD-DA60-0F4B-AEC7-A95FBC121999}"/>
                  </a:ext>
                </a:extLst>
              </p:cNvPr>
              <p:cNvSpPr>
                <a:spLocks noChangeArrowheads="1"/>
              </p:cNvSpPr>
              <p:nvPr/>
            </p:nvSpPr>
            <p:spPr bwMode="auto">
              <a:xfrm>
                <a:off x="3100388" y="4494213"/>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200</a:t>
                </a:r>
                <a:endParaRPr lang="en-US" altLang="en-US" sz="1200" b="1"/>
              </a:p>
            </p:txBody>
          </p:sp>
          <p:sp>
            <p:nvSpPr>
              <p:cNvPr id="28688" name="Rectangle 11">
                <a:extLst>
                  <a:ext uri="{FF2B5EF4-FFF2-40B4-BE49-F238E27FC236}">
                    <a16:creationId xmlns:a16="http://schemas.microsoft.com/office/drawing/2014/main" id="{A02E50E7-61FE-9A4F-ABF8-8DEDA7B2A1FA}"/>
                  </a:ext>
                </a:extLst>
              </p:cNvPr>
              <p:cNvSpPr>
                <a:spLocks noChangeArrowheads="1"/>
              </p:cNvSpPr>
              <p:nvPr/>
            </p:nvSpPr>
            <p:spPr bwMode="auto">
              <a:xfrm>
                <a:off x="3100388" y="409257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250</a:t>
                </a:r>
                <a:endParaRPr lang="en-US" altLang="en-US" sz="1200" b="1"/>
              </a:p>
            </p:txBody>
          </p:sp>
          <p:sp>
            <p:nvSpPr>
              <p:cNvPr id="28689" name="Rectangle 12">
                <a:extLst>
                  <a:ext uri="{FF2B5EF4-FFF2-40B4-BE49-F238E27FC236}">
                    <a16:creationId xmlns:a16="http://schemas.microsoft.com/office/drawing/2014/main" id="{2DDF4FBA-C621-AA46-9601-05C0F32E359F}"/>
                  </a:ext>
                </a:extLst>
              </p:cNvPr>
              <p:cNvSpPr>
                <a:spLocks noChangeArrowheads="1"/>
              </p:cNvSpPr>
              <p:nvPr/>
            </p:nvSpPr>
            <p:spPr bwMode="auto">
              <a:xfrm>
                <a:off x="3100388" y="368617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300</a:t>
                </a:r>
                <a:endParaRPr lang="en-US" altLang="en-US" sz="1200" b="1"/>
              </a:p>
            </p:txBody>
          </p:sp>
          <p:sp>
            <p:nvSpPr>
              <p:cNvPr id="28690" name="Rectangle 13">
                <a:extLst>
                  <a:ext uri="{FF2B5EF4-FFF2-40B4-BE49-F238E27FC236}">
                    <a16:creationId xmlns:a16="http://schemas.microsoft.com/office/drawing/2014/main" id="{2868D544-557A-0B40-8FAB-B683C85F9456}"/>
                  </a:ext>
                </a:extLst>
              </p:cNvPr>
              <p:cNvSpPr>
                <a:spLocks noChangeArrowheads="1"/>
              </p:cNvSpPr>
              <p:nvPr/>
            </p:nvSpPr>
            <p:spPr bwMode="auto">
              <a:xfrm>
                <a:off x="3100388" y="327977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350</a:t>
                </a:r>
                <a:endParaRPr lang="en-US" altLang="en-US" sz="1200" b="1"/>
              </a:p>
            </p:txBody>
          </p:sp>
          <p:sp>
            <p:nvSpPr>
              <p:cNvPr id="28691" name="Rectangle 14">
                <a:extLst>
                  <a:ext uri="{FF2B5EF4-FFF2-40B4-BE49-F238E27FC236}">
                    <a16:creationId xmlns:a16="http://schemas.microsoft.com/office/drawing/2014/main" id="{4C7BD91A-710D-C448-B467-B790F0ACBD02}"/>
                  </a:ext>
                </a:extLst>
              </p:cNvPr>
              <p:cNvSpPr>
                <a:spLocks noChangeArrowheads="1"/>
              </p:cNvSpPr>
              <p:nvPr/>
            </p:nvSpPr>
            <p:spPr bwMode="auto">
              <a:xfrm>
                <a:off x="3100388" y="2876550"/>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400</a:t>
                </a:r>
                <a:endParaRPr lang="en-US" altLang="en-US" sz="1200" b="1"/>
              </a:p>
            </p:txBody>
          </p:sp>
          <p:sp>
            <p:nvSpPr>
              <p:cNvPr id="28692" name="Rectangle 15">
                <a:extLst>
                  <a:ext uri="{FF2B5EF4-FFF2-40B4-BE49-F238E27FC236}">
                    <a16:creationId xmlns:a16="http://schemas.microsoft.com/office/drawing/2014/main" id="{680D3B77-9DDD-1346-8745-27F9D9FDC79E}"/>
                  </a:ext>
                </a:extLst>
              </p:cNvPr>
              <p:cNvSpPr>
                <a:spLocks noChangeArrowheads="1"/>
              </p:cNvSpPr>
              <p:nvPr/>
            </p:nvSpPr>
            <p:spPr bwMode="auto">
              <a:xfrm>
                <a:off x="3100388" y="2473325"/>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450</a:t>
                </a:r>
                <a:endParaRPr lang="en-US" altLang="en-US" sz="1200" b="1"/>
              </a:p>
            </p:txBody>
          </p:sp>
          <p:sp>
            <p:nvSpPr>
              <p:cNvPr id="28693" name="Rectangle 16">
                <a:extLst>
                  <a:ext uri="{FF2B5EF4-FFF2-40B4-BE49-F238E27FC236}">
                    <a16:creationId xmlns:a16="http://schemas.microsoft.com/office/drawing/2014/main" id="{4DFBAE5C-5840-894B-8222-32B65A77DD93}"/>
                  </a:ext>
                </a:extLst>
              </p:cNvPr>
              <p:cNvSpPr>
                <a:spLocks noChangeArrowheads="1"/>
              </p:cNvSpPr>
              <p:nvPr/>
            </p:nvSpPr>
            <p:spPr bwMode="auto">
              <a:xfrm>
                <a:off x="3100388" y="2068513"/>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500</a:t>
                </a:r>
                <a:endParaRPr lang="en-US" altLang="en-US" sz="1200" b="1"/>
              </a:p>
            </p:txBody>
          </p:sp>
          <p:sp>
            <p:nvSpPr>
              <p:cNvPr id="28694" name="Rectangle 17">
                <a:extLst>
                  <a:ext uri="{FF2B5EF4-FFF2-40B4-BE49-F238E27FC236}">
                    <a16:creationId xmlns:a16="http://schemas.microsoft.com/office/drawing/2014/main" id="{BC3F1FEC-1492-2043-9662-10AD74C6BF39}"/>
                  </a:ext>
                </a:extLst>
              </p:cNvPr>
              <p:cNvSpPr>
                <a:spLocks noChangeArrowheads="1"/>
              </p:cNvSpPr>
              <p:nvPr/>
            </p:nvSpPr>
            <p:spPr bwMode="auto">
              <a:xfrm>
                <a:off x="3100388" y="1665287"/>
                <a:ext cx="3809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550</a:t>
                </a:r>
                <a:endParaRPr lang="en-US" altLang="en-US" sz="1200" b="1"/>
              </a:p>
            </p:txBody>
          </p:sp>
          <p:sp>
            <p:nvSpPr>
              <p:cNvPr id="28695" name="Rectangle 18">
                <a:extLst>
                  <a:ext uri="{FF2B5EF4-FFF2-40B4-BE49-F238E27FC236}">
                    <a16:creationId xmlns:a16="http://schemas.microsoft.com/office/drawing/2014/main" id="{9120A29D-CAA2-6E42-BF2F-AC02D3B47D5E}"/>
                  </a:ext>
                </a:extLst>
              </p:cNvPr>
              <p:cNvSpPr>
                <a:spLocks noChangeArrowheads="1"/>
              </p:cNvSpPr>
              <p:nvPr/>
            </p:nvSpPr>
            <p:spPr bwMode="auto">
              <a:xfrm>
                <a:off x="3570286"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60</a:t>
                </a:r>
                <a:endParaRPr lang="en-US" altLang="en-US" sz="1200" b="1"/>
              </a:p>
            </p:txBody>
          </p:sp>
          <p:sp>
            <p:nvSpPr>
              <p:cNvPr id="28696" name="Rectangle 19">
                <a:extLst>
                  <a:ext uri="{FF2B5EF4-FFF2-40B4-BE49-F238E27FC236}">
                    <a16:creationId xmlns:a16="http://schemas.microsoft.com/office/drawing/2014/main" id="{68A11BC3-D3F7-DB4D-ACF6-D43DF7206A40}"/>
                  </a:ext>
                </a:extLst>
              </p:cNvPr>
              <p:cNvSpPr>
                <a:spLocks noChangeArrowheads="1"/>
              </p:cNvSpPr>
              <p:nvPr/>
            </p:nvSpPr>
            <p:spPr bwMode="auto">
              <a:xfrm>
                <a:off x="399415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55</a:t>
                </a:r>
                <a:endParaRPr lang="en-US" altLang="en-US" sz="1200" b="1"/>
              </a:p>
            </p:txBody>
          </p:sp>
          <p:sp>
            <p:nvSpPr>
              <p:cNvPr id="28697" name="Rectangle 20">
                <a:extLst>
                  <a:ext uri="{FF2B5EF4-FFF2-40B4-BE49-F238E27FC236}">
                    <a16:creationId xmlns:a16="http://schemas.microsoft.com/office/drawing/2014/main" id="{7F6620C5-EFF6-A64B-88BB-9A7CFF687A11}"/>
                  </a:ext>
                </a:extLst>
              </p:cNvPr>
              <p:cNvSpPr>
                <a:spLocks noChangeArrowheads="1"/>
              </p:cNvSpPr>
              <p:nvPr/>
            </p:nvSpPr>
            <p:spPr bwMode="auto">
              <a:xfrm>
                <a:off x="4414838"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50</a:t>
                </a:r>
                <a:endParaRPr lang="en-US" altLang="en-US" sz="1200" b="1"/>
              </a:p>
            </p:txBody>
          </p:sp>
          <p:sp>
            <p:nvSpPr>
              <p:cNvPr id="28698" name="Rectangle 21">
                <a:extLst>
                  <a:ext uri="{FF2B5EF4-FFF2-40B4-BE49-F238E27FC236}">
                    <a16:creationId xmlns:a16="http://schemas.microsoft.com/office/drawing/2014/main" id="{2705E45B-7F99-3649-A8BD-97575067E0A8}"/>
                  </a:ext>
                </a:extLst>
              </p:cNvPr>
              <p:cNvSpPr>
                <a:spLocks noChangeArrowheads="1"/>
              </p:cNvSpPr>
              <p:nvPr/>
            </p:nvSpPr>
            <p:spPr bwMode="auto">
              <a:xfrm>
                <a:off x="483870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45</a:t>
                </a:r>
                <a:endParaRPr lang="en-US" altLang="en-US" sz="1200" b="1"/>
              </a:p>
            </p:txBody>
          </p:sp>
          <p:sp>
            <p:nvSpPr>
              <p:cNvPr id="28699" name="Rectangle 22">
                <a:extLst>
                  <a:ext uri="{FF2B5EF4-FFF2-40B4-BE49-F238E27FC236}">
                    <a16:creationId xmlns:a16="http://schemas.microsoft.com/office/drawing/2014/main" id="{067B1329-93CD-EC4A-BE54-0C6FDB6119DA}"/>
                  </a:ext>
                </a:extLst>
              </p:cNvPr>
              <p:cNvSpPr>
                <a:spLocks noChangeArrowheads="1"/>
              </p:cNvSpPr>
              <p:nvPr/>
            </p:nvSpPr>
            <p:spPr bwMode="auto">
              <a:xfrm>
                <a:off x="5260975"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40</a:t>
                </a:r>
                <a:endParaRPr lang="en-US" altLang="en-US" sz="1200" b="1"/>
              </a:p>
            </p:txBody>
          </p:sp>
          <p:sp>
            <p:nvSpPr>
              <p:cNvPr id="28700" name="Rectangle 23">
                <a:extLst>
                  <a:ext uri="{FF2B5EF4-FFF2-40B4-BE49-F238E27FC236}">
                    <a16:creationId xmlns:a16="http://schemas.microsoft.com/office/drawing/2014/main" id="{404FDB6F-9811-134A-AA13-B8938CBB94A1}"/>
                  </a:ext>
                </a:extLst>
              </p:cNvPr>
              <p:cNvSpPr>
                <a:spLocks noChangeArrowheads="1"/>
              </p:cNvSpPr>
              <p:nvPr/>
            </p:nvSpPr>
            <p:spPr bwMode="auto">
              <a:xfrm>
                <a:off x="5684838"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35</a:t>
                </a:r>
                <a:endParaRPr lang="en-US" altLang="en-US" sz="1200" b="1"/>
              </a:p>
            </p:txBody>
          </p:sp>
          <p:sp>
            <p:nvSpPr>
              <p:cNvPr id="28701" name="Rectangle 24">
                <a:extLst>
                  <a:ext uri="{FF2B5EF4-FFF2-40B4-BE49-F238E27FC236}">
                    <a16:creationId xmlns:a16="http://schemas.microsoft.com/office/drawing/2014/main" id="{0B80ECE2-C042-F442-80FE-3CBE6B5518D5}"/>
                  </a:ext>
                </a:extLst>
              </p:cNvPr>
              <p:cNvSpPr>
                <a:spLocks noChangeArrowheads="1"/>
              </p:cNvSpPr>
              <p:nvPr/>
            </p:nvSpPr>
            <p:spPr bwMode="auto">
              <a:xfrm>
                <a:off x="610870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30</a:t>
                </a:r>
                <a:endParaRPr lang="en-US" altLang="en-US" sz="1200" b="1"/>
              </a:p>
            </p:txBody>
          </p:sp>
          <p:sp>
            <p:nvSpPr>
              <p:cNvPr id="28702" name="Rectangle 25">
                <a:extLst>
                  <a:ext uri="{FF2B5EF4-FFF2-40B4-BE49-F238E27FC236}">
                    <a16:creationId xmlns:a16="http://schemas.microsoft.com/office/drawing/2014/main" id="{B5185E09-A3A0-EA48-9329-B18E5625F49E}"/>
                  </a:ext>
                </a:extLst>
              </p:cNvPr>
              <p:cNvSpPr>
                <a:spLocks noChangeArrowheads="1"/>
              </p:cNvSpPr>
              <p:nvPr/>
            </p:nvSpPr>
            <p:spPr bwMode="auto">
              <a:xfrm>
                <a:off x="6530975"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25</a:t>
                </a:r>
                <a:endParaRPr lang="en-US" altLang="en-US" sz="1200" b="1"/>
              </a:p>
            </p:txBody>
          </p:sp>
          <p:sp>
            <p:nvSpPr>
              <p:cNvPr id="28703" name="Rectangle 26">
                <a:extLst>
                  <a:ext uri="{FF2B5EF4-FFF2-40B4-BE49-F238E27FC236}">
                    <a16:creationId xmlns:a16="http://schemas.microsoft.com/office/drawing/2014/main" id="{CDC5AC2B-C4C4-EA45-8E2C-A319860C1CA8}"/>
                  </a:ext>
                </a:extLst>
              </p:cNvPr>
              <p:cNvSpPr>
                <a:spLocks noChangeArrowheads="1"/>
              </p:cNvSpPr>
              <p:nvPr/>
            </p:nvSpPr>
            <p:spPr bwMode="auto">
              <a:xfrm>
                <a:off x="695325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20</a:t>
                </a:r>
                <a:endParaRPr lang="en-US" altLang="en-US" sz="1200" b="1"/>
              </a:p>
            </p:txBody>
          </p:sp>
          <p:sp>
            <p:nvSpPr>
              <p:cNvPr id="28704" name="Rectangle 27">
                <a:extLst>
                  <a:ext uri="{FF2B5EF4-FFF2-40B4-BE49-F238E27FC236}">
                    <a16:creationId xmlns:a16="http://schemas.microsoft.com/office/drawing/2014/main" id="{5CF1272E-9178-BD43-9651-2519587FB110}"/>
                  </a:ext>
                </a:extLst>
              </p:cNvPr>
              <p:cNvSpPr>
                <a:spLocks noChangeArrowheads="1"/>
              </p:cNvSpPr>
              <p:nvPr/>
            </p:nvSpPr>
            <p:spPr bwMode="auto">
              <a:xfrm>
                <a:off x="7375525"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15</a:t>
                </a:r>
                <a:endParaRPr lang="en-US" altLang="en-US" sz="1200" b="1"/>
              </a:p>
            </p:txBody>
          </p:sp>
          <p:sp>
            <p:nvSpPr>
              <p:cNvPr id="28705" name="Rectangle 28">
                <a:extLst>
                  <a:ext uri="{FF2B5EF4-FFF2-40B4-BE49-F238E27FC236}">
                    <a16:creationId xmlns:a16="http://schemas.microsoft.com/office/drawing/2014/main" id="{184A08C3-26A6-5947-9FB5-4B4799A8457A}"/>
                  </a:ext>
                </a:extLst>
              </p:cNvPr>
              <p:cNvSpPr>
                <a:spLocks noChangeArrowheads="1"/>
              </p:cNvSpPr>
              <p:nvPr/>
            </p:nvSpPr>
            <p:spPr bwMode="auto">
              <a:xfrm>
                <a:off x="7797800" y="6224589"/>
                <a:ext cx="254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10</a:t>
                </a:r>
                <a:endParaRPr lang="en-US" altLang="en-US" sz="1200" b="1"/>
              </a:p>
            </p:txBody>
          </p:sp>
          <p:sp>
            <p:nvSpPr>
              <p:cNvPr id="28706" name="Rectangle 29">
                <a:extLst>
                  <a:ext uri="{FF2B5EF4-FFF2-40B4-BE49-F238E27FC236}">
                    <a16:creationId xmlns:a16="http://schemas.microsoft.com/office/drawing/2014/main" id="{266655D8-38EE-BB48-A9CE-8115EDD830A8}"/>
                  </a:ext>
                </a:extLst>
              </p:cNvPr>
              <p:cNvSpPr>
                <a:spLocks noChangeArrowheads="1"/>
              </p:cNvSpPr>
              <p:nvPr/>
            </p:nvSpPr>
            <p:spPr bwMode="auto">
              <a:xfrm>
                <a:off x="8228012" y="6224589"/>
                <a:ext cx="127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5</a:t>
                </a:r>
                <a:endParaRPr lang="en-US" altLang="en-US" sz="1200" b="1"/>
              </a:p>
            </p:txBody>
          </p:sp>
          <p:sp>
            <p:nvSpPr>
              <p:cNvPr id="28707" name="Rectangle 30">
                <a:extLst>
                  <a:ext uri="{FF2B5EF4-FFF2-40B4-BE49-F238E27FC236}">
                    <a16:creationId xmlns:a16="http://schemas.microsoft.com/office/drawing/2014/main" id="{D946BAED-1265-B34D-ABD6-E6AC0FC65BF4}"/>
                  </a:ext>
                </a:extLst>
              </p:cNvPr>
              <p:cNvSpPr>
                <a:spLocks noChangeArrowheads="1"/>
              </p:cNvSpPr>
              <p:nvPr/>
            </p:nvSpPr>
            <p:spPr bwMode="auto">
              <a:xfrm>
                <a:off x="8539163" y="6224589"/>
                <a:ext cx="1270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solidFill>
                      <a:srgbClr val="000000"/>
                    </a:solidFill>
                  </a:rPr>
                  <a:t>0</a:t>
                </a:r>
                <a:endParaRPr lang="en-US" altLang="en-US" sz="1200" b="1"/>
              </a:p>
            </p:txBody>
          </p:sp>
          <p:sp>
            <p:nvSpPr>
              <p:cNvPr id="28708" name="Rectangle 31">
                <a:extLst>
                  <a:ext uri="{FF2B5EF4-FFF2-40B4-BE49-F238E27FC236}">
                    <a16:creationId xmlns:a16="http://schemas.microsoft.com/office/drawing/2014/main" id="{EFD0C9D1-9C15-1D40-8E6C-5ED32FE6972C}"/>
                  </a:ext>
                </a:extLst>
              </p:cNvPr>
              <p:cNvSpPr>
                <a:spLocks noChangeArrowheads="1"/>
              </p:cNvSpPr>
              <p:nvPr/>
            </p:nvSpPr>
            <p:spPr bwMode="auto">
              <a:xfrm>
                <a:off x="6869113" y="2657475"/>
                <a:ext cx="698501"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i="1">
                    <a:solidFill>
                      <a:srgbClr val="000000"/>
                    </a:solidFill>
                  </a:rPr>
                  <a:t>Equus</a:t>
                </a:r>
                <a:endParaRPr lang="en-US" altLang="en-US" sz="1400" b="1" i="1"/>
              </a:p>
            </p:txBody>
          </p:sp>
          <p:sp>
            <p:nvSpPr>
              <p:cNvPr id="28709" name="Rectangle 32">
                <a:extLst>
                  <a:ext uri="{FF2B5EF4-FFF2-40B4-BE49-F238E27FC236}">
                    <a16:creationId xmlns:a16="http://schemas.microsoft.com/office/drawing/2014/main" id="{157399C6-41AA-1844-B389-F8A223AD2C3E}"/>
                  </a:ext>
                </a:extLst>
              </p:cNvPr>
              <p:cNvSpPr>
                <a:spLocks noChangeArrowheads="1"/>
              </p:cNvSpPr>
              <p:nvPr/>
            </p:nvSpPr>
            <p:spPr bwMode="auto">
              <a:xfrm>
                <a:off x="3903663" y="5053013"/>
                <a:ext cx="16129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i="1">
                    <a:solidFill>
                      <a:srgbClr val="000000"/>
                    </a:solidFill>
                  </a:rPr>
                  <a:t>Hyracotherium</a:t>
                </a:r>
                <a:endParaRPr lang="en-US" altLang="en-US" sz="1200" b="1" i="1"/>
              </a:p>
            </p:txBody>
          </p:sp>
          <p:sp>
            <p:nvSpPr>
              <p:cNvPr id="28710" name="Rectangle 33">
                <a:extLst>
                  <a:ext uri="{FF2B5EF4-FFF2-40B4-BE49-F238E27FC236}">
                    <a16:creationId xmlns:a16="http://schemas.microsoft.com/office/drawing/2014/main" id="{98F66FD5-16D6-5342-B929-2BA39ED08319}"/>
                  </a:ext>
                </a:extLst>
              </p:cNvPr>
              <p:cNvSpPr>
                <a:spLocks noChangeArrowheads="1"/>
              </p:cNvSpPr>
              <p:nvPr/>
            </p:nvSpPr>
            <p:spPr bwMode="auto">
              <a:xfrm>
                <a:off x="4881563" y="4827589"/>
                <a:ext cx="13335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i="1">
                    <a:solidFill>
                      <a:srgbClr val="000000"/>
                    </a:solidFill>
                  </a:rPr>
                  <a:t>Mesohippus</a:t>
                </a:r>
                <a:endParaRPr lang="en-US" altLang="en-US" sz="1200" b="1" i="1"/>
              </a:p>
            </p:txBody>
          </p:sp>
          <p:sp>
            <p:nvSpPr>
              <p:cNvPr id="28711" name="Rectangle 34">
                <a:extLst>
                  <a:ext uri="{FF2B5EF4-FFF2-40B4-BE49-F238E27FC236}">
                    <a16:creationId xmlns:a16="http://schemas.microsoft.com/office/drawing/2014/main" id="{5EB37ED3-7871-7648-A182-41CAD14CD9EE}"/>
                  </a:ext>
                </a:extLst>
              </p:cNvPr>
              <p:cNvSpPr>
                <a:spLocks noChangeArrowheads="1"/>
              </p:cNvSpPr>
              <p:nvPr/>
            </p:nvSpPr>
            <p:spPr bwMode="auto">
              <a:xfrm>
                <a:off x="5753100" y="4132263"/>
                <a:ext cx="1409699"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i="1">
                    <a:solidFill>
                      <a:srgbClr val="000000"/>
                    </a:solidFill>
                  </a:rPr>
                  <a:t>Merychippus</a:t>
                </a:r>
                <a:endParaRPr lang="en-US" altLang="en-US" sz="1400" b="1" i="1"/>
              </a:p>
            </p:txBody>
          </p:sp>
          <p:sp>
            <p:nvSpPr>
              <p:cNvPr id="28712" name="Rectangle 35">
                <a:extLst>
                  <a:ext uri="{FF2B5EF4-FFF2-40B4-BE49-F238E27FC236}">
                    <a16:creationId xmlns:a16="http://schemas.microsoft.com/office/drawing/2014/main" id="{924780A1-D849-4A40-8469-F3E42DF60079}"/>
                  </a:ext>
                </a:extLst>
              </p:cNvPr>
              <p:cNvSpPr>
                <a:spLocks noChangeArrowheads="1"/>
              </p:cNvSpPr>
              <p:nvPr/>
            </p:nvSpPr>
            <p:spPr bwMode="auto">
              <a:xfrm>
                <a:off x="7502526" y="5826126"/>
                <a:ext cx="1181100" cy="2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i="1">
                    <a:solidFill>
                      <a:srgbClr val="000000"/>
                    </a:solidFill>
                  </a:rPr>
                  <a:t>Nannippus</a:t>
                </a:r>
                <a:endParaRPr lang="en-US" altLang="en-US" sz="1200" b="1" i="1"/>
              </a:p>
            </p:txBody>
          </p:sp>
          <p:sp>
            <p:nvSpPr>
              <p:cNvPr id="28713" name="Rectangle 36">
                <a:extLst>
                  <a:ext uri="{FF2B5EF4-FFF2-40B4-BE49-F238E27FC236}">
                    <a16:creationId xmlns:a16="http://schemas.microsoft.com/office/drawing/2014/main" id="{D62BF7A8-6E85-9442-BBBE-0CFCA5E95C7E}"/>
                  </a:ext>
                </a:extLst>
              </p:cNvPr>
              <p:cNvSpPr>
                <a:spLocks noChangeArrowheads="1"/>
              </p:cNvSpPr>
              <p:nvPr/>
            </p:nvSpPr>
            <p:spPr bwMode="auto">
              <a:xfrm rot="-5400000">
                <a:off x="1985169" y="3576953"/>
                <a:ext cx="1722438" cy="28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Body size (kg)</a:t>
                </a:r>
                <a:endParaRPr lang="en-US" altLang="en-US" sz="1400" b="1"/>
              </a:p>
            </p:txBody>
          </p:sp>
        </p:grpSp>
        <p:pic>
          <p:nvPicPr>
            <p:cNvPr id="28680" name="Picture 2">
              <a:extLst>
                <a:ext uri="{FF2B5EF4-FFF2-40B4-BE49-F238E27FC236}">
                  <a16:creationId xmlns:a16="http://schemas.microsoft.com/office/drawing/2014/main" id="{52340CA2-B50E-ED46-89F9-2E7FA4EA7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4750" r="15750" b="39000"/>
            <a:stretch>
              <a:fillRect/>
            </a:stretch>
          </p:blipFill>
          <p:spPr bwMode="auto">
            <a:xfrm>
              <a:off x="3719665" y="1429203"/>
              <a:ext cx="1707432" cy="13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3">
              <a:extLst>
                <a:ext uri="{FF2B5EF4-FFF2-40B4-BE49-F238E27FC236}">
                  <a16:creationId xmlns:a16="http://schemas.microsoft.com/office/drawing/2014/main" id="{1FFF5D32-0ED9-3B46-A288-9269C065DE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5874" t="75000" r="42038" b="2612"/>
            <a:stretch>
              <a:fillRect/>
            </a:stretch>
          </p:blipFill>
          <p:spPr bwMode="auto">
            <a:xfrm>
              <a:off x="3739583" y="2774680"/>
              <a:ext cx="2598021" cy="135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 name="Picture 4">
            <a:extLst>
              <a:ext uri="{FF2B5EF4-FFF2-40B4-BE49-F238E27FC236}">
                <a16:creationId xmlns:a16="http://schemas.microsoft.com/office/drawing/2014/main" id="{496C5048-0B89-3B4E-B817-E5EE0018031B}"/>
              </a:ext>
            </a:extLst>
          </p:cNvPr>
          <p:cNvPicPr>
            <a:picLocks noChangeAspect="1" noChangeArrowheads="1"/>
          </p:cNvPicPr>
          <p:nvPr/>
        </p:nvPicPr>
        <p:blipFill>
          <a:blip r:embed="rId10"/>
          <a:srcRect/>
          <a:stretch>
            <a:fillRect/>
          </a:stretch>
        </p:blipFill>
        <p:spPr bwMode="auto">
          <a:xfrm>
            <a:off x="327025" y="4124325"/>
            <a:ext cx="3443288" cy="2563813"/>
          </a:xfrm>
          <a:prstGeom prst="rect">
            <a:avLst/>
          </a:prstGeom>
          <a:noFill/>
          <a:ln w="12700" cap="flat" cmpd="sng" algn="ctr">
            <a:solidFill>
              <a:srgbClr val="000000"/>
            </a:solidFill>
            <a:prstDash val="solid"/>
            <a:miter lim="800000"/>
            <a:headEnd type="none" w="med" len="med"/>
            <a:tailEnd type="none" w="med" len="med"/>
          </a:ln>
          <a:effectLst>
            <a:outerShdw blurRad="63500" dist="63500" dir="2700000">
              <a:srgbClr val="000000">
                <a:alpha val="75000"/>
              </a:srgbClr>
            </a:outerShdw>
          </a:effectLst>
        </p:spPr>
      </p:pic>
    </p:spTree>
    <p:extLst>
      <p:ext uri="{BB962C8B-B14F-4D97-AF65-F5344CB8AC3E}">
        <p14:creationId xmlns:p14="http://schemas.microsoft.com/office/powerpoint/2010/main" val="755368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Vibro Up"/>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859EC7F3-D670-904B-8ED6-BA4BD3632C4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Evolution of birds</a:t>
            </a:r>
            <a:endParaRPr lang="en-US" altLang="en-US" sz="1800" b="0" i="1">
              <a:solidFill>
                <a:srgbClr val="000000"/>
              </a:solidFill>
              <a:latin typeface="Times" pitchFamily="2" charset="0"/>
              <a:ea typeface="ＭＳ Ｐゴシック" panose="020B0600070205080204" pitchFamily="34" charset="-128"/>
            </a:endParaRPr>
          </a:p>
        </p:txBody>
      </p:sp>
      <p:pic>
        <p:nvPicPr>
          <p:cNvPr id="30722" name="Picture 3">
            <a:extLst>
              <a:ext uri="{FF2B5EF4-FFF2-40B4-BE49-F238E27FC236}">
                <a16:creationId xmlns:a16="http://schemas.microsoft.com/office/drawing/2014/main" id="{9D17E30A-A6BF-0344-AB49-1D82F1A6EF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1613"/>
          <a:stretch>
            <a:fillRect/>
          </a:stretch>
        </p:blipFill>
        <p:spPr bwMode="auto">
          <a:xfrm>
            <a:off x="4537075" y="1841500"/>
            <a:ext cx="44831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a:extLst>
              <a:ext uri="{FF2B5EF4-FFF2-40B4-BE49-F238E27FC236}">
                <a16:creationId xmlns:a16="http://schemas.microsoft.com/office/drawing/2014/main" id="{0C19A79B-F48F-BA4D-B8F9-DEF5772D1E8E}"/>
              </a:ext>
            </a:extLst>
          </p:cNvPr>
          <p:cNvSpPr>
            <a:spLocks noChangeArrowheads="1"/>
          </p:cNvSpPr>
          <p:nvPr/>
        </p:nvSpPr>
        <p:spPr bwMode="auto">
          <a:xfrm>
            <a:off x="0" y="6156325"/>
            <a:ext cx="2949575"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a:solidFill>
                  <a:srgbClr val="0F116A"/>
                </a:solidFill>
              </a:rPr>
              <a:t>Smithsonian Museum, </a:t>
            </a:r>
            <a:br>
              <a:rPr lang="en-US" altLang="en-US" sz="2000" b="1">
                <a:solidFill>
                  <a:srgbClr val="0F116A"/>
                </a:solidFill>
              </a:rPr>
            </a:br>
            <a:r>
              <a:rPr lang="en-US" altLang="en-US" sz="2000" b="1">
                <a:solidFill>
                  <a:srgbClr val="0F116A"/>
                </a:solidFill>
              </a:rPr>
              <a:t>Washington, DC</a:t>
            </a:r>
          </a:p>
        </p:txBody>
      </p:sp>
      <p:sp>
        <p:nvSpPr>
          <p:cNvPr id="603141" name="Rectangle 5" descr="Rectangle: Click to edit Master text styles&#13;&#10;Second level&#13;&#10;Third level&#13;&#10;Fourth level&#13;&#10;Fifth level">
            <a:extLst>
              <a:ext uri="{FF2B5EF4-FFF2-40B4-BE49-F238E27FC236}">
                <a16:creationId xmlns:a16="http://schemas.microsoft.com/office/drawing/2014/main" id="{856CFAB3-9760-9F4E-A5C7-FF29EE5F60EF}"/>
              </a:ext>
            </a:extLst>
          </p:cNvPr>
          <p:cNvSpPr>
            <a:spLocks noGrp="1" noChangeArrowheads="1"/>
          </p:cNvSpPr>
          <p:nvPr>
            <p:ph type="body" idx="1"/>
          </p:nvPr>
        </p:nvSpPr>
        <p:spPr>
          <a:xfrm>
            <a:off x="608013" y="1371600"/>
            <a:ext cx="4303712" cy="2228850"/>
          </a:xfrm>
          <a:noFill/>
        </p:spPr>
        <p:txBody>
          <a:bodyPr/>
          <a:lstStyle/>
          <a:p>
            <a:pPr eaLnBrk="1" hangingPunct="1"/>
            <a:r>
              <a:rPr lang="en-US" altLang="en-US" sz="2600" i="1">
                <a:ea typeface="ＭＳ Ｐゴシック" panose="020B0600070205080204" pitchFamily="34" charset="-128"/>
              </a:rPr>
              <a:t>Archaeopteryx</a:t>
            </a:r>
            <a:endParaRPr lang="en-US" altLang="en-US" sz="2600">
              <a:ea typeface="ＭＳ Ｐゴシック" panose="020B0600070205080204" pitchFamily="34" charset="-128"/>
            </a:endParaRPr>
          </a:p>
          <a:p>
            <a:pPr lvl="1" eaLnBrk="1" hangingPunct="1"/>
            <a:r>
              <a:rPr lang="en-US" altLang="en-US" sz="2000">
                <a:ea typeface="ＭＳ Ｐゴシック" panose="020B0600070205080204" pitchFamily="34" charset="-128"/>
              </a:rPr>
              <a:t>lived about 150 mya</a:t>
            </a:r>
          </a:p>
          <a:p>
            <a:pPr lvl="1" eaLnBrk="1" hangingPunct="1"/>
            <a:r>
              <a:rPr lang="en-US" altLang="en-US" sz="2000">
                <a:ea typeface="ＭＳ Ｐゴシック" panose="020B0600070205080204" pitchFamily="34" charset="-128"/>
              </a:rPr>
              <a:t>links reptiles &amp; birds</a:t>
            </a:r>
            <a:r>
              <a:rPr lang="en-US" altLang="en-US" sz="2000">
                <a:solidFill>
                  <a:srgbClr val="0F116A"/>
                </a:solidFill>
                <a:ea typeface="ＭＳ Ｐゴシック" panose="020B0600070205080204" pitchFamily="34" charset="-128"/>
              </a:rPr>
              <a:t> </a:t>
            </a:r>
          </a:p>
        </p:txBody>
      </p:sp>
      <p:pic>
        <p:nvPicPr>
          <p:cNvPr id="603142" name="Picture 6">
            <a:extLst>
              <a:ext uri="{FF2B5EF4-FFF2-40B4-BE49-F238E27FC236}">
                <a16:creationId xmlns:a16="http://schemas.microsoft.com/office/drawing/2014/main" id="{D2CFC0F3-D471-A340-8686-5A68538C8A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4863" y="144463"/>
            <a:ext cx="3179762" cy="25590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3143" name="Picture 7" descr="archaeopteryxbrain2">
            <a:extLst>
              <a:ext uri="{FF2B5EF4-FFF2-40B4-BE49-F238E27FC236}">
                <a16:creationId xmlns:a16="http://schemas.microsoft.com/office/drawing/2014/main" id="{37AB6411-7841-8A4D-842B-556455D4D74D}"/>
              </a:ext>
            </a:extLst>
          </p:cNvPr>
          <p:cNvPicPr>
            <a:picLocks noChangeAspect="1" noChangeArrowheads="1"/>
          </p:cNvPicPr>
          <p:nvPr/>
        </p:nvPicPr>
        <p:blipFill>
          <a:blip r:embed="rId8"/>
          <a:srcRect t="1765" b="8824"/>
          <a:stretch>
            <a:fillRect/>
          </a:stretch>
        </p:blipFill>
        <p:spPr bwMode="auto">
          <a:xfrm>
            <a:off x="849313" y="3322638"/>
            <a:ext cx="3810000" cy="3448050"/>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603144" name="Picture 8" descr="archeopterix_h">
            <a:extLst>
              <a:ext uri="{FF2B5EF4-FFF2-40B4-BE49-F238E27FC236}">
                <a16:creationId xmlns:a16="http://schemas.microsoft.com/office/drawing/2014/main" id="{F6FCBD37-0634-7C49-8F30-E775DECFB0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3550" y="5245100"/>
            <a:ext cx="23304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71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3141">
                                            <p:txEl>
                                              <p:pRg st="1" end="1"/>
                                            </p:txEl>
                                          </p:spTgt>
                                        </p:tgtEl>
                                        <p:attrNameLst>
                                          <p:attrName>style.visibility</p:attrName>
                                        </p:attrNameLst>
                                      </p:cBhvr>
                                      <p:to>
                                        <p:strVal val="visible"/>
                                      </p:to>
                                    </p:set>
                                    <p:anim calcmode="lin" valueType="num">
                                      <p:cBhvr additive="base">
                                        <p:cTn id="7" dur="500" fill="hold"/>
                                        <p:tgtEl>
                                          <p:spTgt spid="60314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314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603142"/>
                                        </p:tgtEl>
                                        <p:attrNameLst>
                                          <p:attrName>style.visibility</p:attrName>
                                        </p:attrNameLst>
                                      </p:cBhvr>
                                      <p:to>
                                        <p:strVal val="visible"/>
                                      </p:to>
                                    </p:set>
                                    <p:anim calcmode="lin" valueType="num">
                                      <p:cBhvr additive="base">
                                        <p:cTn id="13" dur="500" fill="hold"/>
                                        <p:tgtEl>
                                          <p:spTgt spid="603142"/>
                                        </p:tgtEl>
                                        <p:attrNameLst>
                                          <p:attrName>ppt_x</p:attrName>
                                        </p:attrNameLst>
                                      </p:cBhvr>
                                      <p:tavLst>
                                        <p:tav tm="0">
                                          <p:val>
                                            <p:strVal val="1+#ppt_w/2"/>
                                          </p:val>
                                        </p:tav>
                                        <p:tav tm="100000">
                                          <p:val>
                                            <p:strVal val="#ppt_x"/>
                                          </p:val>
                                        </p:tav>
                                      </p:tavLst>
                                    </p:anim>
                                    <p:anim calcmode="lin" valueType="num">
                                      <p:cBhvr additive="base">
                                        <p:cTn id="14" dur="500" fill="hold"/>
                                        <p:tgtEl>
                                          <p:spTgt spid="60314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3141">
                                            <p:txEl>
                                              <p:pRg st="2" end="2"/>
                                            </p:txEl>
                                          </p:spTgt>
                                        </p:tgtEl>
                                        <p:attrNameLst>
                                          <p:attrName>style.visibility</p:attrName>
                                        </p:attrNameLst>
                                      </p:cBhvr>
                                      <p:to>
                                        <p:strVal val="visible"/>
                                      </p:to>
                                    </p:set>
                                    <p:anim calcmode="lin" valueType="num">
                                      <p:cBhvr additive="base">
                                        <p:cTn id="19" dur="500" fill="hold"/>
                                        <p:tgtEl>
                                          <p:spTgt spid="60314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314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603143"/>
                                        </p:tgtEl>
                                        <p:attrNameLst>
                                          <p:attrName>style.visibility</p:attrName>
                                        </p:attrNameLst>
                                      </p:cBhvr>
                                      <p:to>
                                        <p:strVal val="visible"/>
                                      </p:to>
                                    </p:set>
                                    <p:animEffect transition="in" filter="wipe(left)">
                                      <p:cBhvr>
                                        <p:cTn id="25" dur="500"/>
                                        <p:tgtEl>
                                          <p:spTgt spid="603143"/>
                                        </p:tgtEl>
                                      </p:cBhvr>
                                    </p:animEffect>
                                  </p:childTnLst>
                                  <p:subTnLst>
                                    <p:audio>
                                      <p:cMediaNode>
                                        <p:cTn display="0" masterRel="sameClick">
                                          <p:stCondLst>
                                            <p:cond evt="begin" delay="0">
                                              <p:tn val="23"/>
                                            </p:cond>
                                          </p:stCondLst>
                                          <p:endCondLst>
                                            <p:cond evt="onStopAudio" delay="0">
                                              <p:tgtEl>
                                                <p:sldTgt/>
                                              </p:tgtEl>
                                            </p:cond>
                                          </p:endCondLst>
                                        </p:cTn>
                                        <p:tgtEl>
                                          <p:sndTgt r:embed="rId4" name="Laser"/>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603144"/>
                                        </p:tgtEl>
                                        <p:attrNameLst>
                                          <p:attrName>style.visibility</p:attrName>
                                        </p:attrNameLst>
                                      </p:cBhvr>
                                      <p:to>
                                        <p:strVal val="visible"/>
                                      </p:to>
                                    </p:set>
                                    <p:animEffect transition="in" filter="wipe(left)">
                                      <p:cBhvr>
                                        <p:cTn id="30" dur="500"/>
                                        <p:tgtEl>
                                          <p:spTgt spid="603144"/>
                                        </p:tgtEl>
                                      </p:cBhvr>
                                    </p:animEffect>
                                  </p:childTnLst>
                                  <p:subTnLst>
                                    <p:audio>
                                      <p:cMediaNode>
                                        <p:cTn display="0" masterRel="sameClick">
                                          <p:stCondLst>
                                            <p:cond evt="begin" delay="0">
                                              <p:tn val="28"/>
                                            </p:cond>
                                          </p:stCondLst>
                                          <p:endCondLst>
                                            <p:cond evt="onStopAudio" delay="0">
                                              <p:tgtEl>
                                                <p:sldTgt/>
                                              </p:tgtEl>
                                            </p:cond>
                                          </p:endCondLst>
                                        </p:cTn>
                                        <p:tgtEl>
                                          <p:sndTgt r:embed="rId5"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CEABBD9C-4A34-AB4C-B2A7-FAAFB0E9EDB1}"/>
              </a:ext>
            </a:extLst>
          </p:cNvPr>
          <p:cNvSpPr>
            <a:spLocks noGrp="1" noChangeArrowheads="1"/>
          </p:cNvSpPr>
          <p:nvPr>
            <p:ph type="title"/>
          </p:nvPr>
        </p:nvSpPr>
        <p:spPr>
          <a:xfrm>
            <a:off x="609600" y="685800"/>
            <a:ext cx="8312150" cy="1238250"/>
          </a:xfrm>
        </p:spPr>
        <p:txBody>
          <a:bodyPr/>
          <a:lstStyle/>
          <a:p>
            <a:pPr eaLnBrk="1" hangingPunct="1"/>
            <a:r>
              <a:rPr lang="en-US" altLang="en-US">
                <a:solidFill>
                  <a:schemeClr val="tx1"/>
                </a:solidFill>
                <a:ea typeface="ＭＳ Ｐゴシック" panose="020B0600070205080204" pitchFamily="34" charset="-128"/>
              </a:rPr>
              <a:t>Evolution of land animals</a:t>
            </a:r>
          </a:p>
        </p:txBody>
      </p:sp>
      <p:pic>
        <p:nvPicPr>
          <p:cNvPr id="607235" name="Picture 3" descr="05cnd-fossil">
            <a:extLst>
              <a:ext uri="{FF2B5EF4-FFF2-40B4-BE49-F238E27FC236}">
                <a16:creationId xmlns:a16="http://schemas.microsoft.com/office/drawing/2014/main" id="{27D3DF5C-E12A-244A-BD85-151CEE97D379}"/>
              </a:ext>
            </a:extLst>
          </p:cNvPr>
          <p:cNvPicPr>
            <a:picLocks noChangeAspect="1" noChangeArrowheads="1"/>
          </p:cNvPicPr>
          <p:nvPr/>
        </p:nvPicPr>
        <p:blipFill>
          <a:blip r:embed="rId5"/>
          <a:srcRect/>
          <a:stretch>
            <a:fillRect/>
          </a:stretch>
        </p:blipFill>
        <p:spPr bwMode="auto">
          <a:xfrm>
            <a:off x="1816100" y="3379788"/>
            <a:ext cx="5511800" cy="3425825"/>
          </a:xfrm>
          <a:prstGeom prst="rect">
            <a:avLst/>
          </a:prstGeom>
          <a:noFill/>
          <a:ln w="19050" cmpd="sng">
            <a:solidFill>
              <a:srgbClr val="000000"/>
            </a:solidFill>
          </a:ln>
          <a:effectLst>
            <a:outerShdw blurRad="63500" dist="63500" dir="2700000" algn="ctr" rotWithShape="0">
              <a:srgbClr val="000000">
                <a:alpha val="74998"/>
              </a:srgbClr>
            </a:outerShdw>
          </a:effectLst>
        </p:spPr>
      </p:pic>
      <p:sp>
        <p:nvSpPr>
          <p:cNvPr id="607236" name="Rectangle 4" descr="Rectangle: Click to edit Master text styles&#13;&#10;Second level&#13;&#10;Third level&#13;&#10;Fourth level&#13;&#10;Fifth level">
            <a:extLst>
              <a:ext uri="{FF2B5EF4-FFF2-40B4-BE49-F238E27FC236}">
                <a16:creationId xmlns:a16="http://schemas.microsoft.com/office/drawing/2014/main" id="{C487C64D-3C2B-0143-B253-B1318394F7A8}"/>
              </a:ext>
            </a:extLst>
          </p:cNvPr>
          <p:cNvSpPr>
            <a:spLocks noGrp="1" noChangeArrowheads="1"/>
          </p:cNvSpPr>
          <p:nvPr>
            <p:ph type="body" idx="1"/>
          </p:nvPr>
        </p:nvSpPr>
        <p:spPr>
          <a:xfrm>
            <a:off x="838200" y="1371600"/>
            <a:ext cx="7772400" cy="2235200"/>
          </a:xfrm>
          <a:noFill/>
        </p:spPr>
        <p:txBody>
          <a:bodyPr/>
          <a:lstStyle/>
          <a:p>
            <a:pPr eaLnBrk="1" hangingPunct="1"/>
            <a:r>
              <a:rPr lang="en-US" altLang="en-US" sz="2800">
                <a:ea typeface="ＭＳ Ｐゴシック" panose="020B0600070205080204" pitchFamily="34" charset="-128"/>
              </a:rPr>
              <a:t>2006 Fossil Discovery of Early Tetrapod</a:t>
            </a:r>
          </a:p>
          <a:p>
            <a:pPr lvl="1" eaLnBrk="1" hangingPunct="1"/>
            <a:r>
              <a:rPr lang="ja-JP" altLang="en-US">
                <a:ea typeface="ＭＳ Ｐゴシック" panose="020B0600070205080204" pitchFamily="34" charset="-128"/>
              </a:rPr>
              <a:t>“</a:t>
            </a:r>
            <a:r>
              <a:rPr lang="en-US" altLang="ja-JP">
                <a:ea typeface="ＭＳ Ｐゴシック" panose="020B0600070205080204" pitchFamily="34" charset="-128"/>
              </a:rPr>
              <a:t>Tiktaalik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eaLnBrk="1" hangingPunct="1"/>
            <a:r>
              <a:rPr lang="ja-JP" altLang="en-US">
                <a:ea typeface="ＭＳ Ｐゴシック" panose="020B0600070205080204" pitchFamily="34" charset="-128"/>
              </a:rPr>
              <a:t>“</a:t>
            </a:r>
            <a:r>
              <a:rPr lang="en-US" altLang="ja-JP">
                <a:ea typeface="ＭＳ Ｐゴシック" panose="020B0600070205080204" pitchFamily="34" charset="-128"/>
              </a:rPr>
              <a:t>missing link</a:t>
            </a:r>
            <a:r>
              <a:rPr lang="ja-JP" altLang="en-US">
                <a:ea typeface="ＭＳ Ｐゴシック" panose="020B0600070205080204" pitchFamily="34" charset="-128"/>
              </a:rPr>
              <a:t>”</a:t>
            </a:r>
            <a:r>
              <a:rPr lang="en-US" altLang="ja-JP">
                <a:ea typeface="ＭＳ Ｐゴシック" panose="020B0600070205080204" pitchFamily="34" charset="-128"/>
              </a:rPr>
              <a:t> from sea to land animals</a:t>
            </a:r>
          </a:p>
          <a:p>
            <a:pPr lvl="2" eaLnBrk="1" hangingPunct="1"/>
            <a:r>
              <a:rPr lang="en-US" altLang="en-US">
                <a:ea typeface="ＭＳ Ｐゴシック" panose="020B0600070205080204" pitchFamily="34" charset="-128"/>
              </a:rPr>
              <a:t>from swimming (0 legs) to walking (4 legs)</a:t>
            </a:r>
          </a:p>
        </p:txBody>
      </p:sp>
    </p:spTree>
    <p:extLst>
      <p:ext uri="{BB962C8B-B14F-4D97-AF65-F5344CB8AC3E}">
        <p14:creationId xmlns:p14="http://schemas.microsoft.com/office/powerpoint/2010/main" val="79156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07235"/>
                                        </p:tgtEl>
                                        <p:attrNameLst>
                                          <p:attrName>style.visibility</p:attrName>
                                        </p:attrNameLst>
                                      </p:cBhvr>
                                      <p:to>
                                        <p:strVal val="visible"/>
                                      </p:to>
                                    </p:set>
                                    <p:animEffect transition="in" filter="wipe(right)">
                                      <p:cBhvr>
                                        <p:cTn id="7" dur="500"/>
                                        <p:tgtEl>
                                          <p:spTgt spid="607235"/>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07236">
                                            <p:txEl>
                                              <p:pRg st="0" end="0"/>
                                            </p:txEl>
                                          </p:spTgt>
                                        </p:tgtEl>
                                        <p:attrNameLst>
                                          <p:attrName>style.visibility</p:attrName>
                                        </p:attrNameLst>
                                      </p:cBhvr>
                                      <p:to>
                                        <p:strVal val="visible"/>
                                      </p:to>
                                    </p:set>
                                    <p:anim calcmode="lin" valueType="num">
                                      <p:cBhvr additive="base">
                                        <p:cTn id="12" dur="500" fill="hold"/>
                                        <p:tgtEl>
                                          <p:spTgt spid="60723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0723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07236">
                                            <p:txEl>
                                              <p:pRg st="1" end="1"/>
                                            </p:txEl>
                                          </p:spTgt>
                                        </p:tgtEl>
                                        <p:attrNameLst>
                                          <p:attrName>style.visibility</p:attrName>
                                        </p:attrNameLst>
                                      </p:cBhvr>
                                      <p:to>
                                        <p:strVal val="visible"/>
                                      </p:to>
                                    </p:set>
                                    <p:anim calcmode="lin" valueType="num">
                                      <p:cBhvr additive="base">
                                        <p:cTn id="18" dur="500" fill="hold"/>
                                        <p:tgtEl>
                                          <p:spTgt spid="607236">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0723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Whoosh"/>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07236">
                                            <p:txEl>
                                              <p:pRg st="2" end="2"/>
                                            </p:txEl>
                                          </p:spTgt>
                                        </p:tgtEl>
                                        <p:attrNameLst>
                                          <p:attrName>style.visibility</p:attrName>
                                        </p:attrNameLst>
                                      </p:cBhvr>
                                      <p:to>
                                        <p:strVal val="visible"/>
                                      </p:to>
                                    </p:set>
                                    <p:anim calcmode="lin" valueType="num">
                                      <p:cBhvr additive="base">
                                        <p:cTn id="24" dur="500" fill="hold"/>
                                        <p:tgtEl>
                                          <p:spTgt spid="607236">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0723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Whoosh"/>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07236">
                                            <p:txEl>
                                              <p:pRg st="3" end="3"/>
                                            </p:txEl>
                                          </p:spTgt>
                                        </p:tgtEl>
                                        <p:attrNameLst>
                                          <p:attrName>style.visibility</p:attrName>
                                        </p:attrNameLst>
                                      </p:cBhvr>
                                      <p:to>
                                        <p:strVal val="visible"/>
                                      </p:to>
                                    </p:set>
                                    <p:anim calcmode="lin" valueType="num">
                                      <p:cBhvr additive="base">
                                        <p:cTn id="30" dur="500" fill="hold"/>
                                        <p:tgtEl>
                                          <p:spTgt spid="607236">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0723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36"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73761-F976-814F-A520-F30653ED9E12}"/>
              </a:ext>
            </a:extLst>
          </p:cNvPr>
          <p:cNvSpPr>
            <a:spLocks noGrp="1"/>
          </p:cNvSpPr>
          <p:nvPr>
            <p:ph type="title"/>
          </p:nvPr>
        </p:nvSpPr>
        <p:spPr/>
        <p:txBody>
          <a:bodyPr/>
          <a:lstStyle/>
          <a:p>
            <a:r>
              <a:rPr lang="en-US" dirty="0"/>
              <a:t>Fossil Record</a:t>
            </a:r>
          </a:p>
        </p:txBody>
      </p:sp>
      <p:sp>
        <p:nvSpPr>
          <p:cNvPr id="3" name="Content Placeholder 2">
            <a:extLst>
              <a:ext uri="{FF2B5EF4-FFF2-40B4-BE49-F238E27FC236}">
                <a16:creationId xmlns:a16="http://schemas.microsoft.com/office/drawing/2014/main" id="{E14483CF-4D03-E644-8B7F-A5F364B60FCE}"/>
              </a:ext>
            </a:extLst>
          </p:cNvPr>
          <p:cNvSpPr>
            <a:spLocks noGrp="1"/>
          </p:cNvSpPr>
          <p:nvPr>
            <p:ph idx="1"/>
          </p:nvPr>
        </p:nvSpPr>
        <p:spPr/>
        <p:txBody>
          <a:bodyPr/>
          <a:lstStyle/>
          <a:p>
            <a:r>
              <a:rPr lang="en-US" sz="2000" dirty="0"/>
              <a:t>The Fossil Record: Fossils provide evidence for the theory of evolution. </a:t>
            </a:r>
          </a:p>
          <a:p>
            <a:pPr lvl="1"/>
            <a:r>
              <a:rPr lang="en-US" sz="2000" dirty="0"/>
              <a:t>Fossils are remains or </a:t>
            </a:r>
            <a:r>
              <a:rPr lang="en-US" sz="2000" dirty="0">
                <a:solidFill>
                  <a:srgbClr val="FF0000"/>
                </a:solidFill>
              </a:rPr>
              <a:t>traces</a:t>
            </a:r>
            <a:r>
              <a:rPr lang="en-US" sz="2000" dirty="0"/>
              <a:t> of organisms from the past. They are found in sedimentary rock. Paleontology is the study of fossils.</a:t>
            </a:r>
          </a:p>
          <a:p>
            <a:pPr lvl="1"/>
            <a:r>
              <a:rPr lang="en-US" sz="2000" dirty="0"/>
              <a:t>Fossils show that evolutionary changes have occurred over time and the origin of major new groups of organisms. </a:t>
            </a:r>
          </a:p>
          <a:p>
            <a:pPr lvl="1"/>
            <a:r>
              <a:rPr lang="en-US" sz="2000" dirty="0"/>
              <a:t>Darwin’s theory of evolution through natural selection explains the succession of forms in the fossil record. Transitional fossils have been found that link ancient organism to modern species, just as Darwin’s theory predicts. </a:t>
            </a:r>
          </a:p>
          <a:p>
            <a:endParaRPr lang="en-US" sz="2000" dirty="0"/>
          </a:p>
          <a:p>
            <a:endParaRPr lang="en-US" sz="2000" dirty="0"/>
          </a:p>
        </p:txBody>
      </p:sp>
    </p:spTree>
    <p:extLst>
      <p:ext uri="{BB962C8B-B14F-4D97-AF65-F5344CB8AC3E}">
        <p14:creationId xmlns:p14="http://schemas.microsoft.com/office/powerpoint/2010/main" val="780930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6" name="Picture 2">
            <a:extLst>
              <a:ext uri="{FF2B5EF4-FFF2-40B4-BE49-F238E27FC236}">
                <a16:creationId xmlns:a16="http://schemas.microsoft.com/office/drawing/2014/main" id="{4DA7FF05-20D7-DB42-A67A-98A2E8180A40}"/>
              </a:ext>
            </a:extLst>
          </p:cNvPr>
          <p:cNvPicPr>
            <a:picLocks noChangeAspect="1" noChangeArrowheads="1"/>
          </p:cNvPicPr>
          <p:nvPr/>
        </p:nvPicPr>
        <p:blipFill>
          <a:blip r:embed="rId8"/>
          <a:srcRect/>
          <a:stretch>
            <a:fillRect/>
          </a:stretch>
        </p:blipFill>
        <p:spPr bwMode="auto">
          <a:xfrm>
            <a:off x="4884738" y="46038"/>
            <a:ext cx="4021137" cy="6659562"/>
          </a:xfrm>
          <a:prstGeom prst="rect">
            <a:avLst/>
          </a:prstGeom>
          <a:noFill/>
          <a:ln w="9525">
            <a:solidFill>
              <a:srgbClr val="0F116A"/>
            </a:solidFill>
            <a:miter lim="800000"/>
            <a:headEnd/>
            <a:tailEnd/>
          </a:ln>
          <a:effectLst>
            <a:outerShdw blurRad="63500" dist="126999" dir="2700000" algn="ctr" rotWithShape="0">
              <a:srgbClr val="0F116A">
                <a:alpha val="75000"/>
              </a:srgbClr>
            </a:outerShdw>
          </a:effectLst>
        </p:spPr>
      </p:pic>
      <p:pic>
        <p:nvPicPr>
          <p:cNvPr id="605187" name="Picture 3">
            <a:extLst>
              <a:ext uri="{FF2B5EF4-FFF2-40B4-BE49-F238E27FC236}">
                <a16:creationId xmlns:a16="http://schemas.microsoft.com/office/drawing/2014/main" id="{DB1BA8AE-3C63-0E4E-B84D-E993C85C670B}"/>
              </a:ext>
            </a:extLst>
          </p:cNvPr>
          <p:cNvPicPr>
            <a:picLocks noChangeAspect="1" noChangeArrowheads="1"/>
          </p:cNvPicPr>
          <p:nvPr/>
        </p:nvPicPr>
        <p:blipFill>
          <a:blip r:embed="rId9"/>
          <a:srcRect b="17609"/>
          <a:stretch>
            <a:fillRect/>
          </a:stretch>
        </p:blipFill>
        <p:spPr bwMode="auto">
          <a:xfrm>
            <a:off x="479425" y="2863850"/>
            <a:ext cx="3722688" cy="3917950"/>
          </a:xfrm>
          <a:prstGeom prst="rect">
            <a:avLst/>
          </a:prstGeom>
          <a:noFill/>
          <a:ln w="9525">
            <a:solidFill>
              <a:srgbClr val="0F116A"/>
            </a:solidFill>
            <a:miter lim="800000"/>
            <a:headEnd/>
            <a:tailEnd/>
          </a:ln>
          <a:effectLst>
            <a:outerShdw blurRad="63500" dist="126999" dir="2700000" algn="ctr" rotWithShape="0">
              <a:srgbClr val="0F116A">
                <a:alpha val="75000"/>
              </a:srgbClr>
            </a:outerShdw>
          </a:effectLst>
        </p:spPr>
      </p:pic>
      <p:pic>
        <p:nvPicPr>
          <p:cNvPr id="605188" name="Picture 4">
            <a:extLst>
              <a:ext uri="{FF2B5EF4-FFF2-40B4-BE49-F238E27FC236}">
                <a16:creationId xmlns:a16="http://schemas.microsoft.com/office/drawing/2014/main" id="{CACCB8DC-FDC3-3549-96F3-10184BDF53C6}"/>
              </a:ext>
            </a:extLst>
          </p:cNvPr>
          <p:cNvPicPr>
            <a:picLocks noChangeAspect="1" noChangeArrowheads="1"/>
          </p:cNvPicPr>
          <p:nvPr/>
        </p:nvPicPr>
        <p:blipFill>
          <a:blip r:embed="rId10"/>
          <a:srcRect/>
          <a:stretch>
            <a:fillRect/>
          </a:stretch>
        </p:blipFill>
        <p:spPr bwMode="auto">
          <a:xfrm>
            <a:off x="52388" y="1892300"/>
            <a:ext cx="4686300" cy="1489075"/>
          </a:xfrm>
          <a:prstGeom prst="rect">
            <a:avLst/>
          </a:prstGeom>
          <a:noFill/>
          <a:ln w="19050">
            <a:solidFill>
              <a:srgbClr val="0F116A"/>
            </a:solidFill>
            <a:miter lim="800000"/>
            <a:headEnd/>
            <a:tailEnd/>
          </a:ln>
          <a:effectLst>
            <a:outerShdw blurRad="63500" dist="126999" dir="2700000" algn="ctr" rotWithShape="0">
              <a:srgbClr val="0F116A">
                <a:alpha val="75000"/>
              </a:srgbClr>
            </a:outerShdw>
          </a:effectLst>
        </p:spPr>
      </p:pic>
      <p:grpSp>
        <p:nvGrpSpPr>
          <p:cNvPr id="2" name="Group 5">
            <a:extLst>
              <a:ext uri="{FF2B5EF4-FFF2-40B4-BE49-F238E27FC236}">
                <a16:creationId xmlns:a16="http://schemas.microsoft.com/office/drawing/2014/main" id="{3D8192C4-3A19-1643-BC70-0963EFB9A7CD}"/>
              </a:ext>
            </a:extLst>
          </p:cNvPr>
          <p:cNvGrpSpPr>
            <a:grpSpLocks/>
          </p:cNvGrpSpPr>
          <p:nvPr/>
        </p:nvGrpSpPr>
        <p:grpSpPr bwMode="auto">
          <a:xfrm>
            <a:off x="4889500" y="1447800"/>
            <a:ext cx="3994150" cy="3940175"/>
            <a:chOff x="3080" y="912"/>
            <a:chExt cx="2516" cy="2482"/>
          </a:xfrm>
        </p:grpSpPr>
        <p:sp>
          <p:nvSpPr>
            <p:cNvPr id="34827" name="Rectangle 6">
              <a:extLst>
                <a:ext uri="{FF2B5EF4-FFF2-40B4-BE49-F238E27FC236}">
                  <a16:creationId xmlns:a16="http://schemas.microsoft.com/office/drawing/2014/main" id="{755E0AB2-EE23-DC4B-BB89-5CADB24CDA89}"/>
                </a:ext>
              </a:extLst>
            </p:cNvPr>
            <p:cNvSpPr>
              <a:spLocks noChangeArrowheads="1"/>
            </p:cNvSpPr>
            <p:nvPr/>
          </p:nvSpPr>
          <p:spPr bwMode="auto">
            <a:xfrm>
              <a:off x="3080" y="927"/>
              <a:ext cx="2516" cy="2179"/>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4828" name="Rectangle 7">
              <a:extLst>
                <a:ext uri="{FF2B5EF4-FFF2-40B4-BE49-F238E27FC236}">
                  <a16:creationId xmlns:a16="http://schemas.microsoft.com/office/drawing/2014/main" id="{B9519848-4FD4-BB46-B4C4-FB1032527FE0}"/>
                </a:ext>
              </a:extLst>
            </p:cNvPr>
            <p:cNvSpPr>
              <a:spLocks noChangeArrowheads="1"/>
            </p:cNvSpPr>
            <p:nvPr/>
          </p:nvSpPr>
          <p:spPr bwMode="auto">
            <a:xfrm>
              <a:off x="4023" y="2728"/>
              <a:ext cx="408" cy="666"/>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4829" name="Line 8">
              <a:extLst>
                <a:ext uri="{FF2B5EF4-FFF2-40B4-BE49-F238E27FC236}">
                  <a16:creationId xmlns:a16="http://schemas.microsoft.com/office/drawing/2014/main" id="{BD64B0A9-A544-714F-9E1B-F001F4D1A49B}"/>
                </a:ext>
              </a:extLst>
            </p:cNvPr>
            <p:cNvSpPr>
              <a:spLocks noChangeShapeType="1"/>
            </p:cNvSpPr>
            <p:nvPr/>
          </p:nvSpPr>
          <p:spPr bwMode="auto">
            <a:xfrm>
              <a:off x="3215" y="912"/>
              <a:ext cx="0" cy="4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0" name="Line 9">
              <a:extLst>
                <a:ext uri="{FF2B5EF4-FFF2-40B4-BE49-F238E27FC236}">
                  <a16:creationId xmlns:a16="http://schemas.microsoft.com/office/drawing/2014/main" id="{F9716EAD-328D-B746-B0B8-C7E847E2DA99}"/>
                </a:ext>
              </a:extLst>
            </p:cNvPr>
            <p:cNvSpPr>
              <a:spLocks noChangeShapeType="1"/>
            </p:cNvSpPr>
            <p:nvPr/>
          </p:nvSpPr>
          <p:spPr bwMode="auto">
            <a:xfrm flipH="1">
              <a:off x="3215" y="1321"/>
              <a:ext cx="9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1" name="Line 10">
              <a:extLst>
                <a:ext uri="{FF2B5EF4-FFF2-40B4-BE49-F238E27FC236}">
                  <a16:creationId xmlns:a16="http://schemas.microsoft.com/office/drawing/2014/main" id="{A589262B-638F-CA46-A37F-79D03BCC0D08}"/>
                </a:ext>
              </a:extLst>
            </p:cNvPr>
            <p:cNvSpPr>
              <a:spLocks noChangeShapeType="1"/>
            </p:cNvSpPr>
            <p:nvPr/>
          </p:nvSpPr>
          <p:spPr bwMode="auto">
            <a:xfrm>
              <a:off x="3577" y="1313"/>
              <a:ext cx="0" cy="4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2" name="Line 11">
              <a:extLst>
                <a:ext uri="{FF2B5EF4-FFF2-40B4-BE49-F238E27FC236}">
                  <a16:creationId xmlns:a16="http://schemas.microsoft.com/office/drawing/2014/main" id="{70208C8C-E93A-D747-AA83-825B3FED260D}"/>
                </a:ext>
              </a:extLst>
            </p:cNvPr>
            <p:cNvSpPr>
              <a:spLocks noChangeShapeType="1"/>
            </p:cNvSpPr>
            <p:nvPr/>
          </p:nvSpPr>
          <p:spPr bwMode="auto">
            <a:xfrm flipH="1">
              <a:off x="3577" y="1729"/>
              <a:ext cx="9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3" name="Line 12">
              <a:extLst>
                <a:ext uri="{FF2B5EF4-FFF2-40B4-BE49-F238E27FC236}">
                  <a16:creationId xmlns:a16="http://schemas.microsoft.com/office/drawing/2014/main" id="{3AD7556E-739D-D744-815D-56D827E94C4C}"/>
                </a:ext>
              </a:extLst>
            </p:cNvPr>
            <p:cNvSpPr>
              <a:spLocks noChangeShapeType="1"/>
            </p:cNvSpPr>
            <p:nvPr/>
          </p:nvSpPr>
          <p:spPr bwMode="auto">
            <a:xfrm>
              <a:off x="3932" y="1721"/>
              <a:ext cx="0" cy="4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4" name="Line 13">
              <a:extLst>
                <a:ext uri="{FF2B5EF4-FFF2-40B4-BE49-F238E27FC236}">
                  <a16:creationId xmlns:a16="http://schemas.microsoft.com/office/drawing/2014/main" id="{9ECD6F63-6FD0-344B-9E57-5ADE1F6B42B5}"/>
                </a:ext>
              </a:extLst>
            </p:cNvPr>
            <p:cNvSpPr>
              <a:spLocks noChangeShapeType="1"/>
            </p:cNvSpPr>
            <p:nvPr/>
          </p:nvSpPr>
          <p:spPr bwMode="auto">
            <a:xfrm flipH="1">
              <a:off x="3932" y="2130"/>
              <a:ext cx="9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5" name="Line 14">
              <a:extLst>
                <a:ext uri="{FF2B5EF4-FFF2-40B4-BE49-F238E27FC236}">
                  <a16:creationId xmlns:a16="http://schemas.microsoft.com/office/drawing/2014/main" id="{0833AF22-4709-E34F-AA93-FF3E43A162B5}"/>
                </a:ext>
              </a:extLst>
            </p:cNvPr>
            <p:cNvSpPr>
              <a:spLocks noChangeShapeType="1"/>
            </p:cNvSpPr>
            <p:nvPr/>
          </p:nvSpPr>
          <p:spPr bwMode="auto">
            <a:xfrm>
              <a:off x="4295" y="2123"/>
              <a:ext cx="0" cy="4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6" name="Line 15">
              <a:extLst>
                <a:ext uri="{FF2B5EF4-FFF2-40B4-BE49-F238E27FC236}">
                  <a16:creationId xmlns:a16="http://schemas.microsoft.com/office/drawing/2014/main" id="{C1CB893A-5AB7-7448-8A39-B3DCD24FE616}"/>
                </a:ext>
              </a:extLst>
            </p:cNvPr>
            <p:cNvSpPr>
              <a:spLocks noChangeShapeType="1"/>
            </p:cNvSpPr>
            <p:nvPr/>
          </p:nvSpPr>
          <p:spPr bwMode="auto">
            <a:xfrm flipH="1">
              <a:off x="4295" y="2531"/>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7" name="Line 16">
              <a:extLst>
                <a:ext uri="{FF2B5EF4-FFF2-40B4-BE49-F238E27FC236}">
                  <a16:creationId xmlns:a16="http://schemas.microsoft.com/office/drawing/2014/main" id="{51FE077F-DD60-724C-A694-21325224BA0A}"/>
                </a:ext>
              </a:extLst>
            </p:cNvPr>
            <p:cNvSpPr>
              <a:spLocks noChangeShapeType="1"/>
            </p:cNvSpPr>
            <p:nvPr/>
          </p:nvSpPr>
          <p:spPr bwMode="auto">
            <a:xfrm>
              <a:off x="4378" y="2531"/>
              <a:ext cx="0" cy="7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8" name="Rectangle 17">
              <a:extLst>
                <a:ext uri="{FF2B5EF4-FFF2-40B4-BE49-F238E27FC236}">
                  <a16:creationId xmlns:a16="http://schemas.microsoft.com/office/drawing/2014/main" id="{9456EDCF-A9E2-4640-84E9-20DC75D40F1E}"/>
                </a:ext>
              </a:extLst>
            </p:cNvPr>
            <p:cNvSpPr>
              <a:spLocks noChangeArrowheads="1"/>
            </p:cNvSpPr>
            <p:nvPr/>
          </p:nvSpPr>
          <p:spPr bwMode="auto">
            <a:xfrm>
              <a:off x="4409" y="1048"/>
              <a:ext cx="211" cy="424"/>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solidFill>
                    <a:srgbClr val="0F116A"/>
                  </a:solidFill>
                  <a:latin typeface="Times" pitchFamily="2" charset="0"/>
                  <a:sym typeface="Times" pitchFamily="2" charset="0"/>
                </a:rPr>
                <a:t>?</a:t>
              </a:r>
            </a:p>
          </p:txBody>
        </p:sp>
        <p:sp>
          <p:nvSpPr>
            <p:cNvPr id="34839" name="Rectangle 18">
              <a:extLst>
                <a:ext uri="{FF2B5EF4-FFF2-40B4-BE49-F238E27FC236}">
                  <a16:creationId xmlns:a16="http://schemas.microsoft.com/office/drawing/2014/main" id="{81BA3847-7EC8-8041-8413-39FDF2DB5838}"/>
                </a:ext>
              </a:extLst>
            </p:cNvPr>
            <p:cNvSpPr>
              <a:spLocks noChangeArrowheads="1"/>
            </p:cNvSpPr>
            <p:nvPr/>
          </p:nvSpPr>
          <p:spPr bwMode="auto">
            <a:xfrm>
              <a:off x="4569" y="1480"/>
              <a:ext cx="211" cy="423"/>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solidFill>
                    <a:srgbClr val="0F116A"/>
                  </a:solidFill>
                  <a:latin typeface="Times" pitchFamily="2" charset="0"/>
                  <a:sym typeface="Times" pitchFamily="2" charset="0"/>
                </a:rPr>
                <a:t>?</a:t>
              </a:r>
            </a:p>
          </p:txBody>
        </p:sp>
        <p:sp>
          <p:nvSpPr>
            <p:cNvPr id="34840" name="Rectangle 19">
              <a:extLst>
                <a:ext uri="{FF2B5EF4-FFF2-40B4-BE49-F238E27FC236}">
                  <a16:creationId xmlns:a16="http://schemas.microsoft.com/office/drawing/2014/main" id="{9E375575-5D55-BE4F-9D40-F81C6D559F57}"/>
                </a:ext>
              </a:extLst>
            </p:cNvPr>
            <p:cNvSpPr>
              <a:spLocks noChangeArrowheads="1"/>
            </p:cNvSpPr>
            <p:nvPr/>
          </p:nvSpPr>
          <p:spPr bwMode="auto">
            <a:xfrm>
              <a:off x="4963" y="1896"/>
              <a:ext cx="211" cy="423"/>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solidFill>
                    <a:srgbClr val="0F116A"/>
                  </a:solidFill>
                  <a:latin typeface="Times" pitchFamily="2" charset="0"/>
                  <a:sym typeface="Times" pitchFamily="2" charset="0"/>
                </a:rPr>
                <a:t>?</a:t>
              </a:r>
            </a:p>
          </p:txBody>
        </p:sp>
        <p:sp>
          <p:nvSpPr>
            <p:cNvPr id="34841" name="Rectangle 20">
              <a:extLst>
                <a:ext uri="{FF2B5EF4-FFF2-40B4-BE49-F238E27FC236}">
                  <a16:creationId xmlns:a16="http://schemas.microsoft.com/office/drawing/2014/main" id="{40E1E9FB-5517-D142-BD4D-505B95FC223F}"/>
                </a:ext>
              </a:extLst>
            </p:cNvPr>
            <p:cNvSpPr>
              <a:spLocks noChangeArrowheads="1"/>
            </p:cNvSpPr>
            <p:nvPr/>
          </p:nvSpPr>
          <p:spPr bwMode="auto">
            <a:xfrm>
              <a:off x="4955" y="2289"/>
              <a:ext cx="211" cy="424"/>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solidFill>
                    <a:srgbClr val="0F116A"/>
                  </a:solidFill>
                  <a:latin typeface="Times" pitchFamily="2" charset="0"/>
                  <a:sym typeface="Times" pitchFamily="2" charset="0"/>
                </a:rPr>
                <a:t>?</a:t>
              </a:r>
            </a:p>
          </p:txBody>
        </p:sp>
      </p:grpSp>
      <p:sp>
        <p:nvSpPr>
          <p:cNvPr id="605205" name="Rectangle 21">
            <a:extLst>
              <a:ext uri="{FF2B5EF4-FFF2-40B4-BE49-F238E27FC236}">
                <a16:creationId xmlns:a16="http://schemas.microsoft.com/office/drawing/2014/main" id="{1269E456-1442-FA4A-BCC9-BC575E038E32}"/>
              </a:ext>
            </a:extLst>
          </p:cNvPr>
          <p:cNvSpPr>
            <a:spLocks noChangeArrowheads="1"/>
          </p:cNvSpPr>
          <p:nvPr/>
        </p:nvSpPr>
        <p:spPr bwMode="auto">
          <a:xfrm rot="-983372">
            <a:off x="5518150" y="3373438"/>
            <a:ext cx="2378075" cy="1281112"/>
          </a:xfrm>
          <a:prstGeom prst="rect">
            <a:avLst/>
          </a:prstGeom>
          <a:solidFill>
            <a:srgbClr val="F6FF1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b="1">
                <a:solidFill>
                  <a:srgbClr val="0F116A"/>
                </a:solidFill>
              </a:rPr>
              <a:t>Where are the</a:t>
            </a:r>
            <a:br>
              <a:rPr lang="en-US" altLang="en-US" sz="2600" b="1">
                <a:solidFill>
                  <a:srgbClr val="0F116A"/>
                </a:solidFill>
              </a:rPr>
            </a:br>
            <a:r>
              <a:rPr lang="en-US" altLang="en-US" sz="2600" b="1">
                <a:solidFill>
                  <a:srgbClr val="0F116A"/>
                </a:solidFill>
              </a:rPr>
              <a:t>transitional fossils?</a:t>
            </a:r>
            <a:endParaRPr lang="en-US" altLang="en-US" sz="2600" b="1">
              <a:latin typeface="Times" pitchFamily="2" charset="0"/>
              <a:sym typeface="Times" pitchFamily="2" charset="0"/>
            </a:endParaRPr>
          </a:p>
        </p:txBody>
      </p:sp>
      <p:sp>
        <p:nvSpPr>
          <p:cNvPr id="34822" name="Rectangle 22">
            <a:extLst>
              <a:ext uri="{FF2B5EF4-FFF2-40B4-BE49-F238E27FC236}">
                <a16:creationId xmlns:a16="http://schemas.microsoft.com/office/drawing/2014/main" id="{5E349090-F4A8-3B46-885F-071878ECDCA1}"/>
              </a:ext>
            </a:extLst>
          </p:cNvPr>
          <p:cNvSpPr>
            <a:spLocks noChangeArrowheads="1"/>
          </p:cNvSpPr>
          <p:nvPr/>
        </p:nvSpPr>
        <p:spPr bwMode="auto">
          <a:xfrm>
            <a:off x="7162800" y="990600"/>
            <a:ext cx="1625600" cy="284163"/>
          </a:xfrm>
          <a:prstGeom prst="rect">
            <a:avLst/>
          </a:prstGeom>
          <a:solidFill>
            <a:srgbClr val="E6E6E6"/>
          </a:solidFill>
          <a:ln w="9525">
            <a:solidFill>
              <a:schemeClr val="tx1"/>
            </a:solidFill>
            <a:miter lim="800000"/>
            <a:headEnd/>
            <a:tailEnd/>
          </a:ln>
        </p:spPr>
        <p:txBody>
          <a:bodyPr wrap="none" lIns="45720" tIns="0" rIns="45720" bIns="0">
            <a:spAutoFit/>
          </a:bodyPr>
          <a:lstStyle>
            <a:lvl1pP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F116A"/>
                </a:solidFill>
              </a:rPr>
              <a:t>Land Mammal</a:t>
            </a:r>
          </a:p>
        </p:txBody>
      </p:sp>
      <p:sp>
        <p:nvSpPr>
          <p:cNvPr id="34823" name="Rectangle 23">
            <a:extLst>
              <a:ext uri="{FF2B5EF4-FFF2-40B4-BE49-F238E27FC236}">
                <a16:creationId xmlns:a16="http://schemas.microsoft.com/office/drawing/2014/main" id="{12671828-CE07-BB46-9167-20EBD10B1685}"/>
              </a:ext>
            </a:extLst>
          </p:cNvPr>
          <p:cNvSpPr>
            <a:spLocks noChangeArrowheads="1"/>
          </p:cNvSpPr>
          <p:nvPr/>
        </p:nvSpPr>
        <p:spPr bwMode="auto">
          <a:xfrm>
            <a:off x="5254625" y="6327775"/>
            <a:ext cx="1917700" cy="284163"/>
          </a:xfrm>
          <a:prstGeom prst="rect">
            <a:avLst/>
          </a:prstGeom>
          <a:solidFill>
            <a:srgbClr val="E6E6E6"/>
          </a:solidFill>
          <a:ln w="9525">
            <a:solidFill>
              <a:schemeClr val="tx1"/>
            </a:solidFill>
            <a:miter lim="800000"/>
            <a:headEnd/>
            <a:tailEnd/>
          </a:ln>
        </p:spPr>
        <p:txBody>
          <a:bodyPr wrap="none" lIns="45720" tIns="0" rIns="45720" bIns="0">
            <a:spAutoFit/>
          </a:bodyPr>
          <a:lstStyle>
            <a:lvl1pPr>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F116A"/>
                </a:solidFill>
              </a:rPr>
              <a:t>Aquatic Mammal</a:t>
            </a:r>
          </a:p>
        </p:txBody>
      </p:sp>
      <p:sp>
        <p:nvSpPr>
          <p:cNvPr id="605208" name="AutoShape 24">
            <a:extLst>
              <a:ext uri="{FF2B5EF4-FFF2-40B4-BE49-F238E27FC236}">
                <a16:creationId xmlns:a16="http://schemas.microsoft.com/office/drawing/2014/main" id="{BC24F9A7-6BDB-DE40-B65F-46A5D5E55C3F}"/>
              </a:ext>
            </a:extLst>
          </p:cNvPr>
          <p:cNvSpPr>
            <a:spLocks noChangeArrowheads="1"/>
          </p:cNvSpPr>
          <p:nvPr/>
        </p:nvSpPr>
        <p:spPr bwMode="auto">
          <a:xfrm>
            <a:off x="19050" y="5711825"/>
            <a:ext cx="1636713" cy="987425"/>
          </a:xfrm>
          <a:prstGeom prst="wedgeEllipseCallout">
            <a:avLst>
              <a:gd name="adj1" fmla="val 91634"/>
              <a:gd name="adj2" fmla="val -19097"/>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At first,</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I was just</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a joke</a:t>
            </a:r>
            <a:r>
              <a:rPr lang="en-US" altLang="en-US" sz="1800" b="1" i="1">
                <a:solidFill>
                  <a:srgbClr val="0F116A"/>
                </a:solidFill>
                <a:latin typeface="Comic Sans MS" panose="030F0902030302020204" pitchFamily="66" charset="0"/>
              </a:rPr>
              <a:t>!</a:t>
            </a:r>
            <a:r>
              <a:rPr lang="en-US" altLang="en-US" sz="1800" b="1">
                <a:solidFill>
                  <a:srgbClr val="0F116A"/>
                </a:solidFill>
                <a:latin typeface="Comic Sans MS" panose="030F0902030302020204" pitchFamily="66" charset="0"/>
              </a:rPr>
              <a:t> </a:t>
            </a:r>
          </a:p>
        </p:txBody>
      </p:sp>
      <p:sp>
        <p:nvSpPr>
          <p:cNvPr id="34825" name="Rectangle 2">
            <a:extLst>
              <a:ext uri="{FF2B5EF4-FFF2-40B4-BE49-F238E27FC236}">
                <a16:creationId xmlns:a16="http://schemas.microsoft.com/office/drawing/2014/main" id="{69D230AD-CD18-DE47-A59E-D69A63D03850}"/>
              </a:ext>
            </a:extLst>
          </p:cNvPr>
          <p:cNvSpPr>
            <a:spLocks noGrp="1" noChangeArrowheads="1"/>
          </p:cNvSpPr>
          <p:nvPr>
            <p:ph type="title"/>
          </p:nvPr>
        </p:nvSpPr>
        <p:spPr>
          <a:xfrm>
            <a:off x="609600" y="685800"/>
            <a:ext cx="4322763" cy="1177925"/>
          </a:xfrm>
        </p:spPr>
        <p:txBody>
          <a:bodyPr/>
          <a:lstStyle/>
          <a:p>
            <a:pPr eaLnBrk="1" hangingPunct="1"/>
            <a:r>
              <a:rPr lang="en-US" altLang="en-US">
                <a:ea typeface="ＭＳ Ｐゴシック" panose="020B0600070205080204" pitchFamily="34" charset="-128"/>
              </a:rPr>
              <a:t>Evolution of marine mammals</a:t>
            </a:r>
            <a:endParaRPr lang="en-US" altLang="en-US" sz="1800" b="0" i="1">
              <a:solidFill>
                <a:srgbClr val="000000"/>
              </a:solidFill>
              <a:latin typeface="Times" pitchFamily="2" charset="0"/>
              <a:ea typeface="ＭＳ Ｐゴシック" panose="020B0600070205080204" pitchFamily="34" charset="-128"/>
            </a:endParaRPr>
          </a:p>
        </p:txBody>
      </p:sp>
      <p:sp>
        <p:nvSpPr>
          <p:cNvPr id="26" name="AutoShape 24">
            <a:extLst>
              <a:ext uri="{FF2B5EF4-FFF2-40B4-BE49-F238E27FC236}">
                <a16:creationId xmlns:a16="http://schemas.microsoft.com/office/drawing/2014/main" id="{6A7C7295-3F46-B249-88A6-5A8A6C2490C6}"/>
              </a:ext>
            </a:extLst>
          </p:cNvPr>
          <p:cNvSpPr>
            <a:spLocks noChangeArrowheads="1"/>
          </p:cNvSpPr>
          <p:nvPr/>
        </p:nvSpPr>
        <p:spPr bwMode="auto">
          <a:xfrm>
            <a:off x="2066925" y="3402013"/>
            <a:ext cx="2263775" cy="1231900"/>
          </a:xfrm>
          <a:prstGeom prst="wedgeEllipseCallout">
            <a:avLst>
              <a:gd name="adj1" fmla="val 47880"/>
              <a:gd name="adj2" fmla="val -120343"/>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But then,</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they actually</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found my fossil</a:t>
            </a:r>
            <a:r>
              <a:rPr lang="en-US" altLang="en-US" sz="1800" b="1" i="1">
                <a:solidFill>
                  <a:srgbClr val="0F116A"/>
                </a:solidFill>
                <a:latin typeface="Comic Sans MS" panose="030F0902030302020204" pitchFamily="66" charset="0"/>
              </a:rPr>
              <a:t>!</a:t>
            </a:r>
            <a:r>
              <a:rPr lang="en-US" altLang="en-US" sz="1800" b="1">
                <a:solidFill>
                  <a:srgbClr val="0F116A"/>
                </a:solidFill>
                <a:latin typeface="Comic Sans MS" panose="030F0902030302020204" pitchFamily="66" charset="0"/>
              </a:rPr>
              <a:t> </a:t>
            </a:r>
          </a:p>
        </p:txBody>
      </p:sp>
    </p:spTree>
    <p:extLst>
      <p:ext uri="{BB962C8B-B14F-4D97-AF65-F5344CB8AC3E}">
        <p14:creationId xmlns:p14="http://schemas.microsoft.com/office/powerpoint/2010/main" val="650855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05205"/>
                                        </p:tgtEl>
                                        <p:attrNameLst>
                                          <p:attrName>style.visibility</p:attrName>
                                        </p:attrNameLst>
                                      </p:cBhvr>
                                      <p:to>
                                        <p:strVal val="visible"/>
                                      </p:to>
                                    </p:set>
                                    <p:anim calcmode="lin" valueType="num">
                                      <p:cBhvr>
                                        <p:cTn id="7" dur="1000" fill="hold"/>
                                        <p:tgtEl>
                                          <p:spTgt spid="605205"/>
                                        </p:tgtEl>
                                        <p:attrNameLst>
                                          <p:attrName>ppt_w</p:attrName>
                                        </p:attrNameLst>
                                      </p:cBhvr>
                                      <p:tavLst>
                                        <p:tav tm="0">
                                          <p:val>
                                            <p:fltVal val="0"/>
                                          </p:val>
                                        </p:tav>
                                        <p:tav tm="100000">
                                          <p:val>
                                            <p:strVal val="#ppt_w"/>
                                          </p:val>
                                        </p:tav>
                                      </p:tavLst>
                                    </p:anim>
                                    <p:anim calcmode="lin" valueType="num">
                                      <p:cBhvr>
                                        <p:cTn id="8" dur="1000" fill="hold"/>
                                        <p:tgtEl>
                                          <p:spTgt spid="605205"/>
                                        </p:tgtEl>
                                        <p:attrNameLst>
                                          <p:attrName>ppt_h</p:attrName>
                                        </p:attrNameLst>
                                      </p:cBhvr>
                                      <p:tavLst>
                                        <p:tav tm="0">
                                          <p:val>
                                            <p:fltVal val="0"/>
                                          </p:val>
                                        </p:tav>
                                        <p:tav tm="100000">
                                          <p:val>
                                            <p:strVal val="#ppt_h"/>
                                          </p:val>
                                        </p:tav>
                                      </p:tavLst>
                                    </p:anim>
                                    <p:anim calcmode="lin" valueType="num">
                                      <p:cBhvr>
                                        <p:cTn id="9" dur="1000" fill="hold"/>
                                        <p:tgtEl>
                                          <p:spTgt spid="60520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0520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605187"/>
                                        </p:tgtEl>
                                        <p:attrNameLst>
                                          <p:attrName>style.visibility</p:attrName>
                                        </p:attrNameLst>
                                      </p:cBhvr>
                                      <p:to>
                                        <p:strVal val="visible"/>
                                      </p:to>
                                    </p:set>
                                    <p:animEffect transition="in" filter="wipe(down)">
                                      <p:cBhvr>
                                        <p:cTn id="15" dur="580">
                                          <p:stCondLst>
                                            <p:cond delay="0"/>
                                          </p:stCondLst>
                                        </p:cTn>
                                        <p:tgtEl>
                                          <p:spTgt spid="605187"/>
                                        </p:tgtEl>
                                      </p:cBhvr>
                                    </p:animEffect>
                                    <p:anim calcmode="lin" valueType="num">
                                      <p:cBhvr>
                                        <p:cTn id="16" dur="1822" tmFilter="0,0; 0.14,0.36; 0.43,0.73; 0.71,0.91; 1.0,1.0">
                                          <p:stCondLst>
                                            <p:cond delay="0"/>
                                          </p:stCondLst>
                                        </p:cTn>
                                        <p:tgtEl>
                                          <p:spTgt spid="60518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0518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0518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0518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05187"/>
                                        </p:tgtEl>
                                        <p:attrNameLst>
                                          <p:attrName>ppt_y</p:attrName>
                                        </p:attrNameLst>
                                      </p:cBhvr>
                                      <p:tavLst>
                                        <p:tav tm="0" fmla="#ppt_y-sin(pi*$)/81">
                                          <p:val>
                                            <p:fltVal val="0"/>
                                          </p:val>
                                        </p:tav>
                                        <p:tav tm="100000">
                                          <p:val>
                                            <p:fltVal val="1"/>
                                          </p:val>
                                        </p:tav>
                                      </p:tavLst>
                                    </p:anim>
                                    <p:animScale>
                                      <p:cBhvr>
                                        <p:cTn id="21" dur="26">
                                          <p:stCondLst>
                                            <p:cond delay="650"/>
                                          </p:stCondLst>
                                        </p:cTn>
                                        <p:tgtEl>
                                          <p:spTgt spid="605187"/>
                                        </p:tgtEl>
                                      </p:cBhvr>
                                      <p:to x="100000" y="60000"/>
                                    </p:animScale>
                                    <p:animScale>
                                      <p:cBhvr>
                                        <p:cTn id="22" dur="166" decel="50000">
                                          <p:stCondLst>
                                            <p:cond delay="676"/>
                                          </p:stCondLst>
                                        </p:cTn>
                                        <p:tgtEl>
                                          <p:spTgt spid="605187"/>
                                        </p:tgtEl>
                                      </p:cBhvr>
                                      <p:to x="100000" y="100000"/>
                                    </p:animScale>
                                    <p:animScale>
                                      <p:cBhvr>
                                        <p:cTn id="23" dur="26">
                                          <p:stCondLst>
                                            <p:cond delay="1312"/>
                                          </p:stCondLst>
                                        </p:cTn>
                                        <p:tgtEl>
                                          <p:spTgt spid="605187"/>
                                        </p:tgtEl>
                                      </p:cBhvr>
                                      <p:to x="100000" y="80000"/>
                                    </p:animScale>
                                    <p:animScale>
                                      <p:cBhvr>
                                        <p:cTn id="24" dur="166" decel="50000">
                                          <p:stCondLst>
                                            <p:cond delay="1338"/>
                                          </p:stCondLst>
                                        </p:cTn>
                                        <p:tgtEl>
                                          <p:spTgt spid="605187"/>
                                        </p:tgtEl>
                                      </p:cBhvr>
                                      <p:to x="100000" y="100000"/>
                                    </p:animScale>
                                    <p:animScale>
                                      <p:cBhvr>
                                        <p:cTn id="25" dur="26">
                                          <p:stCondLst>
                                            <p:cond delay="1642"/>
                                          </p:stCondLst>
                                        </p:cTn>
                                        <p:tgtEl>
                                          <p:spTgt spid="605187"/>
                                        </p:tgtEl>
                                      </p:cBhvr>
                                      <p:to x="100000" y="90000"/>
                                    </p:animScale>
                                    <p:animScale>
                                      <p:cBhvr>
                                        <p:cTn id="26" dur="166" decel="50000">
                                          <p:stCondLst>
                                            <p:cond delay="1668"/>
                                          </p:stCondLst>
                                        </p:cTn>
                                        <p:tgtEl>
                                          <p:spTgt spid="605187"/>
                                        </p:tgtEl>
                                      </p:cBhvr>
                                      <p:to x="100000" y="100000"/>
                                    </p:animScale>
                                    <p:animScale>
                                      <p:cBhvr>
                                        <p:cTn id="27" dur="26">
                                          <p:stCondLst>
                                            <p:cond delay="1808"/>
                                          </p:stCondLst>
                                        </p:cTn>
                                        <p:tgtEl>
                                          <p:spTgt spid="605187"/>
                                        </p:tgtEl>
                                      </p:cBhvr>
                                      <p:to x="100000" y="95000"/>
                                    </p:animScale>
                                    <p:animScale>
                                      <p:cBhvr>
                                        <p:cTn id="28" dur="166" decel="50000">
                                          <p:stCondLst>
                                            <p:cond delay="1834"/>
                                          </p:stCondLst>
                                        </p:cTn>
                                        <p:tgtEl>
                                          <p:spTgt spid="605187"/>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4" name="String"/>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605208"/>
                                        </p:tgtEl>
                                        <p:attrNameLst>
                                          <p:attrName>style.visibility</p:attrName>
                                        </p:attrNameLst>
                                      </p:cBhvr>
                                      <p:to>
                                        <p:strVal val="visible"/>
                                      </p:to>
                                    </p:set>
                                    <p:animEffect transition="in" filter="wipe(right)">
                                      <p:cBhvr>
                                        <p:cTn id="33" dur="500"/>
                                        <p:tgtEl>
                                          <p:spTgt spid="605208"/>
                                        </p:tgtEl>
                                      </p:cBhvr>
                                    </p:animEffect>
                                  </p:childTnLst>
                                  <p:subTnLst>
                                    <p:audio>
                                      <p:cMediaNode>
                                        <p:cTn display="0" masterRel="sameClick">
                                          <p:stCondLst>
                                            <p:cond evt="begin" delay="0">
                                              <p:tn val="31"/>
                                            </p:cond>
                                          </p:stCondLst>
                                          <p:endCondLst>
                                            <p:cond evt="onStopAudio" delay="0">
                                              <p:tgtEl>
                                                <p:sldTgt/>
                                              </p:tgtEl>
                                            </p:cond>
                                          </p:endCondLst>
                                        </p:cTn>
                                        <p:tgtEl>
                                          <p:sndTgt r:embed="rId5" name="Quack"/>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605188"/>
                                        </p:tgtEl>
                                        <p:attrNameLst>
                                          <p:attrName>style.visibility</p:attrName>
                                        </p:attrNameLst>
                                      </p:cBhvr>
                                      <p:to>
                                        <p:strVal val="visible"/>
                                      </p:to>
                                    </p:set>
                                    <p:animEffect transition="in" filter="wipe(left)">
                                      <p:cBhvr>
                                        <p:cTn id="38" dur="500"/>
                                        <p:tgtEl>
                                          <p:spTgt spid="605188"/>
                                        </p:tgtEl>
                                      </p:cBhvr>
                                    </p:animEffect>
                                  </p:childTnLst>
                                  <p:subTnLst>
                                    <p:audio>
                                      <p:cMediaNode>
                                        <p:cTn display="0" masterRel="sameClick">
                                          <p:stCondLst>
                                            <p:cond evt="begin" delay="0">
                                              <p:tn val="36"/>
                                            </p:cond>
                                          </p:stCondLst>
                                          <p:endCondLst>
                                            <p:cond evt="onStopAudio" delay="0">
                                              <p:tgtEl>
                                                <p:sldTgt/>
                                              </p:tgtEl>
                                            </p:cond>
                                          </p:endCondLst>
                                        </p:cTn>
                                        <p:tgtEl>
                                          <p:sndTgt r:embed="rId6" name="Vibro Up"/>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right)">
                                      <p:cBhvr>
                                        <p:cTn id="43" dur="500"/>
                                        <p:tgtEl>
                                          <p:spTgt spid="26"/>
                                        </p:tgtEl>
                                      </p:cBhvr>
                                    </p:animEffect>
                                  </p:childTnLst>
                                  <p:subTnLst>
                                    <p:audio>
                                      <p:cMediaNode>
                                        <p:cTn display="0" masterRel="sameClick">
                                          <p:stCondLst>
                                            <p:cond evt="begin" delay="0">
                                              <p:tn val="41"/>
                                            </p:cond>
                                          </p:stCondLst>
                                          <p:endCondLst>
                                            <p:cond evt="onStopAudio" delay="0">
                                              <p:tgtEl>
                                                <p:sldTgt/>
                                              </p:tgtEl>
                                            </p:cond>
                                          </p:endCondLst>
                                        </p:cTn>
                                        <p:tgtEl>
                                          <p:sndTgt r:embed="rId5" name="Quack"/>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37" presetClass="exit" presetSubtype="0" fill="hold" grpId="1" nodeType="clickEffect">
                                  <p:stCondLst>
                                    <p:cond delay="0"/>
                                  </p:stCondLst>
                                  <p:childTnLst>
                                    <p:animEffect transition="out" filter="fade">
                                      <p:cBhvr>
                                        <p:cTn id="47" dur="1000"/>
                                        <p:tgtEl>
                                          <p:spTgt spid="605205"/>
                                        </p:tgtEl>
                                      </p:cBhvr>
                                    </p:animEffect>
                                    <p:anim calcmode="lin" valueType="num">
                                      <p:cBhvr>
                                        <p:cTn id="48" dur="1000"/>
                                        <p:tgtEl>
                                          <p:spTgt spid="605205"/>
                                        </p:tgtEl>
                                        <p:attrNameLst>
                                          <p:attrName>ppt_x</p:attrName>
                                        </p:attrNameLst>
                                      </p:cBhvr>
                                      <p:tavLst>
                                        <p:tav tm="0">
                                          <p:val>
                                            <p:strVal val="ppt_x"/>
                                          </p:val>
                                        </p:tav>
                                        <p:tav tm="100000">
                                          <p:val>
                                            <p:strVal val="ppt_x"/>
                                          </p:val>
                                        </p:tav>
                                      </p:tavLst>
                                    </p:anim>
                                    <p:anim calcmode="lin" valueType="num">
                                      <p:cBhvr>
                                        <p:cTn id="49" dur="100" decel="100000"/>
                                        <p:tgtEl>
                                          <p:spTgt spid="605205"/>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605205"/>
                                        </p:tgtEl>
                                        <p:attrNameLst>
                                          <p:attrName>ppt_y</p:attrName>
                                        </p:attrNameLst>
                                      </p:cBhvr>
                                      <p:tavLst>
                                        <p:tav tm="0">
                                          <p:val>
                                            <p:strVal val="ppt_y"/>
                                          </p:val>
                                        </p:tav>
                                        <p:tav tm="100000">
                                          <p:val>
                                            <p:strVal val="ppt_y+1"/>
                                          </p:val>
                                        </p:tav>
                                      </p:tavLst>
                                    </p:anim>
                                    <p:set>
                                      <p:cBhvr>
                                        <p:cTn id="51" dur="1" fill="hold">
                                          <p:stCondLst>
                                            <p:cond delay="999"/>
                                          </p:stCondLst>
                                        </p:cTn>
                                        <p:tgtEl>
                                          <p:spTgt spid="605205"/>
                                        </p:tgtEl>
                                        <p:attrNameLst>
                                          <p:attrName>style.visibility</p:attrName>
                                        </p:attrNameLst>
                                      </p:cBhvr>
                                      <p:to>
                                        <p:strVal val="hidden"/>
                                      </p:to>
                                    </p:set>
                                  </p:childTnLst>
                                </p:cTn>
                              </p:par>
                            </p:childTnLst>
                          </p:cTn>
                        </p:par>
                        <p:par>
                          <p:cTn id="52" fill="hold" nodeType="afterGroup">
                            <p:stCondLst>
                              <p:cond delay="1000"/>
                            </p:stCondLst>
                            <p:childTnLst>
                              <p:par>
                                <p:cTn id="53" presetID="2" presetClass="exit" presetSubtype="12" fill="hold" nodeType="afterEffect">
                                  <p:stCondLst>
                                    <p:cond delay="0"/>
                                  </p:stCondLst>
                                  <p:childTnLst>
                                    <p:anim calcmode="lin" valueType="num">
                                      <p:cBhvr additive="base">
                                        <p:cTn id="54" dur="500"/>
                                        <p:tgtEl>
                                          <p:spTgt spid="2"/>
                                        </p:tgtEl>
                                        <p:attrNameLst>
                                          <p:attrName>ppt_x</p:attrName>
                                        </p:attrNameLst>
                                      </p:cBhvr>
                                      <p:tavLst>
                                        <p:tav tm="0">
                                          <p:val>
                                            <p:strVal val="ppt_x"/>
                                          </p:val>
                                        </p:tav>
                                        <p:tav tm="100000">
                                          <p:val>
                                            <p:strVal val="0-ppt_w/2"/>
                                          </p:val>
                                        </p:tav>
                                      </p:tavLst>
                                    </p:anim>
                                    <p:anim calcmode="lin" valueType="num">
                                      <p:cBhvr additive="base">
                                        <p:cTn id="55" dur="500"/>
                                        <p:tgtEl>
                                          <p:spTgt spid="2"/>
                                        </p:tgtEl>
                                        <p:attrNameLst>
                                          <p:attrName>ppt_y</p:attrName>
                                        </p:attrNameLst>
                                      </p:cBhvr>
                                      <p:tavLst>
                                        <p:tav tm="0">
                                          <p:val>
                                            <p:strVal val="ppt_y"/>
                                          </p:val>
                                        </p:tav>
                                        <p:tav tm="100000">
                                          <p:val>
                                            <p:strVal val="1+ppt_h/2"/>
                                          </p:val>
                                        </p:tav>
                                      </p:tavLst>
                                    </p:anim>
                                    <p:set>
                                      <p:cBhvr>
                                        <p:cTn id="56"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7"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05" grpId="0" animBg="1" autoUpdateAnimBg="0"/>
      <p:bldP spid="605205" grpId="1" animBg="1" autoUpdateAnimBg="0"/>
      <p:bldP spid="605208" grpId="0" animBg="1" autoUpdateAnimBg="0"/>
      <p:bldP spid="26"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a:extLst>
              <a:ext uri="{FF2B5EF4-FFF2-40B4-BE49-F238E27FC236}">
                <a16:creationId xmlns:a16="http://schemas.microsoft.com/office/drawing/2014/main" id="{F0C087BA-3231-714E-94FF-B415BF29DB9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 y="1466850"/>
            <a:ext cx="21145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3" name="Picture 5">
            <a:extLst>
              <a:ext uri="{FF2B5EF4-FFF2-40B4-BE49-F238E27FC236}">
                <a16:creationId xmlns:a16="http://schemas.microsoft.com/office/drawing/2014/main" id="{41D936AD-05DF-A34C-8181-E7027F55794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4775" y="1462088"/>
            <a:ext cx="337185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AutoShape 10">
            <a:extLst>
              <a:ext uri="{FF2B5EF4-FFF2-40B4-BE49-F238E27FC236}">
                <a16:creationId xmlns:a16="http://schemas.microsoft.com/office/drawing/2014/main" id="{1AB32577-B950-6C4C-A01B-1337B1472B90}"/>
              </a:ext>
            </a:extLst>
          </p:cNvPr>
          <p:cNvSpPr>
            <a:spLocks noChangeArrowheads="1"/>
          </p:cNvSpPr>
          <p:nvPr/>
        </p:nvSpPr>
        <p:spPr bwMode="auto">
          <a:xfrm>
            <a:off x="0" y="31750"/>
            <a:ext cx="9144000" cy="51117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b="1">
                <a:solidFill>
                  <a:srgbClr val="CC0000"/>
                </a:solidFill>
              </a:rPr>
              <a:t>2. What are the lines of evidence that support Darwin</a:t>
            </a:r>
            <a:r>
              <a:rPr lang="ja-JP" altLang="en-US" b="1">
                <a:solidFill>
                  <a:srgbClr val="CC0000"/>
                </a:solidFill>
              </a:rPr>
              <a:t>’</a:t>
            </a:r>
            <a:r>
              <a:rPr lang="en-US" altLang="ja-JP" b="1">
                <a:solidFill>
                  <a:srgbClr val="CC0000"/>
                </a:solidFill>
              </a:rPr>
              <a:t>s ideas?</a:t>
            </a:r>
            <a:endParaRPr lang="en-US" altLang="en-US" b="1">
              <a:solidFill>
                <a:srgbClr val="CC0000"/>
              </a:solidFill>
            </a:endParaRPr>
          </a:p>
        </p:txBody>
      </p:sp>
      <p:pic>
        <p:nvPicPr>
          <p:cNvPr id="7" name="Picture 5">
            <a:extLst>
              <a:ext uri="{FF2B5EF4-FFF2-40B4-BE49-F238E27FC236}">
                <a16:creationId xmlns:a16="http://schemas.microsoft.com/office/drawing/2014/main" id="{46B3B58D-369E-E243-98ED-542824AFFA72}"/>
              </a:ext>
            </a:extLst>
          </p:cNvPr>
          <p:cNvPicPr>
            <a:picLocks noChangeAspect="1" noChangeArrowheads="1"/>
          </p:cNvPicPr>
          <p:nvPr/>
        </p:nvPicPr>
        <p:blipFill>
          <a:blip r:embed="rId9"/>
          <a:srcRect r="25000"/>
          <a:stretch>
            <a:fillRect/>
          </a:stretch>
        </p:blipFill>
        <p:spPr bwMode="auto">
          <a:xfrm>
            <a:off x="142875" y="4240213"/>
            <a:ext cx="2667000" cy="237807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8" name="Picture 6">
            <a:extLst>
              <a:ext uri="{FF2B5EF4-FFF2-40B4-BE49-F238E27FC236}">
                <a16:creationId xmlns:a16="http://schemas.microsoft.com/office/drawing/2014/main" id="{3607B3C6-B39C-FF4F-A008-E12049CCF8EA}"/>
              </a:ext>
            </a:extLst>
          </p:cNvPr>
          <p:cNvPicPr>
            <a:picLocks noChangeAspect="1" noChangeArrowheads="1"/>
          </p:cNvPicPr>
          <p:nvPr/>
        </p:nvPicPr>
        <p:blipFill>
          <a:blip r:embed="rId10"/>
          <a:srcRect/>
          <a:stretch>
            <a:fillRect/>
          </a:stretch>
        </p:blipFill>
        <p:spPr bwMode="auto">
          <a:xfrm>
            <a:off x="3435350" y="4173538"/>
            <a:ext cx="4387850" cy="2444750"/>
          </a:xfrm>
          <a:prstGeom prst="rect">
            <a:avLst/>
          </a:prstGeom>
          <a:noFill/>
          <a:ln w="9525">
            <a:solidFill>
              <a:srgbClr val="660000"/>
            </a:solidFill>
            <a:miter lim="800000"/>
            <a:headEnd/>
            <a:tailEnd/>
          </a:ln>
          <a:effectLst>
            <a:outerShdw blurRad="63500" dist="38099" dir="2700000" algn="ctr" rotWithShape="0">
              <a:srgbClr val="000000">
                <a:alpha val="74998"/>
              </a:srgbClr>
            </a:outerShdw>
          </a:effectLst>
        </p:spPr>
      </p:pic>
      <p:pic>
        <p:nvPicPr>
          <p:cNvPr id="9" name="Picture 13">
            <a:extLst>
              <a:ext uri="{FF2B5EF4-FFF2-40B4-BE49-F238E27FC236}">
                <a16:creationId xmlns:a16="http://schemas.microsoft.com/office/drawing/2014/main" id="{9CEBCD38-628B-B448-99F9-27CB5F20A801}"/>
              </a:ext>
            </a:extLst>
          </p:cNvPr>
          <p:cNvPicPr>
            <a:picLocks noChangeAspect="1" noChangeArrowheads="1"/>
          </p:cNvPicPr>
          <p:nvPr/>
        </p:nvPicPr>
        <p:blipFill>
          <a:blip r:embed="rId11"/>
          <a:srcRect/>
          <a:stretch>
            <a:fillRect/>
          </a:stretch>
        </p:blipFill>
        <p:spPr bwMode="auto">
          <a:xfrm>
            <a:off x="7267575" y="5478463"/>
            <a:ext cx="1676400" cy="1257300"/>
          </a:xfrm>
          <a:prstGeom prst="rect">
            <a:avLst/>
          </a:prstGeom>
          <a:noFill/>
          <a:ln w="12700" cap="flat" cmpd="sng" algn="ctr">
            <a:solidFill>
              <a:srgbClr val="000000"/>
            </a:solidFill>
            <a:prstDash val="solid"/>
            <a:miter lim="800000"/>
            <a:headEnd type="none" w="med" len="med"/>
            <a:tailEnd type="none" w="med" len="med"/>
          </a:ln>
          <a:effectLst>
            <a:outerShdw blurRad="63500" dist="63500" dir="2700000" algn="ctr" rotWithShape="0">
              <a:srgbClr val="121212">
                <a:alpha val="50000"/>
              </a:srgbClr>
            </a:outerShdw>
          </a:effectLst>
        </p:spPr>
      </p:pic>
      <p:sp>
        <p:nvSpPr>
          <p:cNvPr id="11" name="Freeform 10">
            <a:extLst>
              <a:ext uri="{FF2B5EF4-FFF2-40B4-BE49-F238E27FC236}">
                <a16:creationId xmlns:a16="http://schemas.microsoft.com/office/drawing/2014/main" id="{0B293F12-642B-5E4D-81F6-500FD2FAD428}"/>
              </a:ext>
            </a:extLst>
          </p:cNvPr>
          <p:cNvSpPr>
            <a:spLocks noChangeArrowheads="1"/>
          </p:cNvSpPr>
          <p:nvPr/>
        </p:nvSpPr>
        <p:spPr bwMode="auto">
          <a:xfrm>
            <a:off x="1527175" y="3324225"/>
            <a:ext cx="1917700" cy="465138"/>
          </a:xfrm>
          <a:custGeom>
            <a:avLst/>
            <a:gdLst>
              <a:gd name="T0" fmla="*/ 0 w 1918652"/>
              <a:gd name="T1" fmla="*/ 0 h 466094"/>
              <a:gd name="T2" fmla="*/ 916969 w 1918652"/>
              <a:gd name="T3" fmla="*/ 442182 h 466094"/>
              <a:gd name="T4" fmla="*/ 1914846 w 1918652"/>
              <a:gd name="T5" fmla="*/ 120596 h 466094"/>
              <a:gd name="T6" fmla="*/ 0 60000 65536"/>
              <a:gd name="T7" fmla="*/ 0 60000 65536"/>
              <a:gd name="T8" fmla="*/ 0 60000 65536"/>
              <a:gd name="T9" fmla="*/ 0 w 1918652"/>
              <a:gd name="T10" fmla="*/ 0 h 466094"/>
              <a:gd name="T11" fmla="*/ 1918652 w 1918652"/>
              <a:gd name="T12" fmla="*/ 466094 h 466094"/>
            </a:gdLst>
            <a:ahLst/>
            <a:cxnLst>
              <a:cxn ang="T6">
                <a:pos x="T0" y="T1"/>
              </a:cxn>
              <a:cxn ang="T7">
                <a:pos x="T2" y="T3"/>
              </a:cxn>
              <a:cxn ang="T8">
                <a:pos x="T4" y="T5"/>
              </a:cxn>
            </a:cxnLst>
            <a:rect l="T9" t="T10" r="T11" b="T12"/>
            <a:pathLst>
              <a:path w="1918652" h="466094">
                <a:moveTo>
                  <a:pt x="0" y="0"/>
                </a:moveTo>
                <a:cubicBezTo>
                  <a:pt x="299508" y="212782"/>
                  <a:pt x="599016" y="425564"/>
                  <a:pt x="918791" y="445829"/>
                </a:cubicBezTo>
                <a:cubicBezTo>
                  <a:pt x="1238566" y="466094"/>
                  <a:pt x="1918652" y="121590"/>
                  <a:pt x="1918652" y="121590"/>
                </a:cubicBezTo>
              </a:path>
            </a:pathLst>
          </a:custGeom>
          <a:noFill/>
          <a:ln w="1016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11">
            <a:extLst>
              <a:ext uri="{FF2B5EF4-FFF2-40B4-BE49-F238E27FC236}">
                <a16:creationId xmlns:a16="http://schemas.microsoft.com/office/drawing/2014/main" id="{E66B7839-D799-8045-8996-31D20A4B72FC}"/>
              </a:ext>
            </a:extLst>
          </p:cNvPr>
          <p:cNvSpPr>
            <a:spLocks noChangeArrowheads="1"/>
          </p:cNvSpPr>
          <p:nvPr/>
        </p:nvSpPr>
        <p:spPr bwMode="auto">
          <a:xfrm>
            <a:off x="2054225" y="5889625"/>
            <a:ext cx="1917700" cy="466725"/>
          </a:xfrm>
          <a:custGeom>
            <a:avLst/>
            <a:gdLst>
              <a:gd name="T0" fmla="*/ 0 w 1918652"/>
              <a:gd name="T1" fmla="*/ 0 h 466094"/>
              <a:gd name="T2" fmla="*/ 916969 w 1918652"/>
              <a:gd name="T3" fmla="*/ 448248 h 466094"/>
              <a:gd name="T4" fmla="*/ 1914846 w 1918652"/>
              <a:gd name="T5" fmla="*/ 122250 h 466094"/>
              <a:gd name="T6" fmla="*/ 0 60000 65536"/>
              <a:gd name="T7" fmla="*/ 0 60000 65536"/>
              <a:gd name="T8" fmla="*/ 0 60000 65536"/>
              <a:gd name="T9" fmla="*/ 0 w 1918652"/>
              <a:gd name="T10" fmla="*/ 0 h 466094"/>
              <a:gd name="T11" fmla="*/ 1918652 w 1918652"/>
              <a:gd name="T12" fmla="*/ 466094 h 466094"/>
            </a:gdLst>
            <a:ahLst/>
            <a:cxnLst>
              <a:cxn ang="T6">
                <a:pos x="T0" y="T1"/>
              </a:cxn>
              <a:cxn ang="T7">
                <a:pos x="T2" y="T3"/>
              </a:cxn>
              <a:cxn ang="T8">
                <a:pos x="T4" y="T5"/>
              </a:cxn>
            </a:cxnLst>
            <a:rect l="T9" t="T10" r="T11" b="T12"/>
            <a:pathLst>
              <a:path w="1918652" h="466094">
                <a:moveTo>
                  <a:pt x="0" y="0"/>
                </a:moveTo>
                <a:cubicBezTo>
                  <a:pt x="299508" y="212782"/>
                  <a:pt x="599016" y="425564"/>
                  <a:pt x="918791" y="445829"/>
                </a:cubicBezTo>
                <a:cubicBezTo>
                  <a:pt x="1238566" y="466094"/>
                  <a:pt x="1918652" y="121590"/>
                  <a:pt x="1918652" y="121590"/>
                </a:cubicBezTo>
              </a:path>
            </a:pathLst>
          </a:custGeom>
          <a:noFill/>
          <a:ln w="1016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60">
            <a:extLst>
              <a:ext uri="{FF2B5EF4-FFF2-40B4-BE49-F238E27FC236}">
                <a16:creationId xmlns:a16="http://schemas.microsoft.com/office/drawing/2014/main" id="{2DCB49F1-42E9-FE4C-9A4E-814397B2E6C0}"/>
              </a:ext>
            </a:extLst>
          </p:cNvPr>
          <p:cNvGrpSpPr>
            <a:grpSpLocks/>
          </p:cNvGrpSpPr>
          <p:nvPr/>
        </p:nvGrpSpPr>
        <p:grpSpPr bwMode="auto">
          <a:xfrm>
            <a:off x="3935413" y="525463"/>
            <a:ext cx="5316537" cy="3608387"/>
            <a:chOff x="3936062" y="525530"/>
            <a:chExt cx="5316034" cy="3608522"/>
          </a:xfrm>
        </p:grpSpPr>
        <p:sp>
          <p:nvSpPr>
            <p:cNvPr id="44" name="Rectangle 43">
              <a:extLst>
                <a:ext uri="{FF2B5EF4-FFF2-40B4-BE49-F238E27FC236}">
                  <a16:creationId xmlns:a16="http://schemas.microsoft.com/office/drawing/2014/main" id="{6252E3FA-C459-204A-AECF-4627675C5032}"/>
                </a:ext>
              </a:extLst>
            </p:cNvPr>
            <p:cNvSpPr>
              <a:spLocks noChangeArrowheads="1"/>
            </p:cNvSpPr>
            <p:nvPr/>
          </p:nvSpPr>
          <p:spPr bwMode="auto">
            <a:xfrm>
              <a:off x="3936062" y="582682"/>
              <a:ext cx="5204920" cy="3551370"/>
            </a:xfrm>
            <a:prstGeom prst="rect">
              <a:avLst/>
            </a:prstGeom>
            <a:solidFill>
              <a:srgbClr val="FFFFF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defRPr/>
              </a:pPr>
              <a:endParaRPr lang="en-US" sz="1800">
                <a:solidFill>
                  <a:schemeClr val="lt1"/>
                </a:solidFill>
                <a:latin typeface="+mn-lt"/>
                <a:ea typeface="+mn-ea"/>
              </a:endParaRPr>
            </a:p>
          </p:txBody>
        </p:sp>
        <p:pic>
          <p:nvPicPr>
            <p:cNvPr id="36876" name="Picture 4">
              <a:extLst>
                <a:ext uri="{FF2B5EF4-FFF2-40B4-BE49-F238E27FC236}">
                  <a16:creationId xmlns:a16="http://schemas.microsoft.com/office/drawing/2014/main" id="{AA2B48F5-29DF-2849-83F0-1E0A584845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6765" y="636470"/>
              <a:ext cx="4919458" cy="325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 Box 5">
              <a:extLst>
                <a:ext uri="{FF2B5EF4-FFF2-40B4-BE49-F238E27FC236}">
                  <a16:creationId xmlns:a16="http://schemas.microsoft.com/office/drawing/2014/main" id="{8D060520-837E-6E42-B286-AAEEA8165EE5}"/>
                </a:ext>
              </a:extLst>
            </p:cNvPr>
            <p:cNvSpPr txBox="1">
              <a:spLocks noChangeArrowheads="1"/>
            </p:cNvSpPr>
            <p:nvPr/>
          </p:nvSpPr>
          <p:spPr bwMode="auto">
            <a:xfrm>
              <a:off x="6078603" y="525530"/>
              <a:ext cx="109761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kumimoji="1" lang="en-US" altLang="en-US" sz="1600" b="1">
                  <a:solidFill>
                    <a:srgbClr val="00006B"/>
                  </a:solidFill>
                </a:rPr>
                <a:t>Terminal</a:t>
              </a:r>
            </a:p>
            <a:p>
              <a:pPr algn="l"/>
              <a:r>
                <a:rPr kumimoji="1" lang="en-US" altLang="en-US" sz="1600" b="1">
                  <a:solidFill>
                    <a:srgbClr val="00006B"/>
                  </a:solidFill>
                </a:rPr>
                <a:t>bud</a:t>
              </a:r>
            </a:p>
          </p:txBody>
        </p:sp>
        <p:sp>
          <p:nvSpPr>
            <p:cNvPr id="36878" name="Text Box 6">
              <a:extLst>
                <a:ext uri="{FF2B5EF4-FFF2-40B4-BE49-F238E27FC236}">
                  <a16:creationId xmlns:a16="http://schemas.microsoft.com/office/drawing/2014/main" id="{B64F5CA7-C154-DF43-8D21-3342EC98A170}"/>
                </a:ext>
              </a:extLst>
            </p:cNvPr>
            <p:cNvSpPr txBox="1">
              <a:spLocks noChangeArrowheads="1"/>
            </p:cNvSpPr>
            <p:nvPr/>
          </p:nvSpPr>
          <p:spPr bwMode="auto">
            <a:xfrm>
              <a:off x="6501967" y="895878"/>
              <a:ext cx="8483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kumimoji="1" lang="en-US" altLang="en-US" sz="1600" b="1">
                  <a:solidFill>
                    <a:srgbClr val="00006B"/>
                  </a:solidFill>
                </a:rPr>
                <a:t>Lateral</a:t>
              </a:r>
            </a:p>
            <a:p>
              <a:pPr algn="r"/>
              <a:r>
                <a:rPr kumimoji="1" lang="en-US" altLang="en-US" sz="1600" b="1">
                  <a:solidFill>
                    <a:srgbClr val="00006B"/>
                  </a:solidFill>
                </a:rPr>
                <a:t>buds</a:t>
              </a:r>
            </a:p>
          </p:txBody>
        </p:sp>
        <p:sp>
          <p:nvSpPr>
            <p:cNvPr id="36879" name="Text Box 7">
              <a:extLst>
                <a:ext uri="{FF2B5EF4-FFF2-40B4-BE49-F238E27FC236}">
                  <a16:creationId xmlns:a16="http://schemas.microsoft.com/office/drawing/2014/main" id="{775262CA-5643-5244-84FE-2997ED402181}"/>
                </a:ext>
              </a:extLst>
            </p:cNvPr>
            <p:cNvSpPr txBox="1">
              <a:spLocks noChangeArrowheads="1"/>
            </p:cNvSpPr>
            <p:nvPr/>
          </p:nvSpPr>
          <p:spPr bwMode="auto">
            <a:xfrm>
              <a:off x="8246352" y="628770"/>
              <a:ext cx="1005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kumimoji="1" lang="en-US" altLang="en-US" sz="1600" b="1">
                  <a:solidFill>
                    <a:srgbClr val="CC0000"/>
                  </a:solidFill>
                </a:rPr>
                <a:t>Brussels sprouts</a:t>
              </a:r>
            </a:p>
          </p:txBody>
        </p:sp>
        <p:sp>
          <p:nvSpPr>
            <p:cNvPr id="36880" name="Text Box 8">
              <a:extLst>
                <a:ext uri="{FF2B5EF4-FFF2-40B4-BE49-F238E27FC236}">
                  <a16:creationId xmlns:a16="http://schemas.microsoft.com/office/drawing/2014/main" id="{45ACC2E2-1D1A-7D48-BC5F-E997A7203669}"/>
                </a:ext>
              </a:extLst>
            </p:cNvPr>
            <p:cNvSpPr txBox="1">
              <a:spLocks noChangeArrowheads="1"/>
            </p:cNvSpPr>
            <p:nvPr/>
          </p:nvSpPr>
          <p:spPr bwMode="auto">
            <a:xfrm>
              <a:off x="3959154" y="577253"/>
              <a:ext cx="10131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CC0000"/>
                  </a:solidFill>
                </a:rPr>
                <a:t>Cabbage</a:t>
              </a:r>
            </a:p>
          </p:txBody>
        </p:sp>
        <p:sp>
          <p:nvSpPr>
            <p:cNvPr id="36881" name="Text Box 9">
              <a:extLst>
                <a:ext uri="{FF2B5EF4-FFF2-40B4-BE49-F238E27FC236}">
                  <a16:creationId xmlns:a16="http://schemas.microsoft.com/office/drawing/2014/main" id="{48626134-D37D-FC43-AE82-A90ED7FF631F}"/>
                </a:ext>
              </a:extLst>
            </p:cNvPr>
            <p:cNvSpPr txBox="1">
              <a:spLocks noChangeArrowheads="1"/>
            </p:cNvSpPr>
            <p:nvPr/>
          </p:nvSpPr>
          <p:spPr bwMode="auto">
            <a:xfrm>
              <a:off x="3989288" y="1612896"/>
              <a:ext cx="17171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00006B"/>
                  </a:solidFill>
                </a:rPr>
                <a:t>Flower cluster</a:t>
              </a:r>
            </a:p>
          </p:txBody>
        </p:sp>
        <p:sp>
          <p:nvSpPr>
            <p:cNvPr id="36882" name="Text Box 10">
              <a:extLst>
                <a:ext uri="{FF2B5EF4-FFF2-40B4-BE49-F238E27FC236}">
                  <a16:creationId xmlns:a16="http://schemas.microsoft.com/office/drawing/2014/main" id="{3D4B1E40-28C2-374F-A4CA-8EEC1F286D04}"/>
                </a:ext>
              </a:extLst>
            </p:cNvPr>
            <p:cNvSpPr txBox="1">
              <a:spLocks noChangeArrowheads="1"/>
            </p:cNvSpPr>
            <p:nvPr/>
          </p:nvSpPr>
          <p:spPr bwMode="auto">
            <a:xfrm>
              <a:off x="8163925" y="1517668"/>
              <a:ext cx="8483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00006B"/>
                  </a:solidFill>
                </a:rPr>
                <a:t>Leaves</a:t>
              </a:r>
            </a:p>
          </p:txBody>
        </p:sp>
        <p:sp>
          <p:nvSpPr>
            <p:cNvPr id="36883" name="Text Box 11">
              <a:extLst>
                <a:ext uri="{FF2B5EF4-FFF2-40B4-BE49-F238E27FC236}">
                  <a16:creationId xmlns:a16="http://schemas.microsoft.com/office/drawing/2014/main" id="{82A0631E-97E3-2C4D-B0E4-2B7DD8BBBE28}"/>
                </a:ext>
              </a:extLst>
            </p:cNvPr>
            <p:cNvSpPr txBox="1">
              <a:spLocks noChangeArrowheads="1"/>
            </p:cNvSpPr>
            <p:nvPr/>
          </p:nvSpPr>
          <p:spPr bwMode="auto">
            <a:xfrm>
              <a:off x="4100844" y="2661244"/>
              <a:ext cx="11416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CC0000"/>
                  </a:solidFill>
                </a:rPr>
                <a:t>Cauliflower</a:t>
              </a:r>
            </a:p>
          </p:txBody>
        </p:sp>
        <p:sp>
          <p:nvSpPr>
            <p:cNvPr id="36884" name="Text Box 12">
              <a:extLst>
                <a:ext uri="{FF2B5EF4-FFF2-40B4-BE49-F238E27FC236}">
                  <a16:creationId xmlns:a16="http://schemas.microsoft.com/office/drawing/2014/main" id="{436DFDF5-47D7-5243-B8E0-46871E52517D}"/>
                </a:ext>
              </a:extLst>
            </p:cNvPr>
            <p:cNvSpPr txBox="1">
              <a:spLocks noChangeArrowheads="1"/>
            </p:cNvSpPr>
            <p:nvPr/>
          </p:nvSpPr>
          <p:spPr bwMode="auto">
            <a:xfrm>
              <a:off x="5233505" y="3133764"/>
              <a:ext cx="8636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kumimoji="1" lang="en-US" altLang="en-US" sz="1600" b="1">
                  <a:solidFill>
                    <a:srgbClr val="00006B"/>
                  </a:solidFill>
                </a:rPr>
                <a:t>Flower</a:t>
              </a:r>
            </a:p>
            <a:p>
              <a:pPr algn="l"/>
              <a:r>
                <a:rPr kumimoji="1" lang="en-US" altLang="en-US" sz="1600" b="1">
                  <a:solidFill>
                    <a:srgbClr val="00006B"/>
                  </a:solidFill>
                </a:rPr>
                <a:t>and</a:t>
              </a:r>
            </a:p>
            <a:p>
              <a:pPr algn="l"/>
              <a:r>
                <a:rPr kumimoji="1" lang="en-US" altLang="en-US" sz="1600" b="1">
                  <a:solidFill>
                    <a:srgbClr val="00006B"/>
                  </a:solidFill>
                </a:rPr>
                <a:t>stems</a:t>
              </a:r>
            </a:p>
          </p:txBody>
        </p:sp>
        <p:sp>
          <p:nvSpPr>
            <p:cNvPr id="36885" name="Text Box 13">
              <a:extLst>
                <a:ext uri="{FF2B5EF4-FFF2-40B4-BE49-F238E27FC236}">
                  <a16:creationId xmlns:a16="http://schemas.microsoft.com/office/drawing/2014/main" id="{031079B9-B0D1-9F40-ADBE-AB6E8722A531}"/>
                </a:ext>
              </a:extLst>
            </p:cNvPr>
            <p:cNvSpPr txBox="1">
              <a:spLocks noChangeArrowheads="1"/>
            </p:cNvSpPr>
            <p:nvPr/>
          </p:nvSpPr>
          <p:spPr bwMode="auto">
            <a:xfrm>
              <a:off x="4042183" y="3852061"/>
              <a:ext cx="9976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CC0000"/>
                  </a:solidFill>
                </a:rPr>
                <a:t>Broccoli</a:t>
              </a:r>
            </a:p>
          </p:txBody>
        </p:sp>
        <p:sp>
          <p:nvSpPr>
            <p:cNvPr id="36886" name="Text Box 14">
              <a:extLst>
                <a:ext uri="{FF2B5EF4-FFF2-40B4-BE49-F238E27FC236}">
                  <a16:creationId xmlns:a16="http://schemas.microsoft.com/office/drawing/2014/main" id="{1C60E3DC-07DC-7543-8E2B-C95E7899D45E}"/>
                </a:ext>
              </a:extLst>
            </p:cNvPr>
            <p:cNvSpPr txBox="1">
              <a:spLocks noChangeArrowheads="1"/>
            </p:cNvSpPr>
            <p:nvPr/>
          </p:nvSpPr>
          <p:spPr bwMode="auto">
            <a:xfrm>
              <a:off x="5862907" y="3852059"/>
              <a:ext cx="14603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CC0000"/>
                  </a:solidFill>
                </a:rPr>
                <a:t>Wild mustard</a:t>
              </a:r>
            </a:p>
          </p:txBody>
        </p:sp>
        <p:sp>
          <p:nvSpPr>
            <p:cNvPr id="36887" name="Text Box 15">
              <a:extLst>
                <a:ext uri="{FF2B5EF4-FFF2-40B4-BE49-F238E27FC236}">
                  <a16:creationId xmlns:a16="http://schemas.microsoft.com/office/drawing/2014/main" id="{DD8B44F1-F80F-7D4E-8A6E-ABFE0FA7B81B}"/>
                </a:ext>
              </a:extLst>
            </p:cNvPr>
            <p:cNvSpPr txBox="1">
              <a:spLocks noChangeArrowheads="1"/>
            </p:cNvSpPr>
            <p:nvPr/>
          </p:nvSpPr>
          <p:spPr bwMode="auto">
            <a:xfrm>
              <a:off x="7985644" y="3839551"/>
              <a:ext cx="8239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CC0000"/>
                  </a:solidFill>
                </a:rPr>
                <a:t>Kohlrabi</a:t>
              </a:r>
            </a:p>
          </p:txBody>
        </p:sp>
        <p:sp>
          <p:nvSpPr>
            <p:cNvPr id="36888" name="Text Box 16">
              <a:extLst>
                <a:ext uri="{FF2B5EF4-FFF2-40B4-BE49-F238E27FC236}">
                  <a16:creationId xmlns:a16="http://schemas.microsoft.com/office/drawing/2014/main" id="{9998E235-558E-B149-838D-969CB0ADA66C}"/>
                </a:ext>
              </a:extLst>
            </p:cNvPr>
            <p:cNvSpPr txBox="1">
              <a:spLocks noChangeArrowheads="1"/>
            </p:cNvSpPr>
            <p:nvPr/>
          </p:nvSpPr>
          <p:spPr bwMode="auto">
            <a:xfrm>
              <a:off x="8008106" y="2726775"/>
              <a:ext cx="8401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00006B"/>
                  </a:solidFill>
                </a:rPr>
                <a:t>Stem</a:t>
              </a:r>
            </a:p>
          </p:txBody>
        </p:sp>
        <p:sp>
          <p:nvSpPr>
            <p:cNvPr id="36889" name="Text Box 17">
              <a:extLst>
                <a:ext uri="{FF2B5EF4-FFF2-40B4-BE49-F238E27FC236}">
                  <a16:creationId xmlns:a16="http://schemas.microsoft.com/office/drawing/2014/main" id="{14A431F0-46E2-8643-8574-9B4BE87B694E}"/>
                </a:ext>
              </a:extLst>
            </p:cNvPr>
            <p:cNvSpPr txBox="1">
              <a:spLocks noChangeArrowheads="1"/>
            </p:cNvSpPr>
            <p:nvPr/>
          </p:nvSpPr>
          <p:spPr bwMode="auto">
            <a:xfrm>
              <a:off x="7474721" y="2192398"/>
              <a:ext cx="483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en-US" altLang="en-US" sz="1600" b="1">
                  <a:solidFill>
                    <a:srgbClr val="CC0000"/>
                  </a:solidFill>
                </a:rPr>
                <a:t>Kale</a:t>
              </a:r>
            </a:p>
          </p:txBody>
        </p:sp>
      </p:grpSp>
      <p:sp>
        <p:nvSpPr>
          <p:cNvPr id="36874" name="Rectangle 2">
            <a:extLst>
              <a:ext uri="{FF2B5EF4-FFF2-40B4-BE49-F238E27FC236}">
                <a16:creationId xmlns:a16="http://schemas.microsoft.com/office/drawing/2014/main" id="{91118D39-0706-3E4B-96CF-7076184D1DC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Artificial selection</a:t>
            </a:r>
          </a:p>
        </p:txBody>
      </p:sp>
    </p:spTree>
    <p:extLst>
      <p:ext uri="{BB962C8B-B14F-4D97-AF65-F5344CB8AC3E}">
        <p14:creationId xmlns:p14="http://schemas.microsoft.com/office/powerpoint/2010/main" val="966628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
                                        </p:tgtEl>
                                      </p:cMediaNode>
                                    </p:audio>
                                  </p:sub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08933"/>
                                        </p:tgtEl>
                                        <p:attrNameLst>
                                          <p:attrName>style.visibility</p:attrName>
                                        </p:attrNameLst>
                                      </p:cBhvr>
                                      <p:to>
                                        <p:strVal val="visible"/>
                                      </p:to>
                                    </p:set>
                                    <p:animEffect transition="in" filter="wipe(left)">
                                      <p:cBhvr>
                                        <p:cTn id="11" dur="500"/>
                                        <p:tgtEl>
                                          <p:spTgt spid="508933"/>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5" name="Pencil Check"/>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3" name="Arrow"/>
                                        </p:tgtEl>
                                      </p:cMediaNode>
                                    </p:audio>
                                  </p:sub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8A819A0A-3758-2D47-AA9B-5C17299CA7F3}"/>
              </a:ext>
            </a:extLst>
          </p:cNvPr>
          <p:cNvGrpSpPr>
            <a:grpSpLocks/>
          </p:cNvGrpSpPr>
          <p:nvPr/>
        </p:nvGrpSpPr>
        <p:grpSpPr bwMode="auto">
          <a:xfrm>
            <a:off x="1589088" y="457200"/>
            <a:ext cx="7194550" cy="6172200"/>
            <a:chOff x="1001" y="288"/>
            <a:chExt cx="4532" cy="3888"/>
          </a:xfrm>
        </p:grpSpPr>
        <p:sp>
          <p:nvSpPr>
            <p:cNvPr id="38917" name="Freeform 13">
              <a:extLst>
                <a:ext uri="{FF2B5EF4-FFF2-40B4-BE49-F238E27FC236}">
                  <a16:creationId xmlns:a16="http://schemas.microsoft.com/office/drawing/2014/main" id="{10CAF07D-D83F-6B4C-86C5-7F5A11140FB5}"/>
                </a:ext>
              </a:extLst>
            </p:cNvPr>
            <p:cNvSpPr>
              <a:spLocks/>
            </p:cNvSpPr>
            <p:nvPr/>
          </p:nvSpPr>
          <p:spPr bwMode="auto">
            <a:xfrm rot="-5231912">
              <a:off x="1404" y="1710"/>
              <a:ext cx="888" cy="1694"/>
            </a:xfrm>
            <a:custGeom>
              <a:avLst/>
              <a:gdLst>
                <a:gd name="T0" fmla="*/ 0 w 1248"/>
                <a:gd name="T1" fmla="*/ 13855 h 616"/>
                <a:gd name="T2" fmla="*/ 184 w 1248"/>
                <a:gd name="T3" fmla="*/ 13855 h 616"/>
                <a:gd name="T4" fmla="*/ 228 w 1248"/>
                <a:gd name="T5" fmla="*/ 96891 h 616"/>
                <a:gd name="T6" fmla="*/ 0 60000 65536"/>
                <a:gd name="T7" fmla="*/ 0 60000 65536"/>
                <a:gd name="T8" fmla="*/ 0 60000 65536"/>
                <a:gd name="T9" fmla="*/ 0 w 1248"/>
                <a:gd name="T10" fmla="*/ 0 h 616"/>
                <a:gd name="T11" fmla="*/ 1248 w 1248"/>
                <a:gd name="T12" fmla="*/ 616 h 616"/>
              </a:gdLst>
              <a:ahLst/>
              <a:cxnLst>
                <a:cxn ang="T6">
                  <a:pos x="T0" y="T1"/>
                </a:cxn>
                <a:cxn ang="T7">
                  <a:pos x="T2" y="T3"/>
                </a:cxn>
                <a:cxn ang="T8">
                  <a:pos x="T4" y="T5"/>
                </a:cxn>
              </a:cxnLst>
              <a:rect l="T9" t="T10" r="T11" b="T12"/>
              <a:pathLst>
                <a:path w="1248" h="616">
                  <a:moveTo>
                    <a:pt x="0" y="88"/>
                  </a:moveTo>
                  <a:cubicBezTo>
                    <a:pt x="400" y="44"/>
                    <a:pt x="800" y="0"/>
                    <a:pt x="1008" y="88"/>
                  </a:cubicBezTo>
                  <a:cubicBezTo>
                    <a:pt x="1216" y="176"/>
                    <a:pt x="1232" y="396"/>
                    <a:pt x="1248" y="616"/>
                  </a:cubicBezTo>
                </a:path>
              </a:pathLst>
            </a:custGeom>
            <a:noFill/>
            <a:ln w="76200">
              <a:solidFill>
                <a:srgbClr val="66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 name="Picture 6">
              <a:extLst>
                <a:ext uri="{FF2B5EF4-FFF2-40B4-BE49-F238E27FC236}">
                  <a16:creationId xmlns:a16="http://schemas.microsoft.com/office/drawing/2014/main" id="{0FEF7EB7-4BBB-4747-B359-65D3CDD73A24}"/>
                </a:ext>
              </a:extLst>
            </p:cNvPr>
            <p:cNvPicPr>
              <a:picLocks noChangeArrowheads="1"/>
            </p:cNvPicPr>
            <p:nvPr/>
          </p:nvPicPr>
          <p:blipFill>
            <a:blip r:embed="rId4"/>
            <a:srcRect/>
            <a:stretch>
              <a:fillRect/>
            </a:stretch>
          </p:blipFill>
          <p:spPr bwMode="auto">
            <a:xfrm>
              <a:off x="2736" y="288"/>
              <a:ext cx="2797" cy="3888"/>
            </a:xfrm>
            <a:prstGeom prst="rect">
              <a:avLst/>
            </a:prstGeom>
            <a:noFill/>
            <a:ln w="9525">
              <a:solidFill>
                <a:srgbClr val="660000"/>
              </a:solidFill>
              <a:miter lim="800000"/>
              <a:headEnd/>
              <a:tailEnd/>
            </a:ln>
            <a:effectLst>
              <a:outerShdw blurRad="63500" dist="38099" dir="2700000" algn="ctr" rotWithShape="0">
                <a:srgbClr val="000000">
                  <a:alpha val="74998"/>
                </a:srgbClr>
              </a:outerShdw>
            </a:effectLst>
          </p:spPr>
        </p:pic>
      </p:grpSp>
      <p:sp>
        <p:nvSpPr>
          <p:cNvPr id="38914" name="Rectangle 2">
            <a:extLst>
              <a:ext uri="{FF2B5EF4-FFF2-40B4-BE49-F238E27FC236}">
                <a16:creationId xmlns:a16="http://schemas.microsoft.com/office/drawing/2014/main" id="{DD37A823-EF97-464F-BF11-135081F64707}"/>
              </a:ext>
            </a:extLst>
          </p:cNvPr>
          <p:cNvSpPr>
            <a:spLocks noGrp="1" noChangeArrowheads="1"/>
          </p:cNvSpPr>
          <p:nvPr>
            <p:ph type="title"/>
          </p:nvPr>
        </p:nvSpPr>
        <p:spPr>
          <a:xfrm>
            <a:off x="609600" y="685800"/>
            <a:ext cx="3886200" cy="762000"/>
          </a:xfrm>
        </p:spPr>
        <p:txBody>
          <a:bodyPr/>
          <a:lstStyle/>
          <a:p>
            <a:pPr eaLnBrk="1" hangingPunct="1"/>
            <a:r>
              <a:rPr lang="en-US" altLang="en-US">
                <a:ea typeface="ＭＳ Ｐゴシック" panose="020B0600070205080204" pitchFamily="34" charset="-128"/>
              </a:rPr>
              <a:t>Selective breeding</a:t>
            </a:r>
          </a:p>
        </p:txBody>
      </p:sp>
      <p:pic>
        <p:nvPicPr>
          <p:cNvPr id="8" name="Picture 4">
            <a:extLst>
              <a:ext uri="{FF2B5EF4-FFF2-40B4-BE49-F238E27FC236}">
                <a16:creationId xmlns:a16="http://schemas.microsoft.com/office/drawing/2014/main" id="{BF9B0DDD-21EA-754D-BC49-9E815908FFA7}"/>
              </a:ext>
            </a:extLst>
          </p:cNvPr>
          <p:cNvPicPr>
            <a:picLocks noChangeArrowheads="1"/>
          </p:cNvPicPr>
          <p:nvPr/>
        </p:nvPicPr>
        <p:blipFill>
          <a:blip r:embed="rId5"/>
          <a:srcRect/>
          <a:stretch>
            <a:fillRect/>
          </a:stretch>
        </p:blipFill>
        <p:spPr bwMode="auto">
          <a:xfrm>
            <a:off x="539750" y="4495800"/>
            <a:ext cx="2767013" cy="1611313"/>
          </a:xfrm>
          <a:prstGeom prst="rect">
            <a:avLst/>
          </a:prstGeom>
          <a:noFill/>
          <a:ln w="63500">
            <a:solidFill>
              <a:schemeClr val="tx1"/>
            </a:solidFill>
            <a:miter lim="800000"/>
            <a:headEnd/>
            <a:tailEnd/>
          </a:ln>
          <a:effectLst>
            <a:outerShdw blurRad="63500" dist="38099" dir="2700000" algn="ctr" rotWithShape="0">
              <a:srgbClr val="121212">
                <a:alpha val="74998"/>
              </a:srgbClr>
            </a:outerShdw>
          </a:effectLst>
        </p:spPr>
      </p:pic>
      <p:sp>
        <p:nvSpPr>
          <p:cNvPr id="9" name="AutoShape 15">
            <a:extLst>
              <a:ext uri="{FF2B5EF4-FFF2-40B4-BE49-F238E27FC236}">
                <a16:creationId xmlns:a16="http://schemas.microsoft.com/office/drawing/2014/main" id="{07504C65-C161-1B4C-8C7F-32EA1854DC43}"/>
              </a:ext>
            </a:extLst>
          </p:cNvPr>
          <p:cNvSpPr>
            <a:spLocks noChangeArrowheads="1"/>
          </p:cNvSpPr>
          <p:nvPr/>
        </p:nvSpPr>
        <p:spPr bwMode="auto">
          <a:xfrm>
            <a:off x="511175" y="2076450"/>
            <a:ext cx="3265488" cy="141287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600" b="1">
                <a:solidFill>
                  <a:srgbClr val="0F116A"/>
                </a:solidFill>
              </a:rPr>
              <a:t>the raw genetic material (variation) is hidden there</a:t>
            </a:r>
          </a:p>
        </p:txBody>
      </p:sp>
    </p:spTree>
    <p:extLst>
      <p:ext uri="{BB962C8B-B14F-4D97-AF65-F5344CB8AC3E}">
        <p14:creationId xmlns:p14="http://schemas.microsoft.com/office/powerpoint/2010/main" val="924173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C2BA58B6-3D62-004E-95BD-974285FE7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938" y="423863"/>
            <a:ext cx="4643437" cy="628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3">
            <a:extLst>
              <a:ext uri="{FF2B5EF4-FFF2-40B4-BE49-F238E27FC236}">
                <a16:creationId xmlns:a16="http://schemas.microsoft.com/office/drawing/2014/main" id="{7669C243-4D62-CF4B-BAD5-07C889B1F4B6}"/>
              </a:ext>
            </a:extLst>
          </p:cNvPr>
          <p:cNvSpPr>
            <a:spLocks noGrp="1" noChangeArrowheads="1"/>
          </p:cNvSpPr>
          <p:nvPr>
            <p:ph type="title"/>
          </p:nvPr>
        </p:nvSpPr>
        <p:spPr>
          <a:xfrm>
            <a:off x="609600" y="685800"/>
            <a:ext cx="3992563" cy="1171575"/>
          </a:xfrm>
        </p:spPr>
        <p:txBody>
          <a:bodyPr/>
          <a:lstStyle/>
          <a:p>
            <a:pPr eaLnBrk="1" hangingPunct="1"/>
            <a:r>
              <a:rPr lang="en-US" altLang="en-US">
                <a:ea typeface="ＭＳ Ｐゴシック" panose="020B0600070205080204" pitchFamily="34" charset="-128"/>
              </a:rPr>
              <a:t>Natural selection in action </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39939" name="Picture 6" descr="1whatIsDrugResistance.gif">
            <a:extLst>
              <a:ext uri="{FF2B5EF4-FFF2-40B4-BE49-F238E27FC236}">
                <a16:creationId xmlns:a16="http://schemas.microsoft.com/office/drawing/2014/main" id="{A4FBFEAE-8519-824C-AB7A-5F38596D50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336800"/>
            <a:ext cx="48609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C7FDC1D-AB05-C742-A7A2-ED39E1214BED}"/>
              </a:ext>
            </a:extLst>
          </p:cNvPr>
          <p:cNvSpPr>
            <a:spLocks noChangeArrowheads="1"/>
          </p:cNvSpPr>
          <p:nvPr/>
        </p:nvSpPr>
        <p:spPr bwMode="auto">
          <a:xfrm>
            <a:off x="4565650" y="6324600"/>
            <a:ext cx="1171575" cy="492125"/>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wrap="none" anchor="ctr">
            <a:spAutoFit/>
          </a:bodyPr>
          <a:lstStyle/>
          <a:p>
            <a:pPr>
              <a:defRPr/>
            </a:pPr>
            <a:r>
              <a:rPr lang="en-US" sz="2600" b="1" dirty="0">
                <a:solidFill>
                  <a:srgbClr val="0F116A"/>
                </a:solidFill>
                <a:latin typeface="Arial" charset="0"/>
                <a:ea typeface="+mn-ea"/>
              </a:rPr>
              <a:t>MRSA</a:t>
            </a:r>
          </a:p>
        </p:txBody>
      </p:sp>
    </p:spTree>
    <p:extLst>
      <p:ext uri="{BB962C8B-B14F-4D97-AF65-F5344CB8AC3E}">
        <p14:creationId xmlns:p14="http://schemas.microsoft.com/office/powerpoint/2010/main" val="541510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A50823FF-D057-694B-9B4B-55F247C05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885"/>
          <a:stretch>
            <a:fillRect/>
          </a:stretch>
        </p:blipFill>
        <p:spPr bwMode="auto">
          <a:xfrm>
            <a:off x="319088" y="1027113"/>
            <a:ext cx="53689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1" name="Oval 3">
            <a:extLst>
              <a:ext uri="{FF2B5EF4-FFF2-40B4-BE49-F238E27FC236}">
                <a16:creationId xmlns:a16="http://schemas.microsoft.com/office/drawing/2014/main" id="{92D7035F-B947-5E49-99BB-91F4A328F394}"/>
              </a:ext>
            </a:extLst>
          </p:cNvPr>
          <p:cNvSpPr>
            <a:spLocks noChangeArrowheads="1"/>
          </p:cNvSpPr>
          <p:nvPr/>
        </p:nvSpPr>
        <p:spPr bwMode="auto">
          <a:xfrm>
            <a:off x="180975" y="3355975"/>
            <a:ext cx="908050" cy="547688"/>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11332" name="Oval 4">
            <a:extLst>
              <a:ext uri="{FF2B5EF4-FFF2-40B4-BE49-F238E27FC236}">
                <a16:creationId xmlns:a16="http://schemas.microsoft.com/office/drawing/2014/main" id="{048D72D4-1052-E44F-A73F-A3820FC1D331}"/>
              </a:ext>
            </a:extLst>
          </p:cNvPr>
          <p:cNvSpPr>
            <a:spLocks noChangeArrowheads="1"/>
          </p:cNvSpPr>
          <p:nvPr/>
        </p:nvSpPr>
        <p:spPr bwMode="auto">
          <a:xfrm>
            <a:off x="1458913" y="3294063"/>
            <a:ext cx="908050" cy="547687"/>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11333" name="Oval 5">
            <a:extLst>
              <a:ext uri="{FF2B5EF4-FFF2-40B4-BE49-F238E27FC236}">
                <a16:creationId xmlns:a16="http://schemas.microsoft.com/office/drawing/2014/main" id="{EEEE7E7C-B4D0-9446-829C-214BD4F106CF}"/>
              </a:ext>
            </a:extLst>
          </p:cNvPr>
          <p:cNvSpPr>
            <a:spLocks noChangeArrowheads="1"/>
          </p:cNvSpPr>
          <p:nvPr/>
        </p:nvSpPr>
        <p:spPr bwMode="auto">
          <a:xfrm>
            <a:off x="2951163" y="1931988"/>
            <a:ext cx="908050" cy="547687"/>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11334" name="Oval 6">
            <a:extLst>
              <a:ext uri="{FF2B5EF4-FFF2-40B4-BE49-F238E27FC236}">
                <a16:creationId xmlns:a16="http://schemas.microsoft.com/office/drawing/2014/main" id="{73BE0ADB-3780-5445-AE61-0F8324B561EC}"/>
              </a:ext>
            </a:extLst>
          </p:cNvPr>
          <p:cNvSpPr>
            <a:spLocks noChangeArrowheads="1"/>
          </p:cNvSpPr>
          <p:nvPr/>
        </p:nvSpPr>
        <p:spPr bwMode="auto">
          <a:xfrm>
            <a:off x="4078288" y="2547938"/>
            <a:ext cx="908050" cy="547687"/>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1990" name="Rectangle 2">
            <a:extLst>
              <a:ext uri="{FF2B5EF4-FFF2-40B4-BE49-F238E27FC236}">
                <a16:creationId xmlns:a16="http://schemas.microsoft.com/office/drawing/2014/main" id="{4962F7AF-A2CF-8B41-B9BB-FF51F6DC347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Anatomical evidence</a:t>
            </a:r>
          </a:p>
        </p:txBody>
      </p:sp>
      <p:pic>
        <p:nvPicPr>
          <p:cNvPr id="12" name="Picture 11" descr="PowerPointScreenSnapz001.png">
            <a:extLst>
              <a:ext uri="{FF2B5EF4-FFF2-40B4-BE49-F238E27FC236}">
                <a16:creationId xmlns:a16="http://schemas.microsoft.com/office/drawing/2014/main" id="{00A6F1F7-5EB4-7C4E-BD44-F671E377227D}"/>
              </a:ext>
            </a:extLst>
          </p:cNvPr>
          <p:cNvPicPr>
            <a:picLocks noChangeAspect="1"/>
          </p:cNvPicPr>
          <p:nvPr/>
        </p:nvPicPr>
        <p:blipFill>
          <a:blip r:embed="rId6">
            <a:extLst>
              <a:ext uri="{28A0092B-C50C-407E-A947-70E740481C1C}">
                <a14:useLocalDpi xmlns:a14="http://schemas.microsoft.com/office/drawing/2010/main" val="0"/>
              </a:ext>
            </a:extLst>
          </a:blip>
          <a:srcRect l="2190"/>
          <a:stretch>
            <a:fillRect/>
          </a:stretch>
        </p:blipFill>
        <p:spPr bwMode="auto">
          <a:xfrm>
            <a:off x="5853113" y="307975"/>
            <a:ext cx="32670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id="{B3E2C164-F4A8-D549-95EF-A1980DDDCD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3588" y="2303463"/>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at.png">
            <a:extLst>
              <a:ext uri="{FF2B5EF4-FFF2-40B4-BE49-F238E27FC236}">
                <a16:creationId xmlns:a16="http://schemas.microsoft.com/office/drawing/2014/main" id="{E1B266CA-58F4-0840-89F3-FCCBAD00AB9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26125" y="4660900"/>
            <a:ext cx="32924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whale.png">
            <a:extLst>
              <a:ext uri="{FF2B5EF4-FFF2-40B4-BE49-F238E27FC236}">
                <a16:creationId xmlns:a16="http://schemas.microsoft.com/office/drawing/2014/main" id="{5147EF0E-C82B-0A4A-83FA-9D266F17E00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813" y="4667250"/>
            <a:ext cx="306228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whale2.png">
            <a:extLst>
              <a:ext uri="{FF2B5EF4-FFF2-40B4-BE49-F238E27FC236}">
                <a16:creationId xmlns:a16="http://schemas.microsoft.com/office/drawing/2014/main" id="{B5DC1C0D-E1F1-1640-ADE5-03BCCE406E7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09900" y="4667250"/>
            <a:ext cx="28194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AutoShape 10">
            <a:extLst>
              <a:ext uri="{FF2B5EF4-FFF2-40B4-BE49-F238E27FC236}">
                <a16:creationId xmlns:a16="http://schemas.microsoft.com/office/drawing/2014/main" id="{B40C96BE-FF7F-0240-8DB7-1D98AFDB71F9}"/>
              </a:ext>
            </a:extLst>
          </p:cNvPr>
          <p:cNvSpPr>
            <a:spLocks noChangeArrowheads="1"/>
          </p:cNvSpPr>
          <p:nvPr/>
        </p:nvSpPr>
        <p:spPr bwMode="auto">
          <a:xfrm>
            <a:off x="0" y="31750"/>
            <a:ext cx="9144000" cy="51117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b="1">
                <a:solidFill>
                  <a:srgbClr val="CC0000"/>
                </a:solidFill>
              </a:rPr>
              <a:t>3. What are the lines of evidence that support Darwin</a:t>
            </a:r>
            <a:r>
              <a:rPr lang="ja-JP" altLang="en-US" b="1">
                <a:solidFill>
                  <a:srgbClr val="CC0000"/>
                </a:solidFill>
              </a:rPr>
              <a:t>’</a:t>
            </a:r>
            <a:r>
              <a:rPr lang="en-US" altLang="ja-JP" b="1">
                <a:solidFill>
                  <a:srgbClr val="CC0000"/>
                </a:solidFill>
              </a:rPr>
              <a:t>s ideas?</a:t>
            </a:r>
            <a:endParaRPr lang="en-US" altLang="en-US" b="1">
              <a:solidFill>
                <a:srgbClr val="CC0000"/>
              </a:solidFill>
            </a:endParaRPr>
          </a:p>
        </p:txBody>
      </p:sp>
    </p:spTree>
    <p:extLst>
      <p:ext uri="{BB962C8B-B14F-4D97-AF65-F5344CB8AC3E}">
        <p14:creationId xmlns:p14="http://schemas.microsoft.com/office/powerpoint/2010/main" val="942584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1331"/>
                                        </p:tgtEl>
                                        <p:attrNameLst>
                                          <p:attrName>style.visibility</p:attrName>
                                        </p:attrNameLst>
                                      </p:cBhvr>
                                      <p:to>
                                        <p:strVal val="visible"/>
                                      </p:to>
                                    </p:set>
                                    <p:animEffect transition="in" filter="wipe(left)">
                                      <p:cBhvr>
                                        <p:cTn id="7" dur="500"/>
                                        <p:tgtEl>
                                          <p:spTgt spid="611331"/>
                                        </p:tgtEl>
                                      </p:cBhvr>
                                    </p:animEffect>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1332"/>
                                        </p:tgtEl>
                                        <p:attrNameLst>
                                          <p:attrName>style.visibility</p:attrName>
                                        </p:attrNameLst>
                                      </p:cBhvr>
                                      <p:to>
                                        <p:strVal val="visible"/>
                                      </p:to>
                                    </p:set>
                                    <p:animEffect transition="in" filter="wipe(left)">
                                      <p:cBhvr>
                                        <p:cTn id="12" dur="500"/>
                                        <p:tgtEl>
                                          <p:spTgt spid="611332"/>
                                        </p:tgtEl>
                                      </p:cBhvr>
                                    </p:animEffect>
                                  </p:childTnLst>
                                  <p:subTnLst>
                                    <p:audio>
                                      <p:cMediaNode>
                                        <p:cTn display="0" masterRel="sameClick">
                                          <p:stCondLst>
                                            <p:cond evt="begin" delay="0">
                                              <p:tn val="10"/>
                                            </p:cond>
                                          </p:stCondLst>
                                          <p:endCondLst>
                                            <p:cond evt="onStopAudio" delay="0">
                                              <p:tgtEl>
                                                <p:sldTgt/>
                                              </p:tgtEl>
                                            </p:cond>
                                          </p:endCondLst>
                                        </p:cTn>
                                        <p:tgtEl>
                                          <p:sndTgt r:embed="rId3" name="Pencil Check"/>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1333"/>
                                        </p:tgtEl>
                                        <p:attrNameLst>
                                          <p:attrName>style.visibility</p:attrName>
                                        </p:attrNameLst>
                                      </p:cBhvr>
                                      <p:to>
                                        <p:strVal val="visible"/>
                                      </p:to>
                                    </p:set>
                                    <p:animEffect transition="in" filter="wipe(left)">
                                      <p:cBhvr>
                                        <p:cTn id="17" dur="500"/>
                                        <p:tgtEl>
                                          <p:spTgt spid="611333"/>
                                        </p:tgtEl>
                                      </p:cBhvr>
                                    </p:animEffect>
                                  </p:childTnLst>
                                  <p:subTnLst>
                                    <p:audio>
                                      <p:cMediaNode>
                                        <p:cTn display="0" masterRel="sameClick">
                                          <p:stCondLst>
                                            <p:cond evt="begin" delay="0">
                                              <p:tn val="15"/>
                                            </p:cond>
                                          </p:stCondLst>
                                          <p:endCondLst>
                                            <p:cond evt="onStopAudio" delay="0">
                                              <p:tgtEl>
                                                <p:sldTgt/>
                                              </p:tgtEl>
                                            </p:cond>
                                          </p:endCondLst>
                                        </p:cTn>
                                        <p:tgtEl>
                                          <p:sndTgt r:embed="rId3" name="Pencil Check"/>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1334"/>
                                        </p:tgtEl>
                                        <p:attrNameLst>
                                          <p:attrName>style.visibility</p:attrName>
                                        </p:attrNameLst>
                                      </p:cBhvr>
                                      <p:to>
                                        <p:strVal val="visible"/>
                                      </p:to>
                                    </p:set>
                                    <p:animEffect transition="in" filter="wipe(left)">
                                      <p:cBhvr>
                                        <p:cTn id="22" dur="500"/>
                                        <p:tgtEl>
                                          <p:spTgt spid="611334"/>
                                        </p:tgtEl>
                                      </p:cBhvr>
                                    </p:animEffect>
                                  </p:childTnLst>
                                  <p:subTnLst>
                                    <p:audio>
                                      <p:cMediaNode>
                                        <p:cTn display="0" masterRel="sameClick">
                                          <p:stCondLst>
                                            <p:cond evt="begin" delay="0">
                                              <p:tn val="20"/>
                                            </p:cond>
                                          </p:stCondLst>
                                          <p:endCondLst>
                                            <p:cond evt="onStopAudio" delay="0">
                                              <p:tgtEl>
                                                <p:sldTgt/>
                                              </p:tgtEl>
                                            </p:cond>
                                          </p:endCondLst>
                                        </p:cTn>
                                        <p:tgtEl>
                                          <p:sndTgt r:embed="rId3" name="Pencil Check"/>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Pencil Check"/>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3" name="Pencil Check"/>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Pencil Check"/>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3" name="Pencil Check"/>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subTnLst>
                                    <p:audio>
                                      <p:cMediaNode>
                                        <p:cTn display="0" masterRel="sameClick">
                                          <p:stCondLst>
                                            <p:cond evt="begin" delay="0">
                                              <p:tn val="45"/>
                                            </p:cond>
                                          </p:stCondLst>
                                          <p:endCondLst>
                                            <p:cond evt="onStopAudio" delay="0">
                                              <p:tgtEl>
                                                <p:sldTgt/>
                                              </p:tgtEl>
                                            </p:cond>
                                          </p:endCondLst>
                                        </p:cTn>
                                        <p:tgtEl>
                                          <p:sndTgt r:embed="rId4"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1" grpId="0" animBg="1"/>
      <p:bldP spid="611332" grpId="0" animBg="1"/>
      <p:bldP spid="611333" grpId="0" animBg="1"/>
      <p:bldP spid="6113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95E91274-DC77-AA4A-B9FC-22FEF1D296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6113" y="2336800"/>
            <a:ext cx="2408237"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27" name="Picture 3">
            <a:extLst>
              <a:ext uri="{FF2B5EF4-FFF2-40B4-BE49-F238E27FC236}">
                <a16:creationId xmlns:a16="http://schemas.microsoft.com/office/drawing/2014/main" id="{F6224682-A570-7B4F-BF1B-D4F94D5078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499394" y="3285332"/>
            <a:ext cx="336550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28" name="Picture 4">
            <a:extLst>
              <a:ext uri="{FF2B5EF4-FFF2-40B4-BE49-F238E27FC236}">
                <a16:creationId xmlns:a16="http://schemas.microsoft.com/office/drawing/2014/main" id="{415077BC-50DA-8745-A953-0239DF8066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3663" y="1265238"/>
            <a:ext cx="263683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29" name="Picture 5">
            <a:extLst>
              <a:ext uri="{FF2B5EF4-FFF2-40B4-BE49-F238E27FC236}">
                <a16:creationId xmlns:a16="http://schemas.microsoft.com/office/drawing/2014/main" id="{A3CC2375-06BA-BA4D-83F0-2B6ECF53C3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8640" b="8640"/>
          <a:stretch>
            <a:fillRect/>
          </a:stretch>
        </p:blipFill>
        <p:spPr bwMode="auto">
          <a:xfrm>
            <a:off x="5165725" y="334963"/>
            <a:ext cx="1941513"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6">
            <a:extLst>
              <a:ext uri="{FF2B5EF4-FFF2-40B4-BE49-F238E27FC236}">
                <a16:creationId xmlns:a16="http://schemas.microsoft.com/office/drawing/2014/main" id="{B8534036-F845-C340-A16F-FABCE2981C6A}"/>
              </a:ext>
            </a:extLst>
          </p:cNvPr>
          <p:cNvSpPr>
            <a:spLocks noChangeArrowheads="1"/>
          </p:cNvSpPr>
          <p:nvPr/>
        </p:nvSpPr>
        <p:spPr bwMode="auto">
          <a:xfrm>
            <a:off x="4206875" y="844550"/>
            <a:ext cx="1633538" cy="36512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15431" name="Rectangle 7">
            <a:extLst>
              <a:ext uri="{FF2B5EF4-FFF2-40B4-BE49-F238E27FC236}">
                <a16:creationId xmlns:a16="http://schemas.microsoft.com/office/drawing/2014/main" id="{48B4A9D7-88AF-634D-9785-27A551CBA3BE}"/>
              </a:ext>
            </a:extLst>
          </p:cNvPr>
          <p:cNvSpPr>
            <a:spLocks noChangeArrowheads="1"/>
          </p:cNvSpPr>
          <p:nvPr/>
        </p:nvSpPr>
        <p:spPr bwMode="auto">
          <a:xfrm>
            <a:off x="8059738" y="842963"/>
            <a:ext cx="11382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600" b="1">
                <a:solidFill>
                  <a:srgbClr val="0F116A"/>
                </a:solidFill>
              </a:rPr>
              <a:t>spines</a:t>
            </a:r>
          </a:p>
        </p:txBody>
      </p:sp>
      <p:pic>
        <p:nvPicPr>
          <p:cNvPr id="615432" name="Picture 8">
            <a:extLst>
              <a:ext uri="{FF2B5EF4-FFF2-40B4-BE49-F238E27FC236}">
                <a16:creationId xmlns:a16="http://schemas.microsoft.com/office/drawing/2014/main" id="{7E241E34-BC38-4C45-9D8A-3F0A376A93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288" y="1250950"/>
            <a:ext cx="29083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33" name="Picture 9">
            <a:extLst>
              <a:ext uri="{FF2B5EF4-FFF2-40B4-BE49-F238E27FC236}">
                <a16:creationId xmlns:a16="http://schemas.microsoft.com/office/drawing/2014/main" id="{FE522A17-9D4D-C24C-8A05-63EE8CE8B5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760" t="10811" b="15135"/>
          <a:stretch>
            <a:fillRect/>
          </a:stretch>
        </p:blipFill>
        <p:spPr bwMode="auto">
          <a:xfrm>
            <a:off x="2528888" y="1376363"/>
            <a:ext cx="1698625"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34" name="Picture 10">
            <a:extLst>
              <a:ext uri="{FF2B5EF4-FFF2-40B4-BE49-F238E27FC236}">
                <a16:creationId xmlns:a16="http://schemas.microsoft.com/office/drawing/2014/main" id="{E7AF426F-EA1E-E241-B5C9-B6FE339BC9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7439" b="7439"/>
          <a:stretch>
            <a:fillRect/>
          </a:stretch>
        </p:blipFill>
        <p:spPr bwMode="auto">
          <a:xfrm>
            <a:off x="5899150" y="4168775"/>
            <a:ext cx="31813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35" name="Picture 11">
            <a:extLst>
              <a:ext uri="{FF2B5EF4-FFF2-40B4-BE49-F238E27FC236}">
                <a16:creationId xmlns:a16="http://schemas.microsoft.com/office/drawing/2014/main" id="{2FD26C3A-097D-0E4B-93EA-5D4CA40E6C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9488" y="4989513"/>
            <a:ext cx="20875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36" name="Rectangle 12">
            <a:extLst>
              <a:ext uri="{FF2B5EF4-FFF2-40B4-BE49-F238E27FC236}">
                <a16:creationId xmlns:a16="http://schemas.microsoft.com/office/drawing/2014/main" id="{0FB2979F-F6FB-F944-AD5A-AF7C3655FF1F}"/>
              </a:ext>
            </a:extLst>
          </p:cNvPr>
          <p:cNvSpPr>
            <a:spLocks noChangeArrowheads="1"/>
          </p:cNvSpPr>
          <p:nvPr/>
        </p:nvSpPr>
        <p:spPr bwMode="auto">
          <a:xfrm>
            <a:off x="7767638" y="4119563"/>
            <a:ext cx="13763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600" b="1">
                <a:solidFill>
                  <a:schemeClr val="bg1"/>
                </a:solidFill>
              </a:rPr>
              <a:t>tendrils</a:t>
            </a:r>
          </a:p>
        </p:txBody>
      </p:sp>
      <p:sp>
        <p:nvSpPr>
          <p:cNvPr id="615437" name="Rectangle 13">
            <a:extLst>
              <a:ext uri="{FF2B5EF4-FFF2-40B4-BE49-F238E27FC236}">
                <a16:creationId xmlns:a16="http://schemas.microsoft.com/office/drawing/2014/main" id="{8BC22DE2-C438-A543-998A-DEF4848EC38B}"/>
              </a:ext>
            </a:extLst>
          </p:cNvPr>
          <p:cNvSpPr>
            <a:spLocks noChangeArrowheads="1"/>
          </p:cNvSpPr>
          <p:nvPr/>
        </p:nvSpPr>
        <p:spPr bwMode="auto">
          <a:xfrm>
            <a:off x="63500" y="3662363"/>
            <a:ext cx="2827338" cy="4889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600" b="1">
                <a:solidFill>
                  <a:srgbClr val="0F116A"/>
                </a:solidFill>
              </a:rPr>
              <a:t>succulent leaves</a:t>
            </a:r>
          </a:p>
        </p:txBody>
      </p:sp>
      <p:pic>
        <p:nvPicPr>
          <p:cNvPr id="615438" name="Picture 14">
            <a:extLst>
              <a:ext uri="{FF2B5EF4-FFF2-40B4-BE49-F238E27FC236}">
                <a16:creationId xmlns:a16="http://schemas.microsoft.com/office/drawing/2014/main" id="{64648F4D-42F2-DB4A-A6A5-8D8C7EF92A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288" y="4086225"/>
            <a:ext cx="314642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Rectangle 16">
            <a:extLst>
              <a:ext uri="{FF2B5EF4-FFF2-40B4-BE49-F238E27FC236}">
                <a16:creationId xmlns:a16="http://schemas.microsoft.com/office/drawing/2014/main" id="{2573C0A8-B861-E74D-973A-B8B39F3951E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Homologous structures</a:t>
            </a:r>
          </a:p>
        </p:txBody>
      </p:sp>
      <p:sp>
        <p:nvSpPr>
          <p:cNvPr id="615441" name="Rectangle 17">
            <a:extLst>
              <a:ext uri="{FF2B5EF4-FFF2-40B4-BE49-F238E27FC236}">
                <a16:creationId xmlns:a16="http://schemas.microsoft.com/office/drawing/2014/main" id="{6BAF6FAC-DAF7-BD42-AE3C-87195E193C6D}"/>
              </a:ext>
            </a:extLst>
          </p:cNvPr>
          <p:cNvSpPr>
            <a:spLocks noChangeArrowheads="1"/>
          </p:cNvSpPr>
          <p:nvPr/>
        </p:nvSpPr>
        <p:spPr bwMode="auto">
          <a:xfrm>
            <a:off x="4222750" y="2220913"/>
            <a:ext cx="11017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600" b="1">
                <a:solidFill>
                  <a:srgbClr val="0F116A"/>
                </a:solidFill>
              </a:rPr>
              <a:t>leaves</a:t>
            </a:r>
          </a:p>
        </p:txBody>
      </p:sp>
      <p:pic>
        <p:nvPicPr>
          <p:cNvPr id="615442" name="Picture 18">
            <a:extLst>
              <a:ext uri="{FF2B5EF4-FFF2-40B4-BE49-F238E27FC236}">
                <a16:creationId xmlns:a16="http://schemas.microsoft.com/office/drawing/2014/main" id="{126B8D9C-5724-1F43-A792-A937AE5F37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12781" b="4260"/>
          <a:stretch>
            <a:fillRect/>
          </a:stretch>
        </p:blipFill>
        <p:spPr bwMode="auto">
          <a:xfrm>
            <a:off x="2719388" y="4849813"/>
            <a:ext cx="195262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43" name="Rectangle 19">
            <a:extLst>
              <a:ext uri="{FF2B5EF4-FFF2-40B4-BE49-F238E27FC236}">
                <a16:creationId xmlns:a16="http://schemas.microsoft.com/office/drawing/2014/main" id="{A56C136B-E132-CC4D-870F-F54F8C8A7A0B}"/>
              </a:ext>
            </a:extLst>
          </p:cNvPr>
          <p:cNvSpPr>
            <a:spLocks noChangeArrowheads="1"/>
          </p:cNvSpPr>
          <p:nvPr/>
        </p:nvSpPr>
        <p:spPr bwMode="auto">
          <a:xfrm>
            <a:off x="4289425" y="4387850"/>
            <a:ext cx="13223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600" b="1">
                <a:solidFill>
                  <a:srgbClr val="0F116A"/>
                </a:solidFill>
              </a:rPr>
              <a:t>needles</a:t>
            </a:r>
          </a:p>
        </p:txBody>
      </p:sp>
      <p:pic>
        <p:nvPicPr>
          <p:cNvPr id="23" name="Picture 2" descr="penguinL">
            <a:extLst>
              <a:ext uri="{FF2B5EF4-FFF2-40B4-BE49-F238E27FC236}">
                <a16:creationId xmlns:a16="http://schemas.microsoft.com/office/drawing/2014/main" id="{2771592A-8BEA-FF4C-BBD7-BD2183174C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0" y="5562600"/>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8">
            <a:extLst>
              <a:ext uri="{FF2B5EF4-FFF2-40B4-BE49-F238E27FC236}">
                <a16:creationId xmlns:a16="http://schemas.microsoft.com/office/drawing/2014/main" id="{6374B71F-99B2-DA44-A551-83A4CC6B539A}"/>
              </a:ext>
            </a:extLst>
          </p:cNvPr>
          <p:cNvSpPr>
            <a:spLocks noChangeArrowheads="1"/>
          </p:cNvSpPr>
          <p:nvPr/>
        </p:nvSpPr>
        <p:spPr bwMode="auto">
          <a:xfrm>
            <a:off x="68263" y="4089400"/>
            <a:ext cx="2562225" cy="868363"/>
          </a:xfrm>
          <a:prstGeom prst="wedgeEllipseCallout">
            <a:avLst>
              <a:gd name="adj1" fmla="val -16329"/>
              <a:gd name="adj2" fmla="val 144662"/>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Don</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t forget</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our plant friends</a:t>
            </a:r>
            <a:r>
              <a:rPr lang="en-US" altLang="ja-JP" sz="1800" b="1" i="1">
                <a:solidFill>
                  <a:srgbClr val="0F116A"/>
                </a:solidFill>
                <a:latin typeface="Comic Sans MS" panose="030F0902030302020204" pitchFamily="66" charset="0"/>
              </a:rPr>
              <a:t>!</a:t>
            </a:r>
            <a:endParaRPr lang="en-US" altLang="en-US" sz="1800" b="1" i="1">
              <a:solidFill>
                <a:srgbClr val="0F116A"/>
              </a:solidFill>
              <a:latin typeface="Comic Sans MS" panose="030F0902030302020204" pitchFamily="66" charset="0"/>
            </a:endParaRPr>
          </a:p>
        </p:txBody>
      </p:sp>
      <p:sp>
        <p:nvSpPr>
          <p:cNvPr id="615439" name="Rectangle 15">
            <a:extLst>
              <a:ext uri="{FF2B5EF4-FFF2-40B4-BE49-F238E27FC236}">
                <a16:creationId xmlns:a16="http://schemas.microsoft.com/office/drawing/2014/main" id="{4A1B8B09-1C9E-8941-8E9C-88F54870ED57}"/>
              </a:ext>
            </a:extLst>
          </p:cNvPr>
          <p:cNvSpPr>
            <a:spLocks noChangeArrowheads="1"/>
          </p:cNvSpPr>
          <p:nvPr/>
        </p:nvSpPr>
        <p:spPr bwMode="auto">
          <a:xfrm>
            <a:off x="2132013" y="6415088"/>
            <a:ext cx="247808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600" b="1">
                <a:solidFill>
                  <a:srgbClr val="FFFF00"/>
                </a:solidFill>
              </a:rPr>
              <a:t>colored leaves</a:t>
            </a:r>
          </a:p>
        </p:txBody>
      </p:sp>
    </p:spTree>
    <p:extLst>
      <p:ext uri="{BB962C8B-B14F-4D97-AF65-F5344CB8AC3E}">
        <p14:creationId xmlns:p14="http://schemas.microsoft.com/office/powerpoint/2010/main" val="2813311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5441">
                                            <p:txEl>
                                              <p:pRg st="0" end="0"/>
                                            </p:txEl>
                                          </p:spTgt>
                                        </p:tgtEl>
                                        <p:attrNameLst>
                                          <p:attrName>style.visibility</p:attrName>
                                        </p:attrNameLst>
                                      </p:cBhvr>
                                      <p:to>
                                        <p:strVal val="visible"/>
                                      </p:to>
                                    </p:set>
                                    <p:animEffect transition="in" filter="wipe(left)">
                                      <p:cBhvr>
                                        <p:cTn id="7" dur="500"/>
                                        <p:tgtEl>
                                          <p:spTgt spid="61544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4" name="Quack"/>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15427"/>
                                        </p:tgtEl>
                                        <p:attrNameLst>
                                          <p:attrName>style.visibility</p:attrName>
                                        </p:attrNameLst>
                                      </p:cBhvr>
                                      <p:to>
                                        <p:strVal val="visible"/>
                                      </p:to>
                                    </p:set>
                                    <p:animEffect transition="in" filter="wipe(left)">
                                      <p:cBhvr>
                                        <p:cTn id="21" dur="500"/>
                                        <p:tgtEl>
                                          <p:spTgt spid="615427"/>
                                        </p:tgtEl>
                                      </p:cBhvr>
                                    </p:animEffect>
                                  </p:childTnLst>
                                  <p:subTnLst>
                                    <p:audio>
                                      <p:cMediaNode>
                                        <p:cTn display="0" masterRel="sameClick">
                                          <p:stCondLst>
                                            <p:cond evt="begin" delay="0">
                                              <p:tn val="19"/>
                                            </p:cond>
                                          </p:stCondLst>
                                          <p:endCondLst>
                                            <p:cond evt="onStopAudio" delay="0">
                                              <p:tgtEl>
                                                <p:sldTgt/>
                                              </p:tgtEl>
                                            </p:cond>
                                          </p:endCondLst>
                                        </p:cTn>
                                        <p:tgtEl>
                                          <p:sndTgt r:embed="rId5" name="Whoosh"/>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15443">
                                            <p:txEl>
                                              <p:pRg st="0" end="0"/>
                                            </p:txEl>
                                          </p:spTgt>
                                        </p:tgtEl>
                                        <p:attrNameLst>
                                          <p:attrName>style.visibility</p:attrName>
                                        </p:attrNameLst>
                                      </p:cBhvr>
                                      <p:to>
                                        <p:strVal val="visible"/>
                                      </p:to>
                                    </p:set>
                                    <p:animEffect transition="in" filter="wipe(left)">
                                      <p:cBhvr>
                                        <p:cTn id="26" dur="500"/>
                                        <p:tgtEl>
                                          <p:spTgt spid="615443">
                                            <p:txEl>
                                              <p:pRg st="0" end="0"/>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3" name="Vibro Up"/>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15432"/>
                                        </p:tgtEl>
                                        <p:attrNameLst>
                                          <p:attrName>style.visibility</p:attrName>
                                        </p:attrNameLst>
                                      </p:cBhvr>
                                      <p:to>
                                        <p:strVal val="visible"/>
                                      </p:to>
                                    </p:set>
                                    <p:animEffect transition="in" filter="wipe(left)">
                                      <p:cBhvr>
                                        <p:cTn id="31" dur="500"/>
                                        <p:tgtEl>
                                          <p:spTgt spid="615432"/>
                                        </p:tgtEl>
                                      </p:cBhvr>
                                    </p:animEffect>
                                  </p:childTnLst>
                                  <p:subTnLst>
                                    <p:audio>
                                      <p:cMediaNode>
                                        <p:cTn display="0" masterRel="sameClick">
                                          <p:stCondLst>
                                            <p:cond evt="begin" delay="0">
                                              <p:tn val="29"/>
                                            </p:cond>
                                          </p:stCondLst>
                                          <p:endCondLst>
                                            <p:cond evt="onStopAudio" delay="0">
                                              <p:tgtEl>
                                                <p:sldTgt/>
                                              </p:tgtEl>
                                            </p:cond>
                                          </p:endCondLst>
                                        </p:cTn>
                                        <p:tgtEl>
                                          <p:sndTgt r:embed="rId5" name="Whoosh"/>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615433"/>
                                        </p:tgtEl>
                                        <p:attrNameLst>
                                          <p:attrName>style.visibility</p:attrName>
                                        </p:attrNameLst>
                                      </p:cBhvr>
                                      <p:to>
                                        <p:strVal val="visible"/>
                                      </p:to>
                                    </p:set>
                                    <p:animEffect transition="in" filter="wipe(left)">
                                      <p:cBhvr>
                                        <p:cTn id="36" dur="500"/>
                                        <p:tgtEl>
                                          <p:spTgt spid="615433"/>
                                        </p:tgtEl>
                                      </p:cBhvr>
                                    </p:animEffect>
                                  </p:childTnLst>
                                  <p:subTnLst>
                                    <p:audio>
                                      <p:cMediaNode>
                                        <p:cTn display="0" masterRel="sameClick">
                                          <p:stCondLst>
                                            <p:cond evt="begin" delay="0">
                                              <p:tn val="34"/>
                                            </p:cond>
                                          </p:stCondLst>
                                          <p:endCondLst>
                                            <p:cond evt="onStopAudio" delay="0">
                                              <p:tgtEl>
                                                <p:sldTgt/>
                                              </p:tgtEl>
                                            </p:cond>
                                          </p:endCondLst>
                                        </p:cTn>
                                        <p:tgtEl>
                                          <p:sndTgt r:embed="rId5"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15437"/>
                                        </p:tgtEl>
                                        <p:attrNameLst>
                                          <p:attrName>style.visibility</p:attrName>
                                        </p:attrNameLst>
                                      </p:cBhvr>
                                      <p:to>
                                        <p:strVal val="visible"/>
                                      </p:to>
                                    </p:set>
                                    <p:animEffect transition="in" filter="wipe(left)">
                                      <p:cBhvr>
                                        <p:cTn id="41" dur="500"/>
                                        <p:tgtEl>
                                          <p:spTgt spid="615437"/>
                                        </p:tgtEl>
                                      </p:cBhvr>
                                    </p:animEffect>
                                  </p:childTnLst>
                                  <p:subTnLst>
                                    <p:audio>
                                      <p:cMediaNode>
                                        <p:cTn display="0" masterRel="sameClick">
                                          <p:stCondLst>
                                            <p:cond evt="begin" delay="0">
                                              <p:tn val="39"/>
                                            </p:cond>
                                          </p:stCondLst>
                                          <p:endCondLst>
                                            <p:cond evt="onStopAudio" delay="0">
                                              <p:tgtEl>
                                                <p:sldTgt/>
                                              </p:tgtEl>
                                            </p:cond>
                                          </p:endCondLst>
                                        </p:cTn>
                                        <p:tgtEl>
                                          <p:sndTgt r:embed="rId3" name="Vibro Up"/>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nodeType="clickEffect">
                                  <p:stCondLst>
                                    <p:cond delay="0"/>
                                  </p:stCondLst>
                                  <p:childTnLst>
                                    <p:set>
                                      <p:cBhvr>
                                        <p:cTn id="45" dur="1" fill="hold">
                                          <p:stCondLst>
                                            <p:cond delay="0"/>
                                          </p:stCondLst>
                                        </p:cTn>
                                        <p:tgtEl>
                                          <p:spTgt spid="615428"/>
                                        </p:tgtEl>
                                        <p:attrNameLst>
                                          <p:attrName>style.visibility</p:attrName>
                                        </p:attrNameLst>
                                      </p:cBhvr>
                                      <p:to>
                                        <p:strVal val="visible"/>
                                      </p:to>
                                    </p:set>
                                    <p:animEffect transition="in" filter="wipe(right)">
                                      <p:cBhvr>
                                        <p:cTn id="46" dur="500"/>
                                        <p:tgtEl>
                                          <p:spTgt spid="615428"/>
                                        </p:tgtEl>
                                      </p:cBhvr>
                                    </p:animEffect>
                                  </p:childTnLst>
                                  <p:subTnLst>
                                    <p:audio>
                                      <p:cMediaNode>
                                        <p:cTn display="0" masterRel="sameClick">
                                          <p:stCondLst>
                                            <p:cond evt="begin" delay="0">
                                              <p:tn val="44"/>
                                            </p:cond>
                                          </p:stCondLst>
                                          <p:endCondLst>
                                            <p:cond evt="onStopAudio" delay="0">
                                              <p:tgtEl>
                                                <p:sldTgt/>
                                              </p:tgtEl>
                                            </p:cond>
                                          </p:endCondLst>
                                        </p:cTn>
                                        <p:tgtEl>
                                          <p:sndTgt r:embed="rId5" name="Whoosh"/>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15429"/>
                                        </p:tgtEl>
                                        <p:attrNameLst>
                                          <p:attrName>style.visibility</p:attrName>
                                        </p:attrNameLst>
                                      </p:cBhvr>
                                      <p:to>
                                        <p:strVal val="visible"/>
                                      </p:to>
                                    </p:set>
                                    <p:animEffect transition="in" filter="wipe(left)">
                                      <p:cBhvr>
                                        <p:cTn id="51" dur="500"/>
                                        <p:tgtEl>
                                          <p:spTgt spid="615429"/>
                                        </p:tgtEl>
                                      </p:cBhvr>
                                    </p:animEffect>
                                  </p:childTnLst>
                                  <p:subTnLst>
                                    <p:audio>
                                      <p:cMediaNode>
                                        <p:cTn display="0" masterRel="sameClick">
                                          <p:stCondLst>
                                            <p:cond evt="begin" delay="0">
                                              <p:tn val="49"/>
                                            </p:cond>
                                          </p:stCondLst>
                                          <p:endCondLst>
                                            <p:cond evt="onStopAudio" delay="0">
                                              <p:tgtEl>
                                                <p:sldTgt/>
                                              </p:tgtEl>
                                            </p:cond>
                                          </p:endCondLst>
                                        </p:cTn>
                                        <p:tgtEl>
                                          <p:sndTgt r:embed="rId5" name="Whoosh"/>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15431">
                                            <p:txEl>
                                              <p:pRg st="0" end="0"/>
                                            </p:txEl>
                                          </p:spTgt>
                                        </p:tgtEl>
                                        <p:attrNameLst>
                                          <p:attrName>style.visibility</p:attrName>
                                        </p:attrNameLst>
                                      </p:cBhvr>
                                      <p:to>
                                        <p:strVal val="visible"/>
                                      </p:to>
                                    </p:set>
                                    <p:animEffect transition="in" filter="wipe(left)">
                                      <p:cBhvr>
                                        <p:cTn id="56" dur="500"/>
                                        <p:tgtEl>
                                          <p:spTgt spid="615431">
                                            <p:txEl>
                                              <p:pRg st="0" end="0"/>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3" name="Vibro Up"/>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615434"/>
                                        </p:tgtEl>
                                        <p:attrNameLst>
                                          <p:attrName>style.visibility</p:attrName>
                                        </p:attrNameLst>
                                      </p:cBhvr>
                                      <p:to>
                                        <p:strVal val="visible"/>
                                      </p:to>
                                    </p:set>
                                    <p:animEffect transition="in" filter="wipe(right)">
                                      <p:cBhvr>
                                        <p:cTn id="61" dur="500"/>
                                        <p:tgtEl>
                                          <p:spTgt spid="615434"/>
                                        </p:tgtEl>
                                      </p:cBhvr>
                                    </p:animEffect>
                                  </p:childTnLst>
                                  <p:subTnLst>
                                    <p:audio>
                                      <p:cMediaNode>
                                        <p:cTn display="0" masterRel="sameClick">
                                          <p:stCondLst>
                                            <p:cond evt="begin" delay="0">
                                              <p:tn val="59"/>
                                            </p:cond>
                                          </p:stCondLst>
                                          <p:endCondLst>
                                            <p:cond evt="onStopAudio" delay="0">
                                              <p:tgtEl>
                                                <p:sldTgt/>
                                              </p:tgtEl>
                                            </p:cond>
                                          </p:endCondLst>
                                        </p:cTn>
                                        <p:tgtEl>
                                          <p:sndTgt r:embed="rId5" name="Whoosh"/>
                                        </p:tgtEl>
                                      </p:cMediaNode>
                                    </p:audio>
                                  </p:sub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615435"/>
                                        </p:tgtEl>
                                        <p:attrNameLst>
                                          <p:attrName>style.visibility</p:attrName>
                                        </p:attrNameLst>
                                      </p:cBhvr>
                                      <p:to>
                                        <p:strVal val="visible"/>
                                      </p:to>
                                    </p:set>
                                    <p:animEffect transition="in" filter="wipe(left)">
                                      <p:cBhvr>
                                        <p:cTn id="66" dur="500"/>
                                        <p:tgtEl>
                                          <p:spTgt spid="615435"/>
                                        </p:tgtEl>
                                      </p:cBhvr>
                                    </p:animEffect>
                                  </p:childTnLst>
                                  <p:subTnLst>
                                    <p:audio>
                                      <p:cMediaNode>
                                        <p:cTn display="0" masterRel="sameClick">
                                          <p:stCondLst>
                                            <p:cond evt="begin" delay="0">
                                              <p:tn val="64"/>
                                            </p:cond>
                                          </p:stCondLst>
                                          <p:endCondLst>
                                            <p:cond evt="onStopAudio" delay="0">
                                              <p:tgtEl>
                                                <p:sldTgt/>
                                              </p:tgtEl>
                                            </p:cond>
                                          </p:endCondLst>
                                        </p:cTn>
                                        <p:tgtEl>
                                          <p:sndTgt r:embed="rId5" name="Whoosh"/>
                                        </p:tgtEl>
                                      </p:cMediaNode>
                                    </p:audio>
                                  </p:sub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15436">
                                            <p:txEl>
                                              <p:pRg st="0" end="0"/>
                                            </p:txEl>
                                          </p:spTgt>
                                        </p:tgtEl>
                                        <p:attrNameLst>
                                          <p:attrName>style.visibility</p:attrName>
                                        </p:attrNameLst>
                                      </p:cBhvr>
                                      <p:to>
                                        <p:strVal val="visible"/>
                                      </p:to>
                                    </p:set>
                                    <p:animEffect transition="in" filter="wipe(left)">
                                      <p:cBhvr>
                                        <p:cTn id="71" dur="500"/>
                                        <p:tgtEl>
                                          <p:spTgt spid="615436">
                                            <p:txEl>
                                              <p:pRg st="0" end="0"/>
                                            </p:txEl>
                                          </p:spTgt>
                                        </p:tgtEl>
                                      </p:cBhvr>
                                    </p:animEffect>
                                  </p:childTnLst>
                                  <p:subTnLst>
                                    <p:audio>
                                      <p:cMediaNode>
                                        <p:cTn display="0" masterRel="sameClick">
                                          <p:stCondLst>
                                            <p:cond evt="begin" delay="0">
                                              <p:tn val="69"/>
                                            </p:cond>
                                          </p:stCondLst>
                                          <p:endCondLst>
                                            <p:cond evt="onStopAudio" delay="0">
                                              <p:tgtEl>
                                                <p:sldTgt/>
                                              </p:tgtEl>
                                            </p:cond>
                                          </p:endCondLst>
                                        </p:cTn>
                                        <p:tgtEl>
                                          <p:sndTgt r:embed="rId3" name="Vibro Up"/>
                                        </p:tgtEl>
                                      </p:cMediaNode>
                                    </p:audio>
                                  </p:sub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615438"/>
                                        </p:tgtEl>
                                        <p:attrNameLst>
                                          <p:attrName>style.visibility</p:attrName>
                                        </p:attrNameLst>
                                      </p:cBhvr>
                                      <p:to>
                                        <p:strVal val="visible"/>
                                      </p:to>
                                    </p:set>
                                    <p:animEffect transition="in" filter="wipe(left)">
                                      <p:cBhvr>
                                        <p:cTn id="76" dur="500"/>
                                        <p:tgtEl>
                                          <p:spTgt spid="615438"/>
                                        </p:tgtEl>
                                      </p:cBhvr>
                                    </p:animEffect>
                                  </p:childTnLst>
                                  <p:subTnLst>
                                    <p:audio>
                                      <p:cMediaNode>
                                        <p:cTn display="0" masterRel="sameClick">
                                          <p:stCondLst>
                                            <p:cond evt="begin" delay="0">
                                              <p:tn val="74"/>
                                            </p:cond>
                                          </p:stCondLst>
                                          <p:endCondLst>
                                            <p:cond evt="onStopAudio" delay="0">
                                              <p:tgtEl>
                                                <p:sldTgt/>
                                              </p:tgtEl>
                                            </p:cond>
                                          </p:endCondLst>
                                        </p:cTn>
                                        <p:tgtEl>
                                          <p:sndTgt r:embed="rId5" name="Whoosh"/>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2" fill="hold" nodeType="clickEffect">
                                  <p:stCondLst>
                                    <p:cond delay="0"/>
                                  </p:stCondLst>
                                  <p:childTnLst>
                                    <p:set>
                                      <p:cBhvr>
                                        <p:cTn id="80" dur="1" fill="hold">
                                          <p:stCondLst>
                                            <p:cond delay="0"/>
                                          </p:stCondLst>
                                        </p:cTn>
                                        <p:tgtEl>
                                          <p:spTgt spid="615442"/>
                                        </p:tgtEl>
                                        <p:attrNameLst>
                                          <p:attrName>style.visibility</p:attrName>
                                        </p:attrNameLst>
                                      </p:cBhvr>
                                      <p:to>
                                        <p:strVal val="visible"/>
                                      </p:to>
                                    </p:set>
                                    <p:animEffect transition="in" filter="wipe(right)">
                                      <p:cBhvr>
                                        <p:cTn id="81" dur="500"/>
                                        <p:tgtEl>
                                          <p:spTgt spid="615442"/>
                                        </p:tgtEl>
                                      </p:cBhvr>
                                    </p:animEffect>
                                  </p:childTnLst>
                                  <p:subTnLst>
                                    <p:audio>
                                      <p:cMediaNode>
                                        <p:cTn display="0" masterRel="sameClick">
                                          <p:stCondLst>
                                            <p:cond evt="begin" delay="0">
                                              <p:tn val="79"/>
                                            </p:cond>
                                          </p:stCondLst>
                                          <p:endCondLst>
                                            <p:cond evt="onStopAudio" delay="0">
                                              <p:tgtEl>
                                                <p:sldTgt/>
                                              </p:tgtEl>
                                            </p:cond>
                                          </p:endCondLst>
                                        </p:cTn>
                                        <p:tgtEl>
                                          <p:sndTgt r:embed="rId5" name="Whoosh"/>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615439">
                                            <p:txEl>
                                              <p:pRg st="0" end="0"/>
                                            </p:txEl>
                                          </p:spTgt>
                                        </p:tgtEl>
                                        <p:attrNameLst>
                                          <p:attrName>style.visibility</p:attrName>
                                        </p:attrNameLst>
                                      </p:cBhvr>
                                      <p:to>
                                        <p:strVal val="visible"/>
                                      </p:to>
                                    </p:set>
                                    <p:animEffect transition="in" filter="wipe(left)">
                                      <p:cBhvr>
                                        <p:cTn id="86" dur="500"/>
                                        <p:tgtEl>
                                          <p:spTgt spid="615439">
                                            <p:txEl>
                                              <p:pRg st="0" end="0"/>
                                            </p:txEl>
                                          </p:spTgt>
                                        </p:tgtEl>
                                      </p:cBhvr>
                                    </p:animEffect>
                                  </p:childTnLst>
                                  <p:subTnLst>
                                    <p:audio>
                                      <p:cMediaNode>
                                        <p:cTn display="0" masterRel="sameClick">
                                          <p:stCondLst>
                                            <p:cond evt="begin" delay="0">
                                              <p:tn val="84"/>
                                            </p:cond>
                                          </p:stCondLst>
                                          <p:endCondLst>
                                            <p:cond evt="onStopAudio" delay="0">
                                              <p:tgtEl>
                                                <p:sldTgt/>
                                              </p:tgtEl>
                                            </p:cond>
                                          </p:endCondLst>
                                        </p:cTn>
                                        <p:tgtEl>
                                          <p:sndTgt r:embed="rId3"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31" grpId="0" build="p" autoUpdateAnimBg="0"/>
      <p:bldP spid="615436" grpId="0" build="p" autoUpdateAnimBg="0"/>
      <p:bldP spid="615437" grpId="0" animBg="1" autoUpdateAnimBg="0"/>
      <p:bldP spid="615441" grpId="0" build="p" autoUpdateAnimBg="0"/>
      <p:bldP spid="615443" grpId="0" build="p" autoUpdateAnimBg="0"/>
      <p:bldP spid="24" grpId="0" animBg="1" autoUpdateAnimBg="0"/>
      <p:bldP spid="61543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AE8E5435-2335-8C40-BC34-F6CC8038324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In historical context</a:t>
            </a:r>
          </a:p>
        </p:txBody>
      </p:sp>
      <p:pic>
        <p:nvPicPr>
          <p:cNvPr id="395267" name="Picture 3">
            <a:extLst>
              <a:ext uri="{FF2B5EF4-FFF2-40B4-BE49-F238E27FC236}">
                <a16:creationId xmlns:a16="http://schemas.microsoft.com/office/drawing/2014/main" id="{075F5B8A-A212-7542-9C3C-EFDDFB3EE119}"/>
              </a:ext>
            </a:extLst>
          </p:cNvPr>
          <p:cNvPicPr>
            <a:picLocks noChangeAspect="1" noChangeArrowheads="1"/>
          </p:cNvPicPr>
          <p:nvPr/>
        </p:nvPicPr>
        <p:blipFill>
          <a:blip r:embed="rId6"/>
          <a:srcRect b="5000"/>
          <a:stretch>
            <a:fillRect/>
          </a:stretch>
        </p:blipFill>
        <p:spPr bwMode="auto">
          <a:xfrm>
            <a:off x="160338" y="2260600"/>
            <a:ext cx="8839200" cy="45339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19459" name="Rectangle 4">
            <a:extLst>
              <a:ext uri="{FF2B5EF4-FFF2-40B4-BE49-F238E27FC236}">
                <a16:creationId xmlns:a16="http://schemas.microsoft.com/office/drawing/2014/main" id="{98D1AA35-89C6-A349-93DD-8E8FA14B433C}"/>
              </a:ext>
            </a:extLst>
          </p:cNvPr>
          <p:cNvSpPr>
            <a:spLocks noChangeArrowheads="1"/>
          </p:cNvSpPr>
          <p:nvPr/>
        </p:nvSpPr>
        <p:spPr bwMode="auto">
          <a:xfrm>
            <a:off x="854075" y="1281113"/>
            <a:ext cx="600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buFont typeface="Wingdings" pitchFamily="2" charset="2"/>
              <a:buChar char="§"/>
            </a:pPr>
            <a:r>
              <a:rPr lang="en-US" altLang="en-US" sz="2800" b="1">
                <a:solidFill>
                  <a:srgbClr val="0F116A"/>
                </a:solidFill>
              </a:rPr>
              <a:t>Other people</a:t>
            </a:r>
            <a:r>
              <a:rPr lang="ja-JP" altLang="en-US" sz="2800" b="1">
                <a:solidFill>
                  <a:srgbClr val="0F116A"/>
                </a:solidFill>
              </a:rPr>
              <a:t>’</a:t>
            </a:r>
            <a:r>
              <a:rPr lang="en-US" altLang="ja-JP" sz="2800" b="1">
                <a:solidFill>
                  <a:srgbClr val="0F116A"/>
                </a:solidFill>
              </a:rPr>
              <a:t>s ideas paved the path for Darwin</a:t>
            </a:r>
            <a:r>
              <a:rPr lang="ja-JP" altLang="en-US" sz="2800" b="1">
                <a:solidFill>
                  <a:srgbClr val="0F116A"/>
                </a:solidFill>
              </a:rPr>
              <a:t>’</a:t>
            </a:r>
            <a:r>
              <a:rPr lang="en-US" altLang="ja-JP" sz="2800" b="1">
                <a:solidFill>
                  <a:srgbClr val="0F116A"/>
                </a:solidFill>
              </a:rPr>
              <a:t>s thinking</a:t>
            </a:r>
            <a:endParaRPr lang="en-US" altLang="en-US" sz="2800" b="1">
              <a:solidFill>
                <a:srgbClr val="0F116A"/>
              </a:solidFill>
            </a:endParaRPr>
          </a:p>
        </p:txBody>
      </p:sp>
      <p:pic>
        <p:nvPicPr>
          <p:cNvPr id="19460" name="Picture 10" descr="darwinR">
            <a:extLst>
              <a:ext uri="{FF2B5EF4-FFF2-40B4-BE49-F238E27FC236}">
                <a16:creationId xmlns:a16="http://schemas.microsoft.com/office/drawing/2014/main" id="{1C600384-6451-9340-B5BB-31B5ABE95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267575" y="0"/>
            <a:ext cx="17478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70" name="AutoShape 6">
            <a:extLst>
              <a:ext uri="{FF2B5EF4-FFF2-40B4-BE49-F238E27FC236}">
                <a16:creationId xmlns:a16="http://schemas.microsoft.com/office/drawing/2014/main" id="{5A7006B6-77D8-A44C-AB43-9140454E5B6B}"/>
              </a:ext>
            </a:extLst>
          </p:cNvPr>
          <p:cNvSpPr>
            <a:spLocks noChangeArrowheads="1"/>
          </p:cNvSpPr>
          <p:nvPr/>
        </p:nvSpPr>
        <p:spPr bwMode="auto">
          <a:xfrm flipH="1">
            <a:off x="5480050" y="3003550"/>
            <a:ext cx="3459163" cy="1346200"/>
          </a:xfrm>
          <a:prstGeom prst="wedgeEllipseCallout">
            <a:avLst>
              <a:gd name="adj1" fmla="val -13699"/>
              <a:gd name="adj2" fmla="val 98463"/>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u="sng">
                <a:solidFill>
                  <a:srgbClr val="0F116A"/>
                </a:solidFill>
                <a:latin typeface="Comic Sans MS" panose="030F0902030302020204" pitchFamily="66" charset="0"/>
              </a:rPr>
              <a:t>competition:</a:t>
            </a:r>
          </a:p>
          <a:p>
            <a:r>
              <a:rPr lang="en-US" altLang="en-US" sz="1800" b="1" u="sng">
                <a:solidFill>
                  <a:srgbClr val="0F116A"/>
                </a:solidFill>
                <a:latin typeface="Comic Sans MS" panose="030F0902030302020204" pitchFamily="66" charset="0"/>
              </a:rPr>
              <a:t>struggle for survival</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population growth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 exceeds food supply</a:t>
            </a:r>
          </a:p>
        </p:txBody>
      </p:sp>
      <p:sp>
        <p:nvSpPr>
          <p:cNvPr id="395275" name="AutoShape 11">
            <a:extLst>
              <a:ext uri="{FF2B5EF4-FFF2-40B4-BE49-F238E27FC236}">
                <a16:creationId xmlns:a16="http://schemas.microsoft.com/office/drawing/2014/main" id="{BEAC9A35-8F1B-8D4C-9263-2AD36D04FE5D}"/>
              </a:ext>
            </a:extLst>
          </p:cNvPr>
          <p:cNvSpPr>
            <a:spLocks noChangeArrowheads="1"/>
          </p:cNvSpPr>
          <p:nvPr/>
        </p:nvSpPr>
        <p:spPr bwMode="auto">
          <a:xfrm>
            <a:off x="3236913" y="4905375"/>
            <a:ext cx="4567237" cy="225425"/>
          </a:xfrm>
          <a:prstGeom prst="roundRect">
            <a:avLst>
              <a:gd name="adj" fmla="val 16667"/>
            </a:avLst>
          </a:prstGeom>
          <a:noFill/>
          <a:ln w="28575">
            <a:solidFill>
              <a:srgbClr val="D6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5278" name="AutoShape 14">
            <a:extLst>
              <a:ext uri="{FF2B5EF4-FFF2-40B4-BE49-F238E27FC236}">
                <a16:creationId xmlns:a16="http://schemas.microsoft.com/office/drawing/2014/main" id="{51D19B54-35D4-CE42-A6E6-A8424FDCEB49}"/>
              </a:ext>
            </a:extLst>
          </p:cNvPr>
          <p:cNvSpPr>
            <a:spLocks noChangeArrowheads="1"/>
          </p:cNvSpPr>
          <p:nvPr/>
        </p:nvSpPr>
        <p:spPr bwMode="auto">
          <a:xfrm>
            <a:off x="4159250" y="5326063"/>
            <a:ext cx="4567238" cy="225425"/>
          </a:xfrm>
          <a:prstGeom prst="roundRect">
            <a:avLst>
              <a:gd name="adj" fmla="val 16667"/>
            </a:avLst>
          </a:prstGeom>
          <a:noFill/>
          <a:ln w="28575">
            <a:solidFill>
              <a:srgbClr val="D6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5279" name="AutoShape 15">
            <a:extLst>
              <a:ext uri="{FF2B5EF4-FFF2-40B4-BE49-F238E27FC236}">
                <a16:creationId xmlns:a16="http://schemas.microsoft.com/office/drawing/2014/main" id="{0C6B97EE-5CD8-014C-AB2E-2D2942D3B844}"/>
              </a:ext>
            </a:extLst>
          </p:cNvPr>
          <p:cNvSpPr>
            <a:spLocks noChangeArrowheads="1"/>
          </p:cNvSpPr>
          <p:nvPr/>
        </p:nvSpPr>
        <p:spPr bwMode="auto">
          <a:xfrm flipH="1">
            <a:off x="236538" y="5686425"/>
            <a:ext cx="3224212" cy="844550"/>
          </a:xfrm>
          <a:prstGeom prst="wedgeEllipseCallout">
            <a:avLst>
              <a:gd name="adj1" fmla="val -76838"/>
              <a:gd name="adj2" fmla="val -76319"/>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land masses </a:t>
            </a:r>
            <a:r>
              <a:rPr lang="en-US" altLang="en-US" sz="1800" b="1" u="sng">
                <a:solidFill>
                  <a:srgbClr val="0F116A"/>
                </a:solidFill>
                <a:latin typeface="Comic Sans MS" panose="030F0902030302020204" pitchFamily="66" charset="0"/>
              </a:rPr>
              <a:t>change over </a:t>
            </a:r>
            <a:br>
              <a:rPr lang="en-US" altLang="en-US" sz="1800" b="1" u="sng">
                <a:solidFill>
                  <a:srgbClr val="0F116A"/>
                </a:solidFill>
                <a:latin typeface="Comic Sans MS" panose="030F0902030302020204" pitchFamily="66" charset="0"/>
              </a:rPr>
            </a:br>
            <a:r>
              <a:rPr lang="en-US" altLang="en-US" sz="1800" b="1" u="sng">
                <a:solidFill>
                  <a:srgbClr val="0F116A"/>
                </a:solidFill>
                <a:latin typeface="Comic Sans MS" panose="030F0902030302020204" pitchFamily="66" charset="0"/>
              </a:rPr>
              <a:t>immeasurable time</a:t>
            </a:r>
            <a:r>
              <a:rPr lang="en-US" altLang="en-US" sz="1800" b="1">
                <a:solidFill>
                  <a:srgbClr val="0F116A"/>
                </a:solidFill>
                <a:latin typeface="Comic Sans MS" panose="030F0902030302020204"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95267"/>
                                        </p:tgtEl>
                                        <p:attrNameLst>
                                          <p:attrName>style.visibility</p:attrName>
                                        </p:attrNameLst>
                                      </p:cBhvr>
                                      <p:to>
                                        <p:strVal val="visible"/>
                                      </p:to>
                                    </p:set>
                                    <p:animEffect transition="in" filter="wipe(left)">
                                      <p:cBhvr>
                                        <p:cTn id="7" dur="500"/>
                                        <p:tgtEl>
                                          <p:spTgt spid="395267"/>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5275"/>
                                        </p:tgtEl>
                                        <p:attrNameLst>
                                          <p:attrName>style.visibility</p:attrName>
                                        </p:attrNameLst>
                                      </p:cBhvr>
                                      <p:to>
                                        <p:strVal val="visible"/>
                                      </p:to>
                                    </p:set>
                                    <p:animEffect transition="in" filter="wipe(left)">
                                      <p:cBhvr>
                                        <p:cTn id="12" dur="500"/>
                                        <p:tgtEl>
                                          <p:spTgt spid="395275"/>
                                        </p:tgtEl>
                                      </p:cBhvr>
                                    </p:animEffect>
                                  </p:childTnLst>
                                  <p:subTnLst>
                                    <p:audio>
                                      <p:cMediaNode>
                                        <p:cTn display="0" masterRel="sameClick">
                                          <p:stCondLst>
                                            <p:cond evt="begin" delay="0">
                                              <p:tn val="10"/>
                                            </p:cond>
                                          </p:stCondLst>
                                          <p:endCondLst>
                                            <p:cond evt="onStopAudio" delay="0">
                                              <p:tgtEl>
                                                <p:sldTgt/>
                                              </p:tgtEl>
                                            </p:cond>
                                          </p:endCondLst>
                                        </p:cTn>
                                        <p:tgtEl>
                                          <p:sndTgt r:embed="rId4" name="Pencil Check"/>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5270"/>
                                        </p:tgtEl>
                                        <p:attrNameLst>
                                          <p:attrName>style.visibility</p:attrName>
                                        </p:attrNameLst>
                                      </p:cBhvr>
                                      <p:to>
                                        <p:strVal val="visible"/>
                                      </p:to>
                                    </p:set>
                                    <p:animEffect transition="in" filter="wipe(down)">
                                      <p:cBhvr>
                                        <p:cTn id="17" dur="500"/>
                                        <p:tgtEl>
                                          <p:spTgt spid="395270"/>
                                        </p:tgtEl>
                                      </p:cBhvr>
                                    </p:animEffect>
                                  </p:childTnLst>
                                  <p:subTnLst>
                                    <p:audio>
                                      <p:cMediaNode>
                                        <p:cTn display="0" masterRel="sameClick">
                                          <p:stCondLst>
                                            <p:cond evt="begin" delay="0">
                                              <p:tn val="15"/>
                                            </p:cond>
                                          </p:stCondLst>
                                          <p:endCondLst>
                                            <p:cond evt="onStopAudio" delay="0">
                                              <p:tgtEl>
                                                <p:sldTgt/>
                                              </p:tgtEl>
                                            </p:cond>
                                          </p:endCondLst>
                                        </p:cTn>
                                        <p:tgtEl>
                                          <p:sndTgt r:embed="rId5" name="Quack"/>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95278"/>
                                        </p:tgtEl>
                                        <p:attrNameLst>
                                          <p:attrName>style.visibility</p:attrName>
                                        </p:attrNameLst>
                                      </p:cBhvr>
                                      <p:to>
                                        <p:strVal val="visible"/>
                                      </p:to>
                                    </p:set>
                                    <p:animEffect transition="in" filter="wipe(right)">
                                      <p:cBhvr>
                                        <p:cTn id="22" dur="500"/>
                                        <p:tgtEl>
                                          <p:spTgt spid="395278"/>
                                        </p:tgtEl>
                                      </p:cBhvr>
                                    </p:animEffect>
                                  </p:childTnLst>
                                  <p:subTnLst>
                                    <p:audio>
                                      <p:cMediaNode>
                                        <p:cTn display="0" masterRel="sameClick">
                                          <p:stCondLst>
                                            <p:cond evt="begin" delay="0">
                                              <p:tn val="20"/>
                                            </p:cond>
                                          </p:stCondLst>
                                          <p:endCondLst>
                                            <p:cond evt="onStopAudio" delay="0">
                                              <p:tgtEl>
                                                <p:sldTgt/>
                                              </p:tgtEl>
                                            </p:cond>
                                          </p:endCondLst>
                                        </p:cTn>
                                        <p:tgtEl>
                                          <p:sndTgt r:embed="rId4" name="Pencil Check"/>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95279"/>
                                        </p:tgtEl>
                                        <p:attrNameLst>
                                          <p:attrName>style.visibility</p:attrName>
                                        </p:attrNameLst>
                                      </p:cBhvr>
                                      <p:to>
                                        <p:strVal val="visible"/>
                                      </p:to>
                                    </p:set>
                                    <p:animEffect transition="in" filter="wipe(right)">
                                      <p:cBhvr>
                                        <p:cTn id="27" dur="500"/>
                                        <p:tgtEl>
                                          <p:spTgt spid="395279"/>
                                        </p:tgtEl>
                                      </p:cBhvr>
                                    </p:animEffect>
                                  </p:childTnLst>
                                  <p:subTnLst>
                                    <p:audio>
                                      <p:cMediaNode>
                                        <p:cTn display="0" masterRel="sameClick">
                                          <p:stCondLst>
                                            <p:cond evt="begin" delay="0">
                                              <p:tn val="25"/>
                                            </p:cond>
                                          </p:stCondLst>
                                          <p:endCondLst>
                                            <p:cond evt="onStopAudio" delay="0">
                                              <p:tgtEl>
                                                <p:sldTgt/>
                                              </p:tgtEl>
                                            </p:cond>
                                          </p:endCondLst>
                                        </p:cTn>
                                        <p:tgtEl>
                                          <p:sndTgt r:embed="rId5"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0" grpId="0" animBg="1" autoUpdateAnimBg="0"/>
      <p:bldP spid="395275" grpId="0" animBg="1"/>
      <p:bldP spid="395278" grpId="0" animBg="1"/>
      <p:bldP spid="395279"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ABCE-43BF-6A46-870E-14DA143223E7}"/>
              </a:ext>
            </a:extLst>
          </p:cNvPr>
          <p:cNvSpPr>
            <a:spLocks noGrp="1"/>
          </p:cNvSpPr>
          <p:nvPr>
            <p:ph type="title"/>
          </p:nvPr>
        </p:nvSpPr>
        <p:spPr/>
        <p:txBody>
          <a:bodyPr/>
          <a:lstStyle/>
          <a:p>
            <a:r>
              <a:rPr lang="en-US" dirty="0"/>
              <a:t>Homology</a:t>
            </a:r>
          </a:p>
        </p:txBody>
      </p:sp>
      <p:sp>
        <p:nvSpPr>
          <p:cNvPr id="3" name="Content Placeholder 2">
            <a:extLst>
              <a:ext uri="{FF2B5EF4-FFF2-40B4-BE49-F238E27FC236}">
                <a16:creationId xmlns:a16="http://schemas.microsoft.com/office/drawing/2014/main" id="{88BE0C9F-A198-1849-94D3-C16E55AF01FB}"/>
              </a:ext>
            </a:extLst>
          </p:cNvPr>
          <p:cNvSpPr>
            <a:spLocks noGrp="1"/>
          </p:cNvSpPr>
          <p:nvPr>
            <p:ph idx="1"/>
          </p:nvPr>
        </p:nvSpPr>
        <p:spPr/>
        <p:txBody>
          <a:bodyPr/>
          <a:lstStyle/>
          <a:p>
            <a:r>
              <a:rPr lang="en-US" sz="1800" u="sng" dirty="0"/>
              <a:t>Homology</a:t>
            </a:r>
            <a:r>
              <a:rPr lang="en-US" sz="1800" dirty="0"/>
              <a:t>: Characteristics in related species can have an underlying </a:t>
            </a:r>
            <a:r>
              <a:rPr lang="en-US" sz="1800" dirty="0">
                <a:solidFill>
                  <a:srgbClr val="FF0000"/>
                </a:solidFill>
              </a:rPr>
              <a:t>similarity</a:t>
            </a:r>
            <a:r>
              <a:rPr lang="en-US" sz="1800" dirty="0"/>
              <a:t> even though they have very different functions. Similarity resulting from common ancestry is known a homology.</a:t>
            </a:r>
          </a:p>
          <a:p>
            <a:r>
              <a:rPr lang="en-US" sz="1800" dirty="0"/>
              <a:t>-</a:t>
            </a:r>
            <a:r>
              <a:rPr lang="en-US" sz="1800" u="sng" dirty="0"/>
              <a:t>Homologous structures </a:t>
            </a:r>
            <a:r>
              <a:rPr lang="en-US" sz="1800" dirty="0"/>
              <a:t>are anatomical signs of evolution. Examples: Forelimbs of mammals that are now used for a variety of purposes, such as flying in bats or swimming in whales, but were present and used in a common ancestor for walking. </a:t>
            </a:r>
          </a:p>
          <a:p>
            <a:endParaRPr lang="en-US" sz="1800" dirty="0"/>
          </a:p>
          <a:p>
            <a:endParaRPr lang="en-US" sz="1800" dirty="0"/>
          </a:p>
        </p:txBody>
      </p:sp>
    </p:spTree>
    <p:extLst>
      <p:ext uri="{BB962C8B-B14F-4D97-AF65-F5344CB8AC3E}">
        <p14:creationId xmlns:p14="http://schemas.microsoft.com/office/powerpoint/2010/main" val="3989768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hawk.png">
            <a:extLst>
              <a:ext uri="{FF2B5EF4-FFF2-40B4-BE49-F238E27FC236}">
                <a16:creationId xmlns:a16="http://schemas.microsoft.com/office/drawing/2014/main" id="{01DF57E0-D8C2-2E43-8BAE-D9D4A13AD5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5013" y="2328863"/>
            <a:ext cx="30480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dragonfly.png">
            <a:extLst>
              <a:ext uri="{FF2B5EF4-FFF2-40B4-BE49-F238E27FC236}">
                <a16:creationId xmlns:a16="http://schemas.microsoft.com/office/drawing/2014/main" id="{6879E2D6-876B-784E-AA56-80FD0991EAB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1150" y="3798888"/>
            <a:ext cx="268605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74" name="Picture 2" descr="penguinL">
            <a:extLst>
              <a:ext uri="{FF2B5EF4-FFF2-40B4-BE49-F238E27FC236}">
                <a16:creationId xmlns:a16="http://schemas.microsoft.com/office/drawing/2014/main" id="{F3686335-EE41-C345-A5A2-36120DFCC6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9238" y="5295900"/>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5">
            <a:extLst>
              <a:ext uri="{FF2B5EF4-FFF2-40B4-BE49-F238E27FC236}">
                <a16:creationId xmlns:a16="http://schemas.microsoft.com/office/drawing/2014/main" id="{D59D8A9B-7E9C-6445-883C-A2209C5E8A8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Analogous structures</a:t>
            </a:r>
          </a:p>
        </p:txBody>
      </p:sp>
      <p:sp>
        <p:nvSpPr>
          <p:cNvPr id="617479" name="Rectangle 7">
            <a:extLst>
              <a:ext uri="{FF2B5EF4-FFF2-40B4-BE49-F238E27FC236}">
                <a16:creationId xmlns:a16="http://schemas.microsoft.com/office/drawing/2014/main" id="{97179689-97A1-9A4B-A1C9-C38E0E44791A}"/>
              </a:ext>
            </a:extLst>
          </p:cNvPr>
          <p:cNvSpPr>
            <a:spLocks noChangeArrowheads="1"/>
          </p:cNvSpPr>
          <p:nvPr/>
        </p:nvSpPr>
        <p:spPr bwMode="auto">
          <a:xfrm>
            <a:off x="1289050" y="6286500"/>
            <a:ext cx="7761288" cy="488950"/>
          </a:xfrm>
          <a:prstGeom prst="rect">
            <a:avLst/>
          </a:prstGeom>
          <a:solidFill>
            <a:srgbClr val="FFCC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defRPr/>
            </a:pPr>
            <a:r>
              <a:rPr lang="en-US" sz="2600" b="1">
                <a:solidFill>
                  <a:srgbClr val="0F116A"/>
                </a:solidFill>
                <a:latin typeface="Arial" charset="0"/>
                <a:ea typeface="ＭＳ Ｐゴシック" charset="0"/>
                <a:cs typeface="ＭＳ Ｐゴシック" charset="0"/>
              </a:rPr>
              <a:t>Solving a similar problem with a similar solution</a:t>
            </a:r>
            <a:endParaRPr lang="en-US" sz="3000" b="1">
              <a:solidFill>
                <a:srgbClr val="0F116A"/>
              </a:solidFill>
              <a:latin typeface="Arial" charset="0"/>
              <a:ea typeface="ＭＳ Ｐゴシック" charset="0"/>
              <a:cs typeface="ＭＳ Ｐゴシック" charset="0"/>
            </a:endParaRPr>
          </a:p>
        </p:txBody>
      </p:sp>
      <p:sp>
        <p:nvSpPr>
          <p:cNvPr id="617482" name="AutoShape 10">
            <a:extLst>
              <a:ext uri="{FF2B5EF4-FFF2-40B4-BE49-F238E27FC236}">
                <a16:creationId xmlns:a16="http://schemas.microsoft.com/office/drawing/2014/main" id="{4DC93883-5DFC-EC4E-922B-5F94FC21F7AD}"/>
              </a:ext>
            </a:extLst>
          </p:cNvPr>
          <p:cNvSpPr>
            <a:spLocks noChangeArrowheads="1"/>
          </p:cNvSpPr>
          <p:nvPr/>
        </p:nvSpPr>
        <p:spPr bwMode="auto">
          <a:xfrm flipH="1">
            <a:off x="2559050" y="4976813"/>
            <a:ext cx="3436938" cy="1181100"/>
          </a:xfrm>
          <a:prstGeom prst="wedgeEllipseCallout">
            <a:avLst>
              <a:gd name="adj1" fmla="val -111065"/>
              <a:gd name="adj2" fmla="val 4028"/>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Does this mean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they have a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recent common ancestor? </a:t>
            </a:r>
          </a:p>
        </p:txBody>
      </p:sp>
      <p:pic>
        <p:nvPicPr>
          <p:cNvPr id="13" name="Picture 12" descr="bat2.png">
            <a:extLst>
              <a:ext uri="{FF2B5EF4-FFF2-40B4-BE49-F238E27FC236}">
                <a16:creationId xmlns:a16="http://schemas.microsoft.com/office/drawing/2014/main" id="{522AF7AB-505B-7C4C-A780-0E81C98D9BF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3513" y="1316038"/>
            <a:ext cx="242252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2CAA8874-F2AF-B64F-B854-07DFF95BC0A0}"/>
              </a:ext>
            </a:extLst>
          </p:cNvPr>
          <p:cNvPicPr>
            <a:picLocks noChangeAspect="1" noChangeArrowheads="1"/>
          </p:cNvPicPr>
          <p:nvPr/>
        </p:nvPicPr>
        <p:blipFill>
          <a:blip r:embed="rId11"/>
          <a:srcRect l="2257" r="2257" b="1915"/>
          <a:stretch>
            <a:fillRect/>
          </a:stretch>
        </p:blipFill>
        <p:spPr bwMode="auto">
          <a:xfrm>
            <a:off x="6094413" y="250825"/>
            <a:ext cx="2701925" cy="3270250"/>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5" name="Picture 5">
            <a:extLst>
              <a:ext uri="{FF2B5EF4-FFF2-40B4-BE49-F238E27FC236}">
                <a16:creationId xmlns:a16="http://schemas.microsoft.com/office/drawing/2014/main" id="{0F76E6C3-931A-514F-B8A4-70521A0B9A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8250" y="2949575"/>
            <a:ext cx="2751138" cy="206216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80" name="AutoShape 8">
            <a:extLst>
              <a:ext uri="{FF2B5EF4-FFF2-40B4-BE49-F238E27FC236}">
                <a16:creationId xmlns:a16="http://schemas.microsoft.com/office/drawing/2014/main" id="{9D8DE0D5-68DE-C044-8F88-9ECFA731184F}"/>
              </a:ext>
            </a:extLst>
          </p:cNvPr>
          <p:cNvSpPr>
            <a:spLocks noChangeArrowheads="1"/>
          </p:cNvSpPr>
          <p:nvPr/>
        </p:nvSpPr>
        <p:spPr bwMode="auto">
          <a:xfrm>
            <a:off x="6518275" y="3998913"/>
            <a:ext cx="2433638" cy="868362"/>
          </a:xfrm>
          <a:prstGeom prst="wedgeEllipseCallout">
            <a:avLst>
              <a:gd name="adj1" fmla="val 17315"/>
              <a:gd name="adj2" fmla="val 12119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Don</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t be fooled</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by their looks! </a:t>
            </a:r>
            <a:endParaRPr lang="en-US" altLang="en-US" sz="1800" b="1">
              <a:solidFill>
                <a:srgbClr val="0F116A"/>
              </a:solidFill>
              <a:latin typeface="Comic Sans MS" panose="030F0902030302020204" pitchFamily="66" charset="0"/>
            </a:endParaRPr>
          </a:p>
        </p:txBody>
      </p:sp>
      <p:sp>
        <p:nvSpPr>
          <p:cNvPr id="16" name="AutoShape 7">
            <a:extLst>
              <a:ext uri="{FF2B5EF4-FFF2-40B4-BE49-F238E27FC236}">
                <a16:creationId xmlns:a16="http://schemas.microsoft.com/office/drawing/2014/main" id="{6B388506-1E05-6C48-84EC-A2606E7F6B36}"/>
              </a:ext>
            </a:extLst>
          </p:cNvPr>
          <p:cNvSpPr>
            <a:spLocks noChangeArrowheads="1"/>
          </p:cNvSpPr>
          <p:nvPr/>
        </p:nvSpPr>
        <p:spPr bwMode="auto">
          <a:xfrm>
            <a:off x="2546350" y="4902200"/>
            <a:ext cx="3462338" cy="1255713"/>
          </a:xfrm>
          <a:prstGeom prst="wedgeEllipseCallout">
            <a:avLst>
              <a:gd name="adj1" fmla="val 108875"/>
              <a:gd name="adj2" fmla="val 7236"/>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latin typeface="Comic Sans MS" panose="030F0902030302020204" pitchFamily="66" charset="0"/>
              </a:rPr>
              <a:t>Those fins &amp; tails </a:t>
            </a:r>
          </a:p>
          <a:p>
            <a:r>
              <a:rPr lang="en-US" altLang="en-US" sz="2000" b="1">
                <a:solidFill>
                  <a:srgbClr val="0F116A"/>
                </a:solidFill>
                <a:latin typeface="Comic Sans MS" panose="030F0902030302020204" pitchFamily="66" charset="0"/>
              </a:rPr>
              <a:t>&amp; sleek bodies are</a:t>
            </a:r>
            <a:br>
              <a:rPr lang="en-US" altLang="en-US" sz="2000" b="1">
                <a:solidFill>
                  <a:srgbClr val="0F116A"/>
                </a:solidFill>
                <a:latin typeface="Comic Sans MS" panose="030F0902030302020204" pitchFamily="66" charset="0"/>
              </a:rPr>
            </a:br>
            <a:r>
              <a:rPr lang="en-US" altLang="en-US" sz="2000" b="1" u="sng">
                <a:solidFill>
                  <a:srgbClr val="0F116A"/>
                </a:solidFill>
                <a:latin typeface="Comic Sans MS" panose="030F0902030302020204" pitchFamily="66" charset="0"/>
              </a:rPr>
              <a:t>analogous</a:t>
            </a:r>
            <a:r>
              <a:rPr lang="en-US" altLang="en-US" sz="2000" b="1">
                <a:solidFill>
                  <a:srgbClr val="0F116A"/>
                </a:solidFill>
                <a:latin typeface="Comic Sans MS" panose="030F0902030302020204" pitchFamily="66" charset="0"/>
              </a:rPr>
              <a:t> structures</a:t>
            </a:r>
            <a:r>
              <a:rPr lang="en-US" altLang="en-US" sz="2000" b="1" i="1">
                <a:solidFill>
                  <a:srgbClr val="0F116A"/>
                </a:solidFill>
                <a:latin typeface="Comic Sans MS" panose="030F0902030302020204" pitchFamily="66" charset="0"/>
              </a:rPr>
              <a:t>!</a:t>
            </a:r>
            <a:r>
              <a:rPr lang="en-US" altLang="en-US" sz="2000" b="1">
                <a:solidFill>
                  <a:srgbClr val="0F116A"/>
                </a:solidFill>
                <a:latin typeface="Comic Sans MS" panose="030F0902030302020204" pitchFamily="66" charset="0"/>
              </a:rPr>
              <a:t> </a:t>
            </a:r>
          </a:p>
        </p:txBody>
      </p:sp>
      <p:sp>
        <p:nvSpPr>
          <p:cNvPr id="17" name="AutoShape 8">
            <a:extLst>
              <a:ext uri="{FF2B5EF4-FFF2-40B4-BE49-F238E27FC236}">
                <a16:creationId xmlns:a16="http://schemas.microsoft.com/office/drawing/2014/main" id="{873B0C95-4251-3E4C-904A-769BA5D93D12}"/>
              </a:ext>
            </a:extLst>
          </p:cNvPr>
          <p:cNvSpPr>
            <a:spLocks noChangeArrowheads="1"/>
          </p:cNvSpPr>
          <p:nvPr/>
        </p:nvSpPr>
        <p:spPr bwMode="auto">
          <a:xfrm>
            <a:off x="6518275" y="3998913"/>
            <a:ext cx="2433638" cy="868362"/>
          </a:xfrm>
          <a:prstGeom prst="wedgeEllipseCallout">
            <a:avLst>
              <a:gd name="adj1" fmla="val 17315"/>
              <a:gd name="adj2" fmla="val 12119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latin typeface="Comic Sans MS" panose="030F0902030302020204" pitchFamily="66" charset="0"/>
              </a:rPr>
              <a:t>Convergent</a:t>
            </a:r>
          </a:p>
          <a:p>
            <a:r>
              <a:rPr lang="en-US" altLang="en-US" sz="2000" b="1">
                <a:solidFill>
                  <a:srgbClr val="0F116A"/>
                </a:solidFill>
                <a:latin typeface="Comic Sans MS" panose="030F0902030302020204" pitchFamily="66" charset="0"/>
              </a:rPr>
              <a:t>evolution</a:t>
            </a:r>
          </a:p>
        </p:txBody>
      </p:sp>
    </p:spTree>
    <p:extLst>
      <p:ext uri="{BB962C8B-B14F-4D97-AF65-F5344CB8AC3E}">
        <p14:creationId xmlns:p14="http://schemas.microsoft.com/office/powerpoint/2010/main" val="1015082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
                                        </p:tgtEl>
                                      </p:cMediaNode>
                                    </p:audio>
                                  </p:subTnLst>
                                </p:cTn>
                              </p:par>
                            </p:childTnLst>
                          </p:cTn>
                        </p:par>
                        <p:par>
                          <p:cTn id="9" fill="hold" nodeType="afterGroup">
                            <p:stCondLst>
                              <p:cond delay="500"/>
                            </p:stCondLst>
                            <p:childTnLst>
                              <p:par>
                                <p:cTn id="10" presetID="2" presetClass="entr" presetSubtype="8" accel="50000" decel="5000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Arrow"/>
                                        </p:tgtEl>
                                      </p:cMediaNode>
                                    </p:audio>
                                  </p:subTnLst>
                                </p:cTn>
                              </p:par>
                            </p:childTnLst>
                          </p:cTn>
                        </p:par>
                        <p:par>
                          <p:cTn id="14" fill="hold" nodeType="afterGroup">
                            <p:stCondLst>
                              <p:cond delay="1000"/>
                            </p:stCondLst>
                            <p:childTnLst>
                              <p:par>
                                <p:cTn id="15" presetID="2" presetClass="entr" presetSubtype="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rrow"/>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17479"/>
                                        </p:tgtEl>
                                        <p:attrNameLst>
                                          <p:attrName>style.visibility</p:attrName>
                                        </p:attrNameLst>
                                      </p:cBhvr>
                                      <p:to>
                                        <p:strVal val="visible"/>
                                      </p:to>
                                    </p:set>
                                    <p:animEffect transition="in" filter="wipe(left)">
                                      <p:cBhvr>
                                        <p:cTn id="23" dur="500"/>
                                        <p:tgtEl>
                                          <p:spTgt spid="617479"/>
                                        </p:tgtEl>
                                      </p:cBhvr>
                                    </p:animEffect>
                                  </p:childTnLst>
                                  <p:subTnLst>
                                    <p:audio>
                                      <p:cMediaNode>
                                        <p:cTn display="0" masterRel="sameClick">
                                          <p:stCondLst>
                                            <p:cond evt="begin" delay="0">
                                              <p:tn val="21"/>
                                            </p:cond>
                                          </p:stCondLst>
                                          <p:endCondLst>
                                            <p:cond evt="onStopAudio" delay="0">
                                              <p:tgtEl>
                                                <p:sldTgt/>
                                              </p:tgtEl>
                                            </p:cond>
                                          </p:endCondLst>
                                        </p:cTn>
                                        <p:tgtEl>
                                          <p:sndTgt r:embed="rId4" name="Pencil Check"/>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nodeType="clickEffect">
                                  <p:stCondLst>
                                    <p:cond delay="0"/>
                                  </p:stCondLst>
                                  <p:childTnLst>
                                    <p:set>
                                      <p:cBhvr>
                                        <p:cTn id="27" dur="1" fill="hold">
                                          <p:stCondLst>
                                            <p:cond delay="0"/>
                                          </p:stCondLst>
                                        </p:cTn>
                                        <p:tgtEl>
                                          <p:spTgt spid="617474"/>
                                        </p:tgtEl>
                                        <p:attrNameLst>
                                          <p:attrName>style.visibility</p:attrName>
                                        </p:attrNameLst>
                                      </p:cBhvr>
                                      <p:to>
                                        <p:strVal val="visible"/>
                                      </p:to>
                                    </p:set>
                                    <p:animEffect transition="in" filter="wipe(right)">
                                      <p:cBhvr>
                                        <p:cTn id="28" dur="500"/>
                                        <p:tgtEl>
                                          <p:spTgt spid="617474"/>
                                        </p:tgtEl>
                                      </p:cBhvr>
                                    </p:animEffect>
                                  </p:childTnLst>
                                </p:cTn>
                              </p:par>
                            </p:childTnLst>
                          </p:cTn>
                        </p:par>
                        <p:par>
                          <p:cTn id="29" fill="hold" nodeType="afterGroup">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617480"/>
                                        </p:tgtEl>
                                        <p:attrNameLst>
                                          <p:attrName>style.visibility</p:attrName>
                                        </p:attrNameLst>
                                      </p:cBhvr>
                                      <p:to>
                                        <p:strVal val="visible"/>
                                      </p:to>
                                    </p:set>
                                    <p:animEffect transition="in" filter="wipe(right)">
                                      <p:cBhvr>
                                        <p:cTn id="32" dur="500"/>
                                        <p:tgtEl>
                                          <p:spTgt spid="617480"/>
                                        </p:tgtEl>
                                      </p:cBhvr>
                                    </p:animEffect>
                                  </p:childTnLst>
                                  <p:subTnLst>
                                    <p:audio>
                                      <p:cMediaNode>
                                        <p:cTn display="0" masterRel="sameClick">
                                          <p:stCondLst>
                                            <p:cond evt="begin" delay="0">
                                              <p:tn val="30"/>
                                            </p:cond>
                                          </p:stCondLst>
                                          <p:endCondLst>
                                            <p:cond evt="onStopAudio" delay="0">
                                              <p:tgtEl>
                                                <p:sldTgt/>
                                              </p:tgtEl>
                                            </p:cond>
                                          </p:endCondLst>
                                        </p:cTn>
                                        <p:tgtEl>
                                          <p:sndTgt r:embed="rId5" name="Quack"/>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617482"/>
                                        </p:tgtEl>
                                        <p:attrNameLst>
                                          <p:attrName>style.visibility</p:attrName>
                                        </p:attrNameLst>
                                      </p:cBhvr>
                                      <p:to>
                                        <p:strVal val="visible"/>
                                      </p:to>
                                    </p:set>
                                    <p:animEffect transition="in" filter="wipe(right)">
                                      <p:cBhvr>
                                        <p:cTn id="37" dur="500"/>
                                        <p:tgtEl>
                                          <p:spTgt spid="617482"/>
                                        </p:tgtEl>
                                      </p:cBhvr>
                                    </p:animEffect>
                                  </p:childTnLst>
                                  <p:subTnLst>
                                    <p:audio>
                                      <p:cMediaNode>
                                        <p:cTn display="0" masterRel="sameClick">
                                          <p:stCondLst>
                                            <p:cond evt="begin" delay="0">
                                              <p:tn val="35"/>
                                            </p:cond>
                                          </p:stCondLst>
                                          <p:endCondLst>
                                            <p:cond evt="onStopAudio" delay="0">
                                              <p:tgtEl>
                                                <p:sldTgt/>
                                              </p:tgtEl>
                                            </p:cond>
                                          </p:endCondLst>
                                        </p:cTn>
                                        <p:tgtEl>
                                          <p:sndTgt r:embed="rId5" name="Quack"/>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6" name="Chimes"/>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subTnLst>
                                    <p:audio>
                                      <p:cMediaNode>
                                        <p:cTn display="0" masterRel="sameClick">
                                          <p:stCondLst>
                                            <p:cond evt="begin" delay="0">
                                              <p:tn val="45"/>
                                            </p:cond>
                                          </p:stCondLst>
                                          <p:endCondLst>
                                            <p:cond evt="onStopAudio" delay="0">
                                              <p:tgtEl>
                                                <p:sldTgt/>
                                              </p:tgtEl>
                                            </p:cond>
                                          </p:endCondLst>
                                        </p:cTn>
                                        <p:tgtEl>
                                          <p:sndTgt r:embed="rId6" name="Chimes"/>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right)">
                                      <p:cBhvr>
                                        <p:cTn id="52" dur="500"/>
                                        <p:tgtEl>
                                          <p:spTgt spid="16"/>
                                        </p:tgtEl>
                                      </p:cBhvr>
                                    </p:animEffect>
                                  </p:childTnLst>
                                  <p:subTnLst>
                                    <p:audio>
                                      <p:cMediaNode>
                                        <p:cTn display="0" masterRel="sameClick">
                                          <p:stCondLst>
                                            <p:cond evt="begin" delay="0">
                                              <p:tn val="50"/>
                                            </p:cond>
                                          </p:stCondLst>
                                          <p:endCondLst>
                                            <p:cond evt="onStopAudio" delay="0">
                                              <p:tgtEl>
                                                <p:sldTgt/>
                                              </p:tgtEl>
                                            </p:cond>
                                          </p:endCondLst>
                                        </p:cTn>
                                        <p:tgtEl>
                                          <p:sndTgt r:embed="rId5" name="Quack"/>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right)">
                                      <p:cBhvr>
                                        <p:cTn id="57" dur="5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5"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9" grpId="0" animBg="1"/>
      <p:bldP spid="617482" grpId="0" animBg="1" autoUpdateAnimBg="0"/>
      <p:bldP spid="617480" grpId="0" animBg="1" autoUpdateAnimBg="0"/>
      <p:bldP spid="16" grpId="0" animBg="1" autoUpdateAnimBg="0"/>
      <p:bldP spid="17"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3F64029A-8ACB-0E47-8F32-6E7AA44C9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912"/>
          <a:stretch>
            <a:fillRect/>
          </a:stretch>
        </p:blipFill>
        <p:spPr bwMode="auto">
          <a:xfrm>
            <a:off x="1049338" y="2239963"/>
            <a:ext cx="6546850"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4">
            <a:extLst>
              <a:ext uri="{FF2B5EF4-FFF2-40B4-BE49-F238E27FC236}">
                <a16:creationId xmlns:a16="http://schemas.microsoft.com/office/drawing/2014/main" id="{9C508A70-50D1-C44F-8E63-F80E4B777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474"/>
          <a:stretch>
            <a:fillRect/>
          </a:stretch>
        </p:blipFill>
        <p:spPr bwMode="auto">
          <a:xfrm>
            <a:off x="7772400" y="339725"/>
            <a:ext cx="1219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3622" name="Rectangle 6">
            <a:extLst>
              <a:ext uri="{FF2B5EF4-FFF2-40B4-BE49-F238E27FC236}">
                <a16:creationId xmlns:a16="http://schemas.microsoft.com/office/drawing/2014/main" id="{ACD19274-8492-8041-9B8E-A54172229056}"/>
              </a:ext>
            </a:extLst>
          </p:cNvPr>
          <p:cNvSpPr>
            <a:spLocks noChangeArrowheads="1"/>
          </p:cNvSpPr>
          <p:nvPr/>
        </p:nvSpPr>
        <p:spPr bwMode="auto">
          <a:xfrm>
            <a:off x="177800" y="1550988"/>
            <a:ext cx="1835150" cy="885825"/>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wrap="none" anchor="ctr">
            <a:spAutoFit/>
          </a:bodyPr>
          <a:lstStyle/>
          <a:p>
            <a:pPr>
              <a:defRPr/>
            </a:pPr>
            <a:r>
              <a:rPr lang="en-US" sz="2600" b="1" dirty="0">
                <a:solidFill>
                  <a:srgbClr val="0F116A"/>
                </a:solidFill>
                <a:latin typeface="Arial" charset="0"/>
                <a:ea typeface="+mn-ea"/>
              </a:rPr>
              <a:t>marsupial </a:t>
            </a:r>
          </a:p>
          <a:p>
            <a:pPr>
              <a:defRPr/>
            </a:pPr>
            <a:r>
              <a:rPr lang="en-US" sz="2600" b="1" dirty="0">
                <a:solidFill>
                  <a:srgbClr val="0F116A"/>
                </a:solidFill>
                <a:latin typeface="Arial" charset="0"/>
                <a:ea typeface="+mn-ea"/>
              </a:rPr>
              <a:t>mammals</a:t>
            </a:r>
          </a:p>
        </p:txBody>
      </p:sp>
      <p:sp>
        <p:nvSpPr>
          <p:cNvPr id="623623" name="Rectangle 7">
            <a:extLst>
              <a:ext uri="{FF2B5EF4-FFF2-40B4-BE49-F238E27FC236}">
                <a16:creationId xmlns:a16="http://schemas.microsoft.com/office/drawing/2014/main" id="{A3CB6F25-0246-794F-B2C5-2E42CE528418}"/>
              </a:ext>
            </a:extLst>
          </p:cNvPr>
          <p:cNvSpPr>
            <a:spLocks noChangeArrowheads="1"/>
          </p:cNvSpPr>
          <p:nvPr/>
        </p:nvSpPr>
        <p:spPr bwMode="auto">
          <a:xfrm>
            <a:off x="7342188" y="5702300"/>
            <a:ext cx="1708150" cy="885825"/>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wrap="none" anchor="ctr">
            <a:spAutoFit/>
          </a:bodyPr>
          <a:lstStyle/>
          <a:p>
            <a:pPr>
              <a:defRPr/>
            </a:pPr>
            <a:r>
              <a:rPr lang="en-US" sz="2600" b="1" dirty="0">
                <a:solidFill>
                  <a:srgbClr val="0F116A"/>
                </a:solidFill>
                <a:latin typeface="Arial" charset="0"/>
                <a:ea typeface="+mn-ea"/>
              </a:rPr>
              <a:t>placental </a:t>
            </a:r>
          </a:p>
          <a:p>
            <a:pPr>
              <a:defRPr/>
            </a:pPr>
            <a:r>
              <a:rPr lang="en-US" sz="2600" b="1" dirty="0">
                <a:solidFill>
                  <a:srgbClr val="0F116A"/>
                </a:solidFill>
                <a:latin typeface="Arial" charset="0"/>
                <a:ea typeface="+mn-ea"/>
              </a:rPr>
              <a:t>mammals</a:t>
            </a:r>
          </a:p>
        </p:txBody>
      </p:sp>
      <p:sp>
        <p:nvSpPr>
          <p:cNvPr id="48133" name="Rectangle 5">
            <a:extLst>
              <a:ext uri="{FF2B5EF4-FFF2-40B4-BE49-F238E27FC236}">
                <a16:creationId xmlns:a16="http://schemas.microsoft.com/office/drawing/2014/main" id="{88DA9AE4-7637-914F-AA38-3E99C16CEDE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Convergent evolution</a:t>
            </a:r>
          </a:p>
        </p:txBody>
      </p:sp>
      <p:pic>
        <p:nvPicPr>
          <p:cNvPr id="10" name="Picture 2" descr="penguinL">
            <a:extLst>
              <a:ext uri="{FF2B5EF4-FFF2-40B4-BE49-F238E27FC236}">
                <a16:creationId xmlns:a16="http://schemas.microsoft.com/office/drawing/2014/main" id="{75CEEFAB-52BF-6647-83D9-410953716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238" y="2674938"/>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7">
            <a:extLst>
              <a:ext uri="{FF2B5EF4-FFF2-40B4-BE49-F238E27FC236}">
                <a16:creationId xmlns:a16="http://schemas.microsoft.com/office/drawing/2014/main" id="{4B86B61C-69BD-9246-89F8-E1285B3B4FFA}"/>
              </a:ext>
            </a:extLst>
          </p:cNvPr>
          <p:cNvSpPr>
            <a:spLocks noChangeArrowheads="1"/>
          </p:cNvSpPr>
          <p:nvPr/>
        </p:nvSpPr>
        <p:spPr bwMode="auto">
          <a:xfrm>
            <a:off x="3038475" y="1311275"/>
            <a:ext cx="4267200" cy="1619250"/>
          </a:xfrm>
          <a:prstGeom prst="wedgeEllipseCallout">
            <a:avLst>
              <a:gd name="adj1" fmla="val 68171"/>
              <a:gd name="adj2" fmla="val 67019"/>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sz="2000" b="1">
                <a:solidFill>
                  <a:srgbClr val="00006B"/>
                </a:solidFill>
                <a:latin typeface="Comic Sans MS" panose="030F0902030302020204" pitchFamily="66" charset="0"/>
              </a:rPr>
              <a:t>These animals </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look very similar but does</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that mean they have a</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recent common ancestor?</a:t>
            </a:r>
          </a:p>
        </p:txBody>
      </p:sp>
      <p:sp>
        <p:nvSpPr>
          <p:cNvPr id="12" name="AutoShape 7">
            <a:extLst>
              <a:ext uri="{FF2B5EF4-FFF2-40B4-BE49-F238E27FC236}">
                <a16:creationId xmlns:a16="http://schemas.microsoft.com/office/drawing/2014/main" id="{0BCFB835-B951-3A47-AD15-348D9FB64B0E}"/>
              </a:ext>
            </a:extLst>
          </p:cNvPr>
          <p:cNvSpPr>
            <a:spLocks noChangeArrowheads="1"/>
          </p:cNvSpPr>
          <p:nvPr/>
        </p:nvSpPr>
        <p:spPr bwMode="auto">
          <a:xfrm>
            <a:off x="6834188" y="1228725"/>
            <a:ext cx="2225675" cy="1092200"/>
          </a:xfrm>
          <a:prstGeom prst="wedgeEllipseCallout">
            <a:avLst>
              <a:gd name="adj1" fmla="val 9236"/>
              <a:gd name="adj2" fmla="val 93852"/>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sz="2000" b="1">
                <a:solidFill>
                  <a:srgbClr val="00006B"/>
                </a:solidFill>
                <a:latin typeface="Comic Sans MS" panose="030F0902030302020204" pitchFamily="66" charset="0"/>
              </a:rPr>
              <a:t>What is this</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evidence of?</a:t>
            </a:r>
          </a:p>
        </p:txBody>
      </p:sp>
    </p:spTree>
    <p:extLst>
      <p:ext uri="{BB962C8B-B14F-4D97-AF65-F5344CB8AC3E}">
        <p14:creationId xmlns:p14="http://schemas.microsoft.com/office/powerpoint/2010/main" val="1844822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3622"/>
                                        </p:tgtEl>
                                        <p:attrNameLst>
                                          <p:attrName>style.visibility</p:attrName>
                                        </p:attrNameLst>
                                      </p:cBhvr>
                                      <p:to>
                                        <p:strVal val="visible"/>
                                      </p:to>
                                    </p:set>
                                    <p:animEffect transition="in" filter="wipe(left)">
                                      <p:cBhvr>
                                        <p:cTn id="7" dur="500"/>
                                        <p:tgtEl>
                                          <p:spTgt spid="623622"/>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23623"/>
                                        </p:tgtEl>
                                        <p:attrNameLst>
                                          <p:attrName>style.visibility</p:attrName>
                                        </p:attrNameLst>
                                      </p:cBhvr>
                                      <p:to>
                                        <p:strVal val="visible"/>
                                      </p:to>
                                    </p:set>
                                    <p:animEffect transition="in" filter="wipe(right)">
                                      <p:cBhvr>
                                        <p:cTn id="12" dur="500"/>
                                        <p:tgtEl>
                                          <p:spTgt spid="623623"/>
                                        </p:tgtEl>
                                      </p:cBhvr>
                                    </p:animEffect>
                                  </p:childTnLst>
                                  <p:subTnLst>
                                    <p:audio>
                                      <p:cMediaNode>
                                        <p:cTn display="0" masterRel="sameClick">
                                          <p:stCondLst>
                                            <p:cond evt="begin" delay="0">
                                              <p:tn val="10"/>
                                            </p:cond>
                                          </p:stCondLst>
                                          <p:endCondLst>
                                            <p:cond evt="onStopAudio" delay="0">
                                              <p:tgtEl>
                                                <p:sldTgt/>
                                              </p:tgtEl>
                                            </p:cond>
                                          </p:endCondLst>
                                        </p:cTn>
                                        <p:tgtEl>
                                          <p:sndTgt r:embed="rId3" name="Vibro Up"/>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nodeType="afterGroup">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4" name="Quack"/>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22" grpId="0" animBg="1" autoUpdateAnimBg="0"/>
      <p:bldP spid="623623" grpId="0" animBg="1" autoUpdateAnimBg="0"/>
      <p:bldP spid="11" grpId="0" animBg="1" autoUpdateAnimBg="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1EF3-2CA2-0440-AFD2-7AC74B6A344C}"/>
              </a:ext>
            </a:extLst>
          </p:cNvPr>
          <p:cNvSpPr>
            <a:spLocks noGrp="1"/>
          </p:cNvSpPr>
          <p:nvPr>
            <p:ph type="title"/>
          </p:nvPr>
        </p:nvSpPr>
        <p:spPr/>
        <p:txBody>
          <a:bodyPr/>
          <a:lstStyle/>
          <a:p>
            <a:r>
              <a:rPr lang="en-US" dirty="0"/>
              <a:t>Convergent Evolution</a:t>
            </a:r>
          </a:p>
        </p:txBody>
      </p:sp>
      <p:sp>
        <p:nvSpPr>
          <p:cNvPr id="3" name="Content Placeholder 2">
            <a:extLst>
              <a:ext uri="{FF2B5EF4-FFF2-40B4-BE49-F238E27FC236}">
                <a16:creationId xmlns:a16="http://schemas.microsoft.com/office/drawing/2014/main" id="{A2EC20BA-8101-CB4C-9554-54C0CB124D53}"/>
              </a:ext>
            </a:extLst>
          </p:cNvPr>
          <p:cNvSpPr>
            <a:spLocks noGrp="1"/>
          </p:cNvSpPr>
          <p:nvPr>
            <p:ph idx="1"/>
          </p:nvPr>
        </p:nvSpPr>
        <p:spPr/>
        <p:txBody>
          <a:bodyPr/>
          <a:lstStyle/>
          <a:p>
            <a:r>
              <a:rPr lang="en-US" sz="1800" u="sng" dirty="0"/>
              <a:t>Convergent evolution</a:t>
            </a:r>
            <a:r>
              <a:rPr lang="en-US" sz="1800" dirty="0"/>
              <a:t> explain why distantly related species can </a:t>
            </a:r>
            <a:r>
              <a:rPr lang="en-US" sz="1800" dirty="0">
                <a:solidFill>
                  <a:srgbClr val="FF0000"/>
                </a:solidFill>
              </a:rPr>
              <a:t>resemble</a:t>
            </a:r>
            <a:r>
              <a:rPr lang="en-US" sz="1800" dirty="0"/>
              <a:t> one another. Convergent evolution has taken place when two organisms developed similarities as they adapted to similar environmental challenges-not because they evolved from a common ancestor.  The likenesses that result from convergent evolution are considered analogous rather than homologous. Think of it like this: Similar problems have similar solutions. Here are some examples:</a:t>
            </a:r>
          </a:p>
          <a:p>
            <a:r>
              <a:rPr lang="en-US" sz="1800" dirty="0"/>
              <a:t>	The torpedo shapes of a penguin, dolphin, and shark are the solution to movement through an aqueous environment. </a:t>
            </a:r>
          </a:p>
          <a:p>
            <a:r>
              <a:rPr lang="en-US" sz="1800" dirty="0"/>
              <a:t>	Sugar gliders (marsupial mammals) and flying squirrels (eutherian mammals) occupy similar niches and their respective habitats. </a:t>
            </a:r>
          </a:p>
          <a:p>
            <a:endParaRPr lang="en-US" sz="1800" dirty="0"/>
          </a:p>
        </p:txBody>
      </p:sp>
    </p:spTree>
    <p:extLst>
      <p:ext uri="{BB962C8B-B14F-4D97-AF65-F5344CB8AC3E}">
        <p14:creationId xmlns:p14="http://schemas.microsoft.com/office/powerpoint/2010/main" val="878558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510C040B-CA63-434F-9448-472F23B1102E}"/>
              </a:ext>
            </a:extLst>
          </p:cNvPr>
          <p:cNvSpPr>
            <a:spLocks noGrp="1" noChangeArrowheads="1"/>
          </p:cNvSpPr>
          <p:nvPr>
            <p:ph type="title"/>
          </p:nvPr>
        </p:nvSpPr>
        <p:spPr>
          <a:xfrm>
            <a:off x="609600" y="685800"/>
            <a:ext cx="8183563" cy="762000"/>
          </a:xfrm>
        </p:spPr>
        <p:txBody>
          <a:bodyPr/>
          <a:lstStyle/>
          <a:p>
            <a:pPr eaLnBrk="1" hangingPunct="1"/>
            <a:r>
              <a:rPr lang="en-US" altLang="en-US">
                <a:ea typeface="ＭＳ Ｐゴシック" panose="020B0600070205080204" pitchFamily="34" charset="-128"/>
              </a:rPr>
              <a:t>Parallel/convergent evolution</a:t>
            </a:r>
          </a:p>
        </p:txBody>
      </p:sp>
      <p:grpSp>
        <p:nvGrpSpPr>
          <p:cNvPr id="50178" name="Group 3">
            <a:extLst>
              <a:ext uri="{FF2B5EF4-FFF2-40B4-BE49-F238E27FC236}">
                <a16:creationId xmlns:a16="http://schemas.microsoft.com/office/drawing/2014/main" id="{2E2A5212-80D9-D941-8650-0AA4506B2F1B}"/>
              </a:ext>
            </a:extLst>
          </p:cNvPr>
          <p:cNvGrpSpPr>
            <a:grpSpLocks/>
          </p:cNvGrpSpPr>
          <p:nvPr/>
        </p:nvGrpSpPr>
        <p:grpSpPr bwMode="auto">
          <a:xfrm>
            <a:off x="1087438" y="1325563"/>
            <a:ext cx="7127875" cy="5532437"/>
            <a:chOff x="960" y="1260"/>
            <a:chExt cx="3942" cy="3060"/>
          </a:xfrm>
        </p:grpSpPr>
        <p:pic>
          <p:nvPicPr>
            <p:cNvPr id="50188" name="Picture 4">
              <a:extLst>
                <a:ext uri="{FF2B5EF4-FFF2-40B4-BE49-F238E27FC236}">
                  <a16:creationId xmlns:a16="http://schemas.microsoft.com/office/drawing/2014/main" id="{D57E2428-B5F2-6041-91BC-97859BB31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375"/>
            <a:stretch>
              <a:fillRect/>
            </a:stretch>
          </p:blipFill>
          <p:spPr bwMode="auto">
            <a:xfrm>
              <a:off x="960" y="1260"/>
              <a:ext cx="3942"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9" name="Rectangle 5">
              <a:extLst>
                <a:ext uri="{FF2B5EF4-FFF2-40B4-BE49-F238E27FC236}">
                  <a16:creationId xmlns:a16="http://schemas.microsoft.com/office/drawing/2014/main" id="{2ABA69B2-CC1F-624D-A8F1-266C5D07F7CD}"/>
                </a:ext>
              </a:extLst>
            </p:cNvPr>
            <p:cNvSpPr>
              <a:spLocks noChangeArrowheads="1"/>
            </p:cNvSpPr>
            <p:nvPr/>
          </p:nvSpPr>
          <p:spPr bwMode="auto">
            <a:xfrm>
              <a:off x="1347" y="1344"/>
              <a:ext cx="268"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Niche</a:t>
              </a:r>
              <a:endParaRPr lang="en-US" altLang="en-US" sz="1400" b="1"/>
            </a:p>
          </p:txBody>
        </p:sp>
        <p:sp>
          <p:nvSpPr>
            <p:cNvPr id="50190" name="Rectangle 6">
              <a:extLst>
                <a:ext uri="{FF2B5EF4-FFF2-40B4-BE49-F238E27FC236}">
                  <a16:creationId xmlns:a16="http://schemas.microsoft.com/office/drawing/2014/main" id="{E9D6D42A-3704-1E42-882F-E7AC17DBA6AF}"/>
                </a:ext>
              </a:extLst>
            </p:cNvPr>
            <p:cNvSpPr>
              <a:spLocks noChangeArrowheads="1"/>
            </p:cNvSpPr>
            <p:nvPr/>
          </p:nvSpPr>
          <p:spPr bwMode="auto">
            <a:xfrm>
              <a:off x="1899" y="1344"/>
              <a:ext cx="90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Placental Mammals</a:t>
              </a:r>
              <a:endParaRPr lang="en-US" altLang="en-US" sz="1400" b="1"/>
            </a:p>
          </p:txBody>
        </p:sp>
        <p:sp>
          <p:nvSpPr>
            <p:cNvPr id="50191" name="Rectangle 7">
              <a:extLst>
                <a:ext uri="{FF2B5EF4-FFF2-40B4-BE49-F238E27FC236}">
                  <a16:creationId xmlns:a16="http://schemas.microsoft.com/office/drawing/2014/main" id="{AA985B7E-56D5-FA46-BA53-1EDCCED4D6C1}"/>
                </a:ext>
              </a:extLst>
            </p:cNvPr>
            <p:cNvSpPr>
              <a:spLocks noChangeArrowheads="1"/>
            </p:cNvSpPr>
            <p:nvPr/>
          </p:nvSpPr>
          <p:spPr bwMode="auto">
            <a:xfrm>
              <a:off x="3275" y="1344"/>
              <a:ext cx="1022"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Australian Marsupials</a:t>
              </a:r>
              <a:endParaRPr lang="en-US" altLang="en-US" sz="1400" b="1"/>
            </a:p>
          </p:txBody>
        </p:sp>
        <p:sp>
          <p:nvSpPr>
            <p:cNvPr id="50192" name="Rectangle 8">
              <a:extLst>
                <a:ext uri="{FF2B5EF4-FFF2-40B4-BE49-F238E27FC236}">
                  <a16:creationId xmlns:a16="http://schemas.microsoft.com/office/drawing/2014/main" id="{DCB8DD88-0489-824D-9577-F85C4CBCDB6F}"/>
                </a:ext>
              </a:extLst>
            </p:cNvPr>
            <p:cNvSpPr>
              <a:spLocks noChangeArrowheads="1"/>
            </p:cNvSpPr>
            <p:nvPr/>
          </p:nvSpPr>
          <p:spPr bwMode="auto">
            <a:xfrm>
              <a:off x="1275" y="1584"/>
              <a:ext cx="43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Burrower</a:t>
              </a:r>
              <a:endParaRPr lang="en-US" altLang="en-US" sz="1400" b="1"/>
            </a:p>
          </p:txBody>
        </p:sp>
        <p:sp>
          <p:nvSpPr>
            <p:cNvPr id="50193" name="Rectangle 9">
              <a:extLst>
                <a:ext uri="{FF2B5EF4-FFF2-40B4-BE49-F238E27FC236}">
                  <a16:creationId xmlns:a16="http://schemas.microsoft.com/office/drawing/2014/main" id="{E8B2F3FC-0E92-1C4A-B51C-9CECEACE94B0}"/>
                </a:ext>
              </a:extLst>
            </p:cNvPr>
            <p:cNvSpPr>
              <a:spLocks noChangeArrowheads="1"/>
            </p:cNvSpPr>
            <p:nvPr/>
          </p:nvSpPr>
          <p:spPr bwMode="auto">
            <a:xfrm>
              <a:off x="2613" y="1662"/>
              <a:ext cx="22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Mole</a:t>
              </a:r>
              <a:endParaRPr lang="en-US" altLang="en-US" sz="1400" b="1"/>
            </a:p>
          </p:txBody>
        </p:sp>
        <p:sp>
          <p:nvSpPr>
            <p:cNvPr id="50194" name="Rectangle 10">
              <a:extLst>
                <a:ext uri="{FF2B5EF4-FFF2-40B4-BE49-F238E27FC236}">
                  <a16:creationId xmlns:a16="http://schemas.microsoft.com/office/drawing/2014/main" id="{F82EE70F-A749-7D47-B74B-45FC72DF87B2}"/>
                </a:ext>
              </a:extLst>
            </p:cNvPr>
            <p:cNvSpPr>
              <a:spLocks noChangeArrowheads="1"/>
            </p:cNvSpPr>
            <p:nvPr/>
          </p:nvSpPr>
          <p:spPr bwMode="auto">
            <a:xfrm>
              <a:off x="2439" y="2062"/>
              <a:ext cx="399"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Anteater</a:t>
              </a:r>
              <a:endParaRPr lang="en-US" altLang="en-US" sz="1400" b="1"/>
            </a:p>
          </p:txBody>
        </p:sp>
        <p:sp>
          <p:nvSpPr>
            <p:cNvPr id="50195" name="Rectangle 11">
              <a:extLst>
                <a:ext uri="{FF2B5EF4-FFF2-40B4-BE49-F238E27FC236}">
                  <a16:creationId xmlns:a16="http://schemas.microsoft.com/office/drawing/2014/main" id="{6B6C723C-3AA6-F54D-812A-129CF9DD37E4}"/>
                </a:ext>
              </a:extLst>
            </p:cNvPr>
            <p:cNvSpPr>
              <a:spLocks noChangeArrowheads="1"/>
            </p:cNvSpPr>
            <p:nvPr/>
          </p:nvSpPr>
          <p:spPr bwMode="auto">
            <a:xfrm>
              <a:off x="2566" y="2352"/>
              <a:ext cx="311"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Mouse</a:t>
              </a:r>
              <a:endParaRPr lang="en-US" altLang="en-US" sz="1400" b="1"/>
            </a:p>
          </p:txBody>
        </p:sp>
        <p:sp>
          <p:nvSpPr>
            <p:cNvPr id="50196" name="Rectangle 12">
              <a:extLst>
                <a:ext uri="{FF2B5EF4-FFF2-40B4-BE49-F238E27FC236}">
                  <a16:creationId xmlns:a16="http://schemas.microsoft.com/office/drawing/2014/main" id="{7DA6179F-15F0-FE43-A272-F8DEDB052413}"/>
                </a:ext>
              </a:extLst>
            </p:cNvPr>
            <p:cNvSpPr>
              <a:spLocks noChangeArrowheads="1"/>
            </p:cNvSpPr>
            <p:nvPr/>
          </p:nvSpPr>
          <p:spPr bwMode="auto">
            <a:xfrm>
              <a:off x="2537" y="2928"/>
              <a:ext cx="30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Lemur</a:t>
              </a:r>
              <a:endParaRPr lang="en-US" altLang="en-US" sz="1400" b="1"/>
            </a:p>
          </p:txBody>
        </p:sp>
        <p:sp>
          <p:nvSpPr>
            <p:cNvPr id="50197" name="Rectangle 13">
              <a:extLst>
                <a:ext uri="{FF2B5EF4-FFF2-40B4-BE49-F238E27FC236}">
                  <a16:creationId xmlns:a16="http://schemas.microsoft.com/office/drawing/2014/main" id="{C0DA44D4-23B1-9F4C-AF2C-02D6E57F5785}"/>
                </a:ext>
              </a:extLst>
            </p:cNvPr>
            <p:cNvSpPr>
              <a:spLocks noChangeArrowheads="1"/>
            </p:cNvSpPr>
            <p:nvPr/>
          </p:nvSpPr>
          <p:spPr bwMode="auto">
            <a:xfrm>
              <a:off x="2568" y="3212"/>
              <a:ext cx="30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200" b="1">
                  <a:solidFill>
                    <a:srgbClr val="000000"/>
                  </a:solidFill>
                </a:rPr>
                <a:t>Flying</a:t>
              </a:r>
            </a:p>
            <a:p>
              <a:pPr algn="r" eaLnBrk="1" hangingPunct="1">
                <a:lnSpc>
                  <a:spcPct val="85000"/>
                </a:lnSpc>
              </a:pPr>
              <a:r>
                <a:rPr lang="en-US" altLang="en-US" sz="1200" b="1">
                  <a:solidFill>
                    <a:srgbClr val="000000"/>
                  </a:solidFill>
                </a:rPr>
                <a:t>squirrel</a:t>
              </a:r>
              <a:endParaRPr lang="en-US" altLang="en-US" sz="1200" b="1"/>
            </a:p>
          </p:txBody>
        </p:sp>
        <p:sp>
          <p:nvSpPr>
            <p:cNvPr id="50198" name="Rectangle 14">
              <a:extLst>
                <a:ext uri="{FF2B5EF4-FFF2-40B4-BE49-F238E27FC236}">
                  <a16:creationId xmlns:a16="http://schemas.microsoft.com/office/drawing/2014/main" id="{149BA672-B42E-AF49-A316-7164DE688A9B}"/>
                </a:ext>
              </a:extLst>
            </p:cNvPr>
            <p:cNvSpPr>
              <a:spLocks noChangeArrowheads="1"/>
            </p:cNvSpPr>
            <p:nvPr/>
          </p:nvSpPr>
          <p:spPr bwMode="auto">
            <a:xfrm>
              <a:off x="2571" y="3648"/>
              <a:ext cx="30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Ocelot</a:t>
              </a:r>
              <a:endParaRPr lang="en-US" altLang="en-US" sz="1400" b="1"/>
            </a:p>
          </p:txBody>
        </p:sp>
        <p:sp>
          <p:nvSpPr>
            <p:cNvPr id="50199" name="Rectangle 15">
              <a:extLst>
                <a:ext uri="{FF2B5EF4-FFF2-40B4-BE49-F238E27FC236}">
                  <a16:creationId xmlns:a16="http://schemas.microsoft.com/office/drawing/2014/main" id="{BC7D9BFA-67DA-D54C-8B1E-561611CD8511}"/>
                </a:ext>
              </a:extLst>
            </p:cNvPr>
            <p:cNvSpPr>
              <a:spLocks noChangeArrowheads="1"/>
            </p:cNvSpPr>
            <p:nvPr/>
          </p:nvSpPr>
          <p:spPr bwMode="auto">
            <a:xfrm>
              <a:off x="2664" y="4110"/>
              <a:ext cx="213"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Wolf</a:t>
              </a:r>
              <a:endParaRPr lang="en-US" altLang="en-US" sz="1400" b="1"/>
            </a:p>
          </p:txBody>
        </p:sp>
        <p:sp>
          <p:nvSpPr>
            <p:cNvPr id="50200" name="Rectangle 16">
              <a:extLst>
                <a:ext uri="{FF2B5EF4-FFF2-40B4-BE49-F238E27FC236}">
                  <a16:creationId xmlns:a16="http://schemas.microsoft.com/office/drawing/2014/main" id="{2E79BB25-F6AD-DA4C-85DB-DF1DA6C86770}"/>
                </a:ext>
              </a:extLst>
            </p:cNvPr>
            <p:cNvSpPr>
              <a:spLocks noChangeArrowheads="1"/>
            </p:cNvSpPr>
            <p:nvPr/>
          </p:nvSpPr>
          <p:spPr bwMode="auto">
            <a:xfrm>
              <a:off x="3963" y="4128"/>
              <a:ext cx="83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Tasmanian </a:t>
              </a:r>
              <a:r>
                <a:rPr lang="ja-JP" altLang="en-US" sz="1400" b="1">
                  <a:solidFill>
                    <a:srgbClr val="000000"/>
                  </a:solidFill>
                </a:rPr>
                <a:t>“</a:t>
              </a:r>
              <a:r>
                <a:rPr lang="en-US" altLang="ja-JP" sz="1400" b="1">
                  <a:solidFill>
                    <a:srgbClr val="000000"/>
                  </a:solidFill>
                </a:rPr>
                <a:t>wolf</a:t>
              </a:r>
              <a:r>
                <a:rPr lang="ja-JP" altLang="en-US" sz="1400" b="1">
                  <a:solidFill>
                    <a:srgbClr val="000000"/>
                  </a:solidFill>
                </a:rPr>
                <a:t>”</a:t>
              </a:r>
              <a:endParaRPr lang="en-US" altLang="en-US" sz="1400" b="1"/>
            </a:p>
          </p:txBody>
        </p:sp>
        <p:sp>
          <p:nvSpPr>
            <p:cNvPr id="50201" name="Rectangle 17">
              <a:extLst>
                <a:ext uri="{FF2B5EF4-FFF2-40B4-BE49-F238E27FC236}">
                  <a16:creationId xmlns:a16="http://schemas.microsoft.com/office/drawing/2014/main" id="{99953DB5-ED1B-774B-874E-DC1835E91496}"/>
                </a:ext>
              </a:extLst>
            </p:cNvPr>
            <p:cNvSpPr>
              <a:spLocks noChangeArrowheads="1"/>
            </p:cNvSpPr>
            <p:nvPr/>
          </p:nvSpPr>
          <p:spPr bwMode="auto">
            <a:xfrm>
              <a:off x="4116" y="3600"/>
              <a:ext cx="683"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Tasmanian cat</a:t>
              </a:r>
              <a:endParaRPr lang="en-US" altLang="en-US" sz="1400" b="1"/>
            </a:p>
          </p:txBody>
        </p:sp>
        <p:sp>
          <p:nvSpPr>
            <p:cNvPr id="50202" name="Rectangle 18">
              <a:extLst>
                <a:ext uri="{FF2B5EF4-FFF2-40B4-BE49-F238E27FC236}">
                  <a16:creationId xmlns:a16="http://schemas.microsoft.com/office/drawing/2014/main" id="{89F56E0F-80B3-434F-8D22-83E7462D888B}"/>
                </a:ext>
              </a:extLst>
            </p:cNvPr>
            <p:cNvSpPr>
              <a:spLocks noChangeArrowheads="1"/>
            </p:cNvSpPr>
            <p:nvPr/>
          </p:nvSpPr>
          <p:spPr bwMode="auto">
            <a:xfrm>
              <a:off x="4226" y="3120"/>
              <a:ext cx="573"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Sugar glider</a:t>
              </a:r>
              <a:endParaRPr lang="en-US" altLang="en-US" sz="1400" b="1"/>
            </a:p>
          </p:txBody>
        </p:sp>
        <p:sp>
          <p:nvSpPr>
            <p:cNvPr id="50203" name="Rectangle 19">
              <a:extLst>
                <a:ext uri="{FF2B5EF4-FFF2-40B4-BE49-F238E27FC236}">
                  <a16:creationId xmlns:a16="http://schemas.microsoft.com/office/drawing/2014/main" id="{C71420A0-17EE-F64A-B8F3-650D9FDE3FA1}"/>
                </a:ext>
              </a:extLst>
            </p:cNvPr>
            <p:cNvSpPr>
              <a:spLocks noChangeArrowheads="1"/>
            </p:cNvSpPr>
            <p:nvPr/>
          </p:nvSpPr>
          <p:spPr bwMode="auto">
            <a:xfrm>
              <a:off x="4094" y="2736"/>
              <a:ext cx="732"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Spotted cuscus</a:t>
              </a:r>
              <a:endParaRPr lang="en-US" altLang="en-US" sz="1400" b="1"/>
            </a:p>
          </p:txBody>
        </p:sp>
        <p:sp>
          <p:nvSpPr>
            <p:cNvPr id="50204" name="Rectangle 20">
              <a:extLst>
                <a:ext uri="{FF2B5EF4-FFF2-40B4-BE49-F238E27FC236}">
                  <a16:creationId xmlns:a16="http://schemas.microsoft.com/office/drawing/2014/main" id="{3D986B53-E7A3-1946-9A88-58EAD6CFE516}"/>
                </a:ext>
              </a:extLst>
            </p:cNvPr>
            <p:cNvSpPr>
              <a:spLocks noChangeArrowheads="1"/>
            </p:cNvSpPr>
            <p:nvPr/>
          </p:nvSpPr>
          <p:spPr bwMode="auto">
            <a:xfrm>
              <a:off x="4460" y="2016"/>
              <a:ext cx="36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Numbat</a:t>
              </a:r>
              <a:endParaRPr lang="en-US" altLang="en-US" sz="1200" b="1"/>
            </a:p>
          </p:txBody>
        </p:sp>
        <p:sp>
          <p:nvSpPr>
            <p:cNvPr id="50205" name="Rectangle 21">
              <a:extLst>
                <a:ext uri="{FF2B5EF4-FFF2-40B4-BE49-F238E27FC236}">
                  <a16:creationId xmlns:a16="http://schemas.microsoft.com/office/drawing/2014/main" id="{8AA08FD7-36C8-A14F-95F1-660F3E06AB81}"/>
                </a:ext>
              </a:extLst>
            </p:cNvPr>
            <p:cNvSpPr>
              <a:spLocks noChangeArrowheads="1"/>
            </p:cNvSpPr>
            <p:nvPr/>
          </p:nvSpPr>
          <p:spPr bwMode="auto">
            <a:xfrm>
              <a:off x="4084" y="1632"/>
              <a:ext cx="71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Marsupial mole</a:t>
              </a:r>
              <a:endParaRPr lang="en-US" altLang="en-US" sz="1400" b="1"/>
            </a:p>
          </p:txBody>
        </p:sp>
        <p:sp>
          <p:nvSpPr>
            <p:cNvPr id="50206" name="Rectangle 22">
              <a:extLst>
                <a:ext uri="{FF2B5EF4-FFF2-40B4-BE49-F238E27FC236}">
                  <a16:creationId xmlns:a16="http://schemas.microsoft.com/office/drawing/2014/main" id="{0B91A17E-5F08-3142-BDA8-9E57E5E35836}"/>
                </a:ext>
              </a:extLst>
            </p:cNvPr>
            <p:cNvSpPr>
              <a:spLocks noChangeArrowheads="1"/>
            </p:cNvSpPr>
            <p:nvPr/>
          </p:nvSpPr>
          <p:spPr bwMode="auto">
            <a:xfrm>
              <a:off x="4023" y="2304"/>
              <a:ext cx="803"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85000"/>
                </a:lnSpc>
              </a:pPr>
              <a:r>
                <a:rPr lang="en-US" altLang="en-US" sz="1400" b="1">
                  <a:solidFill>
                    <a:srgbClr val="000000"/>
                  </a:solidFill>
                </a:rPr>
                <a:t>Marsupial mouse</a:t>
              </a:r>
              <a:endParaRPr lang="en-US" altLang="en-US" sz="1400" b="1"/>
            </a:p>
          </p:txBody>
        </p:sp>
        <p:sp>
          <p:nvSpPr>
            <p:cNvPr id="50207" name="Rectangle 23">
              <a:extLst>
                <a:ext uri="{FF2B5EF4-FFF2-40B4-BE49-F238E27FC236}">
                  <a16:creationId xmlns:a16="http://schemas.microsoft.com/office/drawing/2014/main" id="{4A4DE6C9-0744-9D40-A915-A68C5591CB21}"/>
                </a:ext>
              </a:extLst>
            </p:cNvPr>
            <p:cNvSpPr>
              <a:spLocks noChangeArrowheads="1"/>
            </p:cNvSpPr>
            <p:nvPr/>
          </p:nvSpPr>
          <p:spPr bwMode="auto">
            <a:xfrm>
              <a:off x="1272" y="1920"/>
              <a:ext cx="398"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Anteater</a:t>
              </a:r>
              <a:endParaRPr lang="en-US" altLang="en-US" sz="1400" b="1"/>
            </a:p>
          </p:txBody>
        </p:sp>
        <p:sp>
          <p:nvSpPr>
            <p:cNvPr id="50208" name="Rectangle 24">
              <a:extLst>
                <a:ext uri="{FF2B5EF4-FFF2-40B4-BE49-F238E27FC236}">
                  <a16:creationId xmlns:a16="http://schemas.microsoft.com/office/drawing/2014/main" id="{248472F9-CA18-3F49-87F0-4AAC18451FDC}"/>
                </a:ext>
              </a:extLst>
            </p:cNvPr>
            <p:cNvSpPr>
              <a:spLocks noChangeArrowheads="1"/>
            </p:cNvSpPr>
            <p:nvPr/>
          </p:nvSpPr>
          <p:spPr bwMode="auto">
            <a:xfrm>
              <a:off x="1244" y="2256"/>
              <a:ext cx="51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85000"/>
                </a:lnSpc>
              </a:pPr>
              <a:r>
                <a:rPr lang="en-US" altLang="en-US" sz="1400" b="1">
                  <a:solidFill>
                    <a:srgbClr val="000000"/>
                  </a:solidFill>
                </a:rPr>
                <a:t>Nocturnal</a:t>
              </a:r>
            </a:p>
            <a:p>
              <a:pPr algn="l" eaLnBrk="1" hangingPunct="1">
                <a:lnSpc>
                  <a:spcPct val="85000"/>
                </a:lnSpc>
              </a:pPr>
              <a:r>
                <a:rPr lang="en-US" altLang="en-US" sz="1400" b="1">
                  <a:solidFill>
                    <a:srgbClr val="000000"/>
                  </a:solidFill>
                </a:rPr>
                <a:t>insectivore</a:t>
              </a:r>
              <a:endParaRPr lang="en-US" altLang="en-US" sz="1400" b="1"/>
            </a:p>
          </p:txBody>
        </p:sp>
        <p:sp>
          <p:nvSpPr>
            <p:cNvPr id="50209" name="Rectangle 25">
              <a:extLst>
                <a:ext uri="{FF2B5EF4-FFF2-40B4-BE49-F238E27FC236}">
                  <a16:creationId xmlns:a16="http://schemas.microsoft.com/office/drawing/2014/main" id="{4FE8F71E-F3CE-944B-AEE0-6FD42B3C8A17}"/>
                </a:ext>
              </a:extLst>
            </p:cNvPr>
            <p:cNvSpPr>
              <a:spLocks noChangeArrowheads="1"/>
            </p:cNvSpPr>
            <p:nvPr/>
          </p:nvSpPr>
          <p:spPr bwMode="auto">
            <a:xfrm>
              <a:off x="1269" y="2718"/>
              <a:ext cx="36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Climber</a:t>
              </a:r>
              <a:endParaRPr lang="en-US" altLang="en-US" sz="1400" b="1"/>
            </a:p>
          </p:txBody>
        </p:sp>
        <p:sp>
          <p:nvSpPr>
            <p:cNvPr id="50210" name="Rectangle 26">
              <a:extLst>
                <a:ext uri="{FF2B5EF4-FFF2-40B4-BE49-F238E27FC236}">
                  <a16:creationId xmlns:a16="http://schemas.microsoft.com/office/drawing/2014/main" id="{B532C12D-B4AC-FD4B-A8A6-BFACD877D5A4}"/>
                </a:ext>
              </a:extLst>
            </p:cNvPr>
            <p:cNvSpPr>
              <a:spLocks noChangeArrowheads="1"/>
            </p:cNvSpPr>
            <p:nvPr/>
          </p:nvSpPr>
          <p:spPr bwMode="auto">
            <a:xfrm>
              <a:off x="1264" y="3168"/>
              <a:ext cx="28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Glider</a:t>
              </a:r>
              <a:endParaRPr lang="en-US" altLang="en-US" sz="1400" b="1"/>
            </a:p>
          </p:txBody>
        </p:sp>
        <p:sp>
          <p:nvSpPr>
            <p:cNvPr id="50211" name="Rectangle 27">
              <a:extLst>
                <a:ext uri="{FF2B5EF4-FFF2-40B4-BE49-F238E27FC236}">
                  <a16:creationId xmlns:a16="http://schemas.microsoft.com/office/drawing/2014/main" id="{A8D32B04-0842-FC46-911A-921F9E0A7B84}"/>
                </a:ext>
              </a:extLst>
            </p:cNvPr>
            <p:cNvSpPr>
              <a:spLocks noChangeArrowheads="1"/>
            </p:cNvSpPr>
            <p:nvPr/>
          </p:nvSpPr>
          <p:spPr bwMode="auto">
            <a:xfrm>
              <a:off x="1272" y="3504"/>
              <a:ext cx="39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Stalking</a:t>
              </a:r>
            </a:p>
            <a:p>
              <a:pPr eaLnBrk="1" hangingPunct="1">
                <a:lnSpc>
                  <a:spcPct val="85000"/>
                </a:lnSpc>
              </a:pPr>
              <a:r>
                <a:rPr lang="en-US" altLang="en-US" sz="1400" b="1">
                  <a:solidFill>
                    <a:srgbClr val="000000"/>
                  </a:solidFill>
                </a:rPr>
                <a:t>predator</a:t>
              </a:r>
              <a:endParaRPr lang="en-US" altLang="en-US" sz="1400" b="1"/>
            </a:p>
          </p:txBody>
        </p:sp>
        <p:sp>
          <p:nvSpPr>
            <p:cNvPr id="50212" name="Rectangle 28">
              <a:extLst>
                <a:ext uri="{FF2B5EF4-FFF2-40B4-BE49-F238E27FC236}">
                  <a16:creationId xmlns:a16="http://schemas.microsoft.com/office/drawing/2014/main" id="{A0EC28F9-AC41-284A-B852-E317C62B91BD}"/>
                </a:ext>
              </a:extLst>
            </p:cNvPr>
            <p:cNvSpPr>
              <a:spLocks noChangeArrowheads="1"/>
            </p:cNvSpPr>
            <p:nvPr/>
          </p:nvSpPr>
          <p:spPr bwMode="auto">
            <a:xfrm>
              <a:off x="1272" y="3936"/>
              <a:ext cx="39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400" b="1">
                  <a:solidFill>
                    <a:srgbClr val="000000"/>
                  </a:solidFill>
                </a:rPr>
                <a:t>Chasing</a:t>
              </a:r>
            </a:p>
            <a:p>
              <a:pPr eaLnBrk="1" hangingPunct="1">
                <a:lnSpc>
                  <a:spcPct val="85000"/>
                </a:lnSpc>
              </a:pPr>
              <a:r>
                <a:rPr lang="en-US" altLang="en-US" sz="1400" b="1">
                  <a:solidFill>
                    <a:srgbClr val="000000"/>
                  </a:solidFill>
                </a:rPr>
                <a:t>predator</a:t>
              </a:r>
              <a:endParaRPr lang="en-US" altLang="en-US" sz="1400" b="1"/>
            </a:p>
          </p:txBody>
        </p:sp>
      </p:grpSp>
      <p:pic>
        <p:nvPicPr>
          <p:cNvPr id="50179" name="Picture 29" descr="moley_animation_left">
            <a:extLst>
              <a:ext uri="{FF2B5EF4-FFF2-40B4-BE49-F238E27FC236}">
                <a16:creationId xmlns:a16="http://schemas.microsoft.com/office/drawing/2014/main" id="{7CD0C9F6-CFE8-C44E-9A54-5EBE4535C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4463" y="323850"/>
            <a:ext cx="12620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94" name="AutoShape 30">
            <a:extLst>
              <a:ext uri="{FF2B5EF4-FFF2-40B4-BE49-F238E27FC236}">
                <a16:creationId xmlns:a16="http://schemas.microsoft.com/office/drawing/2014/main" id="{D6B90885-0AA6-CD41-834C-5565AEE0CA5F}"/>
              </a:ext>
            </a:extLst>
          </p:cNvPr>
          <p:cNvSpPr>
            <a:spLocks noChangeArrowheads="1"/>
          </p:cNvSpPr>
          <p:nvPr/>
        </p:nvSpPr>
        <p:spPr bwMode="auto">
          <a:xfrm>
            <a:off x="1141413" y="1757363"/>
            <a:ext cx="7231062" cy="547687"/>
          </a:xfrm>
          <a:prstGeom prst="roundRect">
            <a:avLst>
              <a:gd name="adj" fmla="val 16667"/>
            </a:avLst>
          </a:prstGeom>
          <a:solidFill>
            <a:schemeClr val="hlink">
              <a:alpha val="25098"/>
            </a:schemeClr>
          </a:solidFill>
          <a:ln w="38100">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25695" name="AutoShape 31">
            <a:extLst>
              <a:ext uri="{FF2B5EF4-FFF2-40B4-BE49-F238E27FC236}">
                <a16:creationId xmlns:a16="http://schemas.microsoft.com/office/drawing/2014/main" id="{FA51940B-3879-F944-A0B4-208C1B828354}"/>
              </a:ext>
            </a:extLst>
          </p:cNvPr>
          <p:cNvSpPr>
            <a:spLocks noChangeArrowheads="1"/>
          </p:cNvSpPr>
          <p:nvPr/>
        </p:nvSpPr>
        <p:spPr bwMode="auto">
          <a:xfrm>
            <a:off x="1141413" y="2373313"/>
            <a:ext cx="7231062" cy="609600"/>
          </a:xfrm>
          <a:prstGeom prst="roundRect">
            <a:avLst>
              <a:gd name="adj" fmla="val 16667"/>
            </a:avLst>
          </a:prstGeom>
          <a:solidFill>
            <a:schemeClr val="hlink">
              <a:alpha val="25098"/>
            </a:schemeClr>
          </a:solidFill>
          <a:ln w="38100">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25696" name="AutoShape 32">
            <a:extLst>
              <a:ext uri="{FF2B5EF4-FFF2-40B4-BE49-F238E27FC236}">
                <a16:creationId xmlns:a16="http://schemas.microsoft.com/office/drawing/2014/main" id="{C5169580-0A7C-9C46-BB8F-DA90BCEF547E}"/>
              </a:ext>
            </a:extLst>
          </p:cNvPr>
          <p:cNvSpPr>
            <a:spLocks noChangeArrowheads="1"/>
          </p:cNvSpPr>
          <p:nvPr/>
        </p:nvSpPr>
        <p:spPr bwMode="auto">
          <a:xfrm>
            <a:off x="1141413" y="3041650"/>
            <a:ext cx="7231062" cy="547688"/>
          </a:xfrm>
          <a:prstGeom prst="roundRect">
            <a:avLst>
              <a:gd name="adj" fmla="val 16667"/>
            </a:avLst>
          </a:prstGeom>
          <a:solidFill>
            <a:schemeClr val="hlink">
              <a:alpha val="25098"/>
            </a:schemeClr>
          </a:solidFill>
          <a:ln w="38100">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25697" name="AutoShape 33">
            <a:extLst>
              <a:ext uri="{FF2B5EF4-FFF2-40B4-BE49-F238E27FC236}">
                <a16:creationId xmlns:a16="http://schemas.microsoft.com/office/drawing/2014/main" id="{3DEA9B29-06FF-2943-B9A3-5DCFC83861F3}"/>
              </a:ext>
            </a:extLst>
          </p:cNvPr>
          <p:cNvSpPr>
            <a:spLocks noChangeArrowheads="1"/>
          </p:cNvSpPr>
          <p:nvPr/>
        </p:nvSpPr>
        <p:spPr bwMode="auto">
          <a:xfrm>
            <a:off x="1141413" y="4525963"/>
            <a:ext cx="7231062" cy="668337"/>
          </a:xfrm>
          <a:prstGeom prst="roundRect">
            <a:avLst>
              <a:gd name="adj" fmla="val 16667"/>
            </a:avLst>
          </a:prstGeom>
          <a:solidFill>
            <a:schemeClr val="hlink">
              <a:alpha val="25098"/>
            </a:schemeClr>
          </a:solidFill>
          <a:ln w="38100">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25698" name="AutoShape 34">
            <a:extLst>
              <a:ext uri="{FF2B5EF4-FFF2-40B4-BE49-F238E27FC236}">
                <a16:creationId xmlns:a16="http://schemas.microsoft.com/office/drawing/2014/main" id="{0946DD76-6ABC-3347-A28A-0A6D7E0F5714}"/>
              </a:ext>
            </a:extLst>
          </p:cNvPr>
          <p:cNvSpPr>
            <a:spLocks noChangeArrowheads="1"/>
          </p:cNvSpPr>
          <p:nvPr/>
        </p:nvSpPr>
        <p:spPr bwMode="auto">
          <a:xfrm>
            <a:off x="1141413" y="5224463"/>
            <a:ext cx="7231062" cy="663575"/>
          </a:xfrm>
          <a:prstGeom prst="roundRect">
            <a:avLst>
              <a:gd name="adj" fmla="val 16667"/>
            </a:avLst>
          </a:prstGeom>
          <a:solidFill>
            <a:schemeClr val="hlink">
              <a:alpha val="25098"/>
            </a:schemeClr>
          </a:solidFill>
          <a:ln w="38100">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25699" name="AutoShape 35">
            <a:extLst>
              <a:ext uri="{FF2B5EF4-FFF2-40B4-BE49-F238E27FC236}">
                <a16:creationId xmlns:a16="http://schemas.microsoft.com/office/drawing/2014/main" id="{278EA2EC-9DEF-6047-81C1-C1FCE31E018F}"/>
              </a:ext>
            </a:extLst>
          </p:cNvPr>
          <p:cNvSpPr>
            <a:spLocks noChangeArrowheads="1"/>
          </p:cNvSpPr>
          <p:nvPr/>
        </p:nvSpPr>
        <p:spPr bwMode="auto">
          <a:xfrm>
            <a:off x="1141413" y="5878513"/>
            <a:ext cx="7231062" cy="884237"/>
          </a:xfrm>
          <a:prstGeom prst="roundRect">
            <a:avLst>
              <a:gd name="adj" fmla="val 16667"/>
            </a:avLst>
          </a:prstGeom>
          <a:solidFill>
            <a:schemeClr val="hlink">
              <a:alpha val="25098"/>
            </a:schemeClr>
          </a:solidFill>
          <a:ln w="38100">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6" name="Picture 4">
            <a:extLst>
              <a:ext uri="{FF2B5EF4-FFF2-40B4-BE49-F238E27FC236}">
                <a16:creationId xmlns:a16="http://schemas.microsoft.com/office/drawing/2014/main" id="{1AE13743-DFEE-E940-BF6B-2A1974660C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25738"/>
            <a:ext cx="5330825"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AutoShape 7">
            <a:extLst>
              <a:ext uri="{FF2B5EF4-FFF2-40B4-BE49-F238E27FC236}">
                <a16:creationId xmlns:a16="http://schemas.microsoft.com/office/drawing/2014/main" id="{1A9A3DD4-BE28-CC40-B50B-86432EEF01D2}"/>
              </a:ext>
            </a:extLst>
          </p:cNvPr>
          <p:cNvSpPr>
            <a:spLocks noChangeArrowheads="1"/>
          </p:cNvSpPr>
          <p:nvPr/>
        </p:nvSpPr>
        <p:spPr bwMode="auto">
          <a:xfrm>
            <a:off x="4876800" y="1243013"/>
            <a:ext cx="4267200" cy="1390650"/>
          </a:xfrm>
          <a:prstGeom prst="wedgeEllipseCallout">
            <a:avLst>
              <a:gd name="adj1" fmla="val -37269"/>
              <a:gd name="adj2" fmla="val 135676"/>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sz="2000" b="1">
                <a:solidFill>
                  <a:srgbClr val="00006B"/>
                </a:solidFill>
                <a:latin typeface="Comic Sans MS" panose="030F0902030302020204" pitchFamily="66" charset="0"/>
              </a:rPr>
              <a:t>Convergent evolution</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of analogous </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burrowing characteristics</a:t>
            </a:r>
          </a:p>
        </p:txBody>
      </p:sp>
    </p:spTree>
    <p:extLst>
      <p:ext uri="{BB962C8B-B14F-4D97-AF65-F5344CB8AC3E}">
        <p14:creationId xmlns:p14="http://schemas.microsoft.com/office/powerpoint/2010/main" val="66715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5694"/>
                                        </p:tgtEl>
                                        <p:attrNameLst>
                                          <p:attrName>style.visibility</p:attrName>
                                        </p:attrNameLst>
                                      </p:cBhvr>
                                      <p:to>
                                        <p:strVal val="visible"/>
                                      </p:to>
                                    </p:set>
                                    <p:animEffect transition="in" filter="wipe(left)">
                                      <p:cBhvr>
                                        <p:cTn id="7" dur="500"/>
                                        <p:tgtEl>
                                          <p:spTgt spid="625694"/>
                                        </p:tgtEl>
                                      </p:cBhvr>
                                    </p:animEffect>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625694"/>
                                        </p:tgtEl>
                                      </p:cBhvr>
                                    </p:animEffect>
                                    <p:set>
                                      <p:cBhvr>
                                        <p:cTn id="12" dur="1" fill="hold">
                                          <p:stCondLst>
                                            <p:cond delay="499"/>
                                          </p:stCondLst>
                                        </p:cTn>
                                        <p:tgtEl>
                                          <p:spTgt spid="62569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5695"/>
                                        </p:tgtEl>
                                        <p:attrNameLst>
                                          <p:attrName>style.visibility</p:attrName>
                                        </p:attrNameLst>
                                      </p:cBhvr>
                                      <p:to>
                                        <p:strVal val="visible"/>
                                      </p:to>
                                    </p:set>
                                    <p:animEffect transition="in" filter="wipe(left)">
                                      <p:cBhvr>
                                        <p:cTn id="17" dur="500"/>
                                        <p:tgtEl>
                                          <p:spTgt spid="625695"/>
                                        </p:tgtEl>
                                      </p:cBhvr>
                                    </p:animEffect>
                                  </p:childTnLst>
                                  <p:subTnLst>
                                    <p:audio>
                                      <p:cMediaNode>
                                        <p:cTn display="0" masterRel="sameClick">
                                          <p:stCondLst>
                                            <p:cond evt="begin" delay="0">
                                              <p:tn val="15"/>
                                            </p:cond>
                                          </p:stCondLst>
                                          <p:endCondLst>
                                            <p:cond evt="onStopAudio" delay="0">
                                              <p:tgtEl>
                                                <p:sldTgt/>
                                              </p:tgtEl>
                                            </p:cond>
                                          </p:endCondLst>
                                        </p:cTn>
                                        <p:tgtEl>
                                          <p:sndTgt r:embed="rId3" name="Pencil Check"/>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1" nodeType="clickEffect">
                                  <p:stCondLst>
                                    <p:cond delay="0"/>
                                  </p:stCondLst>
                                  <p:childTnLst>
                                    <p:animEffect transition="out" filter="dissolve">
                                      <p:cBhvr>
                                        <p:cTn id="21" dur="500"/>
                                        <p:tgtEl>
                                          <p:spTgt spid="625695"/>
                                        </p:tgtEl>
                                      </p:cBhvr>
                                    </p:animEffect>
                                    <p:set>
                                      <p:cBhvr>
                                        <p:cTn id="22" dur="1" fill="hold">
                                          <p:stCondLst>
                                            <p:cond delay="499"/>
                                          </p:stCondLst>
                                        </p:cTn>
                                        <p:tgtEl>
                                          <p:spTgt spid="62569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5696"/>
                                        </p:tgtEl>
                                        <p:attrNameLst>
                                          <p:attrName>style.visibility</p:attrName>
                                        </p:attrNameLst>
                                      </p:cBhvr>
                                      <p:to>
                                        <p:strVal val="visible"/>
                                      </p:to>
                                    </p:set>
                                    <p:animEffect transition="in" filter="wipe(left)">
                                      <p:cBhvr>
                                        <p:cTn id="27" dur="500"/>
                                        <p:tgtEl>
                                          <p:spTgt spid="625696"/>
                                        </p:tgtEl>
                                      </p:cBhvr>
                                    </p:animEffect>
                                  </p:childTnLst>
                                  <p:subTnLst>
                                    <p:audio>
                                      <p:cMediaNode>
                                        <p:cTn display="0" masterRel="sameClick">
                                          <p:stCondLst>
                                            <p:cond evt="begin" delay="0">
                                              <p:tn val="25"/>
                                            </p:cond>
                                          </p:stCondLst>
                                          <p:endCondLst>
                                            <p:cond evt="onStopAudio" delay="0">
                                              <p:tgtEl>
                                                <p:sldTgt/>
                                              </p:tgtEl>
                                            </p:cond>
                                          </p:endCondLst>
                                        </p:cTn>
                                        <p:tgtEl>
                                          <p:sndTgt r:embed="rId3" name="Pencil Check"/>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xit" presetSubtype="0" fill="hold" grpId="1" nodeType="clickEffect">
                                  <p:stCondLst>
                                    <p:cond delay="0"/>
                                  </p:stCondLst>
                                  <p:childTnLst>
                                    <p:animEffect transition="out" filter="dissolve">
                                      <p:cBhvr>
                                        <p:cTn id="31" dur="500"/>
                                        <p:tgtEl>
                                          <p:spTgt spid="625696"/>
                                        </p:tgtEl>
                                      </p:cBhvr>
                                    </p:animEffect>
                                    <p:set>
                                      <p:cBhvr>
                                        <p:cTn id="32" dur="1" fill="hold">
                                          <p:stCondLst>
                                            <p:cond delay="499"/>
                                          </p:stCondLst>
                                        </p:cTn>
                                        <p:tgtEl>
                                          <p:spTgt spid="62569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5697"/>
                                        </p:tgtEl>
                                        <p:attrNameLst>
                                          <p:attrName>style.visibility</p:attrName>
                                        </p:attrNameLst>
                                      </p:cBhvr>
                                      <p:to>
                                        <p:strVal val="visible"/>
                                      </p:to>
                                    </p:set>
                                    <p:animEffect transition="in" filter="wipe(left)">
                                      <p:cBhvr>
                                        <p:cTn id="37" dur="500"/>
                                        <p:tgtEl>
                                          <p:spTgt spid="625697"/>
                                        </p:tgtEl>
                                      </p:cBhvr>
                                    </p:animEffect>
                                  </p:childTnLst>
                                  <p:subTnLst>
                                    <p:audio>
                                      <p:cMediaNode>
                                        <p:cTn display="0" masterRel="sameClick">
                                          <p:stCondLst>
                                            <p:cond evt="begin" delay="0">
                                              <p:tn val="35"/>
                                            </p:cond>
                                          </p:stCondLst>
                                          <p:endCondLst>
                                            <p:cond evt="onStopAudio" delay="0">
                                              <p:tgtEl>
                                                <p:sldTgt/>
                                              </p:tgtEl>
                                            </p:cond>
                                          </p:endCondLst>
                                        </p:cTn>
                                        <p:tgtEl>
                                          <p:sndTgt r:embed="rId3" name="Pencil Check"/>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xit" presetSubtype="0" fill="hold" grpId="1" nodeType="clickEffect">
                                  <p:stCondLst>
                                    <p:cond delay="0"/>
                                  </p:stCondLst>
                                  <p:childTnLst>
                                    <p:animEffect transition="out" filter="dissolve">
                                      <p:cBhvr>
                                        <p:cTn id="41" dur="500"/>
                                        <p:tgtEl>
                                          <p:spTgt spid="625697"/>
                                        </p:tgtEl>
                                      </p:cBhvr>
                                    </p:animEffect>
                                    <p:set>
                                      <p:cBhvr>
                                        <p:cTn id="42" dur="1" fill="hold">
                                          <p:stCondLst>
                                            <p:cond delay="499"/>
                                          </p:stCondLst>
                                        </p:cTn>
                                        <p:tgtEl>
                                          <p:spTgt spid="62569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25698"/>
                                        </p:tgtEl>
                                        <p:attrNameLst>
                                          <p:attrName>style.visibility</p:attrName>
                                        </p:attrNameLst>
                                      </p:cBhvr>
                                      <p:to>
                                        <p:strVal val="visible"/>
                                      </p:to>
                                    </p:set>
                                    <p:animEffect transition="in" filter="wipe(left)">
                                      <p:cBhvr>
                                        <p:cTn id="47" dur="500"/>
                                        <p:tgtEl>
                                          <p:spTgt spid="625698"/>
                                        </p:tgtEl>
                                      </p:cBhvr>
                                    </p:animEffect>
                                  </p:childTnLst>
                                  <p:subTnLst>
                                    <p:audio>
                                      <p:cMediaNode>
                                        <p:cTn display="0" masterRel="sameClick">
                                          <p:stCondLst>
                                            <p:cond evt="begin" delay="0">
                                              <p:tn val="45"/>
                                            </p:cond>
                                          </p:stCondLst>
                                          <p:endCondLst>
                                            <p:cond evt="onStopAudio" delay="0">
                                              <p:tgtEl>
                                                <p:sldTgt/>
                                              </p:tgtEl>
                                            </p:cond>
                                          </p:endCondLst>
                                        </p:cTn>
                                        <p:tgtEl>
                                          <p:sndTgt r:embed="rId3" name="Pencil Check"/>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xit" presetSubtype="0" fill="hold" grpId="1" nodeType="clickEffect">
                                  <p:stCondLst>
                                    <p:cond delay="0"/>
                                  </p:stCondLst>
                                  <p:childTnLst>
                                    <p:animEffect transition="out" filter="dissolve">
                                      <p:cBhvr>
                                        <p:cTn id="51" dur="500"/>
                                        <p:tgtEl>
                                          <p:spTgt spid="625698"/>
                                        </p:tgtEl>
                                      </p:cBhvr>
                                    </p:animEffect>
                                    <p:set>
                                      <p:cBhvr>
                                        <p:cTn id="52" dur="1" fill="hold">
                                          <p:stCondLst>
                                            <p:cond delay="499"/>
                                          </p:stCondLst>
                                        </p:cTn>
                                        <p:tgtEl>
                                          <p:spTgt spid="625698"/>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25699"/>
                                        </p:tgtEl>
                                        <p:attrNameLst>
                                          <p:attrName>style.visibility</p:attrName>
                                        </p:attrNameLst>
                                      </p:cBhvr>
                                      <p:to>
                                        <p:strVal val="visible"/>
                                      </p:to>
                                    </p:set>
                                    <p:animEffect transition="in" filter="wipe(left)">
                                      <p:cBhvr>
                                        <p:cTn id="57" dur="500"/>
                                        <p:tgtEl>
                                          <p:spTgt spid="625699"/>
                                        </p:tgtEl>
                                      </p:cBhvr>
                                    </p:animEffect>
                                  </p:childTnLst>
                                  <p:subTnLst>
                                    <p:audio>
                                      <p:cMediaNode>
                                        <p:cTn display="0" masterRel="sameClick">
                                          <p:stCondLst>
                                            <p:cond evt="begin" delay="0">
                                              <p:tn val="55"/>
                                            </p:cond>
                                          </p:stCondLst>
                                          <p:endCondLst>
                                            <p:cond evt="onStopAudio" delay="0">
                                              <p:tgtEl>
                                                <p:sldTgt/>
                                              </p:tgtEl>
                                            </p:cond>
                                          </p:endCondLst>
                                        </p:cTn>
                                        <p:tgtEl>
                                          <p:sndTgt r:embed="rId3" name="Pencil Check"/>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xit" presetSubtype="0" fill="hold" grpId="1" nodeType="clickEffect">
                                  <p:stCondLst>
                                    <p:cond delay="0"/>
                                  </p:stCondLst>
                                  <p:childTnLst>
                                    <p:animEffect transition="out" filter="dissolve">
                                      <p:cBhvr>
                                        <p:cTn id="61" dur="500"/>
                                        <p:tgtEl>
                                          <p:spTgt spid="625699"/>
                                        </p:tgtEl>
                                      </p:cBhvr>
                                    </p:animEffect>
                                    <p:set>
                                      <p:cBhvr>
                                        <p:cTn id="62" dur="1" fill="hold">
                                          <p:stCondLst>
                                            <p:cond delay="499"/>
                                          </p:stCondLst>
                                        </p:cTn>
                                        <p:tgtEl>
                                          <p:spTgt spid="62569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left)">
                                      <p:cBhvr>
                                        <p:cTn id="67" dur="500"/>
                                        <p:tgtEl>
                                          <p:spTgt spid="36"/>
                                        </p:tgtEl>
                                      </p:cBhvr>
                                    </p:animEffect>
                                  </p:childTnLst>
                                  <p:subTnLst>
                                    <p:audio>
                                      <p:cMediaNode>
                                        <p:cTn display="0" masterRel="sameClick">
                                          <p:stCondLst>
                                            <p:cond evt="begin" delay="0">
                                              <p:tn val="65"/>
                                            </p:cond>
                                          </p:stCondLst>
                                          <p:endCondLst>
                                            <p:cond evt="onStopAudio" delay="0">
                                              <p:tgtEl>
                                                <p:sldTgt/>
                                              </p:tgtEl>
                                            </p:cond>
                                          </p:endCondLst>
                                        </p:cTn>
                                        <p:tgtEl>
                                          <p:sndTgt r:embed="rId3" name="Pencil Check"/>
                                        </p:tgtEl>
                                      </p:cMediaNode>
                                    </p:audio>
                                  </p:sub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right)">
                                      <p:cBhvr>
                                        <p:cTn id="71" dur="500"/>
                                        <p:tgtEl>
                                          <p:spTgt spid="38"/>
                                        </p:tgtEl>
                                      </p:cBhvr>
                                    </p:animEffect>
                                  </p:childTnLst>
                                  <p:subTnLst>
                                    <p:audio>
                                      <p:cMediaNode>
                                        <p:cTn display="0" masterRel="sameClick">
                                          <p:stCondLst>
                                            <p:cond evt="begin" delay="0">
                                              <p:tn val="69"/>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94" grpId="0" animBg="1"/>
      <p:bldP spid="625694" grpId="1" animBg="1"/>
      <p:bldP spid="625695" grpId="0" animBg="1"/>
      <p:bldP spid="625695" grpId="1" animBg="1"/>
      <p:bldP spid="625696" grpId="0" animBg="1"/>
      <p:bldP spid="625696" grpId="1" animBg="1"/>
      <p:bldP spid="625697" grpId="0" animBg="1"/>
      <p:bldP spid="625697" grpId="1" animBg="1"/>
      <p:bldP spid="625698" grpId="0" animBg="1"/>
      <p:bldP spid="625698" grpId="1" animBg="1"/>
      <p:bldP spid="625699" grpId="0" animBg="1"/>
      <p:bldP spid="625699" grpId="1" animBg="1"/>
      <p:bldP spid="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2FF530F4-BF3D-DB48-8294-3660068E4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8638" y="1855788"/>
            <a:ext cx="6075362"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a:extLst>
              <a:ext uri="{FF2B5EF4-FFF2-40B4-BE49-F238E27FC236}">
                <a16:creationId xmlns:a16="http://schemas.microsoft.com/office/drawing/2014/main" id="{EC536FBC-A736-4245-9387-F6CAECA849A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Vestigial organs</a:t>
            </a:r>
          </a:p>
        </p:txBody>
      </p:sp>
      <p:pic>
        <p:nvPicPr>
          <p:cNvPr id="627716" name="Picture 4">
            <a:extLst>
              <a:ext uri="{FF2B5EF4-FFF2-40B4-BE49-F238E27FC236}">
                <a16:creationId xmlns:a16="http://schemas.microsoft.com/office/drawing/2014/main" id="{BC730625-5E82-934C-8E2C-7DA593D158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891088"/>
            <a:ext cx="3473450" cy="18573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18" name="Oval 6">
            <a:extLst>
              <a:ext uri="{FF2B5EF4-FFF2-40B4-BE49-F238E27FC236}">
                <a16:creationId xmlns:a16="http://schemas.microsoft.com/office/drawing/2014/main" id="{B87637DD-3849-AE49-BE83-DC291086F7A7}"/>
              </a:ext>
            </a:extLst>
          </p:cNvPr>
          <p:cNvSpPr>
            <a:spLocks noChangeArrowheads="1"/>
          </p:cNvSpPr>
          <p:nvPr/>
        </p:nvSpPr>
        <p:spPr bwMode="auto">
          <a:xfrm>
            <a:off x="2195513" y="5553075"/>
            <a:ext cx="600075" cy="361950"/>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0" name="Picture 5" descr="penguinL">
            <a:extLst>
              <a:ext uri="{FF2B5EF4-FFF2-40B4-BE49-F238E27FC236}">
                <a16:creationId xmlns:a16="http://schemas.microsoft.com/office/drawing/2014/main" id="{11A3BBF0-DF6A-4D4F-B6CE-1AB55F1ACD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0" y="1449388"/>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6">
            <a:extLst>
              <a:ext uri="{FF2B5EF4-FFF2-40B4-BE49-F238E27FC236}">
                <a16:creationId xmlns:a16="http://schemas.microsoft.com/office/drawing/2014/main" id="{F7E6117D-F3C0-144C-A9A6-EB3534184713}"/>
              </a:ext>
            </a:extLst>
          </p:cNvPr>
          <p:cNvSpPr>
            <a:spLocks noChangeArrowheads="1"/>
          </p:cNvSpPr>
          <p:nvPr/>
        </p:nvSpPr>
        <p:spPr bwMode="auto">
          <a:xfrm flipH="1">
            <a:off x="1562100" y="2403475"/>
            <a:ext cx="2914650" cy="2101850"/>
          </a:xfrm>
          <a:prstGeom prst="wedgeEllipseCallout">
            <a:avLst>
              <a:gd name="adj1" fmla="val 66111"/>
              <a:gd name="adj2" fmla="val -77412"/>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Why would whales</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have pelvis &amp; leg bones</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if they were always</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sea creatures?</a:t>
            </a:r>
          </a:p>
        </p:txBody>
      </p:sp>
      <p:sp>
        <p:nvSpPr>
          <p:cNvPr id="8" name="AutoShape 6">
            <a:extLst>
              <a:ext uri="{FF2B5EF4-FFF2-40B4-BE49-F238E27FC236}">
                <a16:creationId xmlns:a16="http://schemas.microsoft.com/office/drawing/2014/main" id="{C38873E8-66D9-624A-AF08-A761B7FB2945}"/>
              </a:ext>
            </a:extLst>
          </p:cNvPr>
          <p:cNvSpPr>
            <a:spLocks noChangeArrowheads="1"/>
          </p:cNvSpPr>
          <p:nvPr/>
        </p:nvSpPr>
        <p:spPr bwMode="auto">
          <a:xfrm flipH="1">
            <a:off x="1562100" y="2403475"/>
            <a:ext cx="2914650" cy="2101850"/>
          </a:xfrm>
          <a:prstGeom prst="wedgeEllipseCallout">
            <a:avLst>
              <a:gd name="adj1" fmla="val 66111"/>
              <a:gd name="adj2" fmla="val -77412"/>
            </a:avLst>
          </a:prstGeom>
          <a:solidFill>
            <a:srgbClr val="FFEA18"/>
          </a:solidFill>
          <a:ln w="38100">
            <a:solidFill>
              <a:srgbClr val="CC0000"/>
            </a:solidFill>
            <a:miter lim="800000"/>
            <a:headEnd/>
            <a:tailEnd/>
          </a:ln>
        </p:spPr>
        <p:txBody>
          <a:bodyPr wrap="none" lIns="0" tIns="0" rIns="0" bIns="0" anchor="ct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lnSpc>
                <a:spcPct val="90000"/>
              </a:lnSpc>
            </a:pPr>
            <a:r>
              <a:rPr lang="en-US" altLang="en-US" sz="2000" b="1">
                <a:solidFill>
                  <a:srgbClr val="00006B"/>
                </a:solidFill>
                <a:latin typeface="Comic Sans MS" panose="030F0902030302020204" pitchFamily="66" charset="0"/>
              </a:rPr>
              <a:t>These are</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remnants of</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structures that were</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functional in</a:t>
            </a:r>
            <a:br>
              <a:rPr lang="en-US" altLang="en-US" sz="2000" b="1">
                <a:solidFill>
                  <a:srgbClr val="00006B"/>
                </a:solidFill>
                <a:latin typeface="Comic Sans MS" panose="030F0902030302020204" pitchFamily="66" charset="0"/>
              </a:rPr>
            </a:br>
            <a:r>
              <a:rPr lang="en-US" altLang="en-US" sz="2000" b="1">
                <a:solidFill>
                  <a:srgbClr val="00006B"/>
                </a:solidFill>
                <a:latin typeface="Comic Sans MS" panose="030F0902030302020204" pitchFamily="66" charset="0"/>
              </a:rPr>
              <a:t>ancestral species</a:t>
            </a:r>
          </a:p>
        </p:txBody>
      </p:sp>
    </p:spTree>
    <p:extLst>
      <p:ext uri="{BB962C8B-B14F-4D97-AF65-F5344CB8AC3E}">
        <p14:creationId xmlns:p14="http://schemas.microsoft.com/office/powerpoint/2010/main" val="345565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7718"/>
                                        </p:tgtEl>
                                        <p:attrNameLst>
                                          <p:attrName>style.visibility</p:attrName>
                                        </p:attrNameLst>
                                      </p:cBhvr>
                                      <p:to>
                                        <p:strVal val="visible"/>
                                      </p:to>
                                    </p:set>
                                    <p:animEffect transition="in" filter="wipe(left)">
                                      <p:cBhvr>
                                        <p:cTn id="7" dur="500"/>
                                        <p:tgtEl>
                                          <p:spTgt spid="627718"/>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10"/>
                                        </p:tgtEl>
                                        <p:attrNameLst>
                                          <p:attrName>style.visibility</p:attrName>
                                        </p:attrNameLst>
                                      </p:cBhvr>
                                      <p:to>
                                        <p:strVal val="visible"/>
                                      </p:to>
                                    </p:se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Quack"/>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5"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8" grpId="0" animBg="1"/>
      <p:bldP spid="11" grpId="0" animBg="1" autoUpdateAnimBg="0"/>
      <p:bldP spid="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84">
            <a:extLst>
              <a:ext uri="{FF2B5EF4-FFF2-40B4-BE49-F238E27FC236}">
                <a16:creationId xmlns:a16="http://schemas.microsoft.com/office/drawing/2014/main" id="{28E96CC6-8A1E-F447-8C39-609A8E4CDFFB}"/>
              </a:ext>
            </a:extLst>
          </p:cNvPr>
          <p:cNvGrpSpPr>
            <a:grpSpLocks/>
          </p:cNvGrpSpPr>
          <p:nvPr/>
        </p:nvGrpSpPr>
        <p:grpSpPr bwMode="auto">
          <a:xfrm>
            <a:off x="0" y="798513"/>
            <a:ext cx="7196138" cy="5373687"/>
            <a:chOff x="915" y="784"/>
            <a:chExt cx="4472" cy="3340"/>
          </a:xfrm>
        </p:grpSpPr>
        <p:pic>
          <p:nvPicPr>
            <p:cNvPr id="54282" name="Picture 59">
              <a:extLst>
                <a:ext uri="{FF2B5EF4-FFF2-40B4-BE49-F238E27FC236}">
                  <a16:creationId xmlns:a16="http://schemas.microsoft.com/office/drawing/2014/main" id="{0DA78F86-D852-5047-B6F7-FBD1A9C14F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00" r="1125"/>
            <a:stretch>
              <a:fillRect/>
            </a:stretch>
          </p:blipFill>
          <p:spPr bwMode="auto">
            <a:xfrm>
              <a:off x="915" y="784"/>
              <a:ext cx="4472" cy="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Rectangle 60">
              <a:extLst>
                <a:ext uri="{FF2B5EF4-FFF2-40B4-BE49-F238E27FC236}">
                  <a16:creationId xmlns:a16="http://schemas.microsoft.com/office/drawing/2014/main" id="{D8EFD31C-3D10-714D-91EE-828EA8D919FF}"/>
                </a:ext>
              </a:extLst>
            </p:cNvPr>
            <p:cNvSpPr>
              <a:spLocks noChangeArrowheads="1"/>
            </p:cNvSpPr>
            <p:nvPr/>
          </p:nvSpPr>
          <p:spPr bwMode="auto">
            <a:xfrm>
              <a:off x="1929" y="3665"/>
              <a:ext cx="1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10</a:t>
              </a:r>
              <a:endParaRPr lang="en-US" altLang="en-US" sz="1600" b="1"/>
            </a:p>
          </p:txBody>
        </p:sp>
        <p:sp>
          <p:nvSpPr>
            <p:cNvPr id="54284" name="Rectangle 61">
              <a:extLst>
                <a:ext uri="{FF2B5EF4-FFF2-40B4-BE49-F238E27FC236}">
                  <a16:creationId xmlns:a16="http://schemas.microsoft.com/office/drawing/2014/main" id="{3D58A61B-F821-FE4F-AF09-FA6CBBD3F972}"/>
                </a:ext>
              </a:extLst>
            </p:cNvPr>
            <p:cNvSpPr>
              <a:spLocks noChangeArrowheads="1"/>
            </p:cNvSpPr>
            <p:nvPr/>
          </p:nvSpPr>
          <p:spPr bwMode="auto">
            <a:xfrm>
              <a:off x="1733" y="3665"/>
              <a:ext cx="8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0</a:t>
              </a:r>
              <a:endParaRPr lang="en-US" altLang="en-US" sz="1600" b="1"/>
            </a:p>
          </p:txBody>
        </p:sp>
        <p:sp>
          <p:nvSpPr>
            <p:cNvPr id="54285" name="Rectangle 62">
              <a:extLst>
                <a:ext uri="{FF2B5EF4-FFF2-40B4-BE49-F238E27FC236}">
                  <a16:creationId xmlns:a16="http://schemas.microsoft.com/office/drawing/2014/main" id="{628B551A-EEAA-B94A-8637-99B273B5784F}"/>
                </a:ext>
              </a:extLst>
            </p:cNvPr>
            <p:cNvSpPr>
              <a:spLocks noChangeArrowheads="1"/>
            </p:cNvSpPr>
            <p:nvPr/>
          </p:nvSpPr>
          <p:spPr bwMode="auto">
            <a:xfrm>
              <a:off x="2175" y="3665"/>
              <a:ext cx="16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20</a:t>
              </a:r>
              <a:endParaRPr lang="en-US" altLang="en-US" sz="1600" b="1"/>
            </a:p>
          </p:txBody>
        </p:sp>
        <p:sp>
          <p:nvSpPr>
            <p:cNvPr id="54286" name="Rectangle 63">
              <a:extLst>
                <a:ext uri="{FF2B5EF4-FFF2-40B4-BE49-F238E27FC236}">
                  <a16:creationId xmlns:a16="http://schemas.microsoft.com/office/drawing/2014/main" id="{1A9A5FD0-99A8-064E-8E7A-7BDE5B18A9AD}"/>
                </a:ext>
              </a:extLst>
            </p:cNvPr>
            <p:cNvSpPr>
              <a:spLocks noChangeArrowheads="1"/>
            </p:cNvSpPr>
            <p:nvPr/>
          </p:nvSpPr>
          <p:spPr bwMode="auto">
            <a:xfrm>
              <a:off x="2386" y="3665"/>
              <a:ext cx="1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30</a:t>
              </a:r>
              <a:endParaRPr lang="en-US" altLang="en-US" sz="1600" b="1"/>
            </a:p>
          </p:txBody>
        </p:sp>
        <p:sp>
          <p:nvSpPr>
            <p:cNvPr id="54287" name="Rectangle 64">
              <a:extLst>
                <a:ext uri="{FF2B5EF4-FFF2-40B4-BE49-F238E27FC236}">
                  <a16:creationId xmlns:a16="http://schemas.microsoft.com/office/drawing/2014/main" id="{F9A24286-90BF-B84C-8660-468EFB3F8138}"/>
                </a:ext>
              </a:extLst>
            </p:cNvPr>
            <p:cNvSpPr>
              <a:spLocks noChangeArrowheads="1"/>
            </p:cNvSpPr>
            <p:nvPr/>
          </p:nvSpPr>
          <p:spPr bwMode="auto">
            <a:xfrm>
              <a:off x="2604" y="3665"/>
              <a:ext cx="1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40</a:t>
              </a:r>
              <a:endParaRPr lang="en-US" altLang="en-US" sz="1600" b="1"/>
            </a:p>
          </p:txBody>
        </p:sp>
        <p:sp>
          <p:nvSpPr>
            <p:cNvPr id="54288" name="Rectangle 65">
              <a:extLst>
                <a:ext uri="{FF2B5EF4-FFF2-40B4-BE49-F238E27FC236}">
                  <a16:creationId xmlns:a16="http://schemas.microsoft.com/office/drawing/2014/main" id="{500D03F5-45DC-9E42-9C4E-6917F90DFC00}"/>
                </a:ext>
              </a:extLst>
            </p:cNvPr>
            <p:cNvSpPr>
              <a:spLocks noChangeArrowheads="1"/>
            </p:cNvSpPr>
            <p:nvPr/>
          </p:nvSpPr>
          <p:spPr bwMode="auto">
            <a:xfrm>
              <a:off x="2830" y="3665"/>
              <a:ext cx="16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50</a:t>
              </a:r>
              <a:endParaRPr lang="en-US" altLang="en-US" sz="1600" b="1"/>
            </a:p>
          </p:txBody>
        </p:sp>
        <p:sp>
          <p:nvSpPr>
            <p:cNvPr id="54289" name="Rectangle 66">
              <a:extLst>
                <a:ext uri="{FF2B5EF4-FFF2-40B4-BE49-F238E27FC236}">
                  <a16:creationId xmlns:a16="http://schemas.microsoft.com/office/drawing/2014/main" id="{5A94E21C-8B4C-0149-BD7C-D763E12BA5F1}"/>
                </a:ext>
              </a:extLst>
            </p:cNvPr>
            <p:cNvSpPr>
              <a:spLocks noChangeArrowheads="1"/>
            </p:cNvSpPr>
            <p:nvPr/>
          </p:nvSpPr>
          <p:spPr bwMode="auto">
            <a:xfrm>
              <a:off x="3035" y="3665"/>
              <a:ext cx="16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60</a:t>
              </a:r>
              <a:endParaRPr lang="en-US" altLang="en-US" sz="1600" b="1"/>
            </a:p>
          </p:txBody>
        </p:sp>
        <p:sp>
          <p:nvSpPr>
            <p:cNvPr id="54290" name="Rectangle 67">
              <a:extLst>
                <a:ext uri="{FF2B5EF4-FFF2-40B4-BE49-F238E27FC236}">
                  <a16:creationId xmlns:a16="http://schemas.microsoft.com/office/drawing/2014/main" id="{2864BDF3-A003-E549-9F95-88960BAC3DDD}"/>
                </a:ext>
              </a:extLst>
            </p:cNvPr>
            <p:cNvSpPr>
              <a:spLocks noChangeArrowheads="1"/>
            </p:cNvSpPr>
            <p:nvPr/>
          </p:nvSpPr>
          <p:spPr bwMode="auto">
            <a:xfrm>
              <a:off x="3231" y="3665"/>
              <a:ext cx="16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70</a:t>
              </a:r>
              <a:endParaRPr lang="en-US" altLang="en-US" sz="1600" b="1"/>
            </a:p>
          </p:txBody>
        </p:sp>
        <p:sp>
          <p:nvSpPr>
            <p:cNvPr id="54291" name="Rectangle 68">
              <a:extLst>
                <a:ext uri="{FF2B5EF4-FFF2-40B4-BE49-F238E27FC236}">
                  <a16:creationId xmlns:a16="http://schemas.microsoft.com/office/drawing/2014/main" id="{87C06D3F-D07F-5D4C-A9ED-2AB803830165}"/>
                </a:ext>
              </a:extLst>
            </p:cNvPr>
            <p:cNvSpPr>
              <a:spLocks noChangeArrowheads="1"/>
            </p:cNvSpPr>
            <p:nvPr/>
          </p:nvSpPr>
          <p:spPr bwMode="auto">
            <a:xfrm>
              <a:off x="3455" y="3665"/>
              <a:ext cx="16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80</a:t>
              </a:r>
              <a:endParaRPr lang="en-US" altLang="en-US" sz="1600" b="1"/>
            </a:p>
          </p:txBody>
        </p:sp>
        <p:sp>
          <p:nvSpPr>
            <p:cNvPr id="54292" name="Rectangle 69">
              <a:extLst>
                <a:ext uri="{FF2B5EF4-FFF2-40B4-BE49-F238E27FC236}">
                  <a16:creationId xmlns:a16="http://schemas.microsoft.com/office/drawing/2014/main" id="{658BC3D7-BA54-D844-83C0-190F2AD7E044}"/>
                </a:ext>
              </a:extLst>
            </p:cNvPr>
            <p:cNvSpPr>
              <a:spLocks noChangeArrowheads="1"/>
            </p:cNvSpPr>
            <p:nvPr/>
          </p:nvSpPr>
          <p:spPr bwMode="auto">
            <a:xfrm>
              <a:off x="3674" y="3665"/>
              <a:ext cx="1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90</a:t>
              </a:r>
              <a:endParaRPr lang="en-US" altLang="en-US" sz="1600" b="1"/>
            </a:p>
          </p:txBody>
        </p:sp>
        <p:sp>
          <p:nvSpPr>
            <p:cNvPr id="54293" name="Rectangle 70">
              <a:extLst>
                <a:ext uri="{FF2B5EF4-FFF2-40B4-BE49-F238E27FC236}">
                  <a16:creationId xmlns:a16="http://schemas.microsoft.com/office/drawing/2014/main" id="{D901DC7E-CC4F-334C-8202-1CD3D1432E35}"/>
                </a:ext>
              </a:extLst>
            </p:cNvPr>
            <p:cNvSpPr>
              <a:spLocks noChangeArrowheads="1"/>
            </p:cNvSpPr>
            <p:nvPr/>
          </p:nvSpPr>
          <p:spPr bwMode="auto">
            <a:xfrm>
              <a:off x="3864" y="3665"/>
              <a:ext cx="24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100</a:t>
              </a:r>
              <a:endParaRPr lang="en-US" altLang="en-US" sz="1600" b="1"/>
            </a:p>
          </p:txBody>
        </p:sp>
        <p:sp>
          <p:nvSpPr>
            <p:cNvPr id="54294" name="Rectangle 71">
              <a:extLst>
                <a:ext uri="{FF2B5EF4-FFF2-40B4-BE49-F238E27FC236}">
                  <a16:creationId xmlns:a16="http://schemas.microsoft.com/office/drawing/2014/main" id="{448D20B5-B5A5-6E45-98C5-63F0CF517AC2}"/>
                </a:ext>
              </a:extLst>
            </p:cNvPr>
            <p:cNvSpPr>
              <a:spLocks noChangeArrowheads="1"/>
            </p:cNvSpPr>
            <p:nvPr/>
          </p:nvSpPr>
          <p:spPr bwMode="auto">
            <a:xfrm>
              <a:off x="4138" y="3665"/>
              <a:ext cx="24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110</a:t>
              </a:r>
              <a:endParaRPr lang="en-US" altLang="en-US" sz="1600" b="1"/>
            </a:p>
          </p:txBody>
        </p:sp>
        <p:sp>
          <p:nvSpPr>
            <p:cNvPr id="54295" name="Rectangle 72">
              <a:extLst>
                <a:ext uri="{FF2B5EF4-FFF2-40B4-BE49-F238E27FC236}">
                  <a16:creationId xmlns:a16="http://schemas.microsoft.com/office/drawing/2014/main" id="{79758638-C88A-0643-9151-F78BD7FB5106}"/>
                </a:ext>
              </a:extLst>
            </p:cNvPr>
            <p:cNvSpPr>
              <a:spLocks noChangeArrowheads="1"/>
            </p:cNvSpPr>
            <p:nvPr/>
          </p:nvSpPr>
          <p:spPr bwMode="auto">
            <a:xfrm>
              <a:off x="4397" y="3665"/>
              <a:ext cx="24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solidFill>
                    <a:srgbClr val="000000"/>
                  </a:solidFill>
                </a:rPr>
                <a:t>120</a:t>
              </a:r>
              <a:endParaRPr lang="en-US" altLang="en-US" sz="1600" b="1"/>
            </a:p>
          </p:txBody>
        </p:sp>
        <p:sp>
          <p:nvSpPr>
            <p:cNvPr id="54296" name="Rectangle 73">
              <a:extLst>
                <a:ext uri="{FF2B5EF4-FFF2-40B4-BE49-F238E27FC236}">
                  <a16:creationId xmlns:a16="http://schemas.microsoft.com/office/drawing/2014/main" id="{DE92CA57-D7B7-3644-85A6-B792FEA388B1}"/>
                </a:ext>
              </a:extLst>
            </p:cNvPr>
            <p:cNvSpPr>
              <a:spLocks noChangeArrowheads="1"/>
            </p:cNvSpPr>
            <p:nvPr/>
          </p:nvSpPr>
          <p:spPr bwMode="auto">
            <a:xfrm>
              <a:off x="4285" y="1419"/>
              <a:ext cx="51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Lamprey</a:t>
              </a:r>
              <a:endParaRPr lang="en-US" altLang="en-US" sz="1400" b="1"/>
            </a:p>
          </p:txBody>
        </p:sp>
        <p:sp>
          <p:nvSpPr>
            <p:cNvPr id="54297" name="Rectangle 74">
              <a:extLst>
                <a:ext uri="{FF2B5EF4-FFF2-40B4-BE49-F238E27FC236}">
                  <a16:creationId xmlns:a16="http://schemas.microsoft.com/office/drawing/2014/main" id="{57984BB2-6A8C-534A-9FD4-06D44FCDD445}"/>
                </a:ext>
              </a:extLst>
            </p:cNvPr>
            <p:cNvSpPr>
              <a:spLocks noChangeArrowheads="1"/>
            </p:cNvSpPr>
            <p:nvPr/>
          </p:nvSpPr>
          <p:spPr bwMode="auto">
            <a:xfrm>
              <a:off x="3116" y="1419"/>
              <a:ext cx="2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Frog</a:t>
              </a:r>
              <a:endParaRPr lang="en-US" altLang="en-US" sz="1400" b="1"/>
            </a:p>
          </p:txBody>
        </p:sp>
        <p:sp>
          <p:nvSpPr>
            <p:cNvPr id="54298" name="Rectangle 75">
              <a:extLst>
                <a:ext uri="{FF2B5EF4-FFF2-40B4-BE49-F238E27FC236}">
                  <a16:creationId xmlns:a16="http://schemas.microsoft.com/office/drawing/2014/main" id="{5E5B990B-B64F-F94B-9A09-AF490647112C}"/>
                </a:ext>
              </a:extLst>
            </p:cNvPr>
            <p:cNvSpPr>
              <a:spLocks noChangeArrowheads="1"/>
            </p:cNvSpPr>
            <p:nvPr/>
          </p:nvSpPr>
          <p:spPr bwMode="auto">
            <a:xfrm>
              <a:off x="2676" y="1419"/>
              <a:ext cx="2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Bird</a:t>
              </a:r>
              <a:endParaRPr lang="en-US" altLang="en-US" sz="1400" b="1"/>
            </a:p>
          </p:txBody>
        </p:sp>
        <p:sp>
          <p:nvSpPr>
            <p:cNvPr id="54299" name="Rectangle 76">
              <a:extLst>
                <a:ext uri="{FF2B5EF4-FFF2-40B4-BE49-F238E27FC236}">
                  <a16:creationId xmlns:a16="http://schemas.microsoft.com/office/drawing/2014/main" id="{E967588B-2447-184E-A62B-9B7108125CFC}"/>
                </a:ext>
              </a:extLst>
            </p:cNvPr>
            <p:cNvSpPr>
              <a:spLocks noChangeArrowheads="1"/>
            </p:cNvSpPr>
            <p:nvPr/>
          </p:nvSpPr>
          <p:spPr bwMode="auto">
            <a:xfrm>
              <a:off x="2385" y="1412"/>
              <a:ext cx="2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Dog</a:t>
              </a:r>
              <a:endParaRPr lang="en-US" altLang="en-US" sz="1400" b="1"/>
            </a:p>
          </p:txBody>
        </p:sp>
        <p:sp>
          <p:nvSpPr>
            <p:cNvPr id="54300" name="Rectangle 77">
              <a:extLst>
                <a:ext uri="{FF2B5EF4-FFF2-40B4-BE49-F238E27FC236}">
                  <a16:creationId xmlns:a16="http://schemas.microsoft.com/office/drawing/2014/main" id="{8D667C85-CDB5-8B4E-812A-AD84753E4366}"/>
                </a:ext>
              </a:extLst>
            </p:cNvPr>
            <p:cNvSpPr>
              <a:spLocks noChangeArrowheads="1"/>
            </p:cNvSpPr>
            <p:nvPr/>
          </p:nvSpPr>
          <p:spPr bwMode="auto">
            <a:xfrm>
              <a:off x="1697" y="1419"/>
              <a:ext cx="53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Macaque</a:t>
              </a:r>
              <a:endParaRPr lang="en-US" altLang="en-US" sz="1400" b="1"/>
            </a:p>
          </p:txBody>
        </p:sp>
        <p:sp>
          <p:nvSpPr>
            <p:cNvPr id="54301" name="Rectangle 78">
              <a:extLst>
                <a:ext uri="{FF2B5EF4-FFF2-40B4-BE49-F238E27FC236}">
                  <a16:creationId xmlns:a16="http://schemas.microsoft.com/office/drawing/2014/main" id="{5F19AA0C-4D68-CB4C-966C-CFE6D2649D7C}"/>
                </a:ext>
              </a:extLst>
            </p:cNvPr>
            <p:cNvSpPr>
              <a:spLocks noChangeArrowheads="1"/>
            </p:cNvSpPr>
            <p:nvPr/>
          </p:nvSpPr>
          <p:spPr bwMode="auto">
            <a:xfrm>
              <a:off x="1170" y="1419"/>
              <a:ext cx="4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Human</a:t>
              </a:r>
              <a:endParaRPr lang="en-US" altLang="en-US" sz="1400" b="1"/>
            </a:p>
          </p:txBody>
        </p:sp>
        <p:sp>
          <p:nvSpPr>
            <p:cNvPr id="54302" name="Rectangle 79">
              <a:extLst>
                <a:ext uri="{FF2B5EF4-FFF2-40B4-BE49-F238E27FC236}">
                  <a16:creationId xmlns:a16="http://schemas.microsoft.com/office/drawing/2014/main" id="{A4A8094D-4823-2F42-9746-CA196A54E07A}"/>
                </a:ext>
              </a:extLst>
            </p:cNvPr>
            <p:cNvSpPr>
              <a:spLocks noChangeArrowheads="1"/>
            </p:cNvSpPr>
            <p:nvPr/>
          </p:nvSpPr>
          <p:spPr bwMode="auto">
            <a:xfrm>
              <a:off x="2408" y="2925"/>
              <a:ext cx="195"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32</a:t>
              </a:r>
              <a:endParaRPr lang="en-US" altLang="en-US" sz="1800" b="1"/>
            </a:p>
          </p:txBody>
        </p:sp>
        <p:sp>
          <p:nvSpPr>
            <p:cNvPr id="54303" name="Rectangle 80">
              <a:extLst>
                <a:ext uri="{FF2B5EF4-FFF2-40B4-BE49-F238E27FC236}">
                  <a16:creationId xmlns:a16="http://schemas.microsoft.com/office/drawing/2014/main" id="{9E3FE1B6-86E6-7949-B846-1FA620F6B6A7}"/>
                </a:ext>
              </a:extLst>
            </p:cNvPr>
            <p:cNvSpPr>
              <a:spLocks noChangeArrowheads="1"/>
            </p:cNvSpPr>
            <p:nvPr/>
          </p:nvSpPr>
          <p:spPr bwMode="auto">
            <a:xfrm>
              <a:off x="1932" y="2925"/>
              <a:ext cx="97"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8</a:t>
              </a:r>
              <a:endParaRPr lang="en-US" altLang="en-US" sz="1800" b="1"/>
            </a:p>
          </p:txBody>
        </p:sp>
        <p:sp>
          <p:nvSpPr>
            <p:cNvPr id="54304" name="Rectangle 81">
              <a:extLst>
                <a:ext uri="{FF2B5EF4-FFF2-40B4-BE49-F238E27FC236}">
                  <a16:creationId xmlns:a16="http://schemas.microsoft.com/office/drawing/2014/main" id="{9F4E1D3C-B8E9-E746-A681-D57A3469F84B}"/>
                </a:ext>
              </a:extLst>
            </p:cNvPr>
            <p:cNvSpPr>
              <a:spLocks noChangeArrowheads="1"/>
            </p:cNvSpPr>
            <p:nvPr/>
          </p:nvSpPr>
          <p:spPr bwMode="auto">
            <a:xfrm>
              <a:off x="2711" y="2925"/>
              <a:ext cx="195"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45</a:t>
              </a:r>
              <a:endParaRPr lang="en-US" altLang="en-US" sz="1800" b="1"/>
            </a:p>
          </p:txBody>
        </p:sp>
        <p:sp>
          <p:nvSpPr>
            <p:cNvPr id="54305" name="Rectangle 82">
              <a:extLst>
                <a:ext uri="{FF2B5EF4-FFF2-40B4-BE49-F238E27FC236}">
                  <a16:creationId xmlns:a16="http://schemas.microsoft.com/office/drawing/2014/main" id="{992AC87B-B6AD-FC4D-A76F-D525EA5D1D97}"/>
                </a:ext>
              </a:extLst>
            </p:cNvPr>
            <p:cNvSpPr>
              <a:spLocks noChangeArrowheads="1"/>
            </p:cNvSpPr>
            <p:nvPr/>
          </p:nvSpPr>
          <p:spPr bwMode="auto">
            <a:xfrm>
              <a:off x="3183" y="2931"/>
              <a:ext cx="19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67</a:t>
              </a:r>
              <a:endParaRPr lang="en-US" altLang="en-US" sz="1800" b="1"/>
            </a:p>
          </p:txBody>
        </p:sp>
        <p:sp>
          <p:nvSpPr>
            <p:cNvPr id="54306" name="Rectangle 83">
              <a:extLst>
                <a:ext uri="{FF2B5EF4-FFF2-40B4-BE49-F238E27FC236}">
                  <a16:creationId xmlns:a16="http://schemas.microsoft.com/office/drawing/2014/main" id="{C1B48CE2-2286-B74E-B305-F13357BD855F}"/>
                </a:ext>
              </a:extLst>
            </p:cNvPr>
            <p:cNvSpPr>
              <a:spLocks noChangeArrowheads="1"/>
            </p:cNvSpPr>
            <p:nvPr/>
          </p:nvSpPr>
          <p:spPr bwMode="auto">
            <a:xfrm>
              <a:off x="4401" y="2925"/>
              <a:ext cx="29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125</a:t>
              </a:r>
              <a:endParaRPr lang="en-US" altLang="en-US" sz="1800" b="1"/>
            </a:p>
          </p:txBody>
        </p:sp>
      </p:grpSp>
      <p:sp>
        <p:nvSpPr>
          <p:cNvPr id="64" name="AutoShape 30">
            <a:extLst>
              <a:ext uri="{FF2B5EF4-FFF2-40B4-BE49-F238E27FC236}">
                <a16:creationId xmlns:a16="http://schemas.microsoft.com/office/drawing/2014/main" id="{726C0BC2-A8C6-9F46-9543-4436AE877240}"/>
              </a:ext>
            </a:extLst>
          </p:cNvPr>
          <p:cNvSpPr>
            <a:spLocks noChangeArrowheads="1"/>
          </p:cNvSpPr>
          <p:nvPr/>
        </p:nvSpPr>
        <p:spPr bwMode="auto">
          <a:xfrm flipH="1">
            <a:off x="6149975" y="676275"/>
            <a:ext cx="2914650" cy="1693863"/>
          </a:xfrm>
          <a:prstGeom prst="wedgeEllipseCallout">
            <a:avLst>
              <a:gd name="adj1" fmla="val -18157"/>
              <a:gd name="adj2" fmla="val 98356"/>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Why compare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DNA &amp; proteins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across species?</a:t>
            </a:r>
          </a:p>
        </p:txBody>
      </p:sp>
      <p:pic>
        <p:nvPicPr>
          <p:cNvPr id="633911" name="Picture 55" descr="penguinL">
            <a:extLst>
              <a:ext uri="{FF2B5EF4-FFF2-40B4-BE49-F238E27FC236}">
                <a16:creationId xmlns:a16="http://schemas.microsoft.com/office/drawing/2014/main" id="{B9E6EC54-751E-3044-BF72-49512649A1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238" y="3089275"/>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AutoShape 10">
            <a:extLst>
              <a:ext uri="{FF2B5EF4-FFF2-40B4-BE49-F238E27FC236}">
                <a16:creationId xmlns:a16="http://schemas.microsoft.com/office/drawing/2014/main" id="{59210BF8-1E12-D543-B5CD-C281F08B1EB2}"/>
              </a:ext>
            </a:extLst>
          </p:cNvPr>
          <p:cNvSpPr>
            <a:spLocks noChangeArrowheads="1"/>
          </p:cNvSpPr>
          <p:nvPr/>
        </p:nvSpPr>
        <p:spPr bwMode="auto">
          <a:xfrm>
            <a:off x="0" y="31750"/>
            <a:ext cx="9144000" cy="51117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rIns="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b="1">
                <a:solidFill>
                  <a:srgbClr val="CC0000"/>
                </a:solidFill>
              </a:rPr>
              <a:t>4. What are the lines of evidence that support Darwin</a:t>
            </a:r>
            <a:r>
              <a:rPr lang="ja-JP" altLang="en-US" b="1">
                <a:solidFill>
                  <a:srgbClr val="CC0000"/>
                </a:solidFill>
              </a:rPr>
              <a:t>’</a:t>
            </a:r>
            <a:r>
              <a:rPr lang="en-US" altLang="ja-JP" b="1">
                <a:solidFill>
                  <a:srgbClr val="CC0000"/>
                </a:solidFill>
              </a:rPr>
              <a:t>s ideas?</a:t>
            </a:r>
            <a:endParaRPr lang="en-US" altLang="en-US" b="1">
              <a:solidFill>
                <a:srgbClr val="CC0000"/>
              </a:solidFill>
            </a:endParaRPr>
          </a:p>
        </p:txBody>
      </p:sp>
      <p:sp>
        <p:nvSpPr>
          <p:cNvPr id="633912" name="AutoShape 56">
            <a:extLst>
              <a:ext uri="{FF2B5EF4-FFF2-40B4-BE49-F238E27FC236}">
                <a16:creationId xmlns:a16="http://schemas.microsoft.com/office/drawing/2014/main" id="{1C215D0F-4387-F446-8C74-6FFF70B67404}"/>
              </a:ext>
            </a:extLst>
          </p:cNvPr>
          <p:cNvSpPr>
            <a:spLocks noChangeArrowheads="1"/>
          </p:cNvSpPr>
          <p:nvPr/>
        </p:nvSpPr>
        <p:spPr bwMode="auto">
          <a:xfrm>
            <a:off x="6075363" y="4318000"/>
            <a:ext cx="2254250" cy="1190625"/>
          </a:xfrm>
          <a:prstGeom prst="wedgeEllipseCallout">
            <a:avLst>
              <a:gd name="adj1" fmla="val 39625"/>
              <a:gd name="adj2" fmla="val -122296"/>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Why compare</a:t>
            </a:r>
            <a:br>
              <a:rPr lang="en-US" altLang="en-US" sz="1800" b="1">
                <a:solidFill>
                  <a:srgbClr val="0F116A"/>
                </a:solidFill>
                <a:latin typeface="Comic Sans MS" panose="030F0902030302020204" pitchFamily="66" charset="0"/>
              </a:rPr>
            </a:br>
            <a:r>
              <a:rPr lang="en-US" altLang="en-US" sz="1800" b="1" i="1" u="sng">
                <a:solidFill>
                  <a:srgbClr val="0F116A"/>
                </a:solidFill>
                <a:latin typeface="Comic Sans MS" panose="030F0902030302020204" pitchFamily="66" charset="0"/>
              </a:rPr>
              <a:t>these</a:t>
            </a:r>
            <a:r>
              <a:rPr lang="en-US" altLang="en-US" sz="1800" b="1">
                <a:solidFill>
                  <a:srgbClr val="0F116A"/>
                </a:solidFill>
                <a:latin typeface="Comic Sans MS" panose="030F0902030302020204" pitchFamily="66" charset="0"/>
              </a:rPr>
              <a:t> genes?</a:t>
            </a:r>
          </a:p>
        </p:txBody>
      </p:sp>
      <p:sp>
        <p:nvSpPr>
          <p:cNvPr id="61" name="Rectangle 4">
            <a:extLst>
              <a:ext uri="{FF2B5EF4-FFF2-40B4-BE49-F238E27FC236}">
                <a16:creationId xmlns:a16="http://schemas.microsoft.com/office/drawing/2014/main" id="{0F407825-7DAD-D742-86A1-3B3C61BFF54C}"/>
              </a:ext>
            </a:extLst>
          </p:cNvPr>
          <p:cNvSpPr>
            <a:spLocks noChangeArrowheads="1"/>
          </p:cNvSpPr>
          <p:nvPr/>
        </p:nvSpPr>
        <p:spPr bwMode="auto">
          <a:xfrm>
            <a:off x="53975" y="5783263"/>
            <a:ext cx="7031038" cy="558800"/>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lIns="45720" rIns="45720">
            <a:spAutoFit/>
          </a:bodyPr>
          <a:lstStyle/>
          <a:p>
            <a:pPr eaLnBrk="1" hangingPunct="1">
              <a:lnSpc>
                <a:spcPct val="85000"/>
              </a:lnSpc>
              <a:defRPr/>
            </a:pPr>
            <a:r>
              <a:rPr lang="en-US" sz="1800" b="1" dirty="0">
                <a:solidFill>
                  <a:srgbClr val="000000"/>
                </a:solidFill>
                <a:latin typeface="Arial" charset="0"/>
                <a:ea typeface="+mn-ea"/>
              </a:rPr>
              <a:t>Number of amino acid differences between</a:t>
            </a:r>
          </a:p>
          <a:p>
            <a:pPr eaLnBrk="1" hangingPunct="1">
              <a:lnSpc>
                <a:spcPct val="85000"/>
              </a:lnSpc>
              <a:defRPr/>
            </a:pPr>
            <a:r>
              <a:rPr lang="en-US" sz="1800" b="1" dirty="0">
                <a:solidFill>
                  <a:srgbClr val="000000"/>
                </a:solidFill>
                <a:latin typeface="Arial" charset="0"/>
                <a:ea typeface="+mn-ea"/>
              </a:rPr>
              <a:t>hemoglobin (146 </a:t>
            </a:r>
            <a:r>
              <a:rPr lang="en-US" sz="1800" b="1" dirty="0" err="1">
                <a:solidFill>
                  <a:srgbClr val="000000"/>
                </a:solidFill>
                <a:latin typeface="Arial" charset="0"/>
                <a:ea typeface="+mn-ea"/>
              </a:rPr>
              <a:t>aa</a:t>
            </a:r>
            <a:r>
              <a:rPr lang="en-US" sz="1800" b="1" dirty="0">
                <a:solidFill>
                  <a:srgbClr val="000000"/>
                </a:solidFill>
                <a:latin typeface="Arial" charset="0"/>
                <a:ea typeface="+mn-ea"/>
              </a:rPr>
              <a:t>) of vertebrate species and that of humans</a:t>
            </a:r>
          </a:p>
        </p:txBody>
      </p:sp>
      <p:sp>
        <p:nvSpPr>
          <p:cNvPr id="62" name="AutoShape 30">
            <a:extLst>
              <a:ext uri="{FF2B5EF4-FFF2-40B4-BE49-F238E27FC236}">
                <a16:creationId xmlns:a16="http://schemas.microsoft.com/office/drawing/2014/main" id="{058741DD-F0AB-5844-8AC5-2BC13A70DC4E}"/>
              </a:ext>
            </a:extLst>
          </p:cNvPr>
          <p:cNvSpPr>
            <a:spLocks noChangeArrowheads="1"/>
          </p:cNvSpPr>
          <p:nvPr/>
        </p:nvSpPr>
        <p:spPr bwMode="auto">
          <a:xfrm flipH="1">
            <a:off x="6146800" y="673100"/>
            <a:ext cx="2914650" cy="1693863"/>
          </a:xfrm>
          <a:prstGeom prst="wedgeEllipseCallout">
            <a:avLst>
              <a:gd name="adj1" fmla="val -18157"/>
              <a:gd name="adj2" fmla="val 98356"/>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The sequence in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DNA &amp; proteins</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is a molecular</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record of evolutionary</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relationships.</a:t>
            </a:r>
          </a:p>
        </p:txBody>
      </p:sp>
      <p:sp>
        <p:nvSpPr>
          <p:cNvPr id="63" name="Rectangle 2">
            <a:extLst>
              <a:ext uri="{FF2B5EF4-FFF2-40B4-BE49-F238E27FC236}">
                <a16:creationId xmlns:a16="http://schemas.microsoft.com/office/drawing/2014/main" id="{087B3CFD-0FA5-F749-963C-B2B9AB7EFE09}"/>
              </a:ext>
            </a:extLst>
          </p:cNvPr>
          <p:cNvSpPr>
            <a:spLocks noChangeArrowheads="1"/>
          </p:cNvSpPr>
          <p:nvPr/>
        </p:nvSpPr>
        <p:spPr bwMode="auto">
          <a:xfrm>
            <a:off x="219075" y="3048000"/>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chemeClr val="tx1"/>
              </a:buClr>
              <a:buSzPct val="60000"/>
            </a:pPr>
            <a:r>
              <a:rPr lang="en-US" altLang="en-US" sz="3200" b="1">
                <a:solidFill>
                  <a:schemeClr val="tx2"/>
                </a:solidFill>
              </a:rPr>
              <a:t>Comparative hemoglobin structure</a:t>
            </a:r>
            <a:endParaRPr lang="en-US" altLang="en-US" sz="2800" b="1">
              <a:solidFill>
                <a:schemeClr val="tx2"/>
              </a:solidFill>
            </a:endParaRPr>
          </a:p>
        </p:txBody>
      </p:sp>
    </p:spTree>
    <p:extLst>
      <p:ext uri="{BB962C8B-B14F-4D97-AF65-F5344CB8AC3E}">
        <p14:creationId xmlns:p14="http://schemas.microsoft.com/office/powerpoint/2010/main" val="4220615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500"/>
                                        <p:tgtEl>
                                          <p:spTgt spid="61"/>
                                        </p:tgtEl>
                                      </p:cBhvr>
                                    </p:animEffect>
                                  </p:childTnLst>
                                  <p:subTnLst>
                                    <p:audio>
                                      <p:cMediaNode>
                                        <p:cTn display="0" masterRel="sameClick">
                                          <p:stCondLst>
                                            <p:cond evt="begin" delay="0">
                                              <p:tn val="10"/>
                                            </p:cond>
                                          </p:stCondLst>
                                          <p:endCondLst>
                                            <p:cond evt="onStopAudio" delay="0">
                                              <p:tgtEl>
                                                <p:sldTgt/>
                                              </p:tgtEl>
                                            </p:cond>
                                          </p:endCondLst>
                                        </p:cTn>
                                        <p:tgtEl>
                                          <p:sndTgt r:embed="rId4" name="Vibro Up"/>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33911"/>
                                        </p:tgtEl>
                                        <p:attrNameLst>
                                          <p:attrName>style.visibility</p:attrName>
                                        </p:attrNameLst>
                                      </p:cBhvr>
                                      <p:to>
                                        <p:strVal val="visible"/>
                                      </p:to>
                                    </p:set>
                                    <p:animEffect transition="in" filter="wipe(right)">
                                      <p:cBhvr>
                                        <p:cTn id="17" dur="500"/>
                                        <p:tgtEl>
                                          <p:spTgt spid="633911"/>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down)">
                                      <p:cBhvr>
                                        <p:cTn id="21" dur="500"/>
                                        <p:tgtEl>
                                          <p:spTgt spid="64"/>
                                        </p:tgtEl>
                                      </p:cBhvr>
                                    </p:animEffect>
                                  </p:childTnLst>
                                  <p:subTnLst>
                                    <p:audio>
                                      <p:cMediaNode>
                                        <p:cTn display="0" masterRel="sameClick">
                                          <p:stCondLst>
                                            <p:cond evt="begin" delay="0">
                                              <p:tn val="19"/>
                                            </p:cond>
                                          </p:stCondLst>
                                          <p:endCondLst>
                                            <p:cond evt="onStopAudio" delay="0">
                                              <p:tgtEl>
                                                <p:sldTgt/>
                                              </p:tgtEl>
                                            </p:cond>
                                          </p:endCondLst>
                                        </p:cTn>
                                        <p:tgtEl>
                                          <p:sndTgt r:embed="rId5" name="Quack"/>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down)">
                                      <p:cBhvr>
                                        <p:cTn id="26" dur="500"/>
                                        <p:tgtEl>
                                          <p:spTgt spid="62"/>
                                        </p:tgtEl>
                                      </p:cBhvr>
                                    </p:animEffect>
                                  </p:childTnLst>
                                  <p:subTnLst>
                                    <p:audio>
                                      <p:cMediaNode>
                                        <p:cTn display="0" masterRel="sameClick">
                                          <p:stCondLst>
                                            <p:cond evt="begin" delay="0">
                                              <p:tn val="24"/>
                                            </p:cond>
                                          </p:stCondLst>
                                          <p:endCondLst>
                                            <p:cond evt="onStopAudio" delay="0">
                                              <p:tgtEl>
                                                <p:sldTgt/>
                                              </p:tgtEl>
                                            </p:cond>
                                          </p:endCondLst>
                                        </p:cTn>
                                        <p:tgtEl>
                                          <p:sndTgt r:embed="rId5" name="Quack"/>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633912"/>
                                        </p:tgtEl>
                                        <p:attrNameLst>
                                          <p:attrName>style.visibility</p:attrName>
                                        </p:attrNameLst>
                                      </p:cBhvr>
                                      <p:to>
                                        <p:strVal val="visible"/>
                                      </p:to>
                                    </p:set>
                                    <p:animEffect transition="in" filter="wipe(right)">
                                      <p:cBhvr>
                                        <p:cTn id="31" dur="500"/>
                                        <p:tgtEl>
                                          <p:spTgt spid="633912"/>
                                        </p:tgtEl>
                                      </p:cBhvr>
                                    </p:animEffect>
                                  </p:childTnLst>
                                  <p:subTnLst>
                                    <p:audio>
                                      <p:cMediaNode>
                                        <p:cTn display="0" masterRel="sameClick">
                                          <p:stCondLst>
                                            <p:cond evt="begin" delay="0">
                                              <p:tn val="29"/>
                                            </p:cond>
                                          </p:stCondLst>
                                          <p:endCondLst>
                                            <p:cond evt="onStopAudio" delay="0">
                                              <p:tgtEl>
                                                <p:sldTgt/>
                                              </p:tgtEl>
                                            </p:cond>
                                          </p:endCondLst>
                                        </p:cTn>
                                        <p:tgtEl>
                                          <p:sndTgt r:embed="rId5"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autoUpdateAnimBg="0"/>
      <p:bldP spid="633912" grpId="0" animBg="1" autoUpdateAnimBg="0"/>
      <p:bldP spid="61" grpId="0" animBg="1" autoUpdateAnimBg="0"/>
      <p:bldP spid="62" grpId="0" animBg="1" autoUpdateAnimBg="0"/>
      <p:bldP spid="6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997F8-49BC-154F-923C-E7637BBDEF25}"/>
              </a:ext>
            </a:extLst>
          </p:cNvPr>
          <p:cNvSpPr>
            <a:spLocks noGrp="1"/>
          </p:cNvSpPr>
          <p:nvPr>
            <p:ph type="title"/>
          </p:nvPr>
        </p:nvSpPr>
        <p:spPr>
          <a:xfrm>
            <a:off x="609599" y="685800"/>
            <a:ext cx="8308369" cy="762000"/>
          </a:xfrm>
        </p:spPr>
        <p:txBody>
          <a:bodyPr/>
          <a:lstStyle/>
          <a:p>
            <a:r>
              <a:rPr lang="en-US" sz="2000" dirty="0"/>
              <a:t>Comparative hemoglobin structure/molecular relationships </a:t>
            </a:r>
          </a:p>
        </p:txBody>
      </p:sp>
      <p:sp>
        <p:nvSpPr>
          <p:cNvPr id="3" name="Content Placeholder 2">
            <a:extLst>
              <a:ext uri="{FF2B5EF4-FFF2-40B4-BE49-F238E27FC236}">
                <a16:creationId xmlns:a16="http://schemas.microsoft.com/office/drawing/2014/main" id="{B9E938A6-5831-594A-B7B1-E065D85F38A8}"/>
              </a:ext>
            </a:extLst>
          </p:cNvPr>
          <p:cNvSpPr>
            <a:spLocks noGrp="1"/>
          </p:cNvSpPr>
          <p:nvPr>
            <p:ph idx="1"/>
          </p:nvPr>
        </p:nvSpPr>
        <p:spPr/>
        <p:txBody>
          <a:bodyPr/>
          <a:lstStyle/>
          <a:p>
            <a:r>
              <a:rPr lang="en-US" sz="1800" u="sng" dirty="0"/>
              <a:t>Embryonic homologies</a:t>
            </a:r>
            <a:r>
              <a:rPr lang="en-US" sz="1800" dirty="0"/>
              <a:t>: Comparison of early stages of animal development reveals many anatomical homologies in embryos that are not visible in adult organisms. Examples: All vertebrate embryos have a post-anal tail and pharyngeal pouches. </a:t>
            </a:r>
          </a:p>
          <a:p>
            <a:r>
              <a:rPr lang="en-US" sz="1800" u="sng" dirty="0"/>
              <a:t>Vestigial organs</a:t>
            </a:r>
            <a:r>
              <a:rPr lang="en-US" sz="1800" dirty="0"/>
              <a:t> are structure so marginal, if any, importance to the organism. They are remnants of structures that served important functions in the organisms’ ancestors. Example: Remnants of the pelvis and leg bones are found in some snakes. </a:t>
            </a:r>
          </a:p>
          <a:p>
            <a:r>
              <a:rPr lang="en-US" sz="1800" u="sng" dirty="0"/>
              <a:t>Molecular homologies</a:t>
            </a:r>
            <a:r>
              <a:rPr lang="en-US" sz="1800" dirty="0"/>
              <a:t> are shared characteristics on the molecular level.  Examples: all life-forms use the same genetic language of </a:t>
            </a:r>
            <a:r>
              <a:rPr lang="en-US" sz="1800" dirty="0">
                <a:solidFill>
                  <a:srgbClr val="FF0000"/>
                </a:solidFill>
              </a:rPr>
              <a:t>DNA</a:t>
            </a:r>
            <a:r>
              <a:rPr lang="en-US" sz="1800" dirty="0"/>
              <a:t> and RNA. Amino acid sequences coding for hemoglobin in primate species shows great similarity, thus indicating a common ancestor. </a:t>
            </a:r>
          </a:p>
          <a:p>
            <a:endParaRPr lang="en-US" sz="1800" dirty="0"/>
          </a:p>
        </p:txBody>
      </p:sp>
    </p:spTree>
    <p:extLst>
      <p:ext uri="{BB962C8B-B14F-4D97-AF65-F5344CB8AC3E}">
        <p14:creationId xmlns:p14="http://schemas.microsoft.com/office/powerpoint/2010/main" val="1756078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86AC-CD77-A643-B365-76C33392B0D8}"/>
              </a:ext>
            </a:extLst>
          </p:cNvPr>
          <p:cNvSpPr>
            <a:spLocks noGrp="1"/>
          </p:cNvSpPr>
          <p:nvPr>
            <p:ph type="title"/>
          </p:nvPr>
        </p:nvSpPr>
        <p:spPr/>
        <p:txBody>
          <a:bodyPr/>
          <a:lstStyle/>
          <a:p>
            <a:r>
              <a:rPr lang="en-US" dirty="0"/>
              <a:t>Biogeography: </a:t>
            </a:r>
          </a:p>
        </p:txBody>
      </p:sp>
      <p:sp>
        <p:nvSpPr>
          <p:cNvPr id="3" name="Content Placeholder 2">
            <a:extLst>
              <a:ext uri="{FF2B5EF4-FFF2-40B4-BE49-F238E27FC236}">
                <a16:creationId xmlns:a16="http://schemas.microsoft.com/office/drawing/2014/main" id="{60E8A9ED-75AB-204A-BCC5-C2F7633A86D5}"/>
              </a:ext>
            </a:extLst>
          </p:cNvPr>
          <p:cNvSpPr>
            <a:spLocks noGrp="1"/>
          </p:cNvSpPr>
          <p:nvPr>
            <p:ph idx="1"/>
          </p:nvPr>
        </p:nvSpPr>
        <p:spPr>
          <a:xfrm>
            <a:off x="838199" y="1371600"/>
            <a:ext cx="8120865" cy="5183312"/>
          </a:xfrm>
        </p:spPr>
        <p:txBody>
          <a:bodyPr/>
          <a:lstStyle/>
          <a:p>
            <a:r>
              <a:rPr lang="en-US" sz="1800" dirty="0"/>
              <a:t>Biogeography: The geographic distribution of </a:t>
            </a:r>
            <a:r>
              <a:rPr lang="en-US" sz="1800" dirty="0">
                <a:solidFill>
                  <a:srgbClr val="FF0000"/>
                </a:solidFill>
              </a:rPr>
              <a:t>species</a:t>
            </a:r>
            <a:r>
              <a:rPr lang="en-US" sz="1800" dirty="0"/>
              <a:t>.</a:t>
            </a:r>
          </a:p>
          <a:p>
            <a:r>
              <a:rPr lang="en-US" sz="1800" dirty="0"/>
              <a:t>Species in a discrete geographic area tend to be more closely related to each other than to species in distant geographic areas. Example: In South America, desert animals are more closely related to local animals in other habitats than they are to the desert animals of Asia. This reflects evolution, not creation. </a:t>
            </a:r>
          </a:p>
          <a:p>
            <a:r>
              <a:rPr lang="en-US" sz="1800" u="sng" dirty="0"/>
              <a:t>Continental drift </a:t>
            </a:r>
            <a:r>
              <a:rPr lang="en-US" sz="1800" dirty="0"/>
              <a:t>and the break-up of Pangaea can explain the similarity of species on continents that are distant today. </a:t>
            </a:r>
          </a:p>
          <a:p>
            <a:r>
              <a:rPr lang="en-US" sz="1800" u="sng" dirty="0"/>
              <a:t>Endemic species</a:t>
            </a:r>
            <a:r>
              <a:rPr lang="en-US" sz="1800" dirty="0"/>
              <a:t> are found at a certain geographic location and nowhere else. Example: Marine iguanas are endemic to the Galapagos. </a:t>
            </a:r>
          </a:p>
          <a:p>
            <a:endParaRPr lang="en-US" sz="1800" dirty="0"/>
          </a:p>
          <a:p>
            <a:endParaRPr lang="en-US" sz="1800" dirty="0"/>
          </a:p>
        </p:txBody>
      </p:sp>
    </p:spTree>
    <p:extLst>
      <p:ext uri="{BB962C8B-B14F-4D97-AF65-F5344CB8AC3E}">
        <p14:creationId xmlns:p14="http://schemas.microsoft.com/office/powerpoint/2010/main" val="504458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4" name="Picture 2">
            <a:extLst>
              <a:ext uri="{FF2B5EF4-FFF2-40B4-BE49-F238E27FC236}">
                <a16:creationId xmlns:a16="http://schemas.microsoft.com/office/drawing/2014/main" id="{0D998561-A8F0-794D-AF62-9261D6EEC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8" y="1581150"/>
            <a:ext cx="73723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7955" name="AutoShape 3">
            <a:extLst>
              <a:ext uri="{FF2B5EF4-FFF2-40B4-BE49-F238E27FC236}">
                <a16:creationId xmlns:a16="http://schemas.microsoft.com/office/drawing/2014/main" id="{9F1878CE-2E4F-D147-B159-AB9EF5C1E8D0}"/>
              </a:ext>
            </a:extLst>
          </p:cNvPr>
          <p:cNvSpPr>
            <a:spLocks noChangeArrowheads="1"/>
          </p:cNvSpPr>
          <p:nvPr/>
        </p:nvSpPr>
        <p:spPr bwMode="auto">
          <a:xfrm flipH="1">
            <a:off x="5878513" y="3173413"/>
            <a:ext cx="3381375" cy="3684587"/>
          </a:xfrm>
          <a:prstGeom prst="wedgeEllipseCallout">
            <a:avLst>
              <a:gd name="adj1" fmla="val 61407"/>
              <a:gd name="adj2" fmla="val 20917"/>
            </a:avLst>
          </a:prstGeom>
          <a:solidFill>
            <a:schemeClr val="accent1"/>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400"/>
              </a:spcBef>
            </a:pPr>
            <a:endParaRPr lang="en-US" altLang="en-US" sz="1800" b="1">
              <a:solidFill>
                <a:srgbClr val="0F116A"/>
              </a:solidFill>
              <a:latin typeface="Comic Sans MS" panose="030F0902030302020204" pitchFamily="66" charset="0"/>
              <a:cs typeface="Arial" panose="020B0604020202020204" pitchFamily="34" charset="0"/>
            </a:endParaRPr>
          </a:p>
        </p:txBody>
      </p:sp>
      <p:sp>
        <p:nvSpPr>
          <p:cNvPr id="56323" name="Rectangle 4">
            <a:extLst>
              <a:ext uri="{FF2B5EF4-FFF2-40B4-BE49-F238E27FC236}">
                <a16:creationId xmlns:a16="http://schemas.microsoft.com/office/drawing/2014/main" id="{D12598FD-169A-C943-AFB4-5E0AAD8AC78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Building </a:t>
            </a:r>
            <a:r>
              <a:rPr lang="ja-JP" altLang="en-US">
                <a:ea typeface="ＭＳ Ｐゴシック" panose="020B0600070205080204" pitchFamily="34" charset="-128"/>
              </a:rPr>
              <a:t>“</a:t>
            </a:r>
            <a:r>
              <a:rPr lang="en-US" altLang="ja-JP">
                <a:ea typeface="ＭＳ Ｐゴシック" panose="020B0600070205080204" pitchFamily="34" charset="-128"/>
              </a:rPr>
              <a:t>family</a:t>
            </a:r>
            <a:r>
              <a:rPr lang="ja-JP" altLang="en-US">
                <a:ea typeface="ＭＳ Ｐゴシック" panose="020B0600070205080204" pitchFamily="34" charset="-128"/>
              </a:rPr>
              <a:t>”</a:t>
            </a:r>
            <a:r>
              <a:rPr lang="en-US" altLang="ja-JP">
                <a:ea typeface="ＭＳ Ｐゴシック" panose="020B0600070205080204" pitchFamily="34" charset="-128"/>
              </a:rPr>
              <a:t> trees</a:t>
            </a:r>
            <a:endParaRPr lang="en-US" altLang="en-US">
              <a:ea typeface="ＭＳ Ｐゴシック" panose="020B0600070205080204" pitchFamily="34" charset="-128"/>
            </a:endParaRPr>
          </a:p>
        </p:txBody>
      </p:sp>
      <p:pic>
        <p:nvPicPr>
          <p:cNvPr id="637958" name="Picture 6">
            <a:extLst>
              <a:ext uri="{FF2B5EF4-FFF2-40B4-BE49-F238E27FC236}">
                <a16:creationId xmlns:a16="http://schemas.microsoft.com/office/drawing/2014/main" id="{2A25996E-8169-4C4E-A04F-5F10A419C6E3}"/>
              </a:ext>
            </a:extLst>
          </p:cNvPr>
          <p:cNvPicPr>
            <a:picLocks noChangeAspect="1" noChangeArrowheads="1"/>
          </p:cNvPicPr>
          <p:nvPr/>
        </p:nvPicPr>
        <p:blipFill>
          <a:blip r:embed="rId6"/>
          <a:srcRect r="4962" b="21898"/>
          <a:stretch>
            <a:fillRect/>
          </a:stretch>
        </p:blipFill>
        <p:spPr bwMode="auto">
          <a:xfrm>
            <a:off x="6132513" y="3505200"/>
            <a:ext cx="2859087" cy="3195638"/>
          </a:xfrm>
          <a:prstGeom prst="rect">
            <a:avLst/>
          </a:prstGeom>
          <a:noFill/>
          <a:ln w="9525">
            <a:solidFill>
              <a:srgbClr val="660000"/>
            </a:solidFill>
            <a:miter lim="800000"/>
            <a:headEnd/>
            <a:tailEnd/>
          </a:ln>
          <a:effectLst>
            <a:outerShdw blurRad="63500" dist="38099" dir="2700000" algn="ctr" rotWithShape="0">
              <a:srgbClr val="000000">
                <a:alpha val="74998"/>
              </a:srgbClr>
            </a:outerShdw>
          </a:effectLst>
        </p:spPr>
      </p:pic>
      <p:pic>
        <p:nvPicPr>
          <p:cNvPr id="637959" name="Picture 7" descr="darwinR">
            <a:extLst>
              <a:ext uri="{FF2B5EF4-FFF2-40B4-BE49-F238E27FC236}">
                <a16:creationId xmlns:a16="http://schemas.microsoft.com/office/drawing/2014/main" id="{0B2CD70F-0AB7-1A4A-BA9C-5FBEEF2C18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163" y="4962525"/>
            <a:ext cx="1406525"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79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37954"/>
                                        </p:tgtEl>
                                        <p:attrNameLst>
                                          <p:attrName>style.visibility</p:attrName>
                                        </p:attrNameLst>
                                      </p:cBhvr>
                                      <p:to>
                                        <p:strVal val="visible"/>
                                      </p:to>
                                    </p:set>
                                    <p:animEffect transition="in" filter="dissolve">
                                      <p:cBhvr>
                                        <p:cTn id="7" dur="500"/>
                                        <p:tgtEl>
                                          <p:spTgt spid="63795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37959"/>
                                        </p:tgtEl>
                                        <p:attrNameLst>
                                          <p:attrName>style.visibility</p:attrName>
                                        </p:attrNameLst>
                                      </p:cBhvr>
                                      <p:to>
                                        <p:strVal val="visible"/>
                                      </p:to>
                                    </p:set>
                                    <p:animEffect transition="in" filter="wipe(left)">
                                      <p:cBhvr>
                                        <p:cTn id="12" dur="500"/>
                                        <p:tgtEl>
                                          <p:spTgt spid="637959"/>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37955"/>
                                        </p:tgtEl>
                                        <p:attrNameLst>
                                          <p:attrName>style.visibility</p:attrName>
                                        </p:attrNameLst>
                                      </p:cBhvr>
                                      <p:to>
                                        <p:strVal val="visible"/>
                                      </p:to>
                                    </p:set>
                                    <p:animEffect transition="in" filter="wipe(left)">
                                      <p:cBhvr>
                                        <p:cTn id="16" dur="500"/>
                                        <p:tgtEl>
                                          <p:spTgt spid="637955"/>
                                        </p:tgtEl>
                                      </p:cBhvr>
                                    </p:animEffect>
                                  </p:childTnLst>
                                  <p:subTnLst>
                                    <p:audio>
                                      <p:cMediaNode>
                                        <p:cTn display="0" masterRel="sameClick">
                                          <p:stCondLst>
                                            <p:cond evt="begin" delay="0">
                                              <p:tn val="14"/>
                                            </p:cond>
                                          </p:stCondLst>
                                          <p:endCondLst>
                                            <p:cond evt="onStopAudio" delay="0">
                                              <p:tgtEl>
                                                <p:sldTgt/>
                                              </p:tgtEl>
                                            </p:cond>
                                          </p:endCondLst>
                                        </p:cTn>
                                        <p:tgtEl>
                                          <p:sndTgt r:embed="rId4" name="Quack"/>
                                        </p:tgtEl>
                                      </p:cMediaNode>
                                    </p:audio>
                                  </p:subTnLst>
                                </p:cTn>
                              </p:par>
                              <p:par>
                                <p:cTn id="17" presetID="17" presetClass="entr" presetSubtype="8" fill="hold" nodeType="withEffect">
                                  <p:stCondLst>
                                    <p:cond delay="0"/>
                                  </p:stCondLst>
                                  <p:childTnLst>
                                    <p:set>
                                      <p:cBhvr>
                                        <p:cTn id="18" dur="1" fill="hold">
                                          <p:stCondLst>
                                            <p:cond delay="0"/>
                                          </p:stCondLst>
                                        </p:cTn>
                                        <p:tgtEl>
                                          <p:spTgt spid="637958"/>
                                        </p:tgtEl>
                                        <p:attrNameLst>
                                          <p:attrName>style.visibility</p:attrName>
                                        </p:attrNameLst>
                                      </p:cBhvr>
                                      <p:to>
                                        <p:strVal val="visible"/>
                                      </p:to>
                                    </p:set>
                                    <p:anim calcmode="lin" valueType="num">
                                      <p:cBhvr>
                                        <p:cTn id="19" dur="500" fill="hold"/>
                                        <p:tgtEl>
                                          <p:spTgt spid="637958"/>
                                        </p:tgtEl>
                                        <p:attrNameLst>
                                          <p:attrName>ppt_x</p:attrName>
                                        </p:attrNameLst>
                                      </p:cBhvr>
                                      <p:tavLst>
                                        <p:tav tm="0">
                                          <p:val>
                                            <p:strVal val="#ppt_x-#ppt_w/2"/>
                                          </p:val>
                                        </p:tav>
                                        <p:tav tm="100000">
                                          <p:val>
                                            <p:strVal val="#ppt_x"/>
                                          </p:val>
                                        </p:tav>
                                      </p:tavLst>
                                    </p:anim>
                                    <p:anim calcmode="lin" valueType="num">
                                      <p:cBhvr>
                                        <p:cTn id="20" dur="500" fill="hold"/>
                                        <p:tgtEl>
                                          <p:spTgt spid="637958"/>
                                        </p:tgtEl>
                                        <p:attrNameLst>
                                          <p:attrName>ppt_y</p:attrName>
                                        </p:attrNameLst>
                                      </p:cBhvr>
                                      <p:tavLst>
                                        <p:tav tm="0">
                                          <p:val>
                                            <p:strVal val="#ppt_y"/>
                                          </p:val>
                                        </p:tav>
                                        <p:tav tm="100000">
                                          <p:val>
                                            <p:strVal val="#ppt_y"/>
                                          </p:val>
                                        </p:tav>
                                      </p:tavLst>
                                    </p:anim>
                                    <p:anim calcmode="lin" valueType="num">
                                      <p:cBhvr>
                                        <p:cTn id="21" dur="500" fill="hold"/>
                                        <p:tgtEl>
                                          <p:spTgt spid="637958"/>
                                        </p:tgtEl>
                                        <p:attrNameLst>
                                          <p:attrName>ppt_w</p:attrName>
                                        </p:attrNameLst>
                                      </p:cBhvr>
                                      <p:tavLst>
                                        <p:tav tm="0">
                                          <p:val>
                                            <p:fltVal val="0"/>
                                          </p:val>
                                        </p:tav>
                                        <p:tav tm="100000">
                                          <p:val>
                                            <p:strVal val="#ppt_w"/>
                                          </p:val>
                                        </p:tav>
                                      </p:tavLst>
                                    </p:anim>
                                    <p:anim calcmode="lin" valueType="num">
                                      <p:cBhvr>
                                        <p:cTn id="22" dur="500" fill="hold"/>
                                        <p:tgtEl>
                                          <p:spTgt spid="6379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5"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158A275E-F348-3546-B073-9643F3FBBD95}"/>
              </a:ext>
            </a:extLst>
          </p:cNvPr>
          <p:cNvSpPr>
            <a:spLocks noChangeArrowheads="1"/>
          </p:cNvSpPr>
          <p:nvPr/>
        </p:nvSpPr>
        <p:spPr bwMode="auto">
          <a:xfrm>
            <a:off x="6459538" y="258763"/>
            <a:ext cx="26844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t>Voyage: 1831-1836</a:t>
            </a:r>
            <a:endParaRPr lang="en-US" altLang="en-US" sz="2600" b="1">
              <a:solidFill>
                <a:srgbClr val="0F116A"/>
              </a:solidFill>
            </a:endParaRPr>
          </a:p>
        </p:txBody>
      </p:sp>
      <p:pic>
        <p:nvPicPr>
          <p:cNvPr id="393219" name="Picture 3">
            <a:extLst>
              <a:ext uri="{FF2B5EF4-FFF2-40B4-BE49-F238E27FC236}">
                <a16:creationId xmlns:a16="http://schemas.microsoft.com/office/drawing/2014/main" id="{B7890329-20C2-794D-A74F-6CA6D4D9B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76400"/>
            <a:ext cx="6400800" cy="5116513"/>
          </a:xfrm>
          <a:prstGeom prst="rect">
            <a:avLst/>
          </a:prstGeom>
          <a:noFill/>
          <a:ln w="9525">
            <a:solidFill>
              <a:srgbClr val="660000"/>
            </a:solidFill>
            <a:miter lim="800000"/>
            <a:headEnd/>
            <a:tailEnd/>
          </a:ln>
          <a:effectLst>
            <a:outerShdw dist="35921" dir="2700000" algn="ctr" rotWithShape="0">
              <a:srgbClr val="41552A"/>
            </a:outerShdw>
          </a:effectLst>
          <a:extLst>
            <a:ext uri="{909E8E84-426E-40DD-AFC4-6F175D3DCCD1}">
              <a14:hiddenFill xmlns:a14="http://schemas.microsoft.com/office/drawing/2010/main">
                <a:solidFill>
                  <a:srgbClr val="FFFFFF"/>
                </a:solidFill>
              </a14:hiddenFill>
            </a:ext>
          </a:extLst>
        </p:spPr>
      </p:pic>
      <p:sp>
        <p:nvSpPr>
          <p:cNvPr id="21507" name="Rectangle 4" descr="Rectangle: Click to edit Master text styles&#13;&#10;Second level&#13;&#10;Third level&#13;&#10;Fourth level&#13;&#10;Fifth level">
            <a:extLst>
              <a:ext uri="{FF2B5EF4-FFF2-40B4-BE49-F238E27FC236}">
                <a16:creationId xmlns:a16="http://schemas.microsoft.com/office/drawing/2014/main" id="{2AFEBD7B-0208-9840-A8D1-6EBA9ED7D008}"/>
              </a:ext>
            </a:extLst>
          </p:cNvPr>
          <p:cNvSpPr>
            <a:spLocks noGrp="1" noChangeArrowheads="1"/>
          </p:cNvSpPr>
          <p:nvPr>
            <p:ph type="body" idx="1"/>
          </p:nvPr>
        </p:nvSpPr>
        <p:spPr>
          <a:xfrm>
            <a:off x="685800" y="838200"/>
            <a:ext cx="8153400" cy="533400"/>
          </a:xfrm>
          <a:noFill/>
        </p:spPr>
        <p:txBody>
          <a:bodyPr/>
          <a:lstStyle/>
          <a:p>
            <a:pPr marL="0" indent="0" eaLnBrk="1" hangingPunct="1">
              <a:lnSpc>
                <a:spcPct val="90000"/>
              </a:lnSpc>
              <a:buClrTx/>
              <a:buFontTx/>
              <a:buNone/>
            </a:pPr>
            <a:r>
              <a:rPr lang="en-US" altLang="en-US" sz="2600">
                <a:ea typeface="ＭＳ Ｐゴシック" panose="020B0600070205080204" pitchFamily="34" charset="-128"/>
              </a:rPr>
              <a:t>November 24, 1859, Darwin published </a:t>
            </a:r>
            <a:br>
              <a:rPr lang="en-US" altLang="en-US" sz="2600">
                <a:ea typeface="ＭＳ Ｐゴシック" panose="020B0600070205080204" pitchFamily="34" charset="-128"/>
              </a:rPr>
            </a:br>
            <a:endParaRPr lang="en-US" altLang="en-US" sz="2600">
              <a:ea typeface="ＭＳ Ｐゴシック" panose="020B0600070205080204" pitchFamily="34" charset="-128"/>
            </a:endParaRPr>
          </a:p>
        </p:txBody>
      </p:sp>
      <p:sp>
        <p:nvSpPr>
          <p:cNvPr id="393221" name="Rectangle 5">
            <a:extLst>
              <a:ext uri="{FF2B5EF4-FFF2-40B4-BE49-F238E27FC236}">
                <a16:creationId xmlns:a16="http://schemas.microsoft.com/office/drawing/2014/main" id="{A7DDA3C6-F62B-8D44-B994-3BFF2DBFF471}"/>
              </a:ext>
            </a:extLst>
          </p:cNvPr>
          <p:cNvSpPr>
            <a:spLocks noChangeArrowheads="1"/>
          </p:cNvSpPr>
          <p:nvPr/>
        </p:nvSpPr>
        <p:spPr bwMode="auto">
          <a:xfrm>
            <a:off x="-12700" y="1219200"/>
            <a:ext cx="91567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ja-JP" altLang="en-US" sz="2600" b="1">
                <a:solidFill>
                  <a:schemeClr val="tx2"/>
                </a:solidFill>
              </a:rPr>
              <a:t>“</a:t>
            </a:r>
            <a:r>
              <a:rPr lang="en-US" altLang="ja-JP" sz="2600" b="1" i="1">
                <a:solidFill>
                  <a:schemeClr val="tx2"/>
                </a:solidFill>
              </a:rPr>
              <a:t>On the Origin of Species by Means of Natural Selection</a:t>
            </a:r>
            <a:r>
              <a:rPr lang="ja-JP" altLang="en-US" sz="2600" b="1" i="1">
                <a:solidFill>
                  <a:schemeClr val="tx2"/>
                </a:solidFill>
              </a:rPr>
              <a:t>”</a:t>
            </a:r>
            <a:endParaRPr lang="en-US" altLang="en-US" sz="2600" b="1" i="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3221">
                                            <p:txEl>
                                              <p:pRg st="0" end="0"/>
                                            </p:txEl>
                                          </p:spTgt>
                                        </p:tgtEl>
                                        <p:attrNameLst>
                                          <p:attrName>style.visibility</p:attrName>
                                        </p:attrNameLst>
                                      </p:cBhvr>
                                      <p:to>
                                        <p:strVal val="visible"/>
                                      </p:to>
                                    </p:set>
                                    <p:animEffect transition="in" filter="wipe(left)">
                                      <p:cBhvr>
                                        <p:cTn id="7" dur="500"/>
                                        <p:tgtEl>
                                          <p:spTgt spid="393221">
                                            <p:txEl>
                                              <p:pRg st="0" end="0"/>
                                            </p:txEl>
                                          </p:spTgt>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393219"/>
                                        </p:tgtEl>
                                        <p:attrNameLst>
                                          <p:attrName>style.visibility</p:attrName>
                                        </p:attrNameLst>
                                      </p:cBhvr>
                                      <p:to>
                                        <p:strVal val="visible"/>
                                      </p:to>
                                    </p:set>
                                    <p:animEffect transition="in" filter="box(out)">
                                      <p:cBhvr>
                                        <p:cTn id="11" dur="500"/>
                                        <p:tgtEl>
                                          <p:spTgt spid="393219"/>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69">
            <a:extLst>
              <a:ext uri="{FF2B5EF4-FFF2-40B4-BE49-F238E27FC236}">
                <a16:creationId xmlns:a16="http://schemas.microsoft.com/office/drawing/2014/main" id="{18C718C6-7C33-6D4F-B4F6-B84DA3E1B7C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2006-2007</a:t>
            </a:r>
            <a:endParaRPr lang="en-US" altLang="en-US" sz="1400" b="0"/>
          </a:p>
        </p:txBody>
      </p:sp>
      <p:sp>
        <p:nvSpPr>
          <p:cNvPr id="58370" name="Rectangle 2">
            <a:extLst>
              <a:ext uri="{FF2B5EF4-FFF2-40B4-BE49-F238E27FC236}">
                <a16:creationId xmlns:a16="http://schemas.microsoft.com/office/drawing/2014/main" id="{B33F7CCB-1568-E54C-9E55-B99DF76307CB}"/>
              </a:ext>
            </a:extLst>
          </p:cNvPr>
          <p:cNvSpPr>
            <a:spLocks noGrp="1" noChangeArrowheads="1"/>
          </p:cNvSpPr>
          <p:nvPr>
            <p:ph type="ctrTitle"/>
          </p:nvPr>
        </p:nvSpPr>
        <p:spPr>
          <a:xfrm>
            <a:off x="3833813" y="2144713"/>
            <a:ext cx="5184775" cy="2514600"/>
          </a:xfrm>
          <a:solidFill>
            <a:schemeClr val="bg1"/>
          </a:solidFill>
        </p:spPr>
        <p:txBody>
          <a:bodyPr anchor="ctr"/>
          <a:lstStyle/>
          <a:p>
            <a:pPr eaLnBrk="1" hangingPunct="1"/>
            <a:r>
              <a:rPr lang="en-US" altLang="en-US">
                <a:ea typeface="ＭＳ Ｐゴシック" panose="020B0600070205080204" pitchFamily="34" charset="-128"/>
              </a:rPr>
              <a:t>"Nothing in biology makes sense except in the light of evolution."</a:t>
            </a:r>
          </a:p>
        </p:txBody>
      </p:sp>
      <p:sp>
        <p:nvSpPr>
          <p:cNvPr id="58371" name="Rectangle 3" descr="Rectangle: Click to edit Master text styles&#13;&#10;Second level&#13;&#10;Third level&#13;&#10;Fourth level&#13;&#10;Fifth level">
            <a:extLst>
              <a:ext uri="{FF2B5EF4-FFF2-40B4-BE49-F238E27FC236}">
                <a16:creationId xmlns:a16="http://schemas.microsoft.com/office/drawing/2014/main" id="{90B48612-CC32-A54F-A88F-9775D11525A3}"/>
              </a:ext>
            </a:extLst>
          </p:cNvPr>
          <p:cNvSpPr>
            <a:spLocks noGrp="1" noChangeArrowheads="1"/>
          </p:cNvSpPr>
          <p:nvPr>
            <p:ph type="subTitle" idx="1"/>
          </p:nvPr>
        </p:nvSpPr>
        <p:spPr>
          <a:xfrm>
            <a:off x="4800600" y="5181600"/>
            <a:ext cx="3581400" cy="1524000"/>
          </a:xfrm>
          <a:solidFill>
            <a:schemeClr val="bg1"/>
          </a:solidFill>
        </p:spPr>
        <p:txBody>
          <a:bodyPr/>
          <a:lstStyle/>
          <a:p>
            <a:pPr algn="r" eaLnBrk="1" hangingPunct="1">
              <a:buFont typeface="Wingdings" pitchFamily="2" charset="2"/>
              <a:buNone/>
            </a:pPr>
            <a:r>
              <a:rPr lang="en-US" altLang="en-US" sz="1600">
                <a:ea typeface="ＭＳ Ｐゴシック" panose="020B0600070205080204" pitchFamily="34" charset="-128"/>
              </a:rPr>
              <a:t>-- Theodosius Dobzhansky</a:t>
            </a:r>
            <a:br>
              <a:rPr lang="en-US" altLang="en-US" sz="1600">
                <a:ea typeface="ＭＳ Ｐゴシック" panose="020B0600070205080204" pitchFamily="34" charset="-128"/>
              </a:rPr>
            </a:br>
            <a:r>
              <a:rPr lang="en-US" altLang="en-US" sz="1200">
                <a:ea typeface="ＭＳ Ｐゴシック" panose="020B0600070205080204" pitchFamily="34" charset="-128"/>
              </a:rPr>
              <a:t>March 1973</a:t>
            </a:r>
          </a:p>
          <a:p>
            <a:pPr algn="r" eaLnBrk="1" hangingPunct="1">
              <a:buFont typeface="Wingdings" pitchFamily="2" charset="2"/>
              <a:buNone/>
            </a:pPr>
            <a:r>
              <a:rPr lang="en-US" altLang="en-US" sz="1200">
                <a:ea typeface="ＭＳ Ｐゴシック" panose="020B0600070205080204" pitchFamily="34" charset="-128"/>
              </a:rPr>
              <a:t>Geneticist, Columbia University</a:t>
            </a:r>
          </a:p>
          <a:p>
            <a:pPr algn="r" eaLnBrk="1" hangingPunct="1">
              <a:buFont typeface="Wingdings" pitchFamily="2" charset="2"/>
              <a:buNone/>
            </a:pPr>
            <a:r>
              <a:rPr lang="en-US" altLang="en-US" sz="1200">
                <a:ea typeface="ＭＳ Ｐゴシック" panose="020B0600070205080204" pitchFamily="34" charset="-128"/>
              </a:rPr>
              <a:t>(1900-1975)</a:t>
            </a:r>
          </a:p>
        </p:txBody>
      </p:sp>
      <p:pic>
        <p:nvPicPr>
          <p:cNvPr id="644101" name="Picture 5">
            <a:extLst>
              <a:ext uri="{FF2B5EF4-FFF2-40B4-BE49-F238E27FC236}">
                <a16:creationId xmlns:a16="http://schemas.microsoft.com/office/drawing/2014/main" id="{F13027B0-D331-C148-B441-B54602D045A0}"/>
              </a:ext>
            </a:extLst>
          </p:cNvPr>
          <p:cNvPicPr>
            <a:picLocks noChangeAspect="1" noChangeArrowheads="1"/>
          </p:cNvPicPr>
          <p:nvPr/>
        </p:nvPicPr>
        <p:blipFill>
          <a:blip r:embed="rId3"/>
          <a:srcRect/>
          <a:stretch>
            <a:fillRect/>
          </a:stretch>
        </p:blipFill>
        <p:spPr bwMode="auto">
          <a:xfrm>
            <a:off x="6199188" y="341313"/>
            <a:ext cx="2865437" cy="1957387"/>
          </a:xfrm>
          <a:prstGeom prst="rect">
            <a:avLst/>
          </a:prstGeom>
          <a:noFill/>
          <a:effectLst>
            <a:outerShdw blurRad="63500" dist="38099" dir="2700000" algn="ctr" rotWithShape="0">
              <a:srgbClr val="000000">
                <a:alpha val="74998"/>
              </a:srgbClr>
            </a:outerShdw>
          </a:effectLst>
        </p:spPr>
      </p:pic>
      <p:pic>
        <p:nvPicPr>
          <p:cNvPr id="8" name="Picture 7" descr="Dobzhansky.jpg">
            <a:extLst>
              <a:ext uri="{FF2B5EF4-FFF2-40B4-BE49-F238E27FC236}">
                <a16:creationId xmlns:a16="http://schemas.microsoft.com/office/drawing/2014/main" id="{32F9CFE9-C95C-4847-BC1A-E2CC089F9AD6}"/>
              </a:ext>
            </a:extLst>
          </p:cNvPr>
          <p:cNvPicPr>
            <a:picLocks noChangeAspect="1"/>
          </p:cNvPicPr>
          <p:nvPr/>
        </p:nvPicPr>
        <p:blipFill>
          <a:blip r:embed="rId4"/>
          <a:stretch>
            <a:fillRect/>
          </a:stretch>
        </p:blipFill>
        <p:spPr>
          <a:xfrm>
            <a:off x="180975" y="1209675"/>
            <a:ext cx="3548063" cy="5476875"/>
          </a:xfrm>
          <a:prstGeom prst="rect">
            <a:avLst/>
          </a:prstGeom>
          <a:ln w="12700" cap="flat" cmpd="sng" algn="ctr">
            <a:solidFill>
              <a:srgbClr val="000000"/>
            </a:solidFill>
            <a:prstDash val="solid"/>
            <a:round/>
            <a:headEnd type="none" w="med" len="med"/>
            <a:tailEnd type="none" w="med" len="med"/>
          </a:ln>
          <a:effectLst>
            <a:outerShdw blurRad="63500" dist="63500" dir="2700000">
              <a:srgbClr val="000000">
                <a:alpha val="43000"/>
              </a:srgbClr>
            </a:outerShdw>
          </a:effectLst>
        </p:spPr>
      </p:pic>
    </p:spTree>
    <p:extLst>
      <p:ext uri="{BB962C8B-B14F-4D97-AF65-F5344CB8AC3E}">
        <p14:creationId xmlns:p14="http://schemas.microsoft.com/office/powerpoint/2010/main" val="4287880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9">
            <a:extLst>
              <a:ext uri="{FF2B5EF4-FFF2-40B4-BE49-F238E27FC236}">
                <a16:creationId xmlns:a16="http://schemas.microsoft.com/office/drawing/2014/main" id="{9016DA81-A970-7448-8F7C-5D6E3ECEA817}"/>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2006-2007</a:t>
            </a:r>
            <a:endParaRPr lang="en-US" altLang="en-US" sz="1400" b="0"/>
          </a:p>
        </p:txBody>
      </p:sp>
      <p:sp>
        <p:nvSpPr>
          <p:cNvPr id="60418" name="Rectangle 2">
            <a:extLst>
              <a:ext uri="{FF2B5EF4-FFF2-40B4-BE49-F238E27FC236}">
                <a16:creationId xmlns:a16="http://schemas.microsoft.com/office/drawing/2014/main" id="{5377518C-C119-8D4A-B3E2-D9A3730B5D33}"/>
              </a:ext>
            </a:extLst>
          </p:cNvPr>
          <p:cNvSpPr>
            <a:spLocks noGrp="1" noChangeArrowheads="1"/>
          </p:cNvSpPr>
          <p:nvPr>
            <p:ph type="ctrTitle"/>
          </p:nvPr>
        </p:nvSpPr>
        <p:spPr>
          <a:xfrm>
            <a:off x="990600" y="2286000"/>
            <a:ext cx="7467600" cy="1676400"/>
          </a:xfrm>
        </p:spPr>
        <p:txBody>
          <a:bodyPr/>
          <a:lstStyle/>
          <a:p>
            <a:pPr eaLnBrk="1" hangingPunct="1"/>
            <a:r>
              <a:rPr lang="en-US" altLang="en-US">
                <a:ea typeface="ＭＳ Ｐゴシック" panose="020B0600070205080204" pitchFamily="34" charset="-128"/>
              </a:rPr>
              <a:t>Evolution is "so overwhelmingly  established that it has become irrational to call it a theory."</a:t>
            </a:r>
          </a:p>
        </p:txBody>
      </p:sp>
      <p:sp>
        <p:nvSpPr>
          <p:cNvPr id="60419" name="Rectangle 3" descr="Rectangle: Click to edit Master text styles&#13;&#10;Second level&#13;&#10;Third level&#13;&#10;Fourth level&#13;&#10;Fifth level">
            <a:extLst>
              <a:ext uri="{FF2B5EF4-FFF2-40B4-BE49-F238E27FC236}">
                <a16:creationId xmlns:a16="http://schemas.microsoft.com/office/drawing/2014/main" id="{E3121D77-83A8-BE45-823F-5912AAA9ACD4}"/>
              </a:ext>
            </a:extLst>
          </p:cNvPr>
          <p:cNvSpPr>
            <a:spLocks noGrp="1" noChangeArrowheads="1"/>
          </p:cNvSpPr>
          <p:nvPr>
            <p:ph type="subTitle" idx="1"/>
          </p:nvPr>
        </p:nvSpPr>
        <p:spPr>
          <a:xfrm>
            <a:off x="2667000" y="4419600"/>
            <a:ext cx="5638800" cy="2286000"/>
          </a:xfrm>
        </p:spPr>
        <p:txBody>
          <a:bodyPr/>
          <a:lstStyle/>
          <a:p>
            <a:pPr algn="r" eaLnBrk="1" hangingPunct="1">
              <a:buFont typeface="Wingdings" pitchFamily="2" charset="2"/>
              <a:buNone/>
            </a:pPr>
            <a:r>
              <a:rPr lang="en-US" altLang="en-US" sz="2200">
                <a:ea typeface="ＭＳ Ｐゴシック" panose="020B0600070205080204" pitchFamily="34" charset="-128"/>
              </a:rPr>
              <a:t>-- Ernst Mayr </a:t>
            </a:r>
            <a:br>
              <a:rPr lang="en-US" altLang="en-US" sz="2200">
                <a:ea typeface="ＭＳ Ｐゴシック" panose="020B0600070205080204" pitchFamily="34" charset="-128"/>
              </a:rPr>
            </a:br>
            <a:r>
              <a:rPr lang="en-US" altLang="en-US" sz="1800" u="sng">
                <a:ea typeface="ＭＳ Ｐゴシック" panose="020B0600070205080204" pitchFamily="34" charset="-128"/>
              </a:rPr>
              <a:t>What Evolution Is</a:t>
            </a:r>
            <a:br>
              <a:rPr lang="en-US" altLang="en-US" sz="1800">
                <a:ea typeface="ＭＳ Ｐゴシック" panose="020B0600070205080204" pitchFamily="34" charset="-128"/>
              </a:rPr>
            </a:br>
            <a:r>
              <a:rPr lang="en-US" altLang="en-US" sz="1800">
                <a:ea typeface="ＭＳ Ｐゴシック" panose="020B0600070205080204" pitchFamily="34" charset="-128"/>
              </a:rPr>
              <a:t>2001</a:t>
            </a:r>
          </a:p>
          <a:p>
            <a:pPr algn="r" eaLnBrk="1" hangingPunct="1">
              <a:buFont typeface="Wingdings" pitchFamily="2" charset="2"/>
              <a:buNone/>
            </a:pPr>
            <a:r>
              <a:rPr lang="en-US" altLang="en-US" sz="1600">
                <a:ea typeface="ＭＳ Ｐゴシック" panose="020B0600070205080204" pitchFamily="34" charset="-128"/>
              </a:rPr>
              <a:t>Professor Emeritus, Evolutionary Biology </a:t>
            </a:r>
          </a:p>
          <a:p>
            <a:pPr algn="r" eaLnBrk="1" hangingPunct="1">
              <a:buFont typeface="Wingdings" pitchFamily="2" charset="2"/>
              <a:buNone/>
            </a:pPr>
            <a:r>
              <a:rPr lang="en-US" altLang="en-US" sz="1600">
                <a:ea typeface="ＭＳ Ｐゴシック" panose="020B0600070205080204" pitchFamily="34" charset="-128"/>
              </a:rPr>
              <a:t>Harvard University</a:t>
            </a:r>
          </a:p>
          <a:p>
            <a:pPr algn="r" eaLnBrk="1" hangingPunct="1">
              <a:buFont typeface="Wingdings" pitchFamily="2" charset="2"/>
              <a:buNone/>
            </a:pPr>
            <a:r>
              <a:rPr lang="en-US" altLang="en-US" sz="1600">
                <a:ea typeface="ＭＳ Ｐゴシック" panose="020B0600070205080204" pitchFamily="34" charset="-128"/>
              </a:rPr>
              <a:t>(1904-2005)</a:t>
            </a:r>
            <a:endParaRPr lang="en-US" altLang="en-US" sz="2200">
              <a:ea typeface="ＭＳ Ｐゴシック" panose="020B0600070205080204" pitchFamily="34" charset="-128"/>
            </a:endParaRPr>
          </a:p>
        </p:txBody>
      </p:sp>
      <p:pic>
        <p:nvPicPr>
          <p:cNvPr id="60420" name="Picture 4">
            <a:extLst>
              <a:ext uri="{FF2B5EF4-FFF2-40B4-BE49-F238E27FC236}">
                <a16:creationId xmlns:a16="http://schemas.microsoft.com/office/drawing/2014/main" id="{6B46BF32-2CC4-2640-80B1-6B5022678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860800"/>
            <a:ext cx="2540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49" name="Picture 5">
            <a:extLst>
              <a:ext uri="{FF2B5EF4-FFF2-40B4-BE49-F238E27FC236}">
                <a16:creationId xmlns:a16="http://schemas.microsoft.com/office/drawing/2014/main" id="{3BFF9C21-C131-454C-A7FD-9F3C35BC5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0225" y="381000"/>
            <a:ext cx="3403600" cy="1889125"/>
          </a:xfrm>
          <a:prstGeom prst="rect">
            <a:avLst/>
          </a:prstGeom>
          <a:noFill/>
          <a:ln w="9525">
            <a:solidFill>
              <a:srgbClr val="660000"/>
            </a:solidFill>
            <a:miter lim="800000"/>
            <a:headEnd/>
            <a:tailEnd/>
          </a:ln>
          <a:effectLst>
            <a:outerShdw dist="35921" dir="2700000" algn="ctr" rotWithShape="0">
              <a:srgbClr val="121212"/>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04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46149"/>
                                        </p:tgtEl>
                                        <p:attrNameLst>
                                          <p:attrName>style.visibility</p:attrName>
                                        </p:attrNameLst>
                                      </p:cBhvr>
                                      <p:to>
                                        <p:strVal val="visible"/>
                                      </p:to>
                                    </p:set>
                                    <p:animEffect transition="in" filter="wipe(left)">
                                      <p:cBhvr>
                                        <p:cTn id="7" dur="500"/>
                                        <p:tgtEl>
                                          <p:spTgt spid="64614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9">
            <a:extLst>
              <a:ext uri="{FF2B5EF4-FFF2-40B4-BE49-F238E27FC236}">
                <a16:creationId xmlns:a16="http://schemas.microsoft.com/office/drawing/2014/main" id="{24159994-82F4-B44B-B367-73C4FA6B9B8C}"/>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2010-2011</a:t>
            </a:r>
            <a:endParaRPr lang="en-US" altLang="en-US" sz="1400" b="0"/>
          </a:p>
        </p:txBody>
      </p:sp>
      <p:pic>
        <p:nvPicPr>
          <p:cNvPr id="15362" name="Picture 8">
            <a:extLst>
              <a:ext uri="{FF2B5EF4-FFF2-40B4-BE49-F238E27FC236}">
                <a16:creationId xmlns:a16="http://schemas.microsoft.com/office/drawing/2014/main" id="{55EF6667-3AEE-7B42-A030-E5EE34571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0"/>
            <a:ext cx="33893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a:extLst>
              <a:ext uri="{FF2B5EF4-FFF2-40B4-BE49-F238E27FC236}">
                <a16:creationId xmlns:a16="http://schemas.microsoft.com/office/drawing/2014/main" id="{230A6465-50CC-5748-9AFF-3D5BE74F7EC3}"/>
              </a:ext>
            </a:extLst>
          </p:cNvPr>
          <p:cNvSpPr>
            <a:spLocks noChangeArrowheads="1"/>
          </p:cNvSpPr>
          <p:nvPr/>
        </p:nvSpPr>
        <p:spPr bwMode="auto">
          <a:xfrm>
            <a:off x="3390900" y="2797175"/>
            <a:ext cx="4959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chemeClr val="tx2"/>
                </a:solidFill>
              </a:rPr>
              <a:t>Evidence of Evolution</a:t>
            </a:r>
            <a:br>
              <a:rPr lang="en-US" altLang="en-US" sz="3600" b="1">
                <a:solidFill>
                  <a:schemeClr val="tx2"/>
                </a:solidFill>
              </a:rPr>
            </a:br>
            <a:r>
              <a:rPr lang="en-US" altLang="en-US" sz="3600" b="1">
                <a:solidFill>
                  <a:schemeClr val="tx2"/>
                </a:solidFill>
              </a:rPr>
              <a:t>by Natural Selection</a:t>
            </a:r>
          </a:p>
        </p:txBody>
      </p:sp>
      <p:pic>
        <p:nvPicPr>
          <p:cNvPr id="15364" name="Picture 3">
            <a:extLst>
              <a:ext uri="{FF2B5EF4-FFF2-40B4-BE49-F238E27FC236}">
                <a16:creationId xmlns:a16="http://schemas.microsoft.com/office/drawing/2014/main" id="{AE2C8703-E904-D946-BF44-C40F0A5999CD}"/>
              </a:ext>
            </a:extLst>
          </p:cNvPr>
          <p:cNvPicPr>
            <a:picLocks noChangeArrowheads="1"/>
          </p:cNvPicPr>
          <p:nvPr/>
        </p:nvPicPr>
        <p:blipFill>
          <a:blip r:embed="rId4">
            <a:extLst>
              <a:ext uri="{28A0092B-C50C-407E-A947-70E740481C1C}">
                <a14:useLocalDpi xmlns:a14="http://schemas.microsoft.com/office/drawing/2010/main" val="0"/>
              </a:ext>
            </a:extLst>
          </a:blip>
          <a:srcRect l="11061"/>
          <a:stretch>
            <a:fillRect/>
          </a:stretch>
        </p:blipFill>
        <p:spPr bwMode="auto">
          <a:xfrm>
            <a:off x="3316288" y="228600"/>
            <a:ext cx="582771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7">
            <a:extLst>
              <a:ext uri="{FF2B5EF4-FFF2-40B4-BE49-F238E27FC236}">
                <a16:creationId xmlns:a16="http://schemas.microsoft.com/office/drawing/2014/main" id="{3B165392-7F8C-0D45-B78A-04E896D87EE6}"/>
              </a:ext>
            </a:extLst>
          </p:cNvPr>
          <p:cNvSpPr>
            <a:spLocks noChangeArrowheads="1"/>
          </p:cNvSpPr>
          <p:nvPr/>
        </p:nvSpPr>
        <p:spPr bwMode="auto">
          <a:xfrm>
            <a:off x="3495675" y="4075113"/>
            <a:ext cx="47577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F116A"/>
                </a:solidFill>
              </a:rPr>
              <a:t>Testable Hypotheses</a:t>
            </a:r>
          </a:p>
        </p:txBody>
      </p:sp>
    </p:spTree>
    <p:extLst>
      <p:ext uri="{BB962C8B-B14F-4D97-AF65-F5344CB8AC3E}">
        <p14:creationId xmlns:p14="http://schemas.microsoft.com/office/powerpoint/2010/main" val="705497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F3161DB-A704-EF4D-A120-0D48D4F1A6E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Peppered Moths</a:t>
            </a:r>
          </a:p>
        </p:txBody>
      </p:sp>
      <p:sp>
        <p:nvSpPr>
          <p:cNvPr id="17410" name="Rectangle 3" descr="Rectangle: Click to edit Master text styles&#13;&#10;Second level&#13;&#10;Third level&#13;&#10;Fourth level&#13;&#10;Fifth level">
            <a:extLst>
              <a:ext uri="{FF2B5EF4-FFF2-40B4-BE49-F238E27FC236}">
                <a16:creationId xmlns:a16="http://schemas.microsoft.com/office/drawing/2014/main" id="{FDB36D84-0778-094E-8AE0-C624710CC360}"/>
              </a:ext>
            </a:extLst>
          </p:cNvPr>
          <p:cNvSpPr>
            <a:spLocks noGrp="1" noChangeArrowheads="1"/>
          </p:cNvSpPr>
          <p:nvPr>
            <p:ph type="body" idx="1"/>
          </p:nvPr>
        </p:nvSpPr>
        <p:spPr>
          <a:xfrm>
            <a:off x="838200" y="1371600"/>
            <a:ext cx="7772400" cy="1219200"/>
          </a:xfrm>
        </p:spPr>
        <p:txBody>
          <a:bodyPr/>
          <a:lstStyle/>
          <a:p>
            <a:pPr eaLnBrk="1" hangingPunct="1">
              <a:buClrTx/>
            </a:pPr>
            <a:r>
              <a:rPr lang="en-US" altLang="en-US">
                <a:ea typeface="ＭＳ Ｐゴシック" panose="020B0600070205080204" pitchFamily="34" charset="-128"/>
              </a:rPr>
              <a:t>Dark vs. light variants</a:t>
            </a:r>
          </a:p>
        </p:txBody>
      </p:sp>
      <p:pic>
        <p:nvPicPr>
          <p:cNvPr id="415748" name="Picture 4">
            <a:extLst>
              <a:ext uri="{FF2B5EF4-FFF2-40B4-BE49-F238E27FC236}">
                <a16:creationId xmlns:a16="http://schemas.microsoft.com/office/drawing/2014/main" id="{C85B48BA-8199-B546-AD49-93047FCAD18D}"/>
              </a:ext>
            </a:extLst>
          </p:cNvPr>
          <p:cNvPicPr>
            <a:picLocks noChangeAspect="1" noChangeArrowheads="1"/>
          </p:cNvPicPr>
          <p:nvPr/>
        </p:nvPicPr>
        <p:blipFill>
          <a:blip r:embed="rId5"/>
          <a:srcRect/>
          <a:stretch>
            <a:fillRect/>
          </a:stretch>
        </p:blipFill>
        <p:spPr bwMode="auto">
          <a:xfrm>
            <a:off x="760413" y="2151063"/>
            <a:ext cx="2678112" cy="2252662"/>
          </a:xfrm>
          <a:prstGeom prst="rect">
            <a:avLst/>
          </a:prstGeom>
          <a:noFill/>
          <a:effectLst>
            <a:outerShdw blurRad="63500" dist="38099" dir="2700000" algn="ctr" rotWithShape="0">
              <a:srgbClr val="000000">
                <a:alpha val="74998"/>
              </a:srgbClr>
            </a:outerShdw>
          </a:effectLst>
        </p:spPr>
      </p:pic>
      <p:pic>
        <p:nvPicPr>
          <p:cNvPr id="415749" name="Picture 5">
            <a:extLst>
              <a:ext uri="{FF2B5EF4-FFF2-40B4-BE49-F238E27FC236}">
                <a16:creationId xmlns:a16="http://schemas.microsoft.com/office/drawing/2014/main" id="{287AEB59-4D4F-2D44-9F38-24B06A7286FB}"/>
              </a:ext>
            </a:extLst>
          </p:cNvPr>
          <p:cNvPicPr>
            <a:picLocks noChangeAspect="1" noChangeArrowheads="1"/>
          </p:cNvPicPr>
          <p:nvPr/>
        </p:nvPicPr>
        <p:blipFill>
          <a:blip r:embed="rId6"/>
          <a:srcRect/>
          <a:stretch>
            <a:fillRect/>
          </a:stretch>
        </p:blipFill>
        <p:spPr bwMode="auto">
          <a:xfrm>
            <a:off x="6326188" y="2151063"/>
            <a:ext cx="2668587" cy="2244725"/>
          </a:xfrm>
          <a:prstGeom prst="rect">
            <a:avLst/>
          </a:prstGeom>
          <a:noFill/>
          <a:effectLst>
            <a:outerShdw blurRad="63500" dist="38099" dir="2700000" algn="ctr" rotWithShape="0">
              <a:srgbClr val="000000">
                <a:alpha val="74998"/>
              </a:srgbClr>
            </a:outerShdw>
          </a:effectLst>
        </p:spPr>
      </p:pic>
      <p:pic>
        <p:nvPicPr>
          <p:cNvPr id="415750" name="Picture 6">
            <a:extLst>
              <a:ext uri="{FF2B5EF4-FFF2-40B4-BE49-F238E27FC236}">
                <a16:creationId xmlns:a16="http://schemas.microsoft.com/office/drawing/2014/main" id="{66825FBA-CF04-F44E-B35F-338E4D147FB5}"/>
              </a:ext>
            </a:extLst>
          </p:cNvPr>
          <p:cNvPicPr>
            <a:picLocks noChangeAspect="1" noChangeArrowheads="1"/>
          </p:cNvPicPr>
          <p:nvPr/>
        </p:nvPicPr>
        <p:blipFill>
          <a:blip r:embed="rId7"/>
          <a:srcRect/>
          <a:stretch>
            <a:fillRect/>
          </a:stretch>
        </p:blipFill>
        <p:spPr bwMode="auto">
          <a:xfrm>
            <a:off x="3543300" y="2151063"/>
            <a:ext cx="2678113" cy="2251075"/>
          </a:xfrm>
          <a:prstGeom prst="rect">
            <a:avLst/>
          </a:prstGeom>
          <a:noFill/>
          <a:effectLst>
            <a:outerShdw blurRad="63500" dist="38099" dir="2700000" algn="ctr" rotWithShape="0">
              <a:srgbClr val="000000">
                <a:alpha val="74998"/>
              </a:srgbClr>
            </a:outerShdw>
          </a:effectLst>
        </p:spPr>
      </p:pic>
      <p:sp>
        <p:nvSpPr>
          <p:cNvPr id="415752" name="Text Box 8">
            <a:extLst>
              <a:ext uri="{FF2B5EF4-FFF2-40B4-BE49-F238E27FC236}">
                <a16:creationId xmlns:a16="http://schemas.microsoft.com/office/drawing/2014/main" id="{B51451D6-0C4B-5949-9B76-B80FF4FB71F3}"/>
              </a:ext>
            </a:extLst>
          </p:cNvPr>
          <p:cNvSpPr txBox="1">
            <a:spLocks noChangeArrowheads="1"/>
          </p:cNvSpPr>
          <p:nvPr/>
        </p:nvSpPr>
        <p:spPr bwMode="auto">
          <a:xfrm>
            <a:off x="2474913" y="5122863"/>
            <a:ext cx="4521200" cy="132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1778000" algn="dec"/>
                <a:tab pos="3262313" algn="dec"/>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1778000" algn="dec"/>
                <a:tab pos="3262313" algn="dec"/>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1778000" algn="dec"/>
                <a:tab pos="3262313" algn="dec"/>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1778000" algn="dec"/>
                <a:tab pos="3262313" algn="dec"/>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1778000" algn="dec"/>
                <a:tab pos="3262313" algn="dec"/>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tabLst>
                <a:tab pos="1778000" algn="dec"/>
                <a:tab pos="3262313" algn="dec"/>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tabLst>
                <a:tab pos="1778000" algn="dec"/>
                <a:tab pos="3262313" algn="dec"/>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tabLst>
                <a:tab pos="1778000" algn="dec"/>
                <a:tab pos="3262313" algn="dec"/>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tabLst>
                <a:tab pos="1778000" algn="dec"/>
                <a:tab pos="3262313" algn="dec"/>
              </a:tabLs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000" b="1" u="sng">
                <a:solidFill>
                  <a:schemeClr val="tx2"/>
                </a:solidFill>
              </a:rPr>
              <a:t>Year</a:t>
            </a:r>
            <a:r>
              <a:rPr lang="en-US" altLang="en-US" sz="2000" b="1">
                <a:solidFill>
                  <a:schemeClr val="tx2"/>
                </a:solidFill>
              </a:rPr>
              <a:t>	</a:t>
            </a:r>
            <a:r>
              <a:rPr lang="en-US" altLang="en-US" sz="2000" b="1" u="sng">
                <a:solidFill>
                  <a:schemeClr val="tx2"/>
                </a:solidFill>
              </a:rPr>
              <a:t>% dark</a:t>
            </a:r>
            <a:r>
              <a:rPr lang="en-US" altLang="en-US" sz="1800" b="1" u="sng">
                <a:solidFill>
                  <a:schemeClr val="tx2"/>
                </a:solidFill>
              </a:rPr>
              <a:t>	</a:t>
            </a:r>
            <a:r>
              <a:rPr lang="en-US" altLang="en-US" sz="2000" b="1" u="sng">
                <a:solidFill>
                  <a:schemeClr val="tx2"/>
                </a:solidFill>
              </a:rPr>
              <a:t>% light</a:t>
            </a:r>
            <a:endParaRPr lang="en-US" altLang="en-US" sz="1800" b="1">
              <a:solidFill>
                <a:srgbClr val="0F116A"/>
              </a:solidFill>
            </a:endParaRPr>
          </a:p>
          <a:p>
            <a:pPr algn="l"/>
            <a:r>
              <a:rPr lang="en-US" altLang="en-US" sz="2000" b="1">
                <a:solidFill>
                  <a:srgbClr val="0F116A"/>
                </a:solidFill>
              </a:rPr>
              <a:t>1848</a:t>
            </a:r>
            <a:r>
              <a:rPr lang="en-US" altLang="en-US" sz="1800" b="1">
                <a:solidFill>
                  <a:srgbClr val="0F116A"/>
                </a:solidFill>
              </a:rPr>
              <a:t>	</a:t>
            </a:r>
            <a:r>
              <a:rPr lang="en-US" altLang="en-US" sz="2000" b="1">
                <a:solidFill>
                  <a:srgbClr val="0F116A"/>
                </a:solidFill>
              </a:rPr>
              <a:t>5</a:t>
            </a:r>
            <a:r>
              <a:rPr lang="en-US" altLang="en-US" sz="1800" b="1">
                <a:solidFill>
                  <a:srgbClr val="0F116A"/>
                </a:solidFill>
              </a:rPr>
              <a:t>	</a:t>
            </a:r>
            <a:r>
              <a:rPr lang="en-US" altLang="en-US" sz="2000" b="1">
                <a:solidFill>
                  <a:srgbClr val="0F116A"/>
                </a:solidFill>
              </a:rPr>
              <a:t>95</a:t>
            </a:r>
            <a:endParaRPr lang="en-US" altLang="en-US" sz="1800" b="1">
              <a:solidFill>
                <a:srgbClr val="0F116A"/>
              </a:solidFill>
            </a:endParaRPr>
          </a:p>
          <a:p>
            <a:pPr algn="l"/>
            <a:r>
              <a:rPr lang="en-US" altLang="en-US" sz="2000" b="1">
                <a:solidFill>
                  <a:srgbClr val="0F116A"/>
                </a:solidFill>
              </a:rPr>
              <a:t>1895</a:t>
            </a:r>
            <a:r>
              <a:rPr lang="en-US" altLang="en-US" sz="1800" b="1">
                <a:solidFill>
                  <a:srgbClr val="0F116A"/>
                </a:solidFill>
              </a:rPr>
              <a:t>	</a:t>
            </a:r>
            <a:r>
              <a:rPr lang="en-US" altLang="en-US" sz="2000" b="1">
                <a:solidFill>
                  <a:srgbClr val="0F116A"/>
                </a:solidFill>
              </a:rPr>
              <a:t>98</a:t>
            </a:r>
            <a:r>
              <a:rPr lang="en-US" altLang="en-US" sz="1800" b="1">
                <a:solidFill>
                  <a:srgbClr val="0F116A"/>
                </a:solidFill>
              </a:rPr>
              <a:t>	</a:t>
            </a:r>
            <a:r>
              <a:rPr lang="en-US" altLang="en-US" sz="2000" b="1">
                <a:solidFill>
                  <a:srgbClr val="0F116A"/>
                </a:solidFill>
              </a:rPr>
              <a:t>2</a:t>
            </a:r>
            <a:endParaRPr lang="en-US" altLang="en-US" sz="1800" b="1">
              <a:solidFill>
                <a:srgbClr val="0F116A"/>
              </a:solidFill>
            </a:endParaRPr>
          </a:p>
          <a:p>
            <a:pPr algn="l"/>
            <a:r>
              <a:rPr lang="en-US" altLang="en-US" sz="2000" b="1">
                <a:solidFill>
                  <a:srgbClr val="0F116A"/>
                </a:solidFill>
              </a:rPr>
              <a:t>1995</a:t>
            </a:r>
            <a:r>
              <a:rPr lang="en-US" altLang="en-US" sz="1800" b="1">
                <a:solidFill>
                  <a:srgbClr val="0F116A"/>
                </a:solidFill>
              </a:rPr>
              <a:t>	</a:t>
            </a:r>
            <a:r>
              <a:rPr lang="en-US" altLang="en-US" sz="2000" b="1">
                <a:solidFill>
                  <a:srgbClr val="0F116A"/>
                </a:solidFill>
              </a:rPr>
              <a:t>19</a:t>
            </a:r>
            <a:r>
              <a:rPr lang="en-US" altLang="en-US" sz="1800" b="1">
                <a:solidFill>
                  <a:srgbClr val="0F116A"/>
                </a:solidFill>
              </a:rPr>
              <a:t>	</a:t>
            </a:r>
            <a:r>
              <a:rPr lang="en-US" altLang="en-US" sz="2000" b="1">
                <a:solidFill>
                  <a:srgbClr val="0F116A"/>
                </a:solidFill>
              </a:rPr>
              <a:t>81</a:t>
            </a:r>
            <a:endParaRPr lang="en-US" altLang="en-US" sz="18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14072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5750"/>
                                        </p:tgtEl>
                                        <p:attrNameLst>
                                          <p:attrName>style.visibility</p:attrName>
                                        </p:attrNameLst>
                                      </p:cBhvr>
                                      <p:to>
                                        <p:strVal val="visible"/>
                                      </p:to>
                                    </p:set>
                                    <p:animEffect transition="in" filter="wipe(left)">
                                      <p:cBhvr>
                                        <p:cTn id="7" dur="500"/>
                                        <p:tgtEl>
                                          <p:spTgt spid="415750"/>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5748"/>
                                        </p:tgtEl>
                                        <p:attrNameLst>
                                          <p:attrName>style.visibility</p:attrName>
                                        </p:attrNameLst>
                                      </p:cBhvr>
                                      <p:to>
                                        <p:strVal val="visible"/>
                                      </p:to>
                                    </p:set>
                                    <p:animEffect transition="in" filter="wipe(left)">
                                      <p:cBhvr>
                                        <p:cTn id="12" dur="500"/>
                                        <p:tgtEl>
                                          <p:spTgt spid="415748"/>
                                        </p:tgtEl>
                                      </p:cBhvr>
                                    </p:animEffect>
                                  </p:childTnLst>
                                  <p:subTnLst>
                                    <p:audio>
                                      <p:cMediaNode>
                                        <p:cTn display="0" masterRel="sameClick">
                                          <p:stCondLst>
                                            <p:cond evt="begin" delay="0">
                                              <p:tn val="10"/>
                                            </p:cond>
                                          </p:stCondLst>
                                          <p:endCondLst>
                                            <p:cond evt="onStopAudio" delay="0">
                                              <p:tgtEl>
                                                <p:sldTgt/>
                                              </p:tgtEl>
                                            </p:cond>
                                          </p:endCondLst>
                                        </p:cTn>
                                        <p:tgtEl>
                                          <p:sndTgt r:embed="rId3" name="Vibro Up"/>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15749"/>
                                        </p:tgtEl>
                                        <p:attrNameLst>
                                          <p:attrName>style.visibility</p:attrName>
                                        </p:attrNameLst>
                                      </p:cBhvr>
                                      <p:to>
                                        <p:strVal val="visible"/>
                                      </p:to>
                                    </p:set>
                                    <p:animEffect transition="in" filter="wipe(left)">
                                      <p:cBhvr>
                                        <p:cTn id="17" dur="500"/>
                                        <p:tgtEl>
                                          <p:spTgt spid="415749"/>
                                        </p:tgtEl>
                                      </p:cBhvr>
                                    </p:animEffect>
                                  </p:childTnLst>
                                  <p:subTnLst>
                                    <p:audio>
                                      <p:cMediaNode>
                                        <p:cTn display="0" masterRel="sameClick">
                                          <p:stCondLst>
                                            <p:cond evt="begin" delay="0">
                                              <p:tn val="15"/>
                                            </p:cond>
                                          </p:stCondLst>
                                          <p:endCondLst>
                                            <p:cond evt="onStopAudio" delay="0">
                                              <p:tgtEl>
                                                <p:sldTgt/>
                                              </p:tgtEl>
                                            </p:cond>
                                          </p:endCondLst>
                                        </p:cTn>
                                        <p:tgtEl>
                                          <p:sndTgt r:embed="rId3" name="Vibro Up"/>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5752">
                                            <p:txEl>
                                              <p:pRg st="1" end="1"/>
                                            </p:txEl>
                                          </p:spTgt>
                                        </p:tgtEl>
                                        <p:attrNameLst>
                                          <p:attrName>style.visibility</p:attrName>
                                        </p:attrNameLst>
                                      </p:cBhvr>
                                      <p:to>
                                        <p:strVal val="visible"/>
                                      </p:to>
                                    </p:set>
                                    <p:animEffect transition="in" filter="wipe(left)">
                                      <p:cBhvr>
                                        <p:cTn id="22" dur="500"/>
                                        <p:tgtEl>
                                          <p:spTgt spid="415752">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15752">
                                            <p:txEl>
                                              <p:pRg st="2" end="2"/>
                                            </p:txEl>
                                          </p:spTgt>
                                        </p:tgtEl>
                                        <p:attrNameLst>
                                          <p:attrName>style.visibility</p:attrName>
                                        </p:attrNameLst>
                                      </p:cBhvr>
                                      <p:to>
                                        <p:strVal val="visible"/>
                                      </p:to>
                                    </p:set>
                                    <p:animEffect transition="in" filter="wipe(left)">
                                      <p:cBhvr>
                                        <p:cTn id="27" dur="500"/>
                                        <p:tgtEl>
                                          <p:spTgt spid="415752">
                                            <p:txEl>
                                              <p:pRg st="2" end="2"/>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4" name="Whoosh"/>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5752">
                                            <p:txEl>
                                              <p:pRg st="3" end="3"/>
                                            </p:txEl>
                                          </p:spTgt>
                                        </p:tgtEl>
                                        <p:attrNameLst>
                                          <p:attrName>style.visibility</p:attrName>
                                        </p:attrNameLst>
                                      </p:cBhvr>
                                      <p:to>
                                        <p:strVal val="visible"/>
                                      </p:to>
                                    </p:set>
                                    <p:animEffect transition="in" filter="wipe(left)">
                                      <p:cBhvr>
                                        <p:cTn id="32" dur="500"/>
                                        <p:tgtEl>
                                          <p:spTgt spid="415752">
                                            <p:txEl>
                                              <p:pRg st="3" end="3"/>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2"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24835926-245F-7041-8AFD-571CBCA7B1F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Peppered moth</a:t>
            </a:r>
          </a:p>
        </p:txBody>
      </p:sp>
      <p:sp>
        <p:nvSpPr>
          <p:cNvPr id="419843" name="Rectangle 3" descr="Rectangle: Click to edit Master text styles&#13;&#10;Second level&#13;&#10;Third level&#13;&#10;Fourth level&#13;&#10;Fifth level">
            <a:extLst>
              <a:ext uri="{FF2B5EF4-FFF2-40B4-BE49-F238E27FC236}">
                <a16:creationId xmlns:a16="http://schemas.microsoft.com/office/drawing/2014/main" id="{9A79B588-4ADA-D940-A235-DD5534BE6C94}"/>
              </a:ext>
            </a:extLst>
          </p:cNvPr>
          <p:cNvSpPr>
            <a:spLocks noGrp="1" noChangeArrowheads="1"/>
          </p:cNvSpPr>
          <p:nvPr>
            <p:ph type="body" idx="1"/>
          </p:nvPr>
        </p:nvSpPr>
        <p:spPr>
          <a:xfrm>
            <a:off x="685800" y="1371600"/>
            <a:ext cx="7924800" cy="5334000"/>
          </a:xfrm>
        </p:spPr>
        <p:txBody>
          <a:bodyPr/>
          <a:lstStyle/>
          <a:p>
            <a:pPr eaLnBrk="1" hangingPunct="1"/>
            <a:r>
              <a:rPr lang="en-US" altLang="en-US">
                <a:ea typeface="ＭＳ Ｐゴシック" panose="020B0600070205080204" pitchFamily="34" charset="-128"/>
              </a:rPr>
              <a:t>What was the selection factor?</a:t>
            </a:r>
          </a:p>
          <a:p>
            <a:pPr lvl="1" eaLnBrk="1" hangingPunct="1"/>
            <a:r>
              <a:rPr lang="en-US" altLang="en-US" u="sng">
                <a:solidFill>
                  <a:schemeClr val="tx2"/>
                </a:solidFill>
                <a:ea typeface="ＭＳ Ｐゴシック" panose="020B0600070205080204" pitchFamily="34" charset="-128"/>
              </a:rPr>
              <a:t>early 1800s</a:t>
            </a:r>
            <a:r>
              <a:rPr lang="en-US" altLang="en-US">
                <a:ea typeface="ＭＳ Ｐゴシック" panose="020B0600070205080204" pitchFamily="34" charset="-128"/>
              </a:rPr>
              <a:t> = pre-industrial England</a:t>
            </a:r>
          </a:p>
          <a:p>
            <a:pPr lvl="2" eaLnBrk="1" hangingPunct="1"/>
            <a:r>
              <a:rPr lang="en-US" altLang="en-US">
                <a:ea typeface="ＭＳ Ｐゴシック" panose="020B0600070205080204" pitchFamily="34" charset="-128"/>
              </a:rPr>
              <a:t>low pollution</a:t>
            </a:r>
          </a:p>
          <a:p>
            <a:pPr lvl="2" eaLnBrk="1" hangingPunct="1"/>
            <a:r>
              <a:rPr lang="en-US" altLang="en-US">
                <a:ea typeface="ＭＳ Ｐゴシック" panose="020B0600070205080204" pitchFamily="34" charset="-128"/>
              </a:rPr>
              <a:t>lichen growing on trees = light colored bark</a:t>
            </a:r>
          </a:p>
          <a:p>
            <a:pPr lvl="1" eaLnBrk="1" hangingPunct="1"/>
            <a:r>
              <a:rPr lang="en-US" altLang="en-US" u="sng">
                <a:solidFill>
                  <a:schemeClr val="tx2"/>
                </a:solidFill>
                <a:ea typeface="ＭＳ Ｐゴシック" panose="020B0600070205080204" pitchFamily="34" charset="-128"/>
              </a:rPr>
              <a:t>late 1800s</a:t>
            </a:r>
            <a:r>
              <a:rPr lang="en-US" altLang="en-US">
                <a:ea typeface="ＭＳ Ｐゴシック" panose="020B0600070205080204" pitchFamily="34" charset="-128"/>
              </a:rPr>
              <a:t> = industrial England</a:t>
            </a:r>
          </a:p>
          <a:p>
            <a:pPr lvl="2" eaLnBrk="1" hangingPunct="1"/>
            <a:r>
              <a:rPr lang="en-US" altLang="en-US">
                <a:ea typeface="ＭＳ Ｐゴシック" panose="020B0600070205080204" pitchFamily="34" charset="-128"/>
              </a:rPr>
              <a:t>factories = soot coated trees</a:t>
            </a:r>
          </a:p>
          <a:p>
            <a:pPr lvl="2" eaLnBrk="1" hangingPunct="1"/>
            <a:r>
              <a:rPr lang="en-US" altLang="en-US">
                <a:ea typeface="ＭＳ Ｐゴシック" panose="020B0600070205080204" pitchFamily="34" charset="-128"/>
              </a:rPr>
              <a:t>killed lichen = dark colored bark</a:t>
            </a:r>
          </a:p>
          <a:p>
            <a:pPr lvl="1" eaLnBrk="1" hangingPunct="1"/>
            <a:r>
              <a:rPr lang="en-US" altLang="en-US" u="sng">
                <a:solidFill>
                  <a:schemeClr val="tx2"/>
                </a:solidFill>
                <a:ea typeface="ＭＳ Ｐゴシック" panose="020B0600070205080204" pitchFamily="34" charset="-128"/>
              </a:rPr>
              <a:t>mid 1900s</a:t>
            </a:r>
            <a:r>
              <a:rPr lang="en-US" altLang="en-US">
                <a:ea typeface="ＭＳ Ｐゴシック" panose="020B0600070205080204" pitchFamily="34" charset="-128"/>
              </a:rPr>
              <a:t> = pollution controls</a:t>
            </a:r>
          </a:p>
          <a:p>
            <a:pPr lvl="2" eaLnBrk="1" hangingPunct="1"/>
            <a:r>
              <a:rPr lang="en-US" altLang="en-US">
                <a:ea typeface="ＭＳ Ｐゴシック" panose="020B0600070205080204" pitchFamily="34" charset="-128"/>
              </a:rPr>
              <a:t>clean air laws</a:t>
            </a:r>
          </a:p>
          <a:p>
            <a:pPr lvl="2" eaLnBrk="1" hangingPunct="1"/>
            <a:r>
              <a:rPr lang="en-US" altLang="en-US">
                <a:ea typeface="ＭＳ Ｐゴシック" panose="020B0600070205080204" pitchFamily="34" charset="-128"/>
              </a:rPr>
              <a:t>return of lichen = light colored bark</a:t>
            </a:r>
          </a:p>
          <a:p>
            <a:pPr lvl="1" eaLnBrk="1" hangingPunct="1"/>
            <a:r>
              <a:rPr lang="en-US" altLang="en-US" u="sng">
                <a:solidFill>
                  <a:srgbClr val="CC0000"/>
                </a:solidFill>
                <a:ea typeface="ＭＳ Ｐゴシック" panose="020B0600070205080204" pitchFamily="34" charset="-128"/>
              </a:rPr>
              <a:t>_________________________________</a:t>
            </a:r>
            <a:endParaRPr lang="en-US" altLang="en-US">
              <a:ea typeface="ＭＳ Ｐゴシック" panose="020B0600070205080204" pitchFamily="34" charset="-128"/>
            </a:endParaRPr>
          </a:p>
        </p:txBody>
      </p:sp>
      <p:pic>
        <p:nvPicPr>
          <p:cNvPr id="419846" name="Picture 6">
            <a:extLst>
              <a:ext uri="{FF2B5EF4-FFF2-40B4-BE49-F238E27FC236}">
                <a16:creationId xmlns:a16="http://schemas.microsoft.com/office/drawing/2014/main" id="{CB24943E-D254-2D46-8CFD-35AB840C0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3451225"/>
            <a:ext cx="2279650" cy="20066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939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anim calcmode="lin" valueType="num">
                                      <p:cBhvr additive="base">
                                        <p:cTn id="7" dur="500" fill="hold"/>
                                        <p:tgtEl>
                                          <p:spTgt spid="41984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4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19843">
                                            <p:txEl>
                                              <p:pRg st="2" end="2"/>
                                            </p:txEl>
                                          </p:spTgt>
                                        </p:tgtEl>
                                        <p:attrNameLst>
                                          <p:attrName>style.visibility</p:attrName>
                                        </p:attrNameLst>
                                      </p:cBhvr>
                                      <p:to>
                                        <p:strVal val="visible"/>
                                      </p:to>
                                    </p:set>
                                    <p:anim calcmode="lin" valueType="num">
                                      <p:cBhvr additive="base">
                                        <p:cTn id="12" dur="500" fill="hold"/>
                                        <p:tgtEl>
                                          <p:spTgt spid="41984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1984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19843">
                                            <p:txEl>
                                              <p:pRg st="3" end="3"/>
                                            </p:txEl>
                                          </p:spTgt>
                                        </p:tgtEl>
                                        <p:attrNameLst>
                                          <p:attrName>style.visibility</p:attrName>
                                        </p:attrNameLst>
                                      </p:cBhvr>
                                      <p:to>
                                        <p:strVal val="visible"/>
                                      </p:to>
                                    </p:set>
                                    <p:anim calcmode="lin" valueType="num">
                                      <p:cBhvr additive="base">
                                        <p:cTn id="17" dur="500" fill="hold"/>
                                        <p:tgtEl>
                                          <p:spTgt spid="41984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1984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19846"/>
                                        </p:tgtEl>
                                        <p:attrNameLst>
                                          <p:attrName>style.visibility</p:attrName>
                                        </p:attrNameLst>
                                      </p:cBhvr>
                                      <p:to>
                                        <p:strVal val="visible"/>
                                      </p:to>
                                    </p:set>
                                    <p:animEffect transition="in" filter="wipe(left)">
                                      <p:cBhvr>
                                        <p:cTn id="23" dur="500"/>
                                        <p:tgtEl>
                                          <p:spTgt spid="419846"/>
                                        </p:tgtEl>
                                      </p:cBhvr>
                                    </p:animEffect>
                                  </p:childTnLst>
                                  <p:subTnLst>
                                    <p:audio>
                                      <p:cMediaNode>
                                        <p:cTn display="0" masterRel="sameClick">
                                          <p:stCondLst>
                                            <p:cond evt="begin" delay="0">
                                              <p:tn val="21"/>
                                            </p:cond>
                                          </p:stCondLst>
                                          <p:endCondLst>
                                            <p:cond evt="onStopAudio" delay="0">
                                              <p:tgtEl>
                                                <p:sldTgt/>
                                              </p:tgtEl>
                                            </p:cond>
                                          </p:endCondLst>
                                        </p:cTn>
                                        <p:tgtEl>
                                          <p:sndTgt r:embed="rId4" name="Vibro Up"/>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19843">
                                            <p:txEl>
                                              <p:pRg st="4" end="4"/>
                                            </p:txEl>
                                          </p:spTgt>
                                        </p:tgtEl>
                                        <p:attrNameLst>
                                          <p:attrName>style.visibility</p:attrName>
                                        </p:attrNameLst>
                                      </p:cBhvr>
                                      <p:to>
                                        <p:strVal val="visible"/>
                                      </p:to>
                                    </p:set>
                                    <p:anim calcmode="lin" valueType="num">
                                      <p:cBhvr additive="base">
                                        <p:cTn id="28" dur="500" fill="hold"/>
                                        <p:tgtEl>
                                          <p:spTgt spid="419843">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41984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Whoosh"/>
                                        </p:tgtEl>
                                      </p:cMediaNode>
                                    </p:audio>
                                  </p:subTnLst>
                                </p:cTn>
                              </p:par>
                            </p:childTnLst>
                          </p:cTn>
                        </p:par>
                        <p:par>
                          <p:cTn id="30" fill="hold" nodeType="afterGroup">
                            <p:stCondLst>
                              <p:cond delay="500"/>
                            </p:stCondLst>
                            <p:childTnLst>
                              <p:par>
                                <p:cTn id="31" presetID="2" presetClass="entr" presetSubtype="8" fill="hold" grpId="0" nodeType="afterEffect">
                                  <p:stCondLst>
                                    <p:cond delay="0"/>
                                  </p:stCondLst>
                                  <p:childTnLst>
                                    <p:set>
                                      <p:cBhvr>
                                        <p:cTn id="32" dur="1" fill="hold">
                                          <p:stCondLst>
                                            <p:cond delay="0"/>
                                          </p:stCondLst>
                                        </p:cTn>
                                        <p:tgtEl>
                                          <p:spTgt spid="419843">
                                            <p:txEl>
                                              <p:pRg st="5" end="5"/>
                                            </p:txEl>
                                          </p:spTgt>
                                        </p:tgtEl>
                                        <p:attrNameLst>
                                          <p:attrName>style.visibility</p:attrName>
                                        </p:attrNameLst>
                                      </p:cBhvr>
                                      <p:to>
                                        <p:strVal val="visible"/>
                                      </p:to>
                                    </p:set>
                                    <p:anim calcmode="lin" valueType="num">
                                      <p:cBhvr additive="base">
                                        <p:cTn id="33" dur="500" fill="hold"/>
                                        <p:tgtEl>
                                          <p:spTgt spid="41984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1984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
                                        </p:tgtEl>
                                      </p:cMediaNode>
                                    </p:audio>
                                  </p:subTnLst>
                                </p:cTn>
                              </p:par>
                            </p:childTnLst>
                          </p:cTn>
                        </p:par>
                        <p:par>
                          <p:cTn id="35" fill="hold" nodeType="afterGroup">
                            <p:stCondLst>
                              <p:cond delay="1000"/>
                            </p:stCondLst>
                            <p:childTnLst>
                              <p:par>
                                <p:cTn id="36" presetID="2" presetClass="entr" presetSubtype="8" fill="hold" grpId="0" nodeType="afterEffect">
                                  <p:stCondLst>
                                    <p:cond delay="0"/>
                                  </p:stCondLst>
                                  <p:childTnLst>
                                    <p:set>
                                      <p:cBhvr>
                                        <p:cTn id="37" dur="1" fill="hold">
                                          <p:stCondLst>
                                            <p:cond delay="0"/>
                                          </p:stCondLst>
                                        </p:cTn>
                                        <p:tgtEl>
                                          <p:spTgt spid="419843">
                                            <p:txEl>
                                              <p:pRg st="6" end="6"/>
                                            </p:txEl>
                                          </p:spTgt>
                                        </p:tgtEl>
                                        <p:attrNameLst>
                                          <p:attrName>style.visibility</p:attrName>
                                        </p:attrNameLst>
                                      </p:cBhvr>
                                      <p:to>
                                        <p:strVal val="visible"/>
                                      </p:to>
                                    </p:set>
                                    <p:anim calcmode="lin" valueType="num">
                                      <p:cBhvr additive="base">
                                        <p:cTn id="38" dur="500" fill="hold"/>
                                        <p:tgtEl>
                                          <p:spTgt spid="419843">
                                            <p:txEl>
                                              <p:pRg st="6" end="6"/>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41984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Whoosh"/>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419843">
                                            <p:txEl>
                                              <p:pRg st="7" end="7"/>
                                            </p:txEl>
                                          </p:spTgt>
                                        </p:tgtEl>
                                        <p:attrNameLst>
                                          <p:attrName>style.visibility</p:attrName>
                                        </p:attrNameLst>
                                      </p:cBhvr>
                                      <p:to>
                                        <p:strVal val="visible"/>
                                      </p:to>
                                    </p:set>
                                    <p:anim calcmode="lin" valueType="num">
                                      <p:cBhvr additive="base">
                                        <p:cTn id="44" dur="500" fill="hold"/>
                                        <p:tgtEl>
                                          <p:spTgt spid="419843">
                                            <p:txEl>
                                              <p:pRg st="7" end="7"/>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41984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hoosh"/>
                                        </p:tgtEl>
                                      </p:cMediaNode>
                                    </p:audio>
                                  </p:subTnLst>
                                </p:cTn>
                              </p:par>
                            </p:childTnLst>
                          </p:cTn>
                        </p:par>
                        <p:par>
                          <p:cTn id="46" fill="hold" nodeType="afterGroup">
                            <p:stCondLst>
                              <p:cond delay="500"/>
                            </p:stCondLst>
                            <p:childTnLst>
                              <p:par>
                                <p:cTn id="47" presetID="2" presetClass="entr" presetSubtype="8" fill="hold" grpId="0" nodeType="afterEffect">
                                  <p:stCondLst>
                                    <p:cond delay="0"/>
                                  </p:stCondLst>
                                  <p:childTnLst>
                                    <p:set>
                                      <p:cBhvr>
                                        <p:cTn id="48" dur="1" fill="hold">
                                          <p:stCondLst>
                                            <p:cond delay="0"/>
                                          </p:stCondLst>
                                        </p:cTn>
                                        <p:tgtEl>
                                          <p:spTgt spid="419843">
                                            <p:txEl>
                                              <p:pRg st="8" end="8"/>
                                            </p:txEl>
                                          </p:spTgt>
                                        </p:tgtEl>
                                        <p:attrNameLst>
                                          <p:attrName>style.visibility</p:attrName>
                                        </p:attrNameLst>
                                      </p:cBhvr>
                                      <p:to>
                                        <p:strVal val="visible"/>
                                      </p:to>
                                    </p:set>
                                    <p:anim calcmode="lin" valueType="num">
                                      <p:cBhvr additive="base">
                                        <p:cTn id="49" dur="500" fill="hold"/>
                                        <p:tgtEl>
                                          <p:spTgt spid="419843">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1984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par>
                          <p:cTn id="51" fill="hold" nodeType="afterGroup">
                            <p:stCondLst>
                              <p:cond delay="1000"/>
                            </p:stCondLst>
                            <p:childTnLst>
                              <p:par>
                                <p:cTn id="52" presetID="2" presetClass="entr" presetSubtype="8" fill="hold" grpId="0" nodeType="afterEffect">
                                  <p:stCondLst>
                                    <p:cond delay="0"/>
                                  </p:stCondLst>
                                  <p:childTnLst>
                                    <p:set>
                                      <p:cBhvr>
                                        <p:cTn id="53" dur="1" fill="hold">
                                          <p:stCondLst>
                                            <p:cond delay="0"/>
                                          </p:stCondLst>
                                        </p:cTn>
                                        <p:tgtEl>
                                          <p:spTgt spid="419843">
                                            <p:txEl>
                                              <p:pRg st="9" end="9"/>
                                            </p:txEl>
                                          </p:spTgt>
                                        </p:tgtEl>
                                        <p:attrNameLst>
                                          <p:attrName>style.visibility</p:attrName>
                                        </p:attrNameLst>
                                      </p:cBhvr>
                                      <p:to>
                                        <p:strVal val="visible"/>
                                      </p:to>
                                    </p:set>
                                    <p:anim calcmode="lin" valueType="num">
                                      <p:cBhvr additive="base">
                                        <p:cTn id="54" dur="500" fill="hold"/>
                                        <p:tgtEl>
                                          <p:spTgt spid="419843">
                                            <p:txEl>
                                              <p:pRg st="9" end="9"/>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419843">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Whoosh"/>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419843">
                                            <p:txEl>
                                              <p:pRg st="10" end="10"/>
                                            </p:txEl>
                                          </p:spTgt>
                                        </p:tgtEl>
                                        <p:attrNameLst>
                                          <p:attrName>style.visibility</p:attrName>
                                        </p:attrNameLst>
                                      </p:cBhvr>
                                      <p:to>
                                        <p:strVal val="visible"/>
                                      </p:to>
                                    </p:set>
                                    <p:anim calcmode="lin" valueType="num">
                                      <p:cBhvr additive="base">
                                        <p:cTn id="60" dur="500" fill="hold"/>
                                        <p:tgtEl>
                                          <p:spTgt spid="419843">
                                            <p:txEl>
                                              <p:pRg st="10" end="1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419843">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3"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0B532F5D-360A-3142-A4B8-C81719988BF1}"/>
              </a:ext>
            </a:extLst>
          </p:cNvPr>
          <p:cNvSpPr>
            <a:spLocks noGrp="1"/>
          </p:cNvSpPr>
          <p:nvPr>
            <p:ph type="title"/>
          </p:nvPr>
        </p:nvSpPr>
        <p:spPr/>
        <p:txBody>
          <a:bodyPr/>
          <a:lstStyle/>
          <a:p>
            <a:r>
              <a:rPr lang="en-US" altLang="en-US">
                <a:ea typeface="ＭＳ Ｐゴシック" panose="020B0600070205080204" pitchFamily="34" charset="-128"/>
              </a:rPr>
              <a:t>Evolution in Darwin</a:t>
            </a:r>
            <a:r>
              <a:rPr lang="ja-JP" altLang="en-US">
                <a:ea typeface="ＭＳ Ｐゴシック" panose="020B0600070205080204" pitchFamily="34" charset="-128"/>
              </a:rPr>
              <a:t>’</a:t>
            </a:r>
            <a:r>
              <a:rPr lang="en-US" altLang="ja-JP">
                <a:ea typeface="ＭＳ Ｐゴシック" panose="020B0600070205080204" pitchFamily="34" charset="-128"/>
              </a:rPr>
              <a:t>s finches now</a:t>
            </a:r>
            <a:endParaRPr lang="en-US" altLang="en-US">
              <a:ea typeface="ＭＳ Ｐゴシック" panose="020B0600070205080204" pitchFamily="34" charset="-128"/>
            </a:endParaRPr>
          </a:p>
        </p:txBody>
      </p:sp>
      <p:sp>
        <p:nvSpPr>
          <p:cNvPr id="21506" name="Content Placeholder 2" descr="Rectangle: Click to edit Master text styles&#13;&#10;Second level&#13;&#10;Third level&#13;&#10;Fourth level&#13;&#10;Fifth level">
            <a:extLst>
              <a:ext uri="{FF2B5EF4-FFF2-40B4-BE49-F238E27FC236}">
                <a16:creationId xmlns:a16="http://schemas.microsoft.com/office/drawing/2014/main" id="{A4FB6BF1-ED1E-CE46-A624-069AA0DE0A4F}"/>
              </a:ext>
            </a:extLst>
          </p:cNvPr>
          <p:cNvSpPr>
            <a:spLocks noGrp="1"/>
          </p:cNvSpPr>
          <p:nvPr>
            <p:ph idx="1"/>
          </p:nvPr>
        </p:nvSpPr>
        <p:spPr>
          <a:xfrm>
            <a:off x="635000" y="1371600"/>
            <a:ext cx="4025900" cy="5486400"/>
          </a:xfrm>
        </p:spPr>
        <p:txBody>
          <a:bodyPr/>
          <a:lstStyle/>
          <a:p>
            <a:r>
              <a:rPr lang="en-US" altLang="en-US" u="sng">
                <a:solidFill>
                  <a:srgbClr val="CC0000"/>
                </a:solidFill>
                <a:ea typeface="ＭＳ Ｐゴシック" panose="020B0600070205080204" pitchFamily="34" charset="-128"/>
              </a:rPr>
              <a:t>Prediction</a:t>
            </a:r>
            <a:r>
              <a:rPr lang="en-US" altLang="en-US">
                <a:ea typeface="ＭＳ Ｐゴシック" panose="020B0600070205080204" pitchFamily="34" charset="-128"/>
              </a:rPr>
              <a:t>:</a:t>
            </a:r>
            <a:br>
              <a:rPr lang="en-US" altLang="en-US">
                <a:ea typeface="ＭＳ Ｐゴシック" panose="020B0600070205080204" pitchFamily="34" charset="-128"/>
              </a:rPr>
            </a:br>
            <a:r>
              <a:rPr lang="en-US" altLang="en-US">
                <a:ea typeface="ＭＳ Ｐゴシック" panose="020B0600070205080204" pitchFamily="34" charset="-128"/>
              </a:rPr>
              <a:t>Since dry years produce thicker shelled seeds, then in dry years, larger beaks will be more frequent in the population.</a:t>
            </a:r>
          </a:p>
          <a:p>
            <a:r>
              <a:rPr lang="en-US" altLang="en-US" u="sng">
                <a:solidFill>
                  <a:srgbClr val="CC0000"/>
                </a:solidFill>
                <a:ea typeface="ＭＳ Ｐゴシック" panose="020B0600070205080204" pitchFamily="34" charset="-128"/>
              </a:rPr>
              <a:t>Data…</a:t>
            </a:r>
          </a:p>
        </p:txBody>
      </p:sp>
      <p:grpSp>
        <p:nvGrpSpPr>
          <p:cNvPr id="21507" name="Group 41">
            <a:extLst>
              <a:ext uri="{FF2B5EF4-FFF2-40B4-BE49-F238E27FC236}">
                <a16:creationId xmlns:a16="http://schemas.microsoft.com/office/drawing/2014/main" id="{FBDC0F22-A608-2F4D-A321-41ECA3C2662C}"/>
              </a:ext>
            </a:extLst>
          </p:cNvPr>
          <p:cNvGrpSpPr>
            <a:grpSpLocks/>
          </p:cNvGrpSpPr>
          <p:nvPr/>
        </p:nvGrpSpPr>
        <p:grpSpPr bwMode="auto">
          <a:xfrm>
            <a:off x="4646613" y="1228725"/>
            <a:ext cx="4432300" cy="5629275"/>
            <a:chOff x="4001" y="774"/>
            <a:chExt cx="1683" cy="2138"/>
          </a:xfrm>
        </p:grpSpPr>
        <p:pic>
          <p:nvPicPr>
            <p:cNvPr id="21509" name="Picture 20">
              <a:extLst>
                <a:ext uri="{FF2B5EF4-FFF2-40B4-BE49-F238E27FC236}">
                  <a16:creationId xmlns:a16="http://schemas.microsoft.com/office/drawing/2014/main" id="{CCBE3906-7477-B245-858C-824209569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250" t="1500" r="22501" b="1500"/>
            <a:stretch>
              <a:fillRect/>
            </a:stretch>
          </p:blipFill>
          <p:spPr bwMode="auto">
            <a:xfrm>
              <a:off x="4001" y="774"/>
              <a:ext cx="1683" cy="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21">
              <a:extLst>
                <a:ext uri="{FF2B5EF4-FFF2-40B4-BE49-F238E27FC236}">
                  <a16:creationId xmlns:a16="http://schemas.microsoft.com/office/drawing/2014/main" id="{E7D4C54A-2EAC-014F-B63D-5FBE6CDAB41D}"/>
                </a:ext>
              </a:extLst>
            </p:cNvPr>
            <p:cNvSpPr>
              <a:spLocks noChangeArrowheads="1"/>
            </p:cNvSpPr>
            <p:nvPr/>
          </p:nvSpPr>
          <p:spPr bwMode="auto">
            <a:xfrm>
              <a:off x="4370" y="2771"/>
              <a:ext cx="118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Mean beak depth of parents (mm)</a:t>
              </a:r>
              <a:endParaRPr lang="en-US" altLang="en-US" sz="1500" b="1"/>
            </a:p>
          </p:txBody>
        </p:sp>
        <p:sp>
          <p:nvSpPr>
            <p:cNvPr id="21511" name="Rectangle 22">
              <a:extLst>
                <a:ext uri="{FF2B5EF4-FFF2-40B4-BE49-F238E27FC236}">
                  <a16:creationId xmlns:a16="http://schemas.microsoft.com/office/drawing/2014/main" id="{E16698CA-467A-1A42-918C-F7E2A8276A0F}"/>
                </a:ext>
              </a:extLst>
            </p:cNvPr>
            <p:cNvSpPr>
              <a:spLocks noChangeArrowheads="1"/>
            </p:cNvSpPr>
            <p:nvPr/>
          </p:nvSpPr>
          <p:spPr bwMode="auto">
            <a:xfrm>
              <a:off x="4754" y="2517"/>
              <a:ext cx="767"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Medium ground finch</a:t>
              </a:r>
              <a:endParaRPr lang="en-US" altLang="en-US" sz="1500" b="1"/>
            </a:p>
          </p:txBody>
        </p:sp>
        <p:sp>
          <p:nvSpPr>
            <p:cNvPr id="21512" name="Rectangle 23">
              <a:extLst>
                <a:ext uri="{FF2B5EF4-FFF2-40B4-BE49-F238E27FC236}">
                  <a16:creationId xmlns:a16="http://schemas.microsoft.com/office/drawing/2014/main" id="{72279BEC-0411-0344-B21D-8620FCB49140}"/>
                </a:ext>
              </a:extLst>
            </p:cNvPr>
            <p:cNvSpPr>
              <a:spLocks noChangeArrowheads="1"/>
            </p:cNvSpPr>
            <p:nvPr/>
          </p:nvSpPr>
          <p:spPr bwMode="auto">
            <a:xfrm>
              <a:off x="4243" y="2562"/>
              <a:ext cx="4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8</a:t>
              </a:r>
              <a:endParaRPr lang="en-US" altLang="en-US" sz="1100" b="1"/>
            </a:p>
          </p:txBody>
        </p:sp>
        <p:sp>
          <p:nvSpPr>
            <p:cNvPr id="21513" name="Rectangle 24">
              <a:extLst>
                <a:ext uri="{FF2B5EF4-FFF2-40B4-BE49-F238E27FC236}">
                  <a16:creationId xmlns:a16="http://schemas.microsoft.com/office/drawing/2014/main" id="{87F984A8-778C-8545-94CA-14C54FA966AA}"/>
                </a:ext>
              </a:extLst>
            </p:cNvPr>
            <p:cNvSpPr>
              <a:spLocks noChangeArrowheads="1"/>
            </p:cNvSpPr>
            <p:nvPr/>
          </p:nvSpPr>
          <p:spPr bwMode="auto">
            <a:xfrm>
              <a:off x="4376" y="2690"/>
              <a:ext cx="4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8</a:t>
              </a:r>
              <a:endParaRPr lang="en-US" altLang="en-US" sz="1100" b="1"/>
            </a:p>
          </p:txBody>
        </p:sp>
        <p:sp>
          <p:nvSpPr>
            <p:cNvPr id="21514" name="Rectangle 25">
              <a:extLst>
                <a:ext uri="{FF2B5EF4-FFF2-40B4-BE49-F238E27FC236}">
                  <a16:creationId xmlns:a16="http://schemas.microsoft.com/office/drawing/2014/main" id="{986D8895-A4FD-7B47-97C1-7C69C00883D2}"/>
                </a:ext>
              </a:extLst>
            </p:cNvPr>
            <p:cNvSpPr>
              <a:spLocks noChangeArrowheads="1"/>
            </p:cNvSpPr>
            <p:nvPr/>
          </p:nvSpPr>
          <p:spPr bwMode="auto">
            <a:xfrm>
              <a:off x="4730" y="2690"/>
              <a:ext cx="4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9</a:t>
              </a:r>
              <a:endParaRPr lang="en-US" altLang="en-US" sz="1100" b="1"/>
            </a:p>
          </p:txBody>
        </p:sp>
        <p:sp>
          <p:nvSpPr>
            <p:cNvPr id="21515" name="Rectangle 26">
              <a:extLst>
                <a:ext uri="{FF2B5EF4-FFF2-40B4-BE49-F238E27FC236}">
                  <a16:creationId xmlns:a16="http://schemas.microsoft.com/office/drawing/2014/main" id="{9F32A601-35A8-7F47-8142-EB1CEE3B204A}"/>
                </a:ext>
              </a:extLst>
            </p:cNvPr>
            <p:cNvSpPr>
              <a:spLocks noChangeArrowheads="1"/>
            </p:cNvSpPr>
            <p:nvPr/>
          </p:nvSpPr>
          <p:spPr bwMode="auto">
            <a:xfrm>
              <a:off x="5080" y="2690"/>
              <a:ext cx="84"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10</a:t>
              </a:r>
              <a:endParaRPr lang="en-US" altLang="en-US" sz="1100" b="1"/>
            </a:p>
          </p:txBody>
        </p:sp>
        <p:sp>
          <p:nvSpPr>
            <p:cNvPr id="21516" name="Rectangle 27">
              <a:extLst>
                <a:ext uri="{FF2B5EF4-FFF2-40B4-BE49-F238E27FC236}">
                  <a16:creationId xmlns:a16="http://schemas.microsoft.com/office/drawing/2014/main" id="{3EA21838-FE57-AF4A-B818-00B50DB1BF3D}"/>
                </a:ext>
              </a:extLst>
            </p:cNvPr>
            <p:cNvSpPr>
              <a:spLocks noChangeArrowheads="1"/>
            </p:cNvSpPr>
            <p:nvPr/>
          </p:nvSpPr>
          <p:spPr bwMode="auto">
            <a:xfrm>
              <a:off x="5429" y="2690"/>
              <a:ext cx="84"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11</a:t>
              </a:r>
              <a:endParaRPr lang="en-US" altLang="en-US" sz="1100" b="1"/>
            </a:p>
          </p:txBody>
        </p:sp>
        <p:sp>
          <p:nvSpPr>
            <p:cNvPr id="21517" name="Rectangle 28">
              <a:extLst>
                <a:ext uri="{FF2B5EF4-FFF2-40B4-BE49-F238E27FC236}">
                  <a16:creationId xmlns:a16="http://schemas.microsoft.com/office/drawing/2014/main" id="{BD0211DB-4CAD-DA41-BEDA-E93F2F4C0D7E}"/>
                </a:ext>
              </a:extLst>
            </p:cNvPr>
            <p:cNvSpPr>
              <a:spLocks noChangeArrowheads="1"/>
            </p:cNvSpPr>
            <p:nvPr/>
          </p:nvSpPr>
          <p:spPr bwMode="auto">
            <a:xfrm>
              <a:off x="4243" y="2304"/>
              <a:ext cx="4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9</a:t>
              </a:r>
              <a:endParaRPr lang="en-US" altLang="en-US" sz="1100" b="1"/>
            </a:p>
          </p:txBody>
        </p:sp>
        <p:sp>
          <p:nvSpPr>
            <p:cNvPr id="21518" name="Rectangle 29">
              <a:extLst>
                <a:ext uri="{FF2B5EF4-FFF2-40B4-BE49-F238E27FC236}">
                  <a16:creationId xmlns:a16="http://schemas.microsoft.com/office/drawing/2014/main" id="{D5691091-DD67-3C44-85FF-E72B8A519935}"/>
                </a:ext>
              </a:extLst>
            </p:cNvPr>
            <p:cNvSpPr>
              <a:spLocks noChangeArrowheads="1"/>
            </p:cNvSpPr>
            <p:nvPr/>
          </p:nvSpPr>
          <p:spPr bwMode="auto">
            <a:xfrm>
              <a:off x="4224" y="2070"/>
              <a:ext cx="84"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10</a:t>
              </a:r>
              <a:endParaRPr lang="en-US" altLang="en-US" sz="1100" b="1"/>
            </a:p>
          </p:txBody>
        </p:sp>
        <p:sp>
          <p:nvSpPr>
            <p:cNvPr id="21519" name="Rectangle 30">
              <a:extLst>
                <a:ext uri="{FF2B5EF4-FFF2-40B4-BE49-F238E27FC236}">
                  <a16:creationId xmlns:a16="http://schemas.microsoft.com/office/drawing/2014/main" id="{5EE4D274-8D24-CF4A-840B-B357C56CD213}"/>
                </a:ext>
              </a:extLst>
            </p:cNvPr>
            <p:cNvSpPr>
              <a:spLocks noChangeArrowheads="1"/>
            </p:cNvSpPr>
            <p:nvPr/>
          </p:nvSpPr>
          <p:spPr bwMode="auto">
            <a:xfrm>
              <a:off x="4234" y="1832"/>
              <a:ext cx="84"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a:solidFill>
                    <a:srgbClr val="000000"/>
                  </a:solidFill>
                </a:rPr>
                <a:t>11</a:t>
              </a:r>
              <a:endParaRPr lang="en-US" altLang="en-US" sz="1100" b="1"/>
            </a:p>
          </p:txBody>
        </p:sp>
        <p:sp>
          <p:nvSpPr>
            <p:cNvPr id="21520" name="Rectangle 31">
              <a:extLst>
                <a:ext uri="{FF2B5EF4-FFF2-40B4-BE49-F238E27FC236}">
                  <a16:creationId xmlns:a16="http://schemas.microsoft.com/office/drawing/2014/main" id="{25D3A4CE-8EE8-4047-A6D2-7CCD57BF2AFF}"/>
                </a:ext>
              </a:extLst>
            </p:cNvPr>
            <p:cNvSpPr>
              <a:spLocks noChangeArrowheads="1"/>
            </p:cNvSpPr>
            <p:nvPr/>
          </p:nvSpPr>
          <p:spPr bwMode="auto">
            <a:xfrm>
              <a:off x="4449" y="1693"/>
              <a:ext cx="16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1977</a:t>
              </a:r>
              <a:endParaRPr lang="en-US" altLang="en-US" sz="1500" b="1"/>
            </a:p>
          </p:txBody>
        </p:sp>
        <p:sp>
          <p:nvSpPr>
            <p:cNvPr id="21521" name="Rectangle 32">
              <a:extLst>
                <a:ext uri="{FF2B5EF4-FFF2-40B4-BE49-F238E27FC236}">
                  <a16:creationId xmlns:a16="http://schemas.microsoft.com/office/drawing/2014/main" id="{76D3E9ED-3892-214C-BBB4-F1935E1FAAD6}"/>
                </a:ext>
              </a:extLst>
            </p:cNvPr>
            <p:cNvSpPr>
              <a:spLocks noChangeArrowheads="1"/>
            </p:cNvSpPr>
            <p:nvPr/>
          </p:nvSpPr>
          <p:spPr bwMode="auto">
            <a:xfrm>
              <a:off x="4805" y="1693"/>
              <a:ext cx="16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1980</a:t>
              </a:r>
              <a:endParaRPr lang="en-US" altLang="en-US" sz="1500" b="1"/>
            </a:p>
          </p:txBody>
        </p:sp>
        <p:sp>
          <p:nvSpPr>
            <p:cNvPr id="21522" name="Rectangle 33">
              <a:extLst>
                <a:ext uri="{FF2B5EF4-FFF2-40B4-BE49-F238E27FC236}">
                  <a16:creationId xmlns:a16="http://schemas.microsoft.com/office/drawing/2014/main" id="{26EDE5D2-2107-2E4E-9628-4DC08C5725A6}"/>
                </a:ext>
              </a:extLst>
            </p:cNvPr>
            <p:cNvSpPr>
              <a:spLocks noChangeArrowheads="1"/>
            </p:cNvSpPr>
            <p:nvPr/>
          </p:nvSpPr>
          <p:spPr bwMode="auto">
            <a:xfrm>
              <a:off x="5088" y="1693"/>
              <a:ext cx="16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1982</a:t>
              </a:r>
              <a:endParaRPr lang="en-US" altLang="en-US" sz="1500" b="1"/>
            </a:p>
          </p:txBody>
        </p:sp>
        <p:sp>
          <p:nvSpPr>
            <p:cNvPr id="21523" name="Rectangle 34">
              <a:extLst>
                <a:ext uri="{FF2B5EF4-FFF2-40B4-BE49-F238E27FC236}">
                  <a16:creationId xmlns:a16="http://schemas.microsoft.com/office/drawing/2014/main" id="{B43F8A39-ABF9-2E4D-AD2C-11E75F26C88B}"/>
                </a:ext>
              </a:extLst>
            </p:cNvPr>
            <p:cNvSpPr>
              <a:spLocks noChangeArrowheads="1"/>
            </p:cNvSpPr>
            <p:nvPr/>
          </p:nvSpPr>
          <p:spPr bwMode="auto">
            <a:xfrm>
              <a:off x="5373" y="1693"/>
              <a:ext cx="16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1984</a:t>
              </a:r>
              <a:endParaRPr lang="en-US" altLang="en-US" sz="1500" b="1"/>
            </a:p>
          </p:txBody>
        </p:sp>
        <p:sp>
          <p:nvSpPr>
            <p:cNvPr id="21524" name="Rectangle 35">
              <a:extLst>
                <a:ext uri="{FF2B5EF4-FFF2-40B4-BE49-F238E27FC236}">
                  <a16:creationId xmlns:a16="http://schemas.microsoft.com/office/drawing/2014/main" id="{BBF4CC42-85A9-0F4F-A5C3-48C93C7457AD}"/>
                </a:ext>
              </a:extLst>
            </p:cNvPr>
            <p:cNvSpPr>
              <a:spLocks noChangeArrowheads="1"/>
            </p:cNvSpPr>
            <p:nvPr/>
          </p:nvSpPr>
          <p:spPr bwMode="auto">
            <a:xfrm>
              <a:off x="4356" y="1400"/>
              <a:ext cx="302"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Dry year</a:t>
              </a:r>
              <a:endParaRPr lang="en-US" altLang="en-US" sz="1500" b="1"/>
            </a:p>
          </p:txBody>
        </p:sp>
        <p:sp>
          <p:nvSpPr>
            <p:cNvPr id="21525" name="Rectangle 36">
              <a:extLst>
                <a:ext uri="{FF2B5EF4-FFF2-40B4-BE49-F238E27FC236}">
                  <a16:creationId xmlns:a16="http://schemas.microsoft.com/office/drawing/2014/main" id="{EEE24E32-C4BD-7843-B52D-009D5E23768E}"/>
                </a:ext>
              </a:extLst>
            </p:cNvPr>
            <p:cNvSpPr>
              <a:spLocks noChangeArrowheads="1"/>
            </p:cNvSpPr>
            <p:nvPr/>
          </p:nvSpPr>
          <p:spPr bwMode="auto">
            <a:xfrm>
              <a:off x="4732" y="1298"/>
              <a:ext cx="302"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Dry year</a:t>
              </a:r>
              <a:endParaRPr lang="en-US" altLang="en-US" sz="1500" b="1"/>
            </a:p>
          </p:txBody>
        </p:sp>
        <p:sp>
          <p:nvSpPr>
            <p:cNvPr id="21526" name="Rectangle 37">
              <a:extLst>
                <a:ext uri="{FF2B5EF4-FFF2-40B4-BE49-F238E27FC236}">
                  <a16:creationId xmlns:a16="http://schemas.microsoft.com/office/drawing/2014/main" id="{C8367B7D-CDCA-7543-A8AF-CA3990FD5776}"/>
                </a:ext>
              </a:extLst>
            </p:cNvPr>
            <p:cNvSpPr>
              <a:spLocks noChangeArrowheads="1"/>
            </p:cNvSpPr>
            <p:nvPr/>
          </p:nvSpPr>
          <p:spPr bwMode="auto">
            <a:xfrm>
              <a:off x="5041" y="1404"/>
              <a:ext cx="30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Dry year</a:t>
              </a:r>
              <a:endParaRPr lang="en-US" altLang="en-US" sz="1500" b="1"/>
            </a:p>
          </p:txBody>
        </p:sp>
        <p:sp>
          <p:nvSpPr>
            <p:cNvPr id="21527" name="Rectangle 38">
              <a:extLst>
                <a:ext uri="{FF2B5EF4-FFF2-40B4-BE49-F238E27FC236}">
                  <a16:creationId xmlns:a16="http://schemas.microsoft.com/office/drawing/2014/main" id="{8232CD8D-A787-EB4A-B91A-879562A2CFC9}"/>
                </a:ext>
              </a:extLst>
            </p:cNvPr>
            <p:cNvSpPr>
              <a:spLocks noChangeArrowheads="1"/>
            </p:cNvSpPr>
            <p:nvPr/>
          </p:nvSpPr>
          <p:spPr bwMode="auto">
            <a:xfrm>
              <a:off x="5257" y="978"/>
              <a:ext cx="31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Wet year</a:t>
              </a:r>
              <a:endParaRPr lang="en-US" altLang="en-US" sz="1500" b="1"/>
            </a:p>
          </p:txBody>
        </p:sp>
        <p:sp>
          <p:nvSpPr>
            <p:cNvPr id="21528" name="Rectangle 39">
              <a:extLst>
                <a:ext uri="{FF2B5EF4-FFF2-40B4-BE49-F238E27FC236}">
                  <a16:creationId xmlns:a16="http://schemas.microsoft.com/office/drawing/2014/main" id="{2581967B-6A00-254C-967D-34008BAB010B}"/>
                </a:ext>
              </a:extLst>
            </p:cNvPr>
            <p:cNvSpPr>
              <a:spLocks noChangeArrowheads="1"/>
            </p:cNvSpPr>
            <p:nvPr/>
          </p:nvSpPr>
          <p:spPr bwMode="auto">
            <a:xfrm rot="-5400000">
              <a:off x="3909" y="1207"/>
              <a:ext cx="40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a:solidFill>
                    <a:srgbClr val="000000"/>
                  </a:solidFill>
                </a:rPr>
                <a:t>Beak depth</a:t>
              </a:r>
              <a:endParaRPr lang="en-US" altLang="en-US" sz="1500" b="1"/>
            </a:p>
          </p:txBody>
        </p:sp>
        <p:sp>
          <p:nvSpPr>
            <p:cNvPr id="21529" name="Rectangle 40">
              <a:extLst>
                <a:ext uri="{FF2B5EF4-FFF2-40B4-BE49-F238E27FC236}">
                  <a16:creationId xmlns:a16="http://schemas.microsoft.com/office/drawing/2014/main" id="{B16E5AD8-FB1A-1346-ACAE-1DA5E6B885AF}"/>
                </a:ext>
              </a:extLst>
            </p:cNvPr>
            <p:cNvSpPr>
              <a:spLocks noChangeArrowheads="1"/>
            </p:cNvSpPr>
            <p:nvPr/>
          </p:nvSpPr>
          <p:spPr bwMode="auto">
            <a:xfrm rot="-5400000">
              <a:off x="3855" y="2212"/>
              <a:ext cx="51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1500" b="1">
                  <a:solidFill>
                    <a:srgbClr val="000000"/>
                  </a:solidFill>
                </a:rPr>
                <a:t>Beak depth of</a:t>
              </a:r>
            </a:p>
            <a:p>
              <a:pPr eaLnBrk="1" hangingPunct="1">
                <a:lnSpc>
                  <a:spcPct val="85000"/>
                </a:lnSpc>
              </a:pPr>
              <a:r>
                <a:rPr lang="en-US" altLang="en-US" sz="1500" b="1">
                  <a:solidFill>
                    <a:srgbClr val="000000"/>
                  </a:solidFill>
                </a:rPr>
                <a:t>offspring (mm)</a:t>
              </a:r>
              <a:endParaRPr lang="en-US" altLang="en-US" sz="1500" b="1"/>
            </a:p>
          </p:txBody>
        </p:sp>
      </p:grpSp>
      <p:sp>
        <p:nvSpPr>
          <p:cNvPr id="21508" name="Rectangle 25">
            <a:extLst>
              <a:ext uri="{FF2B5EF4-FFF2-40B4-BE49-F238E27FC236}">
                <a16:creationId xmlns:a16="http://schemas.microsoft.com/office/drawing/2014/main" id="{46804BF5-CAAB-2F44-BC36-1C8F1A52D911}"/>
              </a:ext>
            </a:extLst>
          </p:cNvPr>
          <p:cNvSpPr>
            <a:spLocks noChangeArrowheads="1"/>
          </p:cNvSpPr>
          <p:nvPr/>
        </p:nvSpPr>
        <p:spPr bwMode="auto">
          <a:xfrm>
            <a:off x="4986338" y="279400"/>
            <a:ext cx="4217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b="1">
                <a:solidFill>
                  <a:srgbClr val="CC0000"/>
                </a:solidFill>
              </a:rPr>
              <a:t>Rosemary and Peter Grant</a:t>
            </a:r>
          </a:p>
        </p:txBody>
      </p:sp>
    </p:spTree>
    <p:extLst>
      <p:ext uri="{BB962C8B-B14F-4D97-AF65-F5344CB8AC3E}">
        <p14:creationId xmlns:p14="http://schemas.microsoft.com/office/powerpoint/2010/main" val="1386949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descr="Rectangle: Click to edit Master text styles&#13;&#10;Second level&#13;&#10;Third level&#13;&#10;Fourth level&#13;&#10;Fifth level">
            <a:extLst>
              <a:ext uri="{FF2B5EF4-FFF2-40B4-BE49-F238E27FC236}">
                <a16:creationId xmlns:a16="http://schemas.microsoft.com/office/drawing/2014/main" id="{02627F31-85A6-6741-AEE6-5CCCFE0633A1}"/>
              </a:ext>
            </a:extLst>
          </p:cNvPr>
          <p:cNvSpPr txBox="1">
            <a:spLocks noChangeArrowheads="1"/>
          </p:cNvSpPr>
          <p:nvPr/>
        </p:nvSpPr>
        <p:spPr bwMode="auto">
          <a:xfrm>
            <a:off x="26988" y="1350963"/>
            <a:ext cx="5486400" cy="543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0000"/>
              </a:lnSpc>
              <a:spcBef>
                <a:spcPct val="20000"/>
              </a:spcBef>
              <a:buClr>
                <a:srgbClr val="0F116A"/>
              </a:buClr>
              <a:buSzPct val="120000"/>
              <a:buFont typeface="Wingdings" pitchFamily="2" charset="2"/>
              <a:buChar char="§"/>
            </a:pPr>
            <a:r>
              <a:rPr lang="en-US" altLang="en-US" sz="3200" b="1">
                <a:solidFill>
                  <a:srgbClr val="0F116A"/>
                </a:solidFill>
              </a:rPr>
              <a:t>Insecticide &amp; </a:t>
            </a:r>
            <a:br>
              <a:rPr lang="en-US" altLang="en-US" sz="3200" b="1">
                <a:solidFill>
                  <a:srgbClr val="0F116A"/>
                </a:solidFill>
              </a:rPr>
            </a:br>
            <a:r>
              <a:rPr lang="en-US" altLang="en-US" sz="3200" b="1">
                <a:solidFill>
                  <a:srgbClr val="0F116A"/>
                </a:solidFill>
              </a:rPr>
              <a:t>drug resistance</a:t>
            </a:r>
          </a:p>
          <a:p>
            <a:pPr lvl="1" algn="l" eaLnBrk="1" hangingPunct="1">
              <a:lnSpc>
                <a:spcPct val="90000"/>
              </a:lnSpc>
              <a:spcBef>
                <a:spcPct val="20000"/>
              </a:spcBef>
              <a:buClr>
                <a:schemeClr val="tx1"/>
              </a:buClr>
              <a:buSzPct val="60000"/>
              <a:buFont typeface="Wingdings" pitchFamily="2" charset="2"/>
              <a:buChar char="u"/>
            </a:pPr>
            <a:r>
              <a:rPr lang="en-US" altLang="en-US" sz="3000" b="1"/>
              <a:t>insecticide didn</a:t>
            </a:r>
            <a:r>
              <a:rPr lang="ja-JP" altLang="en-US" sz="3000" b="1"/>
              <a:t>’</a:t>
            </a:r>
            <a:r>
              <a:rPr lang="en-US" altLang="ja-JP" sz="3000" b="1"/>
              <a:t>t </a:t>
            </a:r>
            <a:br>
              <a:rPr lang="en-US" altLang="ja-JP" sz="3000" b="1"/>
            </a:br>
            <a:r>
              <a:rPr lang="en-US" altLang="ja-JP" sz="3000" b="1"/>
              <a:t>kill all individuals</a:t>
            </a:r>
          </a:p>
          <a:p>
            <a:pPr lvl="1" algn="l" eaLnBrk="1" hangingPunct="1">
              <a:lnSpc>
                <a:spcPct val="90000"/>
              </a:lnSpc>
              <a:spcBef>
                <a:spcPct val="20000"/>
              </a:spcBef>
              <a:buClr>
                <a:schemeClr val="tx1"/>
              </a:buClr>
              <a:buSzPct val="60000"/>
              <a:buFont typeface="Wingdings" pitchFamily="2" charset="2"/>
              <a:buChar char="u"/>
            </a:pPr>
            <a:r>
              <a:rPr lang="en-US" altLang="en-US" sz="3000" b="1"/>
              <a:t>resistant survivors reproduce</a:t>
            </a:r>
          </a:p>
          <a:p>
            <a:pPr lvl="1" algn="l" eaLnBrk="1" hangingPunct="1">
              <a:lnSpc>
                <a:spcPct val="90000"/>
              </a:lnSpc>
              <a:spcBef>
                <a:spcPct val="20000"/>
              </a:spcBef>
              <a:buClr>
                <a:schemeClr val="tx1"/>
              </a:buClr>
              <a:buSzPct val="60000"/>
              <a:buFont typeface="Wingdings" pitchFamily="2" charset="2"/>
              <a:buChar char="u"/>
            </a:pPr>
            <a:r>
              <a:rPr lang="en-US" altLang="en-US" sz="3000" b="1"/>
              <a:t>resistance is inherited</a:t>
            </a:r>
          </a:p>
          <a:p>
            <a:pPr lvl="1" algn="l" eaLnBrk="1" hangingPunct="1">
              <a:lnSpc>
                <a:spcPct val="90000"/>
              </a:lnSpc>
              <a:spcBef>
                <a:spcPct val="20000"/>
              </a:spcBef>
              <a:buClr>
                <a:schemeClr val="tx1"/>
              </a:buClr>
              <a:buSzPct val="60000"/>
              <a:buFont typeface="Wingdings" pitchFamily="2" charset="2"/>
              <a:buChar char="u"/>
            </a:pPr>
            <a:r>
              <a:rPr lang="en-US" altLang="en-US" sz="3000" b="1"/>
              <a:t>more of population is resistant</a:t>
            </a:r>
          </a:p>
          <a:p>
            <a:pPr lvl="2" algn="l" eaLnBrk="1" hangingPunct="1">
              <a:lnSpc>
                <a:spcPct val="90000"/>
              </a:lnSpc>
              <a:spcBef>
                <a:spcPct val="20000"/>
              </a:spcBef>
              <a:buClr>
                <a:schemeClr val="hlink"/>
              </a:buClr>
              <a:buSzPct val="95000"/>
              <a:buFont typeface="Wingdings" pitchFamily="2" charset="2"/>
              <a:buChar char="§"/>
            </a:pPr>
            <a:r>
              <a:rPr lang="en-US" altLang="en-US" sz="2600" b="1">
                <a:solidFill>
                  <a:srgbClr val="0F116A"/>
                </a:solidFill>
              </a:rPr>
              <a:t>insecticide becomes less &amp; less effective</a:t>
            </a:r>
            <a:endParaRPr lang="en-US" altLang="en-US" sz="2200" b="1">
              <a:solidFill>
                <a:srgbClr val="0F116A"/>
              </a:solidFill>
            </a:endParaRPr>
          </a:p>
        </p:txBody>
      </p:sp>
      <p:pic>
        <p:nvPicPr>
          <p:cNvPr id="22530" name="Picture 2">
            <a:extLst>
              <a:ext uri="{FF2B5EF4-FFF2-40B4-BE49-F238E27FC236}">
                <a16:creationId xmlns:a16="http://schemas.microsoft.com/office/drawing/2014/main" id="{8C32FF72-1FE0-F840-BF54-B86B5A229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875" y="423863"/>
            <a:ext cx="3160713"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a:extLst>
              <a:ext uri="{FF2B5EF4-FFF2-40B4-BE49-F238E27FC236}">
                <a16:creationId xmlns:a16="http://schemas.microsoft.com/office/drawing/2014/main" id="{43462759-2676-AE43-855F-6C4559DCE4F2}"/>
              </a:ext>
            </a:extLst>
          </p:cNvPr>
          <p:cNvSpPr>
            <a:spLocks noGrp="1" noChangeArrowheads="1"/>
          </p:cNvSpPr>
          <p:nvPr>
            <p:ph type="title"/>
          </p:nvPr>
        </p:nvSpPr>
        <p:spPr>
          <a:xfrm>
            <a:off x="609600" y="685800"/>
            <a:ext cx="6875463" cy="1171575"/>
          </a:xfrm>
        </p:spPr>
        <p:txBody>
          <a:bodyPr/>
          <a:lstStyle/>
          <a:p>
            <a:pPr eaLnBrk="1" hangingPunct="1"/>
            <a:r>
              <a:rPr lang="en-US" altLang="en-US">
                <a:ea typeface="ＭＳ Ｐゴシック" panose="020B0600070205080204" pitchFamily="34" charset="-128"/>
              </a:rPr>
              <a:t>Natural selection in action </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22532" name="Picture 6" descr="1whatIsDrugResistance.gif">
            <a:extLst>
              <a:ext uri="{FF2B5EF4-FFF2-40B4-BE49-F238E27FC236}">
                <a16:creationId xmlns:a16="http://schemas.microsoft.com/office/drawing/2014/main" id="{80E99CFE-6A01-9F49-B7A2-A29A3C6FB7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3476625"/>
            <a:ext cx="36353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7">
            <a:extLst>
              <a:ext uri="{FF2B5EF4-FFF2-40B4-BE49-F238E27FC236}">
                <a16:creationId xmlns:a16="http://schemas.microsoft.com/office/drawing/2014/main" id="{AFE63B19-39AE-5043-BC51-083980F2487B}"/>
              </a:ext>
            </a:extLst>
          </p:cNvPr>
          <p:cNvSpPr>
            <a:spLocks noChangeArrowheads="1"/>
          </p:cNvSpPr>
          <p:nvPr/>
        </p:nvSpPr>
        <p:spPr bwMode="auto">
          <a:xfrm>
            <a:off x="4418013" y="1527175"/>
            <a:ext cx="2473325" cy="865188"/>
          </a:xfrm>
          <a:prstGeom prst="wedgeEllipseCallout">
            <a:avLst>
              <a:gd name="adj1" fmla="val 41380"/>
              <a:gd name="adj2" fmla="val 100593"/>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Resistance…</a:t>
            </a:r>
          </a:p>
          <a:p>
            <a:r>
              <a:rPr lang="en-US" altLang="en-US" sz="1800" b="1" i="1" u="sng">
                <a:solidFill>
                  <a:srgbClr val="0F116A"/>
                </a:solidFill>
                <a:latin typeface="Comic Sans MS" panose="030F0902030302020204" pitchFamily="66" charset="0"/>
              </a:rPr>
              <a:t>NOT</a:t>
            </a:r>
            <a:r>
              <a:rPr lang="en-US" altLang="en-US" sz="1800" b="1" i="1">
                <a:solidFill>
                  <a:srgbClr val="0F116A"/>
                </a:solidFill>
                <a:latin typeface="Comic Sans MS" panose="030F0902030302020204" pitchFamily="66" charset="0"/>
              </a:rPr>
              <a:t> immunity</a:t>
            </a:r>
            <a:r>
              <a:rPr lang="en-US" altLang="en-US" sz="2000" b="1" i="1">
                <a:solidFill>
                  <a:srgbClr val="0F116A"/>
                </a:solidFill>
                <a:latin typeface="Comic Sans MS" panose="030F0902030302020204" pitchFamily="66" charset="0"/>
              </a:rPr>
              <a:t>!</a:t>
            </a:r>
          </a:p>
        </p:txBody>
      </p:sp>
      <p:grpSp>
        <p:nvGrpSpPr>
          <p:cNvPr id="2" name="Group 16">
            <a:extLst>
              <a:ext uri="{FF2B5EF4-FFF2-40B4-BE49-F238E27FC236}">
                <a16:creationId xmlns:a16="http://schemas.microsoft.com/office/drawing/2014/main" id="{1FC62E32-1E55-B24D-8D5B-42FB5AD034A6}"/>
              </a:ext>
            </a:extLst>
          </p:cNvPr>
          <p:cNvGrpSpPr>
            <a:grpSpLocks/>
          </p:cNvGrpSpPr>
          <p:nvPr/>
        </p:nvGrpSpPr>
        <p:grpSpPr bwMode="auto">
          <a:xfrm>
            <a:off x="4959350" y="2986088"/>
            <a:ext cx="4083050" cy="1947862"/>
            <a:chOff x="506" y="1003"/>
            <a:chExt cx="4702" cy="2244"/>
          </a:xfrm>
        </p:grpSpPr>
        <p:pic>
          <p:nvPicPr>
            <p:cNvPr id="22540" name="Picture 17">
              <a:extLst>
                <a:ext uri="{FF2B5EF4-FFF2-40B4-BE49-F238E27FC236}">
                  <a16:creationId xmlns:a16="http://schemas.microsoft.com/office/drawing/2014/main" id="{8104BC0F-02F1-0C46-892C-B93B3D3032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624" t="16499" r="5624" b="27000"/>
            <a:stretch>
              <a:fillRect/>
            </a:stretch>
          </p:blipFill>
          <p:spPr bwMode="auto">
            <a:xfrm>
              <a:off x="506" y="1003"/>
              <a:ext cx="4702" cy="224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41" name="Line 18">
              <a:extLst>
                <a:ext uri="{FF2B5EF4-FFF2-40B4-BE49-F238E27FC236}">
                  <a16:creationId xmlns:a16="http://schemas.microsoft.com/office/drawing/2014/main" id="{993F50FB-7951-C146-816C-64D8BB516138}"/>
                </a:ext>
              </a:extLst>
            </p:cNvPr>
            <p:cNvSpPr>
              <a:spLocks noChangeShapeType="1"/>
            </p:cNvSpPr>
            <p:nvPr/>
          </p:nvSpPr>
          <p:spPr bwMode="auto">
            <a:xfrm flipH="1">
              <a:off x="2312" y="1419"/>
              <a:ext cx="176" cy="3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2" name="Rectangle 19">
              <a:extLst>
                <a:ext uri="{FF2B5EF4-FFF2-40B4-BE49-F238E27FC236}">
                  <a16:creationId xmlns:a16="http://schemas.microsoft.com/office/drawing/2014/main" id="{7D7D6F7E-2EE0-044D-BF3C-187398F6082A}"/>
                </a:ext>
              </a:extLst>
            </p:cNvPr>
            <p:cNvSpPr>
              <a:spLocks noChangeArrowheads="1"/>
            </p:cNvSpPr>
            <p:nvPr/>
          </p:nvSpPr>
          <p:spPr bwMode="auto">
            <a:xfrm>
              <a:off x="844" y="1071"/>
              <a:ext cx="900"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b="1">
                  <a:solidFill>
                    <a:srgbClr val="000000"/>
                  </a:solidFill>
                </a:rPr>
                <a:t>Pesticide</a:t>
              </a:r>
              <a:br>
                <a:rPr lang="en-US" altLang="en-US" sz="1400" b="1">
                  <a:solidFill>
                    <a:srgbClr val="000000"/>
                  </a:solidFill>
                </a:rPr>
              </a:br>
              <a:r>
                <a:rPr lang="en-US" altLang="en-US" sz="1400" b="1">
                  <a:solidFill>
                    <a:srgbClr val="000000"/>
                  </a:solidFill>
                </a:rPr>
                <a:t>molecule</a:t>
              </a:r>
            </a:p>
          </p:txBody>
        </p:sp>
        <p:sp>
          <p:nvSpPr>
            <p:cNvPr id="22543" name="Rectangle 20">
              <a:extLst>
                <a:ext uri="{FF2B5EF4-FFF2-40B4-BE49-F238E27FC236}">
                  <a16:creationId xmlns:a16="http://schemas.microsoft.com/office/drawing/2014/main" id="{A600F237-EE3F-D64C-8615-93420EBCD0B8}"/>
                </a:ext>
              </a:extLst>
            </p:cNvPr>
            <p:cNvSpPr>
              <a:spLocks noChangeArrowheads="1"/>
            </p:cNvSpPr>
            <p:nvPr/>
          </p:nvSpPr>
          <p:spPr bwMode="auto">
            <a:xfrm>
              <a:off x="4003" y="2687"/>
              <a:ext cx="1035"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b="1">
                  <a:solidFill>
                    <a:srgbClr val="000000"/>
                  </a:solidFill>
                </a:rPr>
                <a:t>Insect cell</a:t>
              </a:r>
              <a:br>
                <a:rPr lang="en-US" altLang="en-US" sz="1400" b="1">
                  <a:solidFill>
                    <a:srgbClr val="000000"/>
                  </a:solidFill>
                </a:rPr>
              </a:br>
              <a:r>
                <a:rPr lang="en-US" altLang="en-US" sz="1400" b="1">
                  <a:solidFill>
                    <a:srgbClr val="000000"/>
                  </a:solidFill>
                </a:rPr>
                <a:t>membrane</a:t>
              </a:r>
            </a:p>
          </p:txBody>
        </p:sp>
        <p:sp>
          <p:nvSpPr>
            <p:cNvPr id="22544" name="Rectangle 21">
              <a:extLst>
                <a:ext uri="{FF2B5EF4-FFF2-40B4-BE49-F238E27FC236}">
                  <a16:creationId xmlns:a16="http://schemas.microsoft.com/office/drawing/2014/main" id="{98017F14-3B39-BF42-9F3F-B83485FDC8B2}"/>
                </a:ext>
              </a:extLst>
            </p:cNvPr>
            <p:cNvSpPr>
              <a:spLocks noChangeArrowheads="1"/>
            </p:cNvSpPr>
            <p:nvPr/>
          </p:nvSpPr>
          <p:spPr bwMode="auto">
            <a:xfrm>
              <a:off x="2501" y="1175"/>
              <a:ext cx="103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b="1">
                  <a:solidFill>
                    <a:srgbClr val="000000"/>
                  </a:solidFill>
                </a:rPr>
                <a:t>Target site</a:t>
              </a:r>
              <a:endParaRPr lang="en-US" altLang="en-US" sz="1400" b="1"/>
            </a:p>
          </p:txBody>
        </p:sp>
        <p:sp>
          <p:nvSpPr>
            <p:cNvPr id="22545" name="Line 22">
              <a:extLst>
                <a:ext uri="{FF2B5EF4-FFF2-40B4-BE49-F238E27FC236}">
                  <a16:creationId xmlns:a16="http://schemas.microsoft.com/office/drawing/2014/main" id="{C3BA0543-E234-5D47-BAE4-4F41C5DB3151}"/>
                </a:ext>
              </a:extLst>
            </p:cNvPr>
            <p:cNvSpPr>
              <a:spLocks noChangeShapeType="1"/>
            </p:cNvSpPr>
            <p:nvPr/>
          </p:nvSpPr>
          <p:spPr bwMode="auto">
            <a:xfrm>
              <a:off x="1212" y="2355"/>
              <a:ext cx="104" cy="35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23">
              <a:extLst>
                <a:ext uri="{FF2B5EF4-FFF2-40B4-BE49-F238E27FC236}">
                  <a16:creationId xmlns:a16="http://schemas.microsoft.com/office/drawing/2014/main" id="{90C1B7B5-454F-9440-810C-D953F8A9810C}"/>
                </a:ext>
              </a:extLst>
            </p:cNvPr>
            <p:cNvSpPr>
              <a:spLocks noChangeShapeType="1"/>
            </p:cNvSpPr>
            <p:nvPr/>
          </p:nvSpPr>
          <p:spPr bwMode="auto">
            <a:xfrm flipH="1">
              <a:off x="4824" y="2483"/>
              <a:ext cx="152" cy="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7" name="Line 24">
              <a:extLst>
                <a:ext uri="{FF2B5EF4-FFF2-40B4-BE49-F238E27FC236}">
                  <a16:creationId xmlns:a16="http://schemas.microsoft.com/office/drawing/2014/main" id="{A76A885B-B386-7748-9180-A824FA1F4674}"/>
                </a:ext>
              </a:extLst>
            </p:cNvPr>
            <p:cNvSpPr>
              <a:spLocks noChangeShapeType="1"/>
            </p:cNvSpPr>
            <p:nvPr/>
          </p:nvSpPr>
          <p:spPr bwMode="auto">
            <a:xfrm>
              <a:off x="1840" y="1267"/>
              <a:ext cx="240" cy="2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8" name="Rectangle 25">
              <a:extLst>
                <a:ext uri="{FF2B5EF4-FFF2-40B4-BE49-F238E27FC236}">
                  <a16:creationId xmlns:a16="http://schemas.microsoft.com/office/drawing/2014/main" id="{401B2F80-FB29-0840-A998-C49040DC4F14}"/>
                </a:ext>
              </a:extLst>
            </p:cNvPr>
            <p:cNvSpPr>
              <a:spLocks noChangeArrowheads="1"/>
            </p:cNvSpPr>
            <p:nvPr/>
          </p:nvSpPr>
          <p:spPr bwMode="auto">
            <a:xfrm>
              <a:off x="1124" y="2678"/>
              <a:ext cx="97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400" b="1">
                  <a:solidFill>
                    <a:srgbClr val="000000"/>
                  </a:solidFill>
                </a:rPr>
                <a:t>Resistant</a:t>
              </a:r>
              <a:br>
                <a:rPr lang="en-US" altLang="en-US" sz="1400" b="1">
                  <a:solidFill>
                    <a:srgbClr val="000000"/>
                  </a:solidFill>
                </a:rPr>
              </a:br>
              <a:r>
                <a:rPr lang="en-US" altLang="en-US" sz="1400" b="1">
                  <a:solidFill>
                    <a:srgbClr val="000000"/>
                  </a:solidFill>
                </a:rPr>
                <a:t>target site</a:t>
              </a:r>
            </a:p>
          </p:txBody>
        </p:sp>
      </p:grpSp>
      <p:grpSp>
        <p:nvGrpSpPr>
          <p:cNvPr id="3" name="Group 31">
            <a:extLst>
              <a:ext uri="{FF2B5EF4-FFF2-40B4-BE49-F238E27FC236}">
                <a16:creationId xmlns:a16="http://schemas.microsoft.com/office/drawing/2014/main" id="{9AA7D489-C119-2448-B40D-86B996DAA0BE}"/>
              </a:ext>
            </a:extLst>
          </p:cNvPr>
          <p:cNvGrpSpPr>
            <a:grpSpLocks/>
          </p:cNvGrpSpPr>
          <p:nvPr/>
        </p:nvGrpSpPr>
        <p:grpSpPr bwMode="auto">
          <a:xfrm>
            <a:off x="5451475" y="5054600"/>
            <a:ext cx="3611563" cy="1749425"/>
            <a:chOff x="3410" y="3159"/>
            <a:chExt cx="2275" cy="1102"/>
          </a:xfrm>
        </p:grpSpPr>
        <p:grpSp>
          <p:nvGrpSpPr>
            <p:cNvPr id="22536" name="Group 27">
              <a:extLst>
                <a:ext uri="{FF2B5EF4-FFF2-40B4-BE49-F238E27FC236}">
                  <a16:creationId xmlns:a16="http://schemas.microsoft.com/office/drawing/2014/main" id="{C1CE19F5-8109-374A-AAFF-CC72A0B83F46}"/>
                </a:ext>
              </a:extLst>
            </p:cNvPr>
            <p:cNvGrpSpPr>
              <a:grpSpLocks/>
            </p:cNvGrpSpPr>
            <p:nvPr/>
          </p:nvGrpSpPr>
          <p:grpSpPr bwMode="auto">
            <a:xfrm>
              <a:off x="3534" y="3159"/>
              <a:ext cx="2151" cy="1096"/>
              <a:chOff x="791" y="1003"/>
              <a:chExt cx="4404" cy="2244"/>
            </a:xfrm>
          </p:grpSpPr>
          <p:pic>
            <p:nvPicPr>
              <p:cNvPr id="22538" name="Picture 28">
                <a:extLst>
                  <a:ext uri="{FF2B5EF4-FFF2-40B4-BE49-F238E27FC236}">
                    <a16:creationId xmlns:a16="http://schemas.microsoft.com/office/drawing/2014/main" id="{4DC88E95-B35F-CA46-98C3-5B64F8F805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1250" t="16499" r="5624" b="27000"/>
              <a:stretch>
                <a:fillRect/>
              </a:stretch>
            </p:blipFill>
            <p:spPr bwMode="auto">
              <a:xfrm>
                <a:off x="791" y="1003"/>
                <a:ext cx="4404" cy="224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9" name="Rectangle 29">
                <a:extLst>
                  <a:ext uri="{FF2B5EF4-FFF2-40B4-BE49-F238E27FC236}">
                    <a16:creationId xmlns:a16="http://schemas.microsoft.com/office/drawing/2014/main" id="{53BCA7C4-171F-A04B-A648-2AAB67DD07D6}"/>
                  </a:ext>
                </a:extLst>
              </p:cNvPr>
              <p:cNvSpPr>
                <a:spLocks noChangeArrowheads="1"/>
              </p:cNvSpPr>
              <p:nvPr/>
            </p:nvSpPr>
            <p:spPr bwMode="auto">
              <a:xfrm>
                <a:off x="3698" y="1472"/>
                <a:ext cx="1325"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lnSpc>
                    <a:spcPct val="85000"/>
                  </a:lnSpc>
                </a:pPr>
                <a:r>
                  <a:rPr lang="en-US" altLang="en-US" sz="1600" b="1">
                    <a:solidFill>
                      <a:srgbClr val="000000"/>
                    </a:solidFill>
                  </a:rPr>
                  <a:t>Target site</a:t>
                </a:r>
                <a:endParaRPr lang="en-US" altLang="en-US" sz="1600" b="1"/>
              </a:p>
            </p:txBody>
          </p:sp>
        </p:grpSp>
        <p:sp>
          <p:nvSpPr>
            <p:cNvPr id="22537" name="Rectangle 30">
              <a:extLst>
                <a:ext uri="{FF2B5EF4-FFF2-40B4-BE49-F238E27FC236}">
                  <a16:creationId xmlns:a16="http://schemas.microsoft.com/office/drawing/2014/main" id="{289CED68-87DF-C846-85A6-B02B5900B9CD}"/>
                </a:ext>
              </a:extLst>
            </p:cNvPr>
            <p:cNvSpPr>
              <a:spLocks noChangeArrowheads="1"/>
            </p:cNvSpPr>
            <p:nvPr/>
          </p:nvSpPr>
          <p:spPr bwMode="auto">
            <a:xfrm>
              <a:off x="3410" y="4069"/>
              <a:ext cx="20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rPr>
                <a:t>Decreased number of target sites</a:t>
              </a:r>
            </a:p>
          </p:txBody>
        </p:sp>
      </p:grpSp>
    </p:spTree>
    <p:extLst>
      <p:ext uri="{BB962C8B-B14F-4D97-AF65-F5344CB8AC3E}">
        <p14:creationId xmlns:p14="http://schemas.microsoft.com/office/powerpoint/2010/main" val="1289743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Quack"/>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Whoosh"/>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Whoosh"/>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Whoosh"/>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additive="base">
                                        <p:cTn id="36"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Whoosh"/>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additive="base">
                                        <p:cTn id="42"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Whoosh"/>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1+#ppt_w/2"/>
                                          </p:val>
                                        </p:tav>
                                        <p:tav tm="100000">
                                          <p:val>
                                            <p:strVal val="#ppt_x"/>
                                          </p:val>
                                        </p:tav>
                                      </p:tavLst>
                                    </p:anim>
                                    <p:anim calcmode="lin" valueType="num">
                                      <p:cBhvr additive="base">
                                        <p:cTn id="49"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4" name="Whoosh"/>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6"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1+#ppt_w/2"/>
                                          </p:val>
                                        </p:tav>
                                        <p:tav tm="100000">
                                          <p:val>
                                            <p:strVal val="#ppt_x"/>
                                          </p:val>
                                        </p:tav>
                                      </p:tavLst>
                                    </p:anim>
                                    <p:anim calcmode="lin" valueType="num">
                                      <p:cBhvr additive="base">
                                        <p:cTn id="55"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P spid="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65E8FBC8-C2AC-C94D-9555-385C442BB77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Genome sequencing</a:t>
            </a:r>
          </a:p>
        </p:txBody>
      </p:sp>
      <p:sp>
        <p:nvSpPr>
          <p:cNvPr id="24578" name="Rectangle 3" descr="Rectangle: Click to edit Master text styles&#13;&#10;Second level&#13;&#10;Third level&#13;&#10;Fourth level&#13;&#10;Fifth level">
            <a:extLst>
              <a:ext uri="{FF2B5EF4-FFF2-40B4-BE49-F238E27FC236}">
                <a16:creationId xmlns:a16="http://schemas.microsoft.com/office/drawing/2014/main" id="{B1FDB22A-A00C-2748-9D02-22E2D3BAB6E9}"/>
              </a:ext>
            </a:extLst>
          </p:cNvPr>
          <p:cNvSpPr>
            <a:spLocks noGrp="1" noChangeArrowheads="1"/>
          </p:cNvSpPr>
          <p:nvPr>
            <p:ph type="body" idx="1"/>
          </p:nvPr>
        </p:nvSpPr>
        <p:spPr>
          <a:xfrm>
            <a:off x="661988" y="1371600"/>
            <a:ext cx="5461000" cy="1393825"/>
          </a:xfrm>
        </p:spPr>
        <p:txBody>
          <a:bodyPr/>
          <a:lstStyle/>
          <a:p>
            <a:pPr eaLnBrk="1" hangingPunct="1">
              <a:lnSpc>
                <a:spcPct val="90000"/>
              </a:lnSpc>
            </a:pPr>
            <a:r>
              <a:rPr lang="en-US" altLang="en-US" sz="2900">
                <a:ea typeface="ＭＳ Ｐゴシック" panose="020B0600070205080204" pitchFamily="34" charset="-128"/>
              </a:rPr>
              <a:t>What can data from whole genome sequencing tell us about evolution of humans?</a:t>
            </a:r>
          </a:p>
        </p:txBody>
      </p:sp>
      <p:pic>
        <p:nvPicPr>
          <p:cNvPr id="567300" name="Picture 4">
            <a:extLst>
              <a:ext uri="{FF2B5EF4-FFF2-40B4-BE49-F238E27FC236}">
                <a16:creationId xmlns:a16="http://schemas.microsoft.com/office/drawing/2014/main" id="{0A68972B-0EB4-1F40-BD9E-4636FAF9C607}"/>
              </a:ext>
            </a:extLst>
          </p:cNvPr>
          <p:cNvPicPr>
            <a:picLocks noChangeAspect="1" noChangeArrowheads="1"/>
          </p:cNvPicPr>
          <p:nvPr/>
        </p:nvPicPr>
        <p:blipFill>
          <a:blip r:embed="rId3"/>
          <a:srcRect/>
          <a:stretch>
            <a:fillRect/>
          </a:stretch>
        </p:blipFill>
        <p:spPr bwMode="auto">
          <a:xfrm>
            <a:off x="133350" y="2781300"/>
            <a:ext cx="6754813" cy="3910013"/>
          </a:xfrm>
          <a:prstGeom prst="rect">
            <a:avLst/>
          </a:prstGeom>
          <a:noFill/>
          <a:ln w="9525">
            <a:solidFill>
              <a:schemeClr val="tx1"/>
            </a:solidFill>
            <a:miter lim="800000"/>
            <a:headEnd/>
            <a:tailEnd/>
          </a:ln>
          <a:effectLst>
            <a:outerShdw blurRad="63500" dist="152400" dir="2700000" algn="ctr" rotWithShape="0">
              <a:srgbClr val="000000">
                <a:alpha val="65999"/>
              </a:srgbClr>
            </a:outerShdw>
          </a:effectLst>
        </p:spPr>
      </p:pic>
      <p:pic>
        <p:nvPicPr>
          <p:cNvPr id="567301" name="Picture 5">
            <a:extLst>
              <a:ext uri="{FF2B5EF4-FFF2-40B4-BE49-F238E27FC236}">
                <a16:creationId xmlns:a16="http://schemas.microsoft.com/office/drawing/2014/main" id="{86EB4DDD-8A0D-6543-AFC0-D76D375F8F69}"/>
              </a:ext>
            </a:extLst>
          </p:cNvPr>
          <p:cNvPicPr>
            <a:picLocks noChangeAspect="1" noChangeArrowheads="1"/>
          </p:cNvPicPr>
          <p:nvPr/>
        </p:nvPicPr>
        <p:blipFill>
          <a:blip r:embed="rId4">
            <a:lum bright="-6000" contrast="20000"/>
          </a:blip>
          <a:srcRect/>
          <a:stretch>
            <a:fillRect/>
          </a:stretch>
        </p:blipFill>
        <p:spPr bwMode="auto">
          <a:xfrm>
            <a:off x="6291263" y="417513"/>
            <a:ext cx="2701925" cy="3513137"/>
          </a:xfrm>
          <a:prstGeom prst="rect">
            <a:avLst/>
          </a:prstGeom>
          <a:noFill/>
          <a:ln w="9525">
            <a:noFill/>
            <a:miter lim="800000"/>
            <a:headEnd/>
            <a:tailEnd/>
          </a:ln>
          <a:effectLst>
            <a:outerShdw blurRad="63500" dist="101600" dir="2700000" algn="ctr" rotWithShape="0">
              <a:srgbClr val="000000">
                <a:alpha val="57999"/>
              </a:srgbClr>
            </a:outerShdw>
          </a:effectLst>
        </p:spPr>
      </p:pic>
    </p:spTree>
    <p:extLst>
      <p:ext uri="{BB962C8B-B14F-4D97-AF65-F5344CB8AC3E}">
        <p14:creationId xmlns:p14="http://schemas.microsoft.com/office/powerpoint/2010/main" val="198270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567301"/>
                                        </p:tgtEl>
                                        <p:attrNameLst>
                                          <p:attrName>style.visibility</p:attrName>
                                        </p:attrNameLst>
                                      </p:cBhvr>
                                      <p:to>
                                        <p:strVal val="visible"/>
                                      </p:to>
                                    </p:set>
                                    <p:animEffect transition="in" filter="wipe(right)">
                                      <p:cBhvr>
                                        <p:cTn id="7" dur="500"/>
                                        <p:tgtEl>
                                          <p:spTgt spid="567301"/>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67300"/>
                                        </p:tgtEl>
                                        <p:attrNameLst>
                                          <p:attrName>style.visibility</p:attrName>
                                        </p:attrNameLst>
                                      </p:cBhvr>
                                      <p:to>
                                        <p:strVal val="visible"/>
                                      </p:to>
                                    </p:set>
                                    <p:animEffect transition="in" filter="wipe(left)">
                                      <p:cBhvr>
                                        <p:cTn id="11" dur="500"/>
                                        <p:tgtEl>
                                          <p:spTgt spid="567300"/>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3921BCD4-A0AA-3C41-AE22-9279B4435F6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Primate Common Ancestry?</a:t>
            </a:r>
          </a:p>
        </p:txBody>
      </p:sp>
      <p:sp>
        <p:nvSpPr>
          <p:cNvPr id="568324" name="Rectangle 4">
            <a:extLst>
              <a:ext uri="{FF2B5EF4-FFF2-40B4-BE49-F238E27FC236}">
                <a16:creationId xmlns:a16="http://schemas.microsoft.com/office/drawing/2014/main" id="{8909B360-542A-BE45-9C84-6F93A7066626}"/>
              </a:ext>
            </a:extLst>
          </p:cNvPr>
          <p:cNvSpPr>
            <a:spLocks noChangeArrowheads="1"/>
          </p:cNvSpPr>
          <p:nvPr/>
        </p:nvSpPr>
        <p:spPr bwMode="auto">
          <a:xfrm>
            <a:off x="701675" y="1428750"/>
            <a:ext cx="3736975" cy="2776538"/>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lIns="0" tIns="0" rIns="40640" bIns="0"/>
          <a:lstStyle/>
          <a:p>
            <a:pPr marL="39688" defTabSz="822325" eaLnBrk="1" hangingPunct="1">
              <a:spcBef>
                <a:spcPts val="1438"/>
              </a:spcBef>
              <a:tabLst>
                <a:tab pos="3482975" algn="dec"/>
                <a:tab pos="3692525" algn="l"/>
              </a:tabLst>
              <a:defRPr/>
            </a:pPr>
            <a:r>
              <a:rPr lang="en-US" sz="2300" b="1">
                <a:solidFill>
                  <a:srgbClr val="0F116A"/>
                </a:solidFill>
                <a:latin typeface="Arial" charset="0"/>
                <a:ea typeface="ＭＳ Ｐゴシック" charset="0"/>
                <a:cs typeface="Arial" charset="0"/>
                <a:sym typeface="Arial" charset="0"/>
              </a:rPr>
              <a:t>Chromosome Number in the Great Apes (</a:t>
            </a:r>
            <a:r>
              <a:rPr lang="en-US" sz="2300" b="1" i="1">
                <a:solidFill>
                  <a:srgbClr val="0F116A"/>
                </a:solidFill>
                <a:latin typeface="Arial" charset="0"/>
                <a:ea typeface="ＭＳ Ｐゴシック" charset="0"/>
                <a:cs typeface="Arial" charset="0"/>
                <a:sym typeface="Arial" charset="0"/>
              </a:rPr>
              <a:t>Hominidae</a:t>
            </a:r>
            <a:r>
              <a:rPr lang="en-US" sz="2300" b="1">
                <a:solidFill>
                  <a:srgbClr val="0F116A"/>
                </a:solidFill>
                <a:latin typeface="Arial" charset="0"/>
                <a:ea typeface="ＭＳ Ｐゴシック" charset="0"/>
                <a:cs typeface="Arial" charset="0"/>
                <a:sym typeface="Arial" charset="0"/>
              </a:rPr>
              <a:t>)</a:t>
            </a:r>
          </a:p>
          <a:p>
            <a:pPr marL="39688" defTabSz="822325" eaLnBrk="1" hangingPunct="1">
              <a:spcBef>
                <a:spcPts val="1438"/>
              </a:spcBef>
              <a:tabLst>
                <a:tab pos="3482975" algn="dec"/>
                <a:tab pos="3692525" algn="l"/>
              </a:tabLst>
              <a:defRPr/>
            </a:pPr>
            <a:endParaRPr lang="en-US" sz="500" b="1" i="1">
              <a:solidFill>
                <a:srgbClr val="0F116A"/>
              </a:solidFill>
              <a:latin typeface="Arial" charset="0"/>
              <a:ea typeface="ＭＳ Ｐゴシック" charset="0"/>
              <a:cs typeface="Arial" charset="0"/>
              <a:sym typeface="Arial" charset="0"/>
            </a:endParaRPr>
          </a:p>
          <a:p>
            <a:pPr marL="39688" algn="l" defTabSz="822325" eaLnBrk="1" hangingPunct="1">
              <a:tabLst>
                <a:tab pos="3482975" algn="dec"/>
                <a:tab pos="3692525" algn="l"/>
              </a:tabLst>
              <a:defRPr/>
            </a:pPr>
            <a:r>
              <a:rPr lang="en-US" sz="2300" b="1">
                <a:solidFill>
                  <a:srgbClr val="0F116A"/>
                </a:solidFill>
                <a:latin typeface="Arial" charset="0"/>
                <a:ea typeface="ＭＳ Ｐゴシック" charset="0"/>
                <a:cs typeface="Arial" charset="0"/>
                <a:sym typeface="Arial" charset="0"/>
              </a:rPr>
              <a:t>orangutan </a:t>
            </a:r>
            <a:r>
              <a:rPr lang="en-US" sz="2300" b="1" i="1">
                <a:solidFill>
                  <a:srgbClr val="0F116A"/>
                </a:solidFill>
                <a:latin typeface="Arial" charset="0"/>
                <a:ea typeface="ＭＳ Ｐゴシック" charset="0"/>
                <a:cs typeface="Arial" charset="0"/>
                <a:sym typeface="Arial" charset="0"/>
              </a:rPr>
              <a:t>(Pogo)</a:t>
            </a:r>
            <a:r>
              <a:rPr lang="en-US" sz="2300" b="1">
                <a:solidFill>
                  <a:srgbClr val="0F116A"/>
                </a:solidFill>
                <a:latin typeface="Arial" charset="0"/>
                <a:ea typeface="ＭＳ Ｐゴシック" charset="0"/>
                <a:cs typeface="Arial" charset="0"/>
                <a:sym typeface="Arial" charset="0"/>
              </a:rPr>
              <a:t>	48</a:t>
            </a:r>
            <a:endParaRPr lang="en-US" sz="2300" b="1">
              <a:solidFill>
                <a:schemeClr val="tx2"/>
              </a:solidFill>
              <a:effectLst>
                <a:outerShdw blurRad="38100" dist="38100" dir="2700000" algn="tl">
                  <a:srgbClr val="000000"/>
                </a:outerShdw>
              </a:effectLst>
              <a:latin typeface="Arial" charset="0"/>
              <a:ea typeface="ＭＳ Ｐゴシック" charset="0"/>
              <a:cs typeface="Arial" charset="0"/>
              <a:sym typeface="Arial" charset="0"/>
            </a:endParaRPr>
          </a:p>
          <a:p>
            <a:pPr marL="39688" algn="l" defTabSz="822325" eaLnBrk="1" hangingPunct="1">
              <a:tabLst>
                <a:tab pos="3482975" algn="dec"/>
                <a:tab pos="3692525" algn="l"/>
              </a:tabLst>
              <a:defRPr/>
            </a:pPr>
            <a:r>
              <a:rPr lang="en-US" sz="2300" b="1">
                <a:solidFill>
                  <a:srgbClr val="0F116A"/>
                </a:solidFill>
                <a:latin typeface="Arial" charset="0"/>
                <a:ea typeface="ＭＳ Ｐゴシック" charset="0"/>
                <a:cs typeface="Arial" charset="0"/>
                <a:sym typeface="Arial" charset="0"/>
              </a:rPr>
              <a:t>gorilla </a:t>
            </a:r>
            <a:r>
              <a:rPr lang="en-US" sz="2300" b="1" i="1">
                <a:solidFill>
                  <a:srgbClr val="0F116A"/>
                </a:solidFill>
                <a:latin typeface="Arial" charset="0"/>
                <a:ea typeface="ＭＳ Ｐゴシック" charset="0"/>
                <a:cs typeface="Arial" charset="0"/>
                <a:sym typeface="Arial" charset="0"/>
              </a:rPr>
              <a:t>(Gorilla)</a:t>
            </a:r>
            <a:r>
              <a:rPr lang="en-US" sz="2300" b="1">
                <a:solidFill>
                  <a:srgbClr val="0F116A"/>
                </a:solidFill>
                <a:latin typeface="Arial" charset="0"/>
                <a:ea typeface="ＭＳ Ｐゴシック" charset="0"/>
                <a:cs typeface="Arial" charset="0"/>
                <a:sym typeface="Arial" charset="0"/>
              </a:rPr>
              <a:t>	48</a:t>
            </a:r>
          </a:p>
          <a:p>
            <a:pPr marL="39688" algn="l" defTabSz="822325" eaLnBrk="1" hangingPunct="1">
              <a:tabLst>
                <a:tab pos="3482975" algn="dec"/>
                <a:tab pos="3692525" algn="l"/>
              </a:tabLst>
              <a:defRPr/>
            </a:pPr>
            <a:r>
              <a:rPr lang="en-US" sz="2300" b="1">
                <a:solidFill>
                  <a:srgbClr val="0F116A"/>
                </a:solidFill>
                <a:latin typeface="Arial" charset="0"/>
                <a:ea typeface="바탕" charset="0"/>
                <a:cs typeface="바탕" charset="0"/>
                <a:sym typeface="Arial" charset="0"/>
              </a:rPr>
              <a:t>chimpanzee </a:t>
            </a:r>
            <a:r>
              <a:rPr lang="en-US" sz="2300" b="1" i="1">
                <a:solidFill>
                  <a:srgbClr val="0F116A"/>
                </a:solidFill>
                <a:latin typeface="Arial" charset="0"/>
                <a:ea typeface="ＭＳ Ｐゴシック" charset="0"/>
                <a:cs typeface="Arial" charset="0"/>
                <a:sym typeface="Arial" charset="0"/>
              </a:rPr>
              <a:t>(Pan)</a:t>
            </a:r>
            <a:r>
              <a:rPr lang="en-US" sz="2300" b="1">
                <a:solidFill>
                  <a:srgbClr val="0F116A"/>
                </a:solidFill>
                <a:latin typeface="Arial" charset="0"/>
                <a:ea typeface="ＭＳ Ｐゴシック" charset="0"/>
                <a:cs typeface="Arial" charset="0"/>
                <a:sym typeface="Arial" charset="0"/>
              </a:rPr>
              <a:t>	48</a:t>
            </a:r>
          </a:p>
          <a:p>
            <a:pPr marL="39688" algn="l" defTabSz="822325" eaLnBrk="1" hangingPunct="1">
              <a:tabLst>
                <a:tab pos="3482975" algn="dec"/>
                <a:tab pos="3692525" algn="l"/>
              </a:tabLst>
              <a:defRPr/>
            </a:pPr>
            <a:r>
              <a:rPr lang="en-US" sz="2300" b="1">
                <a:solidFill>
                  <a:srgbClr val="CC0000"/>
                </a:solidFill>
                <a:latin typeface="Arial" charset="0"/>
                <a:ea typeface="ＭＳ Ｐゴシック" charset="0"/>
                <a:cs typeface="Arial" charset="0"/>
                <a:sym typeface="Arial" charset="0"/>
              </a:rPr>
              <a:t>human </a:t>
            </a:r>
            <a:r>
              <a:rPr lang="en-US" sz="2300" b="1" i="1">
                <a:solidFill>
                  <a:srgbClr val="CC0000"/>
                </a:solidFill>
                <a:latin typeface="Arial" charset="0"/>
                <a:ea typeface="ＭＳ Ｐゴシック" charset="0"/>
                <a:cs typeface="Arial" charset="0"/>
                <a:sym typeface="Arial" charset="0"/>
              </a:rPr>
              <a:t>(Homo)</a:t>
            </a:r>
            <a:r>
              <a:rPr lang="en-US" sz="2300" b="1">
                <a:solidFill>
                  <a:srgbClr val="CC0000"/>
                </a:solidFill>
                <a:latin typeface="Arial" charset="0"/>
                <a:ea typeface="ＭＳ Ｐゴシック" charset="0"/>
                <a:cs typeface="Arial" charset="0"/>
                <a:sym typeface="Arial" charset="0"/>
              </a:rPr>
              <a:t>	</a:t>
            </a:r>
            <a:r>
              <a:rPr lang="en-US" sz="2300" b="1">
                <a:solidFill>
                  <a:srgbClr val="CC0000"/>
                </a:solidFill>
                <a:effectLst>
                  <a:outerShdw blurRad="38100" dist="38100" dir="2700000" algn="tl">
                    <a:srgbClr val="000000"/>
                  </a:outerShdw>
                </a:effectLst>
                <a:latin typeface="Arial" charset="0"/>
                <a:ea typeface="ＭＳ Ｐゴシック" charset="0"/>
                <a:cs typeface="Arial" charset="0"/>
                <a:sym typeface="Arial" charset="0"/>
              </a:rPr>
              <a:t>46</a:t>
            </a:r>
            <a:endParaRPr lang="en-US" sz="2300" b="1">
              <a:solidFill>
                <a:schemeClr val="tx2"/>
              </a:solidFill>
              <a:effectLst>
                <a:outerShdw blurRad="38100" dist="38100" dir="2700000" algn="tl">
                  <a:srgbClr val="000000"/>
                </a:outerShdw>
              </a:effectLst>
              <a:latin typeface="Arial" charset="0"/>
              <a:ea typeface="ＭＳ Ｐゴシック" charset="0"/>
              <a:cs typeface="Arial" charset="0"/>
              <a:sym typeface="Arial" charset="0"/>
            </a:endParaRPr>
          </a:p>
        </p:txBody>
      </p:sp>
      <p:pic>
        <p:nvPicPr>
          <p:cNvPr id="568325" name="Picture 5">
            <a:extLst>
              <a:ext uri="{FF2B5EF4-FFF2-40B4-BE49-F238E27FC236}">
                <a16:creationId xmlns:a16="http://schemas.microsoft.com/office/drawing/2014/main" id="{10124B37-49CA-2A4F-B451-75BB842A4AE8}"/>
              </a:ext>
            </a:extLst>
          </p:cNvPr>
          <p:cNvPicPr>
            <a:picLocks noChangeArrowheads="1"/>
          </p:cNvPicPr>
          <p:nvPr/>
        </p:nvPicPr>
        <p:blipFill>
          <a:blip r:embed="rId7">
            <a:lum bright="-6000" contrast="20000"/>
          </a:blip>
          <a:srcRect/>
          <a:stretch>
            <a:fillRect/>
          </a:stretch>
        </p:blipFill>
        <p:spPr bwMode="auto">
          <a:xfrm>
            <a:off x="6484938" y="1190625"/>
            <a:ext cx="2520950" cy="1806575"/>
          </a:xfrm>
          <a:prstGeom prst="rect">
            <a:avLst/>
          </a:prstGeom>
          <a:noFill/>
          <a:ln w="9525">
            <a:noFill/>
            <a:miter lim="800000"/>
            <a:headEnd/>
            <a:tailEnd/>
          </a:ln>
          <a:effectLst>
            <a:outerShdw blurRad="63500" dist="126999" dir="2700000" algn="ctr" rotWithShape="0">
              <a:srgbClr val="000000">
                <a:alpha val="50000"/>
              </a:srgbClr>
            </a:outerShdw>
          </a:effectLst>
        </p:spPr>
      </p:pic>
      <p:pic>
        <p:nvPicPr>
          <p:cNvPr id="568326" name="Picture 6">
            <a:extLst>
              <a:ext uri="{FF2B5EF4-FFF2-40B4-BE49-F238E27FC236}">
                <a16:creationId xmlns:a16="http://schemas.microsoft.com/office/drawing/2014/main" id="{FF3B7353-29ED-0F44-828D-A75E5CF6A1C6}"/>
              </a:ext>
            </a:extLst>
          </p:cNvPr>
          <p:cNvPicPr>
            <a:picLocks noChangeArrowheads="1"/>
          </p:cNvPicPr>
          <p:nvPr/>
        </p:nvPicPr>
        <p:blipFill>
          <a:blip r:embed="rId8"/>
          <a:srcRect r="10855"/>
          <a:stretch>
            <a:fillRect/>
          </a:stretch>
        </p:blipFill>
        <p:spPr bwMode="auto">
          <a:xfrm>
            <a:off x="4948238" y="2149475"/>
            <a:ext cx="1870075" cy="3060700"/>
          </a:xfrm>
          <a:prstGeom prst="rect">
            <a:avLst/>
          </a:prstGeom>
          <a:noFill/>
          <a:ln w="9525">
            <a:noFill/>
            <a:miter lim="800000"/>
            <a:headEnd/>
            <a:tailEnd/>
          </a:ln>
          <a:effectLst>
            <a:outerShdw blurRad="63500" dist="126999" dir="2700000" algn="ctr" rotWithShape="0">
              <a:srgbClr val="000000">
                <a:alpha val="50000"/>
              </a:srgbClr>
            </a:outerShdw>
          </a:effectLst>
        </p:spPr>
      </p:pic>
      <p:pic>
        <p:nvPicPr>
          <p:cNvPr id="568327" name="Picture 7">
            <a:extLst>
              <a:ext uri="{FF2B5EF4-FFF2-40B4-BE49-F238E27FC236}">
                <a16:creationId xmlns:a16="http://schemas.microsoft.com/office/drawing/2014/main" id="{7F758878-692D-4D48-878E-30B379DA2385}"/>
              </a:ext>
            </a:extLst>
          </p:cNvPr>
          <p:cNvPicPr>
            <a:picLocks noChangeArrowheads="1"/>
          </p:cNvPicPr>
          <p:nvPr/>
        </p:nvPicPr>
        <p:blipFill>
          <a:blip r:embed="rId9"/>
          <a:srcRect/>
          <a:stretch>
            <a:fillRect/>
          </a:stretch>
        </p:blipFill>
        <p:spPr bwMode="auto">
          <a:xfrm>
            <a:off x="5986463" y="4291013"/>
            <a:ext cx="2971800" cy="2365375"/>
          </a:xfrm>
          <a:prstGeom prst="rect">
            <a:avLst/>
          </a:prstGeom>
          <a:noFill/>
          <a:ln w="9525">
            <a:noFill/>
            <a:miter lim="800000"/>
            <a:headEnd/>
            <a:tailEnd/>
          </a:ln>
          <a:effectLst>
            <a:outerShdw blurRad="63500" dist="126999" dir="2700000" algn="ctr" rotWithShape="0">
              <a:srgbClr val="000000">
                <a:alpha val="50000"/>
              </a:srgbClr>
            </a:outerShdw>
          </a:effectLst>
        </p:spPr>
      </p:pic>
      <p:sp>
        <p:nvSpPr>
          <p:cNvPr id="568328" name="Rectangle 8">
            <a:extLst>
              <a:ext uri="{FF2B5EF4-FFF2-40B4-BE49-F238E27FC236}">
                <a16:creationId xmlns:a16="http://schemas.microsoft.com/office/drawing/2014/main" id="{29E155DB-597B-5C42-AC7F-4931E44A9201}"/>
              </a:ext>
            </a:extLst>
          </p:cNvPr>
          <p:cNvSpPr>
            <a:spLocks noChangeArrowheads="1"/>
          </p:cNvSpPr>
          <p:nvPr/>
        </p:nvSpPr>
        <p:spPr bwMode="auto">
          <a:xfrm>
            <a:off x="65088" y="4668838"/>
            <a:ext cx="5151437" cy="2117725"/>
          </a:xfrm>
          <a:prstGeom prst="rect">
            <a:avLst/>
          </a:prstGeom>
          <a:solidFill>
            <a:srgbClr val="0F116A"/>
          </a:solidFill>
          <a:ln w="9525">
            <a:noFill/>
            <a:miter lim="800000"/>
            <a:headEnd/>
            <a:tailEnd/>
          </a:ln>
          <a:effectLst>
            <a:outerShdw blurRad="63500" dist="63500" dir="2700000" algn="ctr" rotWithShape="0">
              <a:srgbClr val="000000">
                <a:alpha val="65999"/>
              </a:srgbClr>
            </a:outerShdw>
          </a:effectLst>
        </p:spPr>
        <p:txBody>
          <a:bodyPr lIns="0" tIns="0" rIns="40640"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ts val="1438"/>
              </a:spcBef>
            </a:pPr>
            <a:r>
              <a:rPr lang="en-US" altLang="en-US" sz="2300" b="1">
                <a:solidFill>
                  <a:schemeClr val="hlink"/>
                </a:solidFill>
                <a:effectLst>
                  <a:outerShdw blurRad="38100" dist="38100" dir="2700000" algn="tl">
                    <a:srgbClr val="000000"/>
                  </a:outerShdw>
                </a:effectLst>
                <a:cs typeface="Arial" panose="020B0604020202020204" pitchFamily="34" charset="0"/>
                <a:sym typeface="Arial" panose="020B0604020202020204" pitchFamily="34" charset="0"/>
              </a:rPr>
              <a:t>Hypothesis:</a:t>
            </a:r>
            <a:br>
              <a:rPr lang="en-US" altLang="en-US" sz="2300" b="1">
                <a:solidFill>
                  <a:srgbClr val="FFCC18"/>
                </a:solidFill>
                <a:effectLst>
                  <a:outerShdw blurRad="38100" dist="38100" dir="2700000" algn="tl">
                    <a:srgbClr val="000000"/>
                  </a:outerShdw>
                </a:effectLst>
                <a:cs typeface="Arial" panose="020B0604020202020204" pitchFamily="34" charset="0"/>
                <a:sym typeface="Arial" panose="020B0604020202020204" pitchFamily="34" charset="0"/>
              </a:rPr>
            </a:br>
            <a:r>
              <a:rPr lang="en-US" altLang="en-US" sz="2300" b="1">
                <a:solidFill>
                  <a:srgbClr val="FFCC18"/>
                </a:solidFill>
                <a:effectLst>
                  <a:outerShdw blurRad="38100" dist="38100" dir="2700000" algn="tl">
                    <a:srgbClr val="000000"/>
                  </a:outerShdw>
                </a:effectLst>
                <a:cs typeface="Arial" panose="020B0604020202020204" pitchFamily="34" charset="0"/>
                <a:sym typeface="Arial" panose="020B0604020202020204" pitchFamily="34" charset="0"/>
              </a:rPr>
              <a:t>Change in chromosome number?</a:t>
            </a:r>
            <a:r>
              <a:rPr lang="en-US" altLang="en-US" sz="2300" b="1">
                <a:solidFill>
                  <a:srgbClr val="FFFFFF"/>
                </a:solidFill>
                <a:cs typeface="Arial" panose="020B0604020202020204" pitchFamily="34" charset="0"/>
                <a:sym typeface="Arial" panose="020B0604020202020204" pitchFamily="34" charset="0"/>
              </a:rPr>
              <a:t>  </a:t>
            </a:r>
          </a:p>
          <a:p>
            <a:pPr algn="l" eaLnBrk="1" hangingPunct="1"/>
            <a:r>
              <a:rPr lang="en-US" altLang="en-US" sz="2300" b="1">
                <a:solidFill>
                  <a:srgbClr val="FFFFFF"/>
                </a:solidFill>
                <a:cs typeface="Arial" panose="020B0604020202020204" pitchFamily="34" charset="0"/>
                <a:sym typeface="Arial" panose="020B0604020202020204" pitchFamily="34" charset="0"/>
              </a:rPr>
              <a:t>If these organisms share a common ancestor, then is there evidence in the genome for this change in chromosome number</a:t>
            </a:r>
            <a:endParaRPr lang="en-US" altLang="en-US" sz="2300" b="1">
              <a:solidFill>
                <a:srgbClr val="FFFFFF"/>
              </a:solidFill>
              <a:effectLst>
                <a:outerShdw blurRad="38100" dist="38100" dir="2700000" algn="tl">
                  <a:srgbClr val="000000"/>
                </a:outerShdw>
              </a:effectLst>
              <a:cs typeface="Arial" panose="020B0604020202020204" pitchFamily="34" charset="0"/>
              <a:sym typeface="Arial" panose="020B0604020202020204" pitchFamily="34" charset="0"/>
            </a:endParaRPr>
          </a:p>
        </p:txBody>
      </p:sp>
      <p:sp>
        <p:nvSpPr>
          <p:cNvPr id="568329" name="Line 9">
            <a:extLst>
              <a:ext uri="{FF2B5EF4-FFF2-40B4-BE49-F238E27FC236}">
                <a16:creationId xmlns:a16="http://schemas.microsoft.com/office/drawing/2014/main" id="{6CB20858-78B6-B345-9050-CA311195620B}"/>
              </a:ext>
            </a:extLst>
          </p:cNvPr>
          <p:cNvSpPr>
            <a:spLocks noChangeShapeType="1"/>
          </p:cNvSpPr>
          <p:nvPr/>
        </p:nvSpPr>
        <p:spPr bwMode="auto">
          <a:xfrm>
            <a:off x="4254500" y="3970338"/>
            <a:ext cx="544513" cy="0"/>
          </a:xfrm>
          <a:prstGeom prst="line">
            <a:avLst/>
          </a:prstGeom>
          <a:noFill/>
          <a:ln w="88900">
            <a:solidFill>
              <a:srgbClr val="FA100F"/>
            </a:solidFill>
            <a:round/>
            <a:headEnd type="stealth" w="med" len="med"/>
            <a:tailEnd/>
          </a:ln>
          <a:effectLst>
            <a:outerShdw blurRad="63500" dist="38099" dir="2700000" algn="ctr" rotWithShape="0">
              <a:srgbClr val="000000">
                <a:alpha val="74998"/>
              </a:srgbClr>
            </a:outerShdw>
          </a:effectLst>
        </p:spPr>
        <p:txBody>
          <a:bodyPr/>
          <a:lstStyle/>
          <a:p>
            <a:pPr>
              <a:defRPr/>
            </a:pPr>
            <a:endParaRPr lang="en-US">
              <a:latin typeface="Arial" charset="0"/>
              <a:ea typeface="+mn-ea"/>
            </a:endParaRPr>
          </a:p>
        </p:txBody>
      </p:sp>
      <p:sp>
        <p:nvSpPr>
          <p:cNvPr id="568332" name="AutoShape 12">
            <a:extLst>
              <a:ext uri="{FF2B5EF4-FFF2-40B4-BE49-F238E27FC236}">
                <a16:creationId xmlns:a16="http://schemas.microsoft.com/office/drawing/2014/main" id="{6E75069E-7A58-E244-BA62-633922FCDAFE}"/>
              </a:ext>
            </a:extLst>
          </p:cNvPr>
          <p:cNvSpPr>
            <a:spLocks noChangeArrowheads="1"/>
          </p:cNvSpPr>
          <p:nvPr/>
        </p:nvSpPr>
        <p:spPr bwMode="auto">
          <a:xfrm>
            <a:off x="4729163" y="4283075"/>
            <a:ext cx="2433637" cy="1220788"/>
          </a:xfrm>
          <a:prstGeom prst="wedgeEllipseCallout">
            <a:avLst>
              <a:gd name="adj1" fmla="val 84574"/>
              <a:gd name="adj2" fmla="val 46227"/>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Could we have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just lost a pair of</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chromosomes? </a:t>
            </a:r>
          </a:p>
        </p:txBody>
      </p:sp>
    </p:spTree>
    <p:extLst>
      <p:ext uri="{BB962C8B-B14F-4D97-AF65-F5344CB8AC3E}">
        <p14:creationId xmlns:p14="http://schemas.microsoft.com/office/powerpoint/2010/main" val="333281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68325"/>
                                        </p:tgtEl>
                                        <p:attrNameLst>
                                          <p:attrName>style.visibility</p:attrName>
                                        </p:attrNameLst>
                                      </p:cBhvr>
                                      <p:to>
                                        <p:strVal val="visible"/>
                                      </p:to>
                                    </p:set>
                                    <p:animEffect transition="in" filter="wipe(left)">
                                      <p:cBhvr>
                                        <p:cTn id="7" dur="500"/>
                                        <p:tgtEl>
                                          <p:spTgt spid="568325"/>
                                        </p:tgtEl>
                                      </p:cBhvr>
                                    </p:animEffect>
                                  </p:childTnLst>
                                  <p:subTnLst>
                                    <p:audio>
                                      <p:cMediaNode>
                                        <p:cTn display="0" masterRel="sameClick">
                                          <p:stCondLst>
                                            <p:cond evt="begin" delay="0">
                                              <p:tn val="5"/>
                                            </p:cond>
                                          </p:stCondLst>
                                          <p:endCondLst>
                                            <p:cond evt="onStopAudio" delay="0">
                                              <p:tgtEl>
                                                <p:sldTgt/>
                                              </p:tgtEl>
                                            </p:cond>
                                          </p:endCondLst>
                                        </p:cTn>
                                        <p:tgtEl>
                                          <p:sndTgt r:embed="rId2" name="Pencil Check"/>
                                        </p:tgtEl>
                                      </p:cMediaNode>
                                    </p:audio>
                                  </p:sub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68326"/>
                                        </p:tgtEl>
                                        <p:attrNameLst>
                                          <p:attrName>style.visibility</p:attrName>
                                        </p:attrNameLst>
                                      </p:cBhvr>
                                      <p:to>
                                        <p:strVal val="visible"/>
                                      </p:to>
                                    </p:set>
                                    <p:animEffect transition="in" filter="wipe(left)">
                                      <p:cBhvr>
                                        <p:cTn id="11" dur="500"/>
                                        <p:tgtEl>
                                          <p:spTgt spid="568326"/>
                                        </p:tgtEl>
                                      </p:cBhvr>
                                    </p:animEffect>
                                  </p:childTnLst>
                                  <p:subTnLst>
                                    <p:audio>
                                      <p:cMediaNode>
                                        <p:cTn display="0" masterRel="sameClick">
                                          <p:stCondLst>
                                            <p:cond evt="begin" delay="0">
                                              <p:tn val="9"/>
                                            </p:cond>
                                          </p:stCondLst>
                                          <p:endCondLst>
                                            <p:cond evt="onStopAudio" delay="0">
                                              <p:tgtEl>
                                                <p:sldTgt/>
                                              </p:tgtEl>
                                            </p:cond>
                                          </p:endCondLst>
                                        </p:cTn>
                                        <p:tgtEl>
                                          <p:sndTgt r:embed="rId2" name="Pencil Check"/>
                                        </p:tgtEl>
                                      </p:cMediaNode>
                                    </p:audio>
                                  </p:sub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68327"/>
                                        </p:tgtEl>
                                        <p:attrNameLst>
                                          <p:attrName>style.visibility</p:attrName>
                                        </p:attrNameLst>
                                      </p:cBhvr>
                                      <p:to>
                                        <p:strVal val="visible"/>
                                      </p:to>
                                    </p:set>
                                    <p:animEffect transition="in" filter="wipe(left)">
                                      <p:cBhvr>
                                        <p:cTn id="15" dur="500"/>
                                        <p:tgtEl>
                                          <p:spTgt spid="568327"/>
                                        </p:tgtEl>
                                      </p:cBhvr>
                                    </p:animEffect>
                                  </p:childTnLst>
                                  <p:subTnLst>
                                    <p:audio>
                                      <p:cMediaNode>
                                        <p:cTn display="0" masterRel="sameClick">
                                          <p:stCondLst>
                                            <p:cond evt="begin" delay="0">
                                              <p:tn val="13"/>
                                            </p:cond>
                                          </p:stCondLst>
                                          <p:endCondLst>
                                            <p:cond evt="onStopAudio" delay="0">
                                              <p:tgtEl>
                                                <p:sldTgt/>
                                              </p:tgtEl>
                                            </p:cond>
                                          </p:endCondLst>
                                        </p:cTn>
                                        <p:tgtEl>
                                          <p:sndTgt r:embed="rId2" name="Pencil Check"/>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68324">
                                            <p:txEl>
                                              <p:pRg st="0" end="0"/>
                                            </p:txEl>
                                          </p:spTgt>
                                        </p:tgtEl>
                                        <p:attrNameLst>
                                          <p:attrName>style.visibility</p:attrName>
                                        </p:attrNameLst>
                                      </p:cBhvr>
                                      <p:to>
                                        <p:strVal val="visible"/>
                                      </p:to>
                                    </p:set>
                                    <p:animEffect transition="in" filter="wipe(left)">
                                      <p:cBhvr>
                                        <p:cTn id="20" dur="500"/>
                                        <p:tgtEl>
                                          <p:spTgt spid="56832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8324">
                                            <p:txEl>
                                              <p:pRg st="2" end="2"/>
                                            </p:txEl>
                                          </p:spTgt>
                                        </p:tgtEl>
                                        <p:attrNameLst>
                                          <p:attrName>style.visibility</p:attrName>
                                        </p:attrNameLst>
                                      </p:cBhvr>
                                      <p:to>
                                        <p:strVal val="visible"/>
                                      </p:to>
                                    </p:set>
                                    <p:animEffect transition="in" filter="wipe(left)">
                                      <p:cBhvr>
                                        <p:cTn id="25" dur="500"/>
                                        <p:tgtEl>
                                          <p:spTgt spid="568324">
                                            <p:txEl>
                                              <p:pRg st="2" end="2"/>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68324">
                                            <p:txEl>
                                              <p:pRg st="3" end="3"/>
                                            </p:txEl>
                                          </p:spTgt>
                                        </p:tgtEl>
                                        <p:attrNameLst>
                                          <p:attrName>style.visibility</p:attrName>
                                        </p:attrNameLst>
                                      </p:cBhvr>
                                      <p:to>
                                        <p:strVal val="visible"/>
                                      </p:to>
                                    </p:set>
                                    <p:animEffect transition="in" filter="wipe(left)">
                                      <p:cBhvr>
                                        <p:cTn id="30" dur="500"/>
                                        <p:tgtEl>
                                          <p:spTgt spid="568324">
                                            <p:txEl>
                                              <p:pRg st="3" end="3"/>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68324">
                                            <p:txEl>
                                              <p:pRg st="4" end="4"/>
                                            </p:txEl>
                                          </p:spTgt>
                                        </p:tgtEl>
                                        <p:attrNameLst>
                                          <p:attrName>style.visibility</p:attrName>
                                        </p:attrNameLst>
                                      </p:cBhvr>
                                      <p:to>
                                        <p:strVal val="visible"/>
                                      </p:to>
                                    </p:set>
                                    <p:animEffect transition="in" filter="wipe(left)">
                                      <p:cBhvr>
                                        <p:cTn id="35" dur="500"/>
                                        <p:tgtEl>
                                          <p:spTgt spid="568324">
                                            <p:txEl>
                                              <p:pRg st="4" end="4"/>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8324">
                                            <p:txEl>
                                              <p:pRg st="5" end="5"/>
                                            </p:txEl>
                                          </p:spTgt>
                                        </p:tgtEl>
                                        <p:attrNameLst>
                                          <p:attrName>style.visibility</p:attrName>
                                        </p:attrNameLst>
                                      </p:cBhvr>
                                      <p:to>
                                        <p:strVal val="visible"/>
                                      </p:to>
                                    </p:set>
                                    <p:animEffect transition="in" filter="wipe(left)">
                                      <p:cBhvr>
                                        <p:cTn id="40" dur="500"/>
                                        <p:tgtEl>
                                          <p:spTgt spid="568324">
                                            <p:txEl>
                                              <p:pRg st="5" end="5"/>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4" name="String"/>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2" fill="hold" nodeType="clickEffect">
                                  <p:stCondLst>
                                    <p:cond delay="0"/>
                                  </p:stCondLst>
                                  <p:childTnLst>
                                    <p:set>
                                      <p:cBhvr>
                                        <p:cTn id="44" dur="1" fill="hold">
                                          <p:stCondLst>
                                            <p:cond delay="0"/>
                                          </p:stCondLst>
                                        </p:cTn>
                                        <p:tgtEl>
                                          <p:spTgt spid="568329"/>
                                        </p:tgtEl>
                                        <p:attrNameLst>
                                          <p:attrName>style.visibility</p:attrName>
                                        </p:attrNameLst>
                                      </p:cBhvr>
                                      <p:to>
                                        <p:strVal val="visible"/>
                                      </p:to>
                                    </p:set>
                                    <p:animEffect transition="in" filter="slide(fromRight)">
                                      <p:cBhvr>
                                        <p:cTn id="45" dur="500"/>
                                        <p:tgtEl>
                                          <p:spTgt spid="568329"/>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568332"/>
                                        </p:tgtEl>
                                        <p:attrNameLst>
                                          <p:attrName>style.visibility</p:attrName>
                                        </p:attrNameLst>
                                      </p:cBhvr>
                                      <p:to>
                                        <p:strVal val="visible"/>
                                      </p:to>
                                    </p:set>
                                    <p:animEffect transition="in" filter="wipe(right)">
                                      <p:cBhvr>
                                        <p:cTn id="50" dur="500"/>
                                        <p:tgtEl>
                                          <p:spTgt spid="568332"/>
                                        </p:tgtEl>
                                      </p:cBhvr>
                                    </p:animEffect>
                                  </p:childTnLst>
                                  <p:subTnLst>
                                    <p:audio>
                                      <p:cMediaNode>
                                        <p:cTn display="0" masterRel="sameClick">
                                          <p:stCondLst>
                                            <p:cond evt="begin" delay="0">
                                              <p:tn val="48"/>
                                            </p:cond>
                                          </p:stCondLst>
                                          <p:endCondLst>
                                            <p:cond evt="onStopAudio" delay="0">
                                              <p:tgtEl>
                                                <p:sldTgt/>
                                              </p:tgtEl>
                                            </p:cond>
                                          </p:endCondLst>
                                        </p:cTn>
                                        <p:tgtEl>
                                          <p:sndTgt r:embed="rId6" name="Quack"/>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68328"/>
                                        </p:tgtEl>
                                        <p:attrNameLst>
                                          <p:attrName>style.visibility</p:attrName>
                                        </p:attrNameLst>
                                      </p:cBhvr>
                                      <p:to>
                                        <p:strVal val="visible"/>
                                      </p:to>
                                    </p:set>
                                    <p:animEffect transition="in" filter="wipe(left)">
                                      <p:cBhvr>
                                        <p:cTn id="55" dur="500"/>
                                        <p:tgtEl>
                                          <p:spTgt spid="568328"/>
                                        </p:tgtEl>
                                      </p:cBhvr>
                                    </p:animEffect>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4" grpId="0" build="p" autoUpdateAnimBg="0"/>
      <p:bldP spid="568328" grpId="0" animBg="1" autoUpdateAnimBg="0"/>
      <p:bldP spid="568332"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C2DB1732-1650-0746-926B-2F0905C9965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Chromosomal fusion</a:t>
            </a:r>
          </a:p>
        </p:txBody>
      </p:sp>
      <p:sp>
        <p:nvSpPr>
          <p:cNvPr id="569349" name="Rectangle 5">
            <a:extLst>
              <a:ext uri="{FF2B5EF4-FFF2-40B4-BE49-F238E27FC236}">
                <a16:creationId xmlns:a16="http://schemas.microsoft.com/office/drawing/2014/main" id="{8AAAB60F-C082-404D-BADE-15FC3BF0260D}"/>
              </a:ext>
            </a:extLst>
          </p:cNvPr>
          <p:cNvSpPr>
            <a:spLocks noChangeArrowheads="1"/>
          </p:cNvSpPr>
          <p:nvPr/>
        </p:nvSpPr>
        <p:spPr bwMode="auto">
          <a:xfrm>
            <a:off x="712788" y="1295400"/>
            <a:ext cx="7621587" cy="1189038"/>
          </a:xfrm>
          <a:prstGeom prst="rect">
            <a:avLst/>
          </a:prstGeom>
          <a:solidFill>
            <a:srgbClr val="0F116A"/>
          </a:solidFill>
          <a:ln w="9525">
            <a:noFill/>
            <a:miter lim="800000"/>
            <a:headEnd/>
            <a:tailEnd/>
          </a:ln>
          <a:effectLst>
            <a:outerShdw blurRad="63500" dist="126999" dir="2700000" algn="ctr" rotWithShape="0">
              <a:srgbClr val="000000">
                <a:alpha val="74998"/>
              </a:srgbClr>
            </a:outerShdw>
          </a:effectLst>
        </p:spPr>
        <p:txBody>
          <a:bodyPr lIns="0" tIns="0" rIns="40640" bIns="0"/>
          <a:lstStyle/>
          <a:p>
            <a:pPr marL="39688" algn="l" defTabSz="822325" eaLnBrk="1" hangingPunct="1">
              <a:spcBef>
                <a:spcPts val="1438"/>
              </a:spcBef>
              <a:defRPr/>
            </a:pPr>
            <a:r>
              <a:rPr lang="en-US" sz="2300" b="1">
                <a:solidFill>
                  <a:srgbClr val="FFCC18"/>
                </a:solidFill>
                <a:effectLst>
                  <a:outerShdw blurRad="38100" dist="38100" dir="2700000" algn="tl">
                    <a:srgbClr val="000000"/>
                  </a:outerShdw>
                </a:effectLst>
                <a:latin typeface="Arial" charset="0"/>
                <a:ea typeface="ＭＳ Ｐゴシック" charset="0"/>
                <a:cs typeface="Arial" charset="0"/>
                <a:sym typeface="Arial" charset="0"/>
              </a:rPr>
              <a:t>Testable prediction:</a:t>
            </a:r>
            <a:r>
              <a:rPr lang="en-US" sz="2300" b="1">
                <a:latin typeface="Arial" charset="0"/>
                <a:ea typeface="ＭＳ Ｐゴシック" charset="0"/>
                <a:cs typeface="Arial" charset="0"/>
                <a:sym typeface="Arial" charset="0"/>
              </a:rPr>
              <a:t>  </a:t>
            </a:r>
            <a:br>
              <a:rPr lang="en-US" sz="2300" b="1">
                <a:latin typeface="Arial" charset="0"/>
                <a:ea typeface="ＭＳ Ｐゴシック" charset="0"/>
                <a:cs typeface="Arial" charset="0"/>
                <a:sym typeface="Arial" charset="0"/>
              </a:rPr>
            </a:br>
            <a:r>
              <a:rPr lang="en-US" sz="2300" b="1">
                <a:solidFill>
                  <a:schemeClr val="bg1"/>
                </a:solidFill>
                <a:latin typeface="Arial" charset="0"/>
                <a:ea typeface="ＭＳ Ｐゴシック" charset="0"/>
                <a:cs typeface="Arial" charset="0"/>
                <a:sym typeface="Arial" charset="0"/>
              </a:rPr>
              <a:t>If common ancestor had 48 chromosomes (24 pairs),</a:t>
            </a:r>
            <a:br>
              <a:rPr lang="en-US" sz="2300" b="1">
                <a:solidFill>
                  <a:schemeClr val="bg1"/>
                </a:solidFill>
                <a:latin typeface="Arial" charset="0"/>
                <a:ea typeface="ＭＳ Ｐゴシック" charset="0"/>
                <a:cs typeface="Arial" charset="0"/>
                <a:sym typeface="Arial" charset="0"/>
              </a:rPr>
            </a:br>
            <a:r>
              <a:rPr lang="en-US" sz="2300" b="1">
                <a:solidFill>
                  <a:schemeClr val="bg1"/>
                </a:solidFill>
                <a:latin typeface="Arial" charset="0"/>
                <a:ea typeface="ＭＳ Ｐゴシック" charset="0"/>
                <a:cs typeface="Arial" charset="0"/>
                <a:sym typeface="Arial" charset="0"/>
              </a:rPr>
              <a:t>then humans carry a fused chromosome (23 pairs).</a:t>
            </a:r>
          </a:p>
        </p:txBody>
      </p:sp>
      <p:grpSp>
        <p:nvGrpSpPr>
          <p:cNvPr id="2" name="Group 53">
            <a:extLst>
              <a:ext uri="{FF2B5EF4-FFF2-40B4-BE49-F238E27FC236}">
                <a16:creationId xmlns:a16="http://schemas.microsoft.com/office/drawing/2014/main" id="{8F96DAEF-FBF6-6E4E-AA36-54B24CFFA73A}"/>
              </a:ext>
            </a:extLst>
          </p:cNvPr>
          <p:cNvGrpSpPr>
            <a:grpSpLocks/>
          </p:cNvGrpSpPr>
          <p:nvPr/>
        </p:nvGrpSpPr>
        <p:grpSpPr bwMode="auto">
          <a:xfrm>
            <a:off x="4789488" y="3170238"/>
            <a:ext cx="236537" cy="2662237"/>
            <a:chOff x="3017" y="1997"/>
            <a:chExt cx="149" cy="1677"/>
          </a:xfrm>
        </p:grpSpPr>
        <p:grpSp>
          <p:nvGrpSpPr>
            <p:cNvPr id="26672" name="Group 6">
              <a:extLst>
                <a:ext uri="{FF2B5EF4-FFF2-40B4-BE49-F238E27FC236}">
                  <a16:creationId xmlns:a16="http://schemas.microsoft.com/office/drawing/2014/main" id="{3B32BE93-2331-694D-921F-A6F54DB69771}"/>
                </a:ext>
              </a:extLst>
            </p:cNvPr>
            <p:cNvGrpSpPr>
              <a:grpSpLocks/>
            </p:cNvGrpSpPr>
            <p:nvPr/>
          </p:nvGrpSpPr>
          <p:grpSpPr bwMode="auto">
            <a:xfrm>
              <a:off x="3022" y="1997"/>
              <a:ext cx="144" cy="770"/>
              <a:chOff x="3272" y="872"/>
              <a:chExt cx="160" cy="856"/>
            </a:xfrm>
          </p:grpSpPr>
          <p:sp>
            <p:nvSpPr>
              <p:cNvPr id="26678" name="Rectangle 7">
                <a:extLst>
                  <a:ext uri="{FF2B5EF4-FFF2-40B4-BE49-F238E27FC236}">
                    <a16:creationId xmlns:a16="http://schemas.microsoft.com/office/drawing/2014/main" id="{E72843F2-51D6-5240-84CA-C72FBCBD08A9}"/>
                  </a:ext>
                </a:extLst>
              </p:cNvPr>
              <p:cNvSpPr>
                <a:spLocks noChangeArrowheads="1"/>
              </p:cNvSpPr>
              <p:nvPr/>
            </p:nvSpPr>
            <p:spPr bwMode="auto">
              <a:xfrm>
                <a:off x="3272" y="872"/>
                <a:ext cx="160" cy="856"/>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79" name="Rectangle 8">
                <a:extLst>
                  <a:ext uri="{FF2B5EF4-FFF2-40B4-BE49-F238E27FC236}">
                    <a16:creationId xmlns:a16="http://schemas.microsoft.com/office/drawing/2014/main" id="{92EE33F3-1D11-5544-9667-74CC12E0B2D0}"/>
                  </a:ext>
                </a:extLst>
              </p:cNvPr>
              <p:cNvSpPr>
                <a:spLocks noChangeArrowheads="1"/>
              </p:cNvSpPr>
              <p:nvPr/>
            </p:nvSpPr>
            <p:spPr bwMode="auto">
              <a:xfrm>
                <a:off x="3272" y="1296"/>
                <a:ext cx="160" cy="104"/>
              </a:xfrm>
              <a:prstGeom prst="rect">
                <a:avLst/>
              </a:prstGeom>
              <a:solidFill>
                <a:srgbClr val="FA100F"/>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80" name="Rectangle 9">
                <a:extLst>
                  <a:ext uri="{FF2B5EF4-FFF2-40B4-BE49-F238E27FC236}">
                    <a16:creationId xmlns:a16="http://schemas.microsoft.com/office/drawing/2014/main" id="{2CA517FC-856C-F74B-BF5B-421868F9243D}"/>
                  </a:ext>
                </a:extLst>
              </p:cNvPr>
              <p:cNvSpPr>
                <a:spLocks noChangeArrowheads="1"/>
              </p:cNvSpPr>
              <p:nvPr/>
            </p:nvSpPr>
            <p:spPr bwMode="auto">
              <a:xfrm>
                <a:off x="3272" y="872"/>
                <a:ext cx="160" cy="104"/>
              </a:xfrm>
              <a:prstGeom prst="rect">
                <a:avLst/>
              </a:prstGeom>
              <a:solidFill>
                <a:srgbClr val="3400FB"/>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81" name="Rectangle 10">
                <a:extLst>
                  <a:ext uri="{FF2B5EF4-FFF2-40B4-BE49-F238E27FC236}">
                    <a16:creationId xmlns:a16="http://schemas.microsoft.com/office/drawing/2014/main" id="{CAA56E2D-48BA-7E4A-B573-C3213FE121AC}"/>
                  </a:ext>
                </a:extLst>
              </p:cNvPr>
              <p:cNvSpPr>
                <a:spLocks noChangeArrowheads="1"/>
              </p:cNvSpPr>
              <p:nvPr/>
            </p:nvSpPr>
            <p:spPr bwMode="auto">
              <a:xfrm>
                <a:off x="3272" y="1616"/>
                <a:ext cx="160" cy="104"/>
              </a:xfrm>
              <a:prstGeom prst="rect">
                <a:avLst/>
              </a:prstGeom>
              <a:solidFill>
                <a:srgbClr val="3400FB"/>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6673" name="Group 11">
              <a:extLst>
                <a:ext uri="{FF2B5EF4-FFF2-40B4-BE49-F238E27FC236}">
                  <a16:creationId xmlns:a16="http://schemas.microsoft.com/office/drawing/2014/main" id="{D3F89895-0C9F-8644-99E7-070259026667}"/>
                </a:ext>
              </a:extLst>
            </p:cNvPr>
            <p:cNvGrpSpPr>
              <a:grpSpLocks/>
            </p:cNvGrpSpPr>
            <p:nvPr/>
          </p:nvGrpSpPr>
          <p:grpSpPr bwMode="auto">
            <a:xfrm>
              <a:off x="3017" y="2904"/>
              <a:ext cx="144" cy="770"/>
              <a:chOff x="3272" y="1880"/>
              <a:chExt cx="160" cy="856"/>
            </a:xfrm>
          </p:grpSpPr>
          <p:sp>
            <p:nvSpPr>
              <p:cNvPr id="26674" name="Rectangle 12">
                <a:extLst>
                  <a:ext uri="{FF2B5EF4-FFF2-40B4-BE49-F238E27FC236}">
                    <a16:creationId xmlns:a16="http://schemas.microsoft.com/office/drawing/2014/main" id="{AE2E54AB-E8C8-0F41-982A-EAD2658E477A}"/>
                  </a:ext>
                </a:extLst>
              </p:cNvPr>
              <p:cNvSpPr>
                <a:spLocks noChangeArrowheads="1"/>
              </p:cNvSpPr>
              <p:nvPr/>
            </p:nvSpPr>
            <p:spPr bwMode="auto">
              <a:xfrm>
                <a:off x="3272" y="1880"/>
                <a:ext cx="160" cy="856"/>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75" name="Rectangle 13">
                <a:extLst>
                  <a:ext uri="{FF2B5EF4-FFF2-40B4-BE49-F238E27FC236}">
                    <a16:creationId xmlns:a16="http://schemas.microsoft.com/office/drawing/2014/main" id="{00FA93B4-249B-AE40-A192-E59511558F5A}"/>
                  </a:ext>
                </a:extLst>
              </p:cNvPr>
              <p:cNvSpPr>
                <a:spLocks noChangeArrowheads="1"/>
              </p:cNvSpPr>
              <p:nvPr/>
            </p:nvSpPr>
            <p:spPr bwMode="auto">
              <a:xfrm>
                <a:off x="3272" y="2096"/>
                <a:ext cx="160" cy="104"/>
              </a:xfrm>
              <a:prstGeom prst="rect">
                <a:avLst/>
              </a:prstGeom>
              <a:solidFill>
                <a:srgbClr val="FA100F"/>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76" name="Rectangle 14">
                <a:extLst>
                  <a:ext uri="{FF2B5EF4-FFF2-40B4-BE49-F238E27FC236}">
                    <a16:creationId xmlns:a16="http://schemas.microsoft.com/office/drawing/2014/main" id="{D135C2EE-7058-1048-AC65-B10F49FCD2E8}"/>
                  </a:ext>
                </a:extLst>
              </p:cNvPr>
              <p:cNvSpPr>
                <a:spLocks noChangeArrowheads="1"/>
              </p:cNvSpPr>
              <p:nvPr/>
            </p:nvSpPr>
            <p:spPr bwMode="auto">
              <a:xfrm>
                <a:off x="3272" y="1880"/>
                <a:ext cx="160" cy="104"/>
              </a:xfrm>
              <a:prstGeom prst="rect">
                <a:avLst/>
              </a:prstGeom>
              <a:solidFill>
                <a:srgbClr val="3400FB"/>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77" name="Rectangle 15">
                <a:extLst>
                  <a:ext uri="{FF2B5EF4-FFF2-40B4-BE49-F238E27FC236}">
                    <a16:creationId xmlns:a16="http://schemas.microsoft.com/office/drawing/2014/main" id="{CBD0C72B-F61C-F248-A7CD-71106CC1870C}"/>
                  </a:ext>
                </a:extLst>
              </p:cNvPr>
              <p:cNvSpPr>
                <a:spLocks noChangeArrowheads="1"/>
              </p:cNvSpPr>
              <p:nvPr/>
            </p:nvSpPr>
            <p:spPr bwMode="auto">
              <a:xfrm>
                <a:off x="3272" y="2632"/>
                <a:ext cx="160" cy="104"/>
              </a:xfrm>
              <a:prstGeom prst="rect">
                <a:avLst/>
              </a:prstGeom>
              <a:solidFill>
                <a:srgbClr val="3400FB"/>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grpSp>
        <p:nvGrpSpPr>
          <p:cNvPr id="5" name="Group 56">
            <a:extLst>
              <a:ext uri="{FF2B5EF4-FFF2-40B4-BE49-F238E27FC236}">
                <a16:creationId xmlns:a16="http://schemas.microsoft.com/office/drawing/2014/main" id="{5182F8BF-444F-4845-9E96-3BD5816BDF8A}"/>
              </a:ext>
            </a:extLst>
          </p:cNvPr>
          <p:cNvGrpSpPr>
            <a:grpSpLocks/>
          </p:cNvGrpSpPr>
          <p:nvPr/>
        </p:nvGrpSpPr>
        <p:grpSpPr bwMode="auto">
          <a:xfrm>
            <a:off x="4779963" y="5964238"/>
            <a:ext cx="4364037" cy="590550"/>
            <a:chOff x="3011" y="3802"/>
            <a:chExt cx="2749" cy="372"/>
          </a:xfrm>
        </p:grpSpPr>
        <p:sp>
          <p:nvSpPr>
            <p:cNvPr id="26670" name="Rectangle 16">
              <a:extLst>
                <a:ext uri="{FF2B5EF4-FFF2-40B4-BE49-F238E27FC236}">
                  <a16:creationId xmlns:a16="http://schemas.microsoft.com/office/drawing/2014/main" id="{E2AB2CFE-C731-6D4C-AA7C-F4C6E426EA38}"/>
                </a:ext>
              </a:extLst>
            </p:cNvPr>
            <p:cNvSpPr>
              <a:spLocks noChangeArrowheads="1"/>
            </p:cNvSpPr>
            <p:nvPr/>
          </p:nvSpPr>
          <p:spPr bwMode="auto">
            <a:xfrm>
              <a:off x="3011" y="3843"/>
              <a:ext cx="144" cy="94"/>
            </a:xfrm>
            <a:prstGeom prst="rect">
              <a:avLst/>
            </a:prstGeom>
            <a:solidFill>
              <a:srgbClr val="FA100F"/>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71" name="Rectangle 18">
              <a:extLst>
                <a:ext uri="{FF2B5EF4-FFF2-40B4-BE49-F238E27FC236}">
                  <a16:creationId xmlns:a16="http://schemas.microsoft.com/office/drawing/2014/main" id="{85261017-09FF-CC45-8D48-878F00709217}"/>
                </a:ext>
              </a:extLst>
            </p:cNvPr>
            <p:cNvSpPr>
              <a:spLocks noChangeArrowheads="1"/>
            </p:cNvSpPr>
            <p:nvPr/>
          </p:nvSpPr>
          <p:spPr bwMode="auto">
            <a:xfrm>
              <a:off x="3205" y="3802"/>
              <a:ext cx="2555"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b="1">
                  <a:solidFill>
                    <a:srgbClr val="0F116A"/>
                  </a:solidFill>
                  <a:cs typeface="Arial" panose="020B0604020202020204" pitchFamily="34" charset="0"/>
                  <a:sym typeface="Arial" panose="020B0604020202020204" pitchFamily="34" charset="0"/>
                </a:rPr>
                <a:t>Centromere: bonding point between chromosomes</a:t>
              </a:r>
            </a:p>
          </p:txBody>
        </p:sp>
      </p:grpSp>
      <p:grpSp>
        <p:nvGrpSpPr>
          <p:cNvPr id="6" name="Group 57">
            <a:extLst>
              <a:ext uri="{FF2B5EF4-FFF2-40B4-BE49-F238E27FC236}">
                <a16:creationId xmlns:a16="http://schemas.microsoft.com/office/drawing/2014/main" id="{79A9F804-994A-A145-8B9A-F59D0CC5D43E}"/>
              </a:ext>
            </a:extLst>
          </p:cNvPr>
          <p:cNvGrpSpPr>
            <a:grpSpLocks/>
          </p:cNvGrpSpPr>
          <p:nvPr/>
        </p:nvGrpSpPr>
        <p:grpSpPr bwMode="auto">
          <a:xfrm>
            <a:off x="4779963" y="6562725"/>
            <a:ext cx="4364037" cy="342900"/>
            <a:chOff x="3011" y="4043"/>
            <a:chExt cx="2749" cy="216"/>
          </a:xfrm>
        </p:grpSpPr>
        <p:sp>
          <p:nvSpPr>
            <p:cNvPr id="26668" name="Rectangle 17">
              <a:extLst>
                <a:ext uri="{FF2B5EF4-FFF2-40B4-BE49-F238E27FC236}">
                  <a16:creationId xmlns:a16="http://schemas.microsoft.com/office/drawing/2014/main" id="{93098F76-0618-F94C-927D-B8430E001236}"/>
                </a:ext>
              </a:extLst>
            </p:cNvPr>
            <p:cNvSpPr>
              <a:spLocks noChangeArrowheads="1"/>
            </p:cNvSpPr>
            <p:nvPr/>
          </p:nvSpPr>
          <p:spPr bwMode="auto">
            <a:xfrm>
              <a:off x="3011" y="4074"/>
              <a:ext cx="144" cy="93"/>
            </a:xfrm>
            <a:prstGeom prst="rect">
              <a:avLst/>
            </a:prstGeom>
            <a:solidFill>
              <a:srgbClr val="3400FB"/>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F116A"/>
                </a:solidFill>
              </a:endParaRPr>
            </a:p>
          </p:txBody>
        </p:sp>
        <p:sp>
          <p:nvSpPr>
            <p:cNvPr id="26669" name="Rectangle 19">
              <a:extLst>
                <a:ext uri="{FF2B5EF4-FFF2-40B4-BE49-F238E27FC236}">
                  <a16:creationId xmlns:a16="http://schemas.microsoft.com/office/drawing/2014/main" id="{3EF29E7F-3801-874A-A574-F6BE60065CAD}"/>
                </a:ext>
              </a:extLst>
            </p:cNvPr>
            <p:cNvSpPr>
              <a:spLocks noChangeArrowheads="1"/>
            </p:cNvSpPr>
            <p:nvPr/>
          </p:nvSpPr>
          <p:spPr bwMode="auto">
            <a:xfrm>
              <a:off x="3205" y="4043"/>
              <a:ext cx="2555"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b="1">
                  <a:solidFill>
                    <a:srgbClr val="0F116A"/>
                  </a:solidFill>
                  <a:cs typeface="Arial" panose="020B0604020202020204" pitchFamily="34" charset="0"/>
                  <a:sym typeface="Arial" panose="020B0604020202020204" pitchFamily="34" charset="0"/>
                </a:rPr>
                <a:t>Telomere: at ends of chromosomes</a:t>
              </a:r>
            </a:p>
          </p:txBody>
        </p:sp>
      </p:grpSp>
      <p:sp>
        <p:nvSpPr>
          <p:cNvPr id="569364" name="Rectangle 20">
            <a:extLst>
              <a:ext uri="{FF2B5EF4-FFF2-40B4-BE49-F238E27FC236}">
                <a16:creationId xmlns:a16="http://schemas.microsoft.com/office/drawing/2014/main" id="{61FEC2D5-C60D-9849-8D1C-7AEF55F3C8BF}"/>
              </a:ext>
            </a:extLst>
          </p:cNvPr>
          <p:cNvSpPr>
            <a:spLocks noChangeArrowheads="1"/>
          </p:cNvSpPr>
          <p:nvPr/>
        </p:nvSpPr>
        <p:spPr bwMode="auto">
          <a:xfrm>
            <a:off x="4165600" y="2625725"/>
            <a:ext cx="151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813"/>
              </a:spcBef>
            </a:pPr>
            <a:r>
              <a:rPr lang="en-US" altLang="en-US" sz="1600" b="1" i="1">
                <a:solidFill>
                  <a:srgbClr val="0F116A"/>
                </a:solidFill>
                <a:cs typeface="Arial" panose="020B0604020202020204" pitchFamily="34" charset="0"/>
                <a:sym typeface="Arial" panose="020B0604020202020204" pitchFamily="34" charset="0"/>
              </a:rPr>
              <a:t>Ancestral Chromosomes</a:t>
            </a:r>
          </a:p>
        </p:txBody>
      </p:sp>
      <p:sp>
        <p:nvSpPr>
          <p:cNvPr id="569374" name="Rectangle 30">
            <a:extLst>
              <a:ext uri="{FF2B5EF4-FFF2-40B4-BE49-F238E27FC236}">
                <a16:creationId xmlns:a16="http://schemas.microsoft.com/office/drawing/2014/main" id="{1A9BB118-0DA7-984B-9EC7-14BB88CE87C1}"/>
              </a:ext>
            </a:extLst>
          </p:cNvPr>
          <p:cNvSpPr>
            <a:spLocks noChangeArrowheads="1"/>
          </p:cNvSpPr>
          <p:nvPr/>
        </p:nvSpPr>
        <p:spPr bwMode="auto">
          <a:xfrm>
            <a:off x="5353050" y="2867025"/>
            <a:ext cx="1519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813"/>
              </a:spcBef>
            </a:pPr>
            <a:r>
              <a:rPr lang="en-US" altLang="en-US" sz="1600" b="1" i="1">
                <a:solidFill>
                  <a:schemeClr val="tx2"/>
                </a:solidFill>
                <a:cs typeface="Arial" panose="020B0604020202020204" pitchFamily="34" charset="0"/>
                <a:sym typeface="Arial" panose="020B0604020202020204" pitchFamily="34" charset="0"/>
              </a:rPr>
              <a:t>Fusion</a:t>
            </a:r>
            <a:endParaRPr lang="en-US" altLang="en-US" sz="1600" b="1" i="1">
              <a:solidFill>
                <a:srgbClr val="0F116A"/>
              </a:solidFill>
              <a:cs typeface="Arial" panose="020B0604020202020204" pitchFamily="34" charset="0"/>
              <a:sym typeface="Arial" panose="020B0604020202020204" pitchFamily="34" charset="0"/>
            </a:endParaRPr>
          </a:p>
        </p:txBody>
      </p:sp>
      <p:sp>
        <p:nvSpPr>
          <p:cNvPr id="569386" name="Rectangle 42">
            <a:extLst>
              <a:ext uri="{FF2B5EF4-FFF2-40B4-BE49-F238E27FC236}">
                <a16:creationId xmlns:a16="http://schemas.microsoft.com/office/drawing/2014/main" id="{756CC2BF-52DE-C44E-AF63-B81A165848B7}"/>
              </a:ext>
            </a:extLst>
          </p:cNvPr>
          <p:cNvSpPr>
            <a:spLocks noChangeArrowheads="1"/>
          </p:cNvSpPr>
          <p:nvPr/>
        </p:nvSpPr>
        <p:spPr bwMode="auto">
          <a:xfrm>
            <a:off x="6724650" y="2867025"/>
            <a:ext cx="1520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2918"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813"/>
              </a:spcBef>
            </a:pPr>
            <a:r>
              <a:rPr lang="en-US" altLang="en-US" sz="1600" b="1" i="1">
                <a:solidFill>
                  <a:srgbClr val="CC0000"/>
                </a:solidFill>
                <a:cs typeface="Arial" panose="020B0604020202020204" pitchFamily="34" charset="0"/>
                <a:sym typeface="Arial" panose="020B0604020202020204" pitchFamily="34" charset="0"/>
              </a:rPr>
              <a:t>Homo sapiens</a:t>
            </a:r>
            <a:endParaRPr lang="en-US" altLang="en-US" sz="1600" b="1" i="1">
              <a:solidFill>
                <a:srgbClr val="0F116A"/>
              </a:solidFill>
              <a:cs typeface="Arial" panose="020B0604020202020204" pitchFamily="34" charset="0"/>
              <a:sym typeface="Arial" panose="020B0604020202020204" pitchFamily="34" charset="0"/>
            </a:endParaRPr>
          </a:p>
        </p:txBody>
      </p:sp>
      <p:grpSp>
        <p:nvGrpSpPr>
          <p:cNvPr id="7" name="Group 58">
            <a:extLst>
              <a:ext uri="{FF2B5EF4-FFF2-40B4-BE49-F238E27FC236}">
                <a16:creationId xmlns:a16="http://schemas.microsoft.com/office/drawing/2014/main" id="{1CCB3478-21F4-3146-8643-5A69C5702B48}"/>
              </a:ext>
            </a:extLst>
          </p:cNvPr>
          <p:cNvGrpSpPr>
            <a:grpSpLocks/>
          </p:cNvGrpSpPr>
          <p:nvPr/>
        </p:nvGrpSpPr>
        <p:grpSpPr bwMode="auto">
          <a:xfrm>
            <a:off x="6496050" y="3278188"/>
            <a:ext cx="1143000" cy="2446337"/>
            <a:chOff x="4092" y="2065"/>
            <a:chExt cx="720" cy="1541"/>
          </a:xfrm>
        </p:grpSpPr>
        <p:grpSp>
          <p:nvGrpSpPr>
            <p:cNvPr id="26658" name="Group 55">
              <a:extLst>
                <a:ext uri="{FF2B5EF4-FFF2-40B4-BE49-F238E27FC236}">
                  <a16:creationId xmlns:a16="http://schemas.microsoft.com/office/drawing/2014/main" id="{CE2C8EA7-E51C-5448-8369-E31D4DC5AF68}"/>
                </a:ext>
              </a:extLst>
            </p:cNvPr>
            <p:cNvGrpSpPr>
              <a:grpSpLocks/>
            </p:cNvGrpSpPr>
            <p:nvPr/>
          </p:nvGrpSpPr>
          <p:grpSpPr bwMode="auto">
            <a:xfrm>
              <a:off x="4668" y="2065"/>
              <a:ext cx="144" cy="1541"/>
              <a:chOff x="4668" y="1999"/>
              <a:chExt cx="144" cy="1541"/>
            </a:xfrm>
          </p:grpSpPr>
          <p:sp>
            <p:nvSpPr>
              <p:cNvPr id="26660" name="Rectangle 34">
                <a:extLst>
                  <a:ext uri="{FF2B5EF4-FFF2-40B4-BE49-F238E27FC236}">
                    <a16:creationId xmlns:a16="http://schemas.microsoft.com/office/drawing/2014/main" id="{619E0117-FE89-D546-B665-B88D42215557}"/>
                  </a:ext>
                </a:extLst>
              </p:cNvPr>
              <p:cNvSpPr>
                <a:spLocks noChangeArrowheads="1"/>
              </p:cNvSpPr>
              <p:nvPr/>
            </p:nvSpPr>
            <p:spPr bwMode="auto">
              <a:xfrm>
                <a:off x="4668" y="1999"/>
                <a:ext cx="144" cy="771"/>
              </a:xfrm>
              <a:prstGeom prst="rect">
                <a:avLst/>
              </a:prstGeom>
              <a:solidFill>
                <a:schemeClr val="accent1"/>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61" name="Rectangle 35">
                <a:extLst>
                  <a:ext uri="{FF2B5EF4-FFF2-40B4-BE49-F238E27FC236}">
                    <a16:creationId xmlns:a16="http://schemas.microsoft.com/office/drawing/2014/main" id="{8E657E91-A11E-254D-8457-6104C694772A}"/>
                  </a:ext>
                </a:extLst>
              </p:cNvPr>
              <p:cNvSpPr>
                <a:spLocks noChangeArrowheads="1"/>
              </p:cNvSpPr>
              <p:nvPr/>
            </p:nvSpPr>
            <p:spPr bwMode="auto">
              <a:xfrm>
                <a:off x="4673" y="2381"/>
                <a:ext cx="136" cy="98"/>
              </a:xfrm>
              <a:prstGeom prst="rect">
                <a:avLst/>
              </a:prstGeom>
              <a:solidFill>
                <a:srgbClr val="FFB1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62" name="Rectangle 36">
                <a:extLst>
                  <a:ext uri="{FF2B5EF4-FFF2-40B4-BE49-F238E27FC236}">
                    <a16:creationId xmlns:a16="http://schemas.microsoft.com/office/drawing/2014/main" id="{7341E1E2-7FCB-D344-83B1-6163CD40BD1C}"/>
                  </a:ext>
                </a:extLst>
              </p:cNvPr>
              <p:cNvSpPr>
                <a:spLocks noChangeArrowheads="1"/>
              </p:cNvSpPr>
              <p:nvPr/>
            </p:nvSpPr>
            <p:spPr bwMode="auto">
              <a:xfrm>
                <a:off x="4668" y="1999"/>
                <a:ext cx="144" cy="94"/>
              </a:xfrm>
              <a:prstGeom prst="rect">
                <a:avLst/>
              </a:prstGeom>
              <a:solidFill>
                <a:srgbClr val="3400FB"/>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63" name="Rectangle 37">
                <a:extLst>
                  <a:ext uri="{FF2B5EF4-FFF2-40B4-BE49-F238E27FC236}">
                    <a16:creationId xmlns:a16="http://schemas.microsoft.com/office/drawing/2014/main" id="{5E00F9FD-11C8-964D-9E89-D18A9E2644DF}"/>
                  </a:ext>
                </a:extLst>
              </p:cNvPr>
              <p:cNvSpPr>
                <a:spLocks noChangeArrowheads="1"/>
              </p:cNvSpPr>
              <p:nvPr/>
            </p:nvSpPr>
            <p:spPr bwMode="auto">
              <a:xfrm>
                <a:off x="4668" y="2669"/>
                <a:ext cx="144" cy="93"/>
              </a:xfrm>
              <a:prstGeom prst="rect">
                <a:avLst/>
              </a:prstGeom>
              <a:solidFill>
                <a:srgbClr val="3400FB"/>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64" name="Rectangle 38">
                <a:extLst>
                  <a:ext uri="{FF2B5EF4-FFF2-40B4-BE49-F238E27FC236}">
                    <a16:creationId xmlns:a16="http://schemas.microsoft.com/office/drawing/2014/main" id="{4257B793-D536-374A-A190-869AC2AE6734}"/>
                  </a:ext>
                </a:extLst>
              </p:cNvPr>
              <p:cNvSpPr>
                <a:spLocks noChangeArrowheads="1"/>
              </p:cNvSpPr>
              <p:nvPr/>
            </p:nvSpPr>
            <p:spPr bwMode="auto">
              <a:xfrm>
                <a:off x="4668" y="2770"/>
                <a:ext cx="144" cy="770"/>
              </a:xfrm>
              <a:prstGeom prst="rect">
                <a:avLst/>
              </a:prstGeom>
              <a:solidFill>
                <a:schemeClr val="accent1"/>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65" name="Rectangle 39">
                <a:extLst>
                  <a:ext uri="{FF2B5EF4-FFF2-40B4-BE49-F238E27FC236}">
                    <a16:creationId xmlns:a16="http://schemas.microsoft.com/office/drawing/2014/main" id="{BF63E412-379F-7446-815B-036FA139E485}"/>
                  </a:ext>
                </a:extLst>
              </p:cNvPr>
              <p:cNvSpPr>
                <a:spLocks noChangeArrowheads="1"/>
              </p:cNvSpPr>
              <p:nvPr/>
            </p:nvSpPr>
            <p:spPr bwMode="auto">
              <a:xfrm>
                <a:off x="4668" y="2957"/>
                <a:ext cx="144" cy="93"/>
              </a:xfrm>
              <a:prstGeom prst="rect">
                <a:avLst/>
              </a:prstGeom>
              <a:solidFill>
                <a:srgbClr val="FA100F"/>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66" name="Rectangle 40">
                <a:extLst>
                  <a:ext uri="{FF2B5EF4-FFF2-40B4-BE49-F238E27FC236}">
                    <a16:creationId xmlns:a16="http://schemas.microsoft.com/office/drawing/2014/main" id="{378F39C4-881A-9346-ABC4-C2D867A2CAE3}"/>
                  </a:ext>
                </a:extLst>
              </p:cNvPr>
              <p:cNvSpPr>
                <a:spLocks noChangeArrowheads="1"/>
              </p:cNvSpPr>
              <p:nvPr/>
            </p:nvSpPr>
            <p:spPr bwMode="auto">
              <a:xfrm>
                <a:off x="4668" y="2770"/>
                <a:ext cx="144" cy="93"/>
              </a:xfrm>
              <a:prstGeom prst="rect">
                <a:avLst/>
              </a:prstGeom>
              <a:solidFill>
                <a:srgbClr val="3400FB"/>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67" name="Rectangle 41">
                <a:extLst>
                  <a:ext uri="{FF2B5EF4-FFF2-40B4-BE49-F238E27FC236}">
                    <a16:creationId xmlns:a16="http://schemas.microsoft.com/office/drawing/2014/main" id="{D083E533-6A98-C34E-BB48-812D786320A0}"/>
                  </a:ext>
                </a:extLst>
              </p:cNvPr>
              <p:cNvSpPr>
                <a:spLocks noChangeArrowheads="1"/>
              </p:cNvSpPr>
              <p:nvPr/>
            </p:nvSpPr>
            <p:spPr bwMode="auto">
              <a:xfrm>
                <a:off x="4668" y="3439"/>
                <a:ext cx="144" cy="94"/>
              </a:xfrm>
              <a:prstGeom prst="rect">
                <a:avLst/>
              </a:prstGeom>
              <a:solidFill>
                <a:srgbClr val="3400FB"/>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6659" name="Line 43">
              <a:extLst>
                <a:ext uri="{FF2B5EF4-FFF2-40B4-BE49-F238E27FC236}">
                  <a16:creationId xmlns:a16="http://schemas.microsoft.com/office/drawing/2014/main" id="{088F3339-18FF-4D4B-AB4E-975E22F7BA94}"/>
                </a:ext>
              </a:extLst>
            </p:cNvPr>
            <p:cNvSpPr>
              <a:spLocks noChangeShapeType="1"/>
            </p:cNvSpPr>
            <p:nvPr/>
          </p:nvSpPr>
          <p:spPr bwMode="auto">
            <a:xfrm>
              <a:off x="4092" y="2835"/>
              <a:ext cx="48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32918" bIns="0"/>
            <a:lstStyle/>
            <a:p>
              <a:endParaRPr lang="en-US"/>
            </a:p>
          </p:txBody>
        </p:sp>
      </p:grpSp>
      <p:sp>
        <p:nvSpPr>
          <p:cNvPr id="569388" name="Rectangle 44">
            <a:extLst>
              <a:ext uri="{FF2B5EF4-FFF2-40B4-BE49-F238E27FC236}">
                <a16:creationId xmlns:a16="http://schemas.microsoft.com/office/drawing/2014/main" id="{705F652C-E3CE-274E-9E8B-CC84E3D98B7B}"/>
              </a:ext>
            </a:extLst>
          </p:cNvPr>
          <p:cNvSpPr>
            <a:spLocks noChangeArrowheads="1"/>
          </p:cNvSpPr>
          <p:nvPr/>
        </p:nvSpPr>
        <p:spPr bwMode="auto">
          <a:xfrm>
            <a:off x="7769225" y="3711575"/>
            <a:ext cx="1435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2918"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600" b="1" i="1">
                <a:solidFill>
                  <a:srgbClr val="0F116A"/>
                </a:solidFill>
                <a:cs typeface="Arial" panose="020B0604020202020204" pitchFamily="34" charset="0"/>
                <a:sym typeface="Arial" panose="020B0604020202020204" pitchFamily="34" charset="0"/>
              </a:rPr>
              <a:t>Inactivated centromere</a:t>
            </a:r>
          </a:p>
        </p:txBody>
      </p:sp>
      <p:sp>
        <p:nvSpPr>
          <p:cNvPr id="569389" name="Rectangle 45">
            <a:extLst>
              <a:ext uri="{FF2B5EF4-FFF2-40B4-BE49-F238E27FC236}">
                <a16:creationId xmlns:a16="http://schemas.microsoft.com/office/drawing/2014/main" id="{C339A742-C307-B847-A162-393D1320752C}"/>
              </a:ext>
            </a:extLst>
          </p:cNvPr>
          <p:cNvSpPr>
            <a:spLocks noChangeArrowheads="1"/>
          </p:cNvSpPr>
          <p:nvPr/>
        </p:nvSpPr>
        <p:spPr bwMode="auto">
          <a:xfrm>
            <a:off x="7769225" y="4371975"/>
            <a:ext cx="14351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2918"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600" b="1" i="1">
                <a:solidFill>
                  <a:srgbClr val="0F116A"/>
                </a:solidFill>
                <a:cs typeface="Arial" panose="020B0604020202020204" pitchFamily="34" charset="0"/>
                <a:sym typeface="Arial" panose="020B0604020202020204" pitchFamily="34" charset="0"/>
              </a:rPr>
              <a:t>Telomere sequences</a:t>
            </a:r>
            <a:br>
              <a:rPr lang="en-US" altLang="en-US" sz="1600" b="1" i="1">
                <a:solidFill>
                  <a:srgbClr val="0F116A"/>
                </a:solidFill>
                <a:cs typeface="Arial" panose="020B0604020202020204" pitchFamily="34" charset="0"/>
                <a:sym typeface="Arial" panose="020B0604020202020204" pitchFamily="34" charset="0"/>
              </a:rPr>
            </a:br>
            <a:r>
              <a:rPr lang="en-US" altLang="en-US" sz="1600" b="1" i="1">
                <a:solidFill>
                  <a:srgbClr val="0F116A"/>
                </a:solidFill>
                <a:cs typeface="Arial" panose="020B0604020202020204" pitchFamily="34" charset="0"/>
                <a:sym typeface="Arial" panose="020B0604020202020204" pitchFamily="34" charset="0"/>
              </a:rPr>
              <a:t>in middle of chromosome</a:t>
            </a:r>
          </a:p>
        </p:txBody>
      </p:sp>
      <p:sp>
        <p:nvSpPr>
          <p:cNvPr id="569390" name="Rectangle 46">
            <a:extLst>
              <a:ext uri="{FF2B5EF4-FFF2-40B4-BE49-F238E27FC236}">
                <a16:creationId xmlns:a16="http://schemas.microsoft.com/office/drawing/2014/main" id="{8CC3200E-0A18-8743-A99A-EF3A63620657}"/>
              </a:ext>
            </a:extLst>
          </p:cNvPr>
          <p:cNvSpPr>
            <a:spLocks noChangeArrowheads="1"/>
          </p:cNvSpPr>
          <p:nvPr/>
        </p:nvSpPr>
        <p:spPr bwMode="auto">
          <a:xfrm>
            <a:off x="712788" y="3505200"/>
            <a:ext cx="3736975" cy="2776538"/>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lIns="0" tIns="0" rIns="40640" bIns="0"/>
          <a:lstStyle/>
          <a:p>
            <a:pPr marL="39688" defTabSz="822325" eaLnBrk="1" hangingPunct="1">
              <a:spcBef>
                <a:spcPts val="1438"/>
              </a:spcBef>
              <a:tabLst>
                <a:tab pos="3482975" algn="dec"/>
                <a:tab pos="3692525" algn="l"/>
              </a:tabLst>
              <a:defRPr/>
            </a:pPr>
            <a:r>
              <a:rPr lang="en-US" sz="2300" b="1">
                <a:solidFill>
                  <a:srgbClr val="0F116A"/>
                </a:solidFill>
                <a:latin typeface="Arial" charset="0"/>
                <a:ea typeface="ＭＳ Ｐゴシック" charset="0"/>
                <a:cs typeface="Arial" charset="0"/>
                <a:sym typeface="Arial" charset="0"/>
              </a:rPr>
              <a:t>Chromosome Number in the Great Apes (</a:t>
            </a:r>
            <a:r>
              <a:rPr lang="en-US" sz="2300" b="1" i="1">
                <a:solidFill>
                  <a:srgbClr val="0F116A"/>
                </a:solidFill>
                <a:latin typeface="Arial" charset="0"/>
                <a:ea typeface="ＭＳ Ｐゴシック" charset="0"/>
                <a:cs typeface="Arial" charset="0"/>
                <a:sym typeface="Arial" charset="0"/>
              </a:rPr>
              <a:t>Hominidae</a:t>
            </a:r>
            <a:r>
              <a:rPr lang="en-US" sz="2300" b="1">
                <a:solidFill>
                  <a:srgbClr val="0F116A"/>
                </a:solidFill>
                <a:latin typeface="Arial" charset="0"/>
                <a:ea typeface="ＭＳ Ｐゴシック" charset="0"/>
                <a:cs typeface="Arial" charset="0"/>
                <a:sym typeface="Arial" charset="0"/>
              </a:rPr>
              <a:t>)</a:t>
            </a:r>
          </a:p>
          <a:p>
            <a:pPr marL="39688" defTabSz="822325" eaLnBrk="1" hangingPunct="1">
              <a:spcBef>
                <a:spcPts val="1438"/>
              </a:spcBef>
              <a:tabLst>
                <a:tab pos="3482975" algn="dec"/>
                <a:tab pos="3692525" algn="l"/>
              </a:tabLst>
              <a:defRPr/>
            </a:pPr>
            <a:endParaRPr lang="en-US" sz="500" b="1" i="1">
              <a:solidFill>
                <a:srgbClr val="0F116A"/>
              </a:solidFill>
              <a:latin typeface="Arial" charset="0"/>
              <a:ea typeface="ＭＳ Ｐゴシック" charset="0"/>
              <a:cs typeface="Arial" charset="0"/>
              <a:sym typeface="Arial" charset="0"/>
            </a:endParaRPr>
          </a:p>
          <a:p>
            <a:pPr marL="39688" algn="l" defTabSz="822325" eaLnBrk="1" hangingPunct="1">
              <a:tabLst>
                <a:tab pos="3482975" algn="dec"/>
                <a:tab pos="3692525" algn="l"/>
              </a:tabLst>
              <a:defRPr/>
            </a:pPr>
            <a:r>
              <a:rPr lang="en-US" sz="2300" b="1">
                <a:solidFill>
                  <a:srgbClr val="0F116A"/>
                </a:solidFill>
                <a:latin typeface="Arial" charset="0"/>
                <a:ea typeface="ＭＳ Ｐゴシック" charset="0"/>
                <a:cs typeface="Arial" charset="0"/>
                <a:sym typeface="Arial" charset="0"/>
              </a:rPr>
              <a:t>orangutan </a:t>
            </a:r>
            <a:r>
              <a:rPr lang="en-US" sz="2300" b="1" i="1">
                <a:solidFill>
                  <a:srgbClr val="0F116A"/>
                </a:solidFill>
                <a:latin typeface="Arial" charset="0"/>
                <a:ea typeface="ＭＳ Ｐゴシック" charset="0"/>
                <a:cs typeface="Arial" charset="0"/>
                <a:sym typeface="Arial" charset="0"/>
              </a:rPr>
              <a:t>(Pogo)</a:t>
            </a:r>
            <a:r>
              <a:rPr lang="en-US" sz="2300" b="1">
                <a:solidFill>
                  <a:srgbClr val="0F116A"/>
                </a:solidFill>
                <a:latin typeface="Arial" charset="0"/>
                <a:ea typeface="ＭＳ Ｐゴシック" charset="0"/>
                <a:cs typeface="Arial" charset="0"/>
                <a:sym typeface="Arial" charset="0"/>
              </a:rPr>
              <a:t>	48</a:t>
            </a:r>
            <a:endParaRPr lang="en-US" sz="2300" b="1">
              <a:solidFill>
                <a:schemeClr val="tx2"/>
              </a:solidFill>
              <a:effectLst>
                <a:outerShdw blurRad="38100" dist="38100" dir="2700000" algn="tl">
                  <a:srgbClr val="000000"/>
                </a:outerShdw>
              </a:effectLst>
              <a:latin typeface="Arial" charset="0"/>
              <a:ea typeface="ＭＳ Ｐゴシック" charset="0"/>
              <a:cs typeface="Arial" charset="0"/>
              <a:sym typeface="Arial" charset="0"/>
            </a:endParaRPr>
          </a:p>
          <a:p>
            <a:pPr marL="39688" algn="l" defTabSz="822325" eaLnBrk="1" hangingPunct="1">
              <a:tabLst>
                <a:tab pos="3482975" algn="dec"/>
                <a:tab pos="3692525" algn="l"/>
              </a:tabLst>
              <a:defRPr/>
            </a:pPr>
            <a:r>
              <a:rPr lang="en-US" sz="2300" b="1">
                <a:solidFill>
                  <a:srgbClr val="0F116A"/>
                </a:solidFill>
                <a:latin typeface="Arial" charset="0"/>
                <a:ea typeface="ＭＳ Ｐゴシック" charset="0"/>
                <a:cs typeface="Arial" charset="0"/>
                <a:sym typeface="Arial" charset="0"/>
              </a:rPr>
              <a:t>gorilla </a:t>
            </a:r>
            <a:r>
              <a:rPr lang="en-US" sz="2300" b="1" i="1">
                <a:solidFill>
                  <a:srgbClr val="0F116A"/>
                </a:solidFill>
                <a:latin typeface="Arial" charset="0"/>
                <a:ea typeface="ＭＳ Ｐゴシック" charset="0"/>
                <a:cs typeface="Arial" charset="0"/>
                <a:sym typeface="Arial" charset="0"/>
              </a:rPr>
              <a:t>(Gorilla)</a:t>
            </a:r>
            <a:r>
              <a:rPr lang="en-US" sz="2300" b="1">
                <a:solidFill>
                  <a:srgbClr val="0F116A"/>
                </a:solidFill>
                <a:latin typeface="Arial" charset="0"/>
                <a:ea typeface="ＭＳ Ｐゴシック" charset="0"/>
                <a:cs typeface="Arial" charset="0"/>
                <a:sym typeface="Arial" charset="0"/>
              </a:rPr>
              <a:t>	48</a:t>
            </a:r>
          </a:p>
          <a:p>
            <a:pPr marL="39688" algn="l" defTabSz="822325" eaLnBrk="1" hangingPunct="1">
              <a:tabLst>
                <a:tab pos="3482975" algn="dec"/>
                <a:tab pos="3692525" algn="l"/>
              </a:tabLst>
              <a:defRPr/>
            </a:pPr>
            <a:r>
              <a:rPr lang="en-US" sz="2300" b="1">
                <a:solidFill>
                  <a:srgbClr val="0F116A"/>
                </a:solidFill>
                <a:latin typeface="Arial" charset="0"/>
                <a:ea typeface="바탕" charset="0"/>
                <a:cs typeface="바탕" charset="0"/>
                <a:sym typeface="Arial" charset="0"/>
              </a:rPr>
              <a:t>chimpanzee </a:t>
            </a:r>
            <a:r>
              <a:rPr lang="en-US" sz="2300" b="1" i="1">
                <a:solidFill>
                  <a:srgbClr val="0F116A"/>
                </a:solidFill>
                <a:latin typeface="Arial" charset="0"/>
                <a:ea typeface="ＭＳ Ｐゴシック" charset="0"/>
                <a:cs typeface="Arial" charset="0"/>
                <a:sym typeface="Arial" charset="0"/>
              </a:rPr>
              <a:t>(Pan)</a:t>
            </a:r>
            <a:r>
              <a:rPr lang="en-US" sz="2300" b="1">
                <a:solidFill>
                  <a:srgbClr val="0F116A"/>
                </a:solidFill>
                <a:latin typeface="Arial" charset="0"/>
                <a:ea typeface="ＭＳ Ｐゴシック" charset="0"/>
                <a:cs typeface="Arial" charset="0"/>
                <a:sym typeface="Arial" charset="0"/>
              </a:rPr>
              <a:t>	48</a:t>
            </a:r>
          </a:p>
          <a:p>
            <a:pPr marL="39688" algn="l" defTabSz="822325" eaLnBrk="1" hangingPunct="1">
              <a:tabLst>
                <a:tab pos="3482975" algn="dec"/>
                <a:tab pos="3692525" algn="l"/>
              </a:tabLst>
              <a:defRPr/>
            </a:pPr>
            <a:r>
              <a:rPr lang="en-US" sz="2300" b="1">
                <a:solidFill>
                  <a:srgbClr val="CC0000"/>
                </a:solidFill>
                <a:latin typeface="Arial" charset="0"/>
                <a:ea typeface="ＭＳ Ｐゴシック" charset="0"/>
                <a:cs typeface="Arial" charset="0"/>
                <a:sym typeface="Arial" charset="0"/>
              </a:rPr>
              <a:t>human </a:t>
            </a:r>
            <a:r>
              <a:rPr lang="en-US" sz="2300" b="1" i="1">
                <a:solidFill>
                  <a:srgbClr val="CC0000"/>
                </a:solidFill>
                <a:latin typeface="Arial" charset="0"/>
                <a:ea typeface="ＭＳ Ｐゴシック" charset="0"/>
                <a:cs typeface="Arial" charset="0"/>
                <a:sym typeface="Arial" charset="0"/>
              </a:rPr>
              <a:t>(Homo)</a:t>
            </a:r>
            <a:r>
              <a:rPr lang="en-US" sz="2300" b="1">
                <a:solidFill>
                  <a:srgbClr val="CC0000"/>
                </a:solidFill>
                <a:latin typeface="Arial" charset="0"/>
                <a:ea typeface="ＭＳ Ｐゴシック" charset="0"/>
                <a:cs typeface="Arial" charset="0"/>
                <a:sym typeface="Arial" charset="0"/>
              </a:rPr>
              <a:t>	</a:t>
            </a:r>
            <a:r>
              <a:rPr lang="en-US" sz="2300" b="1">
                <a:solidFill>
                  <a:srgbClr val="CC0000"/>
                </a:solidFill>
                <a:effectLst>
                  <a:outerShdw blurRad="38100" dist="38100" dir="2700000" algn="tl">
                    <a:srgbClr val="000000"/>
                  </a:outerShdw>
                </a:effectLst>
                <a:latin typeface="Arial" charset="0"/>
                <a:ea typeface="ＭＳ Ｐゴシック" charset="0"/>
                <a:cs typeface="Arial" charset="0"/>
                <a:sym typeface="Arial" charset="0"/>
              </a:rPr>
              <a:t>46</a:t>
            </a:r>
            <a:endParaRPr lang="en-US" sz="2300" b="1">
              <a:solidFill>
                <a:schemeClr val="tx2"/>
              </a:solidFill>
              <a:effectLst>
                <a:outerShdw blurRad="38100" dist="38100" dir="2700000" algn="tl">
                  <a:srgbClr val="000000"/>
                </a:outerShdw>
              </a:effectLst>
              <a:latin typeface="Arial" charset="0"/>
              <a:ea typeface="ＭＳ Ｐゴシック" charset="0"/>
              <a:cs typeface="Arial" charset="0"/>
              <a:sym typeface="Arial" charset="0"/>
            </a:endParaRPr>
          </a:p>
        </p:txBody>
      </p:sp>
      <p:grpSp>
        <p:nvGrpSpPr>
          <p:cNvPr id="9" name="Group 52">
            <a:extLst>
              <a:ext uri="{FF2B5EF4-FFF2-40B4-BE49-F238E27FC236}">
                <a16:creationId xmlns:a16="http://schemas.microsoft.com/office/drawing/2014/main" id="{8C09AE1E-1C21-8049-9995-CD77765ABEEA}"/>
              </a:ext>
            </a:extLst>
          </p:cNvPr>
          <p:cNvGrpSpPr>
            <a:grpSpLocks/>
          </p:cNvGrpSpPr>
          <p:nvPr/>
        </p:nvGrpSpPr>
        <p:grpSpPr bwMode="auto">
          <a:xfrm>
            <a:off x="5178425" y="3278188"/>
            <a:ext cx="1074738" cy="2446337"/>
            <a:chOff x="3271" y="1999"/>
            <a:chExt cx="677" cy="1541"/>
          </a:xfrm>
        </p:grpSpPr>
        <p:grpSp>
          <p:nvGrpSpPr>
            <p:cNvPr id="26646" name="Group 49">
              <a:extLst>
                <a:ext uri="{FF2B5EF4-FFF2-40B4-BE49-F238E27FC236}">
                  <a16:creationId xmlns:a16="http://schemas.microsoft.com/office/drawing/2014/main" id="{627052A3-C78D-E240-85BC-E4BCF4C2D7BA}"/>
                </a:ext>
              </a:extLst>
            </p:cNvPr>
            <p:cNvGrpSpPr>
              <a:grpSpLocks/>
            </p:cNvGrpSpPr>
            <p:nvPr/>
          </p:nvGrpSpPr>
          <p:grpSpPr bwMode="auto">
            <a:xfrm>
              <a:off x="3804" y="1999"/>
              <a:ext cx="144" cy="771"/>
              <a:chOff x="3804" y="1999"/>
              <a:chExt cx="144" cy="771"/>
            </a:xfrm>
          </p:grpSpPr>
          <p:sp>
            <p:nvSpPr>
              <p:cNvPr id="26654" name="Rectangle 22">
                <a:extLst>
                  <a:ext uri="{FF2B5EF4-FFF2-40B4-BE49-F238E27FC236}">
                    <a16:creationId xmlns:a16="http://schemas.microsoft.com/office/drawing/2014/main" id="{5F608B60-B82A-1244-BFD1-49C8DEB8D5CE}"/>
                  </a:ext>
                </a:extLst>
              </p:cNvPr>
              <p:cNvSpPr>
                <a:spLocks noChangeArrowheads="1"/>
              </p:cNvSpPr>
              <p:nvPr/>
            </p:nvSpPr>
            <p:spPr bwMode="auto">
              <a:xfrm>
                <a:off x="3804" y="1999"/>
                <a:ext cx="144" cy="771"/>
              </a:xfrm>
              <a:prstGeom prst="rect">
                <a:avLst/>
              </a:prstGeom>
              <a:solidFill>
                <a:schemeClr val="accent1"/>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55" name="Rectangle 23">
                <a:extLst>
                  <a:ext uri="{FF2B5EF4-FFF2-40B4-BE49-F238E27FC236}">
                    <a16:creationId xmlns:a16="http://schemas.microsoft.com/office/drawing/2014/main" id="{D5C571F6-0D3D-BF47-93DC-14FA5BB59097}"/>
                  </a:ext>
                </a:extLst>
              </p:cNvPr>
              <p:cNvSpPr>
                <a:spLocks noChangeArrowheads="1"/>
              </p:cNvSpPr>
              <p:nvPr/>
            </p:nvSpPr>
            <p:spPr bwMode="auto">
              <a:xfrm>
                <a:off x="3804" y="2381"/>
                <a:ext cx="144" cy="93"/>
              </a:xfrm>
              <a:prstGeom prst="rect">
                <a:avLst/>
              </a:prstGeom>
              <a:solidFill>
                <a:srgbClr val="FA100F"/>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56" name="Rectangle 24">
                <a:extLst>
                  <a:ext uri="{FF2B5EF4-FFF2-40B4-BE49-F238E27FC236}">
                    <a16:creationId xmlns:a16="http://schemas.microsoft.com/office/drawing/2014/main" id="{E1CDEAA7-29C3-8E4E-AE16-0A6FCA1496A0}"/>
                  </a:ext>
                </a:extLst>
              </p:cNvPr>
              <p:cNvSpPr>
                <a:spLocks noChangeArrowheads="1"/>
              </p:cNvSpPr>
              <p:nvPr/>
            </p:nvSpPr>
            <p:spPr bwMode="auto">
              <a:xfrm>
                <a:off x="3804" y="1999"/>
                <a:ext cx="144" cy="94"/>
              </a:xfrm>
              <a:prstGeom prst="rect">
                <a:avLst/>
              </a:prstGeom>
              <a:solidFill>
                <a:srgbClr val="3400FB"/>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57" name="Rectangle 25">
                <a:extLst>
                  <a:ext uri="{FF2B5EF4-FFF2-40B4-BE49-F238E27FC236}">
                    <a16:creationId xmlns:a16="http://schemas.microsoft.com/office/drawing/2014/main" id="{B7EDD9B7-016E-914C-927A-0BAA40FE394A}"/>
                  </a:ext>
                </a:extLst>
              </p:cNvPr>
              <p:cNvSpPr>
                <a:spLocks noChangeArrowheads="1"/>
              </p:cNvSpPr>
              <p:nvPr/>
            </p:nvSpPr>
            <p:spPr bwMode="auto">
              <a:xfrm>
                <a:off x="3804" y="2669"/>
                <a:ext cx="144" cy="93"/>
              </a:xfrm>
              <a:prstGeom prst="rect">
                <a:avLst/>
              </a:prstGeom>
              <a:solidFill>
                <a:srgbClr val="3400FB"/>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6647" name="Group 51">
              <a:extLst>
                <a:ext uri="{FF2B5EF4-FFF2-40B4-BE49-F238E27FC236}">
                  <a16:creationId xmlns:a16="http://schemas.microsoft.com/office/drawing/2014/main" id="{989CED0B-0B12-3645-9EAA-5CBBDE9B2493}"/>
                </a:ext>
              </a:extLst>
            </p:cNvPr>
            <p:cNvGrpSpPr>
              <a:grpSpLocks/>
            </p:cNvGrpSpPr>
            <p:nvPr/>
          </p:nvGrpSpPr>
          <p:grpSpPr bwMode="auto">
            <a:xfrm>
              <a:off x="3804" y="2770"/>
              <a:ext cx="144" cy="770"/>
              <a:chOff x="3804" y="2770"/>
              <a:chExt cx="144" cy="770"/>
            </a:xfrm>
          </p:grpSpPr>
          <p:sp>
            <p:nvSpPr>
              <p:cNvPr id="26650" name="Rectangle 26">
                <a:extLst>
                  <a:ext uri="{FF2B5EF4-FFF2-40B4-BE49-F238E27FC236}">
                    <a16:creationId xmlns:a16="http://schemas.microsoft.com/office/drawing/2014/main" id="{FCB0AF33-105D-E440-BEAF-51FDF56F62BB}"/>
                  </a:ext>
                </a:extLst>
              </p:cNvPr>
              <p:cNvSpPr>
                <a:spLocks noChangeArrowheads="1"/>
              </p:cNvSpPr>
              <p:nvPr/>
            </p:nvSpPr>
            <p:spPr bwMode="auto">
              <a:xfrm>
                <a:off x="3804" y="2770"/>
                <a:ext cx="144" cy="770"/>
              </a:xfrm>
              <a:prstGeom prst="rect">
                <a:avLst/>
              </a:prstGeom>
              <a:solidFill>
                <a:schemeClr val="accent1"/>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51" name="Rectangle 27">
                <a:extLst>
                  <a:ext uri="{FF2B5EF4-FFF2-40B4-BE49-F238E27FC236}">
                    <a16:creationId xmlns:a16="http://schemas.microsoft.com/office/drawing/2014/main" id="{ACB56E75-4573-0044-8AD8-9A28C68335AE}"/>
                  </a:ext>
                </a:extLst>
              </p:cNvPr>
              <p:cNvSpPr>
                <a:spLocks noChangeArrowheads="1"/>
              </p:cNvSpPr>
              <p:nvPr/>
            </p:nvSpPr>
            <p:spPr bwMode="auto">
              <a:xfrm>
                <a:off x="3804" y="2957"/>
                <a:ext cx="144" cy="93"/>
              </a:xfrm>
              <a:prstGeom prst="rect">
                <a:avLst/>
              </a:prstGeom>
              <a:solidFill>
                <a:srgbClr val="FA100F"/>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52" name="Rectangle 28">
                <a:extLst>
                  <a:ext uri="{FF2B5EF4-FFF2-40B4-BE49-F238E27FC236}">
                    <a16:creationId xmlns:a16="http://schemas.microsoft.com/office/drawing/2014/main" id="{CD692A7F-8AF5-FA42-9E86-D3063E2E6A94}"/>
                  </a:ext>
                </a:extLst>
              </p:cNvPr>
              <p:cNvSpPr>
                <a:spLocks noChangeArrowheads="1"/>
              </p:cNvSpPr>
              <p:nvPr/>
            </p:nvSpPr>
            <p:spPr bwMode="auto">
              <a:xfrm>
                <a:off x="3804" y="2770"/>
                <a:ext cx="144" cy="93"/>
              </a:xfrm>
              <a:prstGeom prst="rect">
                <a:avLst/>
              </a:prstGeom>
              <a:solidFill>
                <a:srgbClr val="3400FB"/>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53" name="Rectangle 29">
                <a:extLst>
                  <a:ext uri="{FF2B5EF4-FFF2-40B4-BE49-F238E27FC236}">
                    <a16:creationId xmlns:a16="http://schemas.microsoft.com/office/drawing/2014/main" id="{2054E3C9-D081-2C4D-B3CE-00B516F85A5B}"/>
                  </a:ext>
                </a:extLst>
              </p:cNvPr>
              <p:cNvSpPr>
                <a:spLocks noChangeArrowheads="1"/>
              </p:cNvSpPr>
              <p:nvPr/>
            </p:nvSpPr>
            <p:spPr bwMode="auto">
              <a:xfrm>
                <a:off x="3804" y="3439"/>
                <a:ext cx="144" cy="94"/>
              </a:xfrm>
              <a:prstGeom prst="rect">
                <a:avLst/>
              </a:prstGeom>
              <a:solidFill>
                <a:srgbClr val="3400FB"/>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6648" name="Line 31">
              <a:extLst>
                <a:ext uri="{FF2B5EF4-FFF2-40B4-BE49-F238E27FC236}">
                  <a16:creationId xmlns:a16="http://schemas.microsoft.com/office/drawing/2014/main" id="{A0F1DFBF-FEEB-424E-BE81-68FD4D560D1B}"/>
                </a:ext>
              </a:extLst>
            </p:cNvPr>
            <p:cNvSpPr>
              <a:spLocks noChangeShapeType="1"/>
            </p:cNvSpPr>
            <p:nvPr/>
          </p:nvSpPr>
          <p:spPr bwMode="auto">
            <a:xfrm>
              <a:off x="3271" y="2314"/>
              <a:ext cx="433" cy="14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40640" bIns="0"/>
            <a:lstStyle/>
            <a:p>
              <a:endParaRPr lang="en-US"/>
            </a:p>
          </p:txBody>
        </p:sp>
        <p:sp>
          <p:nvSpPr>
            <p:cNvPr id="26649" name="Line 47">
              <a:extLst>
                <a:ext uri="{FF2B5EF4-FFF2-40B4-BE49-F238E27FC236}">
                  <a16:creationId xmlns:a16="http://schemas.microsoft.com/office/drawing/2014/main" id="{E4D7FA5A-9928-5446-9350-11F4EC6FDA35}"/>
                </a:ext>
              </a:extLst>
            </p:cNvPr>
            <p:cNvSpPr>
              <a:spLocks noChangeShapeType="1"/>
            </p:cNvSpPr>
            <p:nvPr/>
          </p:nvSpPr>
          <p:spPr bwMode="auto">
            <a:xfrm flipV="1">
              <a:off x="3271" y="3084"/>
              <a:ext cx="433" cy="14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40640" bIns="0"/>
            <a:lstStyle/>
            <a:p>
              <a:endParaRPr lang="en-US"/>
            </a:p>
          </p:txBody>
        </p:sp>
      </p:grpSp>
      <p:pic>
        <p:nvPicPr>
          <p:cNvPr id="569403" name="Picture 59" descr="penguinL">
            <a:extLst>
              <a:ext uri="{FF2B5EF4-FFF2-40B4-BE49-F238E27FC236}">
                <a16:creationId xmlns:a16="http://schemas.microsoft.com/office/drawing/2014/main" id="{3BB49DEF-CB70-1447-9250-D9B0B743E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0" y="5562600"/>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404" name="AutoShape 60">
            <a:extLst>
              <a:ext uri="{FF2B5EF4-FFF2-40B4-BE49-F238E27FC236}">
                <a16:creationId xmlns:a16="http://schemas.microsoft.com/office/drawing/2014/main" id="{2A8FDE94-E247-CC4A-86D4-12B171288530}"/>
              </a:ext>
            </a:extLst>
          </p:cNvPr>
          <p:cNvSpPr>
            <a:spLocks noChangeArrowheads="1"/>
          </p:cNvSpPr>
          <p:nvPr/>
        </p:nvSpPr>
        <p:spPr bwMode="auto">
          <a:xfrm>
            <a:off x="2163763" y="5354638"/>
            <a:ext cx="2433637" cy="1409700"/>
          </a:xfrm>
          <a:prstGeom prst="wedgeEllipseCallout">
            <a:avLst>
              <a:gd name="adj1" fmla="val -96380"/>
              <a:gd name="adj2" fmla="val -15653"/>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Testable</a:t>
            </a:r>
            <a:r>
              <a:rPr lang="en-US" altLang="en-US" sz="1800" b="1" i="1">
                <a:solidFill>
                  <a:srgbClr val="0F116A"/>
                </a:solidFill>
                <a:latin typeface="Comic Sans MS" panose="030F0902030302020204" pitchFamily="66" charset="0"/>
              </a:rPr>
              <a:t>!</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This is what makes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evolution science</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&amp; not belief</a:t>
            </a:r>
            <a:r>
              <a:rPr lang="en-US" altLang="en-US" sz="1800" b="1" i="1">
                <a:solidFill>
                  <a:srgbClr val="0F116A"/>
                </a:solidFill>
                <a:latin typeface="Comic Sans MS" panose="030F0902030302020204" pitchFamily="66" charset="0"/>
              </a:rPr>
              <a:t>!</a:t>
            </a:r>
            <a:r>
              <a:rPr lang="en-US" altLang="en-US" sz="1800" b="1">
                <a:solidFill>
                  <a:srgbClr val="0F116A"/>
                </a:solidFill>
                <a:latin typeface="Comic Sans MS" panose="030F0902030302020204" pitchFamily="66" charset="0"/>
              </a:rPr>
              <a:t> </a:t>
            </a:r>
          </a:p>
        </p:txBody>
      </p:sp>
      <p:sp>
        <p:nvSpPr>
          <p:cNvPr id="54" name="Rounded Rectangle 53">
            <a:extLst>
              <a:ext uri="{FF2B5EF4-FFF2-40B4-BE49-F238E27FC236}">
                <a16:creationId xmlns:a16="http://schemas.microsoft.com/office/drawing/2014/main" id="{25B49B5C-62C4-544A-B980-021C46D4F8E7}"/>
              </a:ext>
            </a:extLst>
          </p:cNvPr>
          <p:cNvSpPr>
            <a:spLocks noChangeArrowheads="1"/>
          </p:cNvSpPr>
          <p:nvPr/>
        </p:nvSpPr>
        <p:spPr bwMode="auto">
          <a:xfrm>
            <a:off x="790575" y="2695575"/>
            <a:ext cx="3270250" cy="455613"/>
          </a:xfrm>
          <a:prstGeom prst="roundRect">
            <a:avLst>
              <a:gd name="adj" fmla="val 16667"/>
            </a:avLst>
          </a:prstGeom>
          <a:solidFill>
            <a:srgbClr val="CC0000"/>
          </a:solidFill>
          <a:ln w="9525">
            <a:solidFill>
              <a:srgbClr val="000000"/>
            </a:solidFill>
            <a:round/>
            <a:headEnd/>
            <a:tailEnd/>
          </a:ln>
        </p:spPr>
        <p:txBody>
          <a:bodyPr wrap="none" anchor="ctr"/>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b="1">
                <a:solidFill>
                  <a:schemeClr val="bg1"/>
                </a:solidFill>
                <a:cs typeface="Arial" panose="020B0604020202020204" pitchFamily="34" charset="0"/>
                <a:sym typeface="Arial" panose="020B0604020202020204" pitchFamily="34" charset="0"/>
              </a:rPr>
              <a:t>What we should find:</a:t>
            </a:r>
          </a:p>
        </p:txBody>
      </p:sp>
      <p:grpSp>
        <p:nvGrpSpPr>
          <p:cNvPr id="12" name="Group 57">
            <a:extLst>
              <a:ext uri="{FF2B5EF4-FFF2-40B4-BE49-F238E27FC236}">
                <a16:creationId xmlns:a16="http://schemas.microsoft.com/office/drawing/2014/main" id="{01FFE2D7-57BF-EF46-B1EE-DBF176C6A71C}"/>
              </a:ext>
            </a:extLst>
          </p:cNvPr>
          <p:cNvGrpSpPr>
            <a:grpSpLocks/>
          </p:cNvGrpSpPr>
          <p:nvPr/>
        </p:nvGrpSpPr>
        <p:grpSpPr bwMode="auto">
          <a:xfrm>
            <a:off x="6805613" y="6254750"/>
            <a:ext cx="244475" cy="298450"/>
            <a:chOff x="6996523" y="6278387"/>
            <a:chExt cx="245599" cy="299542"/>
          </a:xfrm>
        </p:grpSpPr>
        <p:sp>
          <p:nvSpPr>
            <p:cNvPr id="26644" name="Freeform 54">
              <a:extLst>
                <a:ext uri="{FF2B5EF4-FFF2-40B4-BE49-F238E27FC236}">
                  <a16:creationId xmlns:a16="http://schemas.microsoft.com/office/drawing/2014/main" id="{D3760CCE-8F2C-BF45-BBFB-F0257923E132}"/>
                </a:ext>
              </a:extLst>
            </p:cNvPr>
            <p:cNvSpPr>
              <a:spLocks noChangeArrowheads="1"/>
            </p:cNvSpPr>
            <p:nvPr/>
          </p:nvSpPr>
          <p:spPr bwMode="auto">
            <a:xfrm>
              <a:off x="6996523" y="6278387"/>
              <a:ext cx="101833" cy="299542"/>
            </a:xfrm>
            <a:custGeom>
              <a:avLst/>
              <a:gdLst>
                <a:gd name="T0" fmla="*/ 4244 w 173715"/>
                <a:gd name="T1" fmla="*/ 0 h 299542"/>
                <a:gd name="T2" fmla="*/ 19806 w 173715"/>
                <a:gd name="T3" fmla="*/ 155762 h 299542"/>
                <a:gd name="T4" fmla="*/ 0 w 173715"/>
                <a:gd name="T5" fmla="*/ 299542 h 299542"/>
                <a:gd name="T6" fmla="*/ 0 w 173715"/>
                <a:gd name="T7" fmla="*/ 299542 h 299542"/>
                <a:gd name="T8" fmla="*/ 0 60000 65536"/>
                <a:gd name="T9" fmla="*/ 0 60000 65536"/>
                <a:gd name="T10" fmla="*/ 0 60000 65536"/>
                <a:gd name="T11" fmla="*/ 0 60000 65536"/>
                <a:gd name="T12" fmla="*/ 0 w 173715"/>
                <a:gd name="T13" fmla="*/ 0 h 299542"/>
                <a:gd name="T14" fmla="*/ 173715 w 173715"/>
                <a:gd name="T15" fmla="*/ 299542 h 299542"/>
              </a:gdLst>
              <a:ahLst/>
              <a:cxnLst>
                <a:cxn ang="T8">
                  <a:pos x="T0" y="T1"/>
                </a:cxn>
                <a:cxn ang="T9">
                  <a:pos x="T2" y="T3"/>
                </a:cxn>
                <a:cxn ang="T10">
                  <a:pos x="T4" y="T5"/>
                </a:cxn>
                <a:cxn ang="T11">
                  <a:pos x="T6" y="T7"/>
                </a:cxn>
              </a:cxnLst>
              <a:rect l="T12" t="T13" r="T14" b="T15"/>
              <a:pathLst>
                <a:path w="173715" h="299542">
                  <a:moveTo>
                    <a:pt x="35941" y="0"/>
                  </a:moveTo>
                  <a:cubicBezTo>
                    <a:pt x="104828" y="52919"/>
                    <a:pt x="173715" y="105838"/>
                    <a:pt x="167725" y="155762"/>
                  </a:cubicBezTo>
                  <a:cubicBezTo>
                    <a:pt x="161735" y="205686"/>
                    <a:pt x="0" y="299542"/>
                    <a:pt x="0" y="299542"/>
                  </a:cubicBezTo>
                </a:path>
              </a:pathLst>
            </a:custGeom>
            <a:noFill/>
            <a:ln w="603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5" name="Freeform 56">
              <a:extLst>
                <a:ext uri="{FF2B5EF4-FFF2-40B4-BE49-F238E27FC236}">
                  <a16:creationId xmlns:a16="http://schemas.microsoft.com/office/drawing/2014/main" id="{C913C508-D64F-A744-B47F-ED4AC3C7970F}"/>
                </a:ext>
              </a:extLst>
            </p:cNvPr>
            <p:cNvSpPr>
              <a:spLocks noChangeArrowheads="1"/>
            </p:cNvSpPr>
            <p:nvPr/>
          </p:nvSpPr>
          <p:spPr bwMode="auto">
            <a:xfrm flipH="1">
              <a:off x="7140289" y="6278387"/>
              <a:ext cx="101833" cy="299542"/>
            </a:xfrm>
            <a:custGeom>
              <a:avLst/>
              <a:gdLst>
                <a:gd name="T0" fmla="*/ 4244 w 173715"/>
                <a:gd name="T1" fmla="*/ 0 h 299542"/>
                <a:gd name="T2" fmla="*/ 19806 w 173715"/>
                <a:gd name="T3" fmla="*/ 155762 h 299542"/>
                <a:gd name="T4" fmla="*/ 0 w 173715"/>
                <a:gd name="T5" fmla="*/ 299542 h 299542"/>
                <a:gd name="T6" fmla="*/ 0 w 173715"/>
                <a:gd name="T7" fmla="*/ 299542 h 299542"/>
                <a:gd name="T8" fmla="*/ 0 60000 65536"/>
                <a:gd name="T9" fmla="*/ 0 60000 65536"/>
                <a:gd name="T10" fmla="*/ 0 60000 65536"/>
                <a:gd name="T11" fmla="*/ 0 60000 65536"/>
                <a:gd name="T12" fmla="*/ 0 w 173715"/>
                <a:gd name="T13" fmla="*/ 0 h 299542"/>
                <a:gd name="T14" fmla="*/ 173715 w 173715"/>
                <a:gd name="T15" fmla="*/ 299542 h 299542"/>
              </a:gdLst>
              <a:ahLst/>
              <a:cxnLst>
                <a:cxn ang="T8">
                  <a:pos x="T0" y="T1"/>
                </a:cxn>
                <a:cxn ang="T9">
                  <a:pos x="T2" y="T3"/>
                </a:cxn>
                <a:cxn ang="T10">
                  <a:pos x="T4" y="T5"/>
                </a:cxn>
                <a:cxn ang="T11">
                  <a:pos x="T6" y="T7"/>
                </a:cxn>
              </a:cxnLst>
              <a:rect l="T12" t="T13" r="T14" b="T15"/>
              <a:pathLst>
                <a:path w="173715" h="299542">
                  <a:moveTo>
                    <a:pt x="35941" y="0"/>
                  </a:moveTo>
                  <a:cubicBezTo>
                    <a:pt x="104828" y="52919"/>
                    <a:pt x="173715" y="105838"/>
                    <a:pt x="167725" y="155762"/>
                  </a:cubicBezTo>
                  <a:cubicBezTo>
                    <a:pt x="161735" y="205686"/>
                    <a:pt x="0" y="299542"/>
                    <a:pt x="0" y="299542"/>
                  </a:cubicBezTo>
                </a:path>
              </a:pathLst>
            </a:custGeom>
            <a:noFill/>
            <a:ln w="603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0" name="Line 43">
            <a:extLst>
              <a:ext uri="{FF2B5EF4-FFF2-40B4-BE49-F238E27FC236}">
                <a16:creationId xmlns:a16="http://schemas.microsoft.com/office/drawing/2014/main" id="{8B7E1430-A1CF-394D-B86B-C32C73FDBE0E}"/>
              </a:ext>
            </a:extLst>
          </p:cNvPr>
          <p:cNvSpPr>
            <a:spLocks noChangeShapeType="1"/>
          </p:cNvSpPr>
          <p:nvPr/>
        </p:nvSpPr>
        <p:spPr bwMode="auto">
          <a:xfrm>
            <a:off x="7583488" y="3981450"/>
            <a:ext cx="239712"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32918" bIns="0"/>
          <a:lstStyle/>
          <a:p>
            <a:endParaRPr lang="en-US"/>
          </a:p>
        </p:txBody>
      </p:sp>
      <p:sp>
        <p:nvSpPr>
          <p:cNvPr id="61" name="Line 43">
            <a:extLst>
              <a:ext uri="{FF2B5EF4-FFF2-40B4-BE49-F238E27FC236}">
                <a16:creationId xmlns:a16="http://schemas.microsoft.com/office/drawing/2014/main" id="{8A8AAD22-DB98-A44C-82B1-B7C275C208CF}"/>
              </a:ext>
            </a:extLst>
          </p:cNvPr>
          <p:cNvSpPr>
            <a:spLocks noChangeShapeType="1"/>
          </p:cNvSpPr>
          <p:nvPr/>
        </p:nvSpPr>
        <p:spPr bwMode="auto">
          <a:xfrm>
            <a:off x="7583488" y="4508500"/>
            <a:ext cx="239712"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32918" bIns="0"/>
          <a:lstStyle/>
          <a:p>
            <a:endParaRPr lang="en-US"/>
          </a:p>
        </p:txBody>
      </p:sp>
    </p:spTree>
    <p:extLst>
      <p:ext uri="{BB962C8B-B14F-4D97-AF65-F5344CB8AC3E}">
        <p14:creationId xmlns:p14="http://schemas.microsoft.com/office/powerpoint/2010/main" val="1667922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9349"/>
                                        </p:tgtEl>
                                        <p:attrNameLst>
                                          <p:attrName>style.visibility</p:attrName>
                                        </p:attrNameLst>
                                      </p:cBhvr>
                                      <p:to>
                                        <p:strVal val="visible"/>
                                      </p:to>
                                    </p:set>
                                    <p:animEffect transition="in" filter="wipe(left)">
                                      <p:cBhvr>
                                        <p:cTn id="7" dur="500"/>
                                        <p:tgtEl>
                                          <p:spTgt spid="56934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9364">
                                            <p:txEl>
                                              <p:pRg st="0" end="0"/>
                                            </p:txEl>
                                          </p:spTgt>
                                        </p:tgtEl>
                                        <p:attrNameLst>
                                          <p:attrName>style.visibility</p:attrName>
                                        </p:attrNameLst>
                                      </p:cBhvr>
                                      <p:to>
                                        <p:strVal val="visible"/>
                                      </p:to>
                                    </p:set>
                                    <p:animEffect transition="in" filter="wipe(left)">
                                      <p:cBhvr>
                                        <p:cTn id="12" dur="500"/>
                                        <p:tgtEl>
                                          <p:spTgt spid="56936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Pencil Check"/>
                                        </p:tgtEl>
                                      </p:cMediaNode>
                                    </p:audio>
                                  </p:sub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4" name="Vibro Up"/>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2" name="Whoosh"/>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Pencil Check"/>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69374">
                                            <p:txEl>
                                              <p:pRg st="0" end="0"/>
                                            </p:txEl>
                                          </p:spTgt>
                                        </p:tgtEl>
                                        <p:attrNameLst>
                                          <p:attrName>style.visibility</p:attrName>
                                        </p:attrNameLst>
                                      </p:cBhvr>
                                      <p:to>
                                        <p:strVal val="visible"/>
                                      </p:to>
                                    </p:set>
                                    <p:animEffect transition="in" filter="wipe(left)">
                                      <p:cBhvr>
                                        <p:cTn id="36" dur="500"/>
                                        <p:tgtEl>
                                          <p:spTgt spid="569374">
                                            <p:txEl>
                                              <p:pRg st="0" end="0"/>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3" name="Pencil Check"/>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4" name="Vibro Up"/>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left)">
                                      <p:cBhvr>
                                        <p:cTn id="46" dur="500"/>
                                        <p:tgtEl>
                                          <p:spTgt spid="5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69386">
                                            <p:txEl>
                                              <p:pRg st="0" end="0"/>
                                            </p:txEl>
                                          </p:spTgt>
                                        </p:tgtEl>
                                        <p:attrNameLst>
                                          <p:attrName>style.visibility</p:attrName>
                                        </p:attrNameLst>
                                      </p:cBhvr>
                                      <p:to>
                                        <p:strVal val="visible"/>
                                      </p:to>
                                    </p:set>
                                    <p:animEffect transition="in" filter="wipe(left)">
                                      <p:cBhvr>
                                        <p:cTn id="51" dur="500"/>
                                        <p:tgtEl>
                                          <p:spTgt spid="569386">
                                            <p:txEl>
                                              <p:pRg st="0" end="0"/>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3" name="Pencil Check"/>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569388">
                                            <p:txEl>
                                              <p:pRg st="0" end="0"/>
                                            </p:txEl>
                                          </p:spTgt>
                                        </p:tgtEl>
                                        <p:attrNameLst>
                                          <p:attrName>style.visibility</p:attrName>
                                        </p:attrNameLst>
                                      </p:cBhvr>
                                      <p:to>
                                        <p:strVal val="visible"/>
                                      </p:to>
                                    </p:set>
                                    <p:animEffect transition="in" filter="wipe(left)">
                                      <p:cBhvr>
                                        <p:cTn id="64" dur="500"/>
                                        <p:tgtEl>
                                          <p:spTgt spid="569388">
                                            <p:txEl>
                                              <p:pRg st="0" end="0"/>
                                            </p:txEl>
                                          </p:spTgt>
                                        </p:tgtEl>
                                      </p:cBhvr>
                                    </p:animEffect>
                                  </p:childTnLst>
                                  <p:subTnLst>
                                    <p:audio>
                                      <p:cMediaNode>
                                        <p:cTn display="0" masterRel="sameClick">
                                          <p:stCondLst>
                                            <p:cond evt="begin" delay="0">
                                              <p:tn val="62"/>
                                            </p:cond>
                                          </p:stCondLst>
                                          <p:endCondLst>
                                            <p:cond evt="onStopAudio" delay="0">
                                              <p:tgtEl>
                                                <p:sldTgt/>
                                              </p:tgtEl>
                                            </p:cond>
                                          </p:endCondLst>
                                        </p:cTn>
                                        <p:tgtEl>
                                          <p:sndTgt r:embed="rId2" name="Whoosh"/>
                                        </p:tgtEl>
                                      </p:cMediaNode>
                                    </p:audio>
                                  </p:sub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wipe(left)">
                                      <p:cBhvr>
                                        <p:cTn id="69" dur="500"/>
                                        <p:tgtEl>
                                          <p:spTgt spid="6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69389">
                                            <p:txEl>
                                              <p:pRg st="0" end="0"/>
                                            </p:txEl>
                                          </p:spTgt>
                                        </p:tgtEl>
                                        <p:attrNameLst>
                                          <p:attrName>style.visibility</p:attrName>
                                        </p:attrNameLst>
                                      </p:cBhvr>
                                      <p:to>
                                        <p:strVal val="visible"/>
                                      </p:to>
                                    </p:set>
                                    <p:animEffect transition="in" filter="wipe(left)">
                                      <p:cBhvr>
                                        <p:cTn id="72" dur="500"/>
                                        <p:tgtEl>
                                          <p:spTgt spid="569389">
                                            <p:txEl>
                                              <p:pRg st="0" end="0"/>
                                            </p:txEl>
                                          </p:spTgt>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569403"/>
                                        </p:tgtEl>
                                        <p:attrNameLst>
                                          <p:attrName>style.visibility</p:attrName>
                                        </p:attrNameLst>
                                      </p:cBhvr>
                                      <p:to>
                                        <p:strVal val="visible"/>
                                      </p:to>
                                    </p:set>
                                    <p:animEffect transition="in" filter="wipe(left)">
                                      <p:cBhvr>
                                        <p:cTn id="77" dur="500"/>
                                        <p:tgtEl>
                                          <p:spTgt spid="569403"/>
                                        </p:tgtEl>
                                      </p:cBhvr>
                                    </p:animEffect>
                                  </p:childTnLst>
                                </p:cTn>
                              </p:par>
                            </p:childTnLst>
                          </p:cTn>
                        </p:par>
                        <p:par>
                          <p:cTn id="78" fill="hold" nodeType="afterGroup">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569404"/>
                                        </p:tgtEl>
                                        <p:attrNameLst>
                                          <p:attrName>style.visibility</p:attrName>
                                        </p:attrNameLst>
                                      </p:cBhvr>
                                      <p:to>
                                        <p:strVal val="visible"/>
                                      </p:to>
                                    </p:set>
                                    <p:animEffect transition="in" filter="wipe(left)">
                                      <p:cBhvr>
                                        <p:cTn id="81" dur="500"/>
                                        <p:tgtEl>
                                          <p:spTgt spid="569404"/>
                                        </p:tgtEl>
                                      </p:cBhvr>
                                    </p:animEffect>
                                  </p:childTnLst>
                                  <p:subTnLst>
                                    <p:audio>
                                      <p:cMediaNode>
                                        <p:cTn display="0" masterRel="sameClick">
                                          <p:stCondLst>
                                            <p:cond evt="begin" delay="0">
                                              <p:tn val="79"/>
                                            </p:cond>
                                          </p:stCondLst>
                                          <p:endCondLst>
                                            <p:cond evt="onStopAudio" delay="0">
                                              <p:tgtEl>
                                                <p:sldTgt/>
                                              </p:tgtEl>
                                            </p:cond>
                                          </p:endCondLst>
                                        </p:cTn>
                                        <p:tgtEl>
                                          <p:sndTgt r:embed="rId6"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9" grpId="0" animBg="1" autoUpdateAnimBg="0"/>
      <p:bldP spid="569364" grpId="0" build="p" autoUpdateAnimBg="0"/>
      <p:bldP spid="569374" grpId="0" build="p" autoUpdateAnimBg="0"/>
      <p:bldP spid="569386" grpId="0" build="p" autoUpdateAnimBg="0"/>
      <p:bldP spid="569388" grpId="0" build="p" autoUpdateAnimBg="0"/>
      <p:bldP spid="569389" grpId="0" build="p" autoUpdateAnimBg="0"/>
      <p:bldP spid="569404" grpId="0" animBg="1" autoUpdateAnimBg="0"/>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D5440ECF-99E2-EA49-955E-333ED040C1C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LaMarckian vs. Darwinian view</a:t>
            </a:r>
          </a:p>
        </p:txBody>
      </p:sp>
      <p:pic>
        <p:nvPicPr>
          <p:cNvPr id="27650" name="Picture 4">
            <a:extLst>
              <a:ext uri="{FF2B5EF4-FFF2-40B4-BE49-F238E27FC236}">
                <a16:creationId xmlns:a16="http://schemas.microsoft.com/office/drawing/2014/main" id="{B7818C15-AE9C-6049-81C0-0B9FFA108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79" y="1243174"/>
            <a:ext cx="3101058" cy="1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499" name="Rectangle 3" descr="Rectangle: Click to edit Master text styles&#13;&#10;Second level&#13;&#10;Third level&#13;&#10;Fourth level&#13;&#10;Fifth level">
            <a:extLst>
              <a:ext uri="{FF2B5EF4-FFF2-40B4-BE49-F238E27FC236}">
                <a16:creationId xmlns:a16="http://schemas.microsoft.com/office/drawing/2014/main" id="{FA007CAF-6F73-2B41-8199-8BA38DB7CCE4}"/>
              </a:ext>
            </a:extLst>
          </p:cNvPr>
          <p:cNvSpPr>
            <a:spLocks noGrp="1" noChangeArrowheads="1"/>
          </p:cNvSpPr>
          <p:nvPr>
            <p:ph type="body" idx="1"/>
          </p:nvPr>
        </p:nvSpPr>
        <p:spPr>
          <a:xfrm>
            <a:off x="240845" y="1270000"/>
            <a:ext cx="5994061" cy="5588000"/>
          </a:xfrm>
        </p:spPr>
        <p:txBody>
          <a:bodyPr/>
          <a:lstStyle/>
          <a:p>
            <a:pPr eaLnBrk="1" hangingPunct="1"/>
            <a:r>
              <a:rPr lang="en-US" altLang="en-US" sz="1800" dirty="0" err="1">
                <a:ea typeface="ＭＳ Ｐゴシック" panose="020B0600070205080204" pitchFamily="34" charset="-128"/>
              </a:rPr>
              <a:t>LaMarck</a:t>
            </a:r>
            <a:r>
              <a:rPr lang="en-US" altLang="en-US" sz="1800" dirty="0">
                <a:ea typeface="ＭＳ Ｐゴシック" panose="020B0600070205080204" pitchFamily="34" charset="-128"/>
              </a:rPr>
              <a:t>: Developed an early theory of evolution based on two principles:</a:t>
            </a:r>
          </a:p>
          <a:p>
            <a:pPr lvl="1" eaLnBrk="1" hangingPunct="1"/>
            <a:r>
              <a:rPr lang="en-US" altLang="en-US" sz="1800" u="sng" dirty="0">
                <a:ea typeface="ＭＳ Ｐゴシック" panose="020B0600070205080204" pitchFamily="34" charset="-128"/>
              </a:rPr>
              <a:t>Use and disuse </a:t>
            </a:r>
            <a:r>
              <a:rPr lang="en-US" altLang="en-US" sz="1800" dirty="0">
                <a:ea typeface="ＭＳ Ｐゴシック" panose="020B0600070205080204" pitchFamily="34" charset="-128"/>
              </a:rPr>
              <a:t>is the idea that parts of the body that are used extensively become larger and stronger, while those that are not used deteriorate.</a:t>
            </a:r>
          </a:p>
          <a:p>
            <a:pPr lvl="1" eaLnBrk="1" hangingPunct="1"/>
            <a:r>
              <a:rPr lang="en-US" altLang="en-US" sz="1800" u="sng" dirty="0">
                <a:ea typeface="ＭＳ Ｐゴシック" panose="020B0600070205080204" pitchFamily="34" charset="-128"/>
              </a:rPr>
              <a:t>Inheritance of acquired characteristics </a:t>
            </a:r>
            <a:r>
              <a:rPr lang="en-US" altLang="en-US" sz="1800" dirty="0">
                <a:ea typeface="ＭＳ Ｐゴシック" panose="020B0600070205080204" pitchFamily="34" charset="-128"/>
              </a:rPr>
              <a:t>assumes that characteristics acquired during an organism’s lifetime could be passed on to the next generation. Example: A weightlifter’s child could be born with a more muscular anatomy.</a:t>
            </a:r>
          </a:p>
          <a:p>
            <a:pPr eaLnBrk="1" hangingPunct="1"/>
            <a:r>
              <a:rPr lang="en-US" altLang="en-US" sz="2000" dirty="0">
                <a:ea typeface="ＭＳ Ｐゴシック" panose="020B0600070205080204" pitchFamily="34" charset="-128"/>
              </a:rPr>
              <a:t>Importance: Lamarck recognized that species evolve and the match of organisms to their </a:t>
            </a:r>
            <a:r>
              <a:rPr lang="en-US" altLang="en-US" sz="2000" dirty="0">
                <a:solidFill>
                  <a:srgbClr val="FF0000"/>
                </a:solidFill>
                <a:ea typeface="ＭＳ Ｐゴシック" panose="020B0600070205080204" pitchFamily="34" charset="-128"/>
              </a:rPr>
              <a:t>environment</a:t>
            </a:r>
            <a:r>
              <a:rPr lang="en-US" altLang="en-US" sz="2000" dirty="0">
                <a:ea typeface="ＭＳ Ｐゴシック" panose="020B0600070205080204" pitchFamily="34" charset="-128"/>
              </a:rPr>
              <a:t> occurs through gradual evolutionary change. His explanatory mechanism, however, was flawed. </a:t>
            </a:r>
          </a:p>
        </p:txBody>
      </p:sp>
      <p:pic>
        <p:nvPicPr>
          <p:cNvPr id="490501" name="Picture 5">
            <a:extLst>
              <a:ext uri="{FF2B5EF4-FFF2-40B4-BE49-F238E27FC236}">
                <a16:creationId xmlns:a16="http://schemas.microsoft.com/office/drawing/2014/main" id="{928B8B6A-E3E9-D643-B86F-31849CB37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737" y="3087688"/>
            <a:ext cx="2743200" cy="3657600"/>
          </a:xfrm>
          <a:prstGeom prst="rect">
            <a:avLst/>
          </a:prstGeom>
          <a:noFill/>
          <a:ln w="9525">
            <a:solidFill>
              <a:srgbClr val="660000"/>
            </a:solidFill>
            <a:miter lim="800000"/>
            <a:headEnd/>
            <a:tailEnd/>
          </a:ln>
          <a:effectLst>
            <a:outerShdw dist="35921" dir="2700000" algn="ctr" rotWithShape="0">
              <a:srgbClr val="41552A"/>
            </a:outerShdw>
          </a:effectLst>
          <a:extLst>
            <a:ext uri="{909E8E84-426E-40DD-AFC4-6F175D3DCCD1}">
              <a14:hiddenFill xmlns:a14="http://schemas.microsoft.com/office/drawing/2010/main">
                <a:solidFill>
                  <a:srgbClr val="FFFFFF"/>
                </a:solidFill>
              </a14:hiddenFill>
            </a:ext>
          </a:extLst>
        </p:spPr>
      </p:pic>
      <p:sp>
        <p:nvSpPr>
          <p:cNvPr id="490510" name="Rectangle 14">
            <a:extLst>
              <a:ext uri="{FF2B5EF4-FFF2-40B4-BE49-F238E27FC236}">
                <a16:creationId xmlns:a16="http://schemas.microsoft.com/office/drawing/2014/main" id="{F733A1A4-D96B-734C-891A-28DBA8DBE6F7}"/>
              </a:ext>
            </a:extLst>
          </p:cNvPr>
          <p:cNvSpPr>
            <a:spLocks noChangeArrowheads="1"/>
          </p:cNvSpPr>
          <p:nvPr/>
        </p:nvSpPr>
        <p:spPr bwMode="auto">
          <a:xfrm>
            <a:off x="5932488" y="6608763"/>
            <a:ext cx="212725" cy="136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05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90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10" grpId="0" animBg="1"/>
      <p:bldP spid="490510"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8">
            <a:extLst>
              <a:ext uri="{FF2B5EF4-FFF2-40B4-BE49-F238E27FC236}">
                <a16:creationId xmlns:a16="http://schemas.microsoft.com/office/drawing/2014/main" id="{74B20B1A-11D5-E347-B8D9-5F8322F2DF1B}"/>
              </a:ext>
            </a:extLst>
          </p:cNvPr>
          <p:cNvSpPr>
            <a:spLocks noChangeArrowheads="1"/>
          </p:cNvSpPr>
          <p:nvPr/>
        </p:nvSpPr>
        <p:spPr bwMode="auto">
          <a:xfrm>
            <a:off x="106363" y="1839913"/>
            <a:ext cx="4494212" cy="3635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50" name="Rectangle 2">
            <a:extLst>
              <a:ext uri="{FF2B5EF4-FFF2-40B4-BE49-F238E27FC236}">
                <a16:creationId xmlns:a16="http://schemas.microsoft.com/office/drawing/2014/main" id="{58D774E7-5C01-B642-AB4B-4376381A92B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Guess what we found?!?</a:t>
            </a:r>
          </a:p>
        </p:txBody>
      </p:sp>
      <p:sp>
        <p:nvSpPr>
          <p:cNvPr id="570372" name="Rectangle 4">
            <a:extLst>
              <a:ext uri="{FF2B5EF4-FFF2-40B4-BE49-F238E27FC236}">
                <a16:creationId xmlns:a16="http://schemas.microsoft.com/office/drawing/2014/main" id="{2B14A2EB-1900-2740-8A57-76579B320F85}"/>
              </a:ext>
            </a:extLst>
          </p:cNvPr>
          <p:cNvSpPr>
            <a:spLocks noChangeArrowheads="1"/>
          </p:cNvSpPr>
          <p:nvPr/>
        </p:nvSpPr>
        <p:spPr bwMode="auto">
          <a:xfrm>
            <a:off x="4695825" y="1336675"/>
            <a:ext cx="4090988" cy="3748088"/>
          </a:xfrm>
          <a:prstGeom prst="rect">
            <a:avLst/>
          </a:prstGeom>
          <a:solidFill>
            <a:srgbClr val="FFFFFF"/>
          </a:solidFill>
          <a:ln w="9525">
            <a:solidFill>
              <a:srgbClr val="0F116A"/>
            </a:solidFill>
            <a:miter lim="800000"/>
            <a:headEnd/>
            <a:tailEnd/>
          </a:ln>
          <a:effectLst>
            <a:outerShdw blurRad="63500" dist="152400" dir="2700000" algn="ctr" rotWithShape="0">
              <a:srgbClr val="000000">
                <a:alpha val="65999"/>
              </a:srgbClr>
            </a:outerShdw>
          </a:effectLst>
        </p:spPr>
        <p:txBody>
          <a:bodyPr lIns="0" tIns="0" rIns="40640"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ja-JP" altLang="en-US" sz="1600">
                <a:solidFill>
                  <a:srgbClr val="000000"/>
                </a:solidFill>
                <a:cs typeface="Arial" panose="020B0604020202020204" pitchFamily="34" charset="0"/>
                <a:sym typeface="Arial" panose="020B0604020202020204" pitchFamily="34" charset="0"/>
              </a:rPr>
              <a:t>“</a:t>
            </a:r>
            <a:r>
              <a:rPr lang="en-US" altLang="ja-JP" sz="1600">
                <a:solidFill>
                  <a:srgbClr val="000000"/>
                </a:solidFill>
                <a:cs typeface="Arial" panose="020B0604020202020204" pitchFamily="34" charset="0"/>
                <a:sym typeface="Arial" panose="020B0604020202020204" pitchFamily="34" charset="0"/>
              </a:rPr>
              <a:t>Chromosome 2 is unique to the human lineage of evolution, having emerged as a result of head-to-head fusion of two chromosomes that remained separate in other primates. The precise fusion site has been located in 2q13–2q14.1, where our analysis confirmed the presence of multiple subtelomeric duplications to chromosomes 1, 5, 8, 9, 10, 12, 19, 21 and 22. During the formation of human chromosome 2, one of the two centromeres became inactivated (2q21, which corresponds to the centromere from chimp chromosome 13) and the centromeric structure quickly deterioriated.</a:t>
            </a:r>
            <a:r>
              <a:rPr lang="ja-JP" altLang="en-US" sz="1600">
                <a:solidFill>
                  <a:srgbClr val="000000"/>
                </a:solidFill>
                <a:cs typeface="Arial" panose="020B0604020202020204" pitchFamily="34" charset="0"/>
                <a:sym typeface="Arial" panose="020B0604020202020204" pitchFamily="34" charset="0"/>
              </a:rPr>
              <a:t>”</a:t>
            </a:r>
            <a:endParaRPr lang="en-US" altLang="en-US" sz="1600">
              <a:solidFill>
                <a:srgbClr val="000000"/>
              </a:solidFill>
              <a:cs typeface="Arial" panose="020B0604020202020204" pitchFamily="34" charset="0"/>
              <a:sym typeface="Arial" panose="020B0604020202020204" pitchFamily="34" charset="0"/>
            </a:endParaRPr>
          </a:p>
        </p:txBody>
      </p:sp>
      <p:sp>
        <p:nvSpPr>
          <p:cNvPr id="27652" name="Rectangle 25">
            <a:extLst>
              <a:ext uri="{FF2B5EF4-FFF2-40B4-BE49-F238E27FC236}">
                <a16:creationId xmlns:a16="http://schemas.microsoft.com/office/drawing/2014/main" id="{44888B5D-11B2-C944-8CBF-424763B9D4C3}"/>
              </a:ext>
            </a:extLst>
          </p:cNvPr>
          <p:cNvSpPr>
            <a:spLocks noChangeArrowheads="1"/>
          </p:cNvSpPr>
          <p:nvPr/>
        </p:nvSpPr>
        <p:spPr bwMode="auto">
          <a:xfrm>
            <a:off x="4149725" y="317500"/>
            <a:ext cx="49942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ts val="900"/>
              </a:spcBef>
            </a:pPr>
            <a:r>
              <a:rPr lang="en-US" altLang="en-US" sz="1400" b="1">
                <a:solidFill>
                  <a:srgbClr val="000000"/>
                </a:solidFill>
                <a:latin typeface="Times New Roman" panose="02020603050405020304" pitchFamily="18" charset="0"/>
                <a:sym typeface="Times New Roman" panose="02020603050405020304" pitchFamily="18" charset="0"/>
              </a:rPr>
              <a:t>Hillier </a:t>
            </a:r>
            <a:r>
              <a:rPr lang="en-US" altLang="en-US" sz="1400" i="1">
                <a:solidFill>
                  <a:srgbClr val="000000"/>
                </a:solidFill>
                <a:latin typeface="Times New Roman" panose="02020603050405020304" pitchFamily="18" charset="0"/>
                <a:sym typeface="Times New Roman" panose="02020603050405020304" pitchFamily="18" charset="0"/>
              </a:rPr>
              <a:t>et al</a:t>
            </a:r>
            <a:r>
              <a:rPr lang="en-US" altLang="en-US" sz="1400" b="1">
                <a:solidFill>
                  <a:srgbClr val="000000"/>
                </a:solidFill>
                <a:latin typeface="Times New Roman" panose="02020603050405020304" pitchFamily="18" charset="0"/>
                <a:sym typeface="Times New Roman" panose="02020603050405020304" pitchFamily="18" charset="0"/>
              </a:rPr>
              <a:t> (2005)  </a:t>
            </a:r>
            <a:r>
              <a:rPr lang="ja-JP" altLang="en-US" sz="1400">
                <a:solidFill>
                  <a:srgbClr val="000000"/>
                </a:solidFill>
                <a:latin typeface="Times New Roman" panose="02020603050405020304" pitchFamily="18" charset="0"/>
                <a:sym typeface="Times New Roman" panose="02020603050405020304" pitchFamily="18" charset="0"/>
              </a:rPr>
              <a:t>“</a:t>
            </a:r>
            <a:r>
              <a:rPr lang="en-US" altLang="ja-JP" sz="1400">
                <a:solidFill>
                  <a:srgbClr val="000000"/>
                </a:solidFill>
                <a:latin typeface="Times New Roman" panose="02020603050405020304" pitchFamily="18" charset="0"/>
                <a:sym typeface="Times New Roman" panose="02020603050405020304" pitchFamily="18" charset="0"/>
              </a:rPr>
              <a:t>Generation and Annotation of the DNA sequences of human chromosomes 2 and 4,</a:t>
            </a:r>
            <a:r>
              <a:rPr lang="ja-JP" altLang="en-US" sz="1400">
                <a:solidFill>
                  <a:srgbClr val="000000"/>
                </a:solidFill>
                <a:latin typeface="Times New Roman" panose="02020603050405020304" pitchFamily="18" charset="0"/>
                <a:sym typeface="Times New Roman" panose="02020603050405020304" pitchFamily="18" charset="0"/>
              </a:rPr>
              <a:t>”</a:t>
            </a:r>
            <a:r>
              <a:rPr lang="en-US" altLang="ja-JP" sz="1400">
                <a:solidFill>
                  <a:srgbClr val="000000"/>
                </a:solidFill>
                <a:latin typeface="Times New Roman" panose="02020603050405020304" pitchFamily="18" charset="0"/>
                <a:sym typeface="Times New Roman" panose="02020603050405020304" pitchFamily="18" charset="0"/>
              </a:rPr>
              <a:t> Nature 434: 724 – 731.</a:t>
            </a:r>
            <a:endParaRPr lang="en-US" altLang="en-US" sz="1400">
              <a:solidFill>
                <a:srgbClr val="000000"/>
              </a:solidFill>
              <a:latin typeface="Times New Roman" panose="02020603050405020304" pitchFamily="18" charset="0"/>
              <a:sym typeface="Times New Roman" panose="02020603050405020304" pitchFamily="18" charset="0"/>
            </a:endParaRPr>
          </a:p>
        </p:txBody>
      </p:sp>
      <p:grpSp>
        <p:nvGrpSpPr>
          <p:cNvPr id="27653" name="Group 28">
            <a:extLst>
              <a:ext uri="{FF2B5EF4-FFF2-40B4-BE49-F238E27FC236}">
                <a16:creationId xmlns:a16="http://schemas.microsoft.com/office/drawing/2014/main" id="{74EFFE1E-8107-354A-BB6F-023D0186DD8F}"/>
              </a:ext>
            </a:extLst>
          </p:cNvPr>
          <p:cNvGrpSpPr>
            <a:grpSpLocks/>
          </p:cNvGrpSpPr>
          <p:nvPr/>
        </p:nvGrpSpPr>
        <p:grpSpPr bwMode="auto">
          <a:xfrm>
            <a:off x="623888" y="1739900"/>
            <a:ext cx="236537" cy="2662238"/>
            <a:chOff x="3017" y="1997"/>
            <a:chExt cx="149" cy="1677"/>
          </a:xfrm>
        </p:grpSpPr>
        <p:grpSp>
          <p:nvGrpSpPr>
            <p:cNvPr id="27690" name="Group 29">
              <a:extLst>
                <a:ext uri="{FF2B5EF4-FFF2-40B4-BE49-F238E27FC236}">
                  <a16:creationId xmlns:a16="http://schemas.microsoft.com/office/drawing/2014/main" id="{BF705379-9762-C847-9891-1611902FC461}"/>
                </a:ext>
              </a:extLst>
            </p:cNvPr>
            <p:cNvGrpSpPr>
              <a:grpSpLocks/>
            </p:cNvGrpSpPr>
            <p:nvPr/>
          </p:nvGrpSpPr>
          <p:grpSpPr bwMode="auto">
            <a:xfrm>
              <a:off x="3022" y="1997"/>
              <a:ext cx="144" cy="770"/>
              <a:chOff x="3272" y="872"/>
              <a:chExt cx="160" cy="856"/>
            </a:xfrm>
          </p:grpSpPr>
          <p:sp>
            <p:nvSpPr>
              <p:cNvPr id="27696" name="Rectangle 30">
                <a:extLst>
                  <a:ext uri="{FF2B5EF4-FFF2-40B4-BE49-F238E27FC236}">
                    <a16:creationId xmlns:a16="http://schemas.microsoft.com/office/drawing/2014/main" id="{D0E79555-E541-484D-962C-BD2F95457B46}"/>
                  </a:ext>
                </a:extLst>
              </p:cNvPr>
              <p:cNvSpPr>
                <a:spLocks noChangeArrowheads="1"/>
              </p:cNvSpPr>
              <p:nvPr/>
            </p:nvSpPr>
            <p:spPr bwMode="auto">
              <a:xfrm>
                <a:off x="3272" y="872"/>
                <a:ext cx="160" cy="856"/>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97" name="Rectangle 31">
                <a:extLst>
                  <a:ext uri="{FF2B5EF4-FFF2-40B4-BE49-F238E27FC236}">
                    <a16:creationId xmlns:a16="http://schemas.microsoft.com/office/drawing/2014/main" id="{6340F00D-B65F-164B-A65F-B3F60A9237FC}"/>
                  </a:ext>
                </a:extLst>
              </p:cNvPr>
              <p:cNvSpPr>
                <a:spLocks noChangeArrowheads="1"/>
              </p:cNvSpPr>
              <p:nvPr/>
            </p:nvSpPr>
            <p:spPr bwMode="auto">
              <a:xfrm>
                <a:off x="3272" y="1296"/>
                <a:ext cx="160" cy="104"/>
              </a:xfrm>
              <a:prstGeom prst="rect">
                <a:avLst/>
              </a:prstGeom>
              <a:solidFill>
                <a:srgbClr val="FA100F"/>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98" name="Rectangle 32">
                <a:extLst>
                  <a:ext uri="{FF2B5EF4-FFF2-40B4-BE49-F238E27FC236}">
                    <a16:creationId xmlns:a16="http://schemas.microsoft.com/office/drawing/2014/main" id="{0834A96E-6581-1244-8886-A751F2A1098A}"/>
                  </a:ext>
                </a:extLst>
              </p:cNvPr>
              <p:cNvSpPr>
                <a:spLocks noChangeArrowheads="1"/>
              </p:cNvSpPr>
              <p:nvPr/>
            </p:nvSpPr>
            <p:spPr bwMode="auto">
              <a:xfrm>
                <a:off x="3272" y="872"/>
                <a:ext cx="160" cy="104"/>
              </a:xfrm>
              <a:prstGeom prst="rect">
                <a:avLst/>
              </a:prstGeom>
              <a:solidFill>
                <a:srgbClr val="3400FB"/>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99" name="Rectangle 33">
                <a:extLst>
                  <a:ext uri="{FF2B5EF4-FFF2-40B4-BE49-F238E27FC236}">
                    <a16:creationId xmlns:a16="http://schemas.microsoft.com/office/drawing/2014/main" id="{81EDC4C2-D918-B043-B020-B1439516B9B4}"/>
                  </a:ext>
                </a:extLst>
              </p:cNvPr>
              <p:cNvSpPr>
                <a:spLocks noChangeArrowheads="1"/>
              </p:cNvSpPr>
              <p:nvPr/>
            </p:nvSpPr>
            <p:spPr bwMode="auto">
              <a:xfrm>
                <a:off x="3272" y="1616"/>
                <a:ext cx="160" cy="104"/>
              </a:xfrm>
              <a:prstGeom prst="rect">
                <a:avLst/>
              </a:prstGeom>
              <a:solidFill>
                <a:srgbClr val="3400FB"/>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7691" name="Group 34">
              <a:extLst>
                <a:ext uri="{FF2B5EF4-FFF2-40B4-BE49-F238E27FC236}">
                  <a16:creationId xmlns:a16="http://schemas.microsoft.com/office/drawing/2014/main" id="{2B342648-7B2A-BB42-977E-A10A07588880}"/>
                </a:ext>
              </a:extLst>
            </p:cNvPr>
            <p:cNvGrpSpPr>
              <a:grpSpLocks/>
            </p:cNvGrpSpPr>
            <p:nvPr/>
          </p:nvGrpSpPr>
          <p:grpSpPr bwMode="auto">
            <a:xfrm>
              <a:off x="3017" y="2904"/>
              <a:ext cx="144" cy="770"/>
              <a:chOff x="3272" y="1880"/>
              <a:chExt cx="160" cy="856"/>
            </a:xfrm>
          </p:grpSpPr>
          <p:sp>
            <p:nvSpPr>
              <p:cNvPr id="27692" name="Rectangle 35">
                <a:extLst>
                  <a:ext uri="{FF2B5EF4-FFF2-40B4-BE49-F238E27FC236}">
                    <a16:creationId xmlns:a16="http://schemas.microsoft.com/office/drawing/2014/main" id="{6CC467EF-9F1E-B349-90D7-E9DE32A9085E}"/>
                  </a:ext>
                </a:extLst>
              </p:cNvPr>
              <p:cNvSpPr>
                <a:spLocks noChangeArrowheads="1"/>
              </p:cNvSpPr>
              <p:nvPr/>
            </p:nvSpPr>
            <p:spPr bwMode="auto">
              <a:xfrm>
                <a:off x="3272" y="1880"/>
                <a:ext cx="160" cy="856"/>
              </a:xfrm>
              <a:prstGeom prst="rect">
                <a:avLst/>
              </a:prstGeom>
              <a:solidFill>
                <a:schemeClr val="accent1"/>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93" name="Rectangle 36">
                <a:extLst>
                  <a:ext uri="{FF2B5EF4-FFF2-40B4-BE49-F238E27FC236}">
                    <a16:creationId xmlns:a16="http://schemas.microsoft.com/office/drawing/2014/main" id="{188E4280-43F5-E840-8EE4-A47A0F71BFD2}"/>
                  </a:ext>
                </a:extLst>
              </p:cNvPr>
              <p:cNvSpPr>
                <a:spLocks noChangeArrowheads="1"/>
              </p:cNvSpPr>
              <p:nvPr/>
            </p:nvSpPr>
            <p:spPr bwMode="auto">
              <a:xfrm>
                <a:off x="3272" y="2096"/>
                <a:ext cx="160" cy="104"/>
              </a:xfrm>
              <a:prstGeom prst="rect">
                <a:avLst/>
              </a:prstGeom>
              <a:solidFill>
                <a:srgbClr val="FA100F"/>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94" name="Rectangle 37">
                <a:extLst>
                  <a:ext uri="{FF2B5EF4-FFF2-40B4-BE49-F238E27FC236}">
                    <a16:creationId xmlns:a16="http://schemas.microsoft.com/office/drawing/2014/main" id="{6411CA84-072F-C541-800D-4D76D74541C1}"/>
                  </a:ext>
                </a:extLst>
              </p:cNvPr>
              <p:cNvSpPr>
                <a:spLocks noChangeArrowheads="1"/>
              </p:cNvSpPr>
              <p:nvPr/>
            </p:nvSpPr>
            <p:spPr bwMode="auto">
              <a:xfrm>
                <a:off x="3272" y="1880"/>
                <a:ext cx="160" cy="104"/>
              </a:xfrm>
              <a:prstGeom prst="rect">
                <a:avLst/>
              </a:prstGeom>
              <a:solidFill>
                <a:srgbClr val="3400FB"/>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95" name="Rectangle 38">
                <a:extLst>
                  <a:ext uri="{FF2B5EF4-FFF2-40B4-BE49-F238E27FC236}">
                    <a16:creationId xmlns:a16="http://schemas.microsoft.com/office/drawing/2014/main" id="{0FBDDCF0-6130-E04B-BA49-E0FAC7CEA399}"/>
                  </a:ext>
                </a:extLst>
              </p:cNvPr>
              <p:cNvSpPr>
                <a:spLocks noChangeArrowheads="1"/>
              </p:cNvSpPr>
              <p:nvPr/>
            </p:nvSpPr>
            <p:spPr bwMode="auto">
              <a:xfrm>
                <a:off x="3272" y="2632"/>
                <a:ext cx="160" cy="104"/>
              </a:xfrm>
              <a:prstGeom prst="rect">
                <a:avLst/>
              </a:prstGeom>
              <a:solidFill>
                <a:srgbClr val="3400FB"/>
              </a:solidFill>
              <a:ln w="9525">
                <a:solidFill>
                  <a:schemeClr val="tx1"/>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27654" name="Rectangle 39">
            <a:extLst>
              <a:ext uri="{FF2B5EF4-FFF2-40B4-BE49-F238E27FC236}">
                <a16:creationId xmlns:a16="http://schemas.microsoft.com/office/drawing/2014/main" id="{E5A4CCA9-A109-5446-BF63-73752A230F5C}"/>
              </a:ext>
            </a:extLst>
          </p:cNvPr>
          <p:cNvSpPr>
            <a:spLocks noChangeArrowheads="1"/>
          </p:cNvSpPr>
          <p:nvPr/>
        </p:nvSpPr>
        <p:spPr bwMode="auto">
          <a:xfrm>
            <a:off x="0" y="1206500"/>
            <a:ext cx="151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813"/>
              </a:spcBef>
            </a:pPr>
            <a:r>
              <a:rPr lang="en-US" altLang="en-US" sz="1600" b="1" i="1">
                <a:solidFill>
                  <a:srgbClr val="0F116A"/>
                </a:solidFill>
                <a:cs typeface="Arial" panose="020B0604020202020204" pitchFamily="34" charset="0"/>
                <a:sym typeface="Arial" panose="020B0604020202020204" pitchFamily="34" charset="0"/>
              </a:rPr>
              <a:t>Ancestral Chromosomes</a:t>
            </a:r>
          </a:p>
        </p:txBody>
      </p:sp>
      <p:sp>
        <p:nvSpPr>
          <p:cNvPr id="27655" name="Rectangle 40">
            <a:extLst>
              <a:ext uri="{FF2B5EF4-FFF2-40B4-BE49-F238E27FC236}">
                <a16:creationId xmlns:a16="http://schemas.microsoft.com/office/drawing/2014/main" id="{C159150E-6BBC-DC44-9440-B071DA94D1B1}"/>
              </a:ext>
            </a:extLst>
          </p:cNvPr>
          <p:cNvSpPr>
            <a:spLocks noChangeArrowheads="1"/>
          </p:cNvSpPr>
          <p:nvPr/>
        </p:nvSpPr>
        <p:spPr bwMode="auto">
          <a:xfrm>
            <a:off x="1187450" y="1460500"/>
            <a:ext cx="1519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813"/>
              </a:spcBef>
            </a:pPr>
            <a:r>
              <a:rPr lang="en-US" altLang="en-US" sz="1600" b="1" i="1">
                <a:solidFill>
                  <a:schemeClr val="tx2"/>
                </a:solidFill>
                <a:cs typeface="Arial" panose="020B0604020202020204" pitchFamily="34" charset="0"/>
                <a:sym typeface="Arial" panose="020B0604020202020204" pitchFamily="34" charset="0"/>
              </a:rPr>
              <a:t>Fusion</a:t>
            </a:r>
            <a:endParaRPr lang="en-US" altLang="en-US" sz="1600" b="1" i="1">
              <a:solidFill>
                <a:srgbClr val="0F116A"/>
              </a:solidFill>
              <a:cs typeface="Arial" panose="020B0604020202020204" pitchFamily="34" charset="0"/>
              <a:sym typeface="Arial" panose="020B0604020202020204" pitchFamily="34" charset="0"/>
            </a:endParaRPr>
          </a:p>
        </p:txBody>
      </p:sp>
      <p:sp>
        <p:nvSpPr>
          <p:cNvPr id="570409" name="Rectangle 41">
            <a:extLst>
              <a:ext uri="{FF2B5EF4-FFF2-40B4-BE49-F238E27FC236}">
                <a16:creationId xmlns:a16="http://schemas.microsoft.com/office/drawing/2014/main" id="{332D89A7-87AD-5148-BEE5-2DB9B19D54EF}"/>
              </a:ext>
            </a:extLst>
          </p:cNvPr>
          <p:cNvSpPr>
            <a:spLocks noChangeArrowheads="1"/>
          </p:cNvSpPr>
          <p:nvPr/>
        </p:nvSpPr>
        <p:spPr bwMode="auto">
          <a:xfrm>
            <a:off x="2200275" y="1209675"/>
            <a:ext cx="1981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2918"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813"/>
              </a:spcBef>
            </a:pPr>
            <a:r>
              <a:rPr lang="en-US" altLang="en-US" sz="1600" b="1" i="1">
                <a:solidFill>
                  <a:srgbClr val="CC0000"/>
                </a:solidFill>
                <a:cs typeface="Arial" panose="020B0604020202020204" pitchFamily="34" charset="0"/>
                <a:sym typeface="Arial" panose="020B0604020202020204" pitchFamily="34" charset="0"/>
              </a:rPr>
              <a:t>Chromosome 2 in </a:t>
            </a:r>
            <a:br>
              <a:rPr lang="en-US" altLang="en-US" sz="1600" b="1" i="1">
                <a:solidFill>
                  <a:srgbClr val="CC0000"/>
                </a:solidFill>
                <a:cs typeface="Arial" panose="020B0604020202020204" pitchFamily="34" charset="0"/>
                <a:sym typeface="Arial" panose="020B0604020202020204" pitchFamily="34" charset="0"/>
              </a:rPr>
            </a:br>
            <a:r>
              <a:rPr lang="en-US" altLang="en-US" sz="1600" b="1" i="1">
                <a:solidFill>
                  <a:srgbClr val="CC0000"/>
                </a:solidFill>
                <a:cs typeface="Arial" panose="020B0604020202020204" pitchFamily="34" charset="0"/>
                <a:sym typeface="Arial" panose="020B0604020202020204" pitchFamily="34" charset="0"/>
              </a:rPr>
              <a:t>Homo sapiens</a:t>
            </a:r>
            <a:endParaRPr lang="en-US" altLang="en-US" sz="1600" b="1" i="1">
              <a:solidFill>
                <a:srgbClr val="0F116A"/>
              </a:solidFill>
              <a:cs typeface="Arial" panose="020B0604020202020204" pitchFamily="34" charset="0"/>
              <a:sym typeface="Arial" panose="020B0604020202020204" pitchFamily="34" charset="0"/>
            </a:endParaRPr>
          </a:p>
        </p:txBody>
      </p:sp>
      <p:grpSp>
        <p:nvGrpSpPr>
          <p:cNvPr id="5" name="Group 43">
            <a:extLst>
              <a:ext uri="{FF2B5EF4-FFF2-40B4-BE49-F238E27FC236}">
                <a16:creationId xmlns:a16="http://schemas.microsoft.com/office/drawing/2014/main" id="{14CA465D-E480-A741-B061-E68212C812AE}"/>
              </a:ext>
            </a:extLst>
          </p:cNvPr>
          <p:cNvGrpSpPr>
            <a:grpSpLocks/>
          </p:cNvGrpSpPr>
          <p:nvPr/>
        </p:nvGrpSpPr>
        <p:grpSpPr bwMode="auto">
          <a:xfrm>
            <a:off x="3022600" y="1847850"/>
            <a:ext cx="228600" cy="2446338"/>
            <a:chOff x="4668" y="1999"/>
            <a:chExt cx="144" cy="1541"/>
          </a:xfrm>
        </p:grpSpPr>
        <p:sp>
          <p:nvSpPr>
            <p:cNvPr id="27682" name="Rectangle 44">
              <a:extLst>
                <a:ext uri="{FF2B5EF4-FFF2-40B4-BE49-F238E27FC236}">
                  <a16:creationId xmlns:a16="http://schemas.microsoft.com/office/drawing/2014/main" id="{862C14D8-F51A-8641-8B43-6A55F0B8CBAC}"/>
                </a:ext>
              </a:extLst>
            </p:cNvPr>
            <p:cNvSpPr>
              <a:spLocks noChangeArrowheads="1"/>
            </p:cNvSpPr>
            <p:nvPr/>
          </p:nvSpPr>
          <p:spPr bwMode="auto">
            <a:xfrm>
              <a:off x="4668" y="1999"/>
              <a:ext cx="144" cy="771"/>
            </a:xfrm>
            <a:prstGeom prst="rect">
              <a:avLst/>
            </a:prstGeom>
            <a:solidFill>
              <a:schemeClr val="accent1"/>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83" name="Rectangle 45">
              <a:extLst>
                <a:ext uri="{FF2B5EF4-FFF2-40B4-BE49-F238E27FC236}">
                  <a16:creationId xmlns:a16="http://schemas.microsoft.com/office/drawing/2014/main" id="{8519F3DF-5ADB-0249-9DC1-55CC1131CAC3}"/>
                </a:ext>
              </a:extLst>
            </p:cNvPr>
            <p:cNvSpPr>
              <a:spLocks noChangeArrowheads="1"/>
            </p:cNvSpPr>
            <p:nvPr/>
          </p:nvSpPr>
          <p:spPr bwMode="auto">
            <a:xfrm>
              <a:off x="4673" y="2381"/>
              <a:ext cx="136" cy="98"/>
            </a:xfrm>
            <a:prstGeom prst="rect">
              <a:avLst/>
            </a:prstGeom>
            <a:solidFill>
              <a:srgbClr val="FFB1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84" name="Rectangle 46">
              <a:extLst>
                <a:ext uri="{FF2B5EF4-FFF2-40B4-BE49-F238E27FC236}">
                  <a16:creationId xmlns:a16="http://schemas.microsoft.com/office/drawing/2014/main" id="{BC4A0E73-8DC3-504D-BF42-02B016FE0723}"/>
                </a:ext>
              </a:extLst>
            </p:cNvPr>
            <p:cNvSpPr>
              <a:spLocks noChangeArrowheads="1"/>
            </p:cNvSpPr>
            <p:nvPr/>
          </p:nvSpPr>
          <p:spPr bwMode="auto">
            <a:xfrm>
              <a:off x="4668" y="1999"/>
              <a:ext cx="144" cy="94"/>
            </a:xfrm>
            <a:prstGeom prst="rect">
              <a:avLst/>
            </a:prstGeom>
            <a:solidFill>
              <a:srgbClr val="3400FB"/>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85" name="Rectangle 47">
              <a:extLst>
                <a:ext uri="{FF2B5EF4-FFF2-40B4-BE49-F238E27FC236}">
                  <a16:creationId xmlns:a16="http://schemas.microsoft.com/office/drawing/2014/main" id="{74C06882-D046-084B-BB4B-FE5EA175BB2E}"/>
                </a:ext>
              </a:extLst>
            </p:cNvPr>
            <p:cNvSpPr>
              <a:spLocks noChangeArrowheads="1"/>
            </p:cNvSpPr>
            <p:nvPr/>
          </p:nvSpPr>
          <p:spPr bwMode="auto">
            <a:xfrm>
              <a:off x="4668" y="2669"/>
              <a:ext cx="144" cy="93"/>
            </a:xfrm>
            <a:prstGeom prst="rect">
              <a:avLst/>
            </a:prstGeom>
            <a:solidFill>
              <a:srgbClr val="3400FB"/>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86" name="Rectangle 48">
              <a:extLst>
                <a:ext uri="{FF2B5EF4-FFF2-40B4-BE49-F238E27FC236}">
                  <a16:creationId xmlns:a16="http://schemas.microsoft.com/office/drawing/2014/main" id="{BBC58BE9-7262-AA48-BA8A-8D64267DE649}"/>
                </a:ext>
              </a:extLst>
            </p:cNvPr>
            <p:cNvSpPr>
              <a:spLocks noChangeArrowheads="1"/>
            </p:cNvSpPr>
            <p:nvPr/>
          </p:nvSpPr>
          <p:spPr bwMode="auto">
            <a:xfrm>
              <a:off x="4668" y="2770"/>
              <a:ext cx="144" cy="770"/>
            </a:xfrm>
            <a:prstGeom prst="rect">
              <a:avLst/>
            </a:prstGeom>
            <a:solidFill>
              <a:schemeClr val="accent1"/>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87" name="Rectangle 49">
              <a:extLst>
                <a:ext uri="{FF2B5EF4-FFF2-40B4-BE49-F238E27FC236}">
                  <a16:creationId xmlns:a16="http://schemas.microsoft.com/office/drawing/2014/main" id="{DCFEB7E0-5575-E340-B8EF-04E5473079C4}"/>
                </a:ext>
              </a:extLst>
            </p:cNvPr>
            <p:cNvSpPr>
              <a:spLocks noChangeArrowheads="1"/>
            </p:cNvSpPr>
            <p:nvPr/>
          </p:nvSpPr>
          <p:spPr bwMode="auto">
            <a:xfrm>
              <a:off x="4668" y="2957"/>
              <a:ext cx="144" cy="93"/>
            </a:xfrm>
            <a:prstGeom prst="rect">
              <a:avLst/>
            </a:prstGeom>
            <a:solidFill>
              <a:srgbClr val="FA100F"/>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88" name="Rectangle 50">
              <a:extLst>
                <a:ext uri="{FF2B5EF4-FFF2-40B4-BE49-F238E27FC236}">
                  <a16:creationId xmlns:a16="http://schemas.microsoft.com/office/drawing/2014/main" id="{28EA07F4-206D-BB4B-B9CA-D863BA55EDE1}"/>
                </a:ext>
              </a:extLst>
            </p:cNvPr>
            <p:cNvSpPr>
              <a:spLocks noChangeArrowheads="1"/>
            </p:cNvSpPr>
            <p:nvPr/>
          </p:nvSpPr>
          <p:spPr bwMode="auto">
            <a:xfrm>
              <a:off x="4668" y="2770"/>
              <a:ext cx="144" cy="93"/>
            </a:xfrm>
            <a:prstGeom prst="rect">
              <a:avLst/>
            </a:prstGeom>
            <a:solidFill>
              <a:srgbClr val="3400FB"/>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89" name="Rectangle 51">
              <a:extLst>
                <a:ext uri="{FF2B5EF4-FFF2-40B4-BE49-F238E27FC236}">
                  <a16:creationId xmlns:a16="http://schemas.microsoft.com/office/drawing/2014/main" id="{FA7A42F4-E7A9-4041-913F-52403058F729}"/>
                </a:ext>
              </a:extLst>
            </p:cNvPr>
            <p:cNvSpPr>
              <a:spLocks noChangeArrowheads="1"/>
            </p:cNvSpPr>
            <p:nvPr/>
          </p:nvSpPr>
          <p:spPr bwMode="auto">
            <a:xfrm>
              <a:off x="4668" y="3439"/>
              <a:ext cx="144" cy="94"/>
            </a:xfrm>
            <a:prstGeom prst="rect">
              <a:avLst/>
            </a:prstGeom>
            <a:solidFill>
              <a:srgbClr val="3400FB"/>
            </a:solidFill>
            <a:ln w="9525">
              <a:solidFill>
                <a:schemeClr val="tx1"/>
              </a:solidFill>
              <a:miter lim="800000"/>
              <a:headEnd/>
              <a:tailEnd/>
            </a:ln>
          </p:spPr>
          <p:txBody>
            <a:bodyPr lIns="0" tIns="0" rIns="32918"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7658" name="Line 52">
            <a:extLst>
              <a:ext uri="{FF2B5EF4-FFF2-40B4-BE49-F238E27FC236}">
                <a16:creationId xmlns:a16="http://schemas.microsoft.com/office/drawing/2014/main" id="{E0F84C36-DDFC-5847-9FE5-1C0BDCF5AE7F}"/>
              </a:ext>
            </a:extLst>
          </p:cNvPr>
          <p:cNvSpPr>
            <a:spLocks noChangeShapeType="1"/>
          </p:cNvSpPr>
          <p:nvPr/>
        </p:nvSpPr>
        <p:spPr bwMode="auto">
          <a:xfrm>
            <a:off x="2108200" y="3070225"/>
            <a:ext cx="7651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32918" bIns="0"/>
          <a:lstStyle/>
          <a:p>
            <a:endParaRPr lang="en-US"/>
          </a:p>
        </p:txBody>
      </p:sp>
      <p:sp>
        <p:nvSpPr>
          <p:cNvPr id="570421" name="Rectangle 53">
            <a:extLst>
              <a:ext uri="{FF2B5EF4-FFF2-40B4-BE49-F238E27FC236}">
                <a16:creationId xmlns:a16="http://schemas.microsoft.com/office/drawing/2014/main" id="{E8BC847A-7DD4-3640-AEA9-E9A162E89BDD}"/>
              </a:ext>
            </a:extLst>
          </p:cNvPr>
          <p:cNvSpPr>
            <a:spLocks noChangeArrowheads="1"/>
          </p:cNvSpPr>
          <p:nvPr/>
        </p:nvSpPr>
        <p:spPr bwMode="auto">
          <a:xfrm>
            <a:off x="3405188" y="2281238"/>
            <a:ext cx="1154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2918"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400" b="1" i="1">
                <a:solidFill>
                  <a:srgbClr val="0F116A"/>
                </a:solidFill>
                <a:cs typeface="Arial" panose="020B0604020202020204" pitchFamily="34" charset="0"/>
                <a:sym typeface="Arial" panose="020B0604020202020204" pitchFamily="34" charset="0"/>
              </a:rPr>
              <a:t>Inactivated centromere</a:t>
            </a:r>
          </a:p>
        </p:txBody>
      </p:sp>
      <p:sp>
        <p:nvSpPr>
          <p:cNvPr id="570422" name="Rectangle 54">
            <a:extLst>
              <a:ext uri="{FF2B5EF4-FFF2-40B4-BE49-F238E27FC236}">
                <a16:creationId xmlns:a16="http://schemas.microsoft.com/office/drawing/2014/main" id="{CF4B16BD-609A-DB4E-B6BC-AF95DC8113E3}"/>
              </a:ext>
            </a:extLst>
          </p:cNvPr>
          <p:cNvSpPr>
            <a:spLocks noChangeArrowheads="1"/>
          </p:cNvSpPr>
          <p:nvPr/>
        </p:nvSpPr>
        <p:spPr bwMode="auto">
          <a:xfrm>
            <a:off x="3405188" y="2881313"/>
            <a:ext cx="129063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2918" bIns="0"/>
          <a:lstStyle>
            <a:lvl1pPr marL="39688" defTabSz="822325">
              <a:defRPr sz="2400">
                <a:solidFill>
                  <a:schemeClr val="tx1"/>
                </a:solidFill>
                <a:latin typeface="Arial" panose="020B0604020202020204" pitchFamily="34" charset="0"/>
                <a:ea typeface="ＭＳ Ｐゴシック" panose="020B0600070205080204" pitchFamily="34" charset="-128"/>
              </a:defRPr>
            </a:lvl1pPr>
            <a:lvl2pPr marL="742950" indent="-285750" defTabSz="822325">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400" b="1" i="1">
                <a:solidFill>
                  <a:srgbClr val="0F116A"/>
                </a:solidFill>
                <a:cs typeface="Arial" panose="020B0604020202020204" pitchFamily="34" charset="0"/>
                <a:sym typeface="Arial" panose="020B0604020202020204" pitchFamily="34" charset="0"/>
              </a:rPr>
              <a:t>Telomere sequences</a:t>
            </a:r>
            <a:br>
              <a:rPr lang="en-US" altLang="en-US" sz="1400" b="1" i="1">
                <a:solidFill>
                  <a:srgbClr val="0F116A"/>
                </a:solidFill>
                <a:cs typeface="Arial" panose="020B0604020202020204" pitchFamily="34" charset="0"/>
                <a:sym typeface="Arial" panose="020B0604020202020204" pitchFamily="34" charset="0"/>
              </a:rPr>
            </a:br>
            <a:r>
              <a:rPr lang="en-US" altLang="en-US" sz="1400" b="1" i="1">
                <a:solidFill>
                  <a:srgbClr val="0F116A"/>
                </a:solidFill>
                <a:cs typeface="Arial" panose="020B0604020202020204" pitchFamily="34" charset="0"/>
                <a:sym typeface="Arial" panose="020B0604020202020204" pitchFamily="34" charset="0"/>
              </a:rPr>
              <a:t>in middle of chromosome</a:t>
            </a:r>
          </a:p>
        </p:txBody>
      </p:sp>
      <p:grpSp>
        <p:nvGrpSpPr>
          <p:cNvPr id="27661" name="Group 55">
            <a:extLst>
              <a:ext uri="{FF2B5EF4-FFF2-40B4-BE49-F238E27FC236}">
                <a16:creationId xmlns:a16="http://schemas.microsoft.com/office/drawing/2014/main" id="{7A97CFC6-496F-1840-A011-0139183EB36C}"/>
              </a:ext>
            </a:extLst>
          </p:cNvPr>
          <p:cNvGrpSpPr>
            <a:grpSpLocks/>
          </p:cNvGrpSpPr>
          <p:nvPr/>
        </p:nvGrpSpPr>
        <p:grpSpPr bwMode="auto">
          <a:xfrm>
            <a:off x="941388" y="1847850"/>
            <a:ext cx="1074737" cy="2446338"/>
            <a:chOff x="3271" y="1999"/>
            <a:chExt cx="677" cy="1541"/>
          </a:xfrm>
        </p:grpSpPr>
        <p:grpSp>
          <p:nvGrpSpPr>
            <p:cNvPr id="27670" name="Group 56">
              <a:extLst>
                <a:ext uri="{FF2B5EF4-FFF2-40B4-BE49-F238E27FC236}">
                  <a16:creationId xmlns:a16="http://schemas.microsoft.com/office/drawing/2014/main" id="{561B10C7-B112-5743-8697-5C4F602253A1}"/>
                </a:ext>
              </a:extLst>
            </p:cNvPr>
            <p:cNvGrpSpPr>
              <a:grpSpLocks/>
            </p:cNvGrpSpPr>
            <p:nvPr/>
          </p:nvGrpSpPr>
          <p:grpSpPr bwMode="auto">
            <a:xfrm>
              <a:off x="3804" y="1999"/>
              <a:ext cx="144" cy="771"/>
              <a:chOff x="3804" y="1999"/>
              <a:chExt cx="144" cy="771"/>
            </a:xfrm>
          </p:grpSpPr>
          <p:sp>
            <p:nvSpPr>
              <p:cNvPr id="27678" name="Rectangle 57">
                <a:extLst>
                  <a:ext uri="{FF2B5EF4-FFF2-40B4-BE49-F238E27FC236}">
                    <a16:creationId xmlns:a16="http://schemas.microsoft.com/office/drawing/2014/main" id="{A20DE489-36A5-0246-A9F6-EFE17DF3EEB6}"/>
                  </a:ext>
                </a:extLst>
              </p:cNvPr>
              <p:cNvSpPr>
                <a:spLocks noChangeArrowheads="1"/>
              </p:cNvSpPr>
              <p:nvPr/>
            </p:nvSpPr>
            <p:spPr bwMode="auto">
              <a:xfrm>
                <a:off x="3804" y="1999"/>
                <a:ext cx="144" cy="771"/>
              </a:xfrm>
              <a:prstGeom prst="rect">
                <a:avLst/>
              </a:prstGeom>
              <a:solidFill>
                <a:schemeClr val="accent1"/>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79" name="Rectangle 58">
                <a:extLst>
                  <a:ext uri="{FF2B5EF4-FFF2-40B4-BE49-F238E27FC236}">
                    <a16:creationId xmlns:a16="http://schemas.microsoft.com/office/drawing/2014/main" id="{BA5FC3B5-2E4F-734D-9AA1-B3C53E4A15C0}"/>
                  </a:ext>
                </a:extLst>
              </p:cNvPr>
              <p:cNvSpPr>
                <a:spLocks noChangeArrowheads="1"/>
              </p:cNvSpPr>
              <p:nvPr/>
            </p:nvSpPr>
            <p:spPr bwMode="auto">
              <a:xfrm>
                <a:off x="3804" y="2381"/>
                <a:ext cx="144" cy="93"/>
              </a:xfrm>
              <a:prstGeom prst="rect">
                <a:avLst/>
              </a:prstGeom>
              <a:solidFill>
                <a:srgbClr val="FA100F"/>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80" name="Rectangle 59">
                <a:extLst>
                  <a:ext uri="{FF2B5EF4-FFF2-40B4-BE49-F238E27FC236}">
                    <a16:creationId xmlns:a16="http://schemas.microsoft.com/office/drawing/2014/main" id="{E43A095C-0D6D-524D-97E3-B749EBA0BBE8}"/>
                  </a:ext>
                </a:extLst>
              </p:cNvPr>
              <p:cNvSpPr>
                <a:spLocks noChangeArrowheads="1"/>
              </p:cNvSpPr>
              <p:nvPr/>
            </p:nvSpPr>
            <p:spPr bwMode="auto">
              <a:xfrm>
                <a:off x="3804" y="1999"/>
                <a:ext cx="144" cy="94"/>
              </a:xfrm>
              <a:prstGeom prst="rect">
                <a:avLst/>
              </a:prstGeom>
              <a:solidFill>
                <a:srgbClr val="3400FB"/>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81" name="Rectangle 60">
                <a:extLst>
                  <a:ext uri="{FF2B5EF4-FFF2-40B4-BE49-F238E27FC236}">
                    <a16:creationId xmlns:a16="http://schemas.microsoft.com/office/drawing/2014/main" id="{9E644ABC-DC76-514D-976E-81A82703846C}"/>
                  </a:ext>
                </a:extLst>
              </p:cNvPr>
              <p:cNvSpPr>
                <a:spLocks noChangeArrowheads="1"/>
              </p:cNvSpPr>
              <p:nvPr/>
            </p:nvSpPr>
            <p:spPr bwMode="auto">
              <a:xfrm>
                <a:off x="3804" y="2669"/>
                <a:ext cx="144" cy="93"/>
              </a:xfrm>
              <a:prstGeom prst="rect">
                <a:avLst/>
              </a:prstGeom>
              <a:solidFill>
                <a:srgbClr val="3400FB"/>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7671" name="Group 61">
              <a:extLst>
                <a:ext uri="{FF2B5EF4-FFF2-40B4-BE49-F238E27FC236}">
                  <a16:creationId xmlns:a16="http://schemas.microsoft.com/office/drawing/2014/main" id="{C2B3D6AA-7431-DE4A-8F03-CB7CF7D43480}"/>
                </a:ext>
              </a:extLst>
            </p:cNvPr>
            <p:cNvGrpSpPr>
              <a:grpSpLocks/>
            </p:cNvGrpSpPr>
            <p:nvPr/>
          </p:nvGrpSpPr>
          <p:grpSpPr bwMode="auto">
            <a:xfrm>
              <a:off x="3804" y="2770"/>
              <a:ext cx="144" cy="770"/>
              <a:chOff x="3804" y="2770"/>
              <a:chExt cx="144" cy="770"/>
            </a:xfrm>
          </p:grpSpPr>
          <p:sp>
            <p:nvSpPr>
              <p:cNvPr id="27674" name="Rectangle 62">
                <a:extLst>
                  <a:ext uri="{FF2B5EF4-FFF2-40B4-BE49-F238E27FC236}">
                    <a16:creationId xmlns:a16="http://schemas.microsoft.com/office/drawing/2014/main" id="{C21FE8D1-2F50-AC49-9B35-0EC0618E25B3}"/>
                  </a:ext>
                </a:extLst>
              </p:cNvPr>
              <p:cNvSpPr>
                <a:spLocks noChangeArrowheads="1"/>
              </p:cNvSpPr>
              <p:nvPr/>
            </p:nvSpPr>
            <p:spPr bwMode="auto">
              <a:xfrm>
                <a:off x="3804" y="2770"/>
                <a:ext cx="144" cy="770"/>
              </a:xfrm>
              <a:prstGeom prst="rect">
                <a:avLst/>
              </a:prstGeom>
              <a:solidFill>
                <a:schemeClr val="accent1"/>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75" name="Rectangle 63">
                <a:extLst>
                  <a:ext uri="{FF2B5EF4-FFF2-40B4-BE49-F238E27FC236}">
                    <a16:creationId xmlns:a16="http://schemas.microsoft.com/office/drawing/2014/main" id="{F1A52E8C-8A48-634D-8B56-EFB7C99DE4B7}"/>
                  </a:ext>
                </a:extLst>
              </p:cNvPr>
              <p:cNvSpPr>
                <a:spLocks noChangeArrowheads="1"/>
              </p:cNvSpPr>
              <p:nvPr/>
            </p:nvSpPr>
            <p:spPr bwMode="auto">
              <a:xfrm>
                <a:off x="3804" y="2957"/>
                <a:ext cx="144" cy="93"/>
              </a:xfrm>
              <a:prstGeom prst="rect">
                <a:avLst/>
              </a:prstGeom>
              <a:solidFill>
                <a:srgbClr val="FA100F"/>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76" name="Rectangle 64">
                <a:extLst>
                  <a:ext uri="{FF2B5EF4-FFF2-40B4-BE49-F238E27FC236}">
                    <a16:creationId xmlns:a16="http://schemas.microsoft.com/office/drawing/2014/main" id="{66EF8994-9412-4541-B6E6-02B5031AF03E}"/>
                  </a:ext>
                </a:extLst>
              </p:cNvPr>
              <p:cNvSpPr>
                <a:spLocks noChangeArrowheads="1"/>
              </p:cNvSpPr>
              <p:nvPr/>
            </p:nvSpPr>
            <p:spPr bwMode="auto">
              <a:xfrm>
                <a:off x="3804" y="2770"/>
                <a:ext cx="144" cy="93"/>
              </a:xfrm>
              <a:prstGeom prst="rect">
                <a:avLst/>
              </a:prstGeom>
              <a:solidFill>
                <a:srgbClr val="3400FB"/>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677" name="Rectangle 65">
                <a:extLst>
                  <a:ext uri="{FF2B5EF4-FFF2-40B4-BE49-F238E27FC236}">
                    <a16:creationId xmlns:a16="http://schemas.microsoft.com/office/drawing/2014/main" id="{EC882647-D914-7441-A3C9-B72C6EC104EB}"/>
                  </a:ext>
                </a:extLst>
              </p:cNvPr>
              <p:cNvSpPr>
                <a:spLocks noChangeArrowheads="1"/>
              </p:cNvSpPr>
              <p:nvPr/>
            </p:nvSpPr>
            <p:spPr bwMode="auto">
              <a:xfrm>
                <a:off x="3804" y="3439"/>
                <a:ext cx="144" cy="94"/>
              </a:xfrm>
              <a:prstGeom prst="rect">
                <a:avLst/>
              </a:prstGeom>
              <a:solidFill>
                <a:srgbClr val="3400FB"/>
              </a:solidFill>
              <a:ln w="9525">
                <a:solidFill>
                  <a:schemeClr val="tx1"/>
                </a:solidFill>
                <a:miter lim="800000"/>
                <a:headEnd/>
                <a:tailEnd/>
              </a:ln>
            </p:spPr>
            <p:txBody>
              <a:bodyPr lIns="0" tIns="0" rIns="4064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7672" name="Line 66">
              <a:extLst>
                <a:ext uri="{FF2B5EF4-FFF2-40B4-BE49-F238E27FC236}">
                  <a16:creationId xmlns:a16="http://schemas.microsoft.com/office/drawing/2014/main" id="{EEF8E308-5914-DB49-8F4B-F2BF5CA18650}"/>
                </a:ext>
              </a:extLst>
            </p:cNvPr>
            <p:cNvSpPr>
              <a:spLocks noChangeShapeType="1"/>
            </p:cNvSpPr>
            <p:nvPr/>
          </p:nvSpPr>
          <p:spPr bwMode="auto">
            <a:xfrm>
              <a:off x="3271" y="2314"/>
              <a:ext cx="433" cy="14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40640" bIns="0"/>
            <a:lstStyle/>
            <a:p>
              <a:endParaRPr lang="en-US"/>
            </a:p>
          </p:txBody>
        </p:sp>
        <p:sp>
          <p:nvSpPr>
            <p:cNvPr id="27673" name="Line 67">
              <a:extLst>
                <a:ext uri="{FF2B5EF4-FFF2-40B4-BE49-F238E27FC236}">
                  <a16:creationId xmlns:a16="http://schemas.microsoft.com/office/drawing/2014/main" id="{2E42A3E8-B8BA-0049-A8ED-74A78EB33317}"/>
                </a:ext>
              </a:extLst>
            </p:cNvPr>
            <p:cNvSpPr>
              <a:spLocks noChangeShapeType="1"/>
            </p:cNvSpPr>
            <p:nvPr/>
          </p:nvSpPr>
          <p:spPr bwMode="auto">
            <a:xfrm flipV="1">
              <a:off x="3271" y="3084"/>
              <a:ext cx="433" cy="14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40640" bIns="0"/>
            <a:lstStyle/>
            <a:p>
              <a:endParaRPr lang="en-US"/>
            </a:p>
          </p:txBody>
        </p:sp>
      </p:grpSp>
      <p:pic>
        <p:nvPicPr>
          <p:cNvPr id="27662" name="Picture 71" descr="24chromosomes">
            <a:extLst>
              <a:ext uri="{FF2B5EF4-FFF2-40B4-BE49-F238E27FC236}">
                <a16:creationId xmlns:a16="http://schemas.microsoft.com/office/drawing/2014/main" id="{4367635D-C9CB-C440-8B07-C29A0E44DB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4838" y="4322763"/>
            <a:ext cx="2011362"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0437" name="Picture 69" descr="penguinL">
            <a:extLst>
              <a:ext uri="{FF2B5EF4-FFF2-40B4-BE49-F238E27FC236}">
                <a16:creationId xmlns:a16="http://schemas.microsoft.com/office/drawing/2014/main" id="{F364DD52-0C86-C247-9496-2877F66A4F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9238" y="5562600"/>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440" name="Picture 72" descr="800px-Humanchimpchromosomes">
            <a:extLst>
              <a:ext uri="{FF2B5EF4-FFF2-40B4-BE49-F238E27FC236}">
                <a16:creationId xmlns:a16="http://schemas.microsoft.com/office/drawing/2014/main" id="{396CB4F8-C794-DF4B-9B13-C9DF417D16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513" y="4651375"/>
            <a:ext cx="4995862" cy="1336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70394" name="Rectangle 26">
            <a:extLst>
              <a:ext uri="{FF2B5EF4-FFF2-40B4-BE49-F238E27FC236}">
                <a16:creationId xmlns:a16="http://schemas.microsoft.com/office/drawing/2014/main" id="{252187F6-5498-224A-AC30-4BCC31F15A17}"/>
              </a:ext>
            </a:extLst>
          </p:cNvPr>
          <p:cNvSpPr>
            <a:spLocks noChangeArrowheads="1"/>
          </p:cNvSpPr>
          <p:nvPr/>
        </p:nvSpPr>
        <p:spPr bwMode="auto">
          <a:xfrm>
            <a:off x="85725" y="6057900"/>
            <a:ext cx="6629400" cy="738188"/>
          </a:xfrm>
          <a:prstGeom prst="rect">
            <a:avLst/>
          </a:prstGeom>
          <a:solidFill>
            <a:srgbClr val="FFCC18"/>
          </a:solidFill>
          <a:ln w="9525">
            <a:solidFill>
              <a:schemeClr val="tx1"/>
            </a:solidFill>
            <a:miter lim="800000"/>
            <a:headEnd/>
            <a:tailEnd/>
          </a:ln>
          <a:effectLst>
            <a:outerShdw blurRad="63500" dist="152400" dir="2700000" algn="ctr" rotWithShape="0">
              <a:srgbClr val="000000">
                <a:alpha val="65999"/>
              </a:srgbClr>
            </a:outerShdw>
          </a:effectLst>
        </p:spPr>
        <p:txBody>
          <a:bodyPr lIns="0" tIns="0" rIns="40640" bIns="0">
            <a:spAutoFit/>
          </a:bodyPr>
          <a:lstStyle/>
          <a:p>
            <a:pPr marL="39688" algn="l" defTabSz="822325" eaLnBrk="1" hangingPunct="1">
              <a:defRPr/>
            </a:pPr>
            <a:r>
              <a:rPr lang="en-US" b="1">
                <a:solidFill>
                  <a:srgbClr val="0F116A"/>
                </a:solidFill>
                <a:latin typeface="Arial" charset="0"/>
                <a:ea typeface="ＭＳ Ｐゴシック" charset="0"/>
                <a:cs typeface="Times" charset="0"/>
              </a:rPr>
              <a:t>Human Chromosome #2 shows the exact point at which this fusion took place</a:t>
            </a:r>
            <a:endParaRPr lang="en-US" b="1">
              <a:latin typeface="Times" charset="0"/>
              <a:ea typeface="ＭＳ Ｐゴシック" charset="0"/>
              <a:cs typeface="Times" charset="0"/>
              <a:sym typeface="Times" charset="0"/>
            </a:endParaRPr>
          </a:p>
        </p:txBody>
      </p:sp>
      <p:sp>
        <p:nvSpPr>
          <p:cNvPr id="570438" name="AutoShape 70">
            <a:extLst>
              <a:ext uri="{FF2B5EF4-FFF2-40B4-BE49-F238E27FC236}">
                <a16:creationId xmlns:a16="http://schemas.microsoft.com/office/drawing/2014/main" id="{0EE5ACE4-A533-6F48-A260-C55FF22194F9}"/>
              </a:ext>
            </a:extLst>
          </p:cNvPr>
          <p:cNvSpPr>
            <a:spLocks noChangeArrowheads="1"/>
          </p:cNvSpPr>
          <p:nvPr/>
        </p:nvSpPr>
        <p:spPr bwMode="auto">
          <a:xfrm>
            <a:off x="4886325" y="3941763"/>
            <a:ext cx="2433638" cy="1409700"/>
          </a:xfrm>
          <a:prstGeom prst="wedgeEllipseCallout">
            <a:avLst>
              <a:gd name="adj1" fmla="val 83657"/>
              <a:gd name="adj2" fmla="val 69931"/>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Well I</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ll</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be a monkey</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s</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…or an ape</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s…</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uncle</a:t>
            </a:r>
            <a:r>
              <a:rPr lang="en-US" altLang="ja-JP" sz="1800" b="1" i="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 </a:t>
            </a:r>
            <a:endParaRPr lang="en-US" altLang="en-US" sz="1800" b="1">
              <a:solidFill>
                <a:srgbClr val="0F116A"/>
              </a:solidFill>
              <a:latin typeface="Comic Sans MS" panose="030F0902030302020204" pitchFamily="66" charset="0"/>
            </a:endParaRPr>
          </a:p>
        </p:txBody>
      </p:sp>
      <p:sp>
        <p:nvSpPr>
          <p:cNvPr id="51" name="Oval 50">
            <a:extLst>
              <a:ext uri="{FF2B5EF4-FFF2-40B4-BE49-F238E27FC236}">
                <a16:creationId xmlns:a16="http://schemas.microsoft.com/office/drawing/2014/main" id="{F183FB52-5614-4045-8E49-621F60DC4BEC}"/>
              </a:ext>
            </a:extLst>
          </p:cNvPr>
          <p:cNvSpPr>
            <a:spLocks noChangeArrowheads="1"/>
          </p:cNvSpPr>
          <p:nvPr/>
        </p:nvSpPr>
        <p:spPr bwMode="auto">
          <a:xfrm>
            <a:off x="311150" y="4589463"/>
            <a:ext cx="442913" cy="1700212"/>
          </a:xfrm>
          <a:prstGeom prst="ellipse">
            <a:avLst/>
          </a:prstGeom>
          <a:noFill/>
          <a:ln w="539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 name="Line 43">
            <a:extLst>
              <a:ext uri="{FF2B5EF4-FFF2-40B4-BE49-F238E27FC236}">
                <a16:creationId xmlns:a16="http://schemas.microsoft.com/office/drawing/2014/main" id="{175CE9D1-2682-DE4D-9E1E-821CC244A646}"/>
              </a:ext>
            </a:extLst>
          </p:cNvPr>
          <p:cNvSpPr>
            <a:spLocks noChangeShapeType="1"/>
          </p:cNvSpPr>
          <p:nvPr/>
        </p:nvSpPr>
        <p:spPr bwMode="auto">
          <a:xfrm>
            <a:off x="3198813" y="2532063"/>
            <a:ext cx="239712"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32918" bIns="0"/>
          <a:lstStyle/>
          <a:p>
            <a:endParaRPr lang="en-US"/>
          </a:p>
        </p:txBody>
      </p:sp>
      <p:sp>
        <p:nvSpPr>
          <p:cNvPr id="54" name="Line 43">
            <a:extLst>
              <a:ext uri="{FF2B5EF4-FFF2-40B4-BE49-F238E27FC236}">
                <a16:creationId xmlns:a16="http://schemas.microsoft.com/office/drawing/2014/main" id="{31F179EE-E40F-7040-9352-A51EA3BC4216}"/>
              </a:ext>
            </a:extLst>
          </p:cNvPr>
          <p:cNvSpPr>
            <a:spLocks noChangeShapeType="1"/>
          </p:cNvSpPr>
          <p:nvPr/>
        </p:nvSpPr>
        <p:spPr bwMode="auto">
          <a:xfrm>
            <a:off x="3198813" y="3059113"/>
            <a:ext cx="239712"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32918" bIns="0"/>
          <a:lstStyle/>
          <a:p>
            <a:endParaRPr lang="en-US"/>
          </a:p>
        </p:txBody>
      </p:sp>
    </p:spTree>
    <p:extLst>
      <p:ext uri="{BB962C8B-B14F-4D97-AF65-F5344CB8AC3E}">
        <p14:creationId xmlns:p14="http://schemas.microsoft.com/office/powerpoint/2010/main" val="14558504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0409"/>
                                        </p:tgtEl>
                                        <p:attrNameLst>
                                          <p:attrName>style.visibility</p:attrName>
                                        </p:attrNameLst>
                                      </p:cBhvr>
                                      <p:to>
                                        <p:strVal val="visible"/>
                                      </p:to>
                                    </p:set>
                                    <p:animEffect transition="in" filter="wipe(left)">
                                      <p:cBhvr>
                                        <p:cTn id="12" dur="500"/>
                                        <p:tgtEl>
                                          <p:spTgt spid="570409"/>
                                        </p:tgtEl>
                                      </p:cBhvr>
                                    </p:animEffect>
                                  </p:childTnLst>
                                  <p:subTnLst>
                                    <p:audio>
                                      <p:cMediaNode>
                                        <p:cTn display="0" masterRel="sameClick">
                                          <p:stCondLst>
                                            <p:cond evt="begin" delay="0">
                                              <p:tn val="10"/>
                                            </p:cond>
                                          </p:stCondLst>
                                          <p:endCondLst>
                                            <p:cond evt="onStopAudio" delay="0">
                                              <p:tgtEl>
                                                <p:sldTgt/>
                                              </p:tgtEl>
                                            </p:cond>
                                          </p:endCondLst>
                                        </p:cTn>
                                        <p:tgtEl>
                                          <p:sndTgt r:embed="rId3" name="Vibro Up"/>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70440"/>
                                        </p:tgtEl>
                                        <p:attrNameLst>
                                          <p:attrName>style.visibility</p:attrName>
                                        </p:attrNameLst>
                                      </p:cBhvr>
                                      <p:to>
                                        <p:strVal val="visible"/>
                                      </p:to>
                                    </p:set>
                                    <p:animEffect transition="in" filter="wipe(left)">
                                      <p:cBhvr>
                                        <p:cTn id="17" dur="500"/>
                                        <p:tgtEl>
                                          <p:spTgt spid="570440"/>
                                        </p:tgtEl>
                                      </p:cBhvr>
                                    </p:animEffect>
                                  </p:childTnLst>
                                  <p:subTnLst>
                                    <p:audio>
                                      <p:cMediaNode>
                                        <p:cTn display="0" masterRel="sameClick">
                                          <p:stCondLst>
                                            <p:cond evt="begin" delay="0">
                                              <p:tn val="15"/>
                                            </p:cond>
                                          </p:stCondLst>
                                          <p:endCondLst>
                                            <p:cond evt="onStopAudio" delay="0">
                                              <p:tgtEl>
                                                <p:sldTgt/>
                                              </p:tgtEl>
                                            </p:cond>
                                          </p:endCondLst>
                                        </p:cTn>
                                        <p:tgtEl>
                                          <p:sndTgt r:embed="rId4" name="String"/>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70421">
                                            <p:txEl>
                                              <p:pRg st="0" end="0"/>
                                            </p:txEl>
                                          </p:spTgt>
                                        </p:tgtEl>
                                        <p:attrNameLst>
                                          <p:attrName>style.visibility</p:attrName>
                                        </p:attrNameLst>
                                      </p:cBhvr>
                                      <p:to>
                                        <p:strVal val="visible"/>
                                      </p:to>
                                    </p:set>
                                    <p:animEffect transition="in" filter="wipe(left)">
                                      <p:cBhvr>
                                        <p:cTn id="30" dur="500"/>
                                        <p:tgtEl>
                                          <p:spTgt spid="570421">
                                            <p:txEl>
                                              <p:pRg st="0" end="0"/>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5" name="Pencil Check"/>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70422">
                                            <p:txEl>
                                              <p:pRg st="0" end="0"/>
                                            </p:txEl>
                                          </p:spTgt>
                                        </p:tgtEl>
                                        <p:attrNameLst>
                                          <p:attrName>style.visibility</p:attrName>
                                        </p:attrNameLst>
                                      </p:cBhvr>
                                      <p:to>
                                        <p:strVal val="visible"/>
                                      </p:to>
                                    </p:set>
                                    <p:animEffect transition="in" filter="wipe(left)">
                                      <p:cBhvr>
                                        <p:cTn id="38" dur="500"/>
                                        <p:tgtEl>
                                          <p:spTgt spid="570422">
                                            <p:txEl>
                                              <p:pRg st="0" end="0"/>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Pencil Check"/>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70394"/>
                                        </p:tgtEl>
                                        <p:attrNameLst>
                                          <p:attrName>style.visibility</p:attrName>
                                        </p:attrNameLst>
                                      </p:cBhvr>
                                      <p:to>
                                        <p:strVal val="visible"/>
                                      </p:to>
                                    </p:set>
                                    <p:animEffect transition="in" filter="wipe(left)">
                                      <p:cBhvr>
                                        <p:cTn id="43" dur="500"/>
                                        <p:tgtEl>
                                          <p:spTgt spid="570394"/>
                                        </p:tgtEl>
                                      </p:cBhvr>
                                    </p:animEffect>
                                  </p:childTnLst>
                                  <p:subTnLst>
                                    <p:audio>
                                      <p:cMediaNode>
                                        <p:cTn display="0" masterRel="sameClick">
                                          <p:stCondLst>
                                            <p:cond evt="begin" delay="0">
                                              <p:tn val="41"/>
                                            </p:cond>
                                          </p:stCondLst>
                                          <p:endCondLst>
                                            <p:cond evt="onStopAudio" delay="0">
                                              <p:tgtEl>
                                                <p:sldTgt/>
                                              </p:tgtEl>
                                            </p:cond>
                                          </p:endCondLst>
                                        </p:cTn>
                                        <p:tgtEl>
                                          <p:sndTgt r:embed="rId6" name="Whoosh"/>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70372"/>
                                        </p:tgtEl>
                                        <p:attrNameLst>
                                          <p:attrName>style.visibility</p:attrName>
                                        </p:attrNameLst>
                                      </p:cBhvr>
                                      <p:to>
                                        <p:strVal val="visible"/>
                                      </p:to>
                                    </p:set>
                                    <p:animEffect transition="in" filter="wipe(left)">
                                      <p:cBhvr>
                                        <p:cTn id="48" dur="500"/>
                                        <p:tgtEl>
                                          <p:spTgt spid="570372"/>
                                        </p:tgtEl>
                                      </p:cBhvr>
                                    </p:animEffect>
                                  </p:childTnLst>
                                  <p:subTnLst>
                                    <p:audio>
                                      <p:cMediaNode>
                                        <p:cTn display="0" masterRel="sameClick">
                                          <p:stCondLst>
                                            <p:cond evt="begin" delay="0">
                                              <p:tn val="46"/>
                                            </p:cond>
                                          </p:stCondLst>
                                          <p:endCondLst>
                                            <p:cond evt="onStopAudio" delay="0">
                                              <p:tgtEl>
                                                <p:sldTgt/>
                                              </p:tgtEl>
                                            </p:cond>
                                          </p:endCondLst>
                                        </p:cTn>
                                        <p:tgtEl>
                                          <p:sndTgt r:embed="rId6" name="Whoosh"/>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2" fill="hold" nodeType="clickEffect">
                                  <p:stCondLst>
                                    <p:cond delay="0"/>
                                  </p:stCondLst>
                                  <p:childTnLst>
                                    <p:set>
                                      <p:cBhvr>
                                        <p:cTn id="52" dur="1" fill="hold">
                                          <p:stCondLst>
                                            <p:cond delay="0"/>
                                          </p:stCondLst>
                                        </p:cTn>
                                        <p:tgtEl>
                                          <p:spTgt spid="570437"/>
                                        </p:tgtEl>
                                        <p:attrNameLst>
                                          <p:attrName>style.visibility</p:attrName>
                                        </p:attrNameLst>
                                      </p:cBhvr>
                                      <p:to>
                                        <p:strVal val="visible"/>
                                      </p:to>
                                    </p:set>
                                    <p:animEffect transition="in" filter="wipe(right)">
                                      <p:cBhvr>
                                        <p:cTn id="53" dur="500"/>
                                        <p:tgtEl>
                                          <p:spTgt spid="570437"/>
                                        </p:tgtEl>
                                      </p:cBhvr>
                                    </p:animEffect>
                                  </p:childTnLst>
                                </p:cTn>
                              </p:par>
                            </p:childTnLst>
                          </p:cTn>
                        </p:par>
                        <p:par>
                          <p:cTn id="54" fill="hold" nodeType="afterGroup">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570438"/>
                                        </p:tgtEl>
                                        <p:attrNameLst>
                                          <p:attrName>style.visibility</p:attrName>
                                        </p:attrNameLst>
                                      </p:cBhvr>
                                      <p:to>
                                        <p:strVal val="visible"/>
                                      </p:to>
                                    </p:set>
                                    <p:animEffect transition="in" filter="wipe(down)">
                                      <p:cBhvr>
                                        <p:cTn id="57" dur="500"/>
                                        <p:tgtEl>
                                          <p:spTgt spid="570438"/>
                                        </p:tgtEl>
                                      </p:cBhvr>
                                    </p:animEffect>
                                  </p:childTnLst>
                                  <p:subTnLst>
                                    <p:audio>
                                      <p:cMediaNode>
                                        <p:cTn display="0" masterRel="sameClick">
                                          <p:stCondLst>
                                            <p:cond evt="begin" delay="0">
                                              <p:tn val="55"/>
                                            </p:cond>
                                          </p:stCondLst>
                                          <p:endCondLst>
                                            <p:cond evt="onStopAudio" delay="0">
                                              <p:tgtEl>
                                                <p:sldTgt/>
                                              </p:tgtEl>
                                            </p:cond>
                                          </p:endCondLst>
                                        </p:cTn>
                                        <p:tgtEl>
                                          <p:sndTgt r:embed="rId7"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2" grpId="0" animBg="1" autoUpdateAnimBg="0"/>
      <p:bldP spid="570409" grpId="0"/>
      <p:bldP spid="570421" grpId="0" build="p" autoUpdateAnimBg="0"/>
      <p:bldP spid="570422" grpId="0" build="p" autoUpdateAnimBg="0"/>
      <p:bldP spid="570394" grpId="0" animBg="1" autoUpdateAnimBg="0"/>
      <p:bldP spid="570438" grpId="0" animBg="1" autoUpdateAnimBg="0"/>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72BC-E0DC-7849-9290-0BD8DA6FE7CE}"/>
              </a:ext>
            </a:extLst>
          </p:cNvPr>
          <p:cNvSpPr>
            <a:spLocks noGrp="1"/>
          </p:cNvSpPr>
          <p:nvPr>
            <p:ph type="title"/>
          </p:nvPr>
        </p:nvSpPr>
        <p:spPr/>
        <p:txBody>
          <a:bodyPr/>
          <a:lstStyle/>
          <a:p>
            <a:r>
              <a:rPr lang="en-US" dirty="0"/>
              <a:t>Binomial Nomenclature</a:t>
            </a:r>
          </a:p>
        </p:txBody>
      </p:sp>
      <p:sp>
        <p:nvSpPr>
          <p:cNvPr id="3" name="Content Placeholder 2">
            <a:extLst>
              <a:ext uri="{FF2B5EF4-FFF2-40B4-BE49-F238E27FC236}">
                <a16:creationId xmlns:a16="http://schemas.microsoft.com/office/drawing/2014/main" id="{F5329C74-E884-4042-9A07-2DDCBF76D32C}"/>
              </a:ext>
            </a:extLst>
          </p:cNvPr>
          <p:cNvSpPr>
            <a:spLocks noGrp="1"/>
          </p:cNvSpPr>
          <p:nvPr>
            <p:ph idx="1"/>
          </p:nvPr>
        </p:nvSpPr>
        <p:spPr>
          <a:xfrm>
            <a:off x="838200" y="1371600"/>
            <a:ext cx="8203058" cy="5388796"/>
          </a:xfrm>
        </p:spPr>
        <p:txBody>
          <a:bodyPr/>
          <a:lstStyle/>
          <a:p>
            <a:r>
              <a:rPr lang="en-US" dirty="0"/>
              <a:t>Carolus Linnaeus (1707-1778) grouped similar species into increasingly general categories, reflecting what he considered the pattern of their creation.</a:t>
            </a:r>
          </a:p>
          <a:p>
            <a:pPr lvl="1"/>
            <a:r>
              <a:rPr lang="en-US" dirty="0"/>
              <a:t>Developed </a:t>
            </a:r>
            <a:r>
              <a:rPr lang="en-US" dirty="0">
                <a:solidFill>
                  <a:srgbClr val="FF0000"/>
                </a:solidFill>
              </a:rPr>
              <a:t>taxonomy</a:t>
            </a:r>
            <a:r>
              <a:rPr lang="en-US" dirty="0"/>
              <a:t>, the branch of biology dedicated to the naming and classification of all forms of life.</a:t>
            </a:r>
          </a:p>
          <a:p>
            <a:pPr lvl="1"/>
            <a:r>
              <a:rPr lang="en-US" dirty="0"/>
              <a:t>Developed binomial nomenclature, a two-part naming system that includes the organism’s genus and species</a:t>
            </a:r>
          </a:p>
        </p:txBody>
      </p:sp>
    </p:spTree>
    <p:extLst>
      <p:ext uri="{BB962C8B-B14F-4D97-AF65-F5344CB8AC3E}">
        <p14:creationId xmlns:p14="http://schemas.microsoft.com/office/powerpoint/2010/main" val="678006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9">
            <a:extLst>
              <a:ext uri="{FF2B5EF4-FFF2-40B4-BE49-F238E27FC236}">
                <a16:creationId xmlns:a16="http://schemas.microsoft.com/office/drawing/2014/main" id="{148C3350-5271-1348-B68D-FBA5197BFAF6}"/>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2006-2007</a:t>
            </a:r>
            <a:endParaRPr lang="en-US" altLang="en-US" sz="1400" b="0"/>
          </a:p>
        </p:txBody>
      </p:sp>
      <p:pic>
        <p:nvPicPr>
          <p:cNvPr id="15362" name="Picture 15">
            <a:extLst>
              <a:ext uri="{FF2B5EF4-FFF2-40B4-BE49-F238E27FC236}">
                <a16:creationId xmlns:a16="http://schemas.microsoft.com/office/drawing/2014/main" id="{A027B349-209A-5444-844D-250184663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00" b="3885"/>
          <a:stretch>
            <a:fillRect/>
          </a:stretch>
        </p:blipFill>
        <p:spPr bwMode="auto">
          <a:xfrm>
            <a:off x="6286500" y="3314700"/>
            <a:ext cx="2843213"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a:extLst>
              <a:ext uri="{FF2B5EF4-FFF2-40B4-BE49-F238E27FC236}">
                <a16:creationId xmlns:a16="http://schemas.microsoft.com/office/drawing/2014/main" id="{B6B3B2A4-C36D-8E46-8106-B7664100B90C}"/>
              </a:ext>
            </a:extLst>
          </p:cNvPr>
          <p:cNvSpPr>
            <a:spLocks noChangeArrowheads="1"/>
          </p:cNvSpPr>
          <p:nvPr/>
        </p:nvSpPr>
        <p:spPr bwMode="auto">
          <a:xfrm>
            <a:off x="2590800" y="2265363"/>
            <a:ext cx="391953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chemeClr val="tx2"/>
                </a:solidFill>
              </a:rPr>
              <a:t>Evidence for</a:t>
            </a:r>
            <a:br>
              <a:rPr lang="en-US" altLang="en-US" sz="3600" b="1">
                <a:solidFill>
                  <a:schemeClr val="tx2"/>
                </a:solidFill>
              </a:rPr>
            </a:br>
            <a:r>
              <a:rPr lang="en-US" altLang="en-US" sz="3600" b="1">
                <a:solidFill>
                  <a:schemeClr val="tx2"/>
                </a:solidFill>
              </a:rPr>
              <a:t>Evolution</a:t>
            </a:r>
            <a:br>
              <a:rPr lang="en-US" altLang="en-US" sz="3600" b="1">
                <a:solidFill>
                  <a:schemeClr val="tx2"/>
                </a:solidFill>
              </a:rPr>
            </a:br>
            <a:r>
              <a:rPr lang="en-US" altLang="en-US" sz="3600" b="1">
                <a:solidFill>
                  <a:schemeClr val="tx2"/>
                </a:solidFill>
              </a:rPr>
              <a:t>by </a:t>
            </a:r>
            <a:br>
              <a:rPr lang="en-US" altLang="en-US" sz="3600" b="1">
                <a:solidFill>
                  <a:schemeClr val="tx2"/>
                </a:solidFill>
              </a:rPr>
            </a:br>
            <a:r>
              <a:rPr lang="en-US" altLang="en-US" sz="3600" b="1">
                <a:solidFill>
                  <a:schemeClr val="tx2"/>
                </a:solidFill>
              </a:rPr>
              <a:t>Natural Selection</a:t>
            </a:r>
          </a:p>
        </p:txBody>
      </p:sp>
      <p:grpSp>
        <p:nvGrpSpPr>
          <p:cNvPr id="15364" name="Group 10">
            <a:extLst>
              <a:ext uri="{FF2B5EF4-FFF2-40B4-BE49-F238E27FC236}">
                <a16:creationId xmlns:a16="http://schemas.microsoft.com/office/drawing/2014/main" id="{D7D2E96C-D4E4-EE4E-99D8-7957C3D0F72D}"/>
              </a:ext>
            </a:extLst>
          </p:cNvPr>
          <p:cNvGrpSpPr>
            <a:grpSpLocks/>
          </p:cNvGrpSpPr>
          <p:nvPr/>
        </p:nvGrpSpPr>
        <p:grpSpPr bwMode="auto">
          <a:xfrm>
            <a:off x="0" y="0"/>
            <a:ext cx="9144000" cy="1603375"/>
            <a:chOff x="0" y="0"/>
            <a:chExt cx="5760" cy="1010"/>
          </a:xfrm>
        </p:grpSpPr>
        <p:pic>
          <p:nvPicPr>
            <p:cNvPr id="15367" name="Picture 6">
              <a:extLst>
                <a:ext uri="{FF2B5EF4-FFF2-40B4-BE49-F238E27FC236}">
                  <a16:creationId xmlns:a16="http://schemas.microsoft.com/office/drawing/2014/main" id="{6CFC309B-4A79-E74A-B9F1-85A15F4BB7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0"/>
              <a:ext cx="4128"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8">
              <a:extLst>
                <a:ext uri="{FF2B5EF4-FFF2-40B4-BE49-F238E27FC236}">
                  <a16:creationId xmlns:a16="http://schemas.microsoft.com/office/drawing/2014/main" id="{A7BA3A7E-3BA5-0444-893A-BB799192C90C}"/>
                </a:ext>
              </a:extLst>
            </p:cNvPr>
            <p:cNvSpPr>
              <a:spLocks noChangeArrowheads="1"/>
            </p:cNvSpPr>
            <p:nvPr/>
          </p:nvSpPr>
          <p:spPr bwMode="auto">
            <a:xfrm>
              <a:off x="0" y="2"/>
              <a:ext cx="1812" cy="1008"/>
            </a:xfrm>
            <a:prstGeom prst="rect">
              <a:avLst/>
            </a:prstGeom>
            <a:solidFill>
              <a:srgbClr val="33336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15365" name="Rectangle 12">
            <a:extLst>
              <a:ext uri="{FF2B5EF4-FFF2-40B4-BE49-F238E27FC236}">
                <a16:creationId xmlns:a16="http://schemas.microsoft.com/office/drawing/2014/main" id="{E170C548-5804-B444-926E-3F91E2FB6E0E}"/>
              </a:ext>
            </a:extLst>
          </p:cNvPr>
          <p:cNvSpPr>
            <a:spLocks noChangeArrowheads="1"/>
          </p:cNvSpPr>
          <p:nvPr/>
        </p:nvSpPr>
        <p:spPr bwMode="auto">
          <a:xfrm>
            <a:off x="2776538" y="6302375"/>
            <a:ext cx="3487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Raven Chapters 1 &amp; 22</a:t>
            </a:r>
            <a:endParaRPr lang="en-US" altLang="en-US" sz="3600" b="1">
              <a:solidFill>
                <a:schemeClr val="tx2"/>
              </a:solidFill>
            </a:endParaRPr>
          </a:p>
        </p:txBody>
      </p:sp>
      <p:pic>
        <p:nvPicPr>
          <p:cNvPr id="369678" name="Picture 14">
            <a:extLst>
              <a:ext uri="{FF2B5EF4-FFF2-40B4-BE49-F238E27FC236}">
                <a16:creationId xmlns:a16="http://schemas.microsoft.com/office/drawing/2014/main" id="{A856B922-79CE-594E-A94E-159EC15551D4}"/>
              </a:ext>
            </a:extLst>
          </p:cNvPr>
          <p:cNvPicPr>
            <a:picLocks noChangeAspect="1" noChangeArrowheads="1"/>
          </p:cNvPicPr>
          <p:nvPr/>
        </p:nvPicPr>
        <p:blipFill>
          <a:blip r:embed="rId5"/>
          <a:srcRect/>
          <a:stretch>
            <a:fillRect/>
          </a:stretch>
        </p:blipFill>
        <p:spPr bwMode="auto">
          <a:xfrm>
            <a:off x="61913" y="3527425"/>
            <a:ext cx="2517775" cy="3216275"/>
          </a:xfrm>
          <a:prstGeom prst="rect">
            <a:avLst/>
          </a:prstGeom>
          <a:noFill/>
          <a:ln w="9525">
            <a:solidFill>
              <a:srgbClr val="0F116A"/>
            </a:solidFill>
            <a:miter lim="800000"/>
            <a:headEnd/>
            <a:tailEnd/>
          </a:ln>
          <a:effectLst>
            <a:outerShdw blurRad="63500" dist="38099" dir="2700000" algn="ctr" rotWithShape="0">
              <a:srgbClr val="0E0E0E">
                <a:alpha val="75000"/>
              </a:srgbClr>
            </a:outerShdw>
          </a:effectLst>
        </p:spPr>
      </p:pic>
    </p:spTree>
    <p:extLst>
      <p:ext uri="{BB962C8B-B14F-4D97-AF65-F5344CB8AC3E}">
        <p14:creationId xmlns:p14="http://schemas.microsoft.com/office/powerpoint/2010/main" val="3080451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BC8D5380-5FA6-ED4F-860E-B2F8B36B321D}"/>
              </a:ext>
            </a:extLst>
          </p:cNvPr>
          <p:cNvSpPr>
            <a:spLocks noGrp="1"/>
          </p:cNvSpPr>
          <p:nvPr>
            <p:ph type="title"/>
          </p:nvPr>
        </p:nvSpPr>
        <p:spPr/>
        <p:txBody>
          <a:bodyPr/>
          <a:lstStyle/>
          <a:p>
            <a:pPr eaLnBrk="1" hangingPunct="1"/>
            <a:r>
              <a:rPr lang="en-US" altLang="en-US">
                <a:ea typeface="ＭＳ Ｐゴシック" panose="020B0600070205080204" pitchFamily="34" charset="-128"/>
              </a:rPr>
              <a:t>Science happens within a culture</a:t>
            </a:r>
          </a:p>
        </p:txBody>
      </p:sp>
      <p:sp>
        <p:nvSpPr>
          <p:cNvPr id="4" name="Rectangle 6">
            <a:extLst>
              <a:ext uri="{FF2B5EF4-FFF2-40B4-BE49-F238E27FC236}">
                <a16:creationId xmlns:a16="http://schemas.microsoft.com/office/drawing/2014/main" id="{CF1F52FF-A112-0C42-8139-F45B61178201}"/>
              </a:ext>
            </a:extLst>
          </p:cNvPr>
          <p:cNvSpPr>
            <a:spLocks/>
          </p:cNvSpPr>
          <p:nvPr/>
        </p:nvSpPr>
        <p:spPr bwMode="auto">
          <a:xfrm>
            <a:off x="1206500" y="6429375"/>
            <a:ext cx="6781800" cy="406400"/>
          </a:xfrm>
          <a:prstGeom prst="rect">
            <a:avLst/>
          </a:prstGeom>
          <a:solidFill>
            <a:schemeClr val="bg1"/>
          </a:solidFill>
          <a:ln w="9525">
            <a:noFill/>
            <a:miter lim="800000"/>
            <a:headEnd/>
            <a:tailEnd/>
          </a:ln>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solidFill>
                  <a:srgbClr val="0F116A"/>
                </a:solidFill>
                <a:effectLst>
                  <a:outerShdw blurRad="38100" dist="38100" dir="2700000" algn="tl">
                    <a:srgbClr val="C0C0C0"/>
                  </a:outerShdw>
                </a:effectLst>
                <a:latin typeface="Arial Bold" charset="0"/>
                <a:sym typeface="Times" pitchFamily="2" charset="0"/>
              </a:rPr>
              <a:t>TINTORETTO        The Creation of the Animals  1550</a:t>
            </a:r>
          </a:p>
        </p:txBody>
      </p:sp>
      <p:pic>
        <p:nvPicPr>
          <p:cNvPr id="5" name="Picture 7">
            <a:extLst>
              <a:ext uri="{FF2B5EF4-FFF2-40B4-BE49-F238E27FC236}">
                <a16:creationId xmlns:a16="http://schemas.microsoft.com/office/drawing/2014/main" id="{2AA98747-DBAB-D847-BEF2-9B7AC23A3066}"/>
              </a:ext>
            </a:extLst>
          </p:cNvPr>
          <p:cNvPicPr>
            <a:picLocks noChangeAspect="1" noChangeArrowheads="1"/>
          </p:cNvPicPr>
          <p:nvPr/>
        </p:nvPicPr>
        <p:blipFill>
          <a:blip r:embed="rId4"/>
          <a:srcRect/>
          <a:stretch>
            <a:fillRect/>
          </a:stretch>
        </p:blipFill>
        <p:spPr bwMode="auto">
          <a:xfrm>
            <a:off x="573088" y="1276350"/>
            <a:ext cx="8448675" cy="5106988"/>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6" name="Picture 2" descr="penguinL">
            <a:extLst>
              <a:ext uri="{FF2B5EF4-FFF2-40B4-BE49-F238E27FC236}">
                <a16:creationId xmlns:a16="http://schemas.microsoft.com/office/drawing/2014/main" id="{484F5FDC-2E1A-1C4B-B5A8-963FBF73C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238" y="5295900"/>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E92EE48E-A8E5-A440-AD82-A8DB69D08793}"/>
              </a:ext>
            </a:extLst>
          </p:cNvPr>
          <p:cNvSpPr>
            <a:spLocks noChangeArrowheads="1"/>
          </p:cNvSpPr>
          <p:nvPr/>
        </p:nvSpPr>
        <p:spPr bwMode="auto">
          <a:xfrm>
            <a:off x="4238625" y="4983163"/>
            <a:ext cx="2698750" cy="1120775"/>
          </a:xfrm>
          <a:prstGeom prst="wedgeEllipseCallout">
            <a:avLst>
              <a:gd name="adj1" fmla="val 92218"/>
              <a:gd name="adj2" fmla="val 1778"/>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What was</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the doctrine</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of the time?</a:t>
            </a:r>
          </a:p>
        </p:txBody>
      </p:sp>
    </p:spTree>
    <p:extLst>
      <p:ext uri="{BB962C8B-B14F-4D97-AF65-F5344CB8AC3E}">
        <p14:creationId xmlns:p14="http://schemas.microsoft.com/office/powerpoint/2010/main" val="3295780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par>
                          <p:cTn id="13" fill="hold" nodeType="afterGroup">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9A6BCE-6DD0-C44A-BB34-5054C2C150A4}"/>
              </a:ext>
            </a:extLst>
          </p:cNvPr>
          <p:cNvPicPr>
            <a:picLocks noChangeAspect="1" noChangeArrowheads="1"/>
          </p:cNvPicPr>
          <p:nvPr/>
        </p:nvPicPr>
        <p:blipFill>
          <a:blip r:embed="rId6"/>
          <a:srcRect t="3654"/>
          <a:stretch>
            <a:fillRect/>
          </a:stretch>
        </p:blipFill>
        <p:spPr bwMode="auto">
          <a:xfrm>
            <a:off x="5584825" y="420688"/>
            <a:ext cx="3433763" cy="4205287"/>
          </a:xfrm>
          <a:prstGeom prst="rect">
            <a:avLst/>
          </a:prstGeom>
          <a:noFill/>
          <a:ln w="9525">
            <a:solidFill>
              <a:srgbClr val="121212"/>
            </a:solidFill>
            <a:miter lim="800000"/>
            <a:headEnd/>
            <a:tailEnd/>
          </a:ln>
          <a:effectLst>
            <a:outerShdw blurRad="63500" dist="38099" dir="2700000" algn="ctr" rotWithShape="0">
              <a:srgbClr val="000000">
                <a:alpha val="74998"/>
              </a:srgbClr>
            </a:outerShdw>
          </a:effectLst>
        </p:spPr>
      </p:pic>
      <p:sp>
        <p:nvSpPr>
          <p:cNvPr id="18434" name="Title 1">
            <a:extLst>
              <a:ext uri="{FF2B5EF4-FFF2-40B4-BE49-F238E27FC236}">
                <a16:creationId xmlns:a16="http://schemas.microsoft.com/office/drawing/2014/main" id="{583E8BE2-B5B9-FB4F-AA15-0B07D5B476C4}"/>
              </a:ext>
            </a:extLst>
          </p:cNvPr>
          <p:cNvSpPr>
            <a:spLocks noGrp="1"/>
          </p:cNvSpPr>
          <p:nvPr>
            <p:ph type="title"/>
          </p:nvPr>
        </p:nvSpPr>
        <p:spPr/>
        <p:txBody>
          <a:bodyPr/>
          <a:lstStyle/>
          <a:p>
            <a:pPr eaLnBrk="1" hangingPunct="1"/>
            <a:r>
              <a:rPr lang="en-US" altLang="en-US">
                <a:ea typeface="ＭＳ Ｐゴシック" panose="020B0600070205080204" pitchFamily="34" charset="-128"/>
              </a:rPr>
              <a:t>Then along comes Darwin…</a:t>
            </a:r>
          </a:p>
        </p:txBody>
      </p:sp>
      <p:pic>
        <p:nvPicPr>
          <p:cNvPr id="5" name="Picture 3">
            <a:extLst>
              <a:ext uri="{FF2B5EF4-FFF2-40B4-BE49-F238E27FC236}">
                <a16:creationId xmlns:a16="http://schemas.microsoft.com/office/drawing/2014/main" id="{485D597E-AC74-D24E-9EBF-C1536D0D4476}"/>
              </a:ext>
            </a:extLst>
          </p:cNvPr>
          <p:cNvPicPr>
            <a:picLocks noChangeAspect="1" noChangeArrowheads="1"/>
          </p:cNvPicPr>
          <p:nvPr/>
        </p:nvPicPr>
        <p:blipFill>
          <a:blip r:embed="rId7"/>
          <a:srcRect l="2406" t="2142" r="3209" b="17143"/>
          <a:stretch>
            <a:fillRect/>
          </a:stretch>
        </p:blipFill>
        <p:spPr bwMode="auto">
          <a:xfrm>
            <a:off x="744538" y="1301750"/>
            <a:ext cx="4525962" cy="289877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6" name="Picture 7">
            <a:extLst>
              <a:ext uri="{FF2B5EF4-FFF2-40B4-BE49-F238E27FC236}">
                <a16:creationId xmlns:a16="http://schemas.microsoft.com/office/drawing/2014/main" id="{6ED70F03-DDF5-6B4B-8C33-EB411EC1B8AF}"/>
              </a:ext>
            </a:extLst>
          </p:cNvPr>
          <p:cNvPicPr>
            <a:picLocks noChangeArrowheads="1"/>
          </p:cNvPicPr>
          <p:nvPr/>
        </p:nvPicPr>
        <p:blipFill>
          <a:blip r:embed="rId8">
            <a:clrChange>
              <a:clrFrom>
                <a:srgbClr val="FEFFFE"/>
              </a:clrFrom>
              <a:clrTo>
                <a:srgbClr val="FEFFFE">
                  <a:alpha val="0"/>
                </a:srgbClr>
              </a:clrTo>
            </a:clrChange>
            <a:extLst>
              <a:ext uri="{28A0092B-C50C-407E-A947-70E740481C1C}">
                <a14:useLocalDpi xmlns:a14="http://schemas.microsoft.com/office/drawing/2010/main" val="0"/>
              </a:ext>
            </a:extLst>
          </a:blip>
          <a:srcRect/>
          <a:stretch>
            <a:fillRect/>
          </a:stretch>
        </p:blipFill>
        <p:spPr bwMode="auto">
          <a:xfrm>
            <a:off x="136525" y="2647950"/>
            <a:ext cx="9007475"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11">
            <a:extLst>
              <a:ext uri="{FF2B5EF4-FFF2-40B4-BE49-F238E27FC236}">
                <a16:creationId xmlns:a16="http://schemas.microsoft.com/office/drawing/2014/main" id="{C517BBD9-F895-6A48-908D-F9BEC55445FA}"/>
              </a:ext>
            </a:extLst>
          </p:cNvPr>
          <p:cNvSpPr>
            <a:spLocks noChangeArrowheads="1"/>
          </p:cNvSpPr>
          <p:nvPr/>
        </p:nvSpPr>
        <p:spPr bwMode="auto">
          <a:xfrm>
            <a:off x="1479550" y="4022725"/>
            <a:ext cx="784225" cy="738188"/>
          </a:xfrm>
          <a:prstGeom prst="ellipse">
            <a:avLst/>
          </a:pr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8439" name="Picture 6">
            <a:extLst>
              <a:ext uri="{FF2B5EF4-FFF2-40B4-BE49-F238E27FC236}">
                <a16:creationId xmlns:a16="http://schemas.microsoft.com/office/drawing/2014/main" id="{65AF719A-3465-A043-8D93-726942FF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50" y="5272088"/>
            <a:ext cx="1971675"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a:extLst>
              <a:ext uri="{FF2B5EF4-FFF2-40B4-BE49-F238E27FC236}">
                <a16:creationId xmlns:a16="http://schemas.microsoft.com/office/drawing/2014/main" id="{9C9D0622-0B82-9245-9F79-42A85411656F}"/>
              </a:ext>
            </a:extLst>
          </p:cNvPr>
          <p:cNvSpPr>
            <a:spLocks noChangeArrowheads="1"/>
          </p:cNvSpPr>
          <p:nvPr/>
        </p:nvSpPr>
        <p:spPr bwMode="auto">
          <a:xfrm>
            <a:off x="5911850" y="5897563"/>
            <a:ext cx="2444750" cy="898525"/>
          </a:xfrm>
          <a:prstGeom prst="roundRect">
            <a:avLst>
              <a:gd name="adj" fmla="val 16667"/>
            </a:avLst>
          </a:prstGeom>
          <a:solidFill>
            <a:srgbClr val="FFFF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172252"/>
                </a:solidFill>
              </a:rPr>
              <a:t>1831-1836</a:t>
            </a:r>
          </a:p>
          <a:p>
            <a:r>
              <a:rPr lang="en-US" altLang="en-US" b="1">
                <a:solidFill>
                  <a:srgbClr val="172252"/>
                </a:solidFill>
              </a:rPr>
              <a:t>22 years old</a:t>
            </a:r>
            <a:r>
              <a:rPr lang="en-US" altLang="en-US" b="1" i="1">
                <a:solidFill>
                  <a:srgbClr val="172252"/>
                </a:solidFill>
              </a:rPr>
              <a:t>! </a:t>
            </a:r>
          </a:p>
        </p:txBody>
      </p:sp>
    </p:spTree>
    <p:extLst>
      <p:ext uri="{BB962C8B-B14F-4D97-AF65-F5344CB8AC3E}">
        <p14:creationId xmlns:p14="http://schemas.microsoft.com/office/powerpoint/2010/main" val="3802477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Vibro Up"/>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5" name="Pencil Check"/>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4" name="Vibro Up"/>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8439"/>
                                        </p:tgtEl>
                                        <p:attrNameLst>
                                          <p:attrName>style.visibility</p:attrName>
                                        </p:attrNameLst>
                                      </p:cBhvr>
                                      <p:to>
                                        <p:strVal val="visible"/>
                                      </p:to>
                                    </p:set>
                                    <p:animEffect transition="in" filter="wipe(left)">
                                      <p:cBhvr>
                                        <p:cTn id="28" dur="500"/>
                                        <p:tgtEl>
                                          <p:spTgt spid="18439"/>
                                        </p:tgtEl>
                                      </p:cBhvr>
                                    </p:animEffect>
                                  </p:childTnLst>
                                  <p:subTnLst>
                                    <p:audio>
                                      <p:cMediaNode>
                                        <p:cTn display="0" masterRel="sameClick">
                                          <p:stCondLst>
                                            <p:cond evt="begin" delay="0">
                                              <p:tn val="26"/>
                                            </p:cond>
                                          </p:stCondLst>
                                          <p:endCondLst>
                                            <p:cond evt="onStopAudio" delay="0">
                                              <p:tgtEl>
                                                <p:sldTgt/>
                                              </p:tgtEl>
                                            </p:cond>
                                          </p:endCondLst>
                                        </p:cTn>
                                        <p:tgtEl>
                                          <p:sndTgt r:embed="rId5"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theme/theme1.xml><?xml version="1.0" encoding="utf-8"?>
<a:theme xmlns:a="http://schemas.openxmlformats.org/drawingml/2006/main" name="template2005AP">
  <a:themeElements>
    <a:clrScheme name="template2005A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template2005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template2005A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template2005A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template2005A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template2005A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template2005A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template2005A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template2005A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template2005A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12953</TotalTime>
  <Words>2724</Words>
  <Application>Microsoft Macintosh PowerPoint</Application>
  <PresentationFormat>On-screen Show (4:3)</PresentationFormat>
  <Paragraphs>506</Paragraphs>
  <Slides>50</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바탕</vt:lpstr>
      <vt:lpstr>ＭＳ Ｐゴシック</vt:lpstr>
      <vt:lpstr>Arial</vt:lpstr>
      <vt:lpstr>Arial Bold</vt:lpstr>
      <vt:lpstr>Comic Sans MS</vt:lpstr>
      <vt:lpstr>Times</vt:lpstr>
      <vt:lpstr>Times New Roman</vt:lpstr>
      <vt:lpstr>Wingdings</vt:lpstr>
      <vt:lpstr>template2005AP</vt:lpstr>
      <vt:lpstr>PowerPoint Presentation</vt:lpstr>
      <vt:lpstr>Darwin’s finches</vt:lpstr>
      <vt:lpstr>In historical context</vt:lpstr>
      <vt:lpstr>PowerPoint Presentation</vt:lpstr>
      <vt:lpstr>LaMarckian vs. Darwinian view</vt:lpstr>
      <vt:lpstr>Binomial Nomenclature</vt:lpstr>
      <vt:lpstr>PowerPoint Presentation</vt:lpstr>
      <vt:lpstr>Science happens within a culture</vt:lpstr>
      <vt:lpstr>Then along comes Darwin…</vt:lpstr>
      <vt:lpstr>Then along comes Darwin…</vt:lpstr>
      <vt:lpstr>Correlation of species to food source</vt:lpstr>
      <vt:lpstr>Beak variation in Galapagos finches</vt:lpstr>
      <vt:lpstr>PowerPoint Presentation</vt:lpstr>
      <vt:lpstr>Big Idea 1</vt:lpstr>
      <vt:lpstr>Natural Selection</vt:lpstr>
      <vt:lpstr>Artificial Selection</vt:lpstr>
      <vt:lpstr>Sexual Selection: </vt:lpstr>
      <vt:lpstr> Direct Observations of Evolutionary Change </vt:lpstr>
      <vt:lpstr>PowerPoint Presentation</vt:lpstr>
      <vt:lpstr>Fossil record</vt:lpstr>
      <vt:lpstr>Evolution of birds</vt:lpstr>
      <vt:lpstr>Evolution of land animals</vt:lpstr>
      <vt:lpstr>Fossil Record</vt:lpstr>
      <vt:lpstr>Evolution of marine mammals</vt:lpstr>
      <vt:lpstr>Artificial selection</vt:lpstr>
      <vt:lpstr>Selective breeding</vt:lpstr>
      <vt:lpstr>Natural selection in action  </vt:lpstr>
      <vt:lpstr>Anatomical evidence</vt:lpstr>
      <vt:lpstr>Homologous structures</vt:lpstr>
      <vt:lpstr>Homology</vt:lpstr>
      <vt:lpstr>Analogous structures</vt:lpstr>
      <vt:lpstr>Convergent evolution</vt:lpstr>
      <vt:lpstr>Convergent Evolution</vt:lpstr>
      <vt:lpstr>Parallel/convergent evolution</vt:lpstr>
      <vt:lpstr>Vestigial organs</vt:lpstr>
      <vt:lpstr>PowerPoint Presentation</vt:lpstr>
      <vt:lpstr>Comparative hemoglobin structure/molecular relationships </vt:lpstr>
      <vt:lpstr>Biogeography: </vt:lpstr>
      <vt:lpstr>Building “family” trees</vt:lpstr>
      <vt:lpstr>"Nothing in biology makes sense except in the light of evolution."</vt:lpstr>
      <vt:lpstr>Evolution is "so overwhelmingly  established that it has become irrational to call it a theory."</vt:lpstr>
      <vt:lpstr>PowerPoint Presentation</vt:lpstr>
      <vt:lpstr>Peppered Moths</vt:lpstr>
      <vt:lpstr>Peppered moth</vt:lpstr>
      <vt:lpstr>Evolution in Darwin’s finches now</vt:lpstr>
      <vt:lpstr>Natural selection in action  </vt:lpstr>
      <vt:lpstr>Genome sequencing</vt:lpstr>
      <vt:lpstr>Primate Common Ancestry?</vt:lpstr>
      <vt:lpstr>Chromosomal fusion</vt:lpstr>
      <vt:lpstr>Guess what we found?!?</vt:lpstr>
    </vt:vector>
  </TitlesOfParts>
  <Company>Kim Foglia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22.</dc:title>
  <cp:lastModifiedBy>Walker, Dale</cp:lastModifiedBy>
  <cp:revision>105</cp:revision>
  <cp:lastPrinted>2010-10-05T02:57:05Z</cp:lastPrinted>
  <dcterms:created xsi:type="dcterms:W3CDTF">2010-10-05T01:44:29Z</dcterms:created>
  <dcterms:modified xsi:type="dcterms:W3CDTF">2019-05-06T19:00:21Z</dcterms:modified>
</cp:coreProperties>
</file>