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367" r:id="rId2"/>
    <p:sldId id="369" r:id="rId3"/>
    <p:sldId id="440" r:id="rId4"/>
    <p:sldId id="409" r:id="rId5"/>
    <p:sldId id="410" r:id="rId6"/>
    <p:sldId id="370" r:id="rId7"/>
    <p:sldId id="426" r:id="rId8"/>
    <p:sldId id="375" r:id="rId9"/>
    <p:sldId id="439" r:id="rId10"/>
    <p:sldId id="430" r:id="rId11"/>
    <p:sldId id="393" r:id="rId12"/>
    <p:sldId id="384" r:id="rId13"/>
    <p:sldId id="394" r:id="rId14"/>
    <p:sldId id="432" r:id="rId15"/>
    <p:sldId id="441" r:id="rId16"/>
    <p:sldId id="442" r:id="rId17"/>
    <p:sldId id="443" r:id="rId18"/>
    <p:sldId id="444" r:id="rId19"/>
    <p:sldId id="445" r:id="rId20"/>
    <p:sldId id="446" r:id="rId21"/>
    <p:sldId id="447" r:id="rId22"/>
    <p:sldId id="448" r:id="rId23"/>
    <p:sldId id="365" r:id="rId2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/>
    <p:restoredTop sz="91345"/>
  </p:normalViewPr>
  <p:slideViewPr>
    <p:cSldViewPr snapToGrid="0">
      <p:cViewPr varScale="1">
        <p:scale>
          <a:sx n="116" d="100"/>
          <a:sy n="116" d="100"/>
        </p:scale>
        <p:origin x="208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11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>
            <a:extLst>
              <a:ext uri="{FF2B5EF4-FFF2-40B4-BE49-F238E27FC236}">
                <a16:creationId xmlns:a16="http://schemas.microsoft.com/office/drawing/2014/main" id="{A03FF55C-A2A4-5B42-AD64-8D00CD223A6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96000" y="8686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99B73526-2B26-B34B-AD68-ED7432BE69AE}" type="slidenum">
              <a:rPr lang="en-US" altLang="en-US"/>
              <a:pPr/>
              <a:t>‹#›</a:t>
            </a:fld>
            <a:endParaRPr lang="en-US" altLang="en-US" sz="1200"/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BCDAA865-704C-8446-8942-693E37533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1288"/>
            <a:ext cx="6400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tabLst>
                <a:tab pos="6170613" algn="r"/>
              </a:tabLst>
              <a:defRPr/>
            </a:pPr>
            <a:r>
              <a:rPr lang="en-US" sz="1100" b="1">
                <a:latin typeface="Arial" charset="0"/>
                <a:ea typeface="+mn-ea"/>
              </a:rPr>
              <a:t>Division Ave. High School	Ms. Foglia</a:t>
            </a:r>
            <a:endParaRPr lang="en-US" sz="1800" b="1">
              <a:latin typeface="Arial" charset="0"/>
              <a:ea typeface="+mn-ea"/>
            </a:endParaRPr>
          </a:p>
          <a:p>
            <a:pPr>
              <a:tabLst>
                <a:tab pos="6170613" algn="r"/>
              </a:tabLst>
              <a:defRPr/>
            </a:pPr>
            <a:r>
              <a:rPr lang="en-US" sz="1400" b="1">
                <a:latin typeface="Arial" charset="0"/>
                <a:ea typeface="+mn-ea"/>
              </a:rPr>
              <a:t>AP Biology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2DC553B7-17BC-1340-9C18-5AB210E9597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304AFE78-C231-8C48-BD33-A8D159C7BE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BA76E605-9A8E-9E45-B346-D395443F1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fld id="{12399E3D-4D56-8B40-BAF3-26256CC678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+mn-cs"/>
      </a:defRPr>
    </a:lvl1pPr>
    <a:lvl2pPr marL="227013" indent="-112713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463550" indent="-122238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57785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724AAA62-A275-A948-8DA9-B2171F9EA6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2D8FAF-152F-444E-9510-1E54114590AF}" type="slidenum">
              <a:rPr lang="en-US" altLang="en-US" sz="1200">
                <a:latin typeface="Times" pitchFamily="2" charset="0"/>
              </a:rPr>
              <a:pPr/>
              <a:t>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160D9D5-9D04-4541-BFF0-89226B33114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422ED18-91C4-5D45-B711-BA22E440C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6A577CD-BDAD-1A4C-938F-CF3DA9101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E9542C-69EB-B846-8B26-5F9A1E66DE86}" type="slidenum">
              <a:rPr lang="en-US" altLang="en-US" sz="1200">
                <a:latin typeface="Times" pitchFamily="2" charset="0"/>
              </a:rPr>
              <a:pPr/>
              <a:t>10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9236B7FB-5B21-DC46-BE2B-DFF3656596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BF1F93A1-C285-6F49-8908-58BEA19CF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39FF6CF0-B0C5-2645-A3C5-DC4E0DD67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5A7ED7-A861-E94E-8E56-211C5B367BCC}" type="slidenum">
              <a:rPr lang="en-US" altLang="en-US" sz="1200">
                <a:latin typeface="Times" pitchFamily="2" charset="0"/>
              </a:rPr>
              <a:pPr/>
              <a:t>11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73F6BEF-FCAC-3149-9C35-EC11BAD922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D836055-0CF8-2D4F-825F-EBF98F8B7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1210140-3D32-EB4C-84BC-E6CCFBC68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7916B74-E528-C14B-83BA-925B58C8AA48}" type="slidenum">
              <a:rPr lang="en-US" altLang="en-US" sz="1200">
                <a:latin typeface="Times" pitchFamily="2" charset="0"/>
              </a:rPr>
              <a:pPr/>
              <a:t>12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AD116BF-28ED-6F4C-8FB6-7C6F3522FC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55696A4-05C7-3D45-9F6B-4906F8386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AB1DAFE-208B-7F4D-A739-5013D39E6F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588D93-7FBF-D44F-BA7A-934678E8B8A4}" type="slidenum">
              <a:rPr lang="en-US" altLang="en-US" sz="1200">
                <a:latin typeface="Times" pitchFamily="2" charset="0"/>
              </a:rPr>
              <a:pPr/>
              <a:t>13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D1CDA434-A037-5D40-82FB-5737458DAD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61BDEDE-5A92-8644-99DD-7092CC927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99E3D-4D56-8B40-BAF3-26256CC678FA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996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99E3D-4D56-8B40-BAF3-26256CC678F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36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7A1B3981-0D9F-494D-BD46-C887AA84EC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FA7A61-3CA8-D147-AC0D-7B177D4C6CAF}" type="slidenum">
              <a:rPr lang="en-US" altLang="en-US" sz="1200" b="0">
                <a:latin typeface="Times" pitchFamily="2" charset="0"/>
              </a:rPr>
              <a:pPr/>
              <a:t>16</a:t>
            </a:fld>
            <a:endParaRPr lang="en-US" altLang="en-US" sz="1200" b="0">
              <a:latin typeface="Times" pitchFamily="2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3522E920-E6A6-4644-A1A9-205A8A8EDE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4EAE49A5-9DAE-6249-8550-E6DFFF6A3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66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1A6FD7D-EC70-1B4A-B740-4C7187A257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2B3B4E-E4C6-A843-A672-2C9AB1EB7313}" type="slidenum">
              <a:rPr lang="en-US" altLang="en-US" sz="1200" b="0">
                <a:latin typeface="Times" pitchFamily="2" charset="0"/>
              </a:rPr>
              <a:pPr/>
              <a:t>17</a:t>
            </a:fld>
            <a:endParaRPr lang="en-US" altLang="en-US" sz="1200" b="0">
              <a:latin typeface="Times" pitchFamily="2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98F8ADB6-67A0-104B-B9D9-63102CC9D29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9A212F2E-6EFD-7348-871E-509AF1522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07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9D93CA3D-A7A5-F74C-8A4E-80E0E43BC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32F571-D774-D041-B732-72479511A049}" type="slidenum">
              <a:rPr lang="en-US" altLang="en-US" sz="1200" b="0">
                <a:latin typeface="Times" pitchFamily="2" charset="0"/>
              </a:rPr>
              <a:pPr/>
              <a:t>18</a:t>
            </a:fld>
            <a:endParaRPr lang="en-US" altLang="en-US" sz="1200" b="0">
              <a:latin typeface="Times" pitchFamily="2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3577120C-9788-F84B-BF4B-18D9D82870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6D4C7EA8-2039-254B-9978-D01681FC4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12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99E3D-4D56-8B40-BAF3-26256CC678F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47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38AD3F7-A260-EF44-B6D8-1049578DEC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368D4E-1C45-584B-BCAF-EC009CBFC500}" type="slidenum">
              <a:rPr lang="en-US" altLang="en-US" sz="1200">
                <a:latin typeface="Times" pitchFamily="2" charset="0"/>
              </a:rPr>
              <a:pPr/>
              <a:t>2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F90747D-86CC-5644-B71D-F8F2CB046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39E7E859-66F1-504E-B7DB-3D552C458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99E3D-4D56-8B40-BAF3-26256CC678F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59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B81721A9-ADE8-7B4E-AB44-A85CB44E7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25FC81-067C-7744-B458-0DFEA623DFE1}" type="slidenum">
              <a:rPr lang="en-US" altLang="en-US" sz="1200">
                <a:latin typeface="Times" pitchFamily="2" charset="0"/>
              </a:rPr>
              <a:pPr/>
              <a:t>23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D586AD21-96B5-0D44-B10C-FC7A5C0FE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96F6916-EF16-CF4C-A898-A95FEAC94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99E3D-4D56-8B40-BAF3-26256CC678F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24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5653ED1-116E-6144-89EF-01393BE11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2AF214-02D2-3D4C-A58D-9F9B1131C004}" type="slidenum">
              <a:rPr lang="en-US" altLang="en-US" sz="1200">
                <a:latin typeface="Times" pitchFamily="2" charset="0"/>
              </a:rPr>
              <a:pPr/>
              <a:t>4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7C402C9-8938-DA45-90ED-565833FFA4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4AF53D0C-AC30-E544-BC00-5EC678B2E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4D41683-D25A-3B41-BEE7-879D814E0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D9BE18-0057-7345-B714-656054CC0F64}" type="slidenum">
              <a:rPr lang="en-US" altLang="en-US" sz="1200">
                <a:latin typeface="Times" pitchFamily="2" charset="0"/>
              </a:rPr>
              <a:pPr/>
              <a:t>5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E6D125B6-249E-F44A-A88F-29A2F37F3B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A5A2727-9C4B-9144-85DC-1413D031F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C2DB9C7-6022-DD40-8DA4-7E3A473C0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7A2183-7686-9B48-B26C-AFA92BBC199C}" type="slidenum">
              <a:rPr lang="en-US" altLang="en-US" sz="1200">
                <a:latin typeface="Times" pitchFamily="2" charset="0"/>
              </a:rPr>
              <a:pPr/>
              <a:t>6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A4AD14F-E388-3643-9022-3F10069B6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44F77F0-779B-4B41-AC0A-F5285EBC3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B62DE020-2DA1-E140-A794-5CB58D167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F4F425-D490-6A40-AE08-F2F7B5BEB112}" type="slidenum">
              <a:rPr lang="en-US" altLang="en-US" sz="1200">
                <a:latin typeface="Times" pitchFamily="2" charset="0"/>
              </a:rPr>
              <a:pPr/>
              <a:t>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CAA465F-A1D5-E543-B871-C46A88FEA8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179B4B6-9D31-F84F-9236-01E7A1FA1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clown fish &amp; sea anemone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ants &amp; acacia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impala &amp; oxpeckers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0A480F76-946C-294F-A487-3A3875537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D1BB01-D388-A64E-8386-3326E8063CCD}" type="slidenum">
              <a:rPr lang="en-US" altLang="en-US" sz="1200">
                <a:latin typeface="Times" pitchFamily="2" charset="0"/>
              </a:rPr>
              <a:pPr/>
              <a:t>8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60A1ECC-4269-0E44-8093-2AA8EAA543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E37A9393-EA03-AF4A-B03B-BE54D837B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Predation provides a strong selective pressure on prey populations. Ay feature that would decrease the probability of capture should be strongly favored.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99E3D-4D56-8B40-BAF3-26256CC678FA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16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>
            <a:extLst>
              <a:ext uri="{FF2B5EF4-FFF2-40B4-BE49-F238E27FC236}">
                <a16:creationId xmlns:a16="http://schemas.microsoft.com/office/drawing/2014/main" id="{53026992-6B77-9042-8D82-6990AF0C9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+mn-ea"/>
            </a:endParaRPr>
          </a:p>
        </p:txBody>
      </p:sp>
      <p:sp>
        <p:nvSpPr>
          <p:cNvPr id="5" name="Rectangle 74">
            <a:extLst>
              <a:ext uri="{FF2B5EF4-FFF2-40B4-BE49-F238E27FC236}">
                <a16:creationId xmlns:a16="http://schemas.microsoft.com/office/drawing/2014/main" id="{7555B0C3-AD95-A345-847B-65BE2B509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grpSp>
        <p:nvGrpSpPr>
          <p:cNvPr id="6" name="Group 78">
            <a:extLst>
              <a:ext uri="{FF2B5EF4-FFF2-40B4-BE49-F238E27FC236}">
                <a16:creationId xmlns:a16="http://schemas.microsoft.com/office/drawing/2014/main" id="{B03E869D-CC45-C240-8132-562CE910D641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524000"/>
            <a:ext cx="6324600" cy="2590800"/>
            <a:chOff x="240" y="960"/>
            <a:chExt cx="3984" cy="1632"/>
          </a:xfrm>
        </p:grpSpPr>
        <p:sp>
          <p:nvSpPr>
            <p:cNvPr id="7" name="Line 75">
              <a:extLst>
                <a:ext uri="{FF2B5EF4-FFF2-40B4-BE49-F238E27FC236}">
                  <a16:creationId xmlns:a16="http://schemas.microsoft.com/office/drawing/2014/main" id="{9936C729-EC3D-6A45-B93D-D9A58A4195B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0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" name="Line 76">
              <a:extLst>
                <a:ext uri="{FF2B5EF4-FFF2-40B4-BE49-F238E27FC236}">
                  <a16:creationId xmlns:a16="http://schemas.microsoft.com/office/drawing/2014/main" id="{802C8C71-5449-0B48-A7D7-0E867BF5D08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" name="Oval 77">
              <a:extLst>
                <a:ext uri="{FF2B5EF4-FFF2-40B4-BE49-F238E27FC236}">
                  <a16:creationId xmlns:a16="http://schemas.microsoft.com/office/drawing/2014/main" id="{A6BC007B-74F0-B447-B97C-329ACCFD84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</p:grpSp>
      <p:grpSp>
        <p:nvGrpSpPr>
          <p:cNvPr id="10" name="Group 79">
            <a:extLst>
              <a:ext uri="{FF2B5EF4-FFF2-40B4-BE49-F238E27FC236}">
                <a16:creationId xmlns:a16="http://schemas.microsoft.com/office/drawing/2014/main" id="{C5946789-9303-7344-B1B6-6D1365FC5B4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86000" y="2819400"/>
            <a:ext cx="6324600" cy="2590800"/>
            <a:chOff x="240" y="960"/>
            <a:chExt cx="3984" cy="1632"/>
          </a:xfrm>
        </p:grpSpPr>
        <p:sp>
          <p:nvSpPr>
            <p:cNvPr id="11" name="Line 80">
              <a:extLst>
                <a:ext uri="{FF2B5EF4-FFF2-40B4-BE49-F238E27FC236}">
                  <a16:creationId xmlns:a16="http://schemas.microsoft.com/office/drawing/2014/main" id="{78213BF2-5EE1-8C41-BC84-DF2121AAFB2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1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" name="Line 81">
              <a:extLst>
                <a:ext uri="{FF2B5EF4-FFF2-40B4-BE49-F238E27FC236}">
                  <a16:creationId xmlns:a16="http://schemas.microsoft.com/office/drawing/2014/main" id="{EBEFD907-2644-AF43-BC2E-F8E73A44A92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" name="Oval 82">
              <a:extLst>
                <a:ext uri="{FF2B5EF4-FFF2-40B4-BE49-F238E27FC236}">
                  <a16:creationId xmlns:a16="http://schemas.microsoft.com/office/drawing/2014/main" id="{23768B85-D44D-A648-A9F5-FEEE5D3A46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</p:grpSp>
      <p:sp>
        <p:nvSpPr>
          <p:cNvPr id="14" name="Text Box 83">
            <a:extLst>
              <a:ext uri="{FF2B5EF4-FFF2-40B4-BE49-F238E27FC236}">
                <a16:creationId xmlns:a16="http://schemas.microsoft.com/office/drawing/2014/main" id="{5EF5853F-372D-2D4E-B065-560D6FEF9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600" b="1"/>
              <a:t>AP Biology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981200"/>
            <a:ext cx="7239000" cy="91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8C2A42A3-9AAC-BA4F-B552-922E99B5614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934200" y="6264275"/>
            <a:ext cx="1524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2007-2008</a:t>
            </a:r>
          </a:p>
        </p:txBody>
      </p:sp>
      <p:sp>
        <p:nvSpPr>
          <p:cNvPr id="16" name="Rectangle 70">
            <a:extLst>
              <a:ext uri="{FF2B5EF4-FFF2-40B4-BE49-F238E27FC236}">
                <a16:creationId xmlns:a16="http://schemas.microsoft.com/office/drawing/2014/main" id="{8CE19C78-19E8-684A-94A8-452D431CE9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9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56EB4961-E908-D14D-A40D-3CB0396E008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87F3D-DEE8-3F4A-A2A1-014F101B7C4D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8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85800"/>
            <a:ext cx="200025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84835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0E5C5011-8D58-9943-8408-FA4DADAE26C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817FE-DACD-B643-83F9-6ADA707D3E33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1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63C43483-088B-9C42-B4F5-473CA8AD72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7EDD7-576C-EB44-BAA6-F494969041BF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8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DACE469-98E6-FE42-B64C-EB98B6DA082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F4003-3903-8D4F-BAA6-D3EEC0A52255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2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F7943971-3023-C945-8D21-ECAFC3A42E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ED350-6DDE-F943-B956-0F3BBEB0FC7A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665AFE59-E7C4-4A4A-8CEC-C45CB0F31F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95E72-D8FA-8A40-8B45-D4DD91DCE3BE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4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62C77182-DDEC-7140-8B08-712F6730F01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31889-A6A9-5349-8CC8-24AC3E07E8F9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0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33FB1D44-FDF6-384A-AD8E-FA0F66D6F1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F5020-EDA8-294C-AB37-500553AB3743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1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1EA0B055-0479-8A4F-8E35-830D09FB22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D5290-E070-9D46-9A98-527D0EBFC2B0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B36F5854-A169-6445-AF8C-BDF86C4C4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6C92D-E92A-5643-A0C1-FBBBDB12080A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2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3">
            <a:extLst>
              <a:ext uri="{FF2B5EF4-FFF2-40B4-BE49-F238E27FC236}">
                <a16:creationId xmlns:a16="http://schemas.microsoft.com/office/drawing/2014/main" id="{11229518-DE5C-4445-86BF-E89BF678B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6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79F8827-678E-DE49-BD5E-3B8BFCF1E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AC625E8C-312A-1B40-AE71-BE5E5DA2CC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492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4DF9CD35-FF17-7143-B499-BBBEB5B2557F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  <p:sp>
        <p:nvSpPr>
          <p:cNvPr id="3147" name="Line 75">
            <a:extLst>
              <a:ext uri="{FF2B5EF4-FFF2-40B4-BE49-F238E27FC236}">
                <a16:creationId xmlns:a16="http://schemas.microsoft.com/office/drawing/2014/main" id="{1CC65C11-06E4-EC40-91C2-8ECD4A70F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219200"/>
            <a:ext cx="63246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48" name="Line 76">
            <a:extLst>
              <a:ext uri="{FF2B5EF4-FFF2-40B4-BE49-F238E27FC236}">
                <a16:creationId xmlns:a16="http://schemas.microsoft.com/office/drawing/2014/main" id="{265D3E8D-5529-904F-AF8E-B61F5A67E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914400"/>
            <a:ext cx="0" cy="2590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49" name="Oval 77">
            <a:extLst>
              <a:ext uri="{FF2B5EF4-FFF2-40B4-BE49-F238E27FC236}">
                <a16:creationId xmlns:a16="http://schemas.microsoft.com/office/drawing/2014/main" id="{6981038A-0EA2-684F-9A03-A78A6743D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43000"/>
            <a:ext cx="152400" cy="1524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50" name="Rectangle 78">
            <a:extLst>
              <a:ext uri="{FF2B5EF4-FFF2-40B4-BE49-F238E27FC236}">
                <a16:creationId xmlns:a16="http://schemas.microsoft.com/office/drawing/2014/main" id="{DF683963-A47A-6647-93D7-03570F99F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+mn-ea"/>
            </a:endParaRPr>
          </a:p>
        </p:txBody>
      </p:sp>
      <p:sp>
        <p:nvSpPr>
          <p:cNvPr id="3151" name="Rectangle 79">
            <a:extLst>
              <a:ext uri="{FF2B5EF4-FFF2-40B4-BE49-F238E27FC236}">
                <a16:creationId xmlns:a16="http://schemas.microsoft.com/office/drawing/2014/main" id="{93A6D612-FF38-1E45-87E2-199476236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53" name="Text Box 81">
            <a:extLst>
              <a:ext uri="{FF2B5EF4-FFF2-40B4-BE49-F238E27FC236}">
                <a16:creationId xmlns:a16="http://schemas.microsoft.com/office/drawing/2014/main" id="{F17D7AF3-792F-1648-8AB4-9D35E88B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600" b="1"/>
              <a:t>AP Biology</a:t>
            </a:r>
            <a:endParaRPr lang="en-US" altLang="en-US"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F116A"/>
        </a:buClr>
        <a:buSzPct val="120000"/>
        <a:buFont typeface="Wingdings" pitchFamily="2" charset="2"/>
        <a:buChar char="§"/>
        <a:defRPr sz="3000" b="1">
          <a:solidFill>
            <a:srgbClr val="0F116A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§"/>
        <a:defRPr sz="2400" b="1">
          <a:solidFill>
            <a:srgbClr val="0F116A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pitchFamily="2" charset="2"/>
        <a:buChar char="w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audio" Target="../media/audio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audio" Target="../media/audio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bin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audio" Target="../media/audio4.bin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bin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bin"/><Relationship Id="rId11" Type="http://schemas.openxmlformats.org/officeDocument/2006/relationships/image" Target="../media/image53.png"/><Relationship Id="rId5" Type="http://schemas.openxmlformats.org/officeDocument/2006/relationships/audio" Target="../media/audio5.bin"/><Relationship Id="rId10" Type="http://schemas.openxmlformats.org/officeDocument/2006/relationships/image" Target="../media/image52.png"/><Relationship Id="rId4" Type="http://schemas.openxmlformats.org/officeDocument/2006/relationships/audio" Target="../media/audio4.bin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audio" Target="../media/audio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bin"/><Relationship Id="rId7" Type="http://schemas.openxmlformats.org/officeDocument/2006/relationships/audio" Target="../media/audio5.bin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bin"/><Relationship Id="rId11" Type="http://schemas.openxmlformats.org/officeDocument/2006/relationships/image" Target="../media/image12.png"/><Relationship Id="rId5" Type="http://schemas.openxmlformats.org/officeDocument/2006/relationships/audio" Target="../media/audio2.bin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3.bin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bin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bin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audio" Target="../media/audio2.bin"/><Relationship Id="rId10" Type="http://schemas.openxmlformats.org/officeDocument/2006/relationships/image" Target="../media/image25.png"/><Relationship Id="rId4" Type="http://schemas.openxmlformats.org/officeDocument/2006/relationships/audio" Target="../media/audio3.bin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audio" Target="../media/audio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0DA818F-A751-7C4B-AD27-07CD2721F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84188"/>
            <a:ext cx="898525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B03F4285-C9E3-FA46-85BA-A0066E8DB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5727700"/>
            <a:ext cx="4603750" cy="641350"/>
          </a:xfrm>
          <a:prstGeom prst="rect">
            <a:avLst/>
          </a:prstGeom>
          <a:solidFill>
            <a:srgbClr val="4884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1">
                <a:solidFill>
                  <a:schemeClr val="bg1"/>
                </a:solidFill>
              </a:rPr>
              <a:t>Community Ecology</a:t>
            </a:r>
          </a:p>
        </p:txBody>
      </p:sp>
      <p:sp>
        <p:nvSpPr>
          <p:cNvPr id="15364" name="Oval 5">
            <a:extLst>
              <a:ext uri="{FF2B5EF4-FFF2-40B4-BE49-F238E27FC236}">
                <a16:creationId xmlns:a16="http://schemas.microsoft.com/office/drawing/2014/main" id="{AE41F30D-FF7F-7C40-B025-1D2EA64E8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713" y="4129088"/>
            <a:ext cx="2401887" cy="2401887"/>
          </a:xfrm>
          <a:prstGeom prst="ellipse">
            <a:avLst/>
          </a:prstGeom>
          <a:solidFill>
            <a:srgbClr val="0F116A"/>
          </a:solidFill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</p:txBody>
      </p:sp>
      <p:pic>
        <p:nvPicPr>
          <p:cNvPr id="15365" name="Picture 6" descr="20714142">
            <a:extLst>
              <a:ext uri="{FF2B5EF4-FFF2-40B4-BE49-F238E27FC236}">
                <a16:creationId xmlns:a16="http://schemas.microsoft.com/office/drawing/2014/main" id="{A25A5DBA-3703-F948-B44D-81252727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998913"/>
            <a:ext cx="26416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7">
            <a:extLst>
              <a:ext uri="{FF2B5EF4-FFF2-40B4-BE49-F238E27FC236}">
                <a16:creationId xmlns:a16="http://schemas.microsoft.com/office/drawing/2014/main" id="{801BFCD4-E9E2-3D4B-ABD8-F2567AB73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050" y="4387850"/>
            <a:ext cx="1854200" cy="1855788"/>
          </a:xfrm>
          <a:prstGeom prst="ellipse">
            <a:avLst/>
          </a:prstGeom>
          <a:solidFill>
            <a:srgbClr val="00A7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</p:txBody>
      </p:sp>
      <p:sp>
        <p:nvSpPr>
          <p:cNvPr id="15367" name="Oval 8">
            <a:extLst>
              <a:ext uri="{FF2B5EF4-FFF2-40B4-BE49-F238E27FC236}">
                <a16:creationId xmlns:a16="http://schemas.microsoft.com/office/drawing/2014/main" id="{5B193BC4-3A5D-504E-85B8-20554E7D4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5" y="4616450"/>
            <a:ext cx="1374775" cy="1376363"/>
          </a:xfrm>
          <a:prstGeom prst="ellipse">
            <a:avLst/>
          </a:prstGeom>
          <a:solidFill>
            <a:srgbClr val="660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  <a:p>
            <a:endParaRPr lang="en-US" altLang="en-US" sz="1000" b="1">
              <a:solidFill>
                <a:schemeClr val="bg1"/>
              </a:solidFill>
            </a:endParaRPr>
          </a:p>
        </p:txBody>
      </p:sp>
      <p:sp>
        <p:nvSpPr>
          <p:cNvPr id="15368" name="Oval 9">
            <a:extLst>
              <a:ext uri="{FF2B5EF4-FFF2-40B4-BE49-F238E27FC236}">
                <a16:creationId xmlns:a16="http://schemas.microsoft.com/office/drawing/2014/main" id="{E2BC22D5-8643-E74E-8D9A-D6F76673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763" y="4838700"/>
            <a:ext cx="911225" cy="911225"/>
          </a:xfrm>
          <a:prstGeom prst="ellipse">
            <a:avLst/>
          </a:prstGeom>
          <a:solidFill>
            <a:srgbClr val="FF8000"/>
          </a:solidFill>
          <a:ln w="38100">
            <a:solidFill>
              <a:srgbClr val="66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000" b="1">
              <a:solidFill>
                <a:srgbClr val="0F116A"/>
              </a:solidFill>
            </a:endParaRPr>
          </a:p>
          <a:p>
            <a:endParaRPr lang="en-US" altLang="en-US" sz="1000" b="1">
              <a:solidFill>
                <a:srgbClr val="0F116A"/>
              </a:solidFill>
            </a:endParaRPr>
          </a:p>
          <a:p>
            <a:endParaRPr lang="en-US" altLang="en-US" sz="1000" b="1">
              <a:solidFill>
                <a:srgbClr val="0F116A"/>
              </a:solidFill>
            </a:endParaRPr>
          </a:p>
          <a:p>
            <a:endParaRPr lang="en-US" altLang="en-US" sz="1000" b="1">
              <a:solidFill>
                <a:srgbClr val="0F116A"/>
              </a:solidFill>
            </a:endParaRPr>
          </a:p>
          <a:p>
            <a:endParaRPr lang="en-US" altLang="en-US" sz="1000" b="1">
              <a:solidFill>
                <a:srgbClr val="0F116A"/>
              </a:solidFill>
            </a:endParaRPr>
          </a:p>
        </p:txBody>
      </p:sp>
      <p:sp>
        <p:nvSpPr>
          <p:cNvPr id="15369" name="Oval 10">
            <a:extLst>
              <a:ext uri="{FF2B5EF4-FFF2-40B4-BE49-F238E27FC236}">
                <a16:creationId xmlns:a16="http://schemas.microsoft.com/office/drawing/2014/main" id="{E7ABF605-AAF8-A94F-BDE3-A6E729BBF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5062538"/>
            <a:ext cx="441325" cy="439737"/>
          </a:xfrm>
          <a:prstGeom prst="ellipse">
            <a:avLst/>
          </a:prstGeom>
          <a:solidFill>
            <a:srgbClr val="FFCC18"/>
          </a:solidFill>
          <a:ln w="38100">
            <a:solidFill>
              <a:srgbClr val="FF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000" b="1">
              <a:solidFill>
                <a:srgbClr val="0F116A"/>
              </a:solidFill>
            </a:endParaRPr>
          </a:p>
        </p:txBody>
      </p:sp>
      <p:sp>
        <p:nvSpPr>
          <p:cNvPr id="15370" name="Rectangle 11">
            <a:extLst>
              <a:ext uri="{FF2B5EF4-FFF2-40B4-BE49-F238E27FC236}">
                <a16:creationId xmlns:a16="http://schemas.microsoft.com/office/drawing/2014/main" id="{34B09F20-31EC-3441-8324-54DBD62A0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5491163"/>
            <a:ext cx="8715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population</a:t>
            </a:r>
            <a:endParaRPr lang="en-US" altLang="en-US" sz="1200" b="1">
              <a:solidFill>
                <a:srgbClr val="BC0013"/>
              </a:solidFill>
            </a:endParaRPr>
          </a:p>
        </p:txBody>
      </p:sp>
      <p:sp>
        <p:nvSpPr>
          <p:cNvPr id="15371" name="Rectangle 12">
            <a:extLst>
              <a:ext uri="{FF2B5EF4-FFF2-40B4-BE49-F238E27FC236}">
                <a16:creationId xmlns:a16="http://schemas.microsoft.com/office/drawing/2014/main" id="{D1A535C7-0DC8-0642-B7A5-4A5F4094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6011863"/>
            <a:ext cx="879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ecosystem</a:t>
            </a:r>
          </a:p>
        </p:txBody>
      </p:sp>
      <p:sp>
        <p:nvSpPr>
          <p:cNvPr id="15372" name="Rectangle 13">
            <a:extLst>
              <a:ext uri="{FF2B5EF4-FFF2-40B4-BE49-F238E27FC236}">
                <a16:creationId xmlns:a16="http://schemas.microsoft.com/office/drawing/2014/main" id="{BC23BB76-93E3-764F-A19C-37F7AB3FB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575" y="5746750"/>
            <a:ext cx="904875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rgbClr val="CC0000"/>
                </a:solidFill>
              </a:rPr>
              <a:t>community</a:t>
            </a:r>
            <a:endParaRPr lang="en-US" altLang="en-US" sz="1200" b="1">
              <a:solidFill>
                <a:schemeClr val="bg1"/>
              </a:solidFill>
            </a:endParaRPr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95136684-6D9C-4741-84E6-B8BB0088D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286500"/>
            <a:ext cx="8207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biosphere</a:t>
            </a:r>
          </a:p>
        </p:txBody>
      </p:sp>
      <p:sp>
        <p:nvSpPr>
          <p:cNvPr id="15374" name="Rectangle 15">
            <a:extLst>
              <a:ext uri="{FF2B5EF4-FFF2-40B4-BE49-F238E27FC236}">
                <a16:creationId xmlns:a16="http://schemas.microsoft.com/office/drawing/2014/main" id="{7031CF76-E0CF-5342-B631-3069BD9CD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0" y="5197475"/>
            <a:ext cx="7778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0" rIns="4572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organism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8637078-EA98-8D49-A525-7688258CD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Coevolution in Community</a:t>
            </a:r>
          </a:p>
        </p:txBody>
      </p:sp>
      <p:sp>
        <p:nvSpPr>
          <p:cNvPr id="495619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5D98675-D0A6-9D4F-BD1E-FB5DA129D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Predator-prey relationships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Parasite-host relationships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Flowers &amp; pollinators</a:t>
            </a:r>
          </a:p>
        </p:txBody>
      </p:sp>
      <p:pic>
        <p:nvPicPr>
          <p:cNvPr id="495620" name="Picture 4">
            <a:extLst>
              <a:ext uri="{FF2B5EF4-FFF2-40B4-BE49-F238E27FC236}">
                <a16:creationId xmlns:a16="http://schemas.microsoft.com/office/drawing/2014/main" id="{A9970092-D959-C749-847E-5A488FF29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394200"/>
            <a:ext cx="3454400" cy="2311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909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1" name="Picture 5">
            <a:extLst>
              <a:ext uri="{FF2B5EF4-FFF2-40B4-BE49-F238E27FC236}">
                <a16:creationId xmlns:a16="http://schemas.microsoft.com/office/drawing/2014/main" id="{D920B212-D2FE-A94B-89F0-2722C27D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" b="4390"/>
          <a:stretch>
            <a:fillRect/>
          </a:stretch>
        </p:blipFill>
        <p:spPr bwMode="auto">
          <a:xfrm>
            <a:off x="6488113" y="2603500"/>
            <a:ext cx="2522537" cy="2051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909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2" name="Picture 6">
            <a:extLst>
              <a:ext uri="{FF2B5EF4-FFF2-40B4-BE49-F238E27FC236}">
                <a16:creationId xmlns:a16="http://schemas.microsoft.com/office/drawing/2014/main" id="{7A82B82B-C387-F64B-AFC0-DE96DD85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800600"/>
            <a:ext cx="2540000" cy="1905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909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3" name="Picture 7">
            <a:extLst>
              <a:ext uri="{FF2B5EF4-FFF2-40B4-BE49-F238E27FC236}">
                <a16:creationId xmlns:a16="http://schemas.microsoft.com/office/drawing/2014/main" id="{3808C350-56F2-E94A-ABCA-02321760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>
            <a:fillRect/>
          </a:stretch>
        </p:blipFill>
        <p:spPr bwMode="auto">
          <a:xfrm>
            <a:off x="3654425" y="3043238"/>
            <a:ext cx="2744788" cy="3663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909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4" name="Picture 8">
            <a:extLst>
              <a:ext uri="{FF2B5EF4-FFF2-40B4-BE49-F238E27FC236}">
                <a16:creationId xmlns:a16="http://schemas.microsoft.com/office/drawing/2014/main" id="{6A1EFEDA-77B0-7847-ACD5-CE57B366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/>
          <a:stretch>
            <a:fillRect/>
          </a:stretch>
        </p:blipFill>
        <p:spPr bwMode="auto">
          <a:xfrm>
            <a:off x="6748463" y="381000"/>
            <a:ext cx="2025650" cy="2057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909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25" name="Picture 9">
            <a:extLst>
              <a:ext uri="{FF2B5EF4-FFF2-40B4-BE49-F238E27FC236}">
                <a16:creationId xmlns:a16="http://schemas.microsoft.com/office/drawing/2014/main" id="{869BD84A-8E7F-DC43-9B7A-A801A971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8000" t="2527" r="24001" b="40421"/>
          <a:stretch>
            <a:fillRect/>
          </a:stretch>
        </p:blipFill>
        <p:spPr bwMode="auto">
          <a:xfrm>
            <a:off x="106363" y="2819400"/>
            <a:ext cx="27432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95626" name="Picture 10">
            <a:extLst>
              <a:ext uri="{FF2B5EF4-FFF2-40B4-BE49-F238E27FC236}">
                <a16:creationId xmlns:a16="http://schemas.microsoft.com/office/drawing/2014/main" id="{D9541079-D4D6-4C45-BD9C-0E90A823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16163" y="3698875"/>
            <a:ext cx="1295400" cy="11017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95627" name="Rectangle 11">
            <a:extLst>
              <a:ext uri="{FF2B5EF4-FFF2-40B4-BE49-F238E27FC236}">
                <a16:creationId xmlns:a16="http://schemas.microsoft.com/office/drawing/2014/main" id="{EF1AE838-B30C-1C41-BF6B-44E5E540C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6308725"/>
            <a:ext cx="8605837" cy="488950"/>
          </a:xfrm>
          <a:prstGeom prst="rect">
            <a:avLst/>
          </a:prstGeom>
          <a:solidFill>
            <a:srgbClr val="FFCC18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Long term evolutionary adjustments between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5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 build="p" autoUpdateAnimBg="0"/>
      <p:bldP spid="49562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A2C8E38-61CE-B041-8A07-4E01FE5DC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Characterizing a community</a:t>
            </a:r>
          </a:p>
        </p:txBody>
      </p:sp>
      <p:sp>
        <p:nvSpPr>
          <p:cNvPr id="418819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6870C882-48EF-4D43-A59B-9F0DFF457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5889625" cy="5287963"/>
          </a:xfrm>
        </p:spPr>
        <p:txBody>
          <a:bodyPr/>
          <a:lstStyle/>
          <a:p>
            <a:pPr eaLnBrk="1" hangingPunct="1"/>
            <a:r>
              <a:rPr lang="en-US" altLang="en-US" dirty="0"/>
              <a:t>Community structure</a:t>
            </a:r>
          </a:p>
          <a:p>
            <a:pPr lvl="1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species diversity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1085850"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how many different species</a:t>
            </a:r>
          </a:p>
          <a:p>
            <a:pPr lvl="1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composition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1085850"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dominant species</a:t>
            </a:r>
          </a:p>
          <a:p>
            <a:pPr marL="1085850"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most abundant species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or highest </a:t>
            </a: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biomass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(total weight)</a:t>
            </a:r>
          </a:p>
          <a:p>
            <a:pPr marL="1085850" lvl="2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keystone species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1085850"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changes over time</a:t>
            </a:r>
          </a:p>
          <a:p>
            <a:pPr marL="1428750" lvl="3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succession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18820" name="Picture 4" descr="53_16KeystonePredator_CL">
            <a:extLst>
              <a:ext uri="{FF2B5EF4-FFF2-40B4-BE49-F238E27FC236}">
                <a16:creationId xmlns:a16="http://schemas.microsoft.com/office/drawing/2014/main" id="{57E04EDF-91D0-1049-989E-13CD9910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36087" b="39000"/>
          <a:stretch>
            <a:fillRect/>
          </a:stretch>
        </p:blipFill>
        <p:spPr bwMode="auto">
          <a:xfrm>
            <a:off x="6307138" y="1939925"/>
            <a:ext cx="2668587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8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8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8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8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7" name="Picture 3">
            <a:extLst>
              <a:ext uri="{FF2B5EF4-FFF2-40B4-BE49-F238E27FC236}">
                <a16:creationId xmlns:a16="http://schemas.microsoft.com/office/drawing/2014/main" id="{DAAB2D70-4404-F444-8EB4-209E6174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855788"/>
            <a:ext cx="4324350" cy="4895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4">
            <a:extLst>
              <a:ext uri="{FF2B5EF4-FFF2-40B4-BE49-F238E27FC236}">
                <a16:creationId xmlns:a16="http://schemas.microsoft.com/office/drawing/2014/main" id="{2F015413-8191-234A-B8E4-F7FCC5A31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Species diversity</a:t>
            </a:r>
          </a:p>
        </p:txBody>
      </p:sp>
      <p:sp>
        <p:nvSpPr>
          <p:cNvPr id="400386" name="Rectangle 2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11181075-B109-3D4A-B07C-9BA1C5C35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1355725"/>
            <a:ext cx="6662738" cy="568325"/>
          </a:xfrm>
          <a:solidFill>
            <a:srgbClr val="FFCC18"/>
          </a:solidFill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greater diversity = greater stability</a:t>
            </a:r>
            <a:endParaRPr lang="en-US" altLang="en-US" dirty="0"/>
          </a:p>
        </p:txBody>
      </p:sp>
      <p:sp>
        <p:nvSpPr>
          <p:cNvPr id="400393" name="Rectangle 9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8FA79795-9A3D-DB4E-BA87-AF4174031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2162175"/>
            <a:ext cx="4624387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0F116A"/>
              </a:buClr>
              <a:buSzPct val="120000"/>
              <a:buFont typeface="Wingdings" pitchFamily="2" charset="2"/>
              <a:buChar char="§"/>
            </a:pPr>
            <a:r>
              <a:rPr lang="en-US" altLang="en-US" sz="3000" b="1" dirty="0">
                <a:solidFill>
                  <a:srgbClr val="0F116A"/>
                </a:solidFill>
              </a:rPr>
              <a:t>Greater biodiversity offers:</a:t>
            </a:r>
          </a:p>
          <a:p>
            <a:pPr lvl="1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u"/>
            </a:pPr>
            <a:r>
              <a:rPr lang="en-US" altLang="en-US" sz="2800" b="1" dirty="0"/>
              <a:t>more food </a:t>
            </a:r>
            <a:br>
              <a:rPr lang="en-US" altLang="en-US" sz="2800" b="1" dirty="0"/>
            </a:br>
            <a:r>
              <a:rPr lang="en-US" altLang="en-US" sz="2800" b="1" dirty="0"/>
              <a:t>resources</a:t>
            </a:r>
          </a:p>
          <a:p>
            <a:pPr lvl="1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u"/>
            </a:pPr>
            <a:r>
              <a:rPr lang="en-US" altLang="en-US" sz="2800" b="1" dirty="0"/>
              <a:t>more habitats</a:t>
            </a:r>
          </a:p>
          <a:p>
            <a:pPr lvl="1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u"/>
            </a:pPr>
            <a:r>
              <a:rPr lang="en-US" altLang="en-US" sz="2800" b="1" dirty="0"/>
              <a:t>more resilience </a:t>
            </a:r>
            <a:br>
              <a:rPr lang="en-US" altLang="en-US" sz="2800" b="1" dirty="0"/>
            </a:br>
            <a:r>
              <a:rPr lang="en-US" altLang="en-US" sz="2800" b="1" dirty="0"/>
              <a:t>in face of environmental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0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0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0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0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0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0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0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animBg="1"/>
      <p:bldP spid="40039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41C93F91-AF47-BA4E-8080-79A086FD4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000" y="1384300"/>
            <a:ext cx="5145088" cy="478313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/>
              <a:t>Influential ecological role</a:t>
            </a:r>
            <a:endParaRPr lang="en-US" altLang="en-US" sz="2600" dirty="0"/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exert important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regulating effect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on other species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 community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keystone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species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increases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diversity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 habitat</a:t>
            </a:r>
          </a:p>
        </p:txBody>
      </p:sp>
      <p:pic>
        <p:nvPicPr>
          <p:cNvPr id="420876" name="Picture 12">
            <a:extLst>
              <a:ext uri="{FF2B5EF4-FFF2-40B4-BE49-F238E27FC236}">
                <a16:creationId xmlns:a16="http://schemas.microsoft.com/office/drawing/2014/main" id="{C517A4D6-05E5-F04B-97F3-1FB09ECB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500" t="3000" r="5624" b="7500"/>
          <a:stretch>
            <a:fillRect/>
          </a:stretch>
        </p:blipFill>
        <p:spPr bwMode="auto">
          <a:xfrm>
            <a:off x="5375275" y="1238250"/>
            <a:ext cx="362902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5300" name="Rectangle 2">
            <a:extLst>
              <a:ext uri="{FF2B5EF4-FFF2-40B4-BE49-F238E27FC236}">
                <a16:creationId xmlns:a16="http://schemas.microsoft.com/office/drawing/2014/main" id="{64D8D7AB-C686-EF4E-9F43-39C837E8A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Keystone species</a:t>
            </a:r>
          </a:p>
        </p:txBody>
      </p:sp>
      <p:pic>
        <p:nvPicPr>
          <p:cNvPr id="55301" name="Picture 5">
            <a:extLst>
              <a:ext uri="{FF2B5EF4-FFF2-40B4-BE49-F238E27FC236}">
                <a16:creationId xmlns:a16="http://schemas.microsoft.com/office/drawing/2014/main" id="{43692445-3E32-B340-8F23-C78DE469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" b="13106"/>
          <a:stretch>
            <a:fillRect/>
          </a:stretch>
        </p:blipFill>
        <p:spPr bwMode="auto">
          <a:xfrm>
            <a:off x="3246438" y="4054475"/>
            <a:ext cx="582136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>
            <a:extLst>
              <a:ext uri="{FF2B5EF4-FFF2-40B4-BE49-F238E27FC236}">
                <a16:creationId xmlns:a16="http://schemas.microsoft.com/office/drawing/2014/main" id="{AB97136B-FB00-0340-90EF-7D571F66D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413" y="839788"/>
            <a:ext cx="31765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4161750" indent="-24161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r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 b="1" i="1">
                <a:solidFill>
                  <a:schemeClr val="tx2"/>
                </a:solidFill>
              </a:rPr>
              <a:t>Pisaster ochraceous</a:t>
            </a:r>
            <a:endParaRPr lang="en-US" altLang="en-US" sz="2000" b="1" i="1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9D2392AE-9535-2149-B8F1-35D7042AD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675" y="3587750"/>
            <a:ext cx="1185863" cy="36512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b="1">
                <a:solidFill>
                  <a:schemeClr val="bg1"/>
                </a:solidFill>
              </a:rPr>
              <a:t>Sea star</a:t>
            </a:r>
          </a:p>
        </p:txBody>
      </p:sp>
      <p:sp>
        <p:nvSpPr>
          <p:cNvPr id="55304" name="Rectangle 8">
            <a:extLst>
              <a:ext uri="{FF2B5EF4-FFF2-40B4-BE49-F238E27FC236}">
                <a16:creationId xmlns:a16="http://schemas.microsoft.com/office/drawing/2014/main" id="{D0D1B8BD-FAEC-9A49-855E-5CC0F6FF1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5162550"/>
            <a:ext cx="26463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1">
                <a:solidFill>
                  <a:srgbClr val="DF0000"/>
                </a:solidFill>
              </a:rPr>
              <a:t>diversity decreases</a:t>
            </a:r>
          </a:p>
          <a:p>
            <a:pPr algn="l"/>
            <a:r>
              <a:rPr lang="en-US" altLang="en-US" sz="1800" b="1">
                <a:solidFill>
                  <a:srgbClr val="DF0000"/>
                </a:solidFill>
              </a:rPr>
              <a:t>mussels out-compete other species</a:t>
            </a:r>
          </a:p>
        </p:txBody>
      </p:sp>
      <p:sp>
        <p:nvSpPr>
          <p:cNvPr id="55305" name="Rectangle 9">
            <a:extLst>
              <a:ext uri="{FF2B5EF4-FFF2-40B4-BE49-F238E27FC236}">
                <a16:creationId xmlns:a16="http://schemas.microsoft.com/office/drawing/2014/main" id="{003FD235-E6FA-0440-B980-D54A6D8B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325" y="4587875"/>
            <a:ext cx="2243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diversity increases</a:t>
            </a:r>
          </a:p>
        </p:txBody>
      </p:sp>
      <p:sp>
        <p:nvSpPr>
          <p:cNvPr id="55306" name="Rectangle 10">
            <a:extLst>
              <a:ext uri="{FF2B5EF4-FFF2-40B4-BE49-F238E27FC236}">
                <a16:creationId xmlns:a16="http://schemas.microsoft.com/office/drawing/2014/main" id="{6CD4015D-CFF6-5846-8768-7899C917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6461125"/>
            <a:ext cx="2371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2000" b="1">
                <a:solidFill>
                  <a:srgbClr val="000000"/>
                </a:solidFill>
              </a:rPr>
              <a:t>Washington coast</a:t>
            </a:r>
          </a:p>
        </p:txBody>
      </p:sp>
      <p:pic>
        <p:nvPicPr>
          <p:cNvPr id="420877" name="Picture 13">
            <a:extLst>
              <a:ext uri="{FF2B5EF4-FFF2-40B4-BE49-F238E27FC236}">
                <a16:creationId xmlns:a16="http://schemas.microsoft.com/office/drawing/2014/main" id="{0C9B92D9-32B2-C04E-BFA5-BBA6D32E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30000" r="22501" b="30000"/>
          <a:stretch>
            <a:fillRect/>
          </a:stretch>
        </p:blipFill>
        <p:spPr bwMode="auto">
          <a:xfrm>
            <a:off x="4384675" y="2557463"/>
            <a:ext cx="2997200" cy="1635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20" name="Picture 8">
            <a:extLst>
              <a:ext uri="{FF2B5EF4-FFF2-40B4-BE49-F238E27FC236}">
                <a16:creationId xmlns:a16="http://schemas.microsoft.com/office/drawing/2014/main" id="{7E8DA642-99BD-6A49-832E-F5DAC917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" r="1176" b="1730"/>
          <a:stretch>
            <a:fillRect/>
          </a:stretch>
        </p:blipFill>
        <p:spPr bwMode="auto">
          <a:xfrm>
            <a:off x="989013" y="1509713"/>
            <a:ext cx="7680325" cy="5099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>
            <a:extLst>
              <a:ext uri="{FF2B5EF4-FFF2-40B4-BE49-F238E27FC236}">
                <a16:creationId xmlns:a16="http://schemas.microsoft.com/office/drawing/2014/main" id="{AB960E1D-D53C-9540-AEA5-BE517845E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Keystone species</a:t>
            </a:r>
          </a:p>
        </p:txBody>
      </p:sp>
      <p:sp>
        <p:nvSpPr>
          <p:cNvPr id="499717" name="Rectangle 5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ED69352-A8AF-264F-8B38-420A6E85C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71600"/>
            <a:ext cx="3375025" cy="1295400"/>
          </a:xfrm>
          <a:solidFill>
            <a:srgbClr val="FFCC18"/>
          </a:solidFill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0" indent="0" eaLnBrk="1" hangingPunct="1">
              <a:buClrTx/>
              <a:buFont typeface="Wingdings" pitchFamily="2" charset="2"/>
              <a:buNone/>
            </a:pPr>
            <a:r>
              <a:rPr lang="en-US" altLang="en-US" sz="2600" dirty="0"/>
              <a:t>Beaver is a keystone species in Northeast &amp; West</a:t>
            </a:r>
            <a:endParaRPr lang="en-US" altLang="en-US" dirty="0"/>
          </a:p>
        </p:txBody>
      </p:sp>
      <p:pic>
        <p:nvPicPr>
          <p:cNvPr id="499718" name="Picture 6">
            <a:extLst>
              <a:ext uri="{FF2B5EF4-FFF2-40B4-BE49-F238E27FC236}">
                <a16:creationId xmlns:a16="http://schemas.microsoft.com/office/drawing/2014/main" id="{67C1ED8A-5CB2-4947-8055-1377E2D0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7" r="1920" b="17287"/>
          <a:stretch>
            <a:fillRect/>
          </a:stretch>
        </p:blipFill>
        <p:spPr bwMode="auto">
          <a:xfrm>
            <a:off x="6035675" y="373063"/>
            <a:ext cx="3052763" cy="2262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9719" name="Rectangle 7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4909DC68-6BAD-7340-AB62-4833698BA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292850"/>
            <a:ext cx="8931275" cy="4699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spcBef>
                <a:spcPct val="20000"/>
              </a:spcBef>
              <a:buSzPct val="120000"/>
              <a:buFont typeface="Wingdings" charset="2"/>
              <a:buNone/>
              <a:defRPr/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dams transform flowing streams into ponds creating new habitat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9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9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7" grpId="0" animBg="1"/>
      <p:bldP spid="4997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9959-A90A-B743-8A60-21F09C13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in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CDE2-90EE-7A42-8D09-E925E15A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599"/>
            <a:ext cx="8192678" cy="5368565"/>
          </a:xfrm>
        </p:spPr>
        <p:txBody>
          <a:bodyPr/>
          <a:lstStyle/>
          <a:p>
            <a:r>
              <a:rPr lang="en-US" dirty="0"/>
              <a:t>The structure of a community is measured and described in terms of species composition and species </a:t>
            </a:r>
            <a:r>
              <a:rPr lang="en-US" dirty="0">
                <a:solidFill>
                  <a:srgbClr val="FF0000"/>
                </a:solidFill>
              </a:rPr>
              <a:t>diversity</a:t>
            </a:r>
            <a:r>
              <a:rPr lang="en-US" dirty="0"/>
              <a:t>.</a:t>
            </a:r>
          </a:p>
          <a:p>
            <a:r>
              <a:rPr lang="en-US" dirty="0"/>
              <a:t>An adaptation is a genetic variation that is favored by selection and is manifested as a trait that provides an advantage to an organism in a particular environment. </a:t>
            </a:r>
          </a:p>
          <a:p>
            <a:r>
              <a:rPr lang="en-US" dirty="0"/>
              <a:t>Mutations are </a:t>
            </a:r>
            <a:r>
              <a:rPr lang="en-US" dirty="0">
                <a:solidFill>
                  <a:srgbClr val="FF0000"/>
                </a:solidFill>
              </a:rPr>
              <a:t>random</a:t>
            </a:r>
            <a:r>
              <a:rPr lang="en-US" dirty="0"/>
              <a:t> and are not directed by specific environmental pressures. 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804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E35E9D9-91DA-FB41-9B2D-33E9D0E3A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Introduced species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938EBC1A-EBEF-8745-9E63-0DC170AE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 b="3000"/>
          <a:stretch>
            <a:fillRect/>
          </a:stretch>
        </p:blipFill>
        <p:spPr bwMode="auto">
          <a:xfrm>
            <a:off x="5918200" y="447605"/>
            <a:ext cx="3225800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0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B2233D8F-C87C-8B42-B9C6-16DC9839D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9913" y="1371600"/>
            <a:ext cx="5473700" cy="5119688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Non-native species</a:t>
            </a:r>
          </a:p>
          <a:p>
            <a:pPr lvl="1" eaLnBrk="1" hangingPunct="1">
              <a:buClrTx/>
            </a:pPr>
            <a:r>
              <a:rPr lang="en-US" altLang="en-US" sz="2400" dirty="0">
                <a:ea typeface="ＭＳ Ｐゴシック" panose="020B0600070205080204" pitchFamily="34" charset="-128"/>
              </a:rPr>
              <a:t>transplanted populations grow exponentially in new area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out-compete native species (</a:t>
            </a: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invasive</a:t>
            </a:r>
            <a:r>
              <a:rPr lang="en-US" altLang="en-US" sz="2400" dirty="0">
                <a:ea typeface="ＭＳ Ｐゴシック" panose="020B0600070205080204" pitchFamily="34" charset="-128"/>
              </a:rPr>
              <a:t> species)</a:t>
            </a:r>
          </a:p>
          <a:p>
            <a:pPr marL="1085850"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loss of natural controls</a:t>
            </a:r>
          </a:p>
          <a:p>
            <a:pPr marL="1085850"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lack of predators, parasites, competitors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reduce diversity </a:t>
            </a:r>
          </a:p>
          <a:p>
            <a:pPr lvl="1" eaLnBrk="1" hangingPunct="1">
              <a:buClrTx/>
            </a:pPr>
            <a:r>
              <a:rPr lang="en-US" altLang="en-US" sz="2400" dirty="0">
                <a:ea typeface="ＭＳ Ｐゴシック" panose="020B0600070205080204" pitchFamily="34" charset="-128"/>
              </a:rPr>
              <a:t>examples</a:t>
            </a:r>
          </a:p>
          <a:p>
            <a:pPr marL="1085850"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African honeybee</a:t>
            </a:r>
          </a:p>
          <a:p>
            <a:pPr marL="1085850"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gypsy moth</a:t>
            </a:r>
          </a:p>
          <a:p>
            <a:pPr marL="1085850"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zebra mussel</a:t>
            </a:r>
          </a:p>
          <a:p>
            <a:pPr marL="1085850"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purple loosestrife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29ECA607-47D1-534B-A95D-F0E9AA043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6257925"/>
            <a:ext cx="11382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600">
                <a:solidFill>
                  <a:schemeClr val="bg1"/>
                </a:solidFill>
              </a:rPr>
              <a:t>kudzu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50AACEC6-08C2-114D-A86E-372975FFCF79}"/>
              </a:ext>
            </a:extLst>
          </p:cNvPr>
          <p:cNvGrpSpPr>
            <a:grpSpLocks/>
          </p:cNvGrpSpPr>
          <p:nvPr/>
        </p:nvGrpSpPr>
        <p:grpSpPr bwMode="auto">
          <a:xfrm>
            <a:off x="5513040" y="4756761"/>
            <a:ext cx="2384425" cy="1905000"/>
            <a:chOff x="2592" y="3120"/>
            <a:chExt cx="1502" cy="1200"/>
          </a:xfrm>
        </p:grpSpPr>
        <p:sp>
          <p:nvSpPr>
            <p:cNvPr id="516104" name="Rectangle 8">
              <a:extLst>
                <a:ext uri="{FF2B5EF4-FFF2-40B4-BE49-F238E27FC236}">
                  <a16:creationId xmlns:a16="http://schemas.microsoft.com/office/drawing/2014/main" id="{EA5A7370-67D2-9642-928F-B1CA72F5E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3120"/>
              <a:ext cx="1104" cy="26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200">
                  <a:solidFill>
                    <a:srgbClr val="000000"/>
                  </a:solidFill>
                  <a:latin typeface="Arial" charset="0"/>
                  <a:ea typeface="+mn-ea"/>
                </a:rPr>
                <a:t>gypsy moth</a:t>
              </a:r>
            </a:p>
          </p:txBody>
        </p:sp>
        <p:pic>
          <p:nvPicPr>
            <p:cNvPr id="516105" name="Picture 9">
              <a:extLst>
                <a:ext uri="{FF2B5EF4-FFF2-40B4-BE49-F238E27FC236}">
                  <a16:creationId xmlns:a16="http://schemas.microsoft.com/office/drawing/2014/main" id="{B205D790-60AA-BA4C-871A-B69321B3A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410"/>
              <a:ext cx="1502" cy="91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023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6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6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6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6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6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6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6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6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6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6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6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6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6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6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6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6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>
            <a:extLst>
              <a:ext uri="{FF2B5EF4-FFF2-40B4-BE49-F238E27FC236}">
                <a16:creationId xmlns:a16="http://schemas.microsoft.com/office/drawing/2014/main" id="{8EE0AFCC-717C-FD44-B96E-A2C7068F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2" b="4201"/>
          <a:stretch>
            <a:fillRect/>
          </a:stretch>
        </p:blipFill>
        <p:spPr bwMode="auto">
          <a:xfrm>
            <a:off x="5549900" y="309563"/>
            <a:ext cx="32131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7D654086-65BE-304F-8F6C-B58055376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/>
          <a:stretch>
            <a:fillRect/>
          </a:stretch>
        </p:blipFill>
        <p:spPr bwMode="auto">
          <a:xfrm>
            <a:off x="114300" y="1100138"/>
            <a:ext cx="2289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48" name="Picture 4">
            <a:extLst>
              <a:ext uri="{FF2B5EF4-FFF2-40B4-BE49-F238E27FC236}">
                <a16:creationId xmlns:a16="http://schemas.microsoft.com/office/drawing/2014/main" id="{A8676CCF-DFA0-EE44-A56A-34F89B9D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419600"/>
            <a:ext cx="14986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6565" name="Rectangle 5">
            <a:extLst>
              <a:ext uri="{FF2B5EF4-FFF2-40B4-BE49-F238E27FC236}">
                <a16:creationId xmlns:a16="http://schemas.microsoft.com/office/drawing/2014/main" id="{7EADF5A5-A9EB-F04C-8CFA-CA0844EF3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3278188" cy="762000"/>
          </a:xfrm>
        </p:spPr>
        <p:txBody>
          <a:bodyPr/>
          <a:lstStyle/>
          <a:p>
            <a:pPr eaLnBrk="1" hangingPunct="1"/>
            <a:r>
              <a:rPr lang="en-US" altLang="en-US" dirty="0"/>
              <a:t>Zebra mus</a:t>
            </a:r>
            <a:r>
              <a:rPr lang="en-US" altLang="en-US" dirty="0">
                <a:solidFill>
                  <a:schemeClr val="bg1"/>
                </a:solidFill>
              </a:rPr>
              <a:t>sel</a:t>
            </a:r>
            <a:endParaRPr lang="en-US" altLang="en-US" dirty="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44C819F-F988-7441-97EA-AE63AC7A6B4F}"/>
              </a:ext>
            </a:extLst>
          </p:cNvPr>
          <p:cNvGrpSpPr>
            <a:grpSpLocks/>
          </p:cNvGrpSpPr>
          <p:nvPr/>
        </p:nvGrpSpPr>
        <p:grpSpPr bwMode="auto">
          <a:xfrm>
            <a:off x="1766888" y="3886200"/>
            <a:ext cx="4291012" cy="2801938"/>
            <a:chOff x="1113" y="2448"/>
            <a:chExt cx="2703" cy="1765"/>
          </a:xfrm>
        </p:grpSpPr>
        <p:pic>
          <p:nvPicPr>
            <p:cNvPr id="518151" name="Picture 7">
              <a:extLst>
                <a:ext uri="{FF2B5EF4-FFF2-40B4-BE49-F238E27FC236}">
                  <a16:creationId xmlns:a16="http://schemas.microsoft.com/office/drawing/2014/main" id="{8F8ED5D0-889D-8A47-8DC5-FB50A1A47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44" y="2448"/>
              <a:ext cx="2672" cy="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6572" name="Text Box 8">
              <a:extLst>
                <a:ext uri="{FF2B5EF4-FFF2-40B4-BE49-F238E27FC236}">
                  <a16:creationId xmlns:a16="http://schemas.microsoft.com/office/drawing/2014/main" id="{31E49147-42EF-694B-81A8-7BA9BF519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" y="4011"/>
              <a:ext cx="2261" cy="202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800">
                  <a:solidFill>
                    <a:srgbClr val="000000"/>
                  </a:solidFill>
                </a:rPr>
                <a:t>ecological &amp; economic damage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E094DF4C-BFC3-DA4C-B786-B73D7342E3D7}"/>
              </a:ext>
            </a:extLst>
          </p:cNvPr>
          <p:cNvGrpSpPr>
            <a:grpSpLocks/>
          </p:cNvGrpSpPr>
          <p:nvPr/>
        </p:nvGrpSpPr>
        <p:grpSpPr bwMode="auto">
          <a:xfrm>
            <a:off x="3026003" y="546755"/>
            <a:ext cx="3123971" cy="3282295"/>
            <a:chOff x="1895" y="432"/>
            <a:chExt cx="1979" cy="1980"/>
          </a:xfrm>
        </p:grpSpPr>
        <p:pic>
          <p:nvPicPr>
            <p:cNvPr id="518154" name="Picture 10">
              <a:extLst>
                <a:ext uri="{FF2B5EF4-FFF2-40B4-BE49-F238E27FC236}">
                  <a16:creationId xmlns:a16="http://schemas.microsoft.com/office/drawing/2014/main" id="{6192E330-920B-1542-9510-B8F08B932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95" y="432"/>
              <a:ext cx="1929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6570" name="Text Box 11">
              <a:extLst>
                <a:ext uri="{FF2B5EF4-FFF2-40B4-BE49-F238E27FC236}">
                  <a16:creationId xmlns:a16="http://schemas.microsoft.com/office/drawing/2014/main" id="{9EBE0A27-09E5-CE49-9A5C-86627242A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4" y="2210"/>
              <a:ext cx="84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800">
                  <a:solidFill>
                    <a:srgbClr val="000000"/>
                  </a:solidFill>
                </a:rPr>
                <a:t>~2 months</a:t>
              </a:r>
            </a:p>
          </p:txBody>
        </p:sp>
      </p:grpSp>
      <p:sp>
        <p:nvSpPr>
          <p:cNvPr id="518156" name="Rectangle 12">
            <a:extLst>
              <a:ext uri="{FF2B5EF4-FFF2-40B4-BE49-F238E27FC236}">
                <a16:creationId xmlns:a16="http://schemas.microsoft.com/office/drawing/2014/main" id="{DF9E4B85-6376-2540-B964-4364031BE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318125"/>
            <a:ext cx="3584575" cy="1371600"/>
          </a:xfrm>
          <a:prstGeom prst="rect">
            <a:avLst/>
          </a:prstGeom>
          <a:solidFill>
            <a:srgbClr val="FFCC18"/>
          </a:solidFill>
          <a:ln w="9525">
            <a:solidFill>
              <a:srgbClr val="0F116A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228600" indent="-228600" algn="l" eaLnBrk="1" hangingPunct="1">
              <a:spcBef>
                <a:spcPct val="20000"/>
              </a:spcBef>
              <a:buClr>
                <a:srgbClr val="000064"/>
              </a:buClr>
              <a:buSzPct val="60000"/>
              <a:buFont typeface="Wingdings" charset="2"/>
              <a:buChar char="u"/>
              <a:defRPr/>
            </a:pPr>
            <a:r>
              <a:rPr lang="en-US" sz="1900">
                <a:solidFill>
                  <a:srgbClr val="0F116A"/>
                </a:solidFill>
                <a:latin typeface="Arial" charset="0"/>
                <a:ea typeface="+mn-ea"/>
              </a:rPr>
              <a:t>reduces diversity </a:t>
            </a:r>
          </a:p>
          <a:p>
            <a:pPr marL="228600" indent="-228600" algn="l" eaLnBrk="1" hangingPunct="1">
              <a:spcBef>
                <a:spcPct val="20000"/>
              </a:spcBef>
              <a:buClr>
                <a:srgbClr val="000064"/>
              </a:buClr>
              <a:buSzPct val="60000"/>
              <a:buFont typeface="Wingdings" charset="2"/>
              <a:buChar char="u"/>
              <a:defRPr/>
            </a:pPr>
            <a:r>
              <a:rPr lang="en-US" sz="1900">
                <a:solidFill>
                  <a:srgbClr val="0F116A"/>
                </a:solidFill>
                <a:latin typeface="Arial" charset="0"/>
                <a:ea typeface="+mn-ea"/>
              </a:rPr>
              <a:t>loss of food &amp; nesting sites for animals</a:t>
            </a:r>
          </a:p>
          <a:p>
            <a:pPr marL="228600" indent="-228600" algn="l" eaLnBrk="1" hangingPunct="1">
              <a:spcBef>
                <a:spcPct val="20000"/>
              </a:spcBef>
              <a:buClr>
                <a:srgbClr val="000064"/>
              </a:buClr>
              <a:buSzPct val="60000"/>
              <a:buFont typeface="Wingdings" charset="2"/>
              <a:buChar char="u"/>
              <a:defRPr/>
            </a:pPr>
            <a:r>
              <a:rPr lang="en-US" sz="1900">
                <a:solidFill>
                  <a:srgbClr val="0F116A"/>
                </a:solidFill>
                <a:latin typeface="Arial" charset="0"/>
                <a:ea typeface="+mn-ea"/>
              </a:rPr>
              <a:t>economic damage</a:t>
            </a:r>
          </a:p>
        </p:txBody>
      </p:sp>
    </p:spTree>
    <p:extLst>
      <p:ext uri="{BB962C8B-B14F-4D97-AF65-F5344CB8AC3E}">
        <p14:creationId xmlns:p14="http://schemas.microsoft.com/office/powerpoint/2010/main" val="23213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8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24D4C18-548A-BE46-BF97-D19F40A6B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Purple loosestrife</a:t>
            </a: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C44D48A1-1038-794F-95C1-4C06F104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4963"/>
            <a:ext cx="762000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196" name="Picture 4">
            <a:extLst>
              <a:ext uri="{FF2B5EF4-FFF2-40B4-BE49-F238E27FC236}">
                <a16:creationId xmlns:a16="http://schemas.microsoft.com/office/drawing/2014/main" id="{5DD1828F-7D2B-704C-88E7-7F065AAC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381000"/>
            <a:ext cx="4422775" cy="5770563"/>
          </a:xfrm>
          <a:prstGeom prst="rect">
            <a:avLst/>
          </a:prstGeom>
          <a:noFill/>
          <a:ln w="9525">
            <a:solidFill>
              <a:srgbClr val="66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7" name="Picture 5">
            <a:extLst>
              <a:ext uri="{FF2B5EF4-FFF2-40B4-BE49-F238E27FC236}">
                <a16:creationId xmlns:a16="http://schemas.microsoft.com/office/drawing/2014/main" id="{C9773681-B310-D14B-9E59-A8DE9A86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443288" cy="5078413"/>
          </a:xfrm>
          <a:prstGeom prst="rect">
            <a:avLst/>
          </a:prstGeom>
          <a:noFill/>
          <a:ln w="9525">
            <a:solidFill>
              <a:srgbClr val="0063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9F9C2B57-1BFB-1246-B798-A1A6B4E65F96}"/>
              </a:ext>
            </a:extLst>
          </p:cNvPr>
          <p:cNvGrpSpPr>
            <a:grpSpLocks/>
          </p:cNvGrpSpPr>
          <p:nvPr/>
        </p:nvGrpSpPr>
        <p:grpSpPr bwMode="auto">
          <a:xfrm>
            <a:off x="93663" y="3524250"/>
            <a:ext cx="4424362" cy="3181350"/>
            <a:chOff x="59" y="2220"/>
            <a:chExt cx="2787" cy="2004"/>
          </a:xfrm>
        </p:grpSpPr>
        <p:pic>
          <p:nvPicPr>
            <p:cNvPr id="68619" name="Picture 7">
              <a:extLst>
                <a:ext uri="{FF2B5EF4-FFF2-40B4-BE49-F238E27FC236}">
                  <a16:creationId xmlns:a16="http://schemas.microsoft.com/office/drawing/2014/main" id="{DCADACEE-7C45-5A43-9F21-C221E42D9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2220"/>
              <a:ext cx="2787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200" name="Rectangle 8">
              <a:extLst>
                <a:ext uri="{FF2B5EF4-FFF2-40B4-BE49-F238E27FC236}">
                  <a16:creationId xmlns:a16="http://schemas.microsoft.com/office/drawing/2014/main" id="{9CAB49AD-4060-5E48-ADB1-7DF470EEC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241"/>
              <a:ext cx="543" cy="288"/>
            </a:xfrm>
            <a:prstGeom prst="rect">
              <a:avLst/>
            </a:prstGeom>
            <a:solidFill>
              <a:srgbClr val="FFCC18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F116A"/>
                  </a:solidFill>
                  <a:latin typeface="Arial" charset="0"/>
                  <a:ea typeface="+mn-ea"/>
                </a:rPr>
                <a:t>1968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D9BE2D08-3912-2449-B5FE-8C6CBD357DD1}"/>
              </a:ext>
            </a:extLst>
          </p:cNvPr>
          <p:cNvGrpSpPr>
            <a:grpSpLocks/>
          </p:cNvGrpSpPr>
          <p:nvPr/>
        </p:nvGrpSpPr>
        <p:grpSpPr bwMode="auto">
          <a:xfrm>
            <a:off x="4594225" y="3524250"/>
            <a:ext cx="4433888" cy="3179763"/>
            <a:chOff x="2894" y="2220"/>
            <a:chExt cx="2793" cy="2003"/>
          </a:xfrm>
        </p:grpSpPr>
        <p:pic>
          <p:nvPicPr>
            <p:cNvPr id="68617" name="Picture 10">
              <a:extLst>
                <a:ext uri="{FF2B5EF4-FFF2-40B4-BE49-F238E27FC236}">
                  <a16:creationId xmlns:a16="http://schemas.microsoft.com/office/drawing/2014/main" id="{6AD2E3C1-92CB-9447-ADA1-CF688ABEF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" y="2220"/>
              <a:ext cx="2793" cy="2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0203" name="Rectangle 11">
              <a:extLst>
                <a:ext uri="{FF2B5EF4-FFF2-40B4-BE49-F238E27FC236}">
                  <a16:creationId xmlns:a16="http://schemas.microsoft.com/office/drawing/2014/main" id="{4BF6BAA9-8511-A34D-9113-2D6A302EC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0" y="2241"/>
              <a:ext cx="543" cy="288"/>
            </a:xfrm>
            <a:prstGeom prst="rect">
              <a:avLst/>
            </a:prstGeom>
            <a:solidFill>
              <a:srgbClr val="FFCC18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F116A"/>
                  </a:solidFill>
                  <a:latin typeface="Arial" charset="0"/>
                  <a:ea typeface="+mn-ea"/>
                </a:rPr>
                <a:t>1978</a:t>
              </a:r>
            </a:p>
          </p:txBody>
        </p:sp>
      </p:grpSp>
      <p:sp>
        <p:nvSpPr>
          <p:cNvPr id="520204" name="Rectangle 12">
            <a:extLst>
              <a:ext uri="{FF2B5EF4-FFF2-40B4-BE49-F238E27FC236}">
                <a16:creationId xmlns:a16="http://schemas.microsoft.com/office/drawing/2014/main" id="{E0176406-8DC3-1C43-AE25-1B5F5EB54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5643563"/>
            <a:ext cx="3584575" cy="1025525"/>
          </a:xfrm>
          <a:prstGeom prst="rect">
            <a:avLst/>
          </a:prstGeom>
          <a:solidFill>
            <a:srgbClr val="FFCC18"/>
          </a:solidFill>
          <a:ln w="9525">
            <a:solidFill>
              <a:srgbClr val="0F116A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marL="228600" indent="-228600" algn="l" eaLnBrk="1" hangingPunct="1">
              <a:spcBef>
                <a:spcPct val="20000"/>
              </a:spcBef>
              <a:buClr>
                <a:srgbClr val="000064"/>
              </a:buClr>
              <a:buSzPct val="60000"/>
              <a:buFont typeface="Wingdings" charset="2"/>
              <a:buChar char="u"/>
              <a:defRPr/>
            </a:pPr>
            <a:r>
              <a:rPr lang="en-US" sz="1900">
                <a:solidFill>
                  <a:srgbClr val="0F116A"/>
                </a:solidFill>
                <a:latin typeface="Arial" charset="0"/>
                <a:ea typeface="+mn-ea"/>
              </a:rPr>
              <a:t>reduces diversity </a:t>
            </a:r>
          </a:p>
          <a:p>
            <a:pPr marL="228600" indent="-228600" algn="l" eaLnBrk="1" hangingPunct="1">
              <a:spcBef>
                <a:spcPct val="20000"/>
              </a:spcBef>
              <a:buClr>
                <a:srgbClr val="000064"/>
              </a:buClr>
              <a:buSzPct val="60000"/>
              <a:buFont typeface="Wingdings" charset="2"/>
              <a:buChar char="u"/>
              <a:defRPr/>
            </a:pPr>
            <a:r>
              <a:rPr lang="en-US" sz="1900">
                <a:solidFill>
                  <a:srgbClr val="0F116A"/>
                </a:solidFill>
                <a:latin typeface="Arial" charset="0"/>
                <a:ea typeface="+mn-ea"/>
              </a:rPr>
              <a:t>loss of food &amp; nesting sites for animals</a:t>
            </a:r>
          </a:p>
        </p:txBody>
      </p:sp>
    </p:spTree>
    <p:extLst>
      <p:ext uri="{BB962C8B-B14F-4D97-AF65-F5344CB8AC3E}">
        <p14:creationId xmlns:p14="http://schemas.microsoft.com/office/powerpoint/2010/main" val="36579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20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D7BC-EFE9-3D4B-83E3-48CA770B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55" y="434591"/>
            <a:ext cx="7772400" cy="762000"/>
          </a:xfrm>
        </p:spPr>
        <p:txBody>
          <a:bodyPr/>
          <a:lstStyle/>
          <a:p>
            <a:r>
              <a:rPr lang="en-US" sz="2000" dirty="0"/>
              <a:t>Describe human activities that lead to changes in ecosystem structure and/ or dynamics.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2DDDE-0805-9A47-A756-08BD9F920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distribution of local and global ecosystems </a:t>
            </a:r>
            <a:r>
              <a:rPr lang="en-US" dirty="0">
                <a:solidFill>
                  <a:srgbClr val="FF0000"/>
                </a:solidFill>
              </a:rPr>
              <a:t>changes</a:t>
            </a:r>
            <a:r>
              <a:rPr lang="en-US" dirty="0"/>
              <a:t> over time.</a:t>
            </a:r>
          </a:p>
          <a:p>
            <a:r>
              <a:rPr lang="en-US" dirty="0"/>
              <a:t>Human impact accelerates change at local and global levels—</a:t>
            </a:r>
          </a:p>
          <a:p>
            <a:pPr lvl="1"/>
            <a:r>
              <a:rPr lang="en-US" dirty="0"/>
              <a:t>The introduction of new diseases can devastate native species.</a:t>
            </a:r>
          </a:p>
          <a:p>
            <a:pPr lvl="1"/>
            <a:r>
              <a:rPr lang="en-US" dirty="0"/>
              <a:t>Habitat change can occur because of human activity.</a:t>
            </a:r>
          </a:p>
        </p:txBody>
      </p:sp>
    </p:spTree>
    <p:extLst>
      <p:ext uri="{BB962C8B-B14F-4D97-AF65-F5344CB8AC3E}">
        <p14:creationId xmlns:p14="http://schemas.microsoft.com/office/powerpoint/2010/main" val="23704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178A2B8-A587-8144-AAD7-45D42CC9C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Community Ecology</a:t>
            </a:r>
          </a:p>
        </p:txBody>
      </p:sp>
      <p:sp>
        <p:nvSpPr>
          <p:cNvPr id="37376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BB8247D4-E6C9-ED4E-B2B3-5AA4FFE96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949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Community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all the organisms that live together in a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place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interactions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Community Ecology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study of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interactions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among all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populations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in a common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environment</a:t>
            </a:r>
          </a:p>
        </p:txBody>
      </p:sp>
      <p:pic>
        <p:nvPicPr>
          <p:cNvPr id="373764" name="Picture 4">
            <a:extLst>
              <a:ext uri="{FF2B5EF4-FFF2-40B4-BE49-F238E27FC236}">
                <a16:creationId xmlns:a16="http://schemas.microsoft.com/office/drawing/2014/main" id="{6AA92099-A1EE-3244-97F9-95568DDE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660775"/>
            <a:ext cx="4202113" cy="3138488"/>
          </a:xfrm>
          <a:prstGeom prst="rect">
            <a:avLst/>
          </a:prstGeom>
          <a:noFill/>
          <a:ln w="9525">
            <a:solidFill>
              <a:srgbClr val="005B00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00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5" name="Rectangle 5">
            <a:extLst>
              <a:ext uri="{FF2B5EF4-FFF2-40B4-BE49-F238E27FC236}">
                <a16:creationId xmlns:a16="http://schemas.microsoft.com/office/drawing/2014/main" id="{AE2ACBFD-5930-6A47-95BA-4F01423B8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2587625"/>
            <a:ext cx="3049587" cy="1096963"/>
          </a:xfrm>
          <a:prstGeom prst="rect">
            <a:avLst/>
          </a:prstGeom>
          <a:solidFill>
            <a:srgbClr val="FFCC18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200" b="1">
                <a:solidFill>
                  <a:srgbClr val="000000"/>
                </a:solidFill>
                <a:latin typeface="Arial" charset="0"/>
                <a:ea typeface="+mn-ea"/>
              </a:rPr>
              <a:t>To answer:</a:t>
            </a:r>
            <a:endParaRPr lang="en-US" sz="2200" b="1">
              <a:solidFill>
                <a:schemeClr val="tx2"/>
              </a:solidFill>
              <a:latin typeface="Arial" charset="0"/>
              <a:ea typeface="+mn-ea"/>
            </a:endParaRPr>
          </a:p>
          <a:p>
            <a:pPr algn="l">
              <a:defRPr/>
            </a:pPr>
            <a:r>
              <a:rPr lang="en-US" sz="2200" b="1">
                <a:solidFill>
                  <a:schemeClr val="tx2"/>
                </a:solidFill>
                <a:latin typeface="Arial" charset="0"/>
                <a:ea typeface="+mn-ea"/>
              </a:rPr>
              <a:t>In what way do the populations interact?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3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37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3" grpId="0" build="p" autoUpdateAnimBg="0"/>
      <p:bldP spid="3737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AB63-7B84-124F-A759-206937C2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20" y="374715"/>
            <a:ext cx="7772400" cy="762000"/>
          </a:xfrm>
        </p:spPr>
        <p:txBody>
          <a:bodyPr/>
          <a:lstStyle/>
          <a:p>
            <a:r>
              <a:rPr lang="en-US" sz="2000" dirty="0"/>
              <a:t>Explain how geological and meteorological activity leads to changes in ecosystem structure and/or dynamics.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4FCF5-E1E4-4A4C-8F69-36414A2D7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05613"/>
            <a:ext cx="7772400" cy="4419600"/>
          </a:xfrm>
        </p:spPr>
        <p:txBody>
          <a:bodyPr/>
          <a:lstStyle/>
          <a:p>
            <a:r>
              <a:rPr lang="en-US" dirty="0"/>
              <a:t>Geological and meteorological </a:t>
            </a:r>
            <a:r>
              <a:rPr lang="en-US" dirty="0">
                <a:solidFill>
                  <a:srgbClr val="FF0000"/>
                </a:solidFill>
              </a:rPr>
              <a:t>events</a:t>
            </a:r>
            <a:r>
              <a:rPr lang="en-US" dirty="0"/>
              <a:t> affect habitat change and ecosystem distribution. Biogeographical studies illustrate these changes.</a:t>
            </a:r>
          </a:p>
        </p:txBody>
      </p:sp>
    </p:spTree>
    <p:extLst>
      <p:ext uri="{BB962C8B-B14F-4D97-AF65-F5344CB8AC3E}">
        <p14:creationId xmlns:p14="http://schemas.microsoft.com/office/powerpoint/2010/main" val="128452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A141-C0C7-7240-9CF3-78C68D84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55" y="404446"/>
            <a:ext cx="7772400" cy="762000"/>
          </a:xfrm>
        </p:spPr>
        <p:txBody>
          <a:bodyPr/>
          <a:lstStyle/>
          <a:p>
            <a:r>
              <a:rPr lang="en-US" sz="2000" dirty="0"/>
              <a:t>Describe the relationship between ecosystem diversity and its resilience to changes in the environment. </a:t>
            </a:r>
            <a:br>
              <a:rPr lang="en-US" sz="2000" dirty="0">
                <a:effectLst/>
              </a:rPr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58E30-1D74-4547-837C-F88896977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and artificial ecosystems with fewer component parts and with little diversity among the parts are often </a:t>
            </a:r>
            <a:r>
              <a:rPr lang="en-US" dirty="0">
                <a:solidFill>
                  <a:srgbClr val="FF0000"/>
                </a:solidFill>
              </a:rPr>
              <a:t>less</a:t>
            </a:r>
            <a:r>
              <a:rPr lang="en-US" dirty="0"/>
              <a:t> resilient to changes in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02431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67C7-7B63-B147-89BF-8D7B4A08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55" y="304800"/>
            <a:ext cx="7772400" cy="762000"/>
          </a:xfrm>
        </p:spPr>
        <p:txBody>
          <a:bodyPr/>
          <a:lstStyle/>
          <a:p>
            <a:r>
              <a:rPr lang="en-US" sz="2000" dirty="0"/>
              <a:t>Explain how the addition or removal of any component of an ecosystem will affect its overall short-term and long- term structure.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5938-8FB2-F944-A019-BE827821C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371599"/>
            <a:ext cx="8400421" cy="5411037"/>
          </a:xfrm>
        </p:spPr>
        <p:txBody>
          <a:bodyPr/>
          <a:lstStyle/>
          <a:p>
            <a:r>
              <a:rPr lang="en-US" dirty="0"/>
              <a:t>The diversity of species within an ecosystem may influence the organization of the ecosystem. </a:t>
            </a:r>
          </a:p>
          <a:p>
            <a:r>
              <a:rPr lang="en-US" dirty="0"/>
              <a:t>The effects of keystone species on the ecosystem are disproportionate relative to their abundance in the ecosystem, and when they are removed from the ecosystem, the ecosystem often </a:t>
            </a:r>
            <a:r>
              <a:rPr lang="en-US" dirty="0">
                <a:solidFill>
                  <a:srgbClr val="FF0000"/>
                </a:solidFill>
              </a:rPr>
              <a:t>collapses</a:t>
            </a:r>
            <a:r>
              <a:rPr lang="en-US" dirty="0"/>
              <a:t>. 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5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9">
            <a:extLst>
              <a:ext uri="{FF2B5EF4-FFF2-40B4-BE49-F238E27FC236}">
                <a16:creationId xmlns:a16="http://schemas.microsoft.com/office/drawing/2014/main" id="{04649035-0D9F-0845-B1BD-3E64FE1516F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2007-2008</a:t>
            </a:r>
            <a:endParaRPr lang="en-US" altLang="en-US" sz="1400" b="0"/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A385D3FF-C534-AF41-8A8D-E48DD0EA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03250"/>
            <a:ext cx="4106863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7" name="AutoShape 9">
            <a:extLst>
              <a:ext uri="{FF2B5EF4-FFF2-40B4-BE49-F238E27FC236}">
                <a16:creationId xmlns:a16="http://schemas.microsoft.com/office/drawing/2014/main" id="{E0F4B4FB-7652-2C44-9DD8-F1472F681D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10188" y="415925"/>
            <a:ext cx="3833812" cy="3754438"/>
          </a:xfrm>
          <a:prstGeom prst="wedgeEllipseCallout">
            <a:avLst>
              <a:gd name="adj1" fmla="val 84157"/>
              <a:gd name="adj2" fmla="val 40440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1">
                <a:solidFill>
                  <a:schemeClr val="tx2"/>
                </a:solidFill>
              </a:rPr>
              <a:t>Don’t blow </a:t>
            </a:r>
            <a:br>
              <a:rPr lang="en-US" altLang="en-US" sz="3600" b="1">
                <a:solidFill>
                  <a:schemeClr val="tx2"/>
                </a:solidFill>
              </a:rPr>
            </a:br>
            <a:r>
              <a:rPr lang="en-US" altLang="en-US" sz="3600" b="1">
                <a:solidFill>
                  <a:schemeClr val="tx2"/>
                </a:solidFill>
              </a:rPr>
              <a:t>your top</a:t>
            </a:r>
            <a:r>
              <a:rPr lang="en-US" altLang="en-US" sz="3600" b="1" i="1">
                <a:solidFill>
                  <a:schemeClr val="tx2"/>
                </a:solidFill>
              </a:rPr>
              <a:t>!</a:t>
            </a:r>
            <a:endParaRPr lang="en-US" altLang="en-US" sz="3600" b="1">
              <a:solidFill>
                <a:schemeClr val="tx2"/>
              </a:solidFill>
            </a:endParaRPr>
          </a:p>
          <a:p>
            <a:r>
              <a:rPr lang="en-US" altLang="en-US" sz="3600" b="1">
                <a:solidFill>
                  <a:schemeClr val="tx2"/>
                </a:solidFill>
              </a:rPr>
              <a:t>Ask</a:t>
            </a:r>
            <a:br>
              <a:rPr lang="en-US" altLang="en-US" sz="3600" b="1">
                <a:solidFill>
                  <a:schemeClr val="tx2"/>
                </a:solidFill>
              </a:rPr>
            </a:br>
            <a:r>
              <a:rPr lang="en-US" altLang="en-US" sz="3600" b="1">
                <a:solidFill>
                  <a:schemeClr val="tx2"/>
                </a:solidFill>
              </a:rPr>
              <a:t>Questions</a:t>
            </a:r>
            <a:r>
              <a:rPr lang="en-US" altLang="en-US" sz="3600" b="1" i="1">
                <a:solidFill>
                  <a:schemeClr val="tx2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5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2ABB-62EC-544F-ABC2-6EFA7B8A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78410"/>
            <a:ext cx="7772400" cy="762000"/>
          </a:xfrm>
        </p:spPr>
        <p:txBody>
          <a:bodyPr/>
          <a:lstStyle/>
          <a:p>
            <a:pPr algn="ctr"/>
            <a:r>
              <a:rPr lang="en-US" sz="2000" dirty="0"/>
              <a:t>Describe the structure of a community according to its species composition and diversity.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1C9A-6D1A-A34A-BD3D-8498CA1FF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The structure of a community is measured and described in terms of species composition and species diversity.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633F9-C0D8-4D43-9761-B4EAC8EF2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45" y="2036001"/>
            <a:ext cx="7861955" cy="48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3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>
            <a:extLst>
              <a:ext uri="{FF2B5EF4-FFF2-40B4-BE49-F238E27FC236}">
                <a16:creationId xmlns:a16="http://schemas.microsoft.com/office/drawing/2014/main" id="{09D65F0C-60D9-D647-A117-F965258D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7500" r="11250" b="3000"/>
          <a:stretch>
            <a:fillRect/>
          </a:stretch>
        </p:blipFill>
        <p:spPr bwMode="auto">
          <a:xfrm>
            <a:off x="1885950" y="2527300"/>
            <a:ext cx="49307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1">
            <a:extLst>
              <a:ext uri="{FF2B5EF4-FFF2-40B4-BE49-F238E27FC236}">
                <a16:creationId xmlns:a16="http://schemas.microsoft.com/office/drawing/2014/main" id="{82293958-1847-3F40-BE00-2DA6CD385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6278563"/>
            <a:ext cx="11858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Fundamental</a:t>
            </a:r>
          </a:p>
          <a:p>
            <a:pPr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niches</a:t>
            </a:r>
            <a:endParaRPr lang="en-US" altLang="en-US" sz="1400"/>
          </a:p>
        </p:txBody>
      </p:sp>
      <p:sp>
        <p:nvSpPr>
          <p:cNvPr id="19460" name="Rectangle 12">
            <a:extLst>
              <a:ext uri="{FF2B5EF4-FFF2-40B4-BE49-F238E27FC236}">
                <a16:creationId xmlns:a16="http://schemas.microsoft.com/office/drawing/2014/main" id="{D3518CE2-D7A8-9C43-899A-460202AA1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0" y="6278563"/>
            <a:ext cx="773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Realized</a:t>
            </a:r>
          </a:p>
          <a:p>
            <a:pPr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niches</a:t>
            </a:r>
          </a:p>
        </p:txBody>
      </p:sp>
      <p:sp>
        <p:nvSpPr>
          <p:cNvPr id="19461" name="Rectangle 13">
            <a:extLst>
              <a:ext uri="{FF2B5EF4-FFF2-40B4-BE49-F238E27FC236}">
                <a16:creationId xmlns:a16="http://schemas.microsoft.com/office/drawing/2014/main" id="{64F721EF-F562-6A46-A3FB-91D0E9F3C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8" y="2366963"/>
            <a:ext cx="814387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High tide</a:t>
            </a:r>
            <a:endParaRPr lang="en-US" altLang="en-US" sz="1400"/>
          </a:p>
        </p:txBody>
      </p:sp>
      <p:sp>
        <p:nvSpPr>
          <p:cNvPr id="19462" name="Rectangle 14">
            <a:extLst>
              <a:ext uri="{FF2B5EF4-FFF2-40B4-BE49-F238E27FC236}">
                <a16:creationId xmlns:a16="http://schemas.microsoft.com/office/drawing/2014/main" id="{A49D44E9-E918-CE40-9C0D-F150A7839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3" y="3721100"/>
            <a:ext cx="7731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Low tide</a:t>
            </a:r>
            <a:endParaRPr lang="en-US" altLang="en-US" sz="1400"/>
          </a:p>
        </p:txBody>
      </p:sp>
      <p:sp>
        <p:nvSpPr>
          <p:cNvPr id="19463" name="Rectangle 15">
            <a:extLst>
              <a:ext uri="{FF2B5EF4-FFF2-40B4-BE49-F238E27FC236}">
                <a16:creationId xmlns:a16="http://schemas.microsoft.com/office/drawing/2014/main" id="{C7CCDAB5-30D0-2647-A041-A98D9C10D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3400425"/>
            <a:ext cx="8794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Species 1</a:t>
            </a:r>
            <a:endParaRPr lang="en-US" altLang="en-US" sz="1400"/>
          </a:p>
        </p:txBody>
      </p:sp>
      <p:sp>
        <p:nvSpPr>
          <p:cNvPr id="19464" name="Rectangle 16">
            <a:extLst>
              <a:ext uri="{FF2B5EF4-FFF2-40B4-BE49-F238E27FC236}">
                <a16:creationId xmlns:a16="http://schemas.microsoft.com/office/drawing/2014/main" id="{9950524E-3E2F-7746-A202-1F8286C62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084763"/>
            <a:ext cx="8794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Species 2</a:t>
            </a:r>
            <a:endParaRPr lang="en-US" altLang="en-US" sz="1400"/>
          </a:p>
        </p:txBody>
      </p:sp>
      <p:sp>
        <p:nvSpPr>
          <p:cNvPr id="19465" name="Rectangle 2">
            <a:extLst>
              <a:ext uri="{FF2B5EF4-FFF2-40B4-BE49-F238E27FC236}">
                <a16:creationId xmlns:a16="http://schemas.microsoft.com/office/drawing/2014/main" id="{F07DCC39-CDC5-B04A-9241-83FEA5A077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Niche </a:t>
            </a:r>
          </a:p>
        </p:txBody>
      </p:sp>
      <p:pic>
        <p:nvPicPr>
          <p:cNvPr id="19466" name="Picture 3">
            <a:extLst>
              <a:ext uri="{FF2B5EF4-FFF2-40B4-BE49-F238E27FC236}">
                <a16:creationId xmlns:a16="http://schemas.microsoft.com/office/drawing/2014/main" id="{3A165127-BDE1-5F42-8890-BB0F3449A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9" b="3621"/>
          <a:stretch>
            <a:fillRect/>
          </a:stretch>
        </p:blipFill>
        <p:spPr bwMode="auto">
          <a:xfrm>
            <a:off x="6781800" y="2057400"/>
            <a:ext cx="23622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588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3E7C1E2E-8CE9-8F47-A598-C69045E0E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1371600"/>
            <a:ext cx="75565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An organism’s niche is its </a:t>
            </a:r>
            <a:r>
              <a:rPr lang="en-US" altLang="en-US" sz="2600" u="sng" dirty="0"/>
              <a:t>ecological role</a:t>
            </a:r>
            <a:endParaRPr lang="en-US" altLang="en-US" sz="26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habitat = address</a:t>
            </a:r>
            <a:r>
              <a:rPr lang="en-US" altLang="en-US" sz="2400" dirty="0">
                <a:ea typeface="ＭＳ Ｐゴシック" panose="020B0600070205080204" pitchFamily="34" charset="-128"/>
              </a:rPr>
              <a:t> vs. </a:t>
            </a:r>
            <a:r>
              <a:rPr lang="en-US" altLang="en-US" sz="2400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niche = job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451590" name="Rectangle 6">
            <a:extLst>
              <a:ext uri="{FF2B5EF4-FFF2-40B4-BE49-F238E27FC236}">
                <a16:creationId xmlns:a16="http://schemas.microsoft.com/office/drawing/2014/main" id="{57ECEC40-B21F-5044-8F9C-7C847AE7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2803525"/>
            <a:ext cx="3141663" cy="2573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F116A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1" u="sng">
                <a:solidFill>
                  <a:srgbClr val="CC0000"/>
                </a:solidFill>
                <a:latin typeface="Arial" charset="0"/>
                <a:ea typeface="+mn-ea"/>
              </a:rPr>
              <a:t>Competitive Exclusion</a:t>
            </a:r>
            <a:endParaRPr lang="en-US" sz="1800" b="1">
              <a:solidFill>
                <a:srgbClr val="000000"/>
              </a:solidFill>
              <a:latin typeface="Arial" charset="0"/>
              <a:ea typeface="+mn-ea"/>
            </a:endParaRPr>
          </a:p>
          <a:p>
            <a:pPr algn="l"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ea typeface="+mn-ea"/>
              </a:rPr>
              <a:t>If Species 2 is removed, then Species 1 will occupy whole tidal zone. But at lower depths Species 2 </a:t>
            </a:r>
            <a:r>
              <a:rPr lang="en-US" sz="1800" b="1" u="sng">
                <a:solidFill>
                  <a:srgbClr val="CC0000"/>
                </a:solidFill>
                <a:latin typeface="Arial" charset="0"/>
                <a:ea typeface="+mn-ea"/>
              </a:rPr>
              <a:t>out-competes</a:t>
            </a:r>
            <a:r>
              <a:rPr lang="en-US" sz="1800" b="1">
                <a:solidFill>
                  <a:srgbClr val="000000"/>
                </a:solidFill>
                <a:latin typeface="Arial" charset="0"/>
                <a:ea typeface="+mn-ea"/>
              </a:rPr>
              <a:t> Species 1, excluding it from its potential (fundamental) niche.</a:t>
            </a:r>
          </a:p>
        </p:txBody>
      </p:sp>
      <p:sp>
        <p:nvSpPr>
          <p:cNvPr id="19469" name="Rectangle 17">
            <a:extLst>
              <a:ext uri="{FF2B5EF4-FFF2-40B4-BE49-F238E27FC236}">
                <a16:creationId xmlns:a16="http://schemas.microsoft.com/office/drawing/2014/main" id="{7FA444C7-D7D7-8247-865F-2C8379653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4202113"/>
            <a:ext cx="1417638" cy="19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Chthamalus sp.</a:t>
            </a:r>
            <a:endParaRPr lang="en-US" altLang="en-US" sz="1400"/>
          </a:p>
        </p:txBody>
      </p:sp>
      <p:sp>
        <p:nvSpPr>
          <p:cNvPr id="19470" name="Rectangle 18">
            <a:extLst>
              <a:ext uri="{FF2B5EF4-FFF2-40B4-BE49-F238E27FC236}">
                <a16:creationId xmlns:a16="http://schemas.microsoft.com/office/drawing/2014/main" id="{8FBF0F5F-147B-024B-9291-A37869C2D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6608763"/>
            <a:ext cx="1503363" cy="19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500" b="1">
                <a:solidFill>
                  <a:srgbClr val="000000"/>
                </a:solidFill>
              </a:rPr>
              <a:t>Semibalanus sp.</a:t>
            </a:r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1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1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8" grpId="0" build="p" autoUpdateAnimBg="0"/>
      <p:bldP spid="45159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9335CB7-3AAA-8A47-8394-D603789B2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Niche &amp; competition</a:t>
            </a:r>
          </a:p>
        </p:txBody>
      </p:sp>
      <p:sp>
        <p:nvSpPr>
          <p:cNvPr id="45363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1E6BBBAB-8AC6-1E4A-99ED-B4AA9BF6D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1741488"/>
          </a:xfrm>
        </p:spPr>
        <p:txBody>
          <a:bodyPr/>
          <a:lstStyle/>
          <a:p>
            <a:pPr marL="230188" indent="-230188" eaLnBrk="1" hangingPunct="1"/>
            <a:r>
              <a:rPr lang="en-US" altLang="en-US" dirty="0"/>
              <a:t> </a:t>
            </a:r>
            <a:r>
              <a:rPr lang="en-US" altLang="en-US" sz="3200" u="sng" dirty="0">
                <a:solidFill>
                  <a:srgbClr val="CC0000"/>
                </a:solidFill>
              </a:rPr>
              <a:t>Competitive Exclusion</a:t>
            </a:r>
            <a:endParaRPr lang="en-US" altLang="en-US" sz="2800" dirty="0"/>
          </a:p>
          <a:p>
            <a:pPr lvl="1" eaLnBrk="1" hangingPunct="1"/>
            <a:r>
              <a:rPr lang="en-US" altLang="en-US" sz="2600" dirty="0">
                <a:ea typeface="ＭＳ Ｐゴシック" panose="020B0600070205080204" pitchFamily="34" charset="-128"/>
              </a:rPr>
              <a:t>No two similar species can occupy the same niche at the same time</a:t>
            </a:r>
            <a:endParaRPr lang="en-US" altLang="en-US" sz="1500" dirty="0">
              <a:ea typeface="ＭＳ Ｐゴシック" panose="020B0600070205080204" pitchFamily="34" charset="-128"/>
            </a:endParaRPr>
          </a:p>
        </p:txBody>
      </p:sp>
      <p:pic>
        <p:nvPicPr>
          <p:cNvPr id="453636" name="Picture 4">
            <a:extLst>
              <a:ext uri="{FF2B5EF4-FFF2-40B4-BE49-F238E27FC236}">
                <a16:creationId xmlns:a16="http://schemas.microsoft.com/office/drawing/2014/main" id="{C14A0E3D-0789-0A4C-BDB5-6D7BECBD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2716213" cy="3709988"/>
          </a:xfrm>
          <a:prstGeom prst="rect">
            <a:avLst/>
          </a:prstGeom>
          <a:noFill/>
          <a:ln w="9525">
            <a:solidFill>
              <a:srgbClr val="66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7" name="Picture 5">
            <a:extLst>
              <a:ext uri="{FF2B5EF4-FFF2-40B4-BE49-F238E27FC236}">
                <a16:creationId xmlns:a16="http://schemas.microsoft.com/office/drawing/2014/main" id="{A822A90B-BF02-2D4B-B1DF-AB2909F5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5"/>
          <a:stretch>
            <a:fillRect/>
          </a:stretch>
        </p:blipFill>
        <p:spPr bwMode="auto">
          <a:xfrm>
            <a:off x="3595688" y="2971800"/>
            <a:ext cx="4968875" cy="3706813"/>
          </a:xfrm>
          <a:prstGeom prst="rect">
            <a:avLst/>
          </a:prstGeom>
          <a:noFill/>
          <a:ln w="9525">
            <a:solidFill>
              <a:srgbClr val="66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3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3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3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801" name="Picture 17" descr="finches">
            <a:extLst>
              <a:ext uri="{FF2B5EF4-FFF2-40B4-BE49-F238E27FC236}">
                <a16:creationId xmlns:a16="http://schemas.microsoft.com/office/drawing/2014/main" id="{6C5FC0C2-1CD4-D141-B078-94892DF1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09563"/>
            <a:ext cx="30289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1" name="Picture 7">
            <a:extLst>
              <a:ext uri="{FF2B5EF4-FFF2-40B4-BE49-F238E27FC236}">
                <a16:creationId xmlns:a16="http://schemas.microsoft.com/office/drawing/2014/main" id="{4ACF8736-DB1C-DC4D-B906-F6C60BF7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b="3064"/>
          <a:stretch>
            <a:fillRect/>
          </a:stretch>
        </p:blipFill>
        <p:spPr bwMode="auto">
          <a:xfrm>
            <a:off x="6321425" y="696913"/>
            <a:ext cx="2655888" cy="1620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0" name="Picture 6">
            <a:extLst>
              <a:ext uri="{FF2B5EF4-FFF2-40B4-BE49-F238E27FC236}">
                <a16:creationId xmlns:a16="http://schemas.microsoft.com/office/drawing/2014/main" id="{F772F573-DFED-5C4B-98D4-199E54306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323850"/>
            <a:ext cx="2695575" cy="202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2" name="Picture 8">
            <a:extLst>
              <a:ext uri="{FF2B5EF4-FFF2-40B4-BE49-F238E27FC236}">
                <a16:creationId xmlns:a16="http://schemas.microsoft.com/office/drawing/2014/main" id="{617603B6-E0F9-B046-9E8B-12659128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685800"/>
            <a:ext cx="2846388" cy="1890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3" name="Picture 9">
            <a:extLst>
              <a:ext uri="{FF2B5EF4-FFF2-40B4-BE49-F238E27FC236}">
                <a16:creationId xmlns:a16="http://schemas.microsoft.com/office/drawing/2014/main" id="{C493598C-66C2-074C-87E0-0BAFE0E2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9098" r="14400" b="19098"/>
          <a:stretch>
            <a:fillRect/>
          </a:stretch>
        </p:blipFill>
        <p:spPr bwMode="auto">
          <a:xfrm>
            <a:off x="5389563" y="4152900"/>
            <a:ext cx="2019300" cy="2001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7" name="Picture 13">
            <a:extLst>
              <a:ext uri="{FF2B5EF4-FFF2-40B4-BE49-F238E27FC236}">
                <a16:creationId xmlns:a16="http://schemas.microsoft.com/office/drawing/2014/main" id="{0B19F2F2-5226-9D4E-B0C2-1893FB3F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5219700"/>
            <a:ext cx="23272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8" name="Picture 4" descr="53_10Commensalism_UP">
            <a:extLst>
              <a:ext uri="{FF2B5EF4-FFF2-40B4-BE49-F238E27FC236}">
                <a16:creationId xmlns:a16="http://schemas.microsoft.com/office/drawing/2014/main" id="{2CCA20CB-8662-4C43-AD5C-25D950240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29275" y="4208463"/>
            <a:ext cx="3413125" cy="25368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74798" name="Picture 14">
            <a:extLst>
              <a:ext uri="{FF2B5EF4-FFF2-40B4-BE49-F238E27FC236}">
                <a16:creationId xmlns:a16="http://schemas.microsoft.com/office/drawing/2014/main" id="{102B66AD-9638-344B-930B-8A22DBF5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b="12000"/>
          <a:stretch>
            <a:fillRect/>
          </a:stretch>
        </p:blipFill>
        <p:spPr bwMode="auto">
          <a:xfrm>
            <a:off x="6113463" y="2317750"/>
            <a:ext cx="2801937" cy="1749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Rectangle 2">
            <a:extLst>
              <a:ext uri="{FF2B5EF4-FFF2-40B4-BE49-F238E27FC236}">
                <a16:creationId xmlns:a16="http://schemas.microsoft.com/office/drawing/2014/main" id="{DD6B218E-507D-D947-B455-1456498CB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Interspecific interactions </a:t>
            </a:r>
          </a:p>
        </p:txBody>
      </p:sp>
      <p:sp>
        <p:nvSpPr>
          <p:cNvPr id="374787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476A18AF-E370-1C45-8480-94E5D5E9D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371600"/>
            <a:ext cx="7488237" cy="5181600"/>
          </a:xfrm>
        </p:spPr>
        <p:txBody>
          <a:bodyPr/>
          <a:lstStyle/>
          <a:p>
            <a:pPr eaLnBrk="1" hangingPunct="1"/>
            <a:r>
              <a:rPr lang="en-US" altLang="en-US" u="sng" dirty="0">
                <a:solidFill>
                  <a:srgbClr val="CC0000"/>
                </a:solidFill>
              </a:rPr>
              <a:t>Symbiotic interactions</a:t>
            </a:r>
            <a:endParaRPr lang="en-US" altLang="en-US" dirty="0"/>
          </a:p>
          <a:p>
            <a:pPr lvl="1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competition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005B00"/>
                </a:solidFill>
                <a:ea typeface="ＭＳ Ｐゴシック" panose="020B0600070205080204" pitchFamily="34" charset="-128"/>
              </a:rPr>
              <a:t>(-/-)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compete for limited resource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competitive exclusion</a:t>
            </a:r>
            <a:r>
              <a:rPr lang="en-US" altLang="en-US" i="1" dirty="0">
                <a:ea typeface="ＭＳ Ｐゴシック" panose="020B0600070205080204" pitchFamily="34" charset="-128"/>
              </a:rPr>
              <a:t>!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predation / parasitism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005B00"/>
                </a:solidFill>
                <a:ea typeface="ＭＳ Ｐゴシック" panose="020B0600070205080204" pitchFamily="34" charset="-128"/>
              </a:rPr>
              <a:t>(-/+)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mutualism</a:t>
            </a:r>
            <a:r>
              <a:rPr lang="en-US" altLang="en-US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005B00"/>
                </a:solidFill>
                <a:ea typeface="ＭＳ Ｐゴシック" panose="020B0600070205080204" pitchFamily="34" charset="-128"/>
              </a:rPr>
              <a:t>(+/+)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lichens (algae &amp; fungus)</a:t>
            </a:r>
          </a:p>
          <a:p>
            <a:pPr lvl="1" eaLnBrk="1" hangingPunct="1"/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commensalism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005B00"/>
                </a:solidFill>
                <a:ea typeface="ＭＳ Ｐゴシック" panose="020B0600070205080204" pitchFamily="34" charset="-128"/>
              </a:rPr>
              <a:t>(+/0)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barnacles attached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to whale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48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4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47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47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3" name="Picture 5">
            <a:extLst>
              <a:ext uri="{FF2B5EF4-FFF2-40B4-BE49-F238E27FC236}">
                <a16:creationId xmlns:a16="http://schemas.microsoft.com/office/drawing/2014/main" id="{D439ECB7-26CE-494A-A648-37D46434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b="4431"/>
          <a:stretch>
            <a:fillRect/>
          </a:stretch>
        </p:blipFill>
        <p:spPr bwMode="auto">
          <a:xfrm>
            <a:off x="298450" y="3497263"/>
            <a:ext cx="5376863" cy="3281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id="{1F5176BD-1F0D-C34C-AABE-D3E46F277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What relationship is this?</a:t>
            </a:r>
          </a:p>
        </p:txBody>
      </p:sp>
      <p:pic>
        <p:nvPicPr>
          <p:cNvPr id="488454" name="Picture 6">
            <a:extLst>
              <a:ext uri="{FF2B5EF4-FFF2-40B4-BE49-F238E27FC236}">
                <a16:creationId xmlns:a16="http://schemas.microsoft.com/office/drawing/2014/main" id="{5CF8F554-0369-DA47-91FF-DA5DB8C6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0937" t="3000" r="29250" b="9000"/>
          <a:stretch>
            <a:fillRect/>
          </a:stretch>
        </p:blipFill>
        <p:spPr bwMode="auto">
          <a:xfrm>
            <a:off x="182563" y="1300163"/>
            <a:ext cx="2332037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88455" name="Picture 7">
            <a:extLst>
              <a:ext uri="{FF2B5EF4-FFF2-40B4-BE49-F238E27FC236}">
                <a16:creationId xmlns:a16="http://schemas.microsoft.com/office/drawing/2014/main" id="{AD18A4E4-C39F-9549-AE3D-262B4330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501" t="3751" r="22501" b="3000"/>
          <a:stretch>
            <a:fillRect/>
          </a:stretch>
        </p:blipFill>
        <p:spPr bwMode="auto">
          <a:xfrm>
            <a:off x="2538413" y="1300163"/>
            <a:ext cx="2506662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88456" name="Picture 8">
            <a:extLst>
              <a:ext uri="{FF2B5EF4-FFF2-40B4-BE49-F238E27FC236}">
                <a16:creationId xmlns:a16="http://schemas.microsoft.com/office/drawing/2014/main" id="{71BFF69A-AF52-6E49-8B0E-A57E077C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3819525"/>
            <a:ext cx="3832225" cy="2898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7" name="Picture 9">
            <a:extLst>
              <a:ext uri="{FF2B5EF4-FFF2-40B4-BE49-F238E27FC236}">
                <a16:creationId xmlns:a16="http://schemas.microsoft.com/office/drawing/2014/main" id="{F5EB7645-BEF4-1F44-8073-A46A09BB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11058" r="22115" b="33173"/>
          <a:stretch>
            <a:fillRect/>
          </a:stretch>
        </p:blipFill>
        <p:spPr bwMode="auto">
          <a:xfrm>
            <a:off x="4926013" y="1406525"/>
            <a:ext cx="4106862" cy="2270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27C7338-52DE-5D48-8A39-405EE8B02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Predation drives evolution</a:t>
            </a:r>
          </a:p>
        </p:txBody>
      </p:sp>
      <p:sp>
        <p:nvSpPr>
          <p:cNvPr id="382979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E8C4B58A-A64E-3E4B-AB46-A63D4592D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2150" y="1341438"/>
            <a:ext cx="5224463" cy="1919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Predators adaptations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locate &amp; subdue prey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Prey adaptations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elude &amp; defend</a:t>
            </a:r>
          </a:p>
        </p:txBody>
      </p:sp>
      <p:pic>
        <p:nvPicPr>
          <p:cNvPr id="382980" name="Picture 4">
            <a:extLst>
              <a:ext uri="{FF2B5EF4-FFF2-40B4-BE49-F238E27FC236}">
                <a16:creationId xmlns:a16="http://schemas.microsoft.com/office/drawing/2014/main" id="{1FF2632C-F3E4-9A4D-BC18-E51CFD5B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419600"/>
            <a:ext cx="3403600" cy="226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1" name="Picture 5">
            <a:extLst>
              <a:ext uri="{FF2B5EF4-FFF2-40B4-BE49-F238E27FC236}">
                <a16:creationId xmlns:a16="http://schemas.microsoft.com/office/drawing/2014/main" id="{CCAA3730-CD11-CB4E-95CA-6D47BBF25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608388"/>
            <a:ext cx="2047875" cy="3071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3" name="Picture 7">
            <a:extLst>
              <a:ext uri="{FF2B5EF4-FFF2-40B4-BE49-F238E27FC236}">
                <a16:creationId xmlns:a16="http://schemas.microsoft.com/office/drawing/2014/main" id="{E1709A0B-A861-5C44-B26A-94671448B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/>
          <a:stretch>
            <a:fillRect/>
          </a:stretch>
        </p:blipFill>
        <p:spPr bwMode="auto">
          <a:xfrm>
            <a:off x="6022975" y="1328738"/>
            <a:ext cx="2901950" cy="1838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84" name="Picture 8">
            <a:extLst>
              <a:ext uri="{FF2B5EF4-FFF2-40B4-BE49-F238E27FC236}">
                <a16:creationId xmlns:a16="http://schemas.microsoft.com/office/drawing/2014/main" id="{A68546B2-DEFF-5B41-B466-5B7839F4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8"/>
          <a:stretch>
            <a:fillRect/>
          </a:stretch>
        </p:blipFill>
        <p:spPr bwMode="auto">
          <a:xfrm>
            <a:off x="6262688" y="3225800"/>
            <a:ext cx="2662237" cy="345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5" name="Rectangle 9">
            <a:extLst>
              <a:ext uri="{FF2B5EF4-FFF2-40B4-BE49-F238E27FC236}">
                <a16:creationId xmlns:a16="http://schemas.microsoft.com/office/drawing/2014/main" id="{A109BBDA-B3E7-B840-9AE8-B71C776D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029075"/>
            <a:ext cx="3463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2"/>
                </a:solidFill>
              </a:rPr>
              <a:t>spines, thorns, toxins</a:t>
            </a:r>
          </a:p>
        </p:txBody>
      </p:sp>
      <p:sp>
        <p:nvSpPr>
          <p:cNvPr id="382986" name="Rectangle 10">
            <a:extLst>
              <a:ext uri="{FF2B5EF4-FFF2-40B4-BE49-F238E27FC236}">
                <a16:creationId xmlns:a16="http://schemas.microsoft.com/office/drawing/2014/main" id="{94F6479B-25E4-A94C-9669-27CE280A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3" y="3179763"/>
            <a:ext cx="3463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000" b="1">
                <a:solidFill>
                  <a:schemeClr val="tx2"/>
                </a:solidFill>
              </a:rPr>
              <a:t>horns, speed, coloration</a:t>
            </a:r>
          </a:p>
        </p:txBody>
      </p:sp>
      <p:sp>
        <p:nvSpPr>
          <p:cNvPr id="382987" name="Rectangle 11">
            <a:extLst>
              <a:ext uri="{FF2B5EF4-FFF2-40B4-BE49-F238E27FC236}">
                <a16:creationId xmlns:a16="http://schemas.microsoft.com/office/drawing/2014/main" id="{42AA6F69-9ABA-7146-AADB-5CE6D1E64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2681288"/>
            <a:ext cx="2503488" cy="1311275"/>
          </a:xfrm>
          <a:prstGeom prst="rect">
            <a:avLst/>
          </a:prstGeom>
          <a:solidFill>
            <a:srgbClr val="FFCC18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ea typeface="+mn-ea"/>
              </a:rPr>
              <a:t>Predation provides a strong selection pressure on both prey &amp; predator</a:t>
            </a:r>
          </a:p>
        </p:txBody>
      </p:sp>
      <p:pic>
        <p:nvPicPr>
          <p:cNvPr id="382988" name="Picture 12">
            <a:extLst>
              <a:ext uri="{FF2B5EF4-FFF2-40B4-BE49-F238E27FC236}">
                <a16:creationId xmlns:a16="http://schemas.microsoft.com/office/drawing/2014/main" id="{79DC599E-69C5-1243-8C37-747DCA50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118100"/>
            <a:ext cx="2176463" cy="1633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82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 build="p" autoUpdateAnimBg="0"/>
      <p:bldP spid="382985" grpId="0"/>
      <p:bldP spid="382986" grpId="0"/>
      <p:bldP spid="3829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4A37B2F-57B6-0641-BBE4-6C0EF584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Anti-predator adaptations</a:t>
            </a:r>
          </a:p>
        </p:txBody>
      </p:sp>
      <p:sp>
        <p:nvSpPr>
          <p:cNvPr id="54477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65013858-C341-B041-B904-3E45C17F9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2150" y="1371600"/>
            <a:ext cx="7918450" cy="5240338"/>
          </a:xfrm>
        </p:spPr>
        <p:txBody>
          <a:bodyPr/>
          <a:lstStyle/>
          <a:p>
            <a:pPr eaLnBrk="1" hangingPunct="1"/>
            <a:r>
              <a:rPr lang="en-US" altLang="en-US" dirty="0"/>
              <a:t>Hide from predators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avoid detection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camouflage</a:t>
            </a:r>
          </a:p>
          <a:p>
            <a:pPr eaLnBrk="1" hangingPunct="1"/>
            <a:r>
              <a:rPr lang="en-US" altLang="en-US" dirty="0"/>
              <a:t>Warn predators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advertise how undesirable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you are as prey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aposematic coloration</a:t>
            </a:r>
          </a:p>
          <a:p>
            <a:pPr lvl="2" eaLnBrk="1" hangingPunct="1"/>
            <a:r>
              <a:rPr lang="en-US" altLang="en-US" i="1" dirty="0">
                <a:ea typeface="ＭＳ Ｐゴシック" panose="020B0600070205080204" pitchFamily="34" charset="-128"/>
              </a:rPr>
              <a:t>apo = away &amp; sematic = sign/meaning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Batesian mimicry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Mullerian mimicry</a:t>
            </a:r>
          </a:p>
        </p:txBody>
      </p:sp>
      <p:pic>
        <p:nvPicPr>
          <p:cNvPr id="544773" name="Picture 5">
            <a:extLst>
              <a:ext uri="{FF2B5EF4-FFF2-40B4-BE49-F238E27FC236}">
                <a16:creationId xmlns:a16="http://schemas.microsoft.com/office/drawing/2014/main" id="{9FEC3375-DBA1-B741-B2FB-09D786D3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/>
          <a:stretch>
            <a:fillRect/>
          </a:stretch>
        </p:blipFill>
        <p:spPr bwMode="auto">
          <a:xfrm>
            <a:off x="7197725" y="430213"/>
            <a:ext cx="1652588" cy="2533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74" name="Picture 6" descr="monarch_male2">
            <a:extLst>
              <a:ext uri="{FF2B5EF4-FFF2-40B4-BE49-F238E27FC236}">
                <a16:creationId xmlns:a16="http://schemas.microsoft.com/office/drawing/2014/main" id="{989029ED-C371-8F4E-B94E-55C1BB1A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3150" y="3159125"/>
            <a:ext cx="2765425" cy="17176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4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4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4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4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4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4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4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4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4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4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4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4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4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4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4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4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4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4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4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447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1" grpId="0" build="p" autoUpdateAnimBg="0"/>
    </p:bldLst>
  </p:timing>
</p:sld>
</file>

<file path=ppt/theme/theme1.xml><?xml version="1.0" encoding="utf-8"?>
<a:theme xmlns:a="http://schemas.openxmlformats.org/drawingml/2006/main" name="AP PPT template.dot">
  <a:themeElements>
    <a:clrScheme name="AP PPT template.do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AP PPT template.d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P PPT template.do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4772</TotalTime>
  <Words>725</Words>
  <Application>Microsoft Macintosh PowerPoint</Application>
  <PresentationFormat>On-screen Show (4:3)</PresentationFormat>
  <Paragraphs>202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Times</vt:lpstr>
      <vt:lpstr>Wingdings</vt:lpstr>
      <vt:lpstr>AP PPT template.dot</vt:lpstr>
      <vt:lpstr>PowerPoint Presentation</vt:lpstr>
      <vt:lpstr>Community Ecology</vt:lpstr>
      <vt:lpstr>Describe the structure of a community according to its species composition and diversity.</vt:lpstr>
      <vt:lpstr>Niche </vt:lpstr>
      <vt:lpstr>Niche &amp; competition</vt:lpstr>
      <vt:lpstr>Interspecific interactions </vt:lpstr>
      <vt:lpstr>What relationship is this?</vt:lpstr>
      <vt:lpstr>Predation drives evolution</vt:lpstr>
      <vt:lpstr>Anti-predator adaptations</vt:lpstr>
      <vt:lpstr>Coevolution in Community</vt:lpstr>
      <vt:lpstr>Characterizing a community</vt:lpstr>
      <vt:lpstr>Species diversity</vt:lpstr>
      <vt:lpstr>Keystone species</vt:lpstr>
      <vt:lpstr>Keystone species</vt:lpstr>
      <vt:lpstr>Variation in Populations</vt:lpstr>
      <vt:lpstr>Introduced species</vt:lpstr>
      <vt:lpstr>Zebra mussel</vt:lpstr>
      <vt:lpstr>Purple loosestrife</vt:lpstr>
      <vt:lpstr>Describe human activities that lead to changes in ecosystem structure and/ or dynamics.</vt:lpstr>
      <vt:lpstr>Explain how geological and meteorological activity leads to changes in ecosystem structure and/or dynamics.</vt:lpstr>
      <vt:lpstr>Describe the relationship between ecosystem diversity and its resilience to changes in the environment.  </vt:lpstr>
      <vt:lpstr>Explain how the addition or removal of any component of an ecosystem will affect its overall short-term and long- term structure.</vt:lpstr>
      <vt:lpstr>PowerPoint Presentation</vt:lpstr>
    </vt:vector>
  </TitlesOfParts>
  <Company>Kim Foglia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65</cp:revision>
  <cp:lastPrinted>2007-10-25T17:10:28Z</cp:lastPrinted>
  <dcterms:modified xsi:type="dcterms:W3CDTF">2019-06-18T17:31:29Z</dcterms:modified>
</cp:coreProperties>
</file>